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CAAA9-8A4C-486B-B3C9-A0DDDD3910EF}" v="893" dt="2023-09-15T09:10:26.312"/>
    <p1510:client id="{F4C27755-B617-4FC2-AB5F-DAC6D334B4CD}" v="2439" dt="2023-09-16T08:37:59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Benefit-Cost Ratio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ea typeface="Calibri"/>
                <a:cs typeface="Calibri"/>
              </a:rPr>
              <a:t>Presented By: Nabin Dahal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236C2-6407-7838-6EE8-5B2D06B43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2" r="6250" b="6250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455C-0F8A-D946-6359-9187FF5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10199094" cy="1325236"/>
          </a:xfrm>
        </p:spPr>
        <p:txBody>
          <a:bodyPr anchor="t">
            <a:normAutofit/>
          </a:bodyPr>
          <a:lstStyle/>
          <a:p>
            <a:r>
              <a:rPr lang="en-US">
                <a:latin typeface="Times"/>
                <a:cs typeface="Times"/>
              </a:rPr>
              <a:t>Cost Benefit Evaluation using Payback Period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097FA-B130-1AEE-5E40-BA0F1168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797" y="2206487"/>
            <a:ext cx="4777611" cy="3747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Payback Period is the time a company or project  start gaining the profit after recovered initial amount.</a:t>
            </a:r>
          </a:p>
          <a:p>
            <a:r>
              <a:rPr lang="en-US" dirty="0">
                <a:latin typeface="Times"/>
                <a:cs typeface="Times"/>
              </a:rPr>
              <a:t>PBP(A) =2 years</a:t>
            </a:r>
          </a:p>
          <a:p>
            <a:r>
              <a:rPr lang="en-US" dirty="0">
                <a:latin typeface="Times"/>
                <a:cs typeface="Times"/>
              </a:rPr>
              <a:t>PBP(B) = 4 Years</a:t>
            </a:r>
          </a:p>
          <a:p>
            <a:r>
              <a:rPr lang="en-US" dirty="0">
                <a:latin typeface="Times"/>
                <a:cs typeface="Times"/>
              </a:rPr>
              <a:t>PBP(C) = 3 Years</a:t>
            </a:r>
          </a:p>
          <a:p>
            <a:endParaRPr lang="en-US" sz="1800"/>
          </a:p>
          <a:p>
            <a:endParaRPr lang="en-US" sz="1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21465F-0BB1-7A64-4E72-2E90BDBD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56367"/>
              </p:ext>
            </p:extLst>
          </p:nvPr>
        </p:nvGraphicFramePr>
        <p:xfrm>
          <a:off x="891961" y="2449305"/>
          <a:ext cx="4445352" cy="344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45">
                  <a:extLst>
                    <a:ext uri="{9D8B030D-6E8A-4147-A177-3AD203B41FA5}">
                      <a16:colId xmlns:a16="http://schemas.microsoft.com/office/drawing/2014/main" val="3578477824"/>
                    </a:ext>
                  </a:extLst>
                </a:gridCol>
                <a:gridCol w="1219360">
                  <a:extLst>
                    <a:ext uri="{9D8B030D-6E8A-4147-A177-3AD203B41FA5}">
                      <a16:colId xmlns:a16="http://schemas.microsoft.com/office/drawing/2014/main" val="3671964753"/>
                    </a:ext>
                  </a:extLst>
                </a:gridCol>
                <a:gridCol w="1213617">
                  <a:extLst>
                    <a:ext uri="{9D8B030D-6E8A-4147-A177-3AD203B41FA5}">
                      <a16:colId xmlns:a16="http://schemas.microsoft.com/office/drawing/2014/main" val="111968145"/>
                    </a:ext>
                  </a:extLst>
                </a:gridCol>
                <a:gridCol w="1222230">
                  <a:extLst>
                    <a:ext uri="{9D8B030D-6E8A-4147-A177-3AD203B41FA5}">
                      <a16:colId xmlns:a16="http://schemas.microsoft.com/office/drawing/2014/main" val="3839510247"/>
                    </a:ext>
                  </a:extLst>
                </a:gridCol>
              </a:tblGrid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Year​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A​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B​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C​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11770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-8000​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-8000​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-10000​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22278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23685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9905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6000​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6903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7052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30624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6​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-6000​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72297"/>
                  </a:ext>
                </a:extLst>
              </a:tr>
              <a:tr h="6028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Net Profit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5000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6000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9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9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A65-1ECC-95C4-2A4F-5904D802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10199094" cy="1325236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Cost Benefit Evaluation using Return On Investment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F17FE-5267-E6C5-AD4A-4D2C11274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2" y="2206487"/>
            <a:ext cx="4777611" cy="3747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Known as Accounting Rate of Return(ARR) </a:t>
            </a:r>
          </a:p>
          <a:p>
            <a:r>
              <a:rPr lang="en-US" dirty="0">
                <a:latin typeface="Times"/>
                <a:cs typeface="Times"/>
              </a:rPr>
              <a:t>Given by formula : ROI=(Average Annual Profit /Total Investment) *100</a:t>
            </a:r>
          </a:p>
          <a:p>
            <a:r>
              <a:rPr lang="en-US" dirty="0">
                <a:latin typeface="Times"/>
                <a:cs typeface="Times"/>
              </a:rPr>
              <a:t>ROI(A)=((4000/6)/8000)*100 =8.33%</a:t>
            </a:r>
          </a:p>
          <a:p>
            <a:r>
              <a:rPr lang="en-US" dirty="0">
                <a:latin typeface="Times"/>
                <a:cs typeface="Times"/>
              </a:rPr>
              <a:t>ROI(B)=5.95%</a:t>
            </a:r>
          </a:p>
          <a:p>
            <a:r>
              <a:rPr lang="en-US" dirty="0">
                <a:latin typeface="Times"/>
                <a:cs typeface="Times"/>
              </a:rPr>
              <a:t>ROI(C) =10%</a:t>
            </a:r>
          </a:p>
          <a:p>
            <a:endParaRPr lang="en-US" sz="1800" dirty="0">
              <a:latin typeface="Times"/>
              <a:cs typeface="Time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DC1A8-8FAF-147F-EA33-B8066554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2618"/>
              </p:ext>
            </p:extLst>
          </p:nvPr>
        </p:nvGraphicFramePr>
        <p:xfrm>
          <a:off x="891961" y="2449305"/>
          <a:ext cx="4445352" cy="344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145">
                  <a:extLst>
                    <a:ext uri="{9D8B030D-6E8A-4147-A177-3AD203B41FA5}">
                      <a16:colId xmlns:a16="http://schemas.microsoft.com/office/drawing/2014/main" val="3578477824"/>
                    </a:ext>
                  </a:extLst>
                </a:gridCol>
                <a:gridCol w="1219360">
                  <a:extLst>
                    <a:ext uri="{9D8B030D-6E8A-4147-A177-3AD203B41FA5}">
                      <a16:colId xmlns:a16="http://schemas.microsoft.com/office/drawing/2014/main" val="3671964753"/>
                    </a:ext>
                  </a:extLst>
                </a:gridCol>
                <a:gridCol w="1213617">
                  <a:extLst>
                    <a:ext uri="{9D8B030D-6E8A-4147-A177-3AD203B41FA5}">
                      <a16:colId xmlns:a16="http://schemas.microsoft.com/office/drawing/2014/main" val="111968145"/>
                    </a:ext>
                  </a:extLst>
                </a:gridCol>
                <a:gridCol w="1222230">
                  <a:extLst>
                    <a:ext uri="{9D8B030D-6E8A-4147-A177-3AD203B41FA5}">
                      <a16:colId xmlns:a16="http://schemas.microsoft.com/office/drawing/2014/main" val="3839510247"/>
                    </a:ext>
                  </a:extLst>
                </a:gridCol>
              </a:tblGrid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Year​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A​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B​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C​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11770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-8000​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-8000​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-10000​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22278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323685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9905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6000​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6903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7052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30624"/>
                  </a:ext>
                </a:extLst>
              </a:tr>
              <a:tr h="3546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6​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-6000​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2000​</a:t>
                      </a:r>
                    </a:p>
                  </a:txBody>
                  <a:tcPr marL="82688" marR="82688" marT="41344" marB="41344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72297"/>
                  </a:ext>
                </a:extLst>
              </a:tr>
              <a:tr h="6028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Net Profit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5000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6000</a:t>
                      </a:r>
                    </a:p>
                  </a:txBody>
                  <a:tcPr marL="82688" marR="82688" marT="41344" marB="41344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163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78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F420-C472-48DC-4D5A-0EA57DCD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10199094" cy="1325236"/>
          </a:xfrm>
        </p:spPr>
        <p:txBody>
          <a:bodyPr anchor="t">
            <a:normAutofit/>
          </a:bodyPr>
          <a:lstStyle/>
          <a:p>
            <a:r>
              <a:rPr lang="en-US">
                <a:latin typeface="Times"/>
                <a:cs typeface="Times"/>
              </a:rPr>
              <a:t>Cost Benefit Evaluation using Net Present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FCEC-A283-8535-BAE5-99EE1147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2" y="2206487"/>
            <a:ext cx="4777611" cy="37470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>
                <a:latin typeface="Times"/>
                <a:cs typeface="Times"/>
              </a:rPr>
              <a:t>Present Value is the current value of dollar  at any time in future.</a:t>
            </a:r>
          </a:p>
          <a:p>
            <a:r>
              <a:rPr lang="en-US" sz="1800" dirty="0">
                <a:latin typeface="Times"/>
                <a:cs typeface="Times"/>
              </a:rPr>
              <a:t>Present Value is  given by : </a:t>
            </a:r>
            <a:r>
              <a:rPr lang="en-US" sz="1800" dirty="0" err="1">
                <a:latin typeface="Times"/>
                <a:cs typeface="Times"/>
              </a:rPr>
              <a:t>PV</a:t>
            </a:r>
            <a:r>
              <a:rPr lang="en-US" sz="1800" baseline="-25000" dirty="0" err="1">
                <a:latin typeface="Times"/>
                <a:cs typeface="Times"/>
              </a:rPr>
              <a:t>n</a:t>
            </a:r>
            <a:r>
              <a:rPr lang="en-US" sz="1800" baseline="-25000" dirty="0">
                <a:latin typeface="Times"/>
                <a:cs typeface="Times"/>
              </a:rPr>
              <a:t>  </a:t>
            </a:r>
            <a:r>
              <a:rPr lang="en-US" sz="1800" dirty="0">
                <a:latin typeface="Times"/>
                <a:cs typeface="Times"/>
              </a:rPr>
              <a:t>= Y /(1+i)</a:t>
            </a:r>
            <a:r>
              <a:rPr lang="en-US" sz="1800" baseline="30000" dirty="0">
                <a:latin typeface="Times"/>
                <a:cs typeface="Times"/>
              </a:rPr>
              <a:t>n</a:t>
            </a:r>
            <a:endParaRPr lang="en-US" sz="1800" baseline="30000">
              <a:latin typeface="Times"/>
              <a:cs typeface="Times"/>
            </a:endParaRPr>
          </a:p>
          <a:p>
            <a:r>
              <a:rPr lang="en-US" sz="1800" dirty="0">
                <a:latin typeface="Times"/>
                <a:cs typeface="Times"/>
              </a:rPr>
              <a:t>Where Y is  the present value in n years </a:t>
            </a:r>
            <a:r>
              <a:rPr lang="en-US" sz="1800" dirty="0" err="1">
                <a:latin typeface="Times"/>
                <a:cs typeface="Times"/>
              </a:rPr>
              <a:t>i</a:t>
            </a:r>
            <a:r>
              <a:rPr lang="en-US" sz="1800" dirty="0">
                <a:latin typeface="Times"/>
                <a:cs typeface="Times"/>
              </a:rPr>
              <a:t> is discount rate.</a:t>
            </a:r>
          </a:p>
          <a:p>
            <a:r>
              <a:rPr lang="en-US" sz="1800" dirty="0">
                <a:latin typeface="Times"/>
                <a:cs typeface="Times"/>
              </a:rPr>
              <a:t>Discount rate is given by: 1/(1+i)^n</a:t>
            </a:r>
          </a:p>
          <a:p>
            <a:r>
              <a:rPr lang="en-US" sz="1800" dirty="0">
                <a:latin typeface="Times"/>
                <a:cs typeface="Times"/>
              </a:rPr>
              <a:t>Net Present value is given by adding all the PV values.</a:t>
            </a:r>
          </a:p>
          <a:p>
            <a:r>
              <a:rPr lang="en-US" sz="1800" dirty="0">
                <a:latin typeface="Times"/>
                <a:cs typeface="Times"/>
              </a:rPr>
              <a:t>NPV(B)= 1817.2</a:t>
            </a:r>
          </a:p>
          <a:p>
            <a:r>
              <a:rPr lang="en-US" sz="1800" dirty="0">
                <a:latin typeface="Times"/>
                <a:cs typeface="Times"/>
              </a:rPr>
              <a:t>NPV(C) =1070</a:t>
            </a:r>
          </a:p>
          <a:p>
            <a:endParaRPr lang="en-US" sz="1800">
              <a:latin typeface="Times"/>
              <a:cs typeface="Times"/>
            </a:endParaRPr>
          </a:p>
          <a:p>
            <a:endParaRPr lang="en-US" sz="1800" baseline="30000">
              <a:latin typeface="Times"/>
              <a:cs typeface="Time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B6E2AB-B6AC-AB48-1837-74A0442C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77778"/>
              </p:ext>
            </p:extLst>
          </p:nvPr>
        </p:nvGraphicFramePr>
        <p:xfrm>
          <a:off x="1231786" y="1873750"/>
          <a:ext cx="4315399" cy="453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11">
                  <a:extLst>
                    <a:ext uri="{9D8B030D-6E8A-4147-A177-3AD203B41FA5}">
                      <a16:colId xmlns:a16="http://schemas.microsoft.com/office/drawing/2014/main" val="2198405949"/>
                    </a:ext>
                  </a:extLst>
                </a:gridCol>
                <a:gridCol w="1080896">
                  <a:extLst>
                    <a:ext uri="{9D8B030D-6E8A-4147-A177-3AD203B41FA5}">
                      <a16:colId xmlns:a16="http://schemas.microsoft.com/office/drawing/2014/main" val="1887136651"/>
                    </a:ext>
                  </a:extLst>
                </a:gridCol>
                <a:gridCol w="1080896">
                  <a:extLst>
                    <a:ext uri="{9D8B030D-6E8A-4147-A177-3AD203B41FA5}">
                      <a16:colId xmlns:a16="http://schemas.microsoft.com/office/drawing/2014/main" val="1194993488"/>
                    </a:ext>
                  </a:extLst>
                </a:gridCol>
                <a:gridCol w="1080896">
                  <a:extLst>
                    <a:ext uri="{9D8B030D-6E8A-4147-A177-3AD203B41FA5}">
                      <a16:colId xmlns:a16="http://schemas.microsoft.com/office/drawing/2014/main" val="3566237630"/>
                    </a:ext>
                  </a:extLst>
                </a:gridCol>
              </a:tblGrid>
              <a:tr h="40475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"/>
                        </a:rPr>
                        <a:t>Year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"/>
                        </a:rPr>
                        <a:t>Project (A)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"/>
                        </a:rPr>
                        <a:t>Discount factor(8%)</a:t>
                      </a:r>
                      <a:endParaRPr lang="en-US" dirty="0"/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"/>
                        </a:rPr>
                        <a:t>Discounted Cash Flow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2490519131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-8000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1.00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-8000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382729382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4000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0.92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3703.6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30247580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4000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0.85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3429.2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1132015396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2000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0.79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1587.6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1476298493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0.73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735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1380416325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0.68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340.3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3868898976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r>
                        <a:rPr lang="en-US" sz="1900" dirty="0"/>
                        <a:t>6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500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0.63</a:t>
                      </a:r>
                    </a:p>
                  </a:txBody>
                  <a:tcPr marL="94761" marR="94761" marT="47381" marB="4738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315.1</a:t>
                      </a:r>
                    </a:p>
                  </a:txBody>
                  <a:tcPr marL="94761" marR="94761" marT="47381" marB="47381"/>
                </a:tc>
                <a:extLst>
                  <a:ext uri="{0D108BD9-81ED-4DB2-BD59-A6C34878D82A}">
                    <a16:rowId xmlns:a16="http://schemas.microsoft.com/office/drawing/2014/main" val="1554927724"/>
                  </a:ext>
                </a:extLst>
              </a:tr>
              <a:tr h="4774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Net profit</a:t>
                      </a:r>
                    </a:p>
                  </a:txBody>
                  <a:tcPr marL="94760" marR="94760" marT="47381" marB="47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4000</a:t>
                      </a:r>
                    </a:p>
                  </a:txBody>
                  <a:tcPr marL="94760" marR="94760" marT="47381" marB="47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NPV</a:t>
                      </a:r>
                    </a:p>
                  </a:txBody>
                  <a:tcPr marL="94760" marR="94760" marT="47381" marB="47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/>
                        <a:t>2110.8</a:t>
                      </a:r>
                    </a:p>
                  </a:txBody>
                  <a:tcPr marL="94760" marR="94760" marT="47381" marB="47381"/>
                </a:tc>
                <a:extLst>
                  <a:ext uri="{0D108BD9-81ED-4DB2-BD59-A6C34878D82A}">
                    <a16:rowId xmlns:a16="http://schemas.microsoft.com/office/drawing/2014/main" val="201956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ree Question Mark Question photo and picture">
            <a:extLst>
              <a:ext uri="{FF2B5EF4-FFF2-40B4-BE49-F238E27FC236}">
                <a16:creationId xmlns:a16="http://schemas.microsoft.com/office/drawing/2014/main" id="{03CEF84B-9302-9515-0A9E-307D5798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A01DD-9CEC-4B2D-F849-B85D6735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980" y="1893965"/>
            <a:ext cx="4738347" cy="198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Any Queries????</a:t>
            </a:r>
          </a:p>
        </p:txBody>
      </p:sp>
    </p:spTree>
    <p:extLst>
      <p:ext uri="{BB962C8B-B14F-4D97-AF65-F5344CB8AC3E}">
        <p14:creationId xmlns:p14="http://schemas.microsoft.com/office/powerpoint/2010/main" val="65250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E6FB9B63-A407-98C3-ECF8-CF9E7EA9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2BA0D-0A24-13E1-CF2B-8EFAEAE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Times"/>
                <a:cs typeface="Time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367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E7DE-1C4A-279E-E964-7E0F7A26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Times"/>
                <a:ea typeface="Inter"/>
                <a:cs typeface="Inter"/>
              </a:rPr>
              <a:t>What Is a Cost-Benefit Analysis?</a:t>
            </a:r>
            <a:endParaRPr lang="en-US" dirty="0">
              <a:latin typeface="Time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5F96F0-F7EC-9E4C-1F08-99DF1825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"/>
                <a:ea typeface="+mn-lt"/>
                <a:cs typeface="+mn-lt"/>
              </a:rPr>
              <a:t> Process that’s used to estimate the costs and benefits of projects or investments to determine their profitability for an organization</a:t>
            </a:r>
          </a:p>
          <a:p>
            <a:r>
              <a:rPr lang="en-US" sz="1800" dirty="0">
                <a:latin typeface="Times"/>
                <a:ea typeface="+mn-lt"/>
                <a:cs typeface="+mn-lt"/>
              </a:rPr>
              <a:t>A versatile method that’s often used for business administration, project management and public policy decisions</a:t>
            </a:r>
          </a:p>
          <a:p>
            <a:r>
              <a:rPr lang="en-US" sz="1800" dirty="0">
                <a:latin typeface="Times"/>
                <a:ea typeface="+mn-lt"/>
                <a:cs typeface="+mn-lt"/>
              </a:rPr>
              <a:t>A decision making device for evaluating activities that are not priced by the market </a:t>
            </a:r>
            <a:endParaRPr lang="en-US" sz="1800" dirty="0">
              <a:latin typeface="Times"/>
              <a:cs typeface="Times"/>
            </a:endParaRPr>
          </a:p>
        </p:txBody>
      </p:sp>
      <p:pic>
        <p:nvPicPr>
          <p:cNvPr id="8" name="Picture 7" descr="Calculator, pen, compass, money and a paper with graphs printed on it">
            <a:extLst>
              <a:ext uri="{FF2B5EF4-FFF2-40B4-BE49-F238E27FC236}">
                <a16:creationId xmlns:a16="http://schemas.microsoft.com/office/drawing/2014/main" id="{E86984F5-8646-36B5-088F-2A10AD18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7" r="16620" b="8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DC1C-CF40-4D93-13BD-D047006F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Purpose of Cost Benefit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C6D8-85B5-0FC4-8BC5-A08D1A70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latin typeface="Times"/>
                <a:cs typeface="Times"/>
              </a:rPr>
              <a:t>Resource Allocation</a:t>
            </a:r>
          </a:p>
          <a:p>
            <a:r>
              <a:rPr lang="en-US" sz="1800">
                <a:latin typeface="Times"/>
                <a:cs typeface="Times"/>
              </a:rPr>
              <a:t>Decision Support</a:t>
            </a:r>
          </a:p>
          <a:p>
            <a:r>
              <a:rPr lang="en-US" sz="1800">
                <a:latin typeface="Times"/>
                <a:cs typeface="Times"/>
              </a:rPr>
              <a:t>Transparency</a:t>
            </a:r>
          </a:p>
          <a:p>
            <a:r>
              <a:rPr lang="en-US" sz="1800">
                <a:latin typeface="Times"/>
                <a:cs typeface="Times"/>
              </a:rPr>
              <a:t>Risk Assessment</a:t>
            </a:r>
          </a:p>
          <a:p>
            <a:r>
              <a:rPr lang="en-US" sz="1800">
                <a:latin typeface="Times"/>
                <a:cs typeface="Times"/>
              </a:rPr>
              <a:t>Project Prioritization</a:t>
            </a:r>
          </a:p>
          <a:p>
            <a:r>
              <a:rPr lang="en-US" sz="1800">
                <a:latin typeface="Times"/>
                <a:cs typeface="Times"/>
              </a:rPr>
              <a:t>Accounting for Time</a:t>
            </a:r>
          </a:p>
          <a:p>
            <a:r>
              <a:rPr lang="en-US" sz="1800">
                <a:latin typeface="Times"/>
                <a:cs typeface="Times"/>
              </a:rPr>
              <a:t>Sustainability </a:t>
            </a:r>
            <a:endParaRPr lang="en-US" sz="1800" b="1">
              <a:latin typeface="Times"/>
              <a:ea typeface="+mn-lt"/>
              <a:cs typeface="Times"/>
            </a:endParaRPr>
          </a:p>
          <a:p>
            <a:endParaRPr lang="en-US" sz="1800">
              <a:latin typeface="Times"/>
              <a:cs typeface="Times"/>
            </a:endParaRP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E05FB10-6B19-FC76-B0AD-EE37F6A9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2" r="5654" b="-3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809-CB06-E0D4-8603-DE529FF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Types of Cost</a:t>
            </a:r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2F2F455-6EEC-C007-FDB5-7EAC2E38E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7" r="18407" b="-3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C48E-4369-68AA-AA9E-F163CDA5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latin typeface="Times"/>
                <a:cs typeface="Times"/>
              </a:rPr>
              <a:t>Direct Cost</a:t>
            </a:r>
          </a:p>
          <a:p>
            <a:r>
              <a:rPr lang="en-US" sz="1800">
                <a:latin typeface="Times"/>
                <a:cs typeface="Times"/>
              </a:rPr>
              <a:t>Indirect Cost</a:t>
            </a:r>
          </a:p>
          <a:p>
            <a:r>
              <a:rPr lang="en-US" sz="1800">
                <a:latin typeface="Times"/>
                <a:cs typeface="Times"/>
              </a:rPr>
              <a:t>Tangible Cost</a:t>
            </a:r>
          </a:p>
          <a:p>
            <a:r>
              <a:rPr lang="en-US" sz="1800">
                <a:latin typeface="Times"/>
                <a:cs typeface="Times"/>
              </a:rPr>
              <a:t>Developmental Cost</a:t>
            </a:r>
          </a:p>
          <a:p>
            <a:r>
              <a:rPr lang="en-US" sz="1800">
                <a:latin typeface="Times"/>
                <a:cs typeface="Times"/>
              </a:rPr>
              <a:t>Setup Cost</a:t>
            </a:r>
          </a:p>
          <a:p>
            <a:r>
              <a:rPr lang="en-US" sz="1800">
                <a:latin typeface="Times"/>
                <a:cs typeface="Times"/>
              </a:rPr>
              <a:t>Operational Cost</a:t>
            </a:r>
          </a:p>
        </p:txBody>
      </p:sp>
    </p:spTree>
    <p:extLst>
      <p:ext uri="{BB962C8B-B14F-4D97-AF65-F5344CB8AC3E}">
        <p14:creationId xmlns:p14="http://schemas.microsoft.com/office/powerpoint/2010/main" val="3480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809-CB06-E0D4-8603-DE529FF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Types of Benefits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C48E-4369-68AA-AA9E-F163CDA5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latin typeface="Times"/>
                <a:cs typeface="Times"/>
              </a:rPr>
              <a:t>Direct Benefits</a:t>
            </a:r>
          </a:p>
          <a:p>
            <a:r>
              <a:rPr lang="en-US" sz="1800">
                <a:latin typeface="Times"/>
                <a:cs typeface="Times"/>
              </a:rPr>
              <a:t>Assessable Indirect Benefits</a:t>
            </a:r>
          </a:p>
          <a:p>
            <a:r>
              <a:rPr lang="en-US" sz="1800">
                <a:latin typeface="Times"/>
                <a:cs typeface="Times"/>
              </a:rPr>
              <a:t>Intangible Benefits</a:t>
            </a:r>
          </a:p>
          <a:p>
            <a:r>
              <a:rPr lang="en-US" sz="1800">
                <a:latin typeface="Times"/>
                <a:cs typeface="Times"/>
              </a:rPr>
              <a:t>Total Benefits</a:t>
            </a:r>
          </a:p>
          <a:p>
            <a:r>
              <a:rPr lang="en-US" sz="1800">
                <a:latin typeface="Times"/>
                <a:cs typeface="Times"/>
              </a:rPr>
              <a:t>Net Benefits</a:t>
            </a:r>
          </a:p>
          <a:p>
            <a:endParaRPr lang="en-US" sz="1800">
              <a:latin typeface="Times"/>
              <a:cs typeface="Times"/>
            </a:endParaRPr>
          </a:p>
        </p:txBody>
      </p:sp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F02E6DF0-9101-C8D2-B5E4-718546D55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8" r="4103" b="-7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B8E6-5B86-39EC-CFCA-3D45F8C6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Steps of Cost-Benefit Analysis</a:t>
            </a:r>
            <a:endParaRPr lang="en-US"/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53BE2BB1-2FFA-7CA3-54FB-60B8F85F0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04" r="24268" b="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75FE-F130-9BD6-7611-336C5977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latin typeface="Times"/>
                <a:cs typeface="Times"/>
              </a:rPr>
              <a:t>Determining Projects Benefits: </a:t>
            </a:r>
            <a:r>
              <a:rPr lang="en-US" sz="1800">
                <a:latin typeface="Times"/>
                <a:cs typeface="Times"/>
              </a:rPr>
              <a:t>Tangible and Non tangible Benefits</a:t>
            </a:r>
          </a:p>
          <a:p>
            <a:r>
              <a:rPr lang="en-US" sz="1800" b="1">
                <a:latin typeface="Times"/>
                <a:cs typeface="Times"/>
              </a:rPr>
              <a:t>Determining Projects Cost: </a:t>
            </a:r>
            <a:r>
              <a:rPr lang="en-US" sz="1800">
                <a:latin typeface="Times"/>
                <a:cs typeface="Times"/>
              </a:rPr>
              <a:t>One time cost, Recurring Cost, Total Cost</a:t>
            </a:r>
          </a:p>
        </p:txBody>
      </p:sp>
    </p:spTree>
    <p:extLst>
      <p:ext uri="{BB962C8B-B14F-4D97-AF65-F5344CB8AC3E}">
        <p14:creationId xmlns:p14="http://schemas.microsoft.com/office/powerpoint/2010/main" val="19221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AA8D-EB01-0ACD-B878-629A6739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en-US" dirty="0"/>
              <a:t>Cost- Benefit Evaluation Techniques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AF04-F0CE-B08A-7064-005AF599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Times"/>
                <a:cs typeface="Times"/>
              </a:rPr>
              <a:t>Net Profit</a:t>
            </a:r>
          </a:p>
          <a:p>
            <a:r>
              <a:rPr lang="en-US" sz="1800" dirty="0">
                <a:latin typeface="Times"/>
                <a:cs typeface="Times"/>
              </a:rPr>
              <a:t>Pay Back Period</a:t>
            </a:r>
          </a:p>
          <a:p>
            <a:r>
              <a:rPr lang="en-US" sz="1800" dirty="0">
                <a:latin typeface="Times"/>
                <a:cs typeface="Times"/>
              </a:rPr>
              <a:t>Return on Investment</a:t>
            </a:r>
          </a:p>
          <a:p>
            <a:r>
              <a:rPr lang="en-US" sz="1800" dirty="0">
                <a:latin typeface="Times"/>
                <a:cs typeface="Times"/>
              </a:rPr>
              <a:t>Net Present Value(NPV)</a:t>
            </a:r>
          </a:p>
          <a:p>
            <a:r>
              <a:rPr lang="en-US" sz="1800">
                <a:latin typeface="Times"/>
                <a:cs typeface="Times"/>
              </a:rPr>
              <a:t>Internal Rate of Return</a:t>
            </a:r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954F2D69-2CED-DB6B-1DD2-EC222DABB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4" r="6822" b="-3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A9E8-52FD-4F8D-875D-256F53F3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Cost-Benefit Analysis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E1DF-99B5-7FAC-078F-8BA86B71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101423"/>
                </a:solidFill>
                <a:latin typeface="Times"/>
                <a:ea typeface="+mn-lt"/>
                <a:cs typeface="+mn-lt"/>
              </a:rPr>
              <a:t>Cost-Benefit Ratio= Sum of Present Value Benefits / Sum of Present Value Costs</a:t>
            </a:r>
          </a:p>
          <a:p>
            <a:r>
              <a:rPr lang="en-US" dirty="0">
                <a:solidFill>
                  <a:srgbClr val="101423"/>
                </a:solidFill>
                <a:latin typeface="Times"/>
                <a:cs typeface="Times"/>
              </a:rPr>
              <a:t>If CBR value &gt; 1 : CBR is positive,  which means the project will generate financial  benefits for organization or company.</a:t>
            </a:r>
          </a:p>
          <a:p>
            <a:r>
              <a:rPr lang="en-US" dirty="0">
                <a:solidFill>
                  <a:srgbClr val="101423"/>
                </a:solidFill>
                <a:latin typeface="Times"/>
                <a:cs typeface="Times"/>
              </a:rPr>
              <a:t>If CBR&lt; 1: CBR is negative,  project is not good  investment , cost exceeds the benefits.</a:t>
            </a:r>
          </a:p>
          <a:p>
            <a:endParaRPr lang="en-US" dirty="0">
              <a:solidFill>
                <a:srgbClr val="101423"/>
              </a:solidFill>
              <a:latin typeface="Times"/>
              <a:cs typeface="Times"/>
            </a:endParaRPr>
          </a:p>
          <a:p>
            <a:endParaRPr lang="en-US" dirty="0">
              <a:solidFill>
                <a:srgbClr val="101423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13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5C8C-EB64-A549-B7CF-F20CC034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10199094" cy="1325236"/>
          </a:xfrm>
        </p:spPr>
        <p:txBody>
          <a:bodyPr anchor="t">
            <a:normAutofit/>
          </a:bodyPr>
          <a:lstStyle/>
          <a:p>
            <a:r>
              <a:rPr lang="en-US">
                <a:latin typeface="Times"/>
                <a:cs typeface="Times"/>
              </a:rPr>
              <a:t>Cost Benefit Evaluation using Net profit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10DED-888A-D06E-4A16-05F61ED7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2" y="2206487"/>
            <a:ext cx="4777611" cy="3747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Calculate Total Profit.                    </a:t>
            </a:r>
          </a:p>
          <a:p>
            <a:r>
              <a:rPr lang="en-US" dirty="0">
                <a:latin typeface="Times"/>
                <a:cs typeface="Times"/>
              </a:rPr>
              <a:t>Subtract Expenditure during the years.</a:t>
            </a:r>
          </a:p>
          <a:p>
            <a:r>
              <a:rPr lang="en-US" dirty="0">
                <a:latin typeface="Times"/>
                <a:cs typeface="Times"/>
              </a:rPr>
              <a:t>Now the final answer is how the project has gain profit or the loss is shown.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030C92-448E-29E5-F180-63B9A9B0D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29304"/>
              </p:ext>
            </p:extLst>
          </p:nvPr>
        </p:nvGraphicFramePr>
        <p:xfrm>
          <a:off x="1152075" y="2295939"/>
          <a:ext cx="3925124" cy="37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381">
                  <a:extLst>
                    <a:ext uri="{9D8B030D-6E8A-4147-A177-3AD203B41FA5}">
                      <a16:colId xmlns:a16="http://schemas.microsoft.com/office/drawing/2014/main" val="2454547833"/>
                    </a:ext>
                  </a:extLst>
                </a:gridCol>
                <a:gridCol w="1616743">
                  <a:extLst>
                    <a:ext uri="{9D8B030D-6E8A-4147-A177-3AD203B41FA5}">
                      <a16:colId xmlns:a16="http://schemas.microsoft.com/office/drawing/2014/main" val="1524166263"/>
                    </a:ext>
                  </a:extLst>
                </a:gridCol>
              </a:tblGrid>
              <a:tr h="41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Year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1" i="0">
                          <a:solidFill>
                            <a:srgbClr val="FFFFFF"/>
                          </a:solidFill>
                          <a:effectLst/>
                          <a:latin typeface="Neue Haas Grotesk Text Pro"/>
                        </a:rPr>
                        <a:t>Project A</a:t>
                      </a:r>
                      <a:endParaRPr lang="en-US" sz="19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B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61656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-1000​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04697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3000​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52249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2500​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3395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4000​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11677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5000​</a:t>
                      </a:r>
                    </a:p>
                  </a:txBody>
                  <a:tcPr marL="97321" marR="97321" marT="48660" marB="4866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79395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Total</a:t>
                      </a:r>
                    </a:p>
                  </a:txBody>
                  <a:tcPr marL="97321" marR="97321" marT="48660" marB="4866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14500</a:t>
                      </a:r>
                    </a:p>
                  </a:txBody>
                  <a:tcPr marL="97321" marR="97321" marT="48660" marB="4866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87785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Expenditure</a:t>
                      </a:r>
                    </a:p>
                  </a:txBody>
                  <a:tcPr marL="97321" marR="97321" marT="48660" marB="4866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5000</a:t>
                      </a:r>
                    </a:p>
                  </a:txBody>
                  <a:tcPr marL="97321" marR="97321" marT="48660" marB="4866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521094"/>
                  </a:ext>
                </a:extLst>
              </a:tr>
              <a:tr h="4163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Total Net profit</a:t>
                      </a:r>
                    </a:p>
                  </a:txBody>
                  <a:tcPr marL="97321" marR="97321" marT="48660" marB="4866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900" b="0" i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9500</a:t>
                      </a:r>
                    </a:p>
                  </a:txBody>
                  <a:tcPr marL="97321" marR="97321" marT="48660" marB="4866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FE5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2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1221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7"/>
      </a:lt2>
      <a:accent1>
        <a:srgbClr val="47B662"/>
      </a:accent1>
      <a:accent2>
        <a:srgbClr val="4FB13B"/>
      </a:accent2>
      <a:accent3>
        <a:srgbClr val="83AE44"/>
      </a:accent3>
      <a:accent4>
        <a:srgbClr val="A6A537"/>
      </a:accent4>
      <a:accent5>
        <a:srgbClr val="C3914D"/>
      </a:accent5>
      <a:accent6>
        <a:srgbClr val="B14E3B"/>
      </a:accent6>
      <a:hlink>
        <a:srgbClr val="997F3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Benefit-Cost Ratio Analysis</vt:lpstr>
      <vt:lpstr>What Is a Cost-Benefit Analysis?</vt:lpstr>
      <vt:lpstr>Purpose of Cost Benefit Analysis</vt:lpstr>
      <vt:lpstr>Types of Cost</vt:lpstr>
      <vt:lpstr>Types of Benefits</vt:lpstr>
      <vt:lpstr>Steps of Cost-Benefit Analysis</vt:lpstr>
      <vt:lpstr>Cost- Benefit Evaluation Techniques</vt:lpstr>
      <vt:lpstr>Cost-Benefit Analysis Formula</vt:lpstr>
      <vt:lpstr>Cost Benefit Evaluation using Net profit</vt:lpstr>
      <vt:lpstr>Cost Benefit Evaluation using Payback Period</vt:lpstr>
      <vt:lpstr>Cost Benefit Evaluation using Return On Investment</vt:lpstr>
      <vt:lpstr>Cost Benefit Evaluation using Net Present Value</vt:lpstr>
      <vt:lpstr>Any Queries????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540</cp:revision>
  <dcterms:created xsi:type="dcterms:W3CDTF">2023-09-15T08:10:09Z</dcterms:created>
  <dcterms:modified xsi:type="dcterms:W3CDTF">2023-09-16T08:42:59Z</dcterms:modified>
</cp:coreProperties>
</file>