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EAB5AF-D7C6-40A7-80CC-FEABE1DAED64}" type="datetimeFigureOut">
              <a:rPr lang="en-US" smtClean="0"/>
              <a:t>3/9/2024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A11C57E-B709-4814-80A6-595770358BD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9955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AB5AF-D7C6-40A7-80CC-FEABE1DAED64}"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1C57E-B709-4814-80A6-595770358BD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9858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AB5AF-D7C6-40A7-80CC-FEABE1DAED64}"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1C57E-B709-4814-80A6-595770358BD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2462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AB5AF-D7C6-40A7-80CC-FEABE1DAED64}"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1C57E-B709-4814-80A6-595770358BD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613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EAB5AF-D7C6-40A7-80CC-FEABE1DAED64}"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1C57E-B709-4814-80A6-595770358BD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2964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EAB5AF-D7C6-40A7-80CC-FEABE1DAED64}"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11C57E-B709-4814-80A6-595770358BD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4498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EAB5AF-D7C6-40A7-80CC-FEABE1DAED64}" type="datetimeFigureOut">
              <a:rPr lang="en-US" smtClean="0"/>
              <a:t>3/9/2024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11C57E-B709-4814-80A6-595770358BD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3661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EAB5AF-D7C6-40A7-80CC-FEABE1DAED64}" type="datetimeFigureOut">
              <a:rPr lang="en-US" smtClean="0"/>
              <a:t>3/9/2024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11C57E-B709-4814-80A6-595770358BD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2519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EAB5AF-D7C6-40A7-80CC-FEABE1DAED64}" type="datetimeFigureOut">
              <a:rPr lang="en-US" smtClean="0"/>
              <a:t>3/9/2024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11C57E-B709-4814-80A6-595770358BD6}" type="slidenum">
              <a:rPr lang="en-US" smtClean="0"/>
              <a:t>‹#›</a:t>
            </a:fld>
            <a:endParaRPr lang="en-US"/>
          </a:p>
        </p:txBody>
      </p:sp>
    </p:spTree>
    <p:extLst>
      <p:ext uri="{BB962C8B-B14F-4D97-AF65-F5344CB8AC3E}">
        <p14:creationId xmlns:p14="http://schemas.microsoft.com/office/powerpoint/2010/main" val="2135364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EAB5AF-D7C6-40A7-80CC-FEABE1DAED64}"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11C57E-B709-4814-80A6-595770358BD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290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5EAB5AF-D7C6-40A7-80CC-FEABE1DAED64}" type="datetimeFigureOut">
              <a:rPr lang="en-US" smtClean="0"/>
              <a:t>3/9/2024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A11C57E-B709-4814-80A6-595770358BD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4956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5EAB5AF-D7C6-40A7-80CC-FEABE1DAED64}" type="datetimeFigureOut">
              <a:rPr lang="en-US" smtClean="0"/>
              <a:t>3/9/2024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A11C57E-B709-4814-80A6-595770358BD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900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85A0A-FF45-4E13-7000-A7FC828FEFFD}"/>
              </a:ext>
            </a:extLst>
          </p:cNvPr>
          <p:cNvSpPr>
            <a:spLocks noGrp="1"/>
          </p:cNvSpPr>
          <p:nvPr>
            <p:ph type="ctrTitle"/>
          </p:nvPr>
        </p:nvSpPr>
        <p:spPr/>
        <p:txBody>
          <a:bodyPr/>
          <a:lstStyle/>
          <a:p>
            <a:r>
              <a:rPr lang="en-US" dirty="0"/>
              <a:t>Car Crash Analysis</a:t>
            </a:r>
          </a:p>
        </p:txBody>
      </p:sp>
      <p:sp>
        <p:nvSpPr>
          <p:cNvPr id="3" name="Subtitle 2">
            <a:extLst>
              <a:ext uri="{FF2B5EF4-FFF2-40B4-BE49-F238E27FC236}">
                <a16:creationId xmlns:a16="http://schemas.microsoft.com/office/drawing/2014/main" id="{751DD81D-4D0E-8B34-0EE2-7A4E7D014196}"/>
              </a:ext>
            </a:extLst>
          </p:cNvPr>
          <p:cNvSpPr>
            <a:spLocks noGrp="1"/>
          </p:cNvSpPr>
          <p:nvPr>
            <p:ph type="subTitle" idx="1"/>
          </p:nvPr>
        </p:nvSpPr>
        <p:spPr/>
        <p:txBody>
          <a:bodyPr/>
          <a:lstStyle/>
          <a:p>
            <a:r>
              <a:rPr lang="en-US" dirty="0"/>
              <a:t>						</a:t>
            </a:r>
            <a:r>
              <a:rPr lang="en-US" dirty="0" err="1"/>
              <a:t>Nabin</a:t>
            </a:r>
            <a:r>
              <a:rPr lang="en-US" dirty="0"/>
              <a:t> </a:t>
            </a:r>
            <a:r>
              <a:rPr lang="en-US" dirty="0" err="1"/>
              <a:t>Kattel</a:t>
            </a:r>
            <a:r>
              <a:rPr lang="en-US" dirty="0"/>
              <a:t> 		</a:t>
            </a:r>
          </a:p>
        </p:txBody>
      </p:sp>
    </p:spTree>
    <p:extLst>
      <p:ext uri="{BB962C8B-B14F-4D97-AF65-F5344CB8AC3E}">
        <p14:creationId xmlns:p14="http://schemas.microsoft.com/office/powerpoint/2010/main" val="1343845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431C6-BDFC-C276-672A-F2213E49ED6A}"/>
              </a:ext>
            </a:extLst>
          </p:cNvPr>
          <p:cNvSpPr>
            <a:spLocks noGrp="1"/>
          </p:cNvSpPr>
          <p:nvPr>
            <p:ph type="title"/>
          </p:nvPr>
        </p:nvSpPr>
        <p:spPr/>
        <p:txBody>
          <a:bodyPr/>
          <a:lstStyle/>
          <a:p>
            <a:r>
              <a:rPr lang="en-US" dirty="0"/>
              <a:t>			Table of contents</a:t>
            </a:r>
          </a:p>
        </p:txBody>
      </p:sp>
      <p:sp>
        <p:nvSpPr>
          <p:cNvPr id="3" name="Content Placeholder 2">
            <a:extLst>
              <a:ext uri="{FF2B5EF4-FFF2-40B4-BE49-F238E27FC236}">
                <a16:creationId xmlns:a16="http://schemas.microsoft.com/office/drawing/2014/main" id="{F5CF05C0-DB4F-6935-2BDE-A0DE7C86EFD4}"/>
              </a:ext>
            </a:extLst>
          </p:cNvPr>
          <p:cNvSpPr>
            <a:spLocks noGrp="1"/>
          </p:cNvSpPr>
          <p:nvPr>
            <p:ph idx="1"/>
          </p:nvPr>
        </p:nvSpPr>
        <p:spPr/>
        <p:txBody>
          <a:bodyPr/>
          <a:lstStyle/>
          <a:p>
            <a:r>
              <a:rPr lang="en-US" dirty="0"/>
              <a:t>INTRODUCTIONS</a:t>
            </a:r>
          </a:p>
          <a:p>
            <a:r>
              <a:rPr lang="en-US" dirty="0"/>
              <a:t>DASHBOARD</a:t>
            </a:r>
          </a:p>
          <a:p>
            <a:r>
              <a:rPr lang="en-US" dirty="0"/>
              <a:t>KEY INSIGHTS</a:t>
            </a:r>
          </a:p>
          <a:p>
            <a:r>
              <a:rPr lang="en-US" dirty="0"/>
              <a:t>THANK YOU</a:t>
            </a:r>
          </a:p>
        </p:txBody>
      </p:sp>
    </p:spTree>
    <p:extLst>
      <p:ext uri="{BB962C8B-B14F-4D97-AF65-F5344CB8AC3E}">
        <p14:creationId xmlns:p14="http://schemas.microsoft.com/office/powerpoint/2010/main" val="1284470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82C4-5CE4-233E-21D0-45621DFB23A0}"/>
              </a:ext>
            </a:extLst>
          </p:cNvPr>
          <p:cNvSpPr>
            <a:spLocks noGrp="1"/>
          </p:cNvSpPr>
          <p:nvPr>
            <p:ph type="title"/>
          </p:nvPr>
        </p:nvSpPr>
        <p:spPr/>
        <p:txBody>
          <a:bodyPr/>
          <a:lstStyle/>
          <a:p>
            <a:r>
              <a:rPr lang="en-US" dirty="0"/>
              <a:t>INTRODUCTIONS</a:t>
            </a:r>
            <a:br>
              <a:rPr lang="en-US" dirty="0"/>
            </a:br>
            <a:endParaRPr lang="en-US" dirty="0"/>
          </a:p>
        </p:txBody>
      </p:sp>
      <p:sp>
        <p:nvSpPr>
          <p:cNvPr id="3" name="Content Placeholder 2">
            <a:extLst>
              <a:ext uri="{FF2B5EF4-FFF2-40B4-BE49-F238E27FC236}">
                <a16:creationId xmlns:a16="http://schemas.microsoft.com/office/drawing/2014/main" id="{7C771531-5CAE-DF50-30EE-21B822542298}"/>
              </a:ext>
            </a:extLst>
          </p:cNvPr>
          <p:cNvSpPr>
            <a:spLocks noGrp="1"/>
          </p:cNvSpPr>
          <p:nvPr>
            <p:ph idx="1"/>
          </p:nvPr>
        </p:nvSpPr>
        <p:spPr/>
        <p:txBody>
          <a:bodyPr/>
          <a:lstStyle/>
          <a:p>
            <a:r>
              <a:rPr lang="en-US" dirty="0"/>
              <a:t>CAR CRASH ANALYSIS</a:t>
            </a:r>
          </a:p>
          <a:p>
            <a:r>
              <a:rPr lang="en-US" dirty="0"/>
              <a:t>In this analysis, </a:t>
            </a:r>
            <a:r>
              <a:rPr lang="en-US" dirty="0" err="1"/>
              <a:t>i</a:t>
            </a:r>
            <a:r>
              <a:rPr lang="en-US" dirty="0"/>
              <a:t> delve into the intricacies of car crash data spanning from 2014 to 2024, uncovering significant insights. With a total of 150,000 injuries recorded, our examination reveals temporal variations, predominant collision types, and the influence of weather and traffic conditions. Understanding these patterns is essential for informed policymaking and targeted interventions to enhance road safety.</a:t>
            </a:r>
          </a:p>
        </p:txBody>
      </p:sp>
    </p:spTree>
    <p:extLst>
      <p:ext uri="{BB962C8B-B14F-4D97-AF65-F5344CB8AC3E}">
        <p14:creationId xmlns:p14="http://schemas.microsoft.com/office/powerpoint/2010/main" val="2501538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53AF2-79FB-DF43-703C-650D026C7F5D}"/>
              </a:ext>
            </a:extLst>
          </p:cNvPr>
          <p:cNvSpPr>
            <a:spLocks noGrp="1"/>
          </p:cNvSpPr>
          <p:nvPr>
            <p:ph type="title"/>
          </p:nvPr>
        </p:nvSpPr>
        <p:spPr/>
        <p:txBody>
          <a:bodyPr/>
          <a:lstStyle/>
          <a:p>
            <a:r>
              <a:rPr lang="en-US" dirty="0"/>
              <a:t>DASHBOARD</a:t>
            </a:r>
          </a:p>
        </p:txBody>
      </p:sp>
      <p:pic>
        <p:nvPicPr>
          <p:cNvPr id="9" name="Content Placeholder 8">
            <a:extLst>
              <a:ext uri="{FF2B5EF4-FFF2-40B4-BE49-F238E27FC236}">
                <a16:creationId xmlns:a16="http://schemas.microsoft.com/office/drawing/2014/main" id="{24B8A0A2-F702-0260-806B-B92B04F2BE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1" y="2016125"/>
            <a:ext cx="8105774" cy="3449638"/>
          </a:xfrm>
        </p:spPr>
      </p:pic>
    </p:spTree>
    <p:extLst>
      <p:ext uri="{BB962C8B-B14F-4D97-AF65-F5344CB8AC3E}">
        <p14:creationId xmlns:p14="http://schemas.microsoft.com/office/powerpoint/2010/main" val="4096871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FE72-C90E-EC67-1DDA-8874E5EB01B5}"/>
              </a:ext>
            </a:extLst>
          </p:cNvPr>
          <p:cNvSpPr>
            <a:spLocks noGrp="1"/>
          </p:cNvSpPr>
          <p:nvPr>
            <p:ph type="title"/>
          </p:nvPr>
        </p:nvSpPr>
        <p:spPr/>
        <p:txBody>
          <a:bodyPr/>
          <a:lstStyle/>
          <a:p>
            <a:r>
              <a:rPr lang="en-US" dirty="0"/>
              <a:t>KEY INSIGHTS</a:t>
            </a:r>
          </a:p>
        </p:txBody>
      </p:sp>
      <p:sp>
        <p:nvSpPr>
          <p:cNvPr id="3" name="Content Placeholder 2">
            <a:extLst>
              <a:ext uri="{FF2B5EF4-FFF2-40B4-BE49-F238E27FC236}">
                <a16:creationId xmlns:a16="http://schemas.microsoft.com/office/drawing/2014/main" id="{E53219B7-3F51-9FD9-BBCB-AE3F1E9F5896}"/>
              </a:ext>
            </a:extLst>
          </p:cNvPr>
          <p:cNvSpPr>
            <a:spLocks noGrp="1"/>
          </p:cNvSpPr>
          <p:nvPr>
            <p:ph idx="1"/>
          </p:nvPr>
        </p:nvSpPr>
        <p:spPr/>
        <p:txBody>
          <a:bodyPr>
            <a:normAutofit fontScale="92500" lnSpcReduction="20000"/>
          </a:bodyPr>
          <a:lstStyle/>
          <a:p>
            <a:r>
              <a:rPr lang="en-US" dirty="0"/>
              <a:t> Total injuries recorded so far: 150,000.</a:t>
            </a:r>
          </a:p>
          <a:p>
            <a:r>
              <a:rPr lang="en-US" dirty="0"/>
              <a:t> From 2014 to 2024, the minimum number of injuries occurred in 2014, while the maximum number of injuries occurred in 2021 Q2.</a:t>
            </a:r>
          </a:p>
          <a:p>
            <a:r>
              <a:rPr lang="en-US" dirty="0"/>
              <a:t> The most common first case type of injury is Rear end, followed by Angle and Turning.</a:t>
            </a:r>
          </a:p>
          <a:p>
            <a:r>
              <a:rPr lang="en-US" dirty="0"/>
              <a:t> Approximately 80% of accidents occur in clear weather, 10% occur in rain, and the remaining in other conditions.</a:t>
            </a:r>
          </a:p>
          <a:p>
            <a:r>
              <a:rPr lang="en-US" dirty="0"/>
              <a:t> When dividing the total number of accidents, 40% occur with no traffic, and another 40% occur with traffic conditions.</a:t>
            </a:r>
          </a:p>
          <a:p>
            <a:r>
              <a:rPr lang="en-US" dirty="0"/>
              <a:t> The highest total sum of injuries occurred at the location (0,0).</a:t>
            </a:r>
          </a:p>
        </p:txBody>
      </p:sp>
    </p:spTree>
    <p:extLst>
      <p:ext uri="{BB962C8B-B14F-4D97-AF65-F5344CB8AC3E}">
        <p14:creationId xmlns:p14="http://schemas.microsoft.com/office/powerpoint/2010/main" val="1107916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E4D4E-615E-A296-77A8-5FA04C36547E}"/>
              </a:ext>
            </a:extLst>
          </p:cNvPr>
          <p:cNvSpPr>
            <a:spLocks noGrp="1"/>
          </p:cNvSpPr>
          <p:nvPr>
            <p:ph type="title"/>
          </p:nvPr>
        </p:nvSpPr>
        <p:spPr/>
        <p:txBody>
          <a:bodyPr/>
          <a:lstStyle/>
          <a:p>
            <a:r>
              <a:rPr lang="en-US" dirty="0"/>
              <a:t>Conclusion and THANK YOU</a:t>
            </a:r>
          </a:p>
        </p:txBody>
      </p:sp>
      <p:sp>
        <p:nvSpPr>
          <p:cNvPr id="3" name="Content Placeholder 2">
            <a:extLst>
              <a:ext uri="{FF2B5EF4-FFF2-40B4-BE49-F238E27FC236}">
                <a16:creationId xmlns:a16="http://schemas.microsoft.com/office/drawing/2014/main" id="{EA902813-DC91-2415-F271-0A46BB15F794}"/>
              </a:ext>
            </a:extLst>
          </p:cNvPr>
          <p:cNvSpPr>
            <a:spLocks noGrp="1"/>
          </p:cNvSpPr>
          <p:nvPr>
            <p:ph idx="1"/>
          </p:nvPr>
        </p:nvSpPr>
        <p:spPr/>
        <p:txBody>
          <a:bodyPr/>
          <a:lstStyle/>
          <a:p>
            <a:r>
              <a:rPr lang="en-US" dirty="0"/>
              <a:t>In conclusion, my analysis of car crash data has provided valuable insights into the dynamics of road accidents. By understanding temporal trends, collision types, and environmental factors, we can better inform interventions to improve road safety.</a:t>
            </a:r>
          </a:p>
          <a:p>
            <a:r>
              <a:rPr lang="en-US" b="0" i="0" dirty="0">
                <a:solidFill>
                  <a:srgbClr val="0D0D0D"/>
                </a:solidFill>
                <a:effectLst/>
                <a:latin typeface="Söhne"/>
              </a:rPr>
              <a:t>We extend our heartfelt thanks to </a:t>
            </a:r>
            <a:r>
              <a:rPr lang="en-US" b="1" i="0" dirty="0" err="1">
                <a:solidFill>
                  <a:srgbClr val="0D0D0D"/>
                </a:solidFill>
                <a:effectLst/>
                <a:latin typeface="Söhne"/>
              </a:rPr>
              <a:t>Mentorness</a:t>
            </a:r>
            <a:r>
              <a:rPr lang="en-US" b="0" i="0" dirty="0">
                <a:solidFill>
                  <a:srgbClr val="0D0D0D"/>
                </a:solidFill>
                <a:effectLst/>
                <a:latin typeface="Söhne"/>
              </a:rPr>
              <a:t> Company for their invaluable mentorship and support throughout this project. Your guidance has been instrumental in our analysis and findings.</a:t>
            </a:r>
            <a:endParaRPr lang="en-US" dirty="0"/>
          </a:p>
        </p:txBody>
      </p:sp>
    </p:spTree>
    <p:extLst>
      <p:ext uri="{BB962C8B-B14F-4D97-AF65-F5344CB8AC3E}">
        <p14:creationId xmlns:p14="http://schemas.microsoft.com/office/powerpoint/2010/main" val="33628599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TotalTime>
  <Words>291</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MT</vt:lpstr>
      <vt:lpstr>Söhne</vt:lpstr>
      <vt:lpstr>Gallery</vt:lpstr>
      <vt:lpstr>Car Crash Analysis</vt:lpstr>
      <vt:lpstr>   Table of contents</vt:lpstr>
      <vt:lpstr>INTRODUCTIONS </vt:lpstr>
      <vt:lpstr>DASHBOARD</vt:lpstr>
      <vt:lpstr>KEY INSIGHTS</vt:lpstr>
      <vt:lpstr>Conclusion and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Crash Analysis</dc:title>
  <dc:creator>NHN-DB</dc:creator>
  <cp:lastModifiedBy>NHN-DB</cp:lastModifiedBy>
  <cp:revision>1</cp:revision>
  <dcterms:created xsi:type="dcterms:W3CDTF">2024-03-09T04:22:12Z</dcterms:created>
  <dcterms:modified xsi:type="dcterms:W3CDTF">2024-03-09T04:37:59Z</dcterms:modified>
</cp:coreProperties>
</file>