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3" r:id="rId2"/>
    <p:sldId id="337" r:id="rId3"/>
    <p:sldId id="360" r:id="rId4"/>
    <p:sldId id="357" r:id="rId5"/>
    <p:sldId id="361" r:id="rId6"/>
    <p:sldId id="349" r:id="rId7"/>
    <p:sldId id="363" r:id="rId8"/>
    <p:sldId id="352" r:id="rId9"/>
    <p:sldId id="370" r:id="rId10"/>
    <p:sldId id="371" r:id="rId11"/>
    <p:sldId id="369" r:id="rId12"/>
    <p:sldId id="362" r:id="rId13"/>
    <p:sldId id="365" r:id="rId14"/>
    <p:sldId id="374" r:id="rId15"/>
    <p:sldId id="355" r:id="rId16"/>
    <p:sldId id="364" r:id="rId17"/>
    <p:sldId id="351" r:id="rId18"/>
    <p:sldId id="375" r:id="rId19"/>
    <p:sldId id="377" r:id="rId20"/>
    <p:sldId id="376" r:id="rId21"/>
    <p:sldId id="378" r:id="rId22"/>
    <p:sldId id="372" r:id="rId23"/>
    <p:sldId id="359" r:id="rId24"/>
    <p:sldId id="367" r:id="rId25"/>
  </p:sldIdLst>
  <p:sldSz cx="9144000" cy="6858000" type="screen4x3"/>
  <p:notesSz cx="6888163" cy="962342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5F5F5F"/>
    <a:srgbClr val="003366"/>
    <a:srgbClr val="B2B2B2"/>
    <a:srgbClr val="A80000"/>
    <a:srgbClr val="DDDDDD"/>
    <a:srgbClr val="A3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84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52" y="-10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34DDDE30-C25F-4109-B02A-6B3BF624F0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0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570413"/>
            <a:ext cx="50530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75941AC-BA10-4797-83E2-71C4767A54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3B3B2-1E54-4EF4-A821-5DFBCA9BCC61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3883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00E38-DED4-4843-B027-1250C05DC7CE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14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C23F2-C0C5-4D9C-A12E-D30368A07857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45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D8AD7-19DA-473D-9F39-6B48F4D3E0B0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409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A4DB2-B256-4EFF-A29A-A7B2305100C6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781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0C8E-ADC6-46E5-937A-BED717BE8FB6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70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DD67A-07FC-4C64-AF9E-F66A247BACB5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67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99EAD-8AE2-465B-9724-F8895204C894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659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B56FE-1E1C-45E6-8041-08B0364E4C9E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65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C462E-EF02-45F8-9111-F030B39924F7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101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CCC0E-1EAA-48AE-BDEB-5EB3BB42F237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937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93DB6-88A7-4EDB-B7AB-8194C8ED01EB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085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80433-0C22-442A-8614-365937893A00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911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A822C-DAA7-4532-AA0D-59D8C49C4B3A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087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61844-447D-42B4-9457-03E66DC02351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RFP’s = Request for Proposal</a:t>
            </a:r>
          </a:p>
        </p:txBody>
      </p:sp>
    </p:spTree>
    <p:extLst>
      <p:ext uri="{BB962C8B-B14F-4D97-AF65-F5344CB8AC3E}">
        <p14:creationId xmlns:p14="http://schemas.microsoft.com/office/powerpoint/2010/main" val="9914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066800"/>
            <a:ext cx="175260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66800"/>
            <a:ext cx="510540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668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981200"/>
            <a:ext cx="7010400" cy="3352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981200"/>
            <a:ext cx="701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668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b="0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3200400" y="1752600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30" name="Picture 2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zoom dir="in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Symbol" pitchFamily="18" charset="2"/>
        <a:buChar char="¨"/>
        <a:defRPr sz="2400" b="1">
          <a:solidFill>
            <a:srgbClr val="003366"/>
          </a:solidFill>
          <a:latin typeface="+mn-lt"/>
        </a:defRPr>
      </a:lvl2pPr>
      <a:lvl3pPr marL="22129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CG Times" pitchFamily="18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ODA1A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edia.co.u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google.co.uk/" TargetMode="External"/><Relationship Id="rId4" Type="http://schemas.openxmlformats.org/officeDocument/2006/relationships/hyperlink" Target="http://www.lutontoday.co.uk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524000"/>
          </a:xfrm>
        </p:spPr>
        <p:txBody>
          <a:bodyPr/>
          <a:lstStyle/>
          <a:p>
            <a:pPr algn="ctr">
              <a:defRPr/>
            </a:pPr>
            <a:r>
              <a:rPr lang="en-US" sz="360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SYSTEMS DEVELOPMENT and MODERN DATABASE PRACTICES</a:t>
            </a:r>
            <a:endParaRPr lang="en-GB" sz="36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400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CIS020-2</a:t>
            </a:r>
            <a:br>
              <a:rPr lang="en-GB" sz="400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GB" sz="400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/>
            </a:r>
            <a:br>
              <a:rPr lang="en-GB" sz="400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GB" sz="4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dirty="0" smtClean="0">
                <a:solidFill>
                  <a:srgbClr val="A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9:</a:t>
            </a:r>
            <a:r>
              <a:rPr lang="en-US" sz="4000" dirty="0">
                <a:solidFill>
                  <a:srgbClr val="A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000" dirty="0">
                <a:solidFill>
                  <a:srgbClr val="A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Interface Planning</a:t>
            </a:r>
            <a:r>
              <a:rPr lang="en-US" sz="4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sz="36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838200" y="35052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asic Website Layout Diagram"/>
          <p:cNvPicPr>
            <a:picLocks noChangeAspect="1" noChangeArrowheads="1"/>
          </p:cNvPicPr>
          <p:nvPr/>
        </p:nvPicPr>
        <p:blipFill>
          <a:blip r:embed="rId2" cstate="print"/>
          <a:srcRect t="10934"/>
          <a:stretch>
            <a:fillRect/>
          </a:stretch>
        </p:blipFill>
        <p:spPr bwMode="auto">
          <a:xfrm>
            <a:off x="857250" y="2357438"/>
            <a:ext cx="757237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Hierarchical Navigation Map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1066800"/>
            <a:ext cx="7715250" cy="68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Navigational Plan: Different Roles</a:t>
            </a:r>
            <a:endParaRPr lang="en-GB" dirty="0" smtClean="0"/>
          </a:p>
        </p:txBody>
      </p:sp>
      <p:pic>
        <p:nvPicPr>
          <p:cNvPr id="12291" name="Picture 4" descr="http://www.subhub.com/custom/webnav.gif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/>
          <a:srcRect t="8955"/>
          <a:stretch>
            <a:fillRect/>
          </a:stretch>
        </p:blipFill>
        <p:spPr>
          <a:xfrm>
            <a:off x="1214438" y="2000250"/>
            <a:ext cx="7000875" cy="4672013"/>
          </a:xfrm>
          <a:noFill/>
        </p:spPr>
      </p:pic>
    </p:spTree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Navigation Plan: University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57375"/>
            <a:ext cx="685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Mapping Design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143000" y="1857375"/>
            <a:ext cx="7543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How the navigation plan relates to the database: 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Entities 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Attributes 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Start to build up detail on Navigation Map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Think of mapping: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Data types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Text fields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Text areas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Drop-down menus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Single or multi-selections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And/or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Specific values: =, &lt;,&gt;, contain, between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None/>
            </a:pPr>
            <a:endParaRPr lang="en-US" sz="20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ken.dirkin.com/courses/cep817/wp-content/uploads/2006/11/te150_mockup.jpg"/>
          <p:cNvPicPr>
            <a:picLocks noChangeAspect="1" noChangeArrowheads="1"/>
          </p:cNvPicPr>
          <p:nvPr/>
        </p:nvPicPr>
        <p:blipFill>
          <a:blip r:embed="rId2" cstate="print"/>
          <a:srcRect t="2304" b="42708"/>
          <a:stretch>
            <a:fillRect/>
          </a:stretch>
        </p:blipFill>
        <p:spPr bwMode="auto">
          <a:xfrm>
            <a:off x="928688" y="2143125"/>
            <a:ext cx="27146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Mapping Design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pic>
        <p:nvPicPr>
          <p:cNvPr id="15364" name="Picture 2" descr="http://ken.dirkin.com/courses/cep817/wp-content/uploads/2006/11/te150_mockup.jpg"/>
          <p:cNvPicPr>
            <a:picLocks noChangeAspect="1" noChangeArrowheads="1"/>
          </p:cNvPicPr>
          <p:nvPr/>
        </p:nvPicPr>
        <p:blipFill>
          <a:blip r:embed="rId3" cstate="print"/>
          <a:srcRect t="2304" b="42708"/>
          <a:stretch>
            <a:fillRect/>
          </a:stretch>
        </p:blipFill>
        <p:spPr bwMode="auto">
          <a:xfrm>
            <a:off x="6572250" y="2500313"/>
            <a:ext cx="17145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2" descr="http://ken.dirkin.com/courses/cep817/wp-content/uploads/2006/11/te150_mockup.jpg"/>
          <p:cNvPicPr>
            <a:picLocks noChangeAspect="1" noChangeArrowheads="1"/>
          </p:cNvPicPr>
          <p:nvPr/>
        </p:nvPicPr>
        <p:blipFill>
          <a:blip r:embed="rId4" cstate="print"/>
          <a:srcRect t="2304" b="42708"/>
          <a:stretch>
            <a:fillRect/>
          </a:stretch>
        </p:blipFill>
        <p:spPr bwMode="auto">
          <a:xfrm>
            <a:off x="2071688" y="4643438"/>
            <a:ext cx="16954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2" descr="http://ken.dirkin.com/courses/cep817/wp-content/uploads/2006/11/te150_mockup.jpg"/>
          <p:cNvPicPr>
            <a:picLocks noChangeAspect="1" noChangeArrowheads="1"/>
          </p:cNvPicPr>
          <p:nvPr/>
        </p:nvPicPr>
        <p:blipFill>
          <a:blip r:embed="rId5" cstate="print"/>
          <a:srcRect t="2304" b="42708"/>
          <a:stretch>
            <a:fillRect/>
          </a:stretch>
        </p:blipFill>
        <p:spPr bwMode="auto">
          <a:xfrm>
            <a:off x="4000500" y="2428875"/>
            <a:ext cx="1906588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8" descr="http://blog.anaara.com/wp-content/uploads/2009/08/sketch1.png"/>
          <p:cNvPicPr>
            <a:picLocks noChangeAspect="1" noChangeArrowheads="1"/>
          </p:cNvPicPr>
          <p:nvPr/>
        </p:nvPicPr>
        <p:blipFill>
          <a:blip r:embed="rId6" cstate="print"/>
          <a:srcRect l="34654"/>
          <a:stretch>
            <a:fillRect/>
          </a:stretch>
        </p:blipFill>
        <p:spPr bwMode="auto">
          <a:xfrm>
            <a:off x="4786313" y="4429125"/>
            <a:ext cx="188595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8" name="Straight Arrow Connector 12"/>
          <p:cNvCxnSpPr>
            <a:cxnSpLocks noChangeShapeType="1"/>
          </p:cNvCxnSpPr>
          <p:nvPr/>
        </p:nvCxnSpPr>
        <p:spPr bwMode="auto">
          <a:xfrm>
            <a:off x="3571875" y="3000375"/>
            <a:ext cx="500063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69" name="Straight Arrow Connector 14"/>
          <p:cNvCxnSpPr>
            <a:cxnSpLocks noChangeShapeType="1"/>
          </p:cNvCxnSpPr>
          <p:nvPr/>
        </p:nvCxnSpPr>
        <p:spPr bwMode="auto">
          <a:xfrm rot="5400000">
            <a:off x="4929982" y="4215606"/>
            <a:ext cx="57150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0" name="Straight Arrow Connector 16"/>
          <p:cNvCxnSpPr>
            <a:cxnSpLocks noChangeShapeType="1"/>
          </p:cNvCxnSpPr>
          <p:nvPr/>
        </p:nvCxnSpPr>
        <p:spPr bwMode="auto">
          <a:xfrm>
            <a:off x="5929313" y="2786063"/>
            <a:ext cx="714375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1" name="Straight Arrow Connector 18"/>
          <p:cNvCxnSpPr>
            <a:cxnSpLocks noChangeShapeType="1"/>
          </p:cNvCxnSpPr>
          <p:nvPr/>
        </p:nvCxnSpPr>
        <p:spPr bwMode="auto">
          <a:xfrm rot="5400000">
            <a:off x="3572669" y="3999706"/>
            <a:ext cx="857250" cy="5730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Privileges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16387" name="Group 62"/>
          <p:cNvGrpSpPr>
            <a:grpSpLocks/>
          </p:cNvGrpSpPr>
          <p:nvPr/>
        </p:nvGrpSpPr>
        <p:grpSpPr bwMode="auto">
          <a:xfrm>
            <a:off x="1143000" y="2971800"/>
            <a:ext cx="7113588" cy="1978025"/>
            <a:chOff x="720" y="1208"/>
            <a:chExt cx="4481" cy="1246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2400" y="1584"/>
              <a:ext cx="977" cy="870"/>
              <a:chOff x="1608" y="1288"/>
              <a:chExt cx="977" cy="870"/>
            </a:xfrm>
          </p:grpSpPr>
          <p:sp>
            <p:nvSpPr>
              <p:cNvPr id="16414" name="AutoShape 6"/>
              <p:cNvSpPr>
                <a:spLocks noChangeArrowheads="1"/>
              </p:cNvSpPr>
              <p:nvPr/>
            </p:nvSpPr>
            <p:spPr bwMode="auto">
              <a:xfrm>
                <a:off x="1608" y="1288"/>
                <a:ext cx="977" cy="532"/>
              </a:xfrm>
              <a:prstGeom prst="hexagon">
                <a:avLst>
                  <a:gd name="adj" fmla="val 26603"/>
                  <a:gd name="vf" fmla="val 115470"/>
                </a:avLst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36000"/>
              <a:lstStyle/>
              <a:p>
                <a:r>
                  <a:rPr lang="it-IT" sz="1400">
                    <a:latin typeface="Arial" charset="0"/>
                  </a:rPr>
                  <a:t>Delete Unit</a:t>
                </a:r>
              </a:p>
              <a:p>
                <a:pPr algn="l"/>
                <a:endParaRPr lang="it-IT" sz="1400">
                  <a:latin typeface="Arial" charset="0"/>
                </a:endParaRPr>
              </a:p>
            </p:txBody>
          </p:sp>
          <p:sp>
            <p:nvSpPr>
              <p:cNvPr id="16415" name="Line 7"/>
              <p:cNvSpPr>
                <a:spLocks noChangeShapeType="1"/>
              </p:cNvSpPr>
              <p:nvPr/>
            </p:nvSpPr>
            <p:spPr bwMode="auto">
              <a:xfrm>
                <a:off x="2097" y="1824"/>
                <a:ext cx="0" cy="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16" name="Oval 8"/>
              <p:cNvSpPr>
                <a:spLocks noChangeArrowheads="1"/>
              </p:cNvSpPr>
              <p:nvPr/>
            </p:nvSpPr>
            <p:spPr bwMode="auto">
              <a:xfrm>
                <a:off x="2048" y="1893"/>
                <a:ext cx="94" cy="88"/>
              </a:xfrm>
              <a:prstGeom prst="ellipse">
                <a:avLst/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Rectangle 9"/>
              <p:cNvSpPr>
                <a:spLocks noChangeArrowheads="1"/>
              </p:cNvSpPr>
              <p:nvPr/>
            </p:nvSpPr>
            <p:spPr bwMode="auto">
              <a:xfrm>
                <a:off x="1687" y="1996"/>
                <a:ext cx="837" cy="1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r>
                  <a:rPr lang="it-IT" sz="1800" b="0">
                    <a:latin typeface="Arial" charset="0"/>
                  </a:rPr>
                  <a:t> Entity</a:t>
                </a:r>
              </a:p>
            </p:txBody>
          </p:sp>
          <p:sp>
            <p:nvSpPr>
              <p:cNvPr id="16418" name="AutoShape 10"/>
              <p:cNvSpPr>
                <a:spLocks noChangeArrowheads="1"/>
              </p:cNvSpPr>
              <p:nvPr/>
            </p:nvSpPr>
            <p:spPr bwMode="auto">
              <a:xfrm>
                <a:off x="1810" y="1542"/>
                <a:ext cx="408" cy="217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9" name="Group 11"/>
              <p:cNvGrpSpPr>
                <a:grpSpLocks/>
              </p:cNvGrpSpPr>
              <p:nvPr/>
            </p:nvGrpSpPr>
            <p:grpSpPr bwMode="auto">
              <a:xfrm>
                <a:off x="2280" y="1512"/>
                <a:ext cx="149" cy="141"/>
                <a:chOff x="3936" y="2946"/>
                <a:chExt cx="149" cy="141"/>
              </a:xfrm>
            </p:grpSpPr>
            <p:sp>
              <p:nvSpPr>
                <p:cNvPr id="16420" name="Oval 12"/>
                <p:cNvSpPr>
                  <a:spLocks noChangeArrowheads="1"/>
                </p:cNvSpPr>
                <p:nvPr/>
              </p:nvSpPr>
              <p:spPr bwMode="auto">
                <a:xfrm>
                  <a:off x="3936" y="2946"/>
                  <a:ext cx="149" cy="141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1" name="Line 13"/>
                <p:cNvSpPr>
                  <a:spLocks noChangeShapeType="1"/>
                </p:cNvSpPr>
                <p:nvPr/>
              </p:nvSpPr>
              <p:spPr bwMode="auto">
                <a:xfrm>
                  <a:off x="3978" y="3026"/>
                  <a:ext cx="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b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6390" name="Group 14"/>
            <p:cNvGrpSpPr>
              <a:grpSpLocks/>
            </p:cNvGrpSpPr>
            <p:nvPr/>
          </p:nvGrpSpPr>
          <p:grpSpPr bwMode="auto">
            <a:xfrm>
              <a:off x="720" y="1584"/>
              <a:ext cx="977" cy="870"/>
              <a:chOff x="720" y="1584"/>
              <a:chExt cx="977" cy="870"/>
            </a:xfrm>
          </p:grpSpPr>
          <p:sp>
            <p:nvSpPr>
              <p:cNvPr id="16405" name="AutoShape 15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977" cy="532"/>
              </a:xfrm>
              <a:prstGeom prst="hexagon">
                <a:avLst>
                  <a:gd name="adj" fmla="val 26603"/>
                  <a:gd name="vf" fmla="val 115470"/>
                </a:avLst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36000"/>
              <a:lstStyle/>
              <a:p>
                <a:r>
                  <a:rPr lang="it-IT" sz="1400">
                    <a:latin typeface="Arial" charset="0"/>
                  </a:rPr>
                  <a:t>Create Unit</a:t>
                </a:r>
              </a:p>
              <a:p>
                <a:pPr algn="l"/>
                <a:endParaRPr lang="it-IT" sz="1400">
                  <a:latin typeface="Arial" charset="0"/>
                </a:endParaRPr>
              </a:p>
            </p:txBody>
          </p:sp>
          <p:sp>
            <p:nvSpPr>
              <p:cNvPr id="16406" name="Oval 16"/>
              <p:cNvSpPr>
                <a:spLocks noChangeArrowheads="1"/>
              </p:cNvSpPr>
              <p:nvPr/>
            </p:nvSpPr>
            <p:spPr bwMode="auto">
              <a:xfrm>
                <a:off x="1160" y="2189"/>
                <a:ext cx="94" cy="88"/>
              </a:xfrm>
              <a:prstGeom prst="ellipse">
                <a:avLst/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799" y="2292"/>
                <a:ext cx="837" cy="1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r>
                  <a:rPr lang="it-IT" sz="1800" b="0">
                    <a:latin typeface="Arial" charset="0"/>
                  </a:rPr>
                  <a:t> Entity</a:t>
                </a:r>
              </a:p>
            </p:txBody>
          </p:sp>
          <p:sp>
            <p:nvSpPr>
              <p:cNvPr id="16408" name="AutoShape 18"/>
              <p:cNvSpPr>
                <a:spLocks noChangeArrowheads="1"/>
              </p:cNvSpPr>
              <p:nvPr/>
            </p:nvSpPr>
            <p:spPr bwMode="auto">
              <a:xfrm>
                <a:off x="922" y="1838"/>
                <a:ext cx="408" cy="217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9"/>
              <p:cNvSpPr>
                <a:spLocks noChangeShapeType="1"/>
              </p:cNvSpPr>
              <p:nvPr/>
            </p:nvSpPr>
            <p:spPr bwMode="auto">
              <a:xfrm>
                <a:off x="1209" y="2120"/>
                <a:ext cx="0" cy="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6410" name="Group 20"/>
              <p:cNvGrpSpPr>
                <a:grpSpLocks/>
              </p:cNvGrpSpPr>
              <p:nvPr/>
            </p:nvGrpSpPr>
            <p:grpSpPr bwMode="auto">
              <a:xfrm>
                <a:off x="1396" y="1808"/>
                <a:ext cx="149" cy="141"/>
                <a:chOff x="1396" y="1808"/>
                <a:chExt cx="149" cy="141"/>
              </a:xfrm>
            </p:grpSpPr>
            <p:sp>
              <p:nvSpPr>
                <p:cNvPr id="16411" name="Oval 21"/>
                <p:cNvSpPr>
                  <a:spLocks noChangeArrowheads="1"/>
                </p:cNvSpPr>
                <p:nvPr/>
              </p:nvSpPr>
              <p:spPr bwMode="auto">
                <a:xfrm>
                  <a:off x="1396" y="1808"/>
                  <a:ext cx="149" cy="141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2" name="Line 22"/>
                <p:cNvSpPr>
                  <a:spLocks noChangeShapeType="1"/>
                </p:cNvSpPr>
                <p:nvPr/>
              </p:nvSpPr>
              <p:spPr bwMode="auto">
                <a:xfrm>
                  <a:off x="1432" y="1878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b"/>
                <a:lstStyle/>
                <a:p>
                  <a:endParaRPr lang="en-GB"/>
                </a:p>
              </p:txBody>
            </p:sp>
            <p:sp>
              <p:nvSpPr>
                <p:cNvPr id="16413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1440" y="1878"/>
                  <a:ext cx="76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b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6391" name="Group 24"/>
            <p:cNvGrpSpPr>
              <a:grpSpLocks/>
            </p:cNvGrpSpPr>
            <p:nvPr/>
          </p:nvGrpSpPr>
          <p:grpSpPr bwMode="auto">
            <a:xfrm>
              <a:off x="4224" y="1584"/>
              <a:ext cx="977" cy="870"/>
              <a:chOff x="3144" y="1288"/>
              <a:chExt cx="977" cy="870"/>
            </a:xfrm>
          </p:grpSpPr>
          <p:sp>
            <p:nvSpPr>
              <p:cNvPr id="16395" name="AutoShape 25"/>
              <p:cNvSpPr>
                <a:spLocks noChangeArrowheads="1"/>
              </p:cNvSpPr>
              <p:nvPr/>
            </p:nvSpPr>
            <p:spPr bwMode="auto">
              <a:xfrm>
                <a:off x="3144" y="1288"/>
                <a:ext cx="977" cy="532"/>
              </a:xfrm>
              <a:prstGeom prst="hexagon">
                <a:avLst>
                  <a:gd name="adj" fmla="val 26603"/>
                  <a:gd name="vf" fmla="val 115470"/>
                </a:avLst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36000"/>
              <a:lstStyle/>
              <a:p>
                <a:r>
                  <a:rPr lang="it-IT" sz="1400">
                    <a:latin typeface="Arial" charset="0"/>
                  </a:rPr>
                  <a:t>Modify Unit</a:t>
                </a:r>
              </a:p>
              <a:p>
                <a:pPr algn="l"/>
                <a:endParaRPr lang="it-IT" sz="1400">
                  <a:latin typeface="Arial" charset="0"/>
                </a:endParaRPr>
              </a:p>
            </p:txBody>
          </p:sp>
          <p:sp>
            <p:nvSpPr>
              <p:cNvPr id="16396" name="Line 26"/>
              <p:cNvSpPr>
                <a:spLocks noChangeShapeType="1"/>
              </p:cNvSpPr>
              <p:nvPr/>
            </p:nvSpPr>
            <p:spPr bwMode="auto">
              <a:xfrm>
                <a:off x="3633" y="1824"/>
                <a:ext cx="0" cy="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397" name="Oval 27"/>
              <p:cNvSpPr>
                <a:spLocks noChangeArrowheads="1"/>
              </p:cNvSpPr>
              <p:nvPr/>
            </p:nvSpPr>
            <p:spPr bwMode="auto">
              <a:xfrm>
                <a:off x="3584" y="1893"/>
                <a:ext cx="94" cy="88"/>
              </a:xfrm>
              <a:prstGeom prst="ellipse">
                <a:avLst/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28"/>
              <p:cNvSpPr>
                <a:spLocks noChangeArrowheads="1"/>
              </p:cNvSpPr>
              <p:nvPr/>
            </p:nvSpPr>
            <p:spPr bwMode="auto">
              <a:xfrm>
                <a:off x="3223" y="1996"/>
                <a:ext cx="837" cy="1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r>
                  <a:rPr lang="it-IT" sz="1800" b="0">
                    <a:latin typeface="Arial" charset="0"/>
                  </a:rPr>
                  <a:t> Entity</a:t>
                </a:r>
              </a:p>
            </p:txBody>
          </p:sp>
          <p:sp>
            <p:nvSpPr>
              <p:cNvPr id="16399" name="AutoShape 29"/>
              <p:cNvSpPr>
                <a:spLocks noChangeArrowheads="1"/>
              </p:cNvSpPr>
              <p:nvPr/>
            </p:nvSpPr>
            <p:spPr bwMode="auto">
              <a:xfrm>
                <a:off x="3346" y="1542"/>
                <a:ext cx="408" cy="217"/>
              </a:xfrm>
              <a:prstGeom prst="can">
                <a:avLst>
                  <a:gd name="adj" fmla="val 25000"/>
                </a:avLst>
              </a:prstGeom>
              <a:solidFill>
                <a:srgbClr val="99CC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00" name="Group 30"/>
              <p:cNvGrpSpPr>
                <a:grpSpLocks/>
              </p:cNvGrpSpPr>
              <p:nvPr/>
            </p:nvGrpSpPr>
            <p:grpSpPr bwMode="auto">
              <a:xfrm>
                <a:off x="3831" y="1513"/>
                <a:ext cx="149" cy="141"/>
                <a:chOff x="2884" y="2006"/>
                <a:chExt cx="149" cy="141"/>
              </a:xfrm>
            </p:grpSpPr>
            <p:sp>
              <p:nvSpPr>
                <p:cNvPr id="16401" name="Oval 31"/>
                <p:cNvSpPr>
                  <a:spLocks noChangeArrowheads="1"/>
                </p:cNvSpPr>
                <p:nvPr/>
              </p:nvSpPr>
              <p:spPr bwMode="auto">
                <a:xfrm>
                  <a:off x="2884" y="2006"/>
                  <a:ext cx="149" cy="141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2" name="Line 32"/>
                <p:cNvSpPr>
                  <a:spLocks noChangeShapeType="1"/>
                </p:cNvSpPr>
                <p:nvPr/>
              </p:nvSpPr>
              <p:spPr bwMode="auto">
                <a:xfrm>
                  <a:off x="2925" y="2063"/>
                  <a:ext cx="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b"/>
                <a:lstStyle/>
                <a:p>
                  <a:endParaRPr lang="en-GB"/>
                </a:p>
              </p:txBody>
            </p:sp>
            <p:sp>
              <p:nvSpPr>
                <p:cNvPr id="16403" name="Line 3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2927" y="2061"/>
                  <a:ext cx="72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b"/>
                <a:lstStyle/>
                <a:p>
                  <a:endParaRPr lang="en-GB"/>
                </a:p>
              </p:txBody>
            </p:sp>
            <p:sp>
              <p:nvSpPr>
                <p:cNvPr id="16404" name="Line 34"/>
                <p:cNvSpPr>
                  <a:spLocks noChangeShapeType="1"/>
                </p:cNvSpPr>
                <p:nvPr/>
              </p:nvSpPr>
              <p:spPr bwMode="auto">
                <a:xfrm>
                  <a:off x="2922" y="2112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b"/>
                <a:lstStyle/>
                <a:p>
                  <a:endParaRPr lang="en-GB"/>
                </a:p>
              </p:txBody>
            </p:sp>
          </p:grpSp>
        </p:grpSp>
        <p:sp>
          <p:nvSpPr>
            <p:cNvPr id="16392" name="Text Box 35"/>
            <p:cNvSpPr txBox="1">
              <a:spLocks noChangeArrowheads="1"/>
            </p:cNvSpPr>
            <p:nvPr/>
          </p:nvSpPr>
          <p:spPr bwMode="auto">
            <a:xfrm>
              <a:off x="720" y="1208"/>
              <a:ext cx="98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r>
                <a:rPr kumimoji="1" lang="it-IT" sz="2400" b="0">
                  <a:solidFill>
                    <a:srgbClr val="FF0000"/>
                  </a:solidFill>
                  <a:latin typeface="Arial Black" pitchFamily="34" charset="0"/>
                </a:rPr>
                <a:t>CREATE</a:t>
              </a:r>
            </a:p>
          </p:txBody>
        </p:sp>
        <p:sp>
          <p:nvSpPr>
            <p:cNvPr id="16393" name="Text Box 36"/>
            <p:cNvSpPr txBox="1">
              <a:spLocks noChangeArrowheads="1"/>
            </p:cNvSpPr>
            <p:nvPr/>
          </p:nvSpPr>
          <p:spPr bwMode="auto">
            <a:xfrm>
              <a:off x="2400" y="1208"/>
              <a:ext cx="949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kumimoji="1" lang="it-IT" sz="2400" b="0">
                  <a:solidFill>
                    <a:srgbClr val="FF0000"/>
                  </a:solidFill>
                  <a:latin typeface="Arial Black" pitchFamily="34" charset="0"/>
                </a:rPr>
                <a:t>DELETE</a:t>
              </a:r>
            </a:p>
          </p:txBody>
        </p:sp>
        <p:sp>
          <p:nvSpPr>
            <p:cNvPr id="16394" name="Text Box 37"/>
            <p:cNvSpPr txBox="1">
              <a:spLocks noChangeArrowheads="1"/>
            </p:cNvSpPr>
            <p:nvPr/>
          </p:nvSpPr>
          <p:spPr bwMode="auto">
            <a:xfrm>
              <a:off x="4224" y="1208"/>
              <a:ext cx="95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kumimoji="1" lang="it-IT" sz="2400" b="0">
                  <a:solidFill>
                    <a:srgbClr val="FF0000"/>
                  </a:solidFill>
                  <a:latin typeface="Arial Black" pitchFamily="34" charset="0"/>
                </a:rPr>
                <a:t>MODIFY</a:t>
              </a:r>
            </a:p>
          </p:txBody>
        </p:sp>
      </p:grpSp>
      <p:sp>
        <p:nvSpPr>
          <p:cNvPr id="16388" name="Text Box 65"/>
          <p:cNvSpPr txBox="1">
            <a:spLocks noChangeArrowheads="1"/>
          </p:cNvSpPr>
          <p:nvPr/>
        </p:nvSpPr>
        <p:spPr bwMode="auto">
          <a:xfrm>
            <a:off x="1597025" y="1981200"/>
            <a:ext cx="7543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Decide the R&amp;W privileges for each user role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15’ Activity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28688" y="2000250"/>
            <a:ext cx="75438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Split in groups of 3 and prepare a navigation map for: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None/>
            </a:pPr>
            <a:r>
              <a:rPr lang="en-US" sz="2000" b="0" u="sng" dirty="0"/>
              <a:t>A new customer looking to order a book at Amazon website</a:t>
            </a:r>
            <a:endParaRPr lang="en-US" sz="2000" b="0" dirty="0"/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None/>
            </a:pPr>
            <a:endParaRPr lang="en-US" sz="2000" b="0" dirty="0"/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None/>
            </a:pPr>
            <a:r>
              <a:rPr lang="en-US" sz="1600" b="0" dirty="0"/>
              <a:t>Your map should consist of a set of square boxes where each square box = a web page.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None/>
            </a:pPr>
            <a:endParaRPr lang="en-US" sz="1600" b="0" dirty="0"/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None/>
            </a:pPr>
            <a:r>
              <a:rPr lang="en-US" sz="1600" b="0" dirty="0"/>
              <a:t>Each box should have a title (</a:t>
            </a:r>
            <a:r>
              <a:rPr lang="en-US" sz="1600" b="0" dirty="0" err="1"/>
              <a:t>i.e</a:t>
            </a:r>
            <a:r>
              <a:rPr lang="en-US" sz="1600" b="0" dirty="0"/>
              <a:t> </a:t>
            </a:r>
            <a:r>
              <a:rPr lang="en-US" sz="1600" b="0" i="1" dirty="0"/>
              <a:t>Log in</a:t>
            </a:r>
            <a:r>
              <a:rPr lang="en-US" sz="1600" b="0" dirty="0"/>
              <a:t> page) &amp; illustrate: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The relationship with other pages (hyperlinks)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The information shown on the page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Where these are coming from (entities: attributes)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The type of mapping (i.e. data type, drop-down, =. Etc.)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Whether they are dynamic (D) or static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Whether they are client (C) &amp;/or server (S) interactions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Whether they are read (R) or write (W)</a:t>
            </a:r>
          </a:p>
          <a:p>
            <a:pPr marL="1828800" lvl="3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1600" b="0" dirty="0"/>
              <a:t>The user roles (P=public, A=administrator, R=registered, etc…) in which the page will be available to</a:t>
            </a:r>
            <a:endParaRPr lang="en-US" sz="1800" b="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INTERFACE DESIGN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71500" y="1857375"/>
            <a:ext cx="8286750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rgbClr val="003366"/>
                </a:solidFill>
              </a:rPr>
              <a:t>Customisation v Personalization: What’s the difference?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GB" sz="1000" dirty="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rgbClr val="003366"/>
                </a:solidFill>
              </a:rPr>
              <a:t>Customisation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Explicitly specify what you want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Choosing what info on homepage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Choosing colour scheme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Layout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 smtClean="0">
                <a:solidFill>
                  <a:srgbClr val="003366"/>
                </a:solidFill>
              </a:rPr>
              <a:t>My Google is </a:t>
            </a:r>
            <a:r>
              <a:rPr lang="en-GB" sz="2000" b="0" dirty="0">
                <a:solidFill>
                  <a:srgbClr val="003366"/>
                </a:solidFill>
              </a:rPr>
              <a:t>an example 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GB" sz="2000" dirty="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rgbClr val="003366"/>
                </a:solidFill>
              </a:rPr>
              <a:t>Personalisation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Intelligently adapts information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According to interests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User actions/what you buy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 dirty="0">
                <a:solidFill>
                  <a:srgbClr val="003366"/>
                </a:solidFill>
              </a:rPr>
              <a:t>What you browse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Personalisation</a:t>
            </a:r>
            <a:endParaRPr lang="en-GB" dirty="0" smtClean="0"/>
          </a:p>
        </p:txBody>
      </p:sp>
      <p:pic>
        <p:nvPicPr>
          <p:cNvPr id="20483" name="Picture 4" descr="http://www.uie.com/images/blog/Amazon.com_HomePa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785938"/>
            <a:ext cx="6786563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478" y="171255"/>
            <a:ext cx="7010400" cy="685800"/>
          </a:xfrm>
        </p:spPr>
        <p:txBody>
          <a:bodyPr/>
          <a:lstStyle/>
          <a:p>
            <a:r>
              <a:rPr lang="en-GB" dirty="0" smtClean="0"/>
              <a:t>Personalisation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01" t="15495" r="23000" b="19415"/>
          <a:stretch/>
        </p:blipFill>
        <p:spPr>
          <a:xfrm>
            <a:off x="2165158" y="980728"/>
            <a:ext cx="648072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29338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3366"/>
                </a:solidFill>
                <a:latin typeface="Tahoma" pitchFamily="34" charset="0"/>
                <a:cs typeface="Times New Roman" pitchFamily="18" charset="0"/>
              </a:rPr>
              <a:t>Today’s schedule</a:t>
            </a:r>
            <a:endParaRPr lang="en-GB" sz="3600" smtClean="0">
              <a:solidFill>
                <a:srgbClr val="003366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85347" name="Rectangle 3">
            <a:hlinkClick r:id="rId3"/>
          </p:cNvPr>
          <p:cNvSpPr>
            <a:spLocks noChangeArrowheads="1"/>
          </p:cNvSpPr>
          <p:nvPr/>
        </p:nvSpPr>
        <p:spPr bwMode="auto">
          <a:xfrm>
            <a:off x="762000" y="2057400"/>
            <a:ext cx="7391400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Main Differences in Architectures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User Roles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Navigation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Mapping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Interface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endParaRPr lang="en-US" sz="2400" b="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 Class Activities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Next week – assignment updates</a:t>
            </a:r>
          </a:p>
          <a:p>
            <a:pPr marL="385763" indent="-385763" algn="l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sz="2400" b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Feedback</a:t>
            </a:r>
            <a:endParaRPr lang="en-US" sz="1800" dirty="0">
              <a:solidFill>
                <a:srgbClr val="A80000"/>
              </a:solidFill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jeremy.zawodny.com/i/my-yahoo-new-rss-be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857375"/>
            <a:ext cx="5286375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Customisation</a:t>
            </a:r>
            <a:endParaRPr lang="en-GB" dirty="0" smtClean="0"/>
          </a:p>
        </p:txBody>
      </p:sp>
    </p:spTree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790" y="231305"/>
            <a:ext cx="7010400" cy="685800"/>
          </a:xfrm>
        </p:spPr>
        <p:txBody>
          <a:bodyPr/>
          <a:lstStyle/>
          <a:p>
            <a:r>
              <a:rPr lang="en-GB" dirty="0" smtClean="0"/>
              <a:t>Customisation (google news)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01" t="17847" r="10401" b="2163"/>
          <a:stretch/>
        </p:blipFill>
        <p:spPr>
          <a:xfrm>
            <a:off x="2267744" y="1066800"/>
            <a:ext cx="5238475" cy="55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6972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600200" y="2052638"/>
            <a:ext cx="75438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>
                <a:solidFill>
                  <a:srgbClr val="003366"/>
                </a:solidFill>
              </a:rPr>
              <a:t>Screen Layout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Characters on screen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Graphics on screen – appropriate for all users?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Arrangement of information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Amount of information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Colour scheme</a:t>
            </a:r>
            <a:r>
              <a:rPr lang="en-GB" sz="2000">
                <a:solidFill>
                  <a:srgbClr val="003366"/>
                </a:solidFill>
              </a:rPr>
              <a:t> – </a:t>
            </a:r>
            <a:r>
              <a:rPr lang="en-GB" sz="2000" b="0">
                <a:solidFill>
                  <a:srgbClr val="003366"/>
                </a:solidFill>
              </a:rPr>
              <a:t>colour blindness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>
                <a:solidFill>
                  <a:srgbClr val="003366"/>
                </a:solidFill>
              </a:rPr>
              <a:t>Terminology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Literacy levels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 b="0">
                <a:solidFill>
                  <a:srgbClr val="003366"/>
                </a:solidFill>
              </a:rPr>
              <a:t>Domain knowledge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>
                <a:solidFill>
                  <a:srgbClr val="003366"/>
                </a:solidFill>
              </a:rPr>
              <a:t>Functionality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>
                <a:solidFill>
                  <a:srgbClr val="003366"/>
                </a:solidFill>
              </a:rPr>
              <a:t>Speed 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GB" sz="2000">
                <a:solidFill>
                  <a:srgbClr val="003366"/>
                </a:solidFill>
              </a:rPr>
              <a:t>Error handling   </a:t>
            </a:r>
            <a:endParaRPr lang="en-US" sz="2000">
              <a:solidFill>
                <a:srgbClr val="003366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INTERFACE DESIGN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Observational activity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600200" y="2052638"/>
            <a:ext cx="75438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0000"/>
                </a:solidFill>
                <a:hlinkClick r:id="rId3"/>
              </a:rPr>
              <a:t>http://www.expedia.co.uk/</a:t>
            </a: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000000"/>
              </a:solidFill>
              <a:hlinkClick r:id="rId4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0000"/>
                </a:solidFill>
                <a:hlinkClick r:id="rId4"/>
              </a:rPr>
              <a:t>http://www.lutontoday.co.uk/</a:t>
            </a:r>
            <a:endParaRPr lang="en-US" sz="2000" b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0000"/>
                </a:solidFill>
                <a:hlinkClick r:id="rId5"/>
              </a:rPr>
              <a:t>http://www.google.co.uk/</a:t>
            </a:r>
            <a:endParaRPr lang="en-US" sz="2000" b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 class activity: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14375" y="1855788"/>
            <a:ext cx="7543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3366"/>
                </a:solidFill>
              </a:rPr>
              <a:t>Use the following ERM to identify the 2 user roles and to produce the Navigation/Mapping diagrams for each role</a:t>
            </a: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452688"/>
            <a:ext cx="6286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Web DB Design Context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00200" y="1981200"/>
            <a:ext cx="7543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003366"/>
                </a:solidFill>
              </a:rPr>
              <a:t>Web Page Design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rgbClr val="003366"/>
                </a:solidFill>
              </a:rPr>
              <a:t>Data representation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rgbClr val="003366"/>
                </a:solidFill>
              </a:rPr>
              <a:t>Data association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rgbClr val="003366"/>
                </a:solidFill>
              </a:rPr>
              <a:t>Interface design</a:t>
            </a:r>
            <a:endParaRPr lang="en-US" sz="2000" b="0">
              <a:solidFill>
                <a:srgbClr val="003366"/>
              </a:solidFill>
            </a:endParaRPr>
          </a:p>
          <a:p>
            <a:pPr marL="457200" indent="-457200" algn="l"/>
            <a:endParaRPr lang="en-US" sz="2000" b="0">
              <a:solidFill>
                <a:srgbClr val="003366"/>
              </a:solidFill>
            </a:endParaRPr>
          </a:p>
          <a:p>
            <a:pPr marL="457200" indent="-457200" algn="l"/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Web DB Design Process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1600200" y="1981200"/>
            <a:ext cx="7543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 b="0">
                <a:solidFill>
                  <a:srgbClr val="003366"/>
                </a:solidFill>
              </a:rPr>
              <a:t>REQUIREMENTS CAPTURE</a:t>
            </a: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ROLES IDENTIFICATION</a:t>
            </a: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 b="0">
                <a:solidFill>
                  <a:srgbClr val="003366"/>
                </a:solidFill>
              </a:rPr>
              <a:t>CONCEPTUAL DESIGN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NAVIGATION DESIGN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MAPPING DESIGN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INTERFACE DESIGN</a:t>
            </a: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 b="0">
                <a:solidFill>
                  <a:srgbClr val="003366"/>
                </a:solidFill>
              </a:rPr>
              <a:t>IMPLEMENTATION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  <a:defRPr/>
            </a:pPr>
            <a:r>
              <a:rPr lang="en-US" sz="2000" b="0">
                <a:solidFill>
                  <a:srgbClr val="003366"/>
                </a:solidFill>
              </a:rPr>
              <a:t>TESTING</a:t>
            </a:r>
          </a:p>
          <a:p>
            <a:pPr marL="457200" indent="-457200" algn="l">
              <a:defRPr/>
            </a:pP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defRPr/>
            </a:pPr>
            <a:endParaRPr lang="en-US" sz="1300" b="0">
              <a:solidFill>
                <a:srgbClr val="000000"/>
              </a:solidFill>
              <a:latin typeface="Curlz MT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086600" y="1905000"/>
            <a:ext cx="16764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Requirements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7086600" y="2590800"/>
            <a:ext cx="1676400" cy="457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User Roles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7086600" y="3276600"/>
            <a:ext cx="16764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Conceptual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7086600" y="3962400"/>
            <a:ext cx="1676400" cy="457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7086600" y="4648200"/>
            <a:ext cx="1676400" cy="457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7086600" y="5334000"/>
            <a:ext cx="1676400" cy="457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7086600" y="6019800"/>
            <a:ext cx="16764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Implementation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4787900" y="5029200"/>
            <a:ext cx="16764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Testing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7924800" y="2374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3" name="Line 18"/>
          <p:cNvSpPr>
            <a:spLocks noChangeShapeType="1"/>
          </p:cNvSpPr>
          <p:nvPr/>
        </p:nvSpPr>
        <p:spPr bwMode="auto">
          <a:xfrm>
            <a:off x="7924800" y="30607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Line 19"/>
          <p:cNvSpPr>
            <a:spLocks noChangeShapeType="1"/>
          </p:cNvSpPr>
          <p:nvPr/>
        </p:nvSpPr>
        <p:spPr bwMode="auto">
          <a:xfrm>
            <a:off x="7924800" y="37465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5" name="Line 20"/>
          <p:cNvSpPr>
            <a:spLocks noChangeShapeType="1"/>
          </p:cNvSpPr>
          <p:nvPr/>
        </p:nvSpPr>
        <p:spPr bwMode="auto">
          <a:xfrm>
            <a:off x="7924800" y="44323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6" name="Line 21"/>
          <p:cNvSpPr>
            <a:spLocks noChangeShapeType="1"/>
          </p:cNvSpPr>
          <p:nvPr/>
        </p:nvSpPr>
        <p:spPr bwMode="auto">
          <a:xfrm>
            <a:off x="7924800" y="5118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7" name="Line 22"/>
          <p:cNvSpPr>
            <a:spLocks noChangeShapeType="1"/>
          </p:cNvSpPr>
          <p:nvPr/>
        </p:nvSpPr>
        <p:spPr bwMode="auto">
          <a:xfrm>
            <a:off x="7924800" y="5803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8" name="Line 24"/>
          <p:cNvSpPr>
            <a:spLocks noChangeShapeType="1"/>
          </p:cNvSpPr>
          <p:nvPr/>
        </p:nvSpPr>
        <p:spPr bwMode="auto">
          <a:xfrm>
            <a:off x="6705600" y="21336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9" name="Line 25"/>
          <p:cNvSpPr>
            <a:spLocks noChangeShapeType="1"/>
          </p:cNvSpPr>
          <p:nvPr/>
        </p:nvSpPr>
        <p:spPr bwMode="auto">
          <a:xfrm>
            <a:off x="6705600" y="2120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0" name="Line 26"/>
          <p:cNvSpPr>
            <a:spLocks noChangeShapeType="1"/>
          </p:cNvSpPr>
          <p:nvPr/>
        </p:nvSpPr>
        <p:spPr bwMode="auto">
          <a:xfrm>
            <a:off x="6705600" y="2819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1" name="Line 27"/>
          <p:cNvSpPr>
            <a:spLocks noChangeShapeType="1"/>
          </p:cNvSpPr>
          <p:nvPr/>
        </p:nvSpPr>
        <p:spPr bwMode="auto">
          <a:xfrm>
            <a:off x="6705600" y="3517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2" name="Line 28"/>
          <p:cNvSpPr>
            <a:spLocks noChangeShapeType="1"/>
          </p:cNvSpPr>
          <p:nvPr/>
        </p:nvSpPr>
        <p:spPr bwMode="auto">
          <a:xfrm>
            <a:off x="6705600" y="4216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3" name="Line 29"/>
          <p:cNvSpPr>
            <a:spLocks noChangeShapeType="1"/>
          </p:cNvSpPr>
          <p:nvPr/>
        </p:nvSpPr>
        <p:spPr bwMode="auto">
          <a:xfrm>
            <a:off x="6705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4" name="Line 30"/>
          <p:cNvSpPr>
            <a:spLocks noChangeShapeType="1"/>
          </p:cNvSpPr>
          <p:nvPr/>
        </p:nvSpPr>
        <p:spPr bwMode="auto">
          <a:xfrm>
            <a:off x="6705600" y="5613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5" name="Line 31"/>
          <p:cNvSpPr>
            <a:spLocks noChangeShapeType="1"/>
          </p:cNvSpPr>
          <p:nvPr/>
        </p:nvSpPr>
        <p:spPr bwMode="auto">
          <a:xfrm>
            <a:off x="6705600" y="6311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46" name="Line 32"/>
          <p:cNvSpPr>
            <a:spLocks noChangeShapeType="1"/>
          </p:cNvSpPr>
          <p:nvPr/>
        </p:nvSpPr>
        <p:spPr bwMode="auto">
          <a:xfrm>
            <a:off x="6477000" y="5257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User Roles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42938" y="1928813"/>
            <a:ext cx="8143875" cy="39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Part of the functional requirements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A user must be able to browse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A user must be able to register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A user must be able to update/delete his/her profile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A user must be able to see his/her history</a:t>
            </a: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Identify/classify different user roles:</a:t>
            </a:r>
            <a:endParaRPr lang="en-US" sz="2000">
              <a:solidFill>
                <a:srgbClr val="B2B2B2"/>
              </a:solidFill>
            </a:endParaRP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Public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Private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B2B2B2"/>
                </a:solidFill>
              </a:rPr>
              <a:t>Control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>
              <a:solidFill>
                <a:srgbClr val="B2B2B2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User roles maybe associated with the R&amp;W privileges</a:t>
            </a: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5’ Activity</a:t>
            </a:r>
            <a:endParaRPr lang="en-GB" sz="360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600200" y="2133600"/>
            <a:ext cx="7543800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Most Web DB sites offer a 3-view user role (Public/ Registered/Administrator). Can you think of a Web DB service that offers 3- or more user roles?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Some common roles include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Standard user (Public)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Content Contributor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Content Editor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Content Manager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Administrator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Content Developer</a:t>
            </a:r>
            <a:endParaRPr lang="en-US" sz="2000">
              <a:solidFill>
                <a:srgbClr val="000000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None/>
            </a:pPr>
            <a:endParaRPr lang="en-US" sz="1300" b="0">
              <a:solidFill>
                <a:srgbClr val="000000"/>
              </a:solidFill>
              <a:latin typeface="Curlz MT" pitchFamily="82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5’ Activity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600200" y="2133600"/>
            <a:ext cx="7543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Select a Web site/Web portal of your choice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3366"/>
                </a:solidFill>
              </a:rPr>
              <a:t>List potential requirements for each user role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3366"/>
                </a:solidFill>
              </a:rPr>
              <a:t>Role1 (……………)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3366"/>
                </a:solidFill>
              </a:rPr>
              <a:t>Role2 (……………)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3366"/>
                </a:solidFill>
              </a:rPr>
              <a:t>Role3 (……………)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3366"/>
                </a:solidFill>
              </a:rPr>
              <a:t>Role4 (……………)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endParaRPr lang="en-US" sz="2000" b="0">
              <a:solidFill>
                <a:srgbClr val="003366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b="0">
                <a:solidFill>
                  <a:srgbClr val="003366"/>
                </a:solidFill>
              </a:rPr>
              <a:t>Role5 (……………)</a:t>
            </a:r>
            <a:endParaRPr lang="en-US" sz="20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6680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Navigational Context</a:t>
            </a:r>
            <a:endParaRPr lang="en-GB" sz="36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1597025" y="1981200"/>
            <a:ext cx="7543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TOP-DOWN method: </a:t>
            </a:r>
            <a:r>
              <a:rPr lang="en-US" sz="2000" dirty="0">
                <a:solidFill>
                  <a:srgbClr val="B2B2B2"/>
                </a:solidFill>
              </a:rPr>
              <a:t>TOP=Simplified version</a:t>
            </a: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Map users based on their role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Novice &amp; Experienced Users</a:t>
            </a:r>
          </a:p>
          <a:p>
            <a:pPr marL="1371600" lvl="2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B2B2B2"/>
                </a:solidFill>
              </a:rPr>
              <a:t>Allow progress</a:t>
            </a:r>
            <a:endParaRPr lang="en-US" sz="2000" dirty="0">
              <a:solidFill>
                <a:srgbClr val="003366"/>
              </a:solidFill>
            </a:endParaRPr>
          </a:p>
          <a:p>
            <a:pPr marL="914400" lvl="1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3366"/>
                </a:solidFill>
              </a:rPr>
              <a:t>Routing </a:t>
            </a:r>
            <a:r>
              <a:rPr lang="en-US" sz="2000" dirty="0">
                <a:solidFill>
                  <a:srgbClr val="003366"/>
                </a:solidFill>
              </a:rPr>
              <a:t>should be not complicated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Keep Consistency &amp; Complexity 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User with multiple roles</a:t>
            </a: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3366"/>
              </a:solidFill>
            </a:endParaRPr>
          </a:p>
          <a:p>
            <a:pPr marL="457200" indent="-457200" algn="l">
              <a:buClr>
                <a:srgbClr val="A8000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Use a cache service</a:t>
            </a:r>
            <a:endParaRPr lang="en-US" sz="1300" b="0" dirty="0">
              <a:solidFill>
                <a:srgbClr val="000000"/>
              </a:solidFill>
              <a:latin typeface="Curlz MT" pitchFamily="82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http://www.usu.edu/sanderso/multinet/images/hierar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854450"/>
            <a:ext cx="42862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6" descr="http://www.usu.edu/sanderso/multinet/images/nonline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975" y="4857750"/>
            <a:ext cx="4248150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28750" y="1071563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sz="3600" kern="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Linear/Hierarchical/Non-Linear</a:t>
            </a:r>
            <a:endParaRPr lang="en-GB" sz="3600" kern="0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5110163" y="4429125"/>
            <a:ext cx="3714750" cy="642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GB" b="0"/>
              <a:t>Hierarchical Non-Liner</a:t>
            </a: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285750" y="3397250"/>
            <a:ext cx="3714750" cy="642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GB" b="0"/>
              <a:t>Hierarchical</a:t>
            </a:r>
          </a:p>
        </p:txBody>
      </p:sp>
      <p:pic>
        <p:nvPicPr>
          <p:cNvPr id="10247" name="Picture 8" descr="http://www.usu.edu/sanderso/multinet/images/linea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0263" y="2409825"/>
            <a:ext cx="48291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2386013" y="1981200"/>
            <a:ext cx="3714750" cy="642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GB" b="0"/>
              <a:t>Linear</a:t>
            </a:r>
          </a:p>
        </p:txBody>
      </p:sp>
    </p:spTree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NSIA Presentatio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Office\Templates\NSIA Presentation Template.pot</Template>
  <TotalTime>2905</TotalTime>
  <Words>625</Words>
  <Application>Microsoft Office PowerPoint</Application>
  <PresentationFormat>On-screen Show (4:3)</PresentationFormat>
  <Paragraphs>192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CG Times</vt:lpstr>
      <vt:lpstr>Curlz MT</vt:lpstr>
      <vt:lpstr>Symbol</vt:lpstr>
      <vt:lpstr>Tahoma</vt:lpstr>
      <vt:lpstr>Times New Roman</vt:lpstr>
      <vt:lpstr>Wingdings</vt:lpstr>
      <vt:lpstr>NSIA Presentation Template</vt:lpstr>
      <vt:lpstr>SYSTEMS DEVELOPMENT and MODERN DATABASE PRACTICES</vt:lpstr>
      <vt:lpstr>Today’s schedule</vt:lpstr>
      <vt:lpstr>Web DB Design Context</vt:lpstr>
      <vt:lpstr>Web DB Design Process</vt:lpstr>
      <vt:lpstr>User Roles</vt:lpstr>
      <vt:lpstr>5’ Activity</vt:lpstr>
      <vt:lpstr>5’ Activity</vt:lpstr>
      <vt:lpstr>Navigational Context</vt:lpstr>
      <vt:lpstr>PowerPoint Presentation</vt:lpstr>
      <vt:lpstr>Hierarchical Navigation Map</vt:lpstr>
      <vt:lpstr>Navigational Plan: Different Roles</vt:lpstr>
      <vt:lpstr>Navigation Plan: University</vt:lpstr>
      <vt:lpstr>Mapping Design</vt:lpstr>
      <vt:lpstr>Mapping Design</vt:lpstr>
      <vt:lpstr>Privileges</vt:lpstr>
      <vt:lpstr>15’ Activity</vt:lpstr>
      <vt:lpstr>INTERFACE DESIGN</vt:lpstr>
      <vt:lpstr>Personalisation</vt:lpstr>
      <vt:lpstr>Personalisation</vt:lpstr>
      <vt:lpstr>Customisation</vt:lpstr>
      <vt:lpstr>Customisation (google news)</vt:lpstr>
      <vt:lpstr>INTERFACE DESIGN</vt:lpstr>
      <vt:lpstr>Observational activity</vt:lpstr>
      <vt:lpstr>In class activity: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WDS</dc:title>
  <dc:creator>Nik Bessis</dc:creator>
  <cp:lastModifiedBy>Antony Brown</cp:lastModifiedBy>
  <cp:revision>167</cp:revision>
  <cp:lastPrinted>2002-04-12T08:30:10Z</cp:lastPrinted>
  <dcterms:created xsi:type="dcterms:W3CDTF">2002-04-12T08:02:31Z</dcterms:created>
  <dcterms:modified xsi:type="dcterms:W3CDTF">2018-03-02T14:21:53Z</dcterms:modified>
</cp:coreProperties>
</file>