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57" r:id="rId5"/>
    <p:sldId id="258" r:id="rId6"/>
    <p:sldId id="259" r:id="rId7"/>
    <p:sldId id="267" r:id="rId8"/>
    <p:sldId id="268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2" r:id="rId17"/>
    <p:sldId id="261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14680-ECF2-4E94-B2F3-9858AE7CE8A3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05A8F-029A-4052-821D-B294115033C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DF9DAE-6E29-4C69-A000-E2171CDFF294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A95E6-B279-4A14-BE27-6BAFE6AA9810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Linked list </a:t>
            </a:r>
            <a:r>
              <a:rPr lang="en-IN" dirty="0" err="1" smtClean="0"/>
              <a:t>algo</a:t>
            </a:r>
            <a:r>
              <a:rPr lang="en-IN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smtClean="0"/>
              <a:t>Grounded Header Link List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algn="just" eaLnBrk="1" hangingPunct="1"/>
            <a:r>
              <a:rPr lang="en-US" smtClean="0"/>
              <a:t>A grounded header list is a header list where the last node contains the null pointer. </a:t>
            </a:r>
          </a:p>
          <a:p>
            <a:pPr algn="just" eaLnBrk="1" hangingPunct="1"/>
            <a:r>
              <a:rPr lang="en-US" smtClean="0"/>
              <a:t>The term “</a:t>
            </a:r>
            <a:r>
              <a:rPr lang="en-US" b="1" smtClean="0"/>
              <a:t>grounded</a:t>
            </a:r>
            <a:r>
              <a:rPr lang="en-US" smtClean="0"/>
              <a:t>” comes from the fact that many texts use the electrical ground symbol to indicate the null pointer.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4953000"/>
          <a:ext cx="9144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2"/>
                <a:gridCol w="261258"/>
              </a:tblGrid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2000" y="4343400"/>
          <a:ext cx="65246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63"/>
              </a:tblGrid>
              <a:tr h="3714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345" marR="9134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005138" y="5181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21213" y="519747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2200" y="5181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48300" y="4906963"/>
          <a:ext cx="914400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342900"/>
              </a:tblGrid>
              <a:tr h="50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070725" y="4906963"/>
          <a:ext cx="1082675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412"/>
                <a:gridCol w="395263"/>
              </a:tblGrid>
              <a:tr h="50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Multiply 28"/>
          <p:cNvSpPr/>
          <p:nvPr/>
        </p:nvSpPr>
        <p:spPr>
          <a:xfrm>
            <a:off x="7772400" y="5021263"/>
            <a:ext cx="304800" cy="3048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70" name="TextBox 32"/>
          <p:cNvSpPr txBox="1">
            <a:spLocks noChangeArrowheads="1"/>
          </p:cNvSpPr>
          <p:nvPr/>
        </p:nvSpPr>
        <p:spPr bwMode="auto">
          <a:xfrm>
            <a:off x="1905000" y="4572000"/>
            <a:ext cx="1524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Header Node</a:t>
            </a:r>
          </a:p>
        </p:txBody>
      </p:sp>
      <p:sp>
        <p:nvSpPr>
          <p:cNvPr id="18471" name="TextBox 33"/>
          <p:cNvSpPr txBox="1">
            <a:spLocks noChangeArrowheads="1"/>
          </p:cNvSpPr>
          <p:nvPr/>
        </p:nvSpPr>
        <p:spPr bwMode="auto">
          <a:xfrm>
            <a:off x="685800" y="39624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Start</a:t>
            </a:r>
          </a:p>
        </p:txBody>
      </p:sp>
      <p:cxnSp>
        <p:nvCxnSpPr>
          <p:cNvPr id="39" name="Curved Connector 38"/>
          <p:cNvCxnSpPr/>
          <p:nvPr/>
        </p:nvCxnSpPr>
        <p:spPr>
          <a:xfrm>
            <a:off x="1371600" y="4495800"/>
            <a:ext cx="8382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3" name="Text Box 142"/>
          <p:cNvSpPr txBox="1">
            <a:spLocks noChangeArrowheads="1"/>
          </p:cNvSpPr>
          <p:nvPr/>
        </p:nvSpPr>
        <p:spPr bwMode="auto">
          <a:xfrm>
            <a:off x="838200" y="5638800"/>
            <a:ext cx="7315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Figure: Grounded Header Link List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10000" y="4953000"/>
          <a:ext cx="914400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342900"/>
              </a:tblGrid>
              <a:tr h="5032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 eaLnBrk="1" hangingPunct="1"/>
            <a:r>
              <a:rPr lang="en-US" smtClean="0"/>
              <a:t>Circular Header Linked List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819400"/>
          </a:xfrm>
        </p:spPr>
        <p:txBody>
          <a:bodyPr/>
          <a:lstStyle/>
          <a:p>
            <a:pPr algn="just" eaLnBrk="1" hangingPunct="1"/>
            <a:r>
              <a:rPr lang="en-US" sz="2400" smtClean="0"/>
              <a:t>A circular header Link list is a header list where the last node points back to   the header node. </a:t>
            </a:r>
          </a:p>
          <a:p>
            <a:pPr algn="just" eaLnBrk="1" hangingPunct="1"/>
            <a:r>
              <a:rPr lang="en-US" sz="2400" smtClean="0"/>
              <a:t>The chains do not indicate the last node and first node of the link list. </a:t>
            </a:r>
          </a:p>
          <a:p>
            <a:pPr algn="just" eaLnBrk="1" hangingPunct="1"/>
            <a:r>
              <a:rPr lang="en-US" sz="2400" smtClean="0"/>
              <a:t>In this case, external pointers provide a frame reference because last node of a circular link list does not contain null pointer.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4800600"/>
          <a:ext cx="9144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2"/>
                <a:gridCol w="261258"/>
              </a:tblGrid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68875" y="4792663"/>
          <a:ext cx="914400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342900"/>
              </a:tblGrid>
              <a:tr h="50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91300" y="4792663"/>
          <a:ext cx="1082675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412"/>
                <a:gridCol w="395263"/>
              </a:tblGrid>
              <a:tr h="50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30575" y="4838700"/>
          <a:ext cx="914400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342900"/>
              </a:tblGrid>
              <a:tr h="5032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2667000" y="5029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83075" y="504507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4063" y="5029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>
            <a:off x="1752600" y="5029200"/>
            <a:ext cx="6477000" cy="990600"/>
          </a:xfrm>
          <a:prstGeom prst="bentConnector3">
            <a:avLst>
              <a:gd name="adj1" fmla="val 1151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6200000" flipH="1">
            <a:off x="7467600" y="5257800"/>
            <a:ext cx="990600" cy="533400"/>
          </a:xfrm>
          <a:prstGeom prst="bentConnector3">
            <a:avLst>
              <a:gd name="adj1" fmla="val 2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7" name="TextBox 72"/>
          <p:cNvSpPr txBox="1">
            <a:spLocks noChangeArrowheads="1"/>
          </p:cNvSpPr>
          <p:nvPr/>
        </p:nvSpPr>
        <p:spPr bwMode="auto">
          <a:xfrm>
            <a:off x="1524000" y="4419600"/>
            <a:ext cx="1524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Header Node</a:t>
            </a:r>
          </a:p>
        </p:txBody>
      </p:sp>
      <p:sp>
        <p:nvSpPr>
          <p:cNvPr id="19498" name="Text Box 168"/>
          <p:cNvSpPr txBox="1">
            <a:spLocks noChangeArrowheads="1"/>
          </p:cNvSpPr>
          <p:nvPr/>
        </p:nvSpPr>
        <p:spPr bwMode="auto">
          <a:xfrm>
            <a:off x="762000" y="6096000"/>
            <a:ext cx="7467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Figure: Circular Header Link List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28600" y="4419600"/>
          <a:ext cx="65246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63"/>
              </a:tblGrid>
              <a:tr h="3714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345" marR="9134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505" name="TextBox 75"/>
          <p:cNvSpPr txBox="1">
            <a:spLocks noChangeArrowheads="1"/>
          </p:cNvSpPr>
          <p:nvPr/>
        </p:nvSpPr>
        <p:spPr bwMode="auto">
          <a:xfrm>
            <a:off x="152400" y="41148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Start</a:t>
            </a:r>
          </a:p>
        </p:txBody>
      </p:sp>
      <p:cxnSp>
        <p:nvCxnSpPr>
          <p:cNvPr id="77" name="Curved Connector 76"/>
          <p:cNvCxnSpPr/>
          <p:nvPr/>
        </p:nvCxnSpPr>
        <p:spPr>
          <a:xfrm>
            <a:off x="838200" y="4572000"/>
            <a:ext cx="9144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smtClean="0"/>
              <a:t>Benefit of using Header Node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algn="just" eaLnBrk="1" hangingPunct="1"/>
            <a:r>
              <a:rPr lang="en-US" altLang="ko-KR" sz="2400" smtClean="0">
                <a:cs typeface="HY신명조"/>
              </a:rPr>
              <a:t>One way to simplify insertion and deletion is never to insert an item before the first or after the last item and never to delete the first node </a:t>
            </a:r>
          </a:p>
          <a:p>
            <a:pPr algn="just" eaLnBrk="1" hangingPunct="1"/>
            <a:r>
              <a:rPr lang="en-US" altLang="ko-KR" sz="2400" smtClean="0">
                <a:cs typeface="HY신명조"/>
              </a:rPr>
              <a:t>You can set a header node at the beginning of the list containing a value smaller than the smallest value in the data set</a:t>
            </a:r>
          </a:p>
          <a:p>
            <a:pPr algn="just" eaLnBrk="1" hangingPunct="1"/>
            <a:r>
              <a:rPr lang="en-US" altLang="ko-KR" sz="2400" smtClean="0">
                <a:cs typeface="HY신명조"/>
              </a:rPr>
              <a:t>You can set a trailer node at the end of the list containing a value larger than the largest value in the data set.</a:t>
            </a:r>
          </a:p>
          <a:p>
            <a:pPr algn="just" eaLnBrk="1" hangingPunct="1"/>
            <a:r>
              <a:rPr lang="en-US" altLang="ko-KR" sz="2400" smtClean="0">
                <a:cs typeface="HY신명조"/>
              </a:rPr>
              <a:t>These two nodes, header and trailer, serve merely to simplify the insertion and deletion algorithms and are not part of the actual list.  </a:t>
            </a:r>
          </a:p>
          <a:p>
            <a:pPr algn="just" eaLnBrk="1" hangingPunct="1"/>
            <a:r>
              <a:rPr lang="en-US" altLang="ko-KR" sz="2400" smtClean="0">
                <a:cs typeface="HY신명조"/>
              </a:rPr>
              <a:t>The actual list is between these two nodes.</a:t>
            </a: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sz="5400" smtClean="0"/>
              <a:t>Two-way lists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two-way list is a linear collection of data elements, called nodes, where each node N is divided into three parts:</a:t>
            </a:r>
          </a:p>
          <a:p>
            <a:pPr lvl="1"/>
            <a:r>
              <a:rPr lang="en-US" altLang="ko-KR" sz="2000" dirty="0" smtClean="0">
                <a:cs typeface="HY신명조"/>
              </a:rPr>
              <a:t>Information field</a:t>
            </a:r>
          </a:p>
          <a:p>
            <a:pPr lvl="1"/>
            <a:r>
              <a:rPr lang="en-US" altLang="ko-KR" sz="2000" dirty="0" smtClean="0">
                <a:cs typeface="HY신명조"/>
              </a:rPr>
              <a:t>Forward Link which points to the next node</a:t>
            </a:r>
          </a:p>
          <a:p>
            <a:pPr lvl="1"/>
            <a:r>
              <a:rPr lang="en-US" altLang="ko-KR" sz="2000" dirty="0" smtClean="0">
                <a:cs typeface="HY신명조"/>
              </a:rPr>
              <a:t>Backward Link which points to the previous node</a:t>
            </a:r>
          </a:p>
          <a:p>
            <a:r>
              <a:rPr lang="en-US" altLang="ko-KR" sz="2400" dirty="0" smtClean="0">
                <a:cs typeface="HY신명조"/>
              </a:rPr>
              <a:t>The starting address or the address of first node is stored in START / FIRST pointer .</a:t>
            </a:r>
          </a:p>
          <a:p>
            <a:r>
              <a:rPr lang="en-US" altLang="ko-KR" sz="2400" dirty="0" smtClean="0">
                <a:cs typeface="HY신명조"/>
              </a:rPr>
              <a:t>Another pointer can be used to traverse list from end. This pointer is called END or LAST.</a:t>
            </a:r>
          </a:p>
          <a:p>
            <a:endParaRPr lang="en-US" altLang="ko-KR" sz="2400" dirty="0" smtClean="0">
              <a:cs typeface="HY신명조"/>
            </a:endParaRP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algn="ctr"/>
            <a:r>
              <a:rPr lang="en-US" sz="5400" smtClean="0"/>
              <a:t>Two-way lists(cont…)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ko-KR" sz="2800" smtClean="0">
                <a:ea typeface="Gulim" pitchFamily="34" charset="-127"/>
              </a:rPr>
              <a:t>Every node (except the last node) contains the address of the next node, and every node (except the first node) contains the address of the previous node.</a:t>
            </a:r>
          </a:p>
          <a:p>
            <a:pPr algn="just" eaLnBrk="1" hangingPunct="1"/>
            <a:r>
              <a:rPr lang="en-US" altLang="ko-KR" sz="2800" smtClean="0">
                <a:ea typeface="Gulim" pitchFamily="34" charset="-127"/>
              </a:rPr>
              <a:t>A </a:t>
            </a:r>
            <a:r>
              <a:rPr lang="en-US" sz="2800" smtClean="0"/>
              <a:t>two-way list (</a:t>
            </a:r>
            <a:r>
              <a:rPr lang="en-US" sz="2800" smtClean="0">
                <a:ea typeface="Gulim" pitchFamily="34" charset="-127"/>
              </a:rPr>
              <a:t>d</a:t>
            </a:r>
            <a:r>
              <a:rPr lang="en-US" altLang="ko-KR" sz="2800" smtClean="0">
                <a:ea typeface="Gulim" pitchFamily="34" charset="-127"/>
              </a:rPr>
              <a:t>oubly linked list) can be traversed in either direction.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447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Representations of </a:t>
            </a:r>
            <a:br>
              <a:rPr lang="en-US" smtClean="0"/>
            </a:br>
            <a:r>
              <a:rPr lang="en-US" sz="4800" smtClean="0"/>
              <a:t>Two-way lists</a:t>
            </a:r>
            <a:endParaRPr lang="en-US" smtClean="0"/>
          </a:p>
        </p:txBody>
      </p:sp>
      <p:sp>
        <p:nvSpPr>
          <p:cNvPr id="23555" name="Rectangle 29"/>
          <p:cNvSpPr>
            <a:spLocks noChangeArrowheads="1"/>
          </p:cNvSpPr>
          <p:nvPr/>
        </p:nvSpPr>
        <p:spPr bwMode="auto">
          <a:xfrm>
            <a:off x="533400" y="2362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752600" y="2362200"/>
            <a:ext cx="1066800" cy="533400"/>
            <a:chOff x="1056" y="960"/>
            <a:chExt cx="672" cy="336"/>
          </a:xfrm>
        </p:grpSpPr>
        <p:sp>
          <p:nvSpPr>
            <p:cNvPr id="23586" name="Rectangle 31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32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7" name="Text Box 42"/>
          <p:cNvSpPr txBox="1">
            <a:spLocks noChangeArrowheads="1"/>
          </p:cNvSpPr>
          <p:nvPr/>
        </p:nvSpPr>
        <p:spPr bwMode="auto">
          <a:xfrm>
            <a:off x="381000" y="2895600"/>
            <a:ext cx="67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23558" name="Line 45"/>
          <p:cNvSpPr>
            <a:spLocks noChangeShapeType="1"/>
          </p:cNvSpPr>
          <p:nvPr/>
        </p:nvSpPr>
        <p:spPr bwMode="auto">
          <a:xfrm>
            <a:off x="914400" y="259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59" name="Line 46"/>
          <p:cNvSpPr>
            <a:spLocks noChangeShapeType="1"/>
          </p:cNvSpPr>
          <p:nvPr/>
        </p:nvSpPr>
        <p:spPr bwMode="auto">
          <a:xfrm>
            <a:off x="32004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60" name="Text Box 49"/>
          <p:cNvSpPr txBox="1">
            <a:spLocks noChangeArrowheads="1"/>
          </p:cNvSpPr>
          <p:nvPr/>
        </p:nvSpPr>
        <p:spPr bwMode="auto">
          <a:xfrm>
            <a:off x="1828800" y="2362200"/>
            <a:ext cx="390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3561" name="Rectangle 60"/>
          <p:cNvSpPr>
            <a:spLocks noChangeArrowheads="1"/>
          </p:cNvSpPr>
          <p:nvPr/>
        </p:nvSpPr>
        <p:spPr bwMode="auto">
          <a:xfrm>
            <a:off x="2819400" y="2362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 Box 61"/>
          <p:cNvSpPr txBox="1">
            <a:spLocks noChangeArrowheads="1"/>
          </p:cNvSpPr>
          <p:nvPr/>
        </p:nvSpPr>
        <p:spPr bwMode="auto">
          <a:xfrm>
            <a:off x="2362200" y="2438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810000" y="2362200"/>
            <a:ext cx="1066800" cy="533400"/>
            <a:chOff x="1056" y="960"/>
            <a:chExt cx="672" cy="336"/>
          </a:xfrm>
        </p:grpSpPr>
        <p:sp>
          <p:nvSpPr>
            <p:cNvPr id="23584" name="Rectangle 6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Rectangle 6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4" name="Line 65"/>
          <p:cNvSpPr>
            <a:spLocks noChangeShapeType="1"/>
          </p:cNvSpPr>
          <p:nvPr/>
        </p:nvSpPr>
        <p:spPr bwMode="auto">
          <a:xfrm>
            <a:off x="52578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65" name="Text Box 66"/>
          <p:cNvSpPr txBox="1">
            <a:spLocks noChangeArrowheads="1"/>
          </p:cNvSpPr>
          <p:nvPr/>
        </p:nvSpPr>
        <p:spPr bwMode="auto">
          <a:xfrm>
            <a:off x="4419600" y="2438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23566" name="Rectangle 67"/>
          <p:cNvSpPr>
            <a:spLocks noChangeArrowheads="1"/>
          </p:cNvSpPr>
          <p:nvPr/>
        </p:nvSpPr>
        <p:spPr bwMode="auto">
          <a:xfrm>
            <a:off x="4876800" y="2362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1056" y="960"/>
            <a:chExt cx="672" cy="336"/>
          </a:xfrm>
        </p:grpSpPr>
        <p:sp>
          <p:nvSpPr>
            <p:cNvPr id="23582" name="Rectangle 7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Rectangle 7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8" name="Line 72"/>
          <p:cNvSpPr>
            <a:spLocks noChangeShapeType="1"/>
          </p:cNvSpPr>
          <p:nvPr/>
        </p:nvSpPr>
        <p:spPr bwMode="auto">
          <a:xfrm>
            <a:off x="75438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69" name="Text Box 73"/>
          <p:cNvSpPr txBox="1">
            <a:spLocks noChangeArrowheads="1"/>
          </p:cNvSpPr>
          <p:nvPr/>
        </p:nvSpPr>
        <p:spPr bwMode="auto">
          <a:xfrm>
            <a:off x="6477000" y="2438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23570" name="Rectangle 74"/>
          <p:cNvSpPr>
            <a:spLocks noChangeArrowheads="1"/>
          </p:cNvSpPr>
          <p:nvPr/>
        </p:nvSpPr>
        <p:spPr bwMode="auto">
          <a:xfrm>
            <a:off x="7010400" y="2362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76"/>
          <p:cNvSpPr>
            <a:spLocks noChangeArrowheads="1"/>
          </p:cNvSpPr>
          <p:nvPr/>
        </p:nvSpPr>
        <p:spPr bwMode="auto">
          <a:xfrm>
            <a:off x="8077200" y="2362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Text Box 77"/>
          <p:cNvSpPr txBox="1">
            <a:spLocks noChangeArrowheads="1"/>
          </p:cNvSpPr>
          <p:nvPr/>
        </p:nvSpPr>
        <p:spPr bwMode="auto">
          <a:xfrm>
            <a:off x="8001000" y="2895600"/>
            <a:ext cx="620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Last</a:t>
            </a:r>
          </a:p>
        </p:txBody>
      </p:sp>
      <p:sp>
        <p:nvSpPr>
          <p:cNvPr id="23573" name="Text Box 82"/>
          <p:cNvSpPr txBox="1">
            <a:spLocks noChangeArrowheads="1"/>
          </p:cNvSpPr>
          <p:nvPr/>
        </p:nvSpPr>
        <p:spPr bwMode="auto">
          <a:xfrm>
            <a:off x="1981200" y="4191000"/>
            <a:ext cx="130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INFO Field</a:t>
            </a:r>
          </a:p>
        </p:txBody>
      </p:sp>
      <p:sp>
        <p:nvSpPr>
          <p:cNvPr id="23574" name="Line 83"/>
          <p:cNvSpPr>
            <a:spLocks noChangeShapeType="1"/>
          </p:cNvSpPr>
          <p:nvPr/>
        </p:nvSpPr>
        <p:spPr bwMode="auto">
          <a:xfrm flipH="1" flipV="1">
            <a:off x="1905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75" name="Line 84"/>
          <p:cNvSpPr>
            <a:spLocks noChangeShapeType="1"/>
          </p:cNvSpPr>
          <p:nvPr/>
        </p:nvSpPr>
        <p:spPr bwMode="auto">
          <a:xfrm flipH="1" flipV="1">
            <a:off x="2590800" y="2971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76" name="Line 85"/>
          <p:cNvSpPr>
            <a:spLocks noChangeShapeType="1"/>
          </p:cNvSpPr>
          <p:nvPr/>
        </p:nvSpPr>
        <p:spPr bwMode="auto">
          <a:xfrm flipH="1" flipV="1">
            <a:off x="3124200" y="2971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77" name="Text Box 86"/>
          <p:cNvSpPr txBox="1">
            <a:spLocks noChangeArrowheads="1"/>
          </p:cNvSpPr>
          <p:nvPr/>
        </p:nvSpPr>
        <p:spPr bwMode="auto">
          <a:xfrm>
            <a:off x="762000" y="3505200"/>
            <a:ext cx="160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BACK Pointer</a:t>
            </a:r>
          </a:p>
        </p:txBody>
      </p:sp>
      <p:sp>
        <p:nvSpPr>
          <p:cNvPr id="23578" name="Text Box 87"/>
          <p:cNvSpPr txBox="1">
            <a:spLocks noChangeArrowheads="1"/>
          </p:cNvSpPr>
          <p:nvPr/>
        </p:nvSpPr>
        <p:spPr bwMode="auto">
          <a:xfrm>
            <a:off x="3124200" y="3657600"/>
            <a:ext cx="162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FORE Pointer</a:t>
            </a:r>
          </a:p>
        </p:txBody>
      </p:sp>
      <p:sp>
        <p:nvSpPr>
          <p:cNvPr id="23579" name="Text Box 61"/>
          <p:cNvSpPr txBox="1">
            <a:spLocks noChangeArrowheads="1"/>
          </p:cNvSpPr>
          <p:nvPr/>
        </p:nvSpPr>
        <p:spPr bwMode="auto">
          <a:xfrm>
            <a:off x="7086600" y="2362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3580" name="Line 46"/>
          <p:cNvSpPr>
            <a:spLocks noChangeShapeType="1"/>
          </p:cNvSpPr>
          <p:nvPr/>
        </p:nvSpPr>
        <p:spPr bwMode="auto">
          <a:xfrm>
            <a:off x="33528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81" name="Line 46"/>
          <p:cNvSpPr>
            <a:spLocks noChangeShapeType="1"/>
          </p:cNvSpPr>
          <p:nvPr/>
        </p:nvSpPr>
        <p:spPr bwMode="auto">
          <a:xfrm>
            <a:off x="54102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Traverse Circular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Set </a:t>
            </a:r>
            <a:r>
              <a:rPr lang="en-IN" sz="2400" dirty="0" err="1" smtClean="0"/>
              <a:t>Ptr</a:t>
            </a:r>
            <a:r>
              <a:rPr lang="en-IN" sz="2400" dirty="0" smtClean="0"/>
              <a:t> := Link[Start]	//[initializes pointer </a:t>
            </a:r>
            <a:r>
              <a:rPr lang="en-IN" sz="2400" dirty="0" err="1" smtClean="0"/>
              <a:t>Ptr</a:t>
            </a:r>
            <a:r>
              <a:rPr lang="en-IN" sz="2400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Repeat steps 3 &amp; 4 while </a:t>
            </a:r>
            <a:r>
              <a:rPr lang="en-IN" sz="2400" dirty="0" err="1" smtClean="0"/>
              <a:t>Ptr</a:t>
            </a:r>
            <a:r>
              <a:rPr lang="en-IN" sz="2400" dirty="0" smtClean="0"/>
              <a:t> != 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 	Apply Process to Info[</a:t>
            </a:r>
            <a:r>
              <a:rPr lang="en-IN" sz="2400" dirty="0" err="1" smtClean="0"/>
              <a:t>Ptr</a:t>
            </a:r>
            <a:r>
              <a:rPr lang="en-IN" sz="2400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	Set </a:t>
            </a:r>
            <a:r>
              <a:rPr lang="en-IN" sz="2400" dirty="0" err="1" smtClean="0"/>
              <a:t>Ptr</a:t>
            </a:r>
            <a:r>
              <a:rPr lang="en-IN" sz="2400" dirty="0" smtClean="0"/>
              <a:t> := Link[</a:t>
            </a:r>
            <a:r>
              <a:rPr lang="en-IN" sz="2400" dirty="0" err="1" smtClean="0"/>
              <a:t>Ptr</a:t>
            </a:r>
            <a:r>
              <a:rPr lang="en-IN" sz="2400" dirty="0" smtClean="0"/>
              <a:t>]	//[</a:t>
            </a:r>
            <a:r>
              <a:rPr lang="en-IN" sz="2400" dirty="0" err="1" smtClean="0"/>
              <a:t>Ptr</a:t>
            </a:r>
            <a:r>
              <a:rPr lang="en-IN" sz="2400" dirty="0" smtClean="0"/>
              <a:t> now points to next node]</a:t>
            </a:r>
          </a:p>
          <a:p>
            <a:pPr marL="514350" indent="-514350">
              <a:buNone/>
            </a:pPr>
            <a:r>
              <a:rPr lang="en-IN" sz="2000" dirty="0" smtClean="0"/>
              <a:t>	</a:t>
            </a:r>
            <a:r>
              <a:rPr lang="en-IN" sz="2400" dirty="0" smtClean="0"/>
              <a:t>[End of Step 2 loop]</a:t>
            </a:r>
            <a:endParaRPr lang="en-IN" sz="2000" dirty="0" smtClean="0"/>
          </a:p>
          <a:p>
            <a:pPr marL="514350" indent="-514350">
              <a:buNone/>
            </a:pPr>
            <a:r>
              <a:rPr lang="en-IN" sz="2400" dirty="0" smtClean="0"/>
              <a:t>5.	Exit.</a:t>
            </a:r>
            <a:endParaRPr lang="en-I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in circular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SRCHHL(info, link, Start, item, loc)</a:t>
            </a:r>
          </a:p>
          <a:p>
            <a:pPr>
              <a:buNone/>
            </a:pPr>
            <a:r>
              <a:rPr lang="en-IN" sz="2000" dirty="0" smtClean="0"/>
              <a:t>	list is circular header list in memory. This </a:t>
            </a:r>
            <a:r>
              <a:rPr lang="en-IN" sz="2000" dirty="0" err="1" smtClean="0"/>
              <a:t>algo</a:t>
            </a:r>
            <a:r>
              <a:rPr lang="en-IN" sz="2000" dirty="0" smtClean="0"/>
              <a:t>. Finds location of loc of node where item first </a:t>
            </a:r>
            <a:r>
              <a:rPr lang="en-IN" sz="2000" dirty="0" err="1" smtClean="0"/>
              <a:t>appers</a:t>
            </a:r>
            <a:r>
              <a:rPr lang="en-IN" sz="2000" dirty="0" smtClean="0"/>
              <a:t> in list or sets loc=null</a:t>
            </a:r>
          </a:p>
          <a:p>
            <a:pPr>
              <a:buNone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Set </a:t>
            </a:r>
            <a:r>
              <a:rPr lang="en-IN" sz="2000" dirty="0" err="1" smtClean="0"/>
              <a:t>ptr</a:t>
            </a:r>
            <a:r>
              <a:rPr lang="en-IN" sz="2000" dirty="0" smtClean="0"/>
              <a:t> = link[start]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Repeat while info[</a:t>
            </a:r>
            <a:r>
              <a:rPr lang="en-IN" sz="2000" dirty="0" err="1" smtClean="0"/>
              <a:t>ptr</a:t>
            </a:r>
            <a:r>
              <a:rPr lang="en-IN" sz="2000" dirty="0" smtClean="0"/>
              <a:t>] != item and </a:t>
            </a:r>
            <a:r>
              <a:rPr lang="en-IN" sz="2000" dirty="0" err="1" smtClean="0"/>
              <a:t>ptr</a:t>
            </a:r>
            <a:r>
              <a:rPr lang="en-IN" sz="2000" dirty="0" smtClean="0"/>
              <a:t> != Start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</a:t>
            </a:r>
            <a:r>
              <a:rPr lang="en-IN" sz="2000" dirty="0" err="1" smtClean="0"/>
              <a:t>ptr</a:t>
            </a:r>
            <a:r>
              <a:rPr lang="en-IN" sz="2000" dirty="0"/>
              <a:t> </a:t>
            </a:r>
            <a:r>
              <a:rPr lang="en-IN" sz="2000" dirty="0" smtClean="0"/>
              <a:t>= link[</a:t>
            </a:r>
            <a:r>
              <a:rPr lang="en-IN" sz="2000" dirty="0" err="1" smtClean="0"/>
              <a:t>ptr</a:t>
            </a:r>
            <a:r>
              <a:rPr lang="en-IN" sz="2000" dirty="0" smtClean="0"/>
              <a:t>]		//[</a:t>
            </a:r>
            <a:r>
              <a:rPr lang="en-IN" sz="2000" dirty="0" err="1" smtClean="0"/>
              <a:t>ptr</a:t>
            </a:r>
            <a:r>
              <a:rPr lang="en-IN" sz="2000" dirty="0" smtClean="0"/>
              <a:t> now points to next node]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If info[</a:t>
            </a:r>
            <a:r>
              <a:rPr lang="en-IN" sz="2000" dirty="0" err="1" smtClean="0"/>
              <a:t>ptr</a:t>
            </a:r>
            <a:r>
              <a:rPr lang="en-IN" sz="2000" dirty="0" smtClean="0"/>
              <a:t>] = item, then</a:t>
            </a:r>
            <a:endParaRPr lang="en-IN" sz="2000" dirty="0"/>
          </a:p>
          <a:p>
            <a:pPr marL="514350" indent="-514350">
              <a:buNone/>
            </a:pPr>
            <a:r>
              <a:rPr lang="en-IN" sz="2000" dirty="0" smtClean="0"/>
              <a:t>		Set loc = </a:t>
            </a:r>
            <a:r>
              <a:rPr lang="en-IN" sz="2000" dirty="0" err="1" smtClean="0"/>
              <a:t>ptr</a:t>
            </a:r>
            <a:endParaRPr lang="en-IN" sz="2000" dirty="0" smtClean="0"/>
          </a:p>
          <a:p>
            <a:pPr marL="514350" indent="-514350">
              <a:buNone/>
            </a:pPr>
            <a:r>
              <a:rPr lang="en-IN" sz="2000" dirty="0" smtClean="0"/>
              <a:t>	else 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loc = null</a:t>
            </a:r>
          </a:p>
          <a:p>
            <a:pPr marL="514350" indent="-514350">
              <a:buNone/>
            </a:pPr>
            <a:r>
              <a:rPr lang="en-IN" sz="2000" dirty="0" smtClean="0"/>
              <a:t>4.  </a:t>
            </a:r>
            <a:r>
              <a:rPr lang="en-IN" sz="2000" dirty="0"/>
              <a:t> </a:t>
            </a:r>
            <a:r>
              <a:rPr lang="en-IN" sz="2000" dirty="0" smtClean="0"/>
              <a:t>Exit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Deletion in 2-way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/>
              <a:t>DelTwl</a:t>
            </a:r>
            <a:r>
              <a:rPr lang="en-IN" sz="2400" b="1" dirty="0" smtClean="0"/>
              <a:t>(info, </a:t>
            </a:r>
            <a:r>
              <a:rPr lang="en-IN" sz="2400" b="1" dirty="0" err="1" smtClean="0"/>
              <a:t>forw</a:t>
            </a:r>
            <a:r>
              <a:rPr lang="en-IN" sz="2400" b="1" dirty="0" smtClean="0"/>
              <a:t>, back, start, avail, loc)</a:t>
            </a:r>
          </a:p>
          <a:p>
            <a:pPr>
              <a:buNone/>
            </a:pP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//[Delete node]</a:t>
            </a:r>
          </a:p>
          <a:p>
            <a:pPr marL="514350" indent="-514350">
              <a:buNone/>
            </a:pPr>
            <a:r>
              <a:rPr lang="en-IN" sz="2400" dirty="0"/>
              <a:t>	</a:t>
            </a:r>
            <a:r>
              <a:rPr lang="en-IN" sz="2400" dirty="0" smtClean="0"/>
              <a:t>	Set  </a:t>
            </a:r>
            <a:r>
              <a:rPr lang="en-IN" sz="2400" dirty="0" err="1" smtClean="0"/>
              <a:t>forw</a:t>
            </a:r>
            <a:r>
              <a:rPr lang="en-IN" sz="2400" dirty="0" smtClean="0"/>
              <a:t>[ back[loc] ]  = </a:t>
            </a:r>
            <a:r>
              <a:rPr lang="en-IN" sz="2400" dirty="0" err="1" smtClean="0"/>
              <a:t>forw</a:t>
            </a:r>
            <a:r>
              <a:rPr lang="en-IN" sz="2400" dirty="0" smtClean="0"/>
              <a:t>[loc] and</a:t>
            </a:r>
          </a:p>
          <a:p>
            <a:pPr marL="514350" indent="-514350">
              <a:buNone/>
            </a:pPr>
            <a:r>
              <a:rPr lang="en-IN" sz="2400" dirty="0"/>
              <a:t>	</a:t>
            </a:r>
            <a:r>
              <a:rPr lang="en-IN" sz="2400" dirty="0" smtClean="0"/>
              <a:t>	back[ </a:t>
            </a:r>
            <a:r>
              <a:rPr lang="en-IN" sz="2400" dirty="0" err="1" smtClean="0"/>
              <a:t>forw</a:t>
            </a:r>
            <a:r>
              <a:rPr lang="en-IN" sz="2400" dirty="0" smtClean="0"/>
              <a:t>[loc] ] = back[loc]</a:t>
            </a:r>
          </a:p>
          <a:p>
            <a:pPr marL="514350" indent="-514350">
              <a:buAutoNum type="arabicPeriod" startAt="2"/>
            </a:pPr>
            <a:r>
              <a:rPr lang="en-IN" sz="2400" dirty="0" smtClean="0"/>
              <a:t>//[Return node to avail list]</a:t>
            </a:r>
          </a:p>
          <a:p>
            <a:pPr marL="514350" indent="-514350">
              <a:buNone/>
            </a:pPr>
            <a:r>
              <a:rPr lang="en-IN" sz="2400" dirty="0"/>
              <a:t>	</a:t>
            </a:r>
            <a:r>
              <a:rPr lang="en-IN" sz="2400" dirty="0" smtClean="0"/>
              <a:t>	Set  </a:t>
            </a:r>
            <a:r>
              <a:rPr lang="en-IN" sz="2400" dirty="0" err="1" smtClean="0"/>
              <a:t>forw</a:t>
            </a:r>
            <a:r>
              <a:rPr lang="en-IN" sz="2400" dirty="0" smtClean="0"/>
              <a:t>[loc] = avail  and avail = loc</a:t>
            </a:r>
          </a:p>
          <a:p>
            <a:pPr marL="514350" indent="-514350">
              <a:buNone/>
            </a:pPr>
            <a:r>
              <a:rPr lang="en-IN" sz="2400" dirty="0" smtClean="0"/>
              <a:t>3.  Exit</a:t>
            </a:r>
            <a:endParaRPr lang="en-I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in 2-way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/>
              <a:t>INSTwl</a:t>
            </a:r>
            <a:r>
              <a:rPr lang="en-IN" sz="2000" b="1" dirty="0" smtClean="0"/>
              <a:t>(info, </a:t>
            </a:r>
            <a:r>
              <a:rPr lang="en-IN" sz="2000" b="1" dirty="0" err="1" smtClean="0"/>
              <a:t>forw</a:t>
            </a:r>
            <a:r>
              <a:rPr lang="en-IN" sz="2000" b="1" dirty="0" smtClean="0"/>
              <a:t>, back, start, avail, </a:t>
            </a:r>
            <a:r>
              <a:rPr lang="en-IN" sz="2000" b="1" dirty="0" err="1" smtClean="0"/>
              <a:t>locA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locB</a:t>
            </a:r>
            <a:r>
              <a:rPr lang="en-IN" sz="2000" b="1" dirty="0" smtClean="0"/>
              <a:t>, item)</a:t>
            </a:r>
          </a:p>
          <a:p>
            <a:pPr>
              <a:buNone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[Overflow?]  If avail = null, then</a:t>
            </a:r>
            <a:endParaRPr lang="en-IN" sz="2000" dirty="0"/>
          </a:p>
          <a:p>
            <a:pPr marL="514350" indent="-514350">
              <a:buNone/>
            </a:pPr>
            <a:r>
              <a:rPr lang="en-IN" sz="2000" dirty="0" smtClean="0"/>
              <a:t>		Write: Overflow and Exit</a:t>
            </a:r>
          </a:p>
          <a:p>
            <a:pPr marL="514350" indent="-514350">
              <a:buAutoNum type="arabicPeriod" startAt="2"/>
            </a:pPr>
            <a:r>
              <a:rPr lang="en-IN" sz="2000" dirty="0" smtClean="0"/>
              <a:t>//[Remove node from avail list and copy new data into node]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new = avail,   avail = </a:t>
            </a:r>
            <a:r>
              <a:rPr lang="en-IN" sz="2000" dirty="0" err="1" smtClean="0"/>
              <a:t>forw</a:t>
            </a:r>
            <a:r>
              <a:rPr lang="en-IN" sz="2000" dirty="0" smtClean="0"/>
              <a:t>[avail],  info[new] = item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//[Insert node into list]</a:t>
            </a:r>
            <a:endParaRPr lang="en-IN" sz="2000" dirty="0"/>
          </a:p>
          <a:p>
            <a:pPr marL="514350" indent="-514350">
              <a:buNone/>
            </a:pPr>
            <a:r>
              <a:rPr lang="en-IN" sz="2000" dirty="0" smtClean="0"/>
              <a:t>		Set </a:t>
            </a:r>
            <a:r>
              <a:rPr lang="en-IN" sz="2000" dirty="0" err="1" smtClean="0"/>
              <a:t>forw</a:t>
            </a:r>
            <a:r>
              <a:rPr lang="en-IN" sz="2000" dirty="0" smtClean="0"/>
              <a:t>[</a:t>
            </a:r>
            <a:r>
              <a:rPr lang="en-IN" sz="2000" dirty="0" err="1" smtClean="0"/>
              <a:t>locA</a:t>
            </a:r>
            <a:r>
              <a:rPr lang="en-IN" sz="2000" dirty="0" smtClean="0"/>
              <a:t>] = new,     </a:t>
            </a:r>
            <a:r>
              <a:rPr lang="en-IN" sz="2000" dirty="0" err="1" smtClean="0"/>
              <a:t>forw</a:t>
            </a:r>
            <a:r>
              <a:rPr lang="en-IN" sz="2000" dirty="0" smtClean="0"/>
              <a:t>[new] = </a:t>
            </a:r>
            <a:r>
              <a:rPr lang="en-IN" sz="2000" dirty="0" err="1" smtClean="0"/>
              <a:t>locB</a:t>
            </a:r>
            <a:endParaRPr lang="en-IN" sz="2000" dirty="0" smtClean="0"/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back[</a:t>
            </a:r>
            <a:r>
              <a:rPr lang="en-IN" sz="2000" dirty="0" err="1" smtClean="0"/>
              <a:t>locB</a:t>
            </a:r>
            <a:r>
              <a:rPr lang="en-IN" sz="2000" dirty="0" smtClean="0"/>
              <a:t>] = new,	           back[new] = </a:t>
            </a:r>
            <a:r>
              <a:rPr lang="en-IN" sz="2000" dirty="0" err="1" smtClean="0"/>
              <a:t>locA</a:t>
            </a:r>
            <a:endParaRPr lang="en-IN" sz="2000" dirty="0" smtClean="0"/>
          </a:p>
          <a:p>
            <a:pPr marL="514350" indent="-514350">
              <a:buNone/>
            </a:pPr>
            <a:r>
              <a:rPr lang="en-IN" sz="2000" dirty="0" smtClean="0"/>
              <a:t>4.    Exit.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Traversing linked-list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Set </a:t>
            </a:r>
            <a:r>
              <a:rPr lang="en-IN" sz="2800" dirty="0" err="1" smtClean="0"/>
              <a:t>Ptr</a:t>
            </a:r>
            <a:r>
              <a:rPr lang="en-IN" sz="2800" dirty="0" smtClean="0"/>
              <a:t> := Start     	        </a:t>
            </a:r>
            <a:r>
              <a:rPr lang="en-IN" sz="2400" dirty="0" smtClean="0"/>
              <a:t>[Initializes pointer </a:t>
            </a:r>
            <a:r>
              <a:rPr lang="en-IN" sz="2400" dirty="0" err="1" smtClean="0"/>
              <a:t>Ptr</a:t>
            </a:r>
            <a:r>
              <a:rPr lang="en-IN" sz="2400" dirty="0" smtClean="0"/>
              <a:t>]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Repeat step 3 and 4 while </a:t>
            </a:r>
            <a:r>
              <a:rPr lang="en-IN" sz="2800" dirty="0" err="1" smtClean="0"/>
              <a:t>Ptr</a:t>
            </a:r>
            <a:r>
              <a:rPr lang="en-IN" sz="2800" dirty="0" smtClean="0"/>
              <a:t> != NULL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 	Apply Process to Info[</a:t>
            </a:r>
            <a:r>
              <a:rPr lang="en-IN" sz="2800" dirty="0" err="1" smtClean="0"/>
              <a:t>Ptr</a:t>
            </a:r>
            <a:r>
              <a:rPr lang="en-IN" sz="2800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 	Set </a:t>
            </a:r>
            <a:r>
              <a:rPr lang="en-IN" sz="2800" dirty="0" err="1" smtClean="0"/>
              <a:t>Ptr</a:t>
            </a:r>
            <a:r>
              <a:rPr lang="en-IN" sz="2800" dirty="0" smtClean="0"/>
              <a:t> := Link[</a:t>
            </a:r>
            <a:r>
              <a:rPr lang="en-IN" sz="2800" dirty="0" err="1" smtClean="0"/>
              <a:t>Ptr</a:t>
            </a:r>
            <a:r>
              <a:rPr lang="en-IN" sz="2800" dirty="0" smtClean="0"/>
              <a:t>]	        </a:t>
            </a:r>
            <a:r>
              <a:rPr lang="en-IN" sz="2400" dirty="0" smtClean="0"/>
              <a:t>[</a:t>
            </a:r>
            <a:r>
              <a:rPr lang="en-IN" sz="2400" dirty="0" err="1" smtClean="0"/>
              <a:t>Ptr</a:t>
            </a:r>
            <a:r>
              <a:rPr lang="en-IN" sz="2400" dirty="0" smtClean="0"/>
              <a:t> now points to next node]</a:t>
            </a:r>
            <a:endParaRPr lang="en-IN" sz="2800" dirty="0" smtClean="0"/>
          </a:p>
          <a:p>
            <a:pPr marL="514350" indent="-514350">
              <a:buNone/>
            </a:pPr>
            <a:r>
              <a:rPr lang="en-IN" sz="2800" dirty="0" smtClean="0"/>
              <a:t>	[End of step 2 loop]</a:t>
            </a:r>
          </a:p>
          <a:p>
            <a:pPr marL="514350" indent="-514350">
              <a:buNone/>
            </a:pPr>
            <a:r>
              <a:rPr lang="en-IN" sz="2800" dirty="0" smtClean="0"/>
              <a:t>5.	Exit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a linked-list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Set </a:t>
            </a:r>
            <a:r>
              <a:rPr lang="en-IN" sz="2800" dirty="0" err="1" smtClean="0"/>
              <a:t>Ptr</a:t>
            </a:r>
            <a:r>
              <a:rPr lang="en-IN" sz="2800" dirty="0" smtClean="0"/>
              <a:t> := Start     	        	    </a:t>
            </a:r>
            <a:r>
              <a:rPr lang="en-IN" sz="2400" dirty="0" smtClean="0"/>
              <a:t>[Initializes pointer </a:t>
            </a:r>
            <a:r>
              <a:rPr lang="en-IN" sz="2400" dirty="0" err="1" smtClean="0"/>
              <a:t>Ptr</a:t>
            </a:r>
            <a:r>
              <a:rPr lang="en-IN" sz="2400" dirty="0" smtClean="0"/>
              <a:t>]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Repeat step 3 while </a:t>
            </a:r>
            <a:r>
              <a:rPr lang="en-IN" sz="2800" dirty="0" err="1" smtClean="0"/>
              <a:t>Ptr</a:t>
            </a:r>
            <a:r>
              <a:rPr lang="en-IN" sz="2800" dirty="0" smtClean="0"/>
              <a:t> != NULL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 	If ITEM = Info[</a:t>
            </a:r>
            <a:r>
              <a:rPr lang="en-IN" sz="2800" dirty="0" err="1" smtClean="0"/>
              <a:t>Ptr</a:t>
            </a:r>
            <a:r>
              <a:rPr lang="en-IN" sz="2800" dirty="0" smtClean="0"/>
              <a:t>], then</a:t>
            </a:r>
          </a:p>
          <a:p>
            <a:pPr marL="514350" indent="-514350">
              <a:buNone/>
            </a:pPr>
            <a:r>
              <a:rPr lang="en-IN" sz="2800" dirty="0" smtClean="0"/>
              <a:t>			Set Loc := </a:t>
            </a:r>
            <a:r>
              <a:rPr lang="en-IN" sz="2800" dirty="0" err="1" smtClean="0"/>
              <a:t>Ptr</a:t>
            </a:r>
            <a:r>
              <a:rPr lang="en-IN" sz="2800" dirty="0" smtClean="0"/>
              <a:t>     and   Exit</a:t>
            </a:r>
          </a:p>
          <a:p>
            <a:pPr marL="514350" indent="-514350">
              <a:buNone/>
            </a:pPr>
            <a:r>
              <a:rPr lang="en-IN" sz="2800" dirty="0" smtClean="0"/>
              <a:t>		Else</a:t>
            </a:r>
          </a:p>
          <a:p>
            <a:pPr marL="514350" indent="-514350">
              <a:buNone/>
            </a:pPr>
            <a:r>
              <a:rPr lang="en-IN" sz="2800" dirty="0" smtClean="0"/>
              <a:t>			Set </a:t>
            </a:r>
            <a:r>
              <a:rPr lang="en-IN" sz="2800" dirty="0" err="1" smtClean="0"/>
              <a:t>Ptr</a:t>
            </a:r>
            <a:r>
              <a:rPr lang="en-IN" sz="2800" dirty="0" smtClean="0"/>
              <a:t> := Link[</a:t>
            </a:r>
            <a:r>
              <a:rPr lang="en-IN" sz="2800" dirty="0" err="1" smtClean="0"/>
              <a:t>Ptr</a:t>
            </a:r>
            <a:r>
              <a:rPr lang="en-IN" sz="2800" dirty="0" smtClean="0"/>
              <a:t>]	     </a:t>
            </a:r>
            <a:r>
              <a:rPr lang="en-IN" sz="2000" dirty="0" smtClean="0"/>
              <a:t>[</a:t>
            </a:r>
            <a:r>
              <a:rPr lang="en-IN" sz="2000" dirty="0" err="1" smtClean="0"/>
              <a:t>Ptr</a:t>
            </a:r>
            <a:r>
              <a:rPr lang="en-IN" sz="2000" dirty="0" smtClean="0"/>
              <a:t> now points to next node]</a:t>
            </a:r>
            <a:endParaRPr lang="en-IN" sz="2800" dirty="0" smtClean="0"/>
          </a:p>
          <a:p>
            <a:pPr marL="514350" indent="-514350">
              <a:buNone/>
            </a:pPr>
            <a:r>
              <a:rPr lang="en-IN" sz="2800" dirty="0" smtClean="0"/>
              <a:t>		[End of If structure]</a:t>
            </a:r>
          </a:p>
          <a:p>
            <a:pPr marL="514350" indent="-514350">
              <a:buNone/>
            </a:pPr>
            <a:r>
              <a:rPr lang="en-IN" sz="2800" dirty="0" smtClean="0"/>
              <a:t>	[End of step 2 loop]</a:t>
            </a:r>
          </a:p>
          <a:p>
            <a:pPr marL="514350" indent="-514350">
              <a:buAutoNum type="arabicPeriod" startAt="4"/>
            </a:pPr>
            <a:r>
              <a:rPr lang="en-IN" sz="2800" dirty="0" smtClean="0"/>
              <a:t>[Search is unsuccessful]	Set Loc := NULL</a:t>
            </a:r>
          </a:p>
          <a:p>
            <a:pPr marL="514350" indent="-514350">
              <a:buAutoNum type="arabicPeriod" startAt="4"/>
            </a:pPr>
            <a:r>
              <a:rPr lang="en-IN" sz="2800" dirty="0" smtClean="0"/>
              <a:t>Exit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at beginning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 err="1" smtClean="0"/>
              <a:t>inFirst</a:t>
            </a:r>
            <a:r>
              <a:rPr lang="en-IN" sz="2000" b="1" dirty="0" smtClean="0"/>
              <a:t>(info, link, Start, avail, item)</a:t>
            </a:r>
          </a:p>
          <a:p>
            <a:pPr>
              <a:buNone/>
            </a:pPr>
            <a:r>
              <a:rPr lang="en-IN" sz="2000" dirty="0" smtClean="0"/>
              <a:t>	This </a:t>
            </a:r>
            <a:r>
              <a:rPr lang="en-IN" sz="2000" dirty="0" err="1" smtClean="0"/>
              <a:t>algo</a:t>
            </a:r>
            <a:r>
              <a:rPr lang="en-IN" sz="2000" dirty="0" smtClean="0"/>
              <a:t>. Inserts item as first node in list.</a:t>
            </a:r>
          </a:p>
          <a:p>
            <a:pPr>
              <a:buNone/>
            </a:pPr>
            <a:endParaRPr lang="en-IN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[Overflow?] If Avail := NULL, then</a:t>
            </a:r>
            <a:endParaRPr lang="en-IN" sz="2000" dirty="0"/>
          </a:p>
          <a:p>
            <a:pPr marL="514350" indent="-514350">
              <a:buNone/>
            </a:pPr>
            <a:r>
              <a:rPr lang="en-IN" sz="2000" dirty="0" smtClean="0"/>
              <a:t>		Write: Overflow and Exit</a:t>
            </a:r>
          </a:p>
          <a:p>
            <a:pPr marL="514350" indent="-514350">
              <a:buAutoNum type="arabicPeriod" startAt="2"/>
            </a:pPr>
            <a:r>
              <a:rPr lang="en-IN" sz="2000" dirty="0" smtClean="0"/>
              <a:t>//[Remove first node from avail list]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New := Avail  and  Avail := Link[Avail]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Set Info[New] := item		//[copies new data into new node]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Set Link[New] := Start	//[new node points to original first node]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Set Start := New		// [changes Start so it points to new node]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Exit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Inserting after a given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err="1" smtClean="0"/>
              <a:t>insLOC</a:t>
            </a:r>
            <a:r>
              <a:rPr lang="en-IN" sz="2000" b="1" dirty="0" smtClean="0"/>
              <a:t>(info, link, Start, avail, loc, item)</a:t>
            </a:r>
          </a:p>
          <a:p>
            <a:pPr>
              <a:buNone/>
            </a:pPr>
            <a:r>
              <a:rPr lang="en-IN" sz="2000" dirty="0" smtClean="0"/>
              <a:t>	This </a:t>
            </a:r>
            <a:r>
              <a:rPr lang="en-IN" sz="2000" dirty="0" err="1" smtClean="0"/>
              <a:t>algo</a:t>
            </a:r>
            <a:r>
              <a:rPr lang="en-IN" sz="2000" dirty="0" smtClean="0"/>
              <a:t>. inserts ITEM so that ITEM follows node with location Loc or inserts ITEM as first node when Loc=NULL</a:t>
            </a:r>
          </a:p>
          <a:p>
            <a:pPr>
              <a:buNone/>
            </a:pPr>
            <a:endParaRPr lang="en-IN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[Overflow?] If Avail := NULL, then</a:t>
            </a:r>
          </a:p>
          <a:p>
            <a:pPr marL="514350" indent="-514350">
              <a:buNone/>
            </a:pPr>
            <a:r>
              <a:rPr lang="en-IN" sz="2000" dirty="0" smtClean="0"/>
              <a:t>		Write: Overflow and Exit</a:t>
            </a:r>
          </a:p>
          <a:p>
            <a:pPr marL="514350" indent="-514350">
              <a:buAutoNum type="arabicPeriod" startAt="2"/>
            </a:pPr>
            <a:r>
              <a:rPr lang="en-IN" sz="2000" dirty="0" smtClean="0"/>
              <a:t>//[Remove first node from avail list]</a:t>
            </a:r>
          </a:p>
          <a:p>
            <a:pPr marL="514350" indent="-514350">
              <a:buNone/>
            </a:pPr>
            <a:r>
              <a:rPr lang="en-IN" sz="2000" dirty="0" smtClean="0"/>
              <a:t>		Set New := Avail  and  Avail := Link[Avail]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Set Info[New] := ITEM	//[copies new data into new node]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If Loc = NULL, then 		//[Insert as first node]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   	Set Link[New] := Start   and  Start := New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Else			//[insert after node with location Loc]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   	Set Link[New] := Link[Loc]  and Link[Loc] := New</a:t>
            </a:r>
          </a:p>
          <a:p>
            <a:pPr marL="514350" indent="-514350">
              <a:buNone/>
            </a:pPr>
            <a:r>
              <a:rPr lang="en-IN" sz="2000" dirty="0" smtClean="0"/>
              <a:t>	[End of If structure]</a:t>
            </a:r>
          </a:p>
          <a:p>
            <a:pPr marL="514350" indent="-514350">
              <a:buNone/>
            </a:pPr>
            <a:r>
              <a:rPr lang="en-IN" sz="2000" dirty="0" smtClean="0"/>
              <a:t>5.	Exit.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after given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Del(info, link, Start, avail, loc, </a:t>
            </a:r>
            <a:r>
              <a:rPr lang="en-IN" sz="2000" b="1" dirty="0" err="1" smtClean="0"/>
              <a:t>locP</a:t>
            </a:r>
            <a:r>
              <a:rPr lang="en-IN" sz="2000" b="1" dirty="0" smtClean="0"/>
              <a:t>)</a:t>
            </a:r>
          </a:p>
          <a:p>
            <a:pPr>
              <a:buNone/>
            </a:pPr>
            <a:r>
              <a:rPr lang="en-IN" sz="2000" dirty="0" smtClean="0"/>
              <a:t>	This </a:t>
            </a:r>
            <a:r>
              <a:rPr lang="en-IN" sz="2000" dirty="0" err="1" smtClean="0"/>
              <a:t>algo</a:t>
            </a:r>
            <a:r>
              <a:rPr lang="en-IN" sz="2000" dirty="0" smtClean="0"/>
              <a:t> deletes node N with location Loc. </a:t>
            </a:r>
            <a:r>
              <a:rPr lang="en-IN" sz="2000" dirty="0" err="1" smtClean="0"/>
              <a:t>LocP</a:t>
            </a:r>
            <a:r>
              <a:rPr lang="en-IN" sz="2000" dirty="0" smtClean="0"/>
              <a:t> is location of node which precedes N or when N is first node, then </a:t>
            </a:r>
            <a:r>
              <a:rPr lang="en-IN" sz="2000" dirty="0" err="1" smtClean="0"/>
              <a:t>LocP</a:t>
            </a:r>
            <a:r>
              <a:rPr lang="en-IN" sz="2000" dirty="0" smtClean="0"/>
              <a:t> = NULL</a:t>
            </a:r>
          </a:p>
          <a:p>
            <a:pPr>
              <a:buNone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If </a:t>
            </a:r>
            <a:r>
              <a:rPr lang="en-IN" sz="2000" dirty="0" err="1" smtClean="0"/>
              <a:t>LocP</a:t>
            </a:r>
            <a:r>
              <a:rPr lang="en-IN" sz="2000" dirty="0" smtClean="0"/>
              <a:t> = NULL then,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Start := Link[Start]		//[deletes 1</a:t>
            </a:r>
            <a:r>
              <a:rPr lang="en-IN" sz="2000" baseline="30000" dirty="0" smtClean="0"/>
              <a:t>st</a:t>
            </a:r>
            <a:r>
              <a:rPr lang="en-IN" sz="2000" dirty="0" smtClean="0"/>
              <a:t> node]</a:t>
            </a:r>
          </a:p>
          <a:p>
            <a:pPr marL="514350" indent="-514350">
              <a:buAutoNum type="arabicPeriod" startAt="2"/>
            </a:pPr>
            <a:r>
              <a:rPr lang="en-IN" sz="2000" dirty="0" smtClean="0"/>
              <a:t>Else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Link[</a:t>
            </a:r>
            <a:r>
              <a:rPr lang="en-IN" sz="2000" dirty="0" err="1" smtClean="0"/>
              <a:t>LocP</a:t>
            </a:r>
            <a:r>
              <a:rPr lang="en-IN" sz="2000" dirty="0" smtClean="0"/>
              <a:t>] := Link[Loc]		//[deletes node N]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//[Return deleted node to avail list]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Link[Loc] := Avail    and    Avail := Loc</a:t>
            </a:r>
          </a:p>
          <a:p>
            <a:pPr marL="514350" indent="-514350">
              <a:buNone/>
            </a:pPr>
            <a:r>
              <a:rPr lang="en-IN" sz="2000" dirty="0" smtClean="0"/>
              <a:t>4.  Exit.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 after given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en-IN" sz="2400" b="1" dirty="0" err="1" smtClean="0"/>
              <a:t>FindB</a:t>
            </a:r>
            <a:r>
              <a:rPr lang="en-IN" sz="2400" b="1" dirty="0" smtClean="0"/>
              <a:t>()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If Start = NULL, then	 [List empty?]</a:t>
            </a:r>
          </a:p>
          <a:p>
            <a:pPr marL="457200" indent="-457200">
              <a:buNone/>
            </a:pPr>
            <a:r>
              <a:rPr lang="en-IN" sz="2400" dirty="0" smtClean="0"/>
              <a:t>		Set Loc := NULL  and  </a:t>
            </a:r>
            <a:r>
              <a:rPr lang="en-IN" sz="2400" dirty="0" err="1" smtClean="0"/>
              <a:t>LocP</a:t>
            </a:r>
            <a:r>
              <a:rPr lang="en-IN" sz="2400" dirty="0" smtClean="0"/>
              <a:t> := NULL   and  </a:t>
            </a:r>
            <a:r>
              <a:rPr lang="en-IN" sz="2400" b="1" dirty="0" smtClean="0"/>
              <a:t>Return</a:t>
            </a:r>
          </a:p>
          <a:p>
            <a:pPr marL="457200" indent="-457200">
              <a:buNone/>
            </a:pPr>
            <a:r>
              <a:rPr lang="en-IN" sz="2400" dirty="0" smtClean="0"/>
              <a:t>	[End of If structure]</a:t>
            </a:r>
          </a:p>
          <a:p>
            <a:pPr marL="457200" indent="-457200">
              <a:buAutoNum type="arabicPeriod" startAt="2"/>
            </a:pPr>
            <a:r>
              <a:rPr lang="en-IN" sz="2400" dirty="0" smtClean="0"/>
              <a:t>If Info[Start] = ITEM, then			[ITEM in first node?]</a:t>
            </a:r>
          </a:p>
          <a:p>
            <a:pPr marL="457200" indent="-457200">
              <a:buNone/>
            </a:pPr>
            <a:r>
              <a:rPr lang="en-IN" sz="2400" dirty="0" smtClean="0"/>
              <a:t>		Set Loc := Start   and  </a:t>
            </a:r>
            <a:r>
              <a:rPr lang="en-IN" sz="2400" dirty="0" err="1" smtClean="0"/>
              <a:t>LocP</a:t>
            </a:r>
            <a:r>
              <a:rPr lang="en-IN" sz="2400" dirty="0" smtClean="0"/>
              <a:t> := NULL   and  </a:t>
            </a:r>
            <a:r>
              <a:rPr lang="en-IN" sz="2400" b="1" dirty="0" smtClean="0"/>
              <a:t>Return</a:t>
            </a:r>
          </a:p>
          <a:p>
            <a:pPr marL="457200" indent="-457200">
              <a:buNone/>
            </a:pPr>
            <a:r>
              <a:rPr lang="en-IN" sz="2400" dirty="0" smtClean="0"/>
              <a:t>	[End of If structure]</a:t>
            </a:r>
          </a:p>
          <a:p>
            <a:pPr marL="457200" indent="-457200">
              <a:buAutoNum type="arabicPeriod" startAt="3"/>
            </a:pPr>
            <a:r>
              <a:rPr lang="en-IN" sz="2400" dirty="0" smtClean="0"/>
              <a:t>Set Save := Start  and  </a:t>
            </a:r>
            <a:r>
              <a:rPr lang="en-IN" sz="2400" dirty="0" err="1" smtClean="0"/>
              <a:t>Ptr</a:t>
            </a:r>
            <a:r>
              <a:rPr lang="en-IN" sz="2400" dirty="0" smtClean="0"/>
              <a:t> := Link[Start]		[Initializes pointer]</a:t>
            </a:r>
          </a:p>
          <a:p>
            <a:pPr marL="457200" indent="-457200">
              <a:buAutoNum type="arabicPeriod" startAt="3"/>
            </a:pPr>
            <a:r>
              <a:rPr lang="en-IN" sz="2400" dirty="0" smtClean="0"/>
              <a:t>Repeat steps 5 and 6 while </a:t>
            </a:r>
            <a:r>
              <a:rPr lang="en-IN" sz="2400" dirty="0" err="1" smtClean="0"/>
              <a:t>Ptr</a:t>
            </a:r>
            <a:r>
              <a:rPr lang="en-IN" sz="2400" dirty="0" smtClean="0"/>
              <a:t> != NULL</a:t>
            </a:r>
          </a:p>
          <a:p>
            <a:pPr marL="457200" indent="-457200">
              <a:buAutoNum type="arabicPeriod" startAt="3"/>
            </a:pPr>
            <a:r>
              <a:rPr lang="en-IN" sz="2400" dirty="0" smtClean="0"/>
              <a:t> 	If Info[</a:t>
            </a:r>
            <a:r>
              <a:rPr lang="en-IN" sz="2400" dirty="0" err="1" smtClean="0"/>
              <a:t>Ptr</a:t>
            </a:r>
            <a:r>
              <a:rPr lang="en-IN" sz="2400" dirty="0" smtClean="0"/>
              <a:t>] = ITEM, then</a:t>
            </a:r>
          </a:p>
          <a:p>
            <a:pPr marL="457200" indent="-457200">
              <a:buNone/>
            </a:pPr>
            <a:r>
              <a:rPr lang="en-IN" sz="2400" dirty="0" smtClean="0"/>
              <a:t>			Set Loc := </a:t>
            </a:r>
            <a:r>
              <a:rPr lang="en-IN" sz="2400" dirty="0" err="1" smtClean="0"/>
              <a:t>Ptr</a:t>
            </a:r>
            <a:r>
              <a:rPr lang="en-IN" sz="2400" dirty="0" smtClean="0"/>
              <a:t>   and   </a:t>
            </a:r>
            <a:r>
              <a:rPr lang="en-IN" sz="2400" dirty="0" err="1" smtClean="0"/>
              <a:t>LocP</a:t>
            </a:r>
            <a:r>
              <a:rPr lang="en-IN" sz="2400" dirty="0" smtClean="0"/>
              <a:t> := Save   and </a:t>
            </a:r>
            <a:r>
              <a:rPr lang="en-IN" sz="2400" b="1" dirty="0" smtClean="0"/>
              <a:t>Return</a:t>
            </a:r>
          </a:p>
          <a:p>
            <a:pPr marL="457200" indent="-457200">
              <a:buNone/>
            </a:pPr>
            <a:r>
              <a:rPr lang="en-IN" sz="2400" dirty="0" smtClean="0"/>
              <a:t>		[End of If structure]</a:t>
            </a:r>
          </a:p>
          <a:p>
            <a:pPr marL="457200" indent="-457200">
              <a:buAutoNum type="arabicPeriod" startAt="6"/>
            </a:pPr>
            <a:r>
              <a:rPr lang="en-IN" sz="2400" dirty="0" smtClean="0"/>
              <a:t> 	Set Save := </a:t>
            </a:r>
            <a:r>
              <a:rPr lang="en-IN" sz="2400" dirty="0" err="1" smtClean="0"/>
              <a:t>Ptr</a:t>
            </a:r>
            <a:r>
              <a:rPr lang="en-IN" sz="2400" dirty="0" smtClean="0"/>
              <a:t>   and  </a:t>
            </a:r>
            <a:r>
              <a:rPr lang="en-IN" sz="2400" dirty="0" err="1" smtClean="0"/>
              <a:t>Ptr</a:t>
            </a:r>
            <a:r>
              <a:rPr lang="en-IN" sz="2400" dirty="0" smtClean="0"/>
              <a:t> := Link[</a:t>
            </a:r>
            <a:r>
              <a:rPr lang="en-IN" sz="2400" dirty="0" err="1" smtClean="0"/>
              <a:t>Ptr</a:t>
            </a:r>
            <a:r>
              <a:rPr lang="en-IN" sz="2400" dirty="0" smtClean="0"/>
              <a:t>]		[Updates pointers]</a:t>
            </a:r>
          </a:p>
          <a:p>
            <a:pPr marL="457200" indent="-457200">
              <a:buNone/>
            </a:pPr>
            <a:r>
              <a:rPr lang="en-IN" sz="2400" dirty="0" smtClean="0"/>
              <a:t>	[End of step 4 loop]</a:t>
            </a:r>
          </a:p>
          <a:p>
            <a:pPr marL="457200" indent="-457200">
              <a:buAutoNum type="arabicPeriod" startAt="7"/>
            </a:pPr>
            <a:r>
              <a:rPr lang="en-IN" sz="2400" dirty="0" smtClean="0"/>
              <a:t>Set  Loc := NULL				[Search unsuccessful]</a:t>
            </a:r>
          </a:p>
          <a:p>
            <a:pPr marL="457200" indent="-457200">
              <a:buAutoNum type="arabicPeriod" startAt="7"/>
            </a:pPr>
            <a:r>
              <a:rPr lang="en-IN" sz="2400" dirty="0" smtClean="0"/>
              <a:t>Return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 after given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b="1" dirty="0" smtClean="0"/>
              <a:t>Delete()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smtClean="0"/>
              <a:t>Call </a:t>
            </a:r>
            <a:r>
              <a:rPr lang="en-IN" sz="2400" dirty="0" err="1" smtClean="0"/>
              <a:t>FindB</a:t>
            </a:r>
            <a:r>
              <a:rPr lang="en-IN" sz="2400" dirty="0" smtClean="0"/>
              <a:t>()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If Loc = NULL, then</a:t>
            </a:r>
          </a:p>
          <a:p>
            <a:pPr marL="457200" indent="-457200">
              <a:buNone/>
            </a:pPr>
            <a:r>
              <a:rPr lang="en-IN" sz="2400" dirty="0" smtClean="0"/>
              <a:t>		Write: ITEM not in list    and   Exit</a:t>
            </a:r>
          </a:p>
          <a:p>
            <a:pPr marL="457200" indent="-457200">
              <a:buAutoNum type="arabicPeriod" startAt="3"/>
            </a:pPr>
            <a:r>
              <a:rPr lang="en-IN" sz="2400" dirty="0" smtClean="0"/>
              <a:t>[Delete node]</a:t>
            </a:r>
          </a:p>
          <a:p>
            <a:pPr marL="457200" indent="-457200">
              <a:buNone/>
            </a:pPr>
            <a:r>
              <a:rPr lang="en-IN" sz="2400" dirty="0" smtClean="0"/>
              <a:t>	If </a:t>
            </a:r>
            <a:r>
              <a:rPr lang="en-IN" sz="2400" dirty="0" err="1" smtClean="0"/>
              <a:t>LocP</a:t>
            </a:r>
            <a:r>
              <a:rPr lang="en-IN" sz="2400" dirty="0" smtClean="0"/>
              <a:t> = NULL, then</a:t>
            </a:r>
          </a:p>
          <a:p>
            <a:pPr marL="457200" indent="-457200">
              <a:buNone/>
            </a:pPr>
            <a:r>
              <a:rPr lang="en-IN" sz="2400" dirty="0" smtClean="0"/>
              <a:t>		Set Start := Link[Start]		[Deletes 1</a:t>
            </a:r>
            <a:r>
              <a:rPr lang="en-IN" sz="2400" baseline="30000" dirty="0" smtClean="0"/>
              <a:t>st</a:t>
            </a:r>
            <a:r>
              <a:rPr lang="en-IN" sz="2400" dirty="0" smtClean="0"/>
              <a:t> node]</a:t>
            </a:r>
          </a:p>
          <a:p>
            <a:pPr marL="457200" indent="-457200">
              <a:buNone/>
            </a:pPr>
            <a:r>
              <a:rPr lang="en-IN" sz="2400" dirty="0" smtClean="0"/>
              <a:t>	Else</a:t>
            </a:r>
          </a:p>
          <a:p>
            <a:pPr marL="457200" indent="-457200">
              <a:buNone/>
            </a:pPr>
            <a:r>
              <a:rPr lang="en-IN" sz="2400" dirty="0" smtClean="0"/>
              <a:t>		Set Link[</a:t>
            </a:r>
            <a:r>
              <a:rPr lang="en-IN" sz="2400" dirty="0" err="1" smtClean="0"/>
              <a:t>LocP</a:t>
            </a:r>
            <a:r>
              <a:rPr lang="en-IN" sz="2400" dirty="0" smtClean="0"/>
              <a:t>] := Link[Loc]</a:t>
            </a:r>
          </a:p>
          <a:p>
            <a:pPr marL="457200" indent="-457200">
              <a:buNone/>
            </a:pPr>
            <a:r>
              <a:rPr lang="en-IN" sz="2400" dirty="0" smtClean="0"/>
              <a:t>	[End of If Structure]</a:t>
            </a:r>
          </a:p>
          <a:p>
            <a:pPr marL="457200" indent="-457200">
              <a:buAutoNum type="arabicPeriod" startAt="4"/>
            </a:pPr>
            <a:r>
              <a:rPr lang="en-IN" sz="2400" dirty="0" smtClean="0"/>
              <a:t>[Return deleted node to Avail list]</a:t>
            </a:r>
          </a:p>
          <a:p>
            <a:pPr marL="457200" indent="-457200">
              <a:buNone/>
            </a:pPr>
            <a:r>
              <a:rPr lang="en-IN" sz="2400" dirty="0" smtClean="0"/>
              <a:t>	Set Link[Loc] := Avail    and   Avail := Loc</a:t>
            </a:r>
          </a:p>
          <a:p>
            <a:pPr marL="457200" indent="-457200">
              <a:buNone/>
            </a:pPr>
            <a:r>
              <a:rPr lang="en-IN" sz="2400" dirty="0" smtClean="0"/>
              <a:t>5.	Exit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 eaLnBrk="1" hangingPunct="1"/>
            <a:r>
              <a:rPr lang="en-US" smtClean="0"/>
              <a:t>Header Linked Lists	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30480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400" smtClean="0"/>
              <a:t> Header linked list is a linked list which always contains a special node called the Header Node, at the beginning of the list.</a:t>
            </a:r>
          </a:p>
          <a:p>
            <a:pPr algn="just" eaLnBrk="1" hangingPunct="1"/>
            <a:r>
              <a:rPr lang="en-US" sz="2400" smtClean="0"/>
              <a:t>It has two types: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	a) Grounded Header List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	     Last Node Contains the NULL Pointer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	b) Circular Header List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	     Last Node Points Back to the Header Node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CDB79-9786-4CD2-9A5F-AF803B8025C9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657600" y="44958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Tahoma" pitchFamily="34" charset="0"/>
              </a:rPr>
              <a:t>Header linked list</a:t>
            </a:r>
            <a:endParaRPr lang="en-US" sz="1600">
              <a:latin typeface="Constantia" pitchFamily="18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752600" y="57912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Grounded Header linked list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5029200" y="57912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Circular Header linked list</a:t>
            </a:r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 flipH="1">
            <a:off x="3124200" y="49530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>
            <a:off x="4724400" y="49530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597</Words>
  <Application>Microsoft Office PowerPoint</Application>
  <PresentationFormat>On-screen Show (4:3)</PresentationFormat>
  <Paragraphs>179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Linked list algo.</vt:lpstr>
      <vt:lpstr>Traversing linked-list</vt:lpstr>
      <vt:lpstr>Searching a linked-list</vt:lpstr>
      <vt:lpstr>Insert at beginning</vt:lpstr>
      <vt:lpstr>Inserting after a given node</vt:lpstr>
      <vt:lpstr>Delete after given node</vt:lpstr>
      <vt:lpstr>Deleting after given item</vt:lpstr>
      <vt:lpstr>Deleting after given item</vt:lpstr>
      <vt:lpstr>Header Linked Lists </vt:lpstr>
      <vt:lpstr>Grounded Header Link List</vt:lpstr>
      <vt:lpstr>Circular Header Linked List</vt:lpstr>
      <vt:lpstr>Benefit of using Header Node</vt:lpstr>
      <vt:lpstr>Two-way lists</vt:lpstr>
      <vt:lpstr>Two-way lists(cont…)</vt:lpstr>
      <vt:lpstr>Representations of  Two-way lists</vt:lpstr>
      <vt:lpstr>Traverse Circular list</vt:lpstr>
      <vt:lpstr>Search in circular list</vt:lpstr>
      <vt:lpstr>Deletion in 2-way list</vt:lpstr>
      <vt:lpstr>Insertion in 2-way list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algo.</dc:title>
  <dc:creator>hp</dc:creator>
  <cp:lastModifiedBy>hp</cp:lastModifiedBy>
  <cp:revision>51</cp:revision>
  <dcterms:created xsi:type="dcterms:W3CDTF">2014-02-01T04:49:39Z</dcterms:created>
  <dcterms:modified xsi:type="dcterms:W3CDTF">2015-09-08T11:12:21Z</dcterms:modified>
</cp:coreProperties>
</file>