
<file path=[Content_Types].xml><?xml version="1.0" encoding="utf-8"?>
<Types xmlns="http://schemas.openxmlformats.org/package/2006/content-types">
  <Override PartName="/_rels/.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311760" y="1152360"/>
            <a:ext cx="8519760" cy="1629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311760" y="2936520"/>
            <a:ext cx="8519760" cy="1629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311760" y="1152360"/>
            <a:ext cx="4157280" cy="1629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7120" y="1152360"/>
            <a:ext cx="4157280" cy="1629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7120" y="2936520"/>
            <a:ext cx="4157280" cy="1629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311760" y="2936520"/>
            <a:ext cx="4157280" cy="1629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311760" y="1152360"/>
            <a:ext cx="8519760" cy="34156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311760" y="1152360"/>
            <a:ext cx="8519760" cy="34156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431080" y="1152360"/>
            <a:ext cx="4280760" cy="3415680"/>
          </a:xfrm>
          <a:prstGeom prst="rect">
            <a:avLst/>
          </a:prstGeom>
          <a:ln>
            <a:noFill/>
          </a:ln>
        </p:spPr>
      </p:pic>
      <p:pic>
        <p:nvPicPr>
          <p:cNvPr id="35" name="" descr=""/>
          <p:cNvPicPr/>
          <p:nvPr/>
        </p:nvPicPr>
        <p:blipFill>
          <a:blip r:embed="rId3"/>
          <a:stretch/>
        </p:blipFill>
        <p:spPr>
          <a:xfrm>
            <a:off x="2431080" y="1152360"/>
            <a:ext cx="4280760" cy="34156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311760" y="1152360"/>
            <a:ext cx="8519760" cy="34156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311760" y="1152360"/>
            <a:ext cx="4157280" cy="34156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4677120" y="1152360"/>
            <a:ext cx="4157280" cy="34156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311760" y="1152360"/>
            <a:ext cx="4157280" cy="1629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311760" y="2936520"/>
            <a:ext cx="4157280" cy="1629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4677120" y="1152360"/>
            <a:ext cx="4157280" cy="34156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311760" y="1152360"/>
            <a:ext cx="8519760" cy="34156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311760" y="1152360"/>
            <a:ext cx="4157280" cy="34156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7120" y="1152360"/>
            <a:ext cx="4157280" cy="1629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7120" y="2936520"/>
            <a:ext cx="4157280" cy="1629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311760" y="1152360"/>
            <a:ext cx="4157280" cy="1629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7120" y="1152360"/>
            <a:ext cx="4157280" cy="1629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311760" y="2936520"/>
            <a:ext cx="8519760" cy="1629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311760" y="1152360"/>
            <a:ext cx="8519760" cy="1629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311760" y="2936520"/>
            <a:ext cx="8519760" cy="1629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311760" y="1152360"/>
            <a:ext cx="4157280" cy="1629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677120" y="1152360"/>
            <a:ext cx="4157280" cy="1629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4677120" y="2936520"/>
            <a:ext cx="4157280" cy="1629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311760" y="2936520"/>
            <a:ext cx="4157280" cy="1629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311760" y="1152360"/>
            <a:ext cx="8519760" cy="34156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311760" y="1152360"/>
            <a:ext cx="8519760" cy="34156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431080" y="1152360"/>
            <a:ext cx="4280760" cy="3415680"/>
          </a:xfrm>
          <a:prstGeom prst="rect">
            <a:avLst/>
          </a:prstGeom>
          <a:ln>
            <a:noFill/>
          </a:ln>
        </p:spPr>
      </p:pic>
      <p:pic>
        <p:nvPicPr>
          <p:cNvPr id="71" name="" descr=""/>
          <p:cNvPicPr/>
          <p:nvPr/>
        </p:nvPicPr>
        <p:blipFill>
          <a:blip r:embed="rId3"/>
          <a:stretch/>
        </p:blipFill>
        <p:spPr>
          <a:xfrm>
            <a:off x="2431080" y="1152360"/>
            <a:ext cx="4280760" cy="34156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311760" y="1152360"/>
            <a:ext cx="8519760" cy="34156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311760" y="1152360"/>
            <a:ext cx="4157280" cy="34156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7120" y="1152360"/>
            <a:ext cx="4157280" cy="34156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444960"/>
            <a:ext cx="8519760" cy="2652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311760" y="1152360"/>
            <a:ext cx="4157280" cy="1629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311760" y="2936520"/>
            <a:ext cx="4157280" cy="1629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7120" y="1152360"/>
            <a:ext cx="4157280" cy="34156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311760" y="1152360"/>
            <a:ext cx="4157280" cy="34156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7120" y="1152360"/>
            <a:ext cx="4157280" cy="1629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7120" y="2936520"/>
            <a:ext cx="4157280" cy="1629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18320"/>
            <a:ext cx="8519760" cy="62532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311760" y="1152360"/>
            <a:ext cx="4157280" cy="1629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7120" y="1152360"/>
            <a:ext cx="4157280" cy="1629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311760" y="2936520"/>
            <a:ext cx="8519760" cy="16290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19760" cy="5720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311760" y="444960"/>
            <a:ext cx="8519760" cy="5720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311760" y="1152360"/>
            <a:ext cx="8519760" cy="34156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en.wikipedia.org/wiki/High-throughput_computing" TargetMode="External"/><Relationship Id="rId2" Type="http://schemas.openxmlformats.org/officeDocument/2006/relationships/hyperlink" Target="https://www.researchgate.net/publication/226533607_Cluster_Computing_High-Performance_High-Availability_and_High-Throughput_Processing_on_a_Network_of_Computers" TargetMode="External"/><Relationship Id="rId3" Type="http://schemas.openxmlformats.org/officeDocument/2006/relationships/hyperlink" Target="https://link.springer.com/chapter/10.1007%2F0-387-27705-6_16" TargetMode="External"/><Relationship Id="rId4" Type="http://schemas.openxmlformats.org/officeDocument/2006/relationships/hyperlink" Target="http://condor.liv.ac.uk/htc.htm" TargetMode="External"/><Relationship Id="rId5" Type="http://schemas.openxmlformats.org/officeDocument/2006/relationships/hyperlink" Target="https://research.cs.wisc.edu/htcondor/doc/hpcc-chapter.pdf" TargetMode="External"/><Relationship Id="rId6"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311760" y="1639800"/>
            <a:ext cx="8519760" cy="2657520"/>
          </a:xfrm>
          <a:prstGeom prst="rect">
            <a:avLst/>
          </a:prstGeom>
          <a:noFill/>
          <a:ln>
            <a:noFill/>
          </a:ln>
        </p:spPr>
        <p:style>
          <a:lnRef idx="0"/>
          <a:fillRef idx="0"/>
          <a:effectRef idx="0"/>
          <a:fontRef idx="minor"/>
        </p:style>
        <p:txBody>
          <a:bodyPr lIns="90000" rIns="90000" tIns="91440" bIns="91440" anchor="b"/>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5200" spc="-1" strike="noStrike">
                <a:solidFill>
                  <a:srgbClr val="000000"/>
                </a:solidFill>
                <a:uFill>
                  <a:solidFill>
                    <a:srgbClr val="ffffff"/>
                  </a:solidFill>
                </a:uFill>
                <a:latin typeface="Arial"/>
                <a:ea typeface="Arial"/>
              </a:rPr>
              <a:t>High Throughput Cluster</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2400" spc="-1" strike="noStrike">
                <a:solidFill>
                  <a:srgbClr val="000000"/>
                </a:solidFill>
                <a:uFill>
                  <a:solidFill>
                    <a:srgbClr val="ffffff"/>
                  </a:solidFill>
                </a:uFill>
                <a:latin typeface="Arial"/>
                <a:ea typeface="Arial"/>
              </a:rPr>
              <a:t>	</a:t>
            </a:r>
            <a:r>
              <a:rPr b="0" lang="en-US" sz="2400" spc="-1" strike="noStrike">
                <a:solidFill>
                  <a:srgbClr val="000000"/>
                </a:solidFill>
                <a:uFill>
                  <a:solidFill>
                    <a:srgbClr val="ffffff"/>
                  </a:solidFill>
                </a:uFill>
                <a:latin typeface="Arial"/>
                <a:ea typeface="Arial"/>
              </a:rPr>
              <a:t>	</a:t>
            </a:r>
            <a:r>
              <a:rPr b="0" lang="en-US" sz="2400" spc="-1" strike="noStrike">
                <a:solidFill>
                  <a:srgbClr val="000000"/>
                </a:solidFill>
                <a:uFill>
                  <a:solidFill>
                    <a:srgbClr val="ffffff"/>
                  </a:solidFill>
                </a:uFill>
                <a:latin typeface="Arial"/>
                <a:ea typeface="Arial"/>
              </a:rPr>
              <a:t>	</a:t>
            </a:r>
            <a:r>
              <a:rPr b="0" lang="en-US" sz="2400" spc="-1" strike="noStrike">
                <a:solidFill>
                  <a:srgbClr val="000000"/>
                </a:solidFill>
                <a:uFill>
                  <a:solidFill>
                    <a:srgbClr val="ffffff"/>
                  </a:solidFill>
                </a:uFill>
                <a:latin typeface="Arial"/>
                <a:ea typeface="Arial"/>
              </a:rPr>
              <a:t>	</a:t>
            </a:r>
            <a:r>
              <a:rPr b="0" lang="en-US" sz="2400" spc="-1" strike="noStrike">
                <a:solidFill>
                  <a:srgbClr val="000000"/>
                </a:solidFill>
                <a:uFill>
                  <a:solidFill>
                    <a:srgbClr val="ffffff"/>
                  </a:solidFill>
                </a:uFill>
                <a:latin typeface="Arial"/>
                <a:ea typeface="Arial"/>
              </a:rPr>
              <a:t>Nabin Paudyal (075MSCSK010)</a:t>
            </a:r>
            <a:endParaRPr b="0" lang="en-US" sz="1800" spc="-1" strike="noStrike">
              <a:solidFill>
                <a:srgbClr val="000000"/>
              </a:solidFill>
              <a:uFill>
                <a:solidFill>
                  <a:srgbClr val="ffffff"/>
                </a:solidFill>
              </a:uFill>
              <a:latin typeface="Arial"/>
            </a:endParaRPr>
          </a:p>
          <a:p>
            <a:r>
              <a:rPr b="0" lang="en-US" sz="2400" spc="-1" strike="noStrike">
                <a:solidFill>
                  <a:srgbClr val="000000"/>
                </a:solidFill>
                <a:uFill>
                  <a:solidFill>
                    <a:srgbClr val="ffffff"/>
                  </a:solidFill>
                </a:uFill>
                <a:latin typeface="Arial"/>
                <a:ea typeface="Arial"/>
              </a:rPr>
              <a:t>	</a:t>
            </a:r>
            <a:r>
              <a:rPr b="0" lang="en-US" sz="2400" spc="-1" strike="noStrike">
                <a:solidFill>
                  <a:srgbClr val="000000"/>
                </a:solidFill>
                <a:uFill>
                  <a:solidFill>
                    <a:srgbClr val="ffffff"/>
                  </a:solidFill>
                </a:uFill>
                <a:latin typeface="Arial"/>
                <a:ea typeface="Arial"/>
              </a:rPr>
              <a:t>	</a:t>
            </a:r>
            <a:r>
              <a:rPr b="0" lang="en-US" sz="2400" spc="-1" strike="noStrike">
                <a:solidFill>
                  <a:srgbClr val="000000"/>
                </a:solidFill>
                <a:uFill>
                  <a:solidFill>
                    <a:srgbClr val="ffffff"/>
                  </a:solidFill>
                </a:uFill>
                <a:latin typeface="Arial"/>
                <a:ea typeface="Arial"/>
              </a:rPr>
              <a:t>	</a:t>
            </a:r>
            <a:r>
              <a:rPr b="0" lang="en-US" sz="2400" spc="-1" strike="noStrike">
                <a:solidFill>
                  <a:srgbClr val="000000"/>
                </a:solidFill>
                <a:uFill>
                  <a:solidFill>
                    <a:srgbClr val="ffffff"/>
                  </a:solidFill>
                </a:uFill>
                <a:latin typeface="Arial"/>
                <a:ea typeface="Arial"/>
              </a:rPr>
              <a:t>	</a:t>
            </a:r>
            <a:r>
              <a:rPr b="0" lang="en-US" sz="2400" spc="-1" strike="noStrike">
                <a:solidFill>
                  <a:srgbClr val="000000"/>
                </a:solidFill>
                <a:uFill>
                  <a:solidFill>
                    <a:srgbClr val="ffffff"/>
                  </a:solidFill>
                </a:uFill>
                <a:latin typeface="Arial"/>
                <a:ea typeface="Arial"/>
              </a:rPr>
              <a:t>Prabin Acharya (075MSCSK012)</a:t>
            </a:r>
            <a:endParaRPr b="0" lang="en-US" sz="1800" spc="-1" strike="noStrike">
              <a:solidFill>
                <a:srgbClr val="000000"/>
              </a:solidFill>
              <a:uFill>
                <a:solidFill>
                  <a:srgbClr val="ffffff"/>
                </a:solidFill>
              </a:uFill>
              <a:latin typeface="Arial"/>
            </a:endParaRPr>
          </a:p>
          <a:p>
            <a:pPr algn="ctr">
              <a:lnSpc>
                <a:spcPct val="100000"/>
              </a:lnSpc>
            </a:pPr>
            <a:r>
              <a:rPr b="0" lang="en-US" sz="2400" spc="-1" strike="noStrike">
                <a:solidFill>
                  <a:srgbClr val="000000"/>
                </a:solidFill>
                <a:uFill>
                  <a:solidFill>
                    <a:srgbClr val="ffffff"/>
                  </a:solidFill>
                </a:uFill>
                <a:latin typeface="Arial"/>
                <a:ea typeface="Arial"/>
              </a:rPr>
              <a:t>Saurav Prajapati (075MSCSK018)</a:t>
            </a:r>
            <a:endParaRPr b="0" lang="en-US" sz="1800" spc="-1" strike="noStrike">
              <a:solidFill>
                <a:srgbClr val="000000"/>
              </a:solidFill>
              <a:uFill>
                <a:solidFill>
                  <a:srgbClr val="ffffff"/>
                </a:solidFill>
              </a:uFill>
              <a:latin typeface="Arial"/>
            </a:endParaRPr>
          </a:p>
          <a:p>
            <a:pPr algn="ctr">
              <a:lnSpc>
                <a:spcPct val="100000"/>
              </a:lnSpc>
            </a:pPr>
            <a:r>
              <a:rPr b="0" lang="en-US" sz="2400" spc="-1" strike="noStrike">
                <a:solidFill>
                  <a:srgbClr val="000000"/>
                </a:solidFill>
                <a:uFill>
                  <a:solidFill>
                    <a:srgbClr val="ffffff"/>
                  </a:solidFill>
                </a:uFill>
                <a:latin typeface="Arial"/>
                <a:ea typeface="Arial"/>
              </a:rPr>
              <a:t> </a:t>
            </a:r>
            <a:r>
              <a:rPr b="0" lang="en-US" sz="2400" spc="-1" strike="noStrike">
                <a:solidFill>
                  <a:srgbClr val="000000"/>
                </a:solidFill>
                <a:uFill>
                  <a:solidFill>
                    <a:srgbClr val="ffffff"/>
                  </a:solidFill>
                </a:uFill>
                <a:latin typeface="Arial"/>
                <a:ea typeface="Arial"/>
              </a:rPr>
              <a:t>Yashasvi Raj Pant (075MSCSK020)</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311760" y="1152360"/>
            <a:ext cx="8519760" cy="3415680"/>
          </a:xfrm>
          <a:prstGeom prst="rect">
            <a:avLst/>
          </a:prstGeom>
          <a:noFill/>
          <a:ln>
            <a:noFill/>
          </a:ln>
        </p:spPr>
        <p:style>
          <a:lnRef idx="0"/>
          <a:fillRef idx="0"/>
          <a:effectRef idx="0"/>
          <a:fontRef idx="minor"/>
        </p:style>
      </p:sp>
      <p:pic>
        <p:nvPicPr>
          <p:cNvPr id="87" name="Google Shape;105;p22" descr=""/>
          <p:cNvPicPr/>
          <p:nvPr/>
        </p:nvPicPr>
        <p:blipFill>
          <a:blip r:embed="rId1"/>
          <a:stretch/>
        </p:blipFill>
        <p:spPr>
          <a:xfrm>
            <a:off x="235440" y="1120680"/>
            <a:ext cx="7693560" cy="290124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References:</a:t>
            </a:r>
            <a:endParaRPr b="0" lang="en-US" sz="1800" spc="-1" strike="noStrike">
              <a:solidFill>
                <a:srgbClr val="000000"/>
              </a:solidFill>
              <a:uFill>
                <a:solidFill>
                  <a:srgbClr val="ffffff"/>
                </a:solidFill>
              </a:uFill>
              <a:latin typeface="Arial"/>
            </a:endParaRPr>
          </a:p>
        </p:txBody>
      </p:sp>
      <p:sp>
        <p:nvSpPr>
          <p:cNvPr id="89"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a:lnSpc>
                <a:spcPct val="100000"/>
              </a:lnSpc>
            </a:pPr>
            <a:r>
              <a:rPr b="0" lang="en-US" sz="1400" spc="-1" strike="noStrike" u="sng">
                <a:solidFill>
                  <a:srgbClr val="0000ff"/>
                </a:solidFill>
                <a:uFill>
                  <a:solidFill>
                    <a:srgbClr val="ffffff"/>
                  </a:solidFill>
                </a:uFill>
                <a:latin typeface="Arial"/>
                <a:ea typeface="Arial"/>
                <a:hlinkClick r:id="rId1"/>
              </a:rPr>
              <a:t>https://en.wikipedia.org/wiki/High-throughput_computing</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u="sng">
                <a:solidFill>
                  <a:srgbClr val="0000ff"/>
                </a:solidFill>
                <a:uFill>
                  <a:solidFill>
                    <a:srgbClr val="ffffff"/>
                  </a:solidFill>
                </a:uFill>
                <a:latin typeface="Arial"/>
                <a:ea typeface="Arial"/>
                <a:hlinkClick r:id="rId2"/>
              </a:rPr>
              <a:t>https://www.researchgate.net/publication/226533607_Cluster_Computing_High-Performance_High-Availability_and_High-Throughput_Processing_on_a_Network_of_Computers</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u="sng">
                <a:solidFill>
                  <a:srgbClr val="0000ff"/>
                </a:solidFill>
                <a:uFill>
                  <a:solidFill>
                    <a:srgbClr val="ffffff"/>
                  </a:solidFill>
                </a:uFill>
                <a:latin typeface="Arial"/>
                <a:ea typeface="Arial"/>
                <a:hlinkClick r:id="rId3"/>
              </a:rPr>
              <a:t>https://link.springer.com/chapter/10.1007%2F0-387-27705-6_16</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u="sng">
                <a:solidFill>
                  <a:srgbClr val="0000ff"/>
                </a:solidFill>
                <a:uFill>
                  <a:solidFill>
                    <a:srgbClr val="ffffff"/>
                  </a:solidFill>
                </a:uFill>
                <a:latin typeface="Arial"/>
                <a:ea typeface="Arial"/>
                <a:hlinkClick r:id="rId4"/>
              </a:rPr>
              <a:t>http://condor.liv.ac.uk/htc.htm</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u="sng">
                <a:solidFill>
                  <a:srgbClr val="0000ff"/>
                </a:solidFill>
                <a:uFill>
                  <a:solidFill>
                    <a:srgbClr val="ffffff"/>
                  </a:solidFill>
                </a:uFill>
                <a:latin typeface="Arial"/>
                <a:ea typeface="Arial"/>
                <a:hlinkClick r:id="rId5"/>
              </a:rPr>
              <a:t>https://research.cs.wisc.edu/htcondor/doc/hpcc-chapter.pdf</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2709360" y="199908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3600" spc="-1" strike="noStrike">
                <a:solidFill>
                  <a:srgbClr val="000000"/>
                </a:solidFill>
                <a:uFill>
                  <a:solidFill>
                    <a:srgbClr val="ffffff"/>
                  </a:solidFill>
                </a:uFill>
                <a:latin typeface="Arial"/>
                <a:ea typeface="Arial"/>
              </a:rPr>
              <a:t>Thank You</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r>
              <a:rPr b="0" lang="en-US" sz="1800" spc="-1" strike="noStrike">
                <a:solidFill>
                  <a:srgbClr val="000000"/>
                </a:solidFill>
                <a:uFill>
                  <a:solidFill>
                    <a:srgbClr val="ffffff"/>
                  </a:solidFill>
                </a:uFill>
                <a:latin typeface="Arial"/>
                <a:ea typeface="Arial"/>
              </a:rPr>
              <a:t>Cluster that serves large amount of computing but for much longer times (months and years, rather than hours and days).</a:t>
            </a:r>
            <a:endParaRPr b="0" lang="en-US" sz="1800" spc="-1" strike="noStrike">
              <a:solidFill>
                <a:srgbClr val="000000"/>
              </a:solidFill>
              <a:uFill>
                <a:solidFill>
                  <a:srgbClr val="ffffff"/>
                </a:solidFill>
              </a:uFill>
              <a:latin typeface="Arial"/>
            </a:endParaRPr>
          </a:p>
          <a:p>
            <a:pPr marL="457200" indent="-34236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marL="457200" indent="-34236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It is not mainly concerned about operations per second, , but rather operations per month or per year.</a:t>
            </a:r>
            <a:endParaRPr b="0" lang="en-US" sz="1800" spc="-1" strike="noStrike">
              <a:solidFill>
                <a:srgbClr val="000000"/>
              </a:solidFill>
              <a:uFill>
                <a:solidFill>
                  <a:srgbClr val="ffffff"/>
                </a:solidFill>
              </a:uFill>
              <a:latin typeface="Arial"/>
            </a:endParaRPr>
          </a:p>
          <a:p>
            <a:pPr marL="457200" indent="-34236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marL="457200" indent="-34236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More interested in how many jobs can be completed over a long period of time instead of how fast. </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r>
              <a:rPr b="0" lang="en-US" sz="1800" spc="-1" strike="noStrike">
                <a:solidFill>
                  <a:srgbClr val="595959"/>
                </a:solidFill>
                <a:uFill>
                  <a:solidFill>
                    <a:srgbClr val="ffffff"/>
                  </a:solidFill>
                </a:uFill>
                <a:latin typeface="Arial"/>
                <a:ea typeface="Arial"/>
              </a:rPr>
              <a:t>Focuses on the efficient execution of a large number of loosely-coupled tasks</a:t>
            </a:r>
            <a:endParaRPr b="0" lang="en-US" sz="1800" spc="-1" strike="noStrike">
              <a:solidFill>
                <a:srgbClr val="000000"/>
              </a:solidFill>
              <a:uFill>
                <a:solidFill>
                  <a:srgbClr val="ffffff"/>
                </a:solidFill>
              </a:uFill>
              <a:latin typeface="Arial"/>
            </a:endParaRPr>
          </a:p>
          <a:p>
            <a:pPr marL="457200" indent="-342360">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marL="457200" indent="-342360">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Performs independent, sequential jobs that can be individually scheduled on many different computing resources across multiple administrative boundaries.</a:t>
            </a:r>
            <a:endParaRPr b="0" lang="en-US" sz="1800" spc="-1" strike="noStrike">
              <a:solidFill>
                <a:srgbClr val="000000"/>
              </a:solidFill>
              <a:uFill>
                <a:solidFill>
                  <a:srgbClr val="ffffff"/>
                </a:solidFill>
              </a:uFill>
              <a:latin typeface="Arial"/>
            </a:endParaRPr>
          </a:p>
          <a:p>
            <a:pPr marL="457200" indent="-342360">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marL="457200" indent="-342360">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Requires large amount of computing power</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347760" y="1188360"/>
            <a:ext cx="8519760" cy="3415680"/>
          </a:xfrm>
          <a:prstGeom prst="rect">
            <a:avLst/>
          </a:prstGeom>
          <a:noFill/>
          <a:ln>
            <a:noFill/>
          </a:ln>
        </p:spPr>
        <p:style>
          <a:lnRef idx="0"/>
          <a:fillRef idx="0"/>
          <a:effectRef idx="0"/>
          <a:fontRef idx="minor"/>
        </p:style>
        <p:txBody>
          <a:bodyPr lIns="90000" rIns="90000" tIns="91440" bIns="91440"/>
          <a:p>
            <a:pPr marL="457200">
              <a:lnSpc>
                <a:spcPct val="100000"/>
              </a:lnSpc>
            </a:pPr>
            <a:endParaRPr b="0" lang="en-US" sz="1800" spc="-1" strike="noStrike">
              <a:solidFill>
                <a:srgbClr val="000000"/>
              </a:solidFill>
              <a:uFill>
                <a:solidFill>
                  <a:srgbClr val="ffffff"/>
                </a:solidFill>
              </a:uFill>
              <a:latin typeface="Arial"/>
            </a:endParaRPr>
          </a:p>
          <a:p>
            <a:pPr marL="457200" indent="-342360">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allows many copies of the same program to run at the same time</a:t>
            </a:r>
            <a:endParaRPr b="0" lang="en-US" sz="1800" spc="-1" strike="noStrike">
              <a:solidFill>
                <a:srgbClr val="000000"/>
              </a:solidFill>
              <a:uFill>
                <a:solidFill>
                  <a:srgbClr val="ffffff"/>
                </a:solidFill>
              </a:uFill>
              <a:latin typeface="Arial"/>
            </a:endParaRPr>
          </a:p>
          <a:p>
            <a:pPr marL="457200" indent="-342360">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ability to use different data for each program copy</a:t>
            </a:r>
            <a:endParaRPr b="0" lang="en-US" sz="1800" spc="-1" strike="noStrike">
              <a:solidFill>
                <a:srgbClr val="000000"/>
              </a:solidFill>
              <a:uFill>
                <a:solidFill>
                  <a:srgbClr val="ffffff"/>
                </a:solidFill>
              </a:uFill>
              <a:latin typeface="Arial"/>
            </a:endParaRPr>
          </a:p>
          <a:p>
            <a:pPr marL="457200" indent="-342360">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The multiple copies are referred to as jobs</a:t>
            </a:r>
            <a:endParaRPr b="0" lang="en-US" sz="1800" spc="-1" strike="noStrike">
              <a:solidFill>
                <a:srgbClr val="000000"/>
              </a:solidFill>
              <a:uFill>
                <a:solidFill>
                  <a:srgbClr val="ffffff"/>
                </a:solidFill>
              </a:uFill>
              <a:latin typeface="Arial"/>
            </a:endParaRPr>
          </a:p>
          <a:p>
            <a:pPr marL="457200" indent="-342360">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Applications might involve jobs processing</a:t>
            </a:r>
            <a:endParaRPr b="0" lang="en-US" sz="1800" spc="-1" strike="noStrike">
              <a:solidFill>
                <a:srgbClr val="000000"/>
              </a:solidFill>
              <a:uFill>
                <a:solidFill>
                  <a:srgbClr val="ffffff"/>
                </a:solidFill>
              </a:uFill>
              <a:latin typeface="Arial"/>
            </a:endParaRPr>
          </a:p>
          <a:p>
            <a:pPr marL="457200" indent="-342360">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Eg: different patient data in large scale biomedical trials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217800" y="437760"/>
            <a:ext cx="8519760" cy="3415680"/>
          </a:xfrm>
          <a:prstGeom prst="rect">
            <a:avLst/>
          </a:prstGeom>
          <a:noFill/>
          <a:ln>
            <a:noFill/>
          </a:ln>
        </p:spPr>
        <p:style>
          <a:lnRef idx="0"/>
          <a:fillRef idx="0"/>
          <a:effectRef idx="0"/>
          <a:fontRef idx="minor"/>
        </p:style>
      </p:sp>
      <p:pic>
        <p:nvPicPr>
          <p:cNvPr id="77" name="Google Shape;75;p17" descr=""/>
          <p:cNvPicPr/>
          <p:nvPr/>
        </p:nvPicPr>
        <p:blipFill>
          <a:blip r:embed="rId1"/>
          <a:stretch/>
        </p:blipFill>
        <p:spPr>
          <a:xfrm>
            <a:off x="217800" y="946800"/>
            <a:ext cx="7049160" cy="37447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HTC vs HPC</a:t>
            </a:r>
            <a:endParaRPr b="0" lang="en-US" sz="1800" spc="-1" strike="noStrike">
              <a:solidFill>
                <a:srgbClr val="000000"/>
              </a:solidFill>
              <a:uFill>
                <a:solidFill>
                  <a:srgbClr val="ffffff"/>
                </a:solidFill>
              </a:uFill>
              <a:latin typeface="Arial"/>
            </a:endParaRPr>
          </a:p>
        </p:txBody>
      </p:sp>
      <p:sp>
        <p:nvSpPr>
          <p:cNvPr id="79"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HPC tasks are characterized as needing large amounts of computing power for short periods of time, whereas HTC tasks also require large amounts of computing, but for much longer times (months and years, rather than hours and days)</a:t>
            </a:r>
            <a:endParaRPr b="0" lang="en-US" sz="1800" spc="-1" strike="noStrike">
              <a:solidFill>
                <a:srgbClr val="000000"/>
              </a:solidFill>
              <a:uFill>
                <a:solidFill>
                  <a:srgbClr val="ffffff"/>
                </a:solidFill>
              </a:uFill>
              <a:latin typeface="Arial"/>
            </a:endParaRPr>
          </a:p>
          <a:p>
            <a:pPr marL="457200" indent="-342360">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HTC field is more interested in how many jobs can be completed over a long period of time instead of how fast. </a:t>
            </a:r>
            <a:endParaRPr b="0" lang="en-US" sz="1800" spc="-1" strike="noStrike">
              <a:solidFill>
                <a:srgbClr val="000000"/>
              </a:solidFill>
              <a:uFill>
                <a:solidFill>
                  <a:srgbClr val="ffffff"/>
                </a:solidFill>
              </a:uFill>
              <a:latin typeface="Arial"/>
            </a:endParaRPr>
          </a:p>
          <a:p>
            <a:pPr marL="457200" indent="-342360">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HPC- Tightly Coupled Parallel Jobs, HTC- Loosely Coupled Jobs</a:t>
            </a:r>
            <a:endParaRPr b="0" lang="en-US" sz="1800" spc="-1" strike="noStrike">
              <a:solidFill>
                <a:srgbClr val="000000"/>
              </a:solidFill>
              <a:uFill>
                <a:solidFill>
                  <a:srgbClr val="ffffff"/>
                </a:solidFill>
              </a:uFill>
              <a:latin typeface="Arial"/>
            </a:endParaRPr>
          </a:p>
          <a:p>
            <a:pPr marL="457200" indent="-342360">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HPC- execute within a particular site with low-latency interconnects, HTC-scheduled on many different computing resources across multiple administrative boundaries</a:t>
            </a:r>
            <a:endParaRPr b="0" lang="en-US" sz="1800" spc="-1" strike="noStrike">
              <a:solidFill>
                <a:srgbClr val="000000"/>
              </a:solidFill>
              <a:uFill>
                <a:solidFill>
                  <a:srgbClr val="ffffff"/>
                </a:solidFill>
              </a:uFill>
              <a:latin typeface="Arial"/>
            </a:endParaRPr>
          </a:p>
          <a:p>
            <a:pPr marL="457200" indent="-342360">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Applications</a:t>
            </a:r>
            <a:endParaRPr b="0" lang="en-US" sz="1800" spc="-1" strike="noStrike">
              <a:solidFill>
                <a:srgbClr val="000000"/>
              </a:solidFill>
              <a:uFill>
                <a:solidFill>
                  <a:srgbClr val="ffffff"/>
                </a:solidFill>
              </a:uFill>
              <a:latin typeface="Arial"/>
            </a:endParaRPr>
          </a:p>
        </p:txBody>
      </p:sp>
      <p:sp>
        <p:nvSpPr>
          <p:cNvPr id="81" name="CustomShape 2"/>
          <p:cNvSpPr/>
          <p:nvPr/>
        </p:nvSpPr>
        <p:spPr>
          <a:xfrm>
            <a:off x="311760" y="1161720"/>
            <a:ext cx="8519760" cy="3415680"/>
          </a:xfrm>
          <a:prstGeom prst="rect">
            <a:avLst/>
          </a:prstGeom>
          <a:noFill/>
          <a:ln>
            <a:noFill/>
          </a:ln>
        </p:spPr>
        <p:style>
          <a:lnRef idx="0"/>
          <a:fillRef idx="0"/>
          <a:effectRef idx="0"/>
          <a:fontRef idx="minor"/>
        </p:style>
        <p:txBody>
          <a:bodyPr lIns="90000" rIns="90000" tIns="91440" bIns="91440"/>
          <a:p>
            <a:pPr marL="457200" indent="-342360">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Scientific and engineering research in the analysis of vast amounts of data</a:t>
            </a:r>
            <a:endParaRPr b="0" lang="en-US" sz="1800" spc="-1" strike="noStrike">
              <a:solidFill>
                <a:srgbClr val="000000"/>
              </a:solidFill>
              <a:uFill>
                <a:solidFill>
                  <a:srgbClr val="ffffff"/>
                </a:solidFill>
              </a:uFill>
              <a:latin typeface="Arial"/>
            </a:endParaRPr>
          </a:p>
          <a:p>
            <a:pPr marL="457200" indent="-342360">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Best suited for problems that can be divided among CPUs without the need for communication of intermediate results between CPUs.</a:t>
            </a:r>
            <a:endParaRPr b="0" lang="en-US" sz="1800" spc="-1" strike="noStrike">
              <a:solidFill>
                <a:srgbClr val="000000"/>
              </a:solidFill>
              <a:uFill>
                <a:solidFill>
                  <a:srgbClr val="ffffff"/>
                </a:solidFill>
              </a:uFill>
              <a:latin typeface="Arial"/>
            </a:endParaRPr>
          </a:p>
          <a:p>
            <a:pPr marL="457200" indent="-342360">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Effective tools for computationally intensive optimization problems such as those found in predictive biomechanics simulations.</a:t>
            </a:r>
            <a:endParaRPr b="0" lang="en-US" sz="1800" spc="-1" strike="noStrike">
              <a:solidFill>
                <a:srgbClr val="000000"/>
              </a:solidFill>
              <a:uFill>
                <a:solidFill>
                  <a:srgbClr val="ffffff"/>
                </a:solidFill>
              </a:uFill>
              <a:latin typeface="Arial"/>
            </a:endParaRPr>
          </a:p>
          <a:p>
            <a:pPr marL="457200" indent="-342360">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HTCondor(developed at the University of Wisconsin) and BOINC (developed at the University of California, Berkeley), which are typically used to help solve scientific problems at all scales</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HTCondor</a:t>
            </a:r>
            <a:endParaRPr b="0" lang="en-US" sz="1800" spc="-1" strike="noStrike">
              <a:solidFill>
                <a:srgbClr val="000000"/>
              </a:solidFill>
              <a:uFill>
                <a:solidFill>
                  <a:srgbClr val="ffffff"/>
                </a:solidFill>
              </a:uFill>
              <a:latin typeface="Arial"/>
            </a:endParaRPr>
          </a:p>
        </p:txBody>
      </p:sp>
      <p:sp>
        <p:nvSpPr>
          <p:cNvPr id="83"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r>
              <a:rPr b="0" lang="en-US" sz="1800" spc="-1" strike="noStrike">
                <a:solidFill>
                  <a:srgbClr val="595959"/>
                </a:solidFill>
                <a:uFill>
                  <a:solidFill>
                    <a:srgbClr val="ffffff"/>
                  </a:solidFill>
                </a:uFill>
                <a:latin typeface="Arial"/>
                <a:ea typeface="Arial"/>
              </a:rPr>
              <a:t>Deployed over a decade  at the University of Wisconsin-Madison Computer Science Department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marL="457200" indent="-342360">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marL="457200" indent="-342360">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HTCondor takes this wasted computation time and puts it to good use.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p>
            <a:r>
              <a:rPr b="0" lang="en-US" sz="2800" spc="-1" strike="noStrike">
                <a:solidFill>
                  <a:srgbClr val="000000"/>
                </a:solidFill>
                <a:uFill>
                  <a:solidFill>
                    <a:srgbClr val="ffffff"/>
                  </a:solidFill>
                </a:uFill>
                <a:latin typeface="Arial"/>
                <a:ea typeface="Arial"/>
              </a:rPr>
              <a:t>HTCondor</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85"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p>
            <a:r>
              <a:rPr b="0" lang="en-US" sz="1800" spc="-1" strike="noStrike">
                <a:solidFill>
                  <a:srgbClr val="595959"/>
                </a:solidFill>
                <a:uFill>
                  <a:solidFill>
                    <a:srgbClr val="ffffff"/>
                  </a:solidFill>
                </a:uFill>
                <a:latin typeface="Arial"/>
                <a:ea typeface="Arial"/>
              </a:rPr>
              <a:t>Consists of customer agent, which manages  a queue of application descriptions and send resources requests to match maker</a:t>
            </a:r>
            <a:endParaRPr b="0" lang="en-US" sz="1800" spc="-1" strike="noStrike">
              <a:solidFill>
                <a:srgbClr val="000000"/>
              </a:solidFill>
              <a:uFill>
                <a:solidFill>
                  <a:srgbClr val="ffffff"/>
                </a:solidFill>
              </a:uFill>
              <a:latin typeface="Arial"/>
            </a:endParaRPr>
          </a:p>
          <a:p>
            <a:pPr marL="457200" indent="-342360">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marL="457200" indent="-342360">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Resource agent, which implements policies of resource owner and send resource offer to match maker</a:t>
            </a:r>
            <a:endParaRPr b="0" lang="en-US" sz="1800" spc="-1" strike="noStrike">
              <a:solidFill>
                <a:srgbClr val="000000"/>
              </a:solidFill>
              <a:uFill>
                <a:solidFill>
                  <a:srgbClr val="ffffff"/>
                </a:solidFill>
              </a:uFill>
              <a:latin typeface="Arial"/>
            </a:endParaRPr>
          </a:p>
          <a:p>
            <a:pPr marL="457200" indent="-342360">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 </a:t>
            </a:r>
            <a:endParaRPr b="0" lang="en-US" sz="1800" spc="-1" strike="noStrike">
              <a:solidFill>
                <a:srgbClr val="000000"/>
              </a:solidFill>
              <a:uFill>
                <a:solidFill>
                  <a:srgbClr val="ffffff"/>
                </a:solidFill>
              </a:uFill>
              <a:latin typeface="Arial"/>
            </a:endParaRPr>
          </a:p>
          <a:p>
            <a:pPr marL="457200" indent="-342360">
              <a:lnSpc>
                <a:spcPct val="100000"/>
              </a:lnSpc>
              <a:buClr>
                <a:srgbClr val="595959"/>
              </a:buClr>
              <a:buFont typeface="Arial"/>
              <a:buChar char="-"/>
            </a:pPr>
            <a:r>
              <a:rPr b="0" lang="en-US" sz="1800" spc="-1" strike="noStrike">
                <a:solidFill>
                  <a:srgbClr val="595959"/>
                </a:solidFill>
                <a:uFill>
                  <a:solidFill>
                    <a:srgbClr val="ffffff"/>
                  </a:solidFill>
                </a:uFill>
                <a:latin typeface="Arial"/>
                <a:ea typeface="Arial"/>
              </a:rPr>
              <a:t>Matchmaker, responsible for finding matches between resource requests and resource offer and notifying a agent when the match is found </a:t>
            </a:r>
            <a:endParaRPr b="0" lang="en-US" sz="1800" spc="-1" strike="noStrike">
              <a:solidFill>
                <a:srgbClr val="000000"/>
              </a:solidFill>
              <a:uFill>
                <a:solidFill>
                  <a:srgbClr val="ffffff"/>
                </a:solidFill>
              </a:uFill>
              <a:latin typeface="Arial"/>
            </a:endParaRPr>
          </a:p>
          <a:p>
            <a:pPr marL="457200">
              <a:lnSpc>
                <a:spcPct val="100000"/>
              </a:lnSpc>
            </a:pPr>
            <a:endParaRPr b="0" lang="en-US" sz="1800" spc="-1" strike="noStrike">
              <a:solidFill>
                <a:srgbClr val="000000"/>
              </a:solidFill>
              <a:uFill>
                <a:solidFill>
                  <a:srgbClr val="ffffff"/>
                </a:solidFill>
              </a:uFill>
              <a:latin typeface="Arial"/>
            </a:endParaRPr>
          </a:p>
          <a:p>
            <a:pPr marL="457200">
              <a:lnSpc>
                <a:spcPct val="100000"/>
              </a:lnSpc>
            </a:pPr>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2019-07-02T08:28:08Z</dcterms:modified>
  <cp:revision>3</cp:revision>
  <dc:subject/>
  <dc:title/>
</cp:coreProperties>
</file>