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F40D76C-8F65-4B6B-A029-E8A7726BFB99}" type="datetimeFigureOut">
              <a:rPr lang="en-US" smtClean="0"/>
              <a:t>9/16/2022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970B502-8E8B-40BC-924B-9DD26B28CD8C}" type="slidenum">
              <a:rPr lang="en-US" smtClean="0"/>
              <a:t>‹#›</a:t>
            </a:fld>
            <a:endParaRPr lang="en-US"/>
          </a:p>
        </p:txBody>
      </p:sp>
    </p:spTree>
    <p:extLst>
      <p:ext uri="{BB962C8B-B14F-4D97-AF65-F5344CB8AC3E}">
        <p14:creationId xmlns:p14="http://schemas.microsoft.com/office/powerpoint/2010/main" val="326072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0D76C-8F65-4B6B-A029-E8A7726BFB99}"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0B502-8E8B-40BC-924B-9DD26B28CD8C}" type="slidenum">
              <a:rPr lang="en-US" smtClean="0"/>
              <a:t>‹#›</a:t>
            </a:fld>
            <a:endParaRPr lang="en-US"/>
          </a:p>
        </p:txBody>
      </p:sp>
    </p:spTree>
    <p:extLst>
      <p:ext uri="{BB962C8B-B14F-4D97-AF65-F5344CB8AC3E}">
        <p14:creationId xmlns:p14="http://schemas.microsoft.com/office/powerpoint/2010/main" val="12571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F40D76C-8F65-4B6B-A029-E8A7726BFB99}" type="datetimeFigureOut">
              <a:rPr lang="en-US" smtClean="0"/>
              <a:t>9/16/2022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970B502-8E8B-40BC-924B-9DD26B28CD8C}" type="slidenum">
              <a:rPr lang="en-US" smtClean="0"/>
              <a:t>‹#›</a:t>
            </a:fld>
            <a:endParaRPr lang="en-US"/>
          </a:p>
        </p:txBody>
      </p:sp>
    </p:spTree>
    <p:extLst>
      <p:ext uri="{BB962C8B-B14F-4D97-AF65-F5344CB8AC3E}">
        <p14:creationId xmlns:p14="http://schemas.microsoft.com/office/powerpoint/2010/main" val="126810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0D76C-8F65-4B6B-A029-E8A7726BFB99}"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970B502-8E8B-40BC-924B-9DD26B28CD8C}" type="slidenum">
              <a:rPr lang="en-US" smtClean="0"/>
              <a:t>‹#›</a:t>
            </a:fld>
            <a:endParaRPr lang="en-US"/>
          </a:p>
        </p:txBody>
      </p:sp>
    </p:spTree>
    <p:extLst>
      <p:ext uri="{BB962C8B-B14F-4D97-AF65-F5344CB8AC3E}">
        <p14:creationId xmlns:p14="http://schemas.microsoft.com/office/powerpoint/2010/main" val="287908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F40D76C-8F65-4B6B-A029-E8A7726BFB99}" type="datetimeFigureOut">
              <a:rPr lang="en-US" smtClean="0"/>
              <a:t>9/16/2022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970B502-8E8B-40BC-924B-9DD26B28CD8C}" type="slidenum">
              <a:rPr lang="en-US" smtClean="0"/>
              <a:t>‹#›</a:t>
            </a:fld>
            <a:endParaRPr lang="en-US"/>
          </a:p>
        </p:txBody>
      </p:sp>
    </p:spTree>
    <p:extLst>
      <p:ext uri="{BB962C8B-B14F-4D97-AF65-F5344CB8AC3E}">
        <p14:creationId xmlns:p14="http://schemas.microsoft.com/office/powerpoint/2010/main" val="353047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0D76C-8F65-4B6B-A029-E8A7726BFB99}"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0B502-8E8B-40BC-924B-9DD26B28CD8C}" type="slidenum">
              <a:rPr lang="en-US" smtClean="0"/>
              <a:t>‹#›</a:t>
            </a:fld>
            <a:endParaRPr lang="en-US"/>
          </a:p>
        </p:txBody>
      </p:sp>
    </p:spTree>
    <p:extLst>
      <p:ext uri="{BB962C8B-B14F-4D97-AF65-F5344CB8AC3E}">
        <p14:creationId xmlns:p14="http://schemas.microsoft.com/office/powerpoint/2010/main" val="19550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0D76C-8F65-4B6B-A029-E8A7726BFB99}"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0B502-8E8B-40BC-924B-9DD26B28CD8C}" type="slidenum">
              <a:rPr lang="en-US" smtClean="0"/>
              <a:t>‹#›</a:t>
            </a:fld>
            <a:endParaRPr lang="en-US"/>
          </a:p>
        </p:txBody>
      </p:sp>
    </p:spTree>
    <p:extLst>
      <p:ext uri="{BB962C8B-B14F-4D97-AF65-F5344CB8AC3E}">
        <p14:creationId xmlns:p14="http://schemas.microsoft.com/office/powerpoint/2010/main" val="58754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0D76C-8F65-4B6B-A029-E8A7726BFB99}"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0B502-8E8B-40BC-924B-9DD26B28CD8C}" type="slidenum">
              <a:rPr lang="en-US" smtClean="0"/>
              <a:t>‹#›</a:t>
            </a:fld>
            <a:endParaRPr lang="en-US"/>
          </a:p>
        </p:txBody>
      </p:sp>
    </p:spTree>
    <p:extLst>
      <p:ext uri="{BB962C8B-B14F-4D97-AF65-F5344CB8AC3E}">
        <p14:creationId xmlns:p14="http://schemas.microsoft.com/office/powerpoint/2010/main" val="2047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0D76C-8F65-4B6B-A029-E8A7726BFB99}"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0B502-8E8B-40BC-924B-9DD26B28CD8C}" type="slidenum">
              <a:rPr lang="en-US" smtClean="0"/>
              <a:t>‹#›</a:t>
            </a:fld>
            <a:endParaRPr lang="en-US"/>
          </a:p>
        </p:txBody>
      </p:sp>
    </p:spTree>
    <p:extLst>
      <p:ext uri="{BB962C8B-B14F-4D97-AF65-F5344CB8AC3E}">
        <p14:creationId xmlns:p14="http://schemas.microsoft.com/office/powerpoint/2010/main" val="386404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F40D76C-8F65-4B6B-A029-E8A7726BFB99}" type="datetimeFigureOut">
              <a:rPr lang="en-US" smtClean="0"/>
              <a:t>9/16/2022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970B502-8E8B-40BC-924B-9DD26B28CD8C}" type="slidenum">
              <a:rPr lang="en-US" smtClean="0"/>
              <a:t>‹#›</a:t>
            </a:fld>
            <a:endParaRPr lang="en-US"/>
          </a:p>
        </p:txBody>
      </p:sp>
    </p:spTree>
    <p:extLst>
      <p:ext uri="{BB962C8B-B14F-4D97-AF65-F5344CB8AC3E}">
        <p14:creationId xmlns:p14="http://schemas.microsoft.com/office/powerpoint/2010/main" val="24277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40D76C-8F65-4B6B-A029-E8A7726BFB99}"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0B502-8E8B-40BC-924B-9DD26B28CD8C}" type="slidenum">
              <a:rPr lang="en-US" smtClean="0"/>
              <a:t>‹#›</a:t>
            </a:fld>
            <a:endParaRPr lang="en-US"/>
          </a:p>
        </p:txBody>
      </p:sp>
    </p:spTree>
    <p:extLst>
      <p:ext uri="{BB962C8B-B14F-4D97-AF65-F5344CB8AC3E}">
        <p14:creationId xmlns:p14="http://schemas.microsoft.com/office/powerpoint/2010/main" val="287796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F40D76C-8F65-4B6B-A029-E8A7726BFB99}" type="datetimeFigureOut">
              <a:rPr lang="en-US" smtClean="0"/>
              <a:t>9/16/2022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970B502-8E8B-40BC-924B-9DD26B28CD8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3665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6D7E-3946-499C-A956-2F4223E66DA8}"/>
              </a:ext>
            </a:extLst>
          </p:cNvPr>
          <p:cNvSpPr>
            <a:spLocks noGrp="1"/>
          </p:cNvSpPr>
          <p:nvPr>
            <p:ph type="ctrTitle"/>
          </p:nvPr>
        </p:nvSpPr>
        <p:spPr/>
        <p:txBody>
          <a:bodyPr>
            <a:normAutofit/>
          </a:bodyPr>
          <a:lstStyle/>
          <a:p>
            <a:pPr algn="ctr"/>
            <a:r>
              <a:rPr lang="en-US" sz="4800" dirty="0"/>
              <a:t>Introduction to xml</a:t>
            </a:r>
          </a:p>
        </p:txBody>
      </p:sp>
      <p:sp>
        <p:nvSpPr>
          <p:cNvPr id="3" name="Subtitle 2">
            <a:extLst>
              <a:ext uri="{FF2B5EF4-FFF2-40B4-BE49-F238E27FC236}">
                <a16:creationId xmlns:a16="http://schemas.microsoft.com/office/drawing/2014/main" id="{C22440F9-9815-4FF2-ACB7-23831ACB217F}"/>
              </a:ext>
            </a:extLst>
          </p:cNvPr>
          <p:cNvSpPr>
            <a:spLocks noGrp="1"/>
          </p:cNvSpPr>
          <p:nvPr>
            <p:ph type="subTitle" idx="1"/>
          </p:nvPr>
        </p:nvSpPr>
        <p:spPr/>
        <p:txBody>
          <a:bodyPr>
            <a:normAutofit fontScale="70000" lnSpcReduction="20000"/>
          </a:bodyPr>
          <a:lstStyle/>
          <a:p>
            <a:pPr algn="ctr"/>
            <a:r>
              <a:rPr lang="en-US" sz="2800" dirty="0"/>
              <a:t>Xml extensible markup language</a:t>
            </a:r>
          </a:p>
          <a:p>
            <a:pPr algn="ctr"/>
            <a:r>
              <a:rPr lang="en-US" dirty="0"/>
              <a:t> defined by: World Wide Web Consortium (</a:t>
            </a:r>
            <a:r>
              <a:rPr lang="en-US" b="1" dirty="0"/>
              <a:t>W3C</a:t>
            </a:r>
            <a:r>
              <a:rPr lang="en-US" dirty="0"/>
              <a:t>) </a:t>
            </a:r>
            <a:endParaRPr lang="en-US" sz="2800" dirty="0"/>
          </a:p>
        </p:txBody>
      </p:sp>
    </p:spTree>
    <p:extLst>
      <p:ext uri="{BB962C8B-B14F-4D97-AF65-F5344CB8AC3E}">
        <p14:creationId xmlns:p14="http://schemas.microsoft.com/office/powerpoint/2010/main" val="249146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32F5-7CDD-4B21-B198-ECB2E05CA3FA}"/>
              </a:ext>
            </a:extLst>
          </p:cNvPr>
          <p:cNvSpPr>
            <a:spLocks noGrp="1"/>
          </p:cNvSpPr>
          <p:nvPr>
            <p:ph type="title"/>
          </p:nvPr>
        </p:nvSpPr>
        <p:spPr/>
        <p:txBody>
          <a:bodyPr/>
          <a:lstStyle/>
          <a:p>
            <a:pPr algn="ctr"/>
            <a:r>
              <a:rPr lang="en-US" dirty="0"/>
              <a:t>DTD XSD &amp; RSS</a:t>
            </a:r>
          </a:p>
        </p:txBody>
      </p:sp>
      <p:sp>
        <p:nvSpPr>
          <p:cNvPr id="4" name="Content Placeholder 3">
            <a:extLst>
              <a:ext uri="{FF2B5EF4-FFF2-40B4-BE49-F238E27FC236}">
                <a16:creationId xmlns:a16="http://schemas.microsoft.com/office/drawing/2014/main" id="{9984D4CF-798F-4B8C-8516-659CFA9C870E}"/>
              </a:ext>
            </a:extLst>
          </p:cNvPr>
          <p:cNvSpPr>
            <a:spLocks noGrp="1"/>
          </p:cNvSpPr>
          <p:nvPr>
            <p:ph idx="1"/>
          </p:nvPr>
        </p:nvSpPr>
        <p:spPr>
          <a:xfrm>
            <a:off x="581191" y="2093843"/>
            <a:ext cx="11029615" cy="1737373"/>
          </a:xfrm>
        </p:spPr>
        <p:txBody>
          <a:bodyPr>
            <a:normAutofit fontScale="92500" lnSpcReduction="10000"/>
          </a:bodyPr>
          <a:lstStyle/>
          <a:p>
            <a:r>
              <a:rPr lang="en-US" sz="3200" dirty="0"/>
              <a:t>DTD (Document Type Definition)</a:t>
            </a:r>
          </a:p>
          <a:p>
            <a:r>
              <a:rPr lang="en-US" sz="3200" dirty="0"/>
              <a:t>XSD (XML Schema Definition)</a:t>
            </a:r>
          </a:p>
          <a:p>
            <a:r>
              <a:rPr lang="en-US" sz="3200" dirty="0"/>
              <a:t>RSS (Really Simple Syndication) *republish</a:t>
            </a:r>
          </a:p>
        </p:txBody>
      </p:sp>
    </p:spTree>
    <p:extLst>
      <p:ext uri="{BB962C8B-B14F-4D97-AF65-F5344CB8AC3E}">
        <p14:creationId xmlns:p14="http://schemas.microsoft.com/office/powerpoint/2010/main" val="324877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0479-F10F-48AF-B0F4-1CBD79D75F6A}"/>
              </a:ext>
            </a:extLst>
          </p:cNvPr>
          <p:cNvSpPr>
            <a:spLocks noGrp="1"/>
          </p:cNvSpPr>
          <p:nvPr>
            <p:ph type="title"/>
          </p:nvPr>
        </p:nvSpPr>
        <p:spPr/>
        <p:txBody>
          <a:bodyPr/>
          <a:lstStyle/>
          <a:p>
            <a:pPr algn="ctr"/>
            <a:r>
              <a:rPr lang="en-US" dirty="0"/>
              <a:t>What is DTD and Why use DTD?</a:t>
            </a:r>
          </a:p>
        </p:txBody>
      </p:sp>
      <p:sp>
        <p:nvSpPr>
          <p:cNvPr id="3" name="Content Placeholder 2">
            <a:extLst>
              <a:ext uri="{FF2B5EF4-FFF2-40B4-BE49-F238E27FC236}">
                <a16:creationId xmlns:a16="http://schemas.microsoft.com/office/drawing/2014/main" id="{93148331-EB06-442C-94F0-EBE40060E2E4}"/>
              </a:ext>
            </a:extLst>
          </p:cNvPr>
          <p:cNvSpPr>
            <a:spLocks noGrp="1"/>
          </p:cNvSpPr>
          <p:nvPr>
            <p:ph idx="1"/>
          </p:nvPr>
        </p:nvSpPr>
        <p:spPr>
          <a:xfrm>
            <a:off x="581192" y="2180496"/>
            <a:ext cx="11029615" cy="4448904"/>
          </a:xfrm>
        </p:spPr>
        <p:txBody>
          <a:bodyPr>
            <a:normAutofit fontScale="85000" lnSpcReduction="10000"/>
          </a:bodyPr>
          <a:lstStyle/>
          <a:p>
            <a:r>
              <a:rPr lang="en-US" sz="2400" dirty="0"/>
              <a:t>A DTD is a Document Type Definition.</a:t>
            </a:r>
          </a:p>
          <a:p>
            <a:r>
              <a:rPr lang="en-US" sz="2400" dirty="0"/>
              <a:t>A DTD defines the structure and the legal elements and attributes of an XML document.</a:t>
            </a:r>
          </a:p>
          <a:p>
            <a:r>
              <a:rPr lang="en-US" sz="2400" dirty="0"/>
              <a:t>With a DTD, independent groups of people can agree on a standard DTD for interchanging data.</a:t>
            </a:r>
          </a:p>
          <a:p>
            <a:r>
              <a:rPr lang="en-US" sz="2400" dirty="0"/>
              <a:t>An application can use a DTD to verify that XML data is valid.</a:t>
            </a:r>
          </a:p>
          <a:p>
            <a:r>
              <a:rPr lang="en-US" sz="2400" dirty="0"/>
              <a:t>If the DTD is declared inside the XML file, it must be wrapped inside the &lt;!DOCTYPE&gt; definition:</a:t>
            </a:r>
          </a:p>
          <a:p>
            <a:pPr marL="0" indent="0">
              <a:buNone/>
            </a:pPr>
            <a:r>
              <a:rPr lang="en-US" sz="2400" dirty="0"/>
              <a:t>https://www.truugo.com/xml_validator/ </a:t>
            </a:r>
          </a:p>
          <a:p>
            <a:pPr marL="0" indent="0">
              <a:buNone/>
            </a:pPr>
            <a:r>
              <a:rPr lang="en-US" sz="2400" dirty="0"/>
              <a:t>https://www.freeformatter.com/xsd-generator.html#before-output </a:t>
            </a:r>
          </a:p>
          <a:p>
            <a:pPr marL="0" indent="0">
              <a:buNone/>
            </a:pPr>
            <a:r>
              <a:rPr lang="en-US" sz="2400" dirty="0"/>
              <a:t>https://www.freeformatter.com/xml-validator-xsd.html </a:t>
            </a:r>
          </a:p>
          <a:p>
            <a:pPr marL="0" indent="0">
              <a:buNone/>
            </a:pPr>
            <a:endParaRPr lang="en-US" sz="2400" dirty="0"/>
          </a:p>
          <a:p>
            <a:pPr marL="0" indent="0">
              <a:buNone/>
            </a:pPr>
            <a:br>
              <a:rPr lang="en-US" sz="2400" dirty="0"/>
            </a:br>
            <a:endParaRPr lang="en-US" sz="2400" dirty="0"/>
          </a:p>
        </p:txBody>
      </p:sp>
    </p:spTree>
    <p:extLst>
      <p:ext uri="{BB962C8B-B14F-4D97-AF65-F5344CB8AC3E}">
        <p14:creationId xmlns:p14="http://schemas.microsoft.com/office/powerpoint/2010/main" val="373852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747D3-B0E3-4B7C-81B2-8F887B8B1FA7}"/>
              </a:ext>
            </a:extLst>
          </p:cNvPr>
          <p:cNvSpPr>
            <a:spLocks noGrp="1"/>
          </p:cNvSpPr>
          <p:nvPr>
            <p:ph type="title"/>
          </p:nvPr>
        </p:nvSpPr>
        <p:spPr/>
        <p:txBody>
          <a:bodyPr/>
          <a:lstStyle/>
          <a:p>
            <a:pPr algn="ctr"/>
            <a:r>
              <a:rPr lang="en-US" dirty="0"/>
              <a:t>XML Document</a:t>
            </a:r>
          </a:p>
        </p:txBody>
      </p:sp>
      <p:sp>
        <p:nvSpPr>
          <p:cNvPr id="5" name="Content Placeholder 4">
            <a:extLst>
              <a:ext uri="{FF2B5EF4-FFF2-40B4-BE49-F238E27FC236}">
                <a16:creationId xmlns:a16="http://schemas.microsoft.com/office/drawing/2014/main" id="{946F5C0F-EFBE-45DF-8E60-AA8E9EDD9D27}"/>
              </a:ext>
            </a:extLst>
          </p:cNvPr>
          <p:cNvSpPr>
            <a:spLocks noGrp="1"/>
          </p:cNvSpPr>
          <p:nvPr>
            <p:ph sz="half" idx="1"/>
          </p:nvPr>
        </p:nvSpPr>
        <p:spPr>
          <a:xfrm>
            <a:off x="581194" y="1935903"/>
            <a:ext cx="5422390" cy="4464897"/>
          </a:xfrm>
        </p:spPr>
        <p:txBody>
          <a:bodyPr>
            <a:normAutofit/>
          </a:bodyPr>
          <a:lstStyle/>
          <a:p>
            <a:r>
              <a:rPr lang="en-US" sz="2000" dirty="0"/>
              <a:t>&lt;?xml version="1.0"?&gt;</a:t>
            </a:r>
            <a:br>
              <a:rPr lang="en-US" sz="2000" dirty="0"/>
            </a:br>
            <a:r>
              <a:rPr lang="en-US" sz="2000" dirty="0"/>
              <a:t>&lt;!DOCTYPE note [</a:t>
            </a:r>
            <a:br>
              <a:rPr lang="en-US" sz="2000" dirty="0"/>
            </a:br>
            <a:r>
              <a:rPr lang="en-US" sz="2000" dirty="0"/>
              <a:t>&lt;!ELEMENT note (</a:t>
            </a:r>
            <a:r>
              <a:rPr lang="en-US" sz="2000" dirty="0" err="1"/>
              <a:t>to,from,heading,body</a:t>
            </a:r>
            <a:r>
              <a:rPr lang="en-US" sz="2000" dirty="0"/>
              <a:t>)&gt;</a:t>
            </a:r>
            <a:br>
              <a:rPr lang="en-US" sz="2000" dirty="0"/>
            </a:br>
            <a:r>
              <a:rPr lang="en-US" sz="2000" dirty="0"/>
              <a:t>&lt;!ELEMENT to (#PCDATA)&gt;</a:t>
            </a:r>
            <a:br>
              <a:rPr lang="en-US" sz="2000" dirty="0"/>
            </a:br>
            <a:r>
              <a:rPr lang="en-US" sz="2000" dirty="0"/>
              <a:t>&lt;!ELEMENT from (#PCDATA)&gt;</a:t>
            </a:r>
            <a:br>
              <a:rPr lang="en-US" sz="2000" dirty="0"/>
            </a:br>
            <a:r>
              <a:rPr lang="en-US" sz="2000" dirty="0"/>
              <a:t>&lt;!ELEMENT heading (#PCDATA)&gt;</a:t>
            </a:r>
            <a:br>
              <a:rPr lang="en-US" sz="2000" dirty="0"/>
            </a:br>
            <a:r>
              <a:rPr lang="en-US" sz="2000" dirty="0"/>
              <a:t>&lt;!ELEMENT body (#PCDATA)&gt;</a:t>
            </a:r>
            <a:br>
              <a:rPr lang="en-US" sz="2000" dirty="0"/>
            </a:br>
            <a:r>
              <a:rPr lang="en-US" sz="2000" dirty="0"/>
              <a:t>]&gt;</a:t>
            </a:r>
          </a:p>
        </p:txBody>
      </p:sp>
      <p:sp>
        <p:nvSpPr>
          <p:cNvPr id="6" name="Content Placeholder 5">
            <a:extLst>
              <a:ext uri="{FF2B5EF4-FFF2-40B4-BE49-F238E27FC236}">
                <a16:creationId xmlns:a16="http://schemas.microsoft.com/office/drawing/2014/main" id="{DB71812E-B569-4DE4-BBC7-DD0995874217}"/>
              </a:ext>
            </a:extLst>
          </p:cNvPr>
          <p:cNvSpPr>
            <a:spLocks noGrp="1"/>
          </p:cNvSpPr>
          <p:nvPr>
            <p:ph sz="half" idx="2"/>
          </p:nvPr>
        </p:nvSpPr>
        <p:spPr>
          <a:xfrm>
            <a:off x="5486400" y="2228003"/>
            <a:ext cx="6124409" cy="4363297"/>
          </a:xfrm>
        </p:spPr>
        <p:txBody>
          <a:bodyPr>
            <a:normAutofit/>
          </a:bodyPr>
          <a:lstStyle/>
          <a:p>
            <a:r>
              <a:rPr lang="en-US" sz="1600" b="1" dirty="0"/>
              <a:t>!DOCTYPE note</a:t>
            </a:r>
            <a:r>
              <a:rPr lang="en-US" sz="1600" dirty="0"/>
              <a:t> defines that the root element of this document is note</a:t>
            </a:r>
          </a:p>
          <a:p>
            <a:r>
              <a:rPr lang="en-US" sz="1600" b="1" dirty="0"/>
              <a:t>!ELEMENT note</a:t>
            </a:r>
            <a:r>
              <a:rPr lang="en-US" sz="1600" dirty="0"/>
              <a:t> defines that the note element must contain four elements: "</a:t>
            </a:r>
            <a:r>
              <a:rPr lang="en-US" sz="1600" dirty="0" err="1"/>
              <a:t>to,from,heading,body</a:t>
            </a:r>
            <a:r>
              <a:rPr lang="en-US" sz="1600" dirty="0"/>
              <a:t>"</a:t>
            </a:r>
          </a:p>
          <a:p>
            <a:r>
              <a:rPr lang="en-US" sz="1600" b="1" dirty="0"/>
              <a:t>!ELEMENT to</a:t>
            </a:r>
            <a:r>
              <a:rPr lang="en-US" sz="1600" dirty="0"/>
              <a:t> defines the to element to be of type "#PCDATA"</a:t>
            </a:r>
          </a:p>
          <a:p>
            <a:r>
              <a:rPr lang="en-US" sz="1600" b="1" dirty="0"/>
              <a:t>!ELEMENT from</a:t>
            </a:r>
            <a:r>
              <a:rPr lang="en-US" sz="1600" dirty="0"/>
              <a:t> defines the from element to be of type "#PCDATA"</a:t>
            </a:r>
          </a:p>
          <a:p>
            <a:r>
              <a:rPr lang="en-US" sz="1600" b="1" dirty="0"/>
              <a:t>!ELEMENT heading</a:t>
            </a:r>
            <a:r>
              <a:rPr lang="en-US" sz="1600" dirty="0"/>
              <a:t> defines the heading element to be of type "#PCDATA"</a:t>
            </a:r>
          </a:p>
          <a:p>
            <a:r>
              <a:rPr lang="en-US" sz="1600" b="1" dirty="0"/>
              <a:t>!ELEMENT body</a:t>
            </a:r>
            <a:r>
              <a:rPr lang="en-US" sz="1600" dirty="0"/>
              <a:t> defines the body element to be of type "#PCDATA"</a:t>
            </a:r>
          </a:p>
          <a:p>
            <a:endParaRPr lang="en-US" sz="1600" dirty="0"/>
          </a:p>
        </p:txBody>
      </p:sp>
    </p:spTree>
    <p:extLst>
      <p:ext uri="{BB962C8B-B14F-4D97-AF65-F5344CB8AC3E}">
        <p14:creationId xmlns:p14="http://schemas.microsoft.com/office/powerpoint/2010/main" val="190400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F17C-441D-4B1A-8AFF-333A4AFB68AA}"/>
              </a:ext>
            </a:extLst>
          </p:cNvPr>
          <p:cNvSpPr>
            <a:spLocks noGrp="1"/>
          </p:cNvSpPr>
          <p:nvPr>
            <p:ph type="title"/>
          </p:nvPr>
        </p:nvSpPr>
        <p:spPr/>
        <p:txBody>
          <a:bodyPr/>
          <a:lstStyle/>
          <a:p>
            <a:pPr algn="ctr"/>
            <a:r>
              <a:rPr lang="en-US" dirty="0"/>
              <a:t>XSD </a:t>
            </a:r>
            <a:r>
              <a:rPr lang="en-US" dirty="0" err="1"/>
              <a:t>XMl</a:t>
            </a:r>
            <a:r>
              <a:rPr lang="en-US" dirty="0"/>
              <a:t> schema definition</a:t>
            </a:r>
          </a:p>
        </p:txBody>
      </p:sp>
      <p:sp>
        <p:nvSpPr>
          <p:cNvPr id="5" name="Content Placeholder 4">
            <a:extLst>
              <a:ext uri="{FF2B5EF4-FFF2-40B4-BE49-F238E27FC236}">
                <a16:creationId xmlns:a16="http://schemas.microsoft.com/office/drawing/2014/main" id="{7A78CDD6-4F11-4669-8C7F-E9E8BEF7496F}"/>
              </a:ext>
            </a:extLst>
          </p:cNvPr>
          <p:cNvSpPr>
            <a:spLocks noGrp="1"/>
          </p:cNvSpPr>
          <p:nvPr>
            <p:ph idx="1"/>
          </p:nvPr>
        </p:nvSpPr>
        <p:spPr>
          <a:xfrm>
            <a:off x="346461" y="1908313"/>
            <a:ext cx="11146981" cy="3233732"/>
          </a:xfrm>
        </p:spPr>
        <p:txBody>
          <a:bodyPr/>
          <a:lstStyle/>
          <a:p>
            <a:r>
              <a:rPr lang="en-US" dirty="0"/>
              <a:t>XML Schema Definition or XSD is a recommendation by the World Wide Web Consortium (W3C) to describe and validate the structure and content of an XML document. It is primarily used to define the elements, attributes and data types the document can contain. The information in the XSD is used to verify if each element, attribute or data type in the document matches its description.</a:t>
            </a:r>
          </a:p>
          <a:p>
            <a:endParaRPr lang="en-US" dirty="0"/>
          </a:p>
          <a:p>
            <a:r>
              <a:rPr lang="en-US" dirty="0"/>
              <a:t>An XSD is similar to earlier XML schema languages, such as Document Type Definition (DTD), but it is a more powerful alternative as it provides greater control over the XML structure.</a:t>
            </a:r>
          </a:p>
        </p:txBody>
      </p:sp>
    </p:spTree>
    <p:extLst>
      <p:ext uri="{BB962C8B-B14F-4D97-AF65-F5344CB8AC3E}">
        <p14:creationId xmlns:p14="http://schemas.microsoft.com/office/powerpoint/2010/main" val="123146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64B5-A487-496F-8DB1-AFD3FCECA96F}"/>
              </a:ext>
            </a:extLst>
          </p:cNvPr>
          <p:cNvSpPr>
            <a:spLocks noGrp="1"/>
          </p:cNvSpPr>
          <p:nvPr>
            <p:ph type="title"/>
          </p:nvPr>
        </p:nvSpPr>
        <p:spPr/>
        <p:txBody>
          <a:bodyPr/>
          <a:lstStyle/>
          <a:p>
            <a:pPr algn="ctr"/>
            <a:r>
              <a:rPr lang="en-US" dirty="0"/>
              <a:t>Xml schema definition</a:t>
            </a:r>
          </a:p>
        </p:txBody>
      </p:sp>
      <p:sp>
        <p:nvSpPr>
          <p:cNvPr id="3" name="Content Placeholder 2">
            <a:extLst>
              <a:ext uri="{FF2B5EF4-FFF2-40B4-BE49-F238E27FC236}">
                <a16:creationId xmlns:a16="http://schemas.microsoft.com/office/drawing/2014/main" id="{DA51AEA9-9D47-4DAB-A97A-28C2F6852008}"/>
              </a:ext>
            </a:extLst>
          </p:cNvPr>
          <p:cNvSpPr>
            <a:spLocks noGrp="1"/>
          </p:cNvSpPr>
          <p:nvPr>
            <p:ph idx="1"/>
          </p:nvPr>
        </p:nvSpPr>
        <p:spPr/>
        <p:txBody>
          <a:bodyPr>
            <a:normAutofit/>
          </a:bodyPr>
          <a:lstStyle/>
          <a:p>
            <a:r>
              <a:rPr lang="en-US" sz="2000" dirty="0"/>
              <a:t>As the language of the XML schema, XSD is similar to a database schema that describes the data within a database. It defines the building blocks of an XML document, including:</a:t>
            </a:r>
          </a:p>
          <a:p>
            <a:endParaRPr lang="en-US" sz="2000" dirty="0"/>
          </a:p>
          <a:p>
            <a:r>
              <a:rPr lang="en-US" sz="2000" dirty="0"/>
              <a:t>its attributes and elements;</a:t>
            </a:r>
          </a:p>
          <a:p>
            <a:r>
              <a:rPr lang="en-US" sz="2000" dirty="0"/>
              <a:t>the number and order of child elements;</a:t>
            </a:r>
          </a:p>
          <a:p>
            <a:r>
              <a:rPr lang="en-US" sz="2000" dirty="0"/>
              <a:t>the corresponding data types of multiple elements and attributes; and</a:t>
            </a:r>
          </a:p>
          <a:p>
            <a:r>
              <a:rPr lang="en-US" sz="2000" dirty="0"/>
              <a:t>the default and fixed values for elements and attributes.</a:t>
            </a:r>
          </a:p>
        </p:txBody>
      </p:sp>
    </p:spTree>
    <p:extLst>
      <p:ext uri="{BB962C8B-B14F-4D97-AF65-F5344CB8AC3E}">
        <p14:creationId xmlns:p14="http://schemas.microsoft.com/office/powerpoint/2010/main" val="261875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F9C5-B9A7-493B-B1FB-6E7FBE79F341}"/>
              </a:ext>
            </a:extLst>
          </p:cNvPr>
          <p:cNvSpPr>
            <a:spLocks noGrp="1"/>
          </p:cNvSpPr>
          <p:nvPr>
            <p:ph type="title"/>
          </p:nvPr>
        </p:nvSpPr>
        <p:spPr/>
        <p:txBody>
          <a:bodyPr/>
          <a:lstStyle/>
          <a:p>
            <a:pPr algn="ctr"/>
            <a:r>
              <a:rPr lang="en-US" dirty="0"/>
              <a:t>XSLT – Extensible style-sheet language</a:t>
            </a:r>
          </a:p>
        </p:txBody>
      </p:sp>
      <p:sp>
        <p:nvSpPr>
          <p:cNvPr id="3" name="Content Placeholder 2">
            <a:extLst>
              <a:ext uri="{FF2B5EF4-FFF2-40B4-BE49-F238E27FC236}">
                <a16:creationId xmlns:a16="http://schemas.microsoft.com/office/drawing/2014/main" id="{F978B89D-4801-4863-B17A-CC2358E282A4}"/>
              </a:ext>
            </a:extLst>
          </p:cNvPr>
          <p:cNvSpPr>
            <a:spLocks noGrp="1"/>
          </p:cNvSpPr>
          <p:nvPr>
            <p:ph idx="1"/>
          </p:nvPr>
        </p:nvSpPr>
        <p:spPr/>
        <p:txBody>
          <a:bodyPr>
            <a:normAutofit/>
          </a:bodyPr>
          <a:lstStyle/>
          <a:p>
            <a:r>
              <a:rPr lang="en-US" sz="2000" dirty="0"/>
              <a:t>XSL (eXtensible Stylesheet Language) is a styling language for XML.</a:t>
            </a:r>
          </a:p>
          <a:p>
            <a:r>
              <a:rPr lang="en-US" sz="2000" dirty="0"/>
              <a:t>XSLT stands for XSL Transformations.</a:t>
            </a:r>
          </a:p>
          <a:p>
            <a:r>
              <a:rPr lang="en-US" sz="2400" dirty="0"/>
              <a:t>&lt;?xml version="1.0"?&gt;</a:t>
            </a:r>
            <a:br>
              <a:rPr lang="en-US" sz="2400" dirty="0"/>
            </a:br>
            <a:r>
              <a:rPr lang="en-US" sz="2400" dirty="0"/>
              <a:t>&lt;xsl:stylesheet version="1.0“</a:t>
            </a:r>
            <a:br>
              <a:rPr lang="en-US" sz="2400" dirty="0"/>
            </a:br>
            <a:r>
              <a:rPr lang="en-US" sz="2400" dirty="0"/>
              <a:t>xmlns:xsl="http://www.w3.org/1999/XSL/Transform"&gt;</a:t>
            </a:r>
            <a:br>
              <a:rPr lang="en-US" sz="2400" dirty="0"/>
            </a:br>
            <a:br>
              <a:rPr lang="en-US" sz="2400" dirty="0"/>
            </a:br>
            <a:r>
              <a:rPr lang="en-US" sz="2400" dirty="0"/>
              <a:t>&lt;xsl:template match="/"&gt;</a:t>
            </a:r>
          </a:p>
        </p:txBody>
      </p:sp>
    </p:spTree>
    <p:extLst>
      <p:ext uri="{BB962C8B-B14F-4D97-AF65-F5344CB8AC3E}">
        <p14:creationId xmlns:p14="http://schemas.microsoft.com/office/powerpoint/2010/main" val="351133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8B91-DDB7-4709-8ACD-9339DB20B8D1}"/>
              </a:ext>
            </a:extLst>
          </p:cNvPr>
          <p:cNvSpPr>
            <a:spLocks noGrp="1"/>
          </p:cNvSpPr>
          <p:nvPr>
            <p:ph type="title"/>
          </p:nvPr>
        </p:nvSpPr>
        <p:spPr/>
        <p:txBody>
          <a:bodyPr/>
          <a:lstStyle/>
          <a:p>
            <a:pPr algn="ctr"/>
            <a:r>
              <a:rPr lang="en-US" dirty="0"/>
              <a:t>What is X-path</a:t>
            </a:r>
          </a:p>
        </p:txBody>
      </p:sp>
      <p:sp>
        <p:nvSpPr>
          <p:cNvPr id="3" name="Content Placeholder 2">
            <a:extLst>
              <a:ext uri="{FF2B5EF4-FFF2-40B4-BE49-F238E27FC236}">
                <a16:creationId xmlns:a16="http://schemas.microsoft.com/office/drawing/2014/main" id="{C971C598-CEA5-4804-A105-35CB44B985BA}"/>
              </a:ext>
            </a:extLst>
          </p:cNvPr>
          <p:cNvSpPr>
            <a:spLocks noGrp="1"/>
          </p:cNvSpPr>
          <p:nvPr>
            <p:ph idx="1"/>
          </p:nvPr>
        </p:nvSpPr>
        <p:spPr>
          <a:xfrm>
            <a:off x="581192" y="2180496"/>
            <a:ext cx="11029615" cy="4299817"/>
          </a:xfrm>
        </p:spPr>
        <p:txBody>
          <a:bodyPr>
            <a:normAutofit/>
          </a:bodyPr>
          <a:lstStyle/>
          <a:p>
            <a:r>
              <a:rPr lang="en-US" sz="2000" dirty="0"/>
              <a:t>XPath is a major element in the XSLT standard.</a:t>
            </a:r>
          </a:p>
          <a:p>
            <a:r>
              <a:rPr lang="en-US" sz="2000" dirty="0"/>
              <a:t>XPath can be used to navigate through elements and attributes in an XML document.</a:t>
            </a:r>
          </a:p>
          <a:p>
            <a:r>
              <a:rPr lang="en-US" sz="2000" dirty="0"/>
              <a:t>XPath stands for XML Path Language</a:t>
            </a:r>
          </a:p>
          <a:p>
            <a:r>
              <a:rPr lang="en-US" sz="2000" dirty="0"/>
              <a:t>XPath uses "path like" syntax to identify and navigate nodes in an XML document</a:t>
            </a:r>
          </a:p>
          <a:p>
            <a:r>
              <a:rPr lang="en-US" sz="2000" dirty="0"/>
              <a:t>XPath contains over 200 built-in functions</a:t>
            </a:r>
          </a:p>
          <a:p>
            <a:r>
              <a:rPr lang="en-US" sz="2000" dirty="0"/>
              <a:t>XPath is a major element in the XSLT standard</a:t>
            </a:r>
          </a:p>
          <a:p>
            <a:r>
              <a:rPr lang="en-US" sz="2000" dirty="0"/>
              <a:t>XPath is a W3C recommendation</a:t>
            </a:r>
          </a:p>
          <a:p>
            <a:endParaRPr lang="en-US" sz="2000" dirty="0"/>
          </a:p>
          <a:p>
            <a:endParaRPr lang="en-US" sz="2000" dirty="0"/>
          </a:p>
        </p:txBody>
      </p:sp>
    </p:spTree>
    <p:extLst>
      <p:ext uri="{BB962C8B-B14F-4D97-AF65-F5344CB8AC3E}">
        <p14:creationId xmlns:p14="http://schemas.microsoft.com/office/powerpoint/2010/main" val="171667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CF1D-3F14-4515-89D3-7EB5C38FD549}"/>
              </a:ext>
            </a:extLst>
          </p:cNvPr>
          <p:cNvSpPr>
            <a:spLocks noGrp="1"/>
          </p:cNvSpPr>
          <p:nvPr>
            <p:ph type="title"/>
          </p:nvPr>
        </p:nvSpPr>
        <p:spPr/>
        <p:txBody>
          <a:bodyPr/>
          <a:lstStyle/>
          <a:p>
            <a:pPr algn="ctr"/>
            <a:r>
              <a:rPr lang="en-US" dirty="0"/>
              <a:t>X-path syntax</a:t>
            </a:r>
          </a:p>
        </p:txBody>
      </p:sp>
      <p:pic>
        <p:nvPicPr>
          <p:cNvPr id="4" name="Content Placeholder 3">
            <a:extLst>
              <a:ext uri="{FF2B5EF4-FFF2-40B4-BE49-F238E27FC236}">
                <a16:creationId xmlns:a16="http://schemas.microsoft.com/office/drawing/2014/main" id="{6E1DBF7F-B037-445C-B2FA-55FAB5EA4DAA}"/>
              </a:ext>
            </a:extLst>
          </p:cNvPr>
          <p:cNvPicPr>
            <a:picLocks noGrp="1" noChangeAspect="1"/>
          </p:cNvPicPr>
          <p:nvPr>
            <p:ph idx="1"/>
          </p:nvPr>
        </p:nvPicPr>
        <p:blipFill>
          <a:blip r:embed="rId2"/>
          <a:stretch>
            <a:fillRect/>
          </a:stretch>
        </p:blipFill>
        <p:spPr>
          <a:xfrm>
            <a:off x="581192" y="1884264"/>
            <a:ext cx="11029616" cy="4973735"/>
          </a:xfrm>
          <a:prstGeom prst="rect">
            <a:avLst/>
          </a:prstGeom>
        </p:spPr>
      </p:pic>
    </p:spTree>
    <p:extLst>
      <p:ext uri="{BB962C8B-B14F-4D97-AF65-F5344CB8AC3E}">
        <p14:creationId xmlns:p14="http://schemas.microsoft.com/office/powerpoint/2010/main" val="7916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E84-A978-434F-88DC-13CEEDA67BB5}"/>
              </a:ext>
            </a:extLst>
          </p:cNvPr>
          <p:cNvSpPr>
            <a:spLocks noGrp="1"/>
          </p:cNvSpPr>
          <p:nvPr>
            <p:ph type="title"/>
          </p:nvPr>
        </p:nvSpPr>
        <p:spPr/>
        <p:txBody>
          <a:bodyPr/>
          <a:lstStyle/>
          <a:p>
            <a:pPr algn="ctr"/>
            <a:r>
              <a:rPr lang="en-US" dirty="0"/>
              <a:t>X-query</a:t>
            </a:r>
          </a:p>
        </p:txBody>
      </p:sp>
      <p:sp>
        <p:nvSpPr>
          <p:cNvPr id="7" name="Content Placeholder 6">
            <a:extLst>
              <a:ext uri="{FF2B5EF4-FFF2-40B4-BE49-F238E27FC236}">
                <a16:creationId xmlns:a16="http://schemas.microsoft.com/office/drawing/2014/main" id="{DAA8A4BA-CA48-46CC-B7BB-E7F3502CA667}"/>
              </a:ext>
            </a:extLst>
          </p:cNvPr>
          <p:cNvSpPr>
            <a:spLocks noGrp="1"/>
          </p:cNvSpPr>
          <p:nvPr>
            <p:ph sz="half" idx="2"/>
          </p:nvPr>
        </p:nvSpPr>
        <p:spPr>
          <a:xfrm>
            <a:off x="6188417" y="2228003"/>
            <a:ext cx="5422392" cy="4239058"/>
          </a:xfrm>
        </p:spPr>
        <p:txBody>
          <a:bodyPr>
            <a:normAutofit/>
          </a:bodyPr>
          <a:lstStyle/>
          <a:p>
            <a:r>
              <a:rPr lang="en-US" sz="2000" dirty="0"/>
              <a:t>XQuery is a W3C Recommendation</a:t>
            </a:r>
          </a:p>
          <a:p>
            <a:r>
              <a:rPr lang="en-US" sz="2000" dirty="0"/>
              <a:t>XQuery can be used to:</a:t>
            </a:r>
          </a:p>
          <a:p>
            <a:r>
              <a:rPr lang="en-US" sz="2000" dirty="0"/>
              <a:t>Extract information to use in a Web Service</a:t>
            </a:r>
          </a:p>
          <a:p>
            <a:r>
              <a:rPr lang="en-US" sz="2000" dirty="0"/>
              <a:t>Generate summary reports</a:t>
            </a:r>
          </a:p>
          <a:p>
            <a:r>
              <a:rPr lang="en-US" sz="2000" dirty="0"/>
              <a:t>Transform XML data to XHTML</a:t>
            </a:r>
          </a:p>
          <a:p>
            <a:r>
              <a:rPr lang="en-US" sz="2000" dirty="0"/>
              <a:t>Search Web documents for relevant information</a:t>
            </a:r>
          </a:p>
          <a:p>
            <a:endParaRPr lang="en-US" sz="2000" dirty="0"/>
          </a:p>
        </p:txBody>
      </p:sp>
      <p:sp>
        <p:nvSpPr>
          <p:cNvPr id="10" name="Content Placeholder 2">
            <a:extLst>
              <a:ext uri="{FF2B5EF4-FFF2-40B4-BE49-F238E27FC236}">
                <a16:creationId xmlns:a16="http://schemas.microsoft.com/office/drawing/2014/main" id="{C202329B-C258-4768-8C42-716564246B7A}"/>
              </a:ext>
            </a:extLst>
          </p:cNvPr>
          <p:cNvSpPr>
            <a:spLocks noGrp="1"/>
          </p:cNvSpPr>
          <p:nvPr>
            <p:ph sz="half" idx="1"/>
          </p:nvPr>
        </p:nvSpPr>
        <p:spPr>
          <a:xfrm>
            <a:off x="581025" y="2227263"/>
            <a:ext cx="5422900" cy="4239798"/>
          </a:xfrm>
        </p:spPr>
        <p:txBody>
          <a:bodyPr>
            <a:normAutofit/>
          </a:bodyPr>
          <a:lstStyle/>
          <a:p>
            <a:r>
              <a:rPr lang="en-US" sz="2000" dirty="0"/>
              <a:t>XQuery is to XML what SQL is to databases.</a:t>
            </a:r>
          </a:p>
          <a:p>
            <a:r>
              <a:rPr lang="en-US" sz="2000" dirty="0"/>
              <a:t>XQuery is designed to query XML data.</a:t>
            </a:r>
          </a:p>
          <a:p>
            <a:r>
              <a:rPr lang="en-US" sz="2000" dirty="0"/>
              <a:t>XQuery is </a:t>
            </a:r>
            <a:r>
              <a:rPr lang="en-US" sz="2000" b="1" i="1" dirty="0"/>
              <a:t>the</a:t>
            </a:r>
            <a:r>
              <a:rPr lang="en-US" sz="2000" dirty="0"/>
              <a:t> language for querying XML data</a:t>
            </a:r>
          </a:p>
          <a:p>
            <a:r>
              <a:rPr lang="en-US" sz="2000" dirty="0"/>
              <a:t>XQuery for XML is like SQL for databases</a:t>
            </a:r>
          </a:p>
          <a:p>
            <a:r>
              <a:rPr lang="en-US" sz="2000" dirty="0"/>
              <a:t>XQuery is built on XPath expressions</a:t>
            </a:r>
          </a:p>
          <a:p>
            <a:r>
              <a:rPr lang="en-US" sz="2000" dirty="0"/>
              <a:t>XQuery is supported by all major databases</a:t>
            </a:r>
          </a:p>
          <a:p>
            <a:endParaRPr lang="en-US" sz="2000" dirty="0"/>
          </a:p>
        </p:txBody>
      </p:sp>
    </p:spTree>
    <p:extLst>
      <p:ext uri="{BB962C8B-B14F-4D97-AF65-F5344CB8AC3E}">
        <p14:creationId xmlns:p14="http://schemas.microsoft.com/office/powerpoint/2010/main" val="45234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2212-C9C3-41C6-BF54-226CDDDDC97B}"/>
              </a:ext>
            </a:extLst>
          </p:cNvPr>
          <p:cNvSpPr>
            <a:spLocks noGrp="1"/>
          </p:cNvSpPr>
          <p:nvPr>
            <p:ph type="title"/>
          </p:nvPr>
        </p:nvSpPr>
        <p:spPr/>
        <p:txBody>
          <a:bodyPr/>
          <a:lstStyle/>
          <a:p>
            <a:pPr algn="ctr"/>
            <a:r>
              <a:rPr lang="en-US" dirty="0"/>
              <a:t>Rss Feed and Plugins</a:t>
            </a:r>
          </a:p>
        </p:txBody>
      </p:sp>
      <p:sp>
        <p:nvSpPr>
          <p:cNvPr id="3" name="Content Placeholder 2">
            <a:extLst>
              <a:ext uri="{FF2B5EF4-FFF2-40B4-BE49-F238E27FC236}">
                <a16:creationId xmlns:a16="http://schemas.microsoft.com/office/drawing/2014/main" id="{A876449C-938B-4923-9F13-99A7ACCD093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9016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8B46-7C49-408C-A12F-9B1C9336F135}"/>
              </a:ext>
            </a:extLst>
          </p:cNvPr>
          <p:cNvSpPr>
            <a:spLocks noGrp="1"/>
          </p:cNvSpPr>
          <p:nvPr>
            <p:ph type="title"/>
          </p:nvPr>
        </p:nvSpPr>
        <p:spPr/>
        <p:txBody>
          <a:bodyPr/>
          <a:lstStyle/>
          <a:p>
            <a:pPr algn="ctr"/>
            <a:r>
              <a:rPr lang="en-US" dirty="0"/>
              <a:t>What is XML?</a:t>
            </a:r>
          </a:p>
        </p:txBody>
      </p:sp>
      <p:pic>
        <p:nvPicPr>
          <p:cNvPr id="4" name="Content Placeholder 3">
            <a:extLst>
              <a:ext uri="{FF2B5EF4-FFF2-40B4-BE49-F238E27FC236}">
                <a16:creationId xmlns:a16="http://schemas.microsoft.com/office/drawing/2014/main" id="{AE5BC3AE-E637-4A77-AEEB-608955F9EC19}"/>
              </a:ext>
            </a:extLst>
          </p:cNvPr>
          <p:cNvPicPr>
            <a:picLocks noGrp="1" noChangeAspect="1"/>
          </p:cNvPicPr>
          <p:nvPr>
            <p:ph idx="1"/>
          </p:nvPr>
        </p:nvPicPr>
        <p:blipFill>
          <a:blip r:embed="rId2"/>
          <a:stretch>
            <a:fillRect/>
          </a:stretch>
        </p:blipFill>
        <p:spPr>
          <a:xfrm>
            <a:off x="1124530" y="2171093"/>
            <a:ext cx="9185661" cy="3984751"/>
          </a:xfrm>
          <a:prstGeom prst="rect">
            <a:avLst/>
          </a:prstGeom>
        </p:spPr>
      </p:pic>
    </p:spTree>
    <p:extLst>
      <p:ext uri="{BB962C8B-B14F-4D97-AF65-F5344CB8AC3E}">
        <p14:creationId xmlns:p14="http://schemas.microsoft.com/office/powerpoint/2010/main" val="71607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C536-EC64-4E23-9D2E-44C2AD75294E}"/>
              </a:ext>
            </a:extLst>
          </p:cNvPr>
          <p:cNvSpPr>
            <a:spLocks noGrp="1"/>
          </p:cNvSpPr>
          <p:nvPr>
            <p:ph type="title"/>
          </p:nvPr>
        </p:nvSpPr>
        <p:spPr/>
        <p:txBody>
          <a:bodyPr/>
          <a:lstStyle/>
          <a:p>
            <a:pPr algn="ctr"/>
            <a:r>
              <a:rPr lang="en-US" dirty="0"/>
              <a:t>What is xml?</a:t>
            </a:r>
          </a:p>
        </p:txBody>
      </p:sp>
      <p:pic>
        <p:nvPicPr>
          <p:cNvPr id="4" name="Picture 3">
            <a:extLst>
              <a:ext uri="{FF2B5EF4-FFF2-40B4-BE49-F238E27FC236}">
                <a16:creationId xmlns:a16="http://schemas.microsoft.com/office/drawing/2014/main" id="{7010E088-3174-4400-9130-33531B3C8B4E}"/>
              </a:ext>
            </a:extLst>
          </p:cNvPr>
          <p:cNvPicPr>
            <a:picLocks noChangeAspect="1"/>
          </p:cNvPicPr>
          <p:nvPr/>
        </p:nvPicPr>
        <p:blipFill>
          <a:blip r:embed="rId2"/>
          <a:stretch>
            <a:fillRect/>
          </a:stretch>
        </p:blipFill>
        <p:spPr>
          <a:xfrm>
            <a:off x="1209587" y="1926248"/>
            <a:ext cx="9772825" cy="4739593"/>
          </a:xfrm>
          <a:prstGeom prst="rect">
            <a:avLst/>
          </a:prstGeom>
        </p:spPr>
      </p:pic>
    </p:spTree>
    <p:extLst>
      <p:ext uri="{BB962C8B-B14F-4D97-AF65-F5344CB8AC3E}">
        <p14:creationId xmlns:p14="http://schemas.microsoft.com/office/powerpoint/2010/main" val="135241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6289-5B80-454D-906E-75E7671C6DF5}"/>
              </a:ext>
            </a:extLst>
          </p:cNvPr>
          <p:cNvSpPr>
            <a:spLocks noGrp="1"/>
          </p:cNvSpPr>
          <p:nvPr>
            <p:ph type="title"/>
          </p:nvPr>
        </p:nvSpPr>
        <p:spPr/>
        <p:txBody>
          <a:bodyPr/>
          <a:lstStyle/>
          <a:p>
            <a:pPr algn="ctr"/>
            <a:r>
              <a:rPr lang="en-US" dirty="0"/>
              <a:t>Difference between html and xml</a:t>
            </a:r>
          </a:p>
        </p:txBody>
      </p:sp>
      <p:pic>
        <p:nvPicPr>
          <p:cNvPr id="4" name="Content Placeholder 3">
            <a:extLst>
              <a:ext uri="{FF2B5EF4-FFF2-40B4-BE49-F238E27FC236}">
                <a16:creationId xmlns:a16="http://schemas.microsoft.com/office/drawing/2014/main" id="{1D87A076-CC36-4125-9472-E6BF610ACF03}"/>
              </a:ext>
            </a:extLst>
          </p:cNvPr>
          <p:cNvPicPr>
            <a:picLocks noGrp="1" noChangeAspect="1"/>
          </p:cNvPicPr>
          <p:nvPr>
            <p:ph idx="1"/>
          </p:nvPr>
        </p:nvPicPr>
        <p:blipFill>
          <a:blip r:embed="rId2"/>
          <a:stretch>
            <a:fillRect/>
          </a:stretch>
        </p:blipFill>
        <p:spPr>
          <a:xfrm>
            <a:off x="1787343" y="2181225"/>
            <a:ext cx="8617314" cy="3678238"/>
          </a:xfrm>
          <a:prstGeom prst="rect">
            <a:avLst/>
          </a:prstGeom>
        </p:spPr>
      </p:pic>
    </p:spTree>
    <p:extLst>
      <p:ext uri="{BB962C8B-B14F-4D97-AF65-F5344CB8AC3E}">
        <p14:creationId xmlns:p14="http://schemas.microsoft.com/office/powerpoint/2010/main" val="239142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ACA0-1104-4CBD-B2CE-E8B0072BC0AD}"/>
              </a:ext>
            </a:extLst>
          </p:cNvPr>
          <p:cNvSpPr>
            <a:spLocks noGrp="1"/>
          </p:cNvSpPr>
          <p:nvPr>
            <p:ph type="title"/>
          </p:nvPr>
        </p:nvSpPr>
        <p:spPr/>
        <p:txBody>
          <a:bodyPr/>
          <a:lstStyle/>
          <a:p>
            <a:pPr algn="ctr"/>
            <a:r>
              <a:rPr lang="en-US" dirty="0"/>
              <a:t>comparison</a:t>
            </a:r>
          </a:p>
        </p:txBody>
      </p:sp>
      <p:pic>
        <p:nvPicPr>
          <p:cNvPr id="4" name="Content Placeholder 3">
            <a:extLst>
              <a:ext uri="{FF2B5EF4-FFF2-40B4-BE49-F238E27FC236}">
                <a16:creationId xmlns:a16="http://schemas.microsoft.com/office/drawing/2014/main" id="{177BF2F9-7939-40F1-9833-CC6C3F524796}"/>
              </a:ext>
            </a:extLst>
          </p:cNvPr>
          <p:cNvPicPr>
            <a:picLocks noGrp="1" noChangeAspect="1"/>
          </p:cNvPicPr>
          <p:nvPr>
            <p:ph idx="1"/>
          </p:nvPr>
        </p:nvPicPr>
        <p:blipFill>
          <a:blip r:embed="rId2"/>
          <a:stretch>
            <a:fillRect/>
          </a:stretch>
        </p:blipFill>
        <p:spPr>
          <a:xfrm>
            <a:off x="1351722" y="1969191"/>
            <a:ext cx="8931965" cy="4339672"/>
          </a:xfrm>
          <a:prstGeom prst="rect">
            <a:avLst/>
          </a:prstGeom>
        </p:spPr>
      </p:pic>
    </p:spTree>
    <p:extLst>
      <p:ext uri="{BB962C8B-B14F-4D97-AF65-F5344CB8AC3E}">
        <p14:creationId xmlns:p14="http://schemas.microsoft.com/office/powerpoint/2010/main" val="41799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CA4D-82E2-40CE-AADF-9B61592EEF2F}"/>
              </a:ext>
            </a:extLst>
          </p:cNvPr>
          <p:cNvSpPr>
            <a:spLocks noGrp="1"/>
          </p:cNvSpPr>
          <p:nvPr>
            <p:ph type="title"/>
          </p:nvPr>
        </p:nvSpPr>
        <p:spPr/>
        <p:txBody>
          <a:bodyPr/>
          <a:lstStyle/>
          <a:p>
            <a:pPr algn="ctr"/>
            <a:r>
              <a:rPr lang="en-US" dirty="0"/>
              <a:t> Coding Schema</a:t>
            </a:r>
          </a:p>
        </p:txBody>
      </p:sp>
      <p:pic>
        <p:nvPicPr>
          <p:cNvPr id="4" name="Content Placeholder 3">
            <a:extLst>
              <a:ext uri="{FF2B5EF4-FFF2-40B4-BE49-F238E27FC236}">
                <a16:creationId xmlns:a16="http://schemas.microsoft.com/office/drawing/2014/main" id="{ED73A51F-E6BA-45B2-9C67-9910E42324F9}"/>
              </a:ext>
            </a:extLst>
          </p:cNvPr>
          <p:cNvPicPr>
            <a:picLocks noGrp="1" noChangeAspect="1"/>
          </p:cNvPicPr>
          <p:nvPr>
            <p:ph idx="1"/>
          </p:nvPr>
        </p:nvPicPr>
        <p:blipFill>
          <a:blip r:embed="rId2"/>
          <a:stretch>
            <a:fillRect/>
          </a:stretch>
        </p:blipFill>
        <p:spPr>
          <a:xfrm>
            <a:off x="1661684" y="2082043"/>
            <a:ext cx="8868631" cy="4219575"/>
          </a:xfrm>
          <a:prstGeom prst="rect">
            <a:avLst/>
          </a:prstGeom>
        </p:spPr>
      </p:pic>
    </p:spTree>
    <p:extLst>
      <p:ext uri="{BB962C8B-B14F-4D97-AF65-F5344CB8AC3E}">
        <p14:creationId xmlns:p14="http://schemas.microsoft.com/office/powerpoint/2010/main" val="215120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934E-F543-4DD3-A666-D9520E3023C8}"/>
              </a:ext>
            </a:extLst>
          </p:cNvPr>
          <p:cNvSpPr>
            <a:spLocks noGrp="1"/>
          </p:cNvSpPr>
          <p:nvPr>
            <p:ph type="title"/>
          </p:nvPr>
        </p:nvSpPr>
        <p:spPr/>
        <p:txBody>
          <a:bodyPr/>
          <a:lstStyle/>
          <a:p>
            <a:pPr algn="ctr"/>
            <a:r>
              <a:rPr lang="en-US" dirty="0"/>
              <a:t>Simple xml document</a:t>
            </a:r>
          </a:p>
        </p:txBody>
      </p:sp>
      <p:pic>
        <p:nvPicPr>
          <p:cNvPr id="4" name="Content Placeholder 3">
            <a:extLst>
              <a:ext uri="{FF2B5EF4-FFF2-40B4-BE49-F238E27FC236}">
                <a16:creationId xmlns:a16="http://schemas.microsoft.com/office/drawing/2014/main" id="{9C40037F-3DAF-4E0E-835F-189429185F1C}"/>
              </a:ext>
            </a:extLst>
          </p:cNvPr>
          <p:cNvPicPr>
            <a:picLocks noGrp="1" noChangeAspect="1"/>
          </p:cNvPicPr>
          <p:nvPr>
            <p:ph idx="1"/>
          </p:nvPr>
        </p:nvPicPr>
        <p:blipFill>
          <a:blip r:embed="rId2"/>
          <a:stretch>
            <a:fillRect/>
          </a:stretch>
        </p:blipFill>
        <p:spPr>
          <a:xfrm>
            <a:off x="1175550" y="1828800"/>
            <a:ext cx="9840900" cy="5029200"/>
          </a:xfrm>
          <a:prstGeom prst="rect">
            <a:avLst/>
          </a:prstGeom>
        </p:spPr>
      </p:pic>
    </p:spTree>
    <p:extLst>
      <p:ext uri="{BB962C8B-B14F-4D97-AF65-F5344CB8AC3E}">
        <p14:creationId xmlns:p14="http://schemas.microsoft.com/office/powerpoint/2010/main" val="191919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8B1C-5DFC-4AFB-AF6C-E7649AD427BC}"/>
              </a:ext>
            </a:extLst>
          </p:cNvPr>
          <p:cNvSpPr>
            <a:spLocks noGrp="1"/>
          </p:cNvSpPr>
          <p:nvPr>
            <p:ph type="title"/>
          </p:nvPr>
        </p:nvSpPr>
        <p:spPr/>
        <p:txBody>
          <a:bodyPr/>
          <a:lstStyle/>
          <a:p>
            <a:pPr algn="ctr"/>
            <a:r>
              <a:rPr lang="en-US" dirty="0"/>
              <a:t>Elements vs attribute</a:t>
            </a:r>
          </a:p>
        </p:txBody>
      </p:sp>
      <p:pic>
        <p:nvPicPr>
          <p:cNvPr id="4" name="Content Placeholder 3">
            <a:extLst>
              <a:ext uri="{FF2B5EF4-FFF2-40B4-BE49-F238E27FC236}">
                <a16:creationId xmlns:a16="http://schemas.microsoft.com/office/drawing/2014/main" id="{CCF06282-3AAF-4FBD-8B69-F03234974EC2}"/>
              </a:ext>
            </a:extLst>
          </p:cNvPr>
          <p:cNvPicPr>
            <a:picLocks noGrp="1" noChangeAspect="1"/>
          </p:cNvPicPr>
          <p:nvPr>
            <p:ph idx="1"/>
          </p:nvPr>
        </p:nvPicPr>
        <p:blipFill>
          <a:blip r:embed="rId2"/>
          <a:stretch>
            <a:fillRect/>
          </a:stretch>
        </p:blipFill>
        <p:spPr>
          <a:xfrm>
            <a:off x="1401205" y="1842052"/>
            <a:ext cx="9389589" cy="5015948"/>
          </a:xfrm>
          <a:prstGeom prst="rect">
            <a:avLst/>
          </a:prstGeom>
        </p:spPr>
      </p:pic>
    </p:spTree>
    <p:extLst>
      <p:ext uri="{BB962C8B-B14F-4D97-AF65-F5344CB8AC3E}">
        <p14:creationId xmlns:p14="http://schemas.microsoft.com/office/powerpoint/2010/main" val="113613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B25A-7A90-4602-8D6D-3CE0791A69A7}"/>
              </a:ext>
            </a:extLst>
          </p:cNvPr>
          <p:cNvSpPr>
            <a:spLocks noGrp="1"/>
          </p:cNvSpPr>
          <p:nvPr>
            <p:ph type="title"/>
          </p:nvPr>
        </p:nvSpPr>
        <p:spPr/>
        <p:txBody>
          <a:bodyPr/>
          <a:lstStyle/>
          <a:p>
            <a:pPr algn="ctr"/>
            <a:r>
              <a:rPr lang="en-US" dirty="0"/>
              <a:t>Well formed xml document</a:t>
            </a:r>
          </a:p>
        </p:txBody>
      </p:sp>
      <p:pic>
        <p:nvPicPr>
          <p:cNvPr id="4" name="Content Placeholder 3">
            <a:extLst>
              <a:ext uri="{FF2B5EF4-FFF2-40B4-BE49-F238E27FC236}">
                <a16:creationId xmlns:a16="http://schemas.microsoft.com/office/drawing/2014/main" id="{D06D0E44-173B-452C-B5E5-076B62708FFF}"/>
              </a:ext>
            </a:extLst>
          </p:cNvPr>
          <p:cNvPicPr>
            <a:picLocks noGrp="1" noChangeAspect="1"/>
          </p:cNvPicPr>
          <p:nvPr>
            <p:ph idx="1"/>
          </p:nvPr>
        </p:nvPicPr>
        <p:blipFill>
          <a:blip r:embed="rId2"/>
          <a:stretch>
            <a:fillRect/>
          </a:stretch>
        </p:blipFill>
        <p:spPr>
          <a:xfrm>
            <a:off x="1365017" y="1932869"/>
            <a:ext cx="9461965" cy="4925131"/>
          </a:xfrm>
          <a:prstGeom prst="rect">
            <a:avLst/>
          </a:prstGeom>
        </p:spPr>
      </p:pic>
    </p:spTree>
    <p:extLst>
      <p:ext uri="{BB962C8B-B14F-4D97-AF65-F5344CB8AC3E}">
        <p14:creationId xmlns:p14="http://schemas.microsoft.com/office/powerpoint/2010/main" val="97797373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190</TotalTime>
  <Words>525</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Gill Sans MT</vt:lpstr>
      <vt:lpstr>Wingdings 2</vt:lpstr>
      <vt:lpstr>Dividend</vt:lpstr>
      <vt:lpstr>Introduction to xml</vt:lpstr>
      <vt:lpstr>What is XML?</vt:lpstr>
      <vt:lpstr>What is xml?</vt:lpstr>
      <vt:lpstr>Difference between html and xml</vt:lpstr>
      <vt:lpstr>comparison</vt:lpstr>
      <vt:lpstr> Coding Schema</vt:lpstr>
      <vt:lpstr>Simple xml document</vt:lpstr>
      <vt:lpstr>Elements vs attribute</vt:lpstr>
      <vt:lpstr>Well formed xml document</vt:lpstr>
      <vt:lpstr>DTD XSD &amp; RSS</vt:lpstr>
      <vt:lpstr>What is DTD and Why use DTD?</vt:lpstr>
      <vt:lpstr>XML Document</vt:lpstr>
      <vt:lpstr>XSD XMl schema definition</vt:lpstr>
      <vt:lpstr>Xml schema definition</vt:lpstr>
      <vt:lpstr>XSLT – Extensible style-sheet language</vt:lpstr>
      <vt:lpstr>What is X-path</vt:lpstr>
      <vt:lpstr>X-path syntax</vt:lpstr>
      <vt:lpstr>X-query</vt:lpstr>
      <vt:lpstr>Rss Feed and Plugins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xml</dc:title>
  <dc:creator>Muhammad Fawad</dc:creator>
  <cp:lastModifiedBy>Muhammad Fawad</cp:lastModifiedBy>
  <cp:revision>31</cp:revision>
  <dcterms:created xsi:type="dcterms:W3CDTF">2022-09-03T09:42:05Z</dcterms:created>
  <dcterms:modified xsi:type="dcterms:W3CDTF">2022-09-16T13:28:17Z</dcterms:modified>
</cp:coreProperties>
</file>