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530" r:id="rId5"/>
    <p:sldId id="531" r:id="rId6"/>
    <p:sldId id="533" r:id="rId7"/>
    <p:sldId id="534" r:id="rId8"/>
    <p:sldId id="53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8" r:id="rId20"/>
    <p:sldId id="557" r:id="rId21"/>
    <p:sldId id="559" r:id="rId22"/>
    <p:sldId id="560" r:id="rId23"/>
    <p:sldId id="5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75BAA-78A1-4596-A5F5-487AA03604AF}" v="49" dt="2023-12-16T03:45:35.457"/>
    <p1510:client id="{32B35EBF-549B-419C-A71C-71F1A9D79AF6}" v="39" dt="2023-12-16T01:03:01.687"/>
    <p1510:client id="{9547206C-57C2-4EB4-9944-3300489C50D9}" v="1" dt="2023-12-16T03:46:23.528"/>
    <p1510:client id="{ACBE567E-B8B4-4612-8DEE-CB48A93E13BC}" v="1677" dt="2023-12-16T01:00:06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Arts The</a:t>
            </a:r>
            <a:br>
              <a:rPr lang="en-US" dirty="0"/>
            </a:br>
            <a:r>
              <a:rPr lang="en-US" dirty="0"/>
              <a:t>Stationary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Segoe UI"/>
              </a:rPr>
              <a:t>EProject</a:t>
            </a:r>
            <a:endParaRPr lang="en-US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02601-C58F-A560-7957-7B5A40AC4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AC97-7ED9-4E3E-76D7-CBB1CFAED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21A2E-F10B-0819-5401-A4162D0B6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i="1" dirty="0">
                <a:ea typeface="+mn-lt"/>
                <a:cs typeface="+mn-lt"/>
              </a:rPr>
              <a:t>Admin control at your fingertips with Arts - The Stationary Shop: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39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5EEF-0046-5826-DD59-1ACD30ECF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B6D5-3251-0740-72F3-4E2EFAB4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918368"/>
            <a:ext cx="5379260" cy="696037"/>
          </a:xfrm>
        </p:spPr>
        <p:txBody>
          <a:bodyPr/>
          <a:lstStyle/>
          <a:p>
            <a:r>
              <a:rPr lang="en-US" sz="3200" dirty="0">
                <a:ln w="28575">
                  <a:noFill/>
                  <a:prstDash val="solid"/>
                </a:ln>
                <a:latin typeface="Tw Cen MT"/>
              </a:rPr>
              <a:t>Admin management</a:t>
            </a:r>
            <a:endParaRPr lang="en-US" sz="3200" b="1" spc="600" dirty="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B45CE-10AE-AF87-E4EB-AA2966AC4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11642-4FD1-65CC-4CCD-E8D1A5453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61734"/>
            <a:ext cx="2331720" cy="303074"/>
          </a:xfrm>
        </p:spPr>
        <p:txBody>
          <a:bodyPr/>
          <a:lstStyle/>
          <a:p>
            <a:r>
              <a:rPr lang="en-US" dirty="0">
                <a:cs typeface="Segoe UI Light"/>
              </a:rPr>
              <a:t>Arts: the stationary shop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75C4D5-722C-2025-DC02-AFE62276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20" y="2255980"/>
            <a:ext cx="10332720" cy="196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en-US" sz="1800" b="1" dirty="0">
                <a:ea typeface="+mn-lt"/>
                <a:cs typeface="+mn-lt"/>
              </a:rPr>
              <a:t>Employee Empowerment: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Easily add and manage employees to streamline operations.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  <a:p>
            <a:pPr indent="-347345"/>
            <a:r>
              <a:rPr lang="en-US" sz="1800" b="1" dirty="0">
                <a:ea typeface="+mn-lt"/>
                <a:cs typeface="+mn-lt"/>
              </a:rPr>
              <a:t>User Oversight: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Admins can view and manage user accounts, ensuring a personalized and efficient experience.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  <a:p>
            <a:pPr indent="-347345"/>
            <a:r>
              <a:rPr lang="en-US" sz="1800" b="1" dirty="0">
                <a:ea typeface="+mn-lt"/>
                <a:cs typeface="+mn-lt"/>
              </a:rPr>
              <a:t>Order Management: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Keep things organized by overseeing and managing orders effortlessly.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  <a:p>
            <a:pPr indent="-347345"/>
            <a:r>
              <a:rPr lang="en-US" sz="1800" b="1" dirty="0">
                <a:ea typeface="+mn-lt"/>
                <a:cs typeface="+mn-lt"/>
              </a:rPr>
              <a:t>Product Mastery: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Admins have the power to add new products, create categories, and manage product details.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indent="-347345">
              <a:lnSpc>
                <a:spcPct val="100000"/>
              </a:lnSpc>
            </a:pPr>
            <a:endParaRPr lang="en-US" sz="16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48845-6C2E-772F-B9C4-05E10A663AD0}"/>
              </a:ext>
            </a:extLst>
          </p:cNvPr>
          <p:cNvSpPr txBox="1"/>
          <p:nvPr/>
        </p:nvSpPr>
        <p:spPr>
          <a:xfrm>
            <a:off x="931014" y="5292146"/>
            <a:ext cx="98382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In a nutshell, Arts - The Stationary Shop provides administrators with comprehensive tools for efficient website management.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31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A3BB5-2A9A-E1BD-F4A1-05F1837E8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E9BC-1968-CBBC-D01F-3C2A6054F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67C4C-9B57-C459-C412-F3F6C6A9A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i="1" dirty="0">
                <a:ea typeface="+mn-lt"/>
                <a:cs typeface="+mn-lt"/>
              </a:rPr>
              <a:t>Empowering our team for a seamless operation at </a:t>
            </a:r>
            <a:endParaRPr lang="en-US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Arts - The Stationary Shop: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19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AD9A6-A078-0CCA-E718-6EF4BECD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BC1C-D1B5-6B3D-EF92-D0BEAA84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4" y="1019010"/>
            <a:ext cx="4674770" cy="696037"/>
          </a:xfrm>
        </p:spPr>
        <p:txBody>
          <a:bodyPr/>
          <a:lstStyle/>
          <a:p>
            <a:r>
              <a:rPr lang="en-US" sz="3200" dirty="0">
                <a:ln w="28575">
                  <a:noFill/>
                  <a:prstDash val="solid"/>
                </a:ln>
                <a:latin typeface="Tw Cen MT"/>
              </a:rPr>
              <a:t>Employee access</a:t>
            </a:r>
            <a:endParaRPr lang="en-US" sz="3200" b="1" spc="600" dirty="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C6866-CC7E-2BF9-2D6C-4D74A530F1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50AD-C970-BFAC-B016-90B1F0021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61734"/>
            <a:ext cx="2331720" cy="303074"/>
          </a:xfrm>
        </p:spPr>
        <p:txBody>
          <a:bodyPr/>
          <a:lstStyle/>
          <a:p>
            <a:r>
              <a:rPr lang="en-US" dirty="0">
                <a:cs typeface="Segoe UI Light"/>
              </a:rPr>
              <a:t>Arts: the stationary shop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5804AC-9346-0B2D-9AB9-5CD48AF0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29" y="2514772"/>
            <a:ext cx="10332720" cy="139127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en-US" sz="1800" b="1" dirty="0">
                <a:ea typeface="+mn-lt"/>
                <a:cs typeface="+mn-lt"/>
              </a:rPr>
              <a:t>Order Handling: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Employees can effortlessly view and manage orders, contributing to a smooth workflow.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  <a:p>
            <a:pPr indent="-347345"/>
            <a:r>
              <a:rPr lang="en-US" sz="1800" b="1" dirty="0">
                <a:ea typeface="+mn-lt"/>
                <a:cs typeface="+mn-lt"/>
              </a:rPr>
              <a:t>Password Control: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Employees have the ability to change their passwords for secure logins. However, the creation of new accounts is centrally managed for enhanced security.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823FA-41AA-8622-73BF-113E8D43F6EC}"/>
              </a:ext>
            </a:extLst>
          </p:cNvPr>
          <p:cNvSpPr txBox="1"/>
          <p:nvPr/>
        </p:nvSpPr>
        <p:spPr>
          <a:xfrm>
            <a:off x="931014" y="5292146"/>
            <a:ext cx="98382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Simple and effective—our employee access ensures everyone plays a part in the success of Arts - The Stationary Shop.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908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ECE28-6D6D-759B-D864-906CAE037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7ED4-D6BA-D123-CC58-F32E7E0A8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B92E9-9282-1051-A790-8468B496C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i="1" dirty="0">
                <a:ea typeface="+mn-lt"/>
                <a:cs typeface="+mn-lt"/>
              </a:rPr>
              <a:t>Discover the positive impact of Arts - The Stationary Shop: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79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BFC18-0A2B-D52D-9560-DA767E45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3E3E-B968-CB96-316D-27D4334F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2" y="961500"/>
            <a:ext cx="4329715" cy="696037"/>
          </a:xfrm>
        </p:spPr>
        <p:txBody>
          <a:bodyPr/>
          <a:lstStyle/>
          <a:p>
            <a:r>
              <a:rPr lang="en-US" sz="3200" dirty="0">
                <a:ln w="28575">
                  <a:noFill/>
                  <a:prstDash val="solid"/>
                </a:ln>
                <a:latin typeface="Tw Cen MT"/>
              </a:rPr>
              <a:t>Project impact</a:t>
            </a:r>
            <a:endParaRPr lang="en-US" sz="3200" b="1" spc="600" dirty="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5A474-1391-CBB1-E670-80537B23F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BCD0B-91E7-A86E-AF96-4AC0F2BDC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61734"/>
            <a:ext cx="2331720" cy="303074"/>
          </a:xfrm>
        </p:spPr>
        <p:txBody>
          <a:bodyPr/>
          <a:lstStyle/>
          <a:p>
            <a:r>
              <a:rPr lang="en-US" dirty="0">
                <a:cs typeface="Segoe UI Light"/>
              </a:rPr>
              <a:t>Arts: the stationary shop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6087F7-8493-AC74-9F98-1AFEB6BA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29" y="2514772"/>
            <a:ext cx="10332720" cy="139127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en-US" sz="1800" b="1" dirty="0">
                <a:ea typeface="+mn-lt"/>
                <a:cs typeface="+mn-lt"/>
              </a:rPr>
              <a:t>Time Savings: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Users save time with easy online shopping, enhancing their overall experience.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  <a:p>
            <a:pPr indent="-347345"/>
            <a:r>
              <a:rPr lang="en-US" sz="1800" b="1" dirty="0">
                <a:ea typeface="+mn-lt"/>
                <a:cs typeface="+mn-lt"/>
              </a:rPr>
              <a:t>Sales Boost: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Dealers experience increased sales volume through a diverse range of products.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indent="-347345"/>
            <a:r>
              <a:rPr lang="en-US" sz="1800" b="1" dirty="0">
                <a:ea typeface="+mn-lt"/>
                <a:cs typeface="+mn-lt"/>
              </a:rPr>
              <a:t>Seamless Shopping: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A user-friendly interface encourages exploration and effortless purchases.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0460-5855-8A9D-CD39-78DAF59FD343}"/>
              </a:ext>
            </a:extLst>
          </p:cNvPr>
          <p:cNvSpPr txBox="1"/>
          <p:nvPr/>
        </p:nvSpPr>
        <p:spPr>
          <a:xfrm>
            <a:off x="931014" y="5292146"/>
            <a:ext cx="98382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In essence, Arts - The Stationary Shop makes a positive difference for both users and dealers.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06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3EDC-3B09-8D67-F852-F0A31F3C5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0D77-A68D-65E7-8577-395CEDA6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781" y="975877"/>
            <a:ext cx="3783376" cy="696037"/>
          </a:xfrm>
        </p:spPr>
        <p:txBody>
          <a:bodyPr/>
          <a:lstStyle/>
          <a:p>
            <a:r>
              <a:rPr lang="en-US" sz="3200" dirty="0">
                <a:ln w="28575">
                  <a:noFill/>
                  <a:prstDash val="solid"/>
                </a:ln>
                <a:latin typeface="Tw Cen MT"/>
              </a:rPr>
              <a:t>Future plan</a:t>
            </a:r>
            <a:endParaRPr lang="en-US" sz="3200" b="1" spc="600" dirty="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EAC3-176D-4014-2A87-E110597D2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0F52B-CCD4-47E2-4075-6299FF522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61734"/>
            <a:ext cx="2331720" cy="303074"/>
          </a:xfrm>
        </p:spPr>
        <p:txBody>
          <a:bodyPr/>
          <a:lstStyle/>
          <a:p>
            <a:r>
              <a:rPr lang="en-US" dirty="0">
                <a:cs typeface="Segoe UI Light"/>
              </a:rPr>
              <a:t>Arts: the stationary shop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ABE6F-FAB9-66E9-4CDF-F2AB2577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29" y="2514772"/>
            <a:ext cx="10332720" cy="139127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en-US" sz="1800" b="1" dirty="0">
                <a:ea typeface="+mn-lt"/>
                <a:cs typeface="+mn-lt"/>
              </a:rPr>
              <a:t>Payment Method Integration: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Streamlining the checkout process for a smoother and more efficient user experience and real time payment integration.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indent="-347345"/>
            <a:r>
              <a:rPr lang="en-US" sz="1800" b="1" dirty="0">
                <a:ea typeface="+mn-lt"/>
                <a:cs typeface="+mn-lt"/>
              </a:rPr>
              <a:t>Refund Policy Implementation: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Ensuring customer satisfaction with a clear and customer-friendly refund policy.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indent="-347345"/>
            <a:endParaRPr lang="en-US" sz="24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512D-E391-28E7-643A-6298B084E34D}"/>
              </a:ext>
            </a:extLst>
          </p:cNvPr>
          <p:cNvSpPr txBox="1"/>
          <p:nvPr/>
        </p:nvSpPr>
        <p:spPr>
          <a:xfrm>
            <a:off x="931014" y="5292146"/>
            <a:ext cx="98382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These future plans reflect our commitment to continuous improvement and providing the best service for our users.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48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40371-172A-1010-8513-CD17514CF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7022-4166-3E54-CCDA-2C4288810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42FA3-5BDA-AD04-834B-67C3DD309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i="1" dirty="0">
                <a:ea typeface="+mn-lt"/>
                <a:cs typeface="+mn-lt"/>
              </a:rPr>
              <a:t>Looking ahead, Arts - The Stationary Shop envisions: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046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28C1-40ED-4F4A-7ACF-CCE4A2C9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16A9-1DEC-197C-E78A-5DA9C9D44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0449-059B-92A7-D594-DD4B1973F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i="1" dirty="0">
                <a:ea typeface="+mn-lt"/>
                <a:cs typeface="+mn-lt"/>
              </a:rPr>
              <a:t>In conclusion, Arts - The Stationary Shop is more than a platform—it's a solution to modern shopping challenges: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360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A1C55-E4E2-EC14-C7FA-CD10A05E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F3FC-B31F-FC61-8AFF-BD465041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781" y="975877"/>
            <a:ext cx="3783376" cy="696037"/>
          </a:xfrm>
        </p:spPr>
        <p:txBody>
          <a:bodyPr/>
          <a:lstStyle/>
          <a:p>
            <a:r>
              <a:rPr lang="en-US" sz="3200" dirty="0">
                <a:ln w="28575">
                  <a:noFill/>
                  <a:prstDash val="solid"/>
                </a:ln>
                <a:latin typeface="Tw Cen MT"/>
              </a:rPr>
              <a:t>conclusion</a:t>
            </a:r>
            <a:endParaRPr lang="en-US" sz="3200" b="1" spc="600" dirty="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380FF-E216-85E3-DE9B-7CE2C04F5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1EDE-2639-D951-B0A9-C3BB61E49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61734"/>
            <a:ext cx="2331720" cy="303074"/>
          </a:xfrm>
        </p:spPr>
        <p:txBody>
          <a:bodyPr/>
          <a:lstStyle/>
          <a:p>
            <a:r>
              <a:rPr lang="en-US" dirty="0">
                <a:cs typeface="Segoe UI Light"/>
              </a:rPr>
              <a:t>Arts: the stationary shop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35FF69-6CB5-2764-9822-DC5C1E7B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29" y="2514772"/>
            <a:ext cx="10332720" cy="139127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en-US" sz="1800" b="1" dirty="0">
                <a:ea typeface="+mn-lt"/>
                <a:cs typeface="+mn-lt"/>
              </a:rPr>
              <a:t>Convenience: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We simplify stationary shopping for users in today's fast-paced world.</a:t>
            </a:r>
            <a:endParaRPr lang="en-US" sz="1600">
              <a:solidFill>
                <a:schemeClr val="bg1">
                  <a:lumMod val="85000"/>
                </a:schemeClr>
              </a:solidFill>
              <a:ea typeface="+mn-lt"/>
              <a:cs typeface="Segoe UI"/>
            </a:endParaRPr>
          </a:p>
          <a:p>
            <a:pPr indent="-347345"/>
            <a:r>
              <a:rPr lang="en-US" sz="1800" b="1" dirty="0">
                <a:ea typeface="+mn-lt"/>
                <a:cs typeface="+mn-lt"/>
              </a:rPr>
              <a:t>Accessibility: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From browsing to ordering, our platform is designed for ease and accessibility.</a:t>
            </a:r>
          </a:p>
          <a:p>
            <a:pPr indent="-347345"/>
            <a:r>
              <a:rPr lang="en-US" sz="1800" b="1" dirty="0">
                <a:ea typeface="+mn-lt"/>
                <a:cs typeface="+mn-lt"/>
              </a:rPr>
              <a:t>Efficient Management: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Admins and employees work together seamlessly to ensure smooth operations.</a:t>
            </a:r>
          </a:p>
          <a:p>
            <a:pPr indent="-347345"/>
            <a:endParaRPr lang="en-US" sz="24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CA2ED-94C6-38AB-5213-03B383EACD74}"/>
              </a:ext>
            </a:extLst>
          </p:cNvPr>
          <p:cNvSpPr txBox="1"/>
          <p:nvPr/>
        </p:nvSpPr>
        <p:spPr>
          <a:xfrm>
            <a:off x="931014" y="5292146"/>
            <a:ext cx="98382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Thank you for joining us on this journey. Arts - The Stationary Shop is your destination for convenient, accessible, and efficient stationary shopping.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7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814" y="415160"/>
            <a:ext cx="8878824" cy="696037"/>
          </a:xfrm>
        </p:spPr>
        <p:txBody>
          <a:bodyPr>
            <a:normAutofit/>
          </a:bodyPr>
          <a:lstStyle/>
          <a:p>
            <a:r>
              <a:rPr lang="en-US" sz="3600" b="1" spc="600" dirty="0">
                <a:ln w="28575">
                  <a:noFill/>
                  <a:prstDash val="solid"/>
                </a:ln>
                <a:latin typeface="Tw Cen MT"/>
              </a:rPr>
              <a:t>CONTENTS</a:t>
            </a:r>
            <a:endParaRPr lang="en-US" sz="3600">
              <a:latin typeface="Tw Cen 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15" y="1048283"/>
            <a:ext cx="6422136" cy="50367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/>
                <a:cs typeface="Segoe UI Light"/>
              </a:rPr>
              <a:t>Introduction</a:t>
            </a:r>
          </a:p>
          <a:p>
            <a:pPr marL="342900" indent="-342900"/>
            <a:r>
              <a:rPr lang="en-US" sz="1800" dirty="0">
                <a:cs typeface="Segoe UI Light"/>
              </a:rPr>
              <a:t>Project Objectives</a:t>
            </a:r>
          </a:p>
          <a:p>
            <a:pPr marL="342900" indent="-342900"/>
            <a:r>
              <a:rPr lang="en-US" sz="1800" dirty="0">
                <a:latin typeface="Segoe UI Light"/>
                <a:cs typeface="Segoe UI Light"/>
              </a:rPr>
              <a:t>User Experience</a:t>
            </a:r>
            <a:endParaRPr lang="en-US" sz="1800" dirty="0">
              <a:cs typeface="Segoe UI Light"/>
            </a:endParaRPr>
          </a:p>
          <a:p>
            <a:pPr marL="342900" indent="-342900"/>
            <a:r>
              <a:rPr lang="en-US" sz="1800" dirty="0">
                <a:latin typeface="Segoe UI Light"/>
                <a:cs typeface="Segoe UI Light"/>
              </a:rPr>
              <a:t>Payment Options</a:t>
            </a:r>
          </a:p>
          <a:p>
            <a:pPr marL="342900" indent="-342900"/>
            <a:r>
              <a:rPr lang="en-US" sz="1800" dirty="0">
                <a:latin typeface="Segoe UI Light"/>
                <a:cs typeface="Segoe UI Light"/>
              </a:rPr>
              <a:t>Admin Mangement</a:t>
            </a:r>
          </a:p>
          <a:p>
            <a:pPr marL="342900" indent="-342900"/>
            <a:r>
              <a:rPr lang="en-US" sz="1800" dirty="0">
                <a:latin typeface="Segoe UI Light"/>
                <a:cs typeface="Segoe UI Light"/>
              </a:rPr>
              <a:t>Employee Access</a:t>
            </a:r>
          </a:p>
          <a:p>
            <a:pPr marL="342900" indent="-342900"/>
            <a:r>
              <a:rPr lang="en-US" sz="1800" dirty="0">
                <a:latin typeface="Segoe UI Light"/>
                <a:cs typeface="Segoe UI Light"/>
              </a:rPr>
              <a:t>Project Impact</a:t>
            </a:r>
          </a:p>
          <a:p>
            <a:pPr marL="342900" indent="-342900"/>
            <a:r>
              <a:rPr lang="en-US" sz="1800" dirty="0">
                <a:latin typeface="Segoe UI Light"/>
                <a:cs typeface="Segoe UI Light"/>
              </a:rPr>
              <a:t>Future Plans</a:t>
            </a:r>
          </a:p>
          <a:p>
            <a:pPr marL="342900" indent="-342900"/>
            <a:r>
              <a:rPr lang="en-US" sz="1800" dirty="0">
                <a:latin typeface="Segoe UI Light"/>
                <a:cs typeface="Segoe UI Light"/>
              </a:rPr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1967" y="6363016"/>
            <a:ext cx="2331720" cy="274320"/>
          </a:xfrm>
        </p:spPr>
        <p:txBody>
          <a:bodyPr/>
          <a:lstStyle/>
          <a:p>
            <a:r>
              <a:rPr lang="en-US" dirty="0">
                <a:cs typeface="Segoe UI Light"/>
              </a:rPr>
              <a:t>Arts: the stationary 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latin typeface="Tw Cen MT"/>
              </a:rPr>
              <a:t>THANK YOU</a:t>
            </a:r>
            <a:br>
              <a:rPr lang="en-US" dirty="0">
                <a:ln w="28575">
                  <a:noFill/>
                  <a:prstDash val="solid"/>
                </a:ln>
                <a:latin typeface="Tw Cen MT"/>
              </a:rPr>
            </a:br>
            <a:r>
              <a:rPr lang="en-US" dirty="0">
                <a:ln w="28575">
                  <a:noFill/>
                  <a:prstDash val="solid"/>
                </a:ln>
              </a:rPr>
              <a:t>:)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7591" y="3374136"/>
            <a:ext cx="4709160" cy="4835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Arts The Stationary Shop </a:t>
            </a:r>
            <a:endParaRPr lang="en-US" dirty="0">
              <a:cs typeface="Segoe UI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531795"/>
            <a:ext cx="7735824" cy="6960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26881"/>
            <a:ext cx="7735824" cy="23703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i="1" dirty="0">
                <a:ea typeface="+mn-lt"/>
                <a:cs typeface="+mn-lt"/>
              </a:rPr>
              <a:t>Welcome to Arts - The Stationary Shop! In a world where time is precious, we're here to make stationary shopping easy. Users can explore without logging in, finding items by category or search. When ready to order, a quick login ensures a secure checkout with payment options like credit card, cheque, or cash on delivery.</a:t>
            </a:r>
          </a:p>
          <a:p>
            <a:r>
              <a:rPr lang="en-US" i="1" dirty="0">
                <a:ea typeface="+mn-lt"/>
                <a:cs typeface="+mn-lt"/>
              </a:rPr>
              <a:t>Admins have full control—managing employees, users, and orders effortlessly. Employees contribute by handling orders. Arts - The Stationary Shop: Making shopping convenient for you!</a:t>
            </a:r>
            <a:endParaRPr lang="en-US" dirty="0"/>
          </a:p>
          <a:p>
            <a:endParaRPr lang="en-US" dirty="0">
              <a:cs typeface="Segoe 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i="1" dirty="0">
                <a:ea typeface="+mn-lt"/>
                <a:cs typeface="+mn-lt"/>
              </a:rPr>
              <a:t>Our project, "Arts - The Stationary Shop," is designed with clear objectives: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6" y="947123"/>
            <a:ext cx="5336128" cy="696037"/>
          </a:xfrm>
        </p:spPr>
        <p:txBody>
          <a:bodyPr/>
          <a:lstStyle/>
          <a:p>
            <a:r>
              <a:rPr lang="en-US" sz="3200" dirty="0">
                <a:ln w="28575">
                  <a:noFill/>
                  <a:prstDash val="solid"/>
                </a:ln>
                <a:latin typeface="Tw Cen MT"/>
              </a:rPr>
              <a:t>Project Objectives</a:t>
            </a:r>
            <a:endParaRPr lang="en-US" sz="3200" b="1" spc="60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61734"/>
            <a:ext cx="2331720" cy="303074"/>
          </a:xfrm>
        </p:spPr>
        <p:txBody>
          <a:bodyPr/>
          <a:lstStyle/>
          <a:p>
            <a:r>
              <a:rPr lang="en-US" dirty="0">
                <a:cs typeface="Segoe UI Light"/>
              </a:rPr>
              <a:t>Arts: the stationary shop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F18BD5-C9A8-5111-8D95-46D311A8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20" y="1968433"/>
            <a:ext cx="10332720" cy="303028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>
              <a:lnSpc>
                <a:spcPct val="100000"/>
              </a:lnSpc>
            </a:pPr>
            <a:r>
              <a:rPr lang="en-US" sz="1800" b="1" dirty="0">
                <a:ea typeface="+mn-lt"/>
                <a:cs typeface="+mn-lt"/>
              </a:rPr>
              <a:t>Convenience: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Simplify the stationary shopping experience for users, allowing them to browse and order effortlessly from home or office.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endParaRPr lang="en-US" sz="2400">
              <a:solidFill>
                <a:schemeClr val="bg1">
                  <a:lumMod val="85000"/>
                </a:schemeClr>
              </a:solidFill>
              <a:cs typeface="Segoe UI Light"/>
            </a:endParaRPr>
          </a:p>
          <a:p>
            <a:pPr indent="-347345">
              <a:lnSpc>
                <a:spcPct val="100000"/>
              </a:lnSpc>
            </a:pPr>
            <a:r>
              <a:rPr lang="en-US" sz="1800" b="1" dirty="0">
                <a:ea typeface="+mn-lt"/>
                <a:cs typeface="+mn-lt"/>
              </a:rPr>
              <a:t>Accessibility: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Provide a user-friendly platform that requires no login for product viewing, making it easy for anyone to explore our diverse stationary offerings.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  <a:p>
            <a:pPr indent="-347345">
              <a:lnSpc>
                <a:spcPct val="100000"/>
              </a:lnSpc>
            </a:pPr>
            <a:r>
              <a:rPr lang="en-US" sz="1800" b="1" dirty="0">
                <a:ea typeface="+mn-lt"/>
                <a:cs typeface="+mn-lt"/>
              </a:rPr>
              <a:t>Efficient Management: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Empower admins to effortlessly handle website operations, including adding employees, managing users and orders, and maintaining the product database.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  <a:p>
            <a:pPr indent="-347345">
              <a:lnSpc>
                <a:spcPct val="100000"/>
              </a:lnSpc>
            </a:pPr>
            <a:r>
              <a:rPr lang="en-US" sz="1800" b="1" dirty="0">
                <a:ea typeface="+mn-lt"/>
                <a:cs typeface="+mn-lt"/>
              </a:rPr>
              <a:t>Shared Responsibility: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Enable employees to contribute to the smooth operation of the platform by granting them access to view and manage orders.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endParaRPr lang="en-US" sz="1600" dirty="0">
              <a:solidFill>
                <a:schemeClr val="bg1">
                  <a:lumMod val="85000"/>
                </a:schemeClr>
              </a:solidFill>
              <a:cs typeface="Segoe U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704B7-03AD-7BD5-AFA3-871CCDDA0853}"/>
              </a:ext>
            </a:extLst>
          </p:cNvPr>
          <p:cNvSpPr txBox="1"/>
          <p:nvPr/>
        </p:nvSpPr>
        <p:spPr>
          <a:xfrm>
            <a:off x="931014" y="5292146"/>
            <a:ext cx="98382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In summary, Arts - The Stationary Shop aims to save time, enhance accessibility, and create a seamless experience for both users and administrators.</a:t>
            </a:r>
            <a:endParaRPr lang="en-US" sz="1600">
              <a:solidFill>
                <a:schemeClr val="bg1"/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671D-04C8-EBA7-A5C2-EDD49331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6B0A-C217-09D3-B333-849B83A1C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E33BB-DB37-8A5F-9444-434352CF2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i="1" dirty="0">
                <a:ea typeface="+mn-lt"/>
                <a:cs typeface="+mn-lt"/>
              </a:rPr>
              <a:t>At Arts - The Stationary Shop, we prioritize an effortless user experience: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75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86A57-8BA0-E08E-4B3E-1CB314E45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7F6F-24F3-4DDF-696E-8EF42EB0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918368"/>
            <a:ext cx="4631638" cy="696037"/>
          </a:xfrm>
        </p:spPr>
        <p:txBody>
          <a:bodyPr/>
          <a:lstStyle/>
          <a:p>
            <a:r>
              <a:rPr lang="en-US" sz="3200" dirty="0">
                <a:ln w="28575">
                  <a:noFill/>
                  <a:prstDash val="solid"/>
                </a:ln>
                <a:latin typeface="Tw Cen MT"/>
              </a:rPr>
              <a:t>User Experience</a:t>
            </a:r>
            <a:endParaRPr lang="en-US" sz="3200" b="1" spc="600" dirty="0" err="1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E64B6-13FC-BB37-23C4-FEFD7F10E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AA3FC-190D-9206-A0E0-B068DAA11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61734"/>
            <a:ext cx="2331720" cy="303074"/>
          </a:xfrm>
        </p:spPr>
        <p:txBody>
          <a:bodyPr/>
          <a:lstStyle/>
          <a:p>
            <a:r>
              <a:rPr lang="en-US" dirty="0">
                <a:cs typeface="Segoe UI Light"/>
              </a:rPr>
              <a:t>Arts: the stationary shop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A8CEE-8B00-D36D-0867-B724FB62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20" y="2126584"/>
            <a:ext cx="10332720" cy="2469571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>
              <a:lnSpc>
                <a:spcPct val="100000"/>
              </a:lnSpc>
            </a:pPr>
            <a:r>
              <a:rPr lang="en-US" sz="1800" b="1" dirty="0">
                <a:ea typeface="+mn-lt"/>
                <a:cs typeface="+mn-lt"/>
              </a:rPr>
              <a:t>Browsing Delight: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Users can explore our diverse range of stationary products without the need for a login, making it a hassle-free experience.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endParaRPr lang="en-US" sz="2400" dirty="0">
              <a:solidFill>
                <a:schemeClr val="bg1">
                  <a:lumMod val="85000"/>
                </a:schemeClr>
              </a:solidFill>
              <a:cs typeface="Segoe UI Light"/>
            </a:endParaRPr>
          </a:p>
          <a:p>
            <a:pPr indent="-347345">
              <a:lnSpc>
                <a:spcPct val="100000"/>
              </a:lnSpc>
            </a:pPr>
            <a:r>
              <a:rPr lang="en-US" sz="1800" b="1" dirty="0">
                <a:ea typeface="+mn-lt"/>
                <a:cs typeface="+mn-lt"/>
              </a:rPr>
              <a:t>Easy Discovery: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Find products effortlessly by category or use our simple search function to quickly locate what you need.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  <a:p>
            <a:pPr indent="-347345">
              <a:lnSpc>
                <a:spcPct val="100000"/>
              </a:lnSpc>
            </a:pPr>
            <a:r>
              <a:rPr lang="en-US" sz="1800" b="1" dirty="0">
                <a:ea typeface="+mn-lt"/>
                <a:cs typeface="+mn-lt"/>
              </a:rPr>
              <a:t>Smooth Ordering: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While ordering or adding items to the cart requires a login, the process is designed to be quick and user-friendly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F1239-014F-C6AF-324D-D6B5D3F99CD2}"/>
              </a:ext>
            </a:extLst>
          </p:cNvPr>
          <p:cNvSpPr txBox="1"/>
          <p:nvPr/>
        </p:nvSpPr>
        <p:spPr>
          <a:xfrm>
            <a:off x="931014" y="5292146"/>
            <a:ext cx="98382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In short, our platform ensures accessibility and simplicity, making stationary shopping a joy for every user.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805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96AD1-97E7-91DB-8010-ABB4FDCC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FDBF-9ECB-09DD-9F3B-18B5464E4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Payment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62D4A-5C0E-8485-4A36-C324D471A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i="1" dirty="0">
                <a:ea typeface="+mn-lt"/>
                <a:cs typeface="+mn-lt"/>
              </a:rPr>
              <a:t>Paying at Arts - The Stationary Shop is as easy as the shopping itself: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716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09DDD-A57D-C1F6-4889-6B7EEF499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1C03-55FA-5E92-5B38-CA6B0536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918368"/>
            <a:ext cx="4732279" cy="696037"/>
          </a:xfrm>
        </p:spPr>
        <p:txBody>
          <a:bodyPr/>
          <a:lstStyle/>
          <a:p>
            <a:r>
              <a:rPr lang="en-US" sz="3200" dirty="0">
                <a:ln w="28575">
                  <a:noFill/>
                  <a:prstDash val="solid"/>
                </a:ln>
                <a:latin typeface="Tw Cen MT"/>
              </a:rPr>
              <a:t>Payment options</a:t>
            </a:r>
            <a:endParaRPr lang="en-US" sz="3200" b="1" spc="600" dirty="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6FAEF-CA99-AA1A-647E-69C82E9BE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D3F80-55B6-696C-BFC2-61D1BA20E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61734"/>
            <a:ext cx="2331720" cy="303074"/>
          </a:xfrm>
        </p:spPr>
        <p:txBody>
          <a:bodyPr/>
          <a:lstStyle/>
          <a:p>
            <a:r>
              <a:rPr lang="en-US" dirty="0">
                <a:cs typeface="Segoe UI Light"/>
              </a:rPr>
              <a:t>Arts: the stationary shop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8DB1B-291D-9F03-D1BC-F11A61D9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20" y="2126584"/>
            <a:ext cx="10332720" cy="2469571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  <a:ea typeface="+mn-lt"/>
                <a:cs typeface="+mn-lt"/>
              </a:rPr>
              <a:t>Credit Card: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Users can pay through their credit card details but need to clear the payment before the dispatch of order.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endParaRPr lang="en-US" sz="2400" dirty="0">
              <a:solidFill>
                <a:schemeClr val="bg1">
                  <a:lumMod val="85000"/>
                </a:schemeClr>
              </a:solidFill>
              <a:cs typeface="Segoe UI Light"/>
            </a:endParaRPr>
          </a:p>
          <a:p>
            <a:pPr indent="-347345">
              <a:lnSpc>
                <a:spcPct val="100000"/>
              </a:lnSpc>
            </a:pPr>
            <a:r>
              <a:rPr lang="en-US" sz="1800" b="1" dirty="0">
                <a:ea typeface="+mn-lt"/>
                <a:cs typeface="+mn-lt"/>
              </a:rPr>
              <a:t>Cheque: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Users can easily pay through cheque but need to clear the payment before the dispatch of order.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  <a:p>
            <a:pPr indent="-347345">
              <a:lnSpc>
                <a:spcPct val="100000"/>
              </a:lnSpc>
            </a:pPr>
            <a:r>
              <a:rPr lang="en-US" sz="1800" b="1" dirty="0">
                <a:ea typeface="+mn-lt"/>
                <a:cs typeface="+mn-lt"/>
              </a:rPr>
              <a:t>Cash On Delivery: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While Users can easily pay through cash on delivery but need to clear the payment on the time of delivery.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2C2C9-8782-1991-2FF7-AFE3E71FB97F}"/>
              </a:ext>
            </a:extLst>
          </p:cNvPr>
          <p:cNvSpPr txBox="1"/>
          <p:nvPr/>
        </p:nvSpPr>
        <p:spPr>
          <a:xfrm>
            <a:off x="931014" y="5292146"/>
            <a:ext cx="98382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In short, our platform offer wide range of payment method according to the comfort of user.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05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Arts The Stationary Shop</vt:lpstr>
      <vt:lpstr>CONTENTS</vt:lpstr>
      <vt:lpstr>INTRODUCTION</vt:lpstr>
      <vt:lpstr>Project Objectives</vt:lpstr>
      <vt:lpstr>Project Objectives</vt:lpstr>
      <vt:lpstr>User EXPERIENCE</vt:lpstr>
      <vt:lpstr>User Experience</vt:lpstr>
      <vt:lpstr>Payment option</vt:lpstr>
      <vt:lpstr>Payment options</vt:lpstr>
      <vt:lpstr>Admin Management</vt:lpstr>
      <vt:lpstr>Admin management</vt:lpstr>
      <vt:lpstr>Employee Access</vt:lpstr>
      <vt:lpstr>Employee access</vt:lpstr>
      <vt:lpstr>Project impact</vt:lpstr>
      <vt:lpstr>Project impact</vt:lpstr>
      <vt:lpstr>Future plan</vt:lpstr>
      <vt:lpstr>Future plan</vt:lpstr>
      <vt:lpstr>conclusion</vt:lpstr>
      <vt:lpstr>conclusion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423</cp:revision>
  <dcterms:created xsi:type="dcterms:W3CDTF">2023-12-15T23:34:44Z</dcterms:created>
  <dcterms:modified xsi:type="dcterms:W3CDTF">2023-12-16T03:46:36Z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