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17-01-2025</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1/17/2025</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1/17/2025</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1/17/2025</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1/17/2025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1/17/2025</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1/17/2025</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1/17/2025</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1/17/2025</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1/17/2025</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1/17/2025</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1/17/2025</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1/17/2025</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a:r>
              <a:rPr altLang="en-IN" b="1" dirty="0" lang="en-US">
                <a:solidFill>
                  <a:schemeClr val="accent1"/>
                </a:solidFill>
                <a:latin typeface="Arial" panose="020B0604020202020204" pitchFamily="34" charset="0"/>
                <a:cs typeface="Arial" panose="020B0604020202020204" pitchFamily="34" charset="0"/>
              </a:rPr>
              <a:t>S</a:t>
            </a:r>
            <a:r>
              <a:rPr altLang="en-IN" b="1" dirty="0" lang="en-US">
                <a:solidFill>
                  <a:schemeClr val="accent1"/>
                </a:solidFill>
                <a:latin typeface="Arial" panose="020B0604020202020204" pitchFamily="34" charset="0"/>
                <a:cs typeface="Arial" panose="020B0604020202020204" pitchFamily="34" charset="0"/>
              </a:rPr>
              <a:t>e</a:t>
            </a:r>
            <a:r>
              <a:rPr altLang="en-IN" b="1" dirty="0" lang="en-US">
                <a:solidFill>
                  <a:schemeClr val="accent1"/>
                </a:solidFill>
                <a:latin typeface="Arial" panose="020B0604020202020204" pitchFamily="34" charset="0"/>
                <a:cs typeface="Arial" panose="020B0604020202020204" pitchFamily="34" charset="0"/>
              </a:rPr>
              <a:t>c</a:t>
            </a:r>
            <a:r>
              <a:rPr altLang="en-IN" b="1" dirty="0" lang="en-US">
                <a:solidFill>
                  <a:schemeClr val="accent1"/>
                </a:solidFill>
                <a:latin typeface="Arial" panose="020B0604020202020204" pitchFamily="34" charset="0"/>
                <a:cs typeface="Arial" panose="020B0604020202020204" pitchFamily="34" charset="0"/>
              </a:rPr>
              <a:t>u</a:t>
            </a:r>
            <a:r>
              <a:rPr altLang="en-IN" b="1" dirty="0" lang="en-US">
                <a:solidFill>
                  <a:schemeClr val="accent1"/>
                </a:solidFill>
                <a:latin typeface="Arial" panose="020B0604020202020204" pitchFamily="34" charset="0"/>
                <a:cs typeface="Arial" panose="020B0604020202020204" pitchFamily="34" charset="0"/>
              </a:rPr>
              <a:t>r</a:t>
            </a:r>
            <a:r>
              <a:rPr altLang="en-IN" b="1" dirty="0" lang="en-US">
                <a:solidFill>
                  <a:schemeClr val="accent1"/>
                </a:solidFill>
                <a:latin typeface="Arial" panose="020B0604020202020204" pitchFamily="34" charset="0"/>
                <a:cs typeface="Arial" panose="020B0604020202020204" pitchFamily="34" charset="0"/>
              </a:rPr>
              <a:t>e</a:t>
            </a:r>
            <a:r>
              <a:rPr altLang="en-IN" b="1" dirty="0" lang="en-US">
                <a:solidFill>
                  <a:schemeClr val="accent1"/>
                </a:solidFill>
                <a:latin typeface="Arial" panose="020B0604020202020204" pitchFamily="34" charset="0"/>
                <a:cs typeface="Arial" panose="020B0604020202020204" pitchFamily="34" charset="0"/>
              </a:rPr>
              <a:t> </a:t>
            </a:r>
            <a:r>
              <a:rPr altLang="en-IN" b="1" dirty="0" lang="en-US">
                <a:solidFill>
                  <a:schemeClr val="accent1"/>
                </a:solidFill>
                <a:latin typeface="Arial" panose="020B0604020202020204" pitchFamily="34" charset="0"/>
                <a:cs typeface="Arial" panose="020B0604020202020204" pitchFamily="34" charset="0"/>
              </a:rPr>
              <a:t>d</a:t>
            </a:r>
            <a:r>
              <a:rPr altLang="en-IN" b="1" dirty="0" lang="en-US">
                <a:solidFill>
                  <a:schemeClr val="accent1"/>
                </a:solidFill>
                <a:latin typeface="Arial" panose="020B0604020202020204" pitchFamily="34" charset="0"/>
                <a:cs typeface="Arial" panose="020B0604020202020204" pitchFamily="34" charset="0"/>
              </a:rPr>
              <a:t>a</a:t>
            </a:r>
            <a:r>
              <a:rPr altLang="en-IN" b="1" dirty="0" lang="en-US">
                <a:solidFill>
                  <a:schemeClr val="accent1"/>
                </a:solidFill>
                <a:latin typeface="Arial" panose="020B0604020202020204" pitchFamily="34" charset="0"/>
                <a:cs typeface="Arial" panose="020B0604020202020204" pitchFamily="34" charset="0"/>
              </a:rPr>
              <a:t>t</a:t>
            </a:r>
            <a:r>
              <a:rPr altLang="en-IN" b="1" dirty="0" lang="en-US">
                <a:solidFill>
                  <a:schemeClr val="accent1"/>
                </a:solidFill>
                <a:latin typeface="Arial" panose="020B0604020202020204" pitchFamily="34" charset="0"/>
                <a:cs typeface="Arial" panose="020B0604020202020204" pitchFamily="34" charset="0"/>
              </a:rPr>
              <a:t>a</a:t>
            </a:r>
            <a:r>
              <a:rPr altLang="en-IN" b="1" dirty="0" lang="en-US">
                <a:solidFill>
                  <a:schemeClr val="accent1"/>
                </a:solidFill>
                <a:latin typeface="Arial" panose="020B0604020202020204" pitchFamily="34" charset="0"/>
                <a:cs typeface="Arial" panose="020B0604020202020204" pitchFamily="34" charset="0"/>
              </a:rPr>
              <a:t> </a:t>
            </a:r>
            <a:r>
              <a:rPr altLang="en-IN" b="1" dirty="0" lang="en-US">
                <a:solidFill>
                  <a:schemeClr val="accent1"/>
                </a:solidFill>
                <a:latin typeface="Arial" panose="020B0604020202020204" pitchFamily="34" charset="0"/>
                <a:cs typeface="Arial" panose="020B0604020202020204" pitchFamily="34" charset="0"/>
              </a:rPr>
              <a:t>h</a:t>
            </a:r>
            <a:r>
              <a:rPr altLang="en-IN" b="1" dirty="0" lang="en-US">
                <a:solidFill>
                  <a:schemeClr val="accent1"/>
                </a:solidFill>
                <a:latin typeface="Arial" panose="020B0604020202020204" pitchFamily="34" charset="0"/>
                <a:cs typeface="Arial" panose="020B0604020202020204" pitchFamily="34" charset="0"/>
              </a:rPr>
              <a:t>i</a:t>
            </a:r>
            <a:r>
              <a:rPr altLang="en-IN" b="1" dirty="0" lang="en-US">
                <a:solidFill>
                  <a:schemeClr val="accent1"/>
                </a:solidFill>
                <a:latin typeface="Arial" panose="020B0604020202020204" pitchFamily="34" charset="0"/>
                <a:cs typeface="Arial" panose="020B0604020202020204" pitchFamily="34" charset="0"/>
              </a:rPr>
              <a:t>d</a:t>
            </a:r>
            <a:r>
              <a:rPr altLang="en-IN" b="1" dirty="0" lang="en-US">
                <a:solidFill>
                  <a:schemeClr val="accent1"/>
                </a:solidFill>
                <a:latin typeface="Arial" panose="020B0604020202020204" pitchFamily="34" charset="0"/>
                <a:cs typeface="Arial" panose="020B0604020202020204" pitchFamily="34" charset="0"/>
              </a:rPr>
              <a:t>i</a:t>
            </a:r>
            <a:r>
              <a:rPr altLang="en-IN" b="1" dirty="0" lang="en-US">
                <a:solidFill>
                  <a:schemeClr val="accent1"/>
                </a:solidFill>
                <a:latin typeface="Arial" panose="020B0604020202020204" pitchFamily="34" charset="0"/>
                <a:cs typeface="Arial" panose="020B0604020202020204" pitchFamily="34" charset="0"/>
              </a:rPr>
              <a:t>ng</a:t>
            </a:r>
            <a:r>
              <a:rPr altLang="en-IN" b="1" dirty="0" lang="en-US">
                <a:solidFill>
                  <a:schemeClr val="accent1"/>
                </a:solidFill>
                <a:latin typeface="Arial" panose="020B0604020202020204" pitchFamily="34" charset="0"/>
                <a:cs typeface="Arial" panose="020B0604020202020204" pitchFamily="34" charset="0"/>
              </a:rPr>
              <a:t> </a:t>
            </a:r>
            <a:r>
              <a:rPr altLang="en-IN" b="1" dirty="0" lang="en-US">
                <a:solidFill>
                  <a:schemeClr val="accent1"/>
                </a:solidFill>
                <a:latin typeface="Arial" panose="020B0604020202020204" pitchFamily="34" charset="0"/>
                <a:cs typeface="Arial" panose="020B0604020202020204" pitchFamily="34" charset="0"/>
              </a:rPr>
              <a:t>i</a:t>
            </a:r>
            <a:r>
              <a:rPr altLang="en-IN" b="1" dirty="0" lang="en-US">
                <a:solidFill>
                  <a:schemeClr val="accent1"/>
                </a:solidFill>
                <a:latin typeface="Arial" panose="020B0604020202020204" pitchFamily="34" charset="0"/>
                <a:cs typeface="Arial" panose="020B0604020202020204" pitchFamily="34" charset="0"/>
              </a:rPr>
              <a:t>n</a:t>
            </a:r>
            <a:r>
              <a:rPr altLang="en-IN" b="1" dirty="0" lang="en-US">
                <a:solidFill>
                  <a:schemeClr val="accent1"/>
                </a:solidFill>
                <a:latin typeface="Arial" panose="020B0604020202020204" pitchFamily="34" charset="0"/>
                <a:cs typeface="Arial" panose="020B0604020202020204" pitchFamily="34" charset="0"/>
              </a:rPr>
              <a:t> </a:t>
            </a:r>
            <a:r>
              <a:rPr altLang="en-IN" b="1" dirty="0" lang="en-US">
                <a:solidFill>
                  <a:schemeClr val="accent1"/>
                </a:solidFill>
                <a:latin typeface="Arial" panose="020B0604020202020204" pitchFamily="34" charset="0"/>
                <a:cs typeface="Arial" panose="020B0604020202020204" pitchFamily="34" charset="0"/>
              </a:rPr>
              <a:t>I</a:t>
            </a:r>
            <a:r>
              <a:rPr altLang="en-IN" b="1" dirty="0" lang="en-US">
                <a:solidFill>
                  <a:schemeClr val="accent1"/>
                </a:solidFill>
                <a:latin typeface="Arial" panose="020B0604020202020204" pitchFamily="34" charset="0"/>
                <a:cs typeface="Arial" panose="020B0604020202020204" pitchFamily="34" charset="0"/>
              </a:rPr>
              <a:t>m</a:t>
            </a:r>
            <a:r>
              <a:rPr altLang="en-IN" b="1" dirty="0" lang="en-US">
                <a:solidFill>
                  <a:schemeClr val="accent1"/>
                </a:solidFill>
                <a:latin typeface="Arial" panose="020B0604020202020204" pitchFamily="34" charset="0"/>
                <a:cs typeface="Arial" panose="020B0604020202020204" pitchFamily="34" charset="0"/>
              </a:rPr>
              <a:t>a</a:t>
            </a:r>
            <a:r>
              <a:rPr altLang="en-IN" b="1" dirty="0" lang="en-US">
                <a:solidFill>
                  <a:schemeClr val="accent1"/>
                </a:solidFill>
                <a:latin typeface="Arial" panose="020B0604020202020204" pitchFamily="34" charset="0"/>
                <a:cs typeface="Arial" panose="020B0604020202020204" pitchFamily="34" charset="0"/>
              </a:rPr>
              <a:t>g</a:t>
            </a:r>
            <a:r>
              <a:rPr altLang="en-IN" b="1" dirty="0" lang="en-US">
                <a:solidFill>
                  <a:schemeClr val="accent1"/>
                </a:solidFill>
                <a:latin typeface="Arial" panose="020B0604020202020204" pitchFamily="34" charset="0"/>
                <a:cs typeface="Arial" panose="020B0604020202020204" pitchFamily="34" charset="0"/>
              </a:rPr>
              <a:t>e</a:t>
            </a:r>
            <a:r>
              <a:rPr altLang="en-IN" b="1" dirty="0" lang="en-US">
                <a:solidFill>
                  <a:schemeClr val="accent1"/>
                </a:solidFill>
                <a:latin typeface="Arial" panose="020B0604020202020204" pitchFamily="34" charset="0"/>
                <a:cs typeface="Arial" panose="020B0604020202020204" pitchFamily="34" charset="0"/>
              </a:rPr>
              <a:t> </a:t>
            </a:r>
            <a:r>
              <a:rPr altLang="en-IN" b="1" dirty="0" lang="en-US">
                <a:solidFill>
                  <a:schemeClr val="accent1"/>
                </a:solidFill>
                <a:latin typeface="Arial" panose="020B0604020202020204" pitchFamily="34" charset="0"/>
                <a:cs typeface="Arial" panose="020B0604020202020204" pitchFamily="34" charset="0"/>
              </a:rPr>
              <a:t>u</a:t>
            </a:r>
            <a:r>
              <a:rPr altLang="en-IN" b="1" dirty="0" lang="en-US">
                <a:solidFill>
                  <a:schemeClr val="accent1"/>
                </a:solidFill>
                <a:latin typeface="Arial" panose="020B0604020202020204" pitchFamily="34" charset="0"/>
                <a:cs typeface="Arial" panose="020B0604020202020204" pitchFamily="34" charset="0"/>
              </a:rPr>
              <a:t>s</a:t>
            </a:r>
            <a:r>
              <a:rPr altLang="en-IN" b="1" dirty="0" lang="en-US">
                <a:solidFill>
                  <a:schemeClr val="accent1"/>
                </a:solidFill>
                <a:latin typeface="Arial" panose="020B0604020202020204" pitchFamily="34" charset="0"/>
                <a:cs typeface="Arial" panose="020B0604020202020204" pitchFamily="34" charset="0"/>
              </a:rPr>
              <a:t>i</a:t>
            </a:r>
            <a:r>
              <a:rPr altLang="en-IN" b="1" dirty="0" lang="en-US">
                <a:solidFill>
                  <a:schemeClr val="accent1"/>
                </a:solidFill>
                <a:latin typeface="Arial" panose="020B0604020202020204" pitchFamily="34" charset="0"/>
                <a:cs typeface="Arial" panose="020B0604020202020204" pitchFamily="34" charset="0"/>
              </a:rPr>
              <a:t>n</a:t>
            </a:r>
            <a:r>
              <a:rPr altLang="en-IN" b="1" dirty="0" lang="en-US">
                <a:solidFill>
                  <a:schemeClr val="accent1"/>
                </a:solidFill>
                <a:latin typeface="Arial" panose="020B0604020202020204" pitchFamily="34" charset="0"/>
                <a:cs typeface="Arial" panose="020B0604020202020204" pitchFamily="34" charset="0"/>
              </a:rPr>
              <a:t>g</a:t>
            </a:r>
            <a:r>
              <a:rPr altLang="en-IN" b="1" dirty="0" lang="en-US">
                <a:solidFill>
                  <a:schemeClr val="accent1"/>
                </a:solidFill>
                <a:latin typeface="Arial" panose="020B0604020202020204" pitchFamily="34" charset="0"/>
                <a:cs typeface="Arial" panose="020B0604020202020204" pitchFamily="34" charset="0"/>
              </a:rPr>
              <a:t> </a:t>
            </a:r>
            <a:r>
              <a:rPr altLang="en-IN" b="1" dirty="0" lang="en-US">
                <a:solidFill>
                  <a:schemeClr val="accent1"/>
                </a:solidFill>
                <a:latin typeface="Arial" panose="020B0604020202020204" pitchFamily="34" charset="0"/>
                <a:cs typeface="Arial" panose="020B0604020202020204" pitchFamily="34" charset="0"/>
              </a:rPr>
              <a:t>s</a:t>
            </a:r>
            <a:r>
              <a:rPr altLang="en-IN" b="1" dirty="0" lang="en-US">
                <a:solidFill>
                  <a:schemeClr val="accent1"/>
                </a:solidFill>
                <a:latin typeface="Arial" panose="020B0604020202020204" pitchFamily="34" charset="0"/>
                <a:cs typeface="Arial" panose="020B0604020202020204" pitchFamily="34" charset="0"/>
              </a:rPr>
              <a:t>t</a:t>
            </a:r>
            <a:r>
              <a:rPr altLang="en-IN" b="1" dirty="0" lang="en-US">
                <a:solidFill>
                  <a:schemeClr val="accent1"/>
                </a:solidFill>
                <a:latin typeface="Arial" panose="020B0604020202020204" pitchFamily="34" charset="0"/>
                <a:cs typeface="Arial" panose="020B0604020202020204" pitchFamily="34" charset="0"/>
              </a:rPr>
              <a:t>e</a:t>
            </a:r>
            <a:r>
              <a:rPr altLang="en-IN" b="1" dirty="0" lang="en-US">
                <a:solidFill>
                  <a:schemeClr val="accent1"/>
                </a:solidFill>
                <a:latin typeface="Arial" panose="020B0604020202020204" pitchFamily="34" charset="0"/>
                <a:cs typeface="Arial" panose="020B0604020202020204" pitchFamily="34" charset="0"/>
              </a:rPr>
              <a:t>g</a:t>
            </a:r>
            <a:r>
              <a:rPr altLang="en-IN" b="1" dirty="0" lang="en-US">
                <a:solidFill>
                  <a:schemeClr val="accent1"/>
                </a:solidFill>
                <a:latin typeface="Arial" panose="020B0604020202020204" pitchFamily="34" charset="0"/>
                <a:cs typeface="Arial" panose="020B0604020202020204" pitchFamily="34" charset="0"/>
              </a:rPr>
              <a:t>anography</a:t>
            </a:r>
            <a:r>
              <a:rPr altLang="en-IN" b="1" dirty="0" lang="en-US">
                <a:solidFill>
                  <a:schemeClr val="accent1"/>
                </a:solidFill>
                <a:latin typeface="Arial" panose="020B0604020202020204" pitchFamily="34" charset="0"/>
                <a:cs typeface="Arial" panose="020B0604020202020204" pitchFamily="34" charset="0"/>
              </a:rPr>
              <a:t> </a:t>
            </a:r>
            <a:endParaRPr altLang="en-US" lang="zh-CN"/>
          </a:p>
        </p:txBody>
      </p:sp>
      <p:sp>
        <p:nvSpPr>
          <p:cNvPr id="1048590" name="TextBox 2"/>
          <p:cNvSpPr txBox="1"/>
          <p:nvPr/>
        </p:nvSpPr>
        <p:spPr>
          <a:xfrm>
            <a:off x="-267323" y="-550092"/>
            <a:ext cx="12726648" cy="584775"/>
          </a:xfrm>
          <a:prstGeom prst="rect"/>
          <a:noFill/>
        </p:spPr>
        <p:txBody>
          <a:bodyPr anchor="t" bIns="45720" lIns="91440" rIns="91440" rtlCol="0" tIns="45720" wrap="square">
            <a:spAutoFit/>
          </a:bodyPr>
          <a:p>
            <a:pPr algn="ctr"/>
            <a:endParaRPr b="1" dirty="0" sz="3200" lang="en-US">
              <a:solidFill>
                <a:schemeClr val="accent1">
                  <a:lumMod val="75000"/>
                </a:schemeClr>
              </a:solidFill>
              <a:latin typeface="Arial"/>
              <a:cs typeface="Arial"/>
            </a:endParaRPr>
          </a:p>
        </p:txBody>
      </p:sp>
      <p:sp>
        <p:nvSpPr>
          <p:cNvPr id="1048591" name="TextBox 3"/>
          <p:cNvSpPr txBox="1"/>
          <p:nvPr/>
        </p:nvSpPr>
        <p:spPr>
          <a:xfrm>
            <a:off x="3117529" y="4586365"/>
            <a:ext cx="7980183" cy="1615440"/>
          </a:xfrm>
          <a:prstGeom prst="rect"/>
          <a:noFill/>
        </p:spPr>
        <p:txBody>
          <a:bodyPr anchor="t" bIns="45720" lIns="91440" rIns="91440" rtlCol="0" tIns="45720" wrap="square">
            <a:spAutoFit/>
          </a:bodyPr>
          <a:p>
            <a:r>
              <a:rPr b="1" dirty="0" sz="2000" lang="en-US">
                <a:solidFill>
                  <a:schemeClr val="accent1">
                    <a:lumMod val="75000"/>
                  </a:schemeClr>
                </a:solidFill>
                <a:latin typeface="Arial"/>
                <a:ea typeface="Arial"/>
                <a:cs typeface="Arial" pitchFamily="34" charset="0"/>
              </a:rPr>
              <a:t>Presented By:</a:t>
            </a:r>
            <a:r>
              <a:rPr altLang="en-IN" b="1" dirty="0" sz="2000" lang="en-US">
                <a:solidFill>
                  <a:schemeClr val="accent1">
                    <a:lumMod val="75000"/>
                  </a:schemeClr>
                </a:solidFill>
                <a:latin typeface="Arial"/>
                <a:ea typeface="Arial"/>
                <a:cs typeface="Arial" pitchFamily="34" charset="0"/>
              </a:rPr>
              <a:t> </a:t>
            </a:r>
            <a:r>
              <a:rPr altLang="en-IN" b="1" dirty="0" sz="2000" lang="en-US">
                <a:solidFill>
                  <a:schemeClr val="accent1">
                    <a:lumMod val="75000"/>
                  </a:schemeClr>
                </a:solidFill>
                <a:latin typeface="Arial"/>
                <a:ea typeface="Arial"/>
                <a:cs typeface="Arial" pitchFamily="34" charset="0"/>
              </a:rPr>
              <a:t>N</a:t>
            </a:r>
            <a:r>
              <a:rPr altLang="en-IN" b="1" dirty="0" sz="2000" lang="en-US">
                <a:solidFill>
                  <a:schemeClr val="accent1">
                    <a:lumMod val="75000"/>
                  </a:schemeClr>
                </a:solidFill>
                <a:latin typeface="Arial"/>
                <a:ea typeface="Arial"/>
                <a:cs typeface="Arial" pitchFamily="34" charset="0"/>
              </a:rPr>
              <a:t>.</a:t>
            </a:r>
            <a:r>
              <a:rPr altLang="en-IN" b="1" dirty="0" sz="2000" lang="en-US">
                <a:solidFill>
                  <a:schemeClr val="accent1">
                    <a:lumMod val="75000"/>
                  </a:schemeClr>
                </a:solidFill>
                <a:latin typeface="Arial"/>
                <a:ea typeface="Arial"/>
                <a:cs typeface="Arial" pitchFamily="34" charset="0"/>
              </a:rPr>
              <a:t> </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b</a:t>
            </a:r>
            <a:r>
              <a:rPr altLang="en-IN" b="1" dirty="0" sz="2000" lang="en-US">
                <a:solidFill>
                  <a:schemeClr val="accent1">
                    <a:lumMod val="75000"/>
                  </a:schemeClr>
                </a:solidFill>
                <a:latin typeface="Arial"/>
                <a:ea typeface="Arial"/>
                <a:cs typeface="Arial" pitchFamily="34" charset="0"/>
              </a:rPr>
              <a:t>i</a:t>
            </a:r>
            <a:r>
              <a:rPr altLang="en-IN" b="1" dirty="0" sz="2000" lang="en-US">
                <a:solidFill>
                  <a:schemeClr val="accent1">
                    <a:lumMod val="75000"/>
                  </a:schemeClr>
                </a:solidFill>
                <a:latin typeface="Arial"/>
                <a:ea typeface="Arial"/>
                <a:cs typeface="Arial" pitchFamily="34" charset="0"/>
              </a:rPr>
              <a:t>s</a:t>
            </a:r>
            <a:r>
              <a:rPr altLang="en-IN" b="1" dirty="0" sz="2000" lang="en-US">
                <a:solidFill>
                  <a:schemeClr val="accent1">
                    <a:lumMod val="75000"/>
                  </a:schemeClr>
                </a:solidFill>
                <a:latin typeface="Arial"/>
                <a:ea typeface="Arial"/>
                <a:cs typeface="Arial" pitchFamily="34" charset="0"/>
              </a:rPr>
              <a:t>h</a:t>
            </a:r>
            <a:r>
              <a:rPr altLang="en-IN" b="1" dirty="0" sz="2000" lang="en-US">
                <a:solidFill>
                  <a:schemeClr val="accent1">
                    <a:lumMod val="75000"/>
                  </a:schemeClr>
                </a:solidFill>
                <a:latin typeface="Arial"/>
                <a:ea typeface="Arial"/>
                <a:cs typeface="Arial" pitchFamily="34" charset="0"/>
              </a:rPr>
              <a:t>a</a:t>
            </a:r>
            <a:endParaRPr b="1" dirty="0" sz="2000" lang="en-US">
              <a:solidFill>
                <a:schemeClr val="accent1">
                  <a:lumMod val="75000"/>
                </a:schemeClr>
              </a:solidFill>
              <a:latin typeface="Arial"/>
              <a:ea typeface="Arial"/>
              <a:cs typeface="Arial" pitchFamily="34" charset="0"/>
            </a:endParaRPr>
          </a:p>
          <a:p>
            <a:endParaRPr b="1" dirty="0" sz="2000" lang="en-US">
              <a:solidFill>
                <a:schemeClr val="accent1">
                  <a:lumMod val="75000"/>
                </a:schemeClr>
              </a:solidFill>
              <a:latin typeface="Arial"/>
              <a:ea typeface="Arial"/>
              <a:cs typeface="Arial"/>
            </a:endParaRPr>
          </a:p>
          <a:p>
            <a:r>
              <a:rPr b="1" dirty="0" sz="2000" lang="en-US" smtClean="0">
                <a:solidFill>
                  <a:schemeClr val="accent1">
                    <a:lumMod val="75000"/>
                  </a:schemeClr>
                </a:solidFill>
                <a:latin typeface="Arial"/>
                <a:ea typeface="Arial"/>
                <a:cs typeface="Arial"/>
              </a:rPr>
              <a:t>College </a:t>
            </a:r>
            <a:r>
              <a:rPr b="1" dirty="0" sz="2000" lang="en-US">
                <a:solidFill>
                  <a:schemeClr val="accent1">
                    <a:lumMod val="75000"/>
                  </a:schemeClr>
                </a:solidFill>
                <a:latin typeface="Arial"/>
                <a:ea typeface="Arial"/>
                <a:cs typeface="Arial"/>
              </a:rPr>
              <a:t>Name &amp; Department :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U</a:t>
            </a:r>
            <a:r>
              <a:rPr altLang="en-IN" b="1" dirty="0" sz="2000" lang="en-US">
                <a:solidFill>
                  <a:schemeClr val="accent1">
                    <a:lumMod val="75000"/>
                  </a:schemeClr>
                </a:solidFill>
                <a:latin typeface="Arial"/>
                <a:ea typeface="Arial"/>
                <a:cs typeface="Arial"/>
              </a:rPr>
              <a:t>d</a:t>
            </a:r>
            <a:r>
              <a:rPr altLang="en-IN" b="1" dirty="0" sz="2000" lang="en-US">
                <a:solidFill>
                  <a:schemeClr val="accent1">
                    <a:lumMod val="75000"/>
                  </a:schemeClr>
                </a:solidFill>
                <a:latin typeface="Arial"/>
                <a:ea typeface="Arial"/>
                <a:cs typeface="Arial"/>
              </a:rPr>
              <a:t>a</a:t>
            </a:r>
            <a:r>
              <a:rPr altLang="en-IN" b="1" dirty="0" sz="2000" lang="en-US">
                <a:solidFill>
                  <a:schemeClr val="accent1">
                    <a:lumMod val="75000"/>
                  </a:schemeClr>
                </a:solidFill>
                <a:latin typeface="Arial"/>
                <a:ea typeface="Arial"/>
                <a:cs typeface="Arial"/>
              </a:rPr>
              <a:t>y</a:t>
            </a:r>
            <a:r>
              <a:rPr altLang="en-IN" b="1" dirty="0" sz="2000" lang="en-US">
                <a:solidFill>
                  <a:schemeClr val="accent1">
                    <a:lumMod val="75000"/>
                  </a:schemeClr>
                </a:solidFill>
                <a:latin typeface="Arial"/>
                <a:ea typeface="Arial"/>
                <a:cs typeface="Arial"/>
              </a:rPr>
              <a:t>a</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School</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o</a:t>
            </a:r>
            <a:r>
              <a:rPr altLang="en-IN" b="1" dirty="0" sz="2000" lang="en-US">
                <a:solidFill>
                  <a:schemeClr val="accent1">
                    <a:lumMod val="75000"/>
                  </a:schemeClr>
                </a:solidFill>
                <a:latin typeface="Arial"/>
                <a:ea typeface="Arial"/>
                <a:cs typeface="Arial"/>
              </a:rPr>
              <a:t>f</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E</a:t>
            </a:r>
            <a:r>
              <a:rPr altLang="en-IN" b="1" dirty="0" sz="2000" lang="en-US">
                <a:solidFill>
                  <a:schemeClr val="accent1">
                    <a:lumMod val="75000"/>
                  </a:schemeClr>
                </a:solidFill>
                <a:latin typeface="Arial"/>
                <a:ea typeface="Arial"/>
                <a:cs typeface="Arial"/>
              </a:rPr>
              <a:t>n</a:t>
            </a:r>
            <a:r>
              <a:rPr altLang="en-IN" b="1" dirty="0" sz="2000" lang="en-US">
                <a:solidFill>
                  <a:schemeClr val="accent1">
                    <a:lumMod val="75000"/>
                  </a:schemeClr>
                </a:solidFill>
                <a:latin typeface="Arial"/>
                <a:ea typeface="Arial"/>
                <a:cs typeface="Arial"/>
              </a:rPr>
              <a:t>g</a:t>
            </a:r>
            <a:r>
              <a:rPr altLang="en-IN" b="1" dirty="0" sz="2000" lang="en-US">
                <a:solidFill>
                  <a:schemeClr val="accent1">
                    <a:lumMod val="75000"/>
                  </a:schemeClr>
                </a:solidFill>
                <a:latin typeface="Arial"/>
                <a:ea typeface="Arial"/>
                <a:cs typeface="Arial"/>
              </a:rPr>
              <a:t>i</a:t>
            </a:r>
            <a:r>
              <a:rPr altLang="en-IN" b="1" dirty="0" sz="2000" lang="en-US">
                <a:solidFill>
                  <a:schemeClr val="accent1">
                    <a:lumMod val="75000"/>
                  </a:schemeClr>
                </a:solidFill>
                <a:latin typeface="Arial"/>
                <a:ea typeface="Arial"/>
                <a:cs typeface="Arial"/>
              </a:rPr>
              <a:t>n</a:t>
            </a:r>
            <a:r>
              <a:rPr altLang="en-IN" b="1" dirty="0" sz="2000" lang="en-US">
                <a:solidFill>
                  <a:schemeClr val="accent1">
                    <a:lumMod val="75000"/>
                  </a:schemeClr>
                </a:solidFill>
                <a:latin typeface="Arial"/>
                <a:ea typeface="Arial"/>
                <a:cs typeface="Arial"/>
              </a:rPr>
              <a:t>e</a:t>
            </a:r>
            <a:r>
              <a:rPr altLang="en-IN" b="1" dirty="0" sz="2000" lang="en-US">
                <a:solidFill>
                  <a:schemeClr val="accent1">
                    <a:lumMod val="75000"/>
                  </a:schemeClr>
                </a:solidFill>
                <a:latin typeface="Arial"/>
                <a:ea typeface="Arial"/>
                <a:cs typeface="Arial"/>
              </a:rPr>
              <a:t>e</a:t>
            </a:r>
            <a:r>
              <a:rPr altLang="en-IN" b="1" dirty="0" sz="2000" lang="en-US">
                <a:solidFill>
                  <a:schemeClr val="accent1">
                    <a:lumMod val="75000"/>
                  </a:schemeClr>
                </a:solidFill>
                <a:latin typeface="Arial"/>
                <a:ea typeface="Arial"/>
                <a:cs typeface="Arial"/>
              </a:rPr>
              <a:t>r</a:t>
            </a:r>
            <a:r>
              <a:rPr altLang="en-IN" b="1" dirty="0" sz="2000" lang="en-US">
                <a:solidFill>
                  <a:schemeClr val="accent1">
                    <a:lumMod val="75000"/>
                  </a:schemeClr>
                </a:solidFill>
                <a:latin typeface="Arial"/>
                <a:ea typeface="Arial"/>
                <a:cs typeface="Arial"/>
              </a:rPr>
              <a:t>ing</a:t>
            </a:r>
            <a:r>
              <a:rPr altLang="en-IN" b="1" dirty="0" sz="2000" lang="en-US">
                <a:solidFill>
                  <a:schemeClr val="accent1">
                    <a:lumMod val="75000"/>
                  </a:schemeClr>
                </a:solidFill>
                <a:latin typeface="Arial"/>
                <a:ea typeface="Arial"/>
                <a:cs typeface="Arial"/>
              </a:rPr>
              <a:t>,</a:t>
            </a:r>
            <a:endParaRPr b="1" dirty="0" sz="2000" lang="en-US">
              <a:solidFill>
                <a:schemeClr val="accent1">
                  <a:lumMod val="75000"/>
                </a:schemeClr>
              </a:solidFill>
              <a:latin typeface="Arial"/>
              <a:ea typeface="Arial"/>
              <a:cs typeface="Arial"/>
            </a:endParaRPr>
          </a:p>
          <a:p>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 </a:t>
            </a:r>
            <a:r>
              <a:rPr altLang="en-IN" b="1" dirty="0" sz="2000" lang="en-US">
                <a:solidFill>
                  <a:schemeClr val="accent1">
                    <a:lumMod val="75000"/>
                  </a:schemeClr>
                </a:solidFill>
                <a:latin typeface="Arial"/>
                <a:ea typeface="Arial"/>
                <a:cs typeface="Arial"/>
              </a:rPr>
              <a:t>M</a:t>
            </a:r>
            <a:r>
              <a:rPr altLang="en-IN" b="1" dirty="0" sz="2000" lang="en-US">
                <a:solidFill>
                  <a:schemeClr val="accent1">
                    <a:lumMod val="75000"/>
                  </a:schemeClr>
                </a:solidFill>
                <a:latin typeface="Arial"/>
                <a:ea typeface="Arial"/>
                <a:cs typeface="Arial"/>
              </a:rPr>
              <a:t>C</a:t>
            </a:r>
            <a:r>
              <a:rPr altLang="en-IN" b="1" dirty="0" sz="2000" lang="en-US">
                <a:solidFill>
                  <a:schemeClr val="accent1">
                    <a:lumMod val="75000"/>
                  </a:schemeClr>
                </a:solidFill>
                <a:latin typeface="Arial"/>
                <a:ea typeface="Arial"/>
                <a:cs typeface="Arial"/>
              </a:rPr>
              <a:t>A</a:t>
            </a:r>
            <a:endParaRPr b="1" dirty="0" sz="2000" lang="en-US">
              <a:solidFill>
                <a:schemeClr val="accent1">
                  <a:lumMod val="75000"/>
                </a:schemeClr>
              </a:solidFill>
              <a:latin typeface="Arial"/>
              <a:ea typeface="Arial"/>
              <a:cs typeface="Arial"/>
            </a:endParaRPr>
          </a:p>
          <a:p>
            <a:endParaRPr b="1" dirty="0" sz="2000" lang="en-US">
              <a:solidFill>
                <a:schemeClr val="accent1">
                  <a:lumMod val="75000"/>
                </a:schemeClr>
              </a:solidFill>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1"/>
          <p:cNvSpPr>
            <a:spLocks noGrp="1"/>
          </p:cNvSpPr>
          <p:nvPr>
            <p:ph type="title"/>
          </p:nvPr>
        </p:nvSpPr>
        <p:spPr/>
        <p:txBody>
          <a:bodyPr/>
          <a:p>
            <a:r>
              <a:rPr dirty="0" lang="en-IN">
                <a:solidFill>
                  <a:schemeClr val="accent1"/>
                </a:solidFill>
              </a:rPr>
              <a:t>Conclusion</a:t>
            </a:r>
          </a:p>
        </p:txBody>
      </p:sp>
      <p:sp>
        <p:nvSpPr>
          <p:cNvPr id="1048608" name="Content Placeholder 2"/>
          <p:cNvSpPr>
            <a:spLocks noGrp="1"/>
          </p:cNvSpPr>
          <p:nvPr>
            <p:ph idx="1"/>
          </p:nvPr>
        </p:nvSpPr>
        <p:spPr/>
        <p:txBody>
          <a:bodyPr/>
          <a:p>
            <a:pPr indent="0" marL="0">
              <a:buNone/>
            </a:pPr>
            <a:endParaRPr altLang="en-US" lang="zh-CN"/>
          </a:p>
          <a:p>
            <a:r>
              <a:rPr altLang="en-US" lang="zh-CN"/>
              <a:t>This project successfully addresses the security challenges of steganography by integrating encryption and steganalysis to ensure both privacy and protection against misuse. By using password-based encryption and LSB-based encoding, the system enables secure message hiding and retrieval while maintaining image integrity. Unlike traditional methods, our approach ensures that even if a hidden message is extracted, it remains unreadable without the correct password. Additionally, the user-friendly GUI makes secure communication accessible to both technical and non-technical users. This project strikes a balance between privacy and cybersecurity, making it a powerful tool for confidential communication while preventing unauthorized or malicious use.</a:t>
            </a:r>
            <a:endParaRPr altLang="en-US" lang="zh-CN"/>
          </a:p>
          <a:p>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p:txBody>
          <a:bodyPr/>
          <a:p>
            <a:r>
              <a:rPr dirty="0" lang="en-IN">
                <a:solidFill>
                  <a:schemeClr val="accent1"/>
                </a:solidFill>
              </a:rPr>
              <a:t>GitHub Link</a:t>
            </a:r>
          </a:p>
        </p:txBody>
      </p:sp>
      <p:sp>
        <p:nvSpPr>
          <p:cNvPr id="1048610" name="Content Placeholder 2"/>
          <p:cNvSpPr>
            <a:spLocks noGrp="1"/>
          </p:cNvSpPr>
          <p:nvPr>
            <p:ph idx="1"/>
          </p:nvPr>
        </p:nvSpPr>
        <p:spPr/>
        <p:txBody>
          <a:bodyPr/>
          <a:p>
            <a:r>
              <a:t>https://github.com/Nabishs/Project01.git</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Content Placeholder 2"/>
          <p:cNvSpPr>
            <a:spLocks noGrp="1"/>
          </p:cNvSpPr>
          <p:nvPr>
            <p:ph idx="1"/>
          </p:nvPr>
        </p:nvSpPr>
        <p:spPr>
          <a:xfrm>
            <a:off x="535670" y="844658"/>
            <a:ext cx="11029615" cy="4673324"/>
          </a:xfrm>
        </p:spPr>
        <p:txBody>
          <a:bodyPr/>
          <a:p>
            <a:pPr indent="0" marL="0">
              <a:buNone/>
            </a:pPr>
            <a:endParaRPr dirty="0" lang="en-US"/>
          </a:p>
          <a:p>
            <a:pPr indent="-305435" marL="305435"/>
            <a:r>
              <a:rPr altLang="en-IN" dirty="0" lang="en-US"/>
              <a:t>The project can be expanded by integrating AI-powered steganalysis to detect hidden data and prevent misuse. Support for multi-format steganography (audio, video, and documents) can enhance its versatility. A cloud-based secure communication platform can be developed for real-time encrypted messaging. Adaptive encoding techniques can further reduce detectability, making hidden data more secure. </a:t>
            </a:r>
            <a:endParaRPr dirty="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a:t>
            </a:r>
            <a:r>
              <a:rPr b="1" dirty="0" sz="4400" lang="en-US" smtClean="0">
                <a:solidFill>
                  <a:schemeClr val="accent1"/>
                </a:solidFill>
                <a:latin typeface="Arial"/>
                <a:cs typeface="Arial"/>
              </a:rPr>
              <a:t>scope(optional)</a:t>
            </a:r>
            <a:endParaRPr b="1" dirty="0" sz="4400" lang="en-US">
              <a:solidFill>
                <a:schemeClr val="accent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Technology used</a:t>
            </a:r>
            <a:endParaRPr dirty="0" lang="en-US">
              <a:latin typeface="Arial"/>
              <a:cs typeface="Arial"/>
            </a:endParaRPr>
          </a:p>
          <a:p>
            <a:pPr indent="-305435" marL="305435"/>
            <a:r>
              <a:rPr b="1" dirty="0" sz="2000" lang="en-US">
                <a:latin typeface="Arial"/>
                <a:ea typeface="+mn-lt"/>
                <a:cs typeface="+mn-lt"/>
              </a:rPr>
              <a:t>Wow factor </a:t>
            </a:r>
            <a:endParaRPr dirty="0" sz="2000" lang="en-US">
              <a:latin typeface="Arial"/>
              <a:ea typeface="+mn-lt"/>
              <a:cs typeface="+mn-lt"/>
            </a:endParaRPr>
          </a:p>
          <a:p>
            <a:pPr indent="-305435" marL="305435"/>
            <a:r>
              <a:rPr b="1" dirty="0" sz="2000" lang="en-US">
                <a:latin typeface="Arial"/>
                <a:ea typeface="+mn-lt"/>
                <a:cs typeface="+mn-lt"/>
              </a:rPr>
              <a:t>End users</a:t>
            </a:r>
          </a:p>
          <a:p>
            <a:pPr indent="-305435" marL="305435"/>
            <a:r>
              <a:rPr b="1" dirty="0" sz="2000" lang="en-US">
                <a:latin typeface="Arial"/>
                <a:ea typeface="+mn-lt"/>
                <a:cs typeface="+mn-lt"/>
              </a:rPr>
              <a:t>Result</a:t>
            </a:r>
          </a:p>
          <a:p>
            <a:pPr indent="-305435" marL="305435"/>
            <a:r>
              <a:rPr b="1" dirty="0" sz="2000" lang="en-US">
                <a:latin typeface="Arial"/>
                <a:ea typeface="+mn-lt"/>
                <a:cs typeface="+mn-lt"/>
              </a:rPr>
              <a:t>Conclusion</a:t>
            </a:r>
          </a:p>
          <a:p>
            <a:pPr indent="-305435" marL="305435"/>
            <a:r>
              <a:rPr b="1" dirty="0" sz="2000" lang="en-US">
                <a:latin typeface="Arial"/>
                <a:ea typeface="+mn-lt"/>
                <a:cs typeface="+mn-lt"/>
              </a:rPr>
              <a:t>Git-hub Link</a:t>
            </a:r>
          </a:p>
          <a:p>
            <a:pPr indent="-305435" marL="305435"/>
            <a:r>
              <a:rPr b="1" dirty="0" sz="2000" lang="en-US">
                <a:latin typeface="Arial"/>
                <a:ea typeface="+mn-lt"/>
                <a:cs typeface="+mn-lt"/>
              </a:rPr>
              <a:t>Future scope</a:t>
            </a:r>
          </a:p>
          <a:p>
            <a:pPr indent="0" marL="0">
              <a:buNone/>
            </a:pPr>
            <a:endParaRPr b="1" dirty="0" sz="2000" lang="en-US">
              <a:latin typeface="Arial"/>
              <a:ea typeface="+mn-lt"/>
              <a:cs typeface="+mn-lt"/>
            </a:endParaRPr>
          </a:p>
          <a:p>
            <a:pPr indent="-305435" marL="305435"/>
            <a:endParaRPr b="1" dirty="0" sz="2000" lang="en-US">
              <a:latin typeface="Arial"/>
              <a:ea typeface="+mn-lt"/>
              <a:cs typeface="+mn-lt"/>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3" y="702155"/>
            <a:ext cx="11029615" cy="4673324"/>
          </a:xfrm>
        </p:spPr>
        <p:txBody>
          <a:bodyPr/>
          <a:p>
            <a:pPr indent="0" marL="0">
              <a:buNone/>
            </a:pPr>
            <a:r>
              <a:rPr dirty="0" lang="en-IN"/>
              <a:t>Steganography enables secure and private communication by embedding encrypted messages within images. However, ensuring both security and accessibility without data loss is a challenge. This project develops a user-friendly steganography system with encryption, allowing users to securely hide and retrieve sensitive information. By integrating strong encryption and efficient encoding techniques, it ensures confidentiality while preventing unauthorized access. The solution balances privacy and security, making covert communication both safe and effective</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Technology  used</a:t>
            </a:r>
            <a:endParaRPr dirty="0" sz="4400" lang="en-US"/>
          </a:p>
        </p:txBody>
      </p:sp>
      <p:sp>
        <p:nvSpPr>
          <p:cNvPr id="1048600" name="Content Placeholder 1"/>
          <p:cNvSpPr>
            <a:spLocks noGrp="1"/>
          </p:cNvSpPr>
          <p:nvPr>
            <p:ph idx="1"/>
          </p:nvPr>
        </p:nvSpPr>
        <p:spPr>
          <a:xfrm>
            <a:off x="817519" y="967304"/>
            <a:ext cx="11613485" cy="5690860"/>
          </a:xfrm>
        </p:spPr>
        <p:txBody>
          <a:bodyPr anchor="ctr" bIns="45720" lIns="91440" rIns="91440" rtlCol="0" tIns="45720" vert="horz">
            <a:noAutofit/>
          </a:bodyPr>
          <a:p>
            <a:pPr indent="0" marL="0">
              <a:buNone/>
            </a:pPr>
            <a:r>
              <a:rPr altLang="en-US" lang="zh-CN"/>
              <a:t>Python</a:t>
            </a:r>
            <a:endParaRPr altLang="en-US" lang="zh-CN"/>
          </a:p>
          <a:p>
            <a:pPr indent="0" marL="0">
              <a:buNone/>
            </a:pPr>
            <a:endParaRPr altLang="en-US" lang="zh-CN"/>
          </a:p>
          <a:p>
            <a:pPr indent="0" marL="0">
              <a:buNone/>
            </a:pPr>
            <a:r>
              <a:rPr altLang="en-US" lang="zh-CN"/>
              <a:t>OpenCV (cv2)</a:t>
            </a:r>
            <a:endParaRPr altLang="en-US" lang="zh-CN"/>
          </a:p>
          <a:p>
            <a:pPr indent="0" marL="0">
              <a:buNone/>
            </a:pPr>
            <a:endParaRPr altLang="en-US" lang="zh-CN"/>
          </a:p>
          <a:p>
            <a:pPr indent="0" marL="0">
              <a:buNone/>
            </a:pPr>
            <a:r>
              <a:rPr altLang="en-US" lang="zh-CN"/>
              <a:t>Cryptography (Fernet Encryption)</a:t>
            </a:r>
            <a:endParaRPr altLang="en-US" lang="zh-CN"/>
          </a:p>
          <a:p>
            <a:pPr indent="0" marL="0">
              <a:buNone/>
            </a:pPr>
            <a:endParaRPr altLang="en-US" lang="zh-CN"/>
          </a:p>
          <a:p>
            <a:pPr indent="0" marL="0">
              <a:buNone/>
            </a:pPr>
            <a:r>
              <a:rPr altLang="en-US" lang="zh-CN"/>
              <a:t>NumPy</a:t>
            </a:r>
            <a:endParaRPr altLang="en-US" lang="zh-CN"/>
          </a:p>
          <a:p>
            <a:pPr indent="0" marL="0">
              <a:buNone/>
            </a:pPr>
            <a:endParaRPr altLang="en-US" lang="zh-CN"/>
          </a:p>
          <a:p>
            <a:pPr indent="0" marL="0">
              <a:buNone/>
            </a:pPr>
            <a:r>
              <a:rPr altLang="en-US" lang="zh-CN"/>
              <a:t>Tkinter (GUI Framework)</a:t>
            </a:r>
            <a:endParaRPr altLang="en-US" lang="zh-CN"/>
          </a:p>
          <a:p>
            <a:pPr indent="0" marL="0">
              <a:buNone/>
            </a:pPr>
            <a:endParaRPr altLang="en-US" lang="zh-CN"/>
          </a:p>
          <a:p>
            <a:pPr indent="0" marL="0">
              <a:buNone/>
            </a:pPr>
            <a:r>
              <a:rPr altLang="en-US" lang="zh-CN"/>
              <a:t>Hashlib &amp; Base64 (for key generation and encoding)</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1" y="771730"/>
            <a:ext cx="11029616" cy="530296"/>
          </a:xfrm>
        </p:spPr>
        <p:txBody>
          <a:bodyPr>
            <a:noAutofit/>
          </a:bodyPr>
          <a:p>
            <a:r>
              <a:rPr b="1" dirty="0" sz="3200" lang="en-US">
                <a:solidFill>
                  <a:schemeClr val="accent1"/>
                </a:solidFill>
                <a:latin typeface="Arial"/>
                <a:ea typeface="+mj-lt"/>
                <a:cs typeface="Arial"/>
              </a:rPr>
              <a:t>Wow factors</a:t>
            </a:r>
            <a:endParaRPr dirty="0" sz="3200" lang="en-US">
              <a:solidFill>
                <a:schemeClr val="accent1"/>
              </a:solidFill>
              <a:latin typeface="Calibri Light"/>
              <a:cs typeface="Calibri Light"/>
            </a:endParaRPr>
          </a:p>
        </p:txBody>
      </p:sp>
      <p:sp>
        <p:nvSpPr>
          <p:cNvPr id="1048602" name="Content Placeholder 1"/>
          <p:cNvSpPr>
            <a:spLocks noGrp="1"/>
          </p:cNvSpPr>
          <p:nvPr>
            <p:ph idx="1"/>
          </p:nvPr>
        </p:nvSpPr>
        <p:spPr>
          <a:xfrm>
            <a:off x="804493" y="1036877"/>
            <a:ext cx="11029615" cy="4673324"/>
          </a:xfrm>
        </p:spPr>
        <p:txBody>
          <a:bodyPr/>
          <a:p>
            <a:pPr indent="0" marL="0">
              <a:buNone/>
            </a:pPr>
            <a:r>
              <a:rPr altLang="en-IN" lang="en-US"/>
              <a:t>1</a:t>
            </a:r>
            <a:r>
              <a:rPr altLang="en-IN" lang="en-US"/>
              <a:t>.</a:t>
            </a:r>
            <a:r>
              <a:t>Custom Password-Based Encryption – This code dynamically generates an encryption key from a user-provided password, ensuring each encoded message is uniquely protected and cannot be decrypted without the exact key.</a:t>
            </a:r>
            <a:endParaRPr altLang="en-US" lang="zh-CN"/>
          </a:p>
          <a:p>
            <a:pPr indent="0" marL="0">
              <a:buNone/>
            </a:pPr>
            <a:endParaRPr altLang="en-US" lang="zh-CN"/>
          </a:p>
          <a:p>
            <a:pPr indent="0" marL="0">
              <a:buNone/>
            </a:pPr>
            <a:r>
              <a:rPr altLang="en-IN" lang="en-US"/>
              <a:t>2</a:t>
            </a:r>
            <a:r>
              <a:rPr altLang="en-IN" lang="en-US"/>
              <a:t>.</a:t>
            </a:r>
            <a:r>
              <a:rPr altLang="en-IN" lang="en-US"/>
              <a:t> </a:t>
            </a:r>
            <a:r>
              <a:rPr altLang="en-US" lang="zh-CN"/>
              <a:t>Optimized Pixel Manipulation – The code efficiently modifies only the necessary pixels in the image using NumPy, ensuring minimal alteration while embedding the encrypted message.</a:t>
            </a:r>
            <a:endParaRPr altLang="en-US" lang="zh-CN"/>
          </a:p>
          <a:p>
            <a:pPr indent="0" marL="0">
              <a:buNone/>
            </a:pPr>
            <a:endParaRPr altLang="en-US" lang="zh-CN"/>
          </a:p>
          <a:p>
            <a:pPr indent="0" marL="0">
              <a:buNone/>
            </a:pPr>
            <a:r>
              <a:rPr altLang="en-IN" lang="en-US"/>
              <a:t>3</a:t>
            </a:r>
            <a:r>
              <a:rPr altLang="en-IN" lang="en-US"/>
              <a:t>.</a:t>
            </a:r>
            <a:r>
              <a:rPr altLang="en-IN" lang="en-US"/>
              <a:t> </a:t>
            </a:r>
            <a:r>
              <a:rPr altLang="en-US" lang="zh-CN"/>
              <a:t>User-Centric GUI Integration – It provides a seamless, interactive experience using Tkinter, allowing users to encode and decode messages with just a few clicks, making secure communication effortless</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1"/>
          <p:cNvSpPr>
            <a:spLocks noGrp="1"/>
          </p:cNvSpPr>
          <p:nvPr>
            <p:ph type="title"/>
          </p:nvPr>
        </p:nvSpPr>
        <p:spPr/>
        <p:txBody>
          <a:bodyPr/>
          <a:p>
            <a:r>
              <a:rPr dirty="0" lang="en-IN">
                <a:solidFill>
                  <a:schemeClr val="accent1"/>
                </a:solidFill>
              </a:rPr>
              <a:t>End users</a:t>
            </a:r>
          </a:p>
        </p:txBody>
      </p:sp>
      <p:sp>
        <p:nvSpPr>
          <p:cNvPr id="1048604" name="Content Placeholder 2"/>
          <p:cNvSpPr>
            <a:spLocks noGrp="1"/>
          </p:cNvSpPr>
          <p:nvPr>
            <p:ph idx="1"/>
          </p:nvPr>
        </p:nvSpPr>
        <p:spPr/>
        <p:txBody>
          <a:bodyPr/>
          <a:p>
            <a:pPr indent="0" marL="0">
              <a:buNone/>
            </a:pPr>
            <a:r>
              <a:t>Cybersecurity Professionals - To securely exchange sensitive information while preventing unauthorized access.</a:t>
            </a:r>
            <a:endParaRPr altLang="en-US" lang="zh-CN"/>
          </a:p>
          <a:p>
            <a:pPr indent="0" marL="0">
              <a:buNone/>
            </a:pPr>
            <a:endParaRPr altLang="en-US" lang="zh-CN"/>
          </a:p>
          <a:p>
            <a:pPr indent="0" marL="0">
              <a:buNone/>
            </a:pPr>
            <a:r>
              <a:rPr altLang="en-US" lang="zh-CN"/>
              <a:t>Journalists  - For discreet communication in high-risk environments where information leaks can be dangerous.</a:t>
            </a:r>
            <a:endParaRPr altLang="en-US" lang="zh-CN"/>
          </a:p>
          <a:p>
            <a:pPr indent="0" marL="0">
              <a:buNone/>
            </a:pPr>
            <a:endParaRPr altLang="en-US" lang="zh-CN"/>
          </a:p>
          <a:p>
            <a:pPr indent="0" marL="0">
              <a:buNone/>
            </a:pPr>
            <a:r>
              <a:rPr altLang="en-US" lang="zh-CN"/>
              <a:t>Government &amp; Intelligence Agencies - To protect classified information and covertly share critical messages.</a:t>
            </a:r>
            <a:endParaRPr altLang="en-US" lang="zh-CN"/>
          </a:p>
          <a:p>
            <a:pPr indent="0" marL="0">
              <a:buNone/>
            </a:pPr>
            <a:endParaRPr altLang="en-US" lang="zh-CN"/>
          </a:p>
          <a:p>
            <a:pPr indent="0" marL="0">
              <a:buNone/>
            </a:pPr>
            <a:r>
              <a:rPr altLang="en-US" lang="zh-CN"/>
              <a:t>Corporate Organizations - For secure internal communication and intellectual property protection.</a:t>
            </a:r>
            <a:endParaRPr altLang="en-US" lang="zh-CN"/>
          </a:p>
          <a:p>
            <a:pPr indent="0" marL="0">
              <a:buNone/>
            </a:pPr>
            <a:endParaRPr altLang="en-US" lang="zh-CN"/>
          </a:p>
          <a:p>
            <a:pPr indent="0" marL="0">
              <a:buNone/>
            </a:pPr>
            <a:r>
              <a:rPr altLang="en-US" lang="zh-CN"/>
              <a:t>Privacy-Conscious Individuals - To safeguard personal messages from surveillance and cyber threats.</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1"/>
          <p:cNvSpPr>
            <a:spLocks noGrp="1"/>
          </p:cNvSpPr>
          <p:nvPr>
            <p:ph type="title"/>
          </p:nvPr>
        </p:nvSpPr>
        <p:spPr/>
        <p:txBody>
          <a:bodyPr/>
          <a:p>
            <a:r>
              <a:rPr dirty="0" lang="en-IN">
                <a:solidFill>
                  <a:schemeClr val="accent1"/>
                </a:solidFill>
              </a:rPr>
              <a:t>Results</a:t>
            </a:r>
          </a:p>
        </p:txBody>
      </p:sp>
      <p:sp>
        <p:nvSpPr>
          <p:cNvPr id="1048606" name="Content Placeholder 2"/>
          <p:cNvSpPr>
            <a:spLocks noGrp="1"/>
          </p:cNvSpPr>
          <p:nvPr>
            <p:ph idx="1"/>
          </p:nvPr>
        </p:nvSpPr>
        <p:spPr>
          <a:xfrm>
            <a:off x="1304771" y="1302026"/>
            <a:ext cx="9516756" cy="4673324"/>
          </a:xfrm>
        </p:spPr>
        <p:txBody>
          <a:bodyPr/>
          <a:p>
            <a:pPr indent="0" marL="0">
              <a:buNone/>
            </a:pPr>
            <a:endParaRPr altLang="en-US" lang="zh-CN"/>
          </a:p>
        </p:txBody>
      </p:sp>
      <p:pic>
        <p:nvPicPr>
          <p:cNvPr id="2097157" name=""/>
          <p:cNvPicPr>
            <a:picLocks/>
          </p:cNvPicPr>
          <p:nvPr/>
        </p:nvPicPr>
        <p:blipFill>
          <a:blip xmlns:r="http://schemas.openxmlformats.org/officeDocument/2006/relationships" r:embed="rId1"/>
          <a:stretch>
            <a:fillRect/>
          </a:stretch>
        </p:blipFill>
        <p:spPr>
          <a:xfrm rot="0">
            <a:off x="1210473" y="1232451"/>
            <a:ext cx="9771055" cy="482770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4" name=""/>
          <p:cNvSpPr>
            <a:spLocks noGrp="1"/>
          </p:cNvSpPr>
          <p:nvPr>
            <p:ph type="title"/>
          </p:nvPr>
        </p:nvSpPr>
        <p:spPr>
          <a:xfrm>
            <a:off x="393541" y="-1756058"/>
            <a:ext cx="11029616" cy="1243955"/>
          </a:xfrm>
        </p:spPr>
        <p:txBody>
          <a:bodyPr/>
          <a:p>
            <a:endParaRPr lang="en-IN"/>
          </a:p>
        </p:txBody>
      </p:sp>
      <p:pic>
        <p:nvPicPr>
          <p:cNvPr id="2097156" name=""/>
          <p:cNvPicPr>
            <a:picLocks/>
          </p:cNvPicPr>
          <p:nvPr/>
        </p:nvPicPr>
        <p:blipFill>
          <a:blip xmlns:r="http://schemas.openxmlformats.org/officeDocument/2006/relationships" r:embed="rId1"/>
          <a:stretch>
            <a:fillRect/>
          </a:stretch>
        </p:blipFill>
        <p:spPr>
          <a:xfrm rot="0">
            <a:off x="947181" y="729658"/>
            <a:ext cx="9922336" cy="558422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
          <p:cNvSpPr>
            <a:spLocks noGrp="1"/>
          </p:cNvSpPr>
          <p:nvPr>
            <p:ph type="title"/>
          </p:nvPr>
        </p:nvSpPr>
        <p:spPr>
          <a:xfrm>
            <a:off x="0" y="8283081"/>
            <a:ext cx="11029616" cy="566738"/>
          </a:xfrm>
        </p:spPr>
        <p:txBody>
          <a:bodyPr/>
          <a:p>
            <a:endParaRPr lang="en-IN"/>
          </a:p>
        </p:txBody>
      </p:sp>
      <p:sp>
        <p:nvSpPr>
          <p:cNvPr id="1048676" name=""/>
          <p:cNvSpPr>
            <a:spLocks noGrp="1"/>
          </p:cNvSpPr>
          <p:nvPr>
            <p:ph type="pic" idx="1"/>
          </p:nvPr>
        </p:nvSpPr>
        <p:spPr>
          <a:xfrm>
            <a:off x="1086767" y="1216241"/>
            <a:ext cx="9727112" cy="4425519"/>
          </a:xfrm>
        </p:spPr>
        <p:txBody>
          <a:bodyPr/>
          <a:p>
            <a:endParaRPr lang="en-IN"/>
          </a:p>
        </p:txBody>
      </p:sp>
      <p:sp>
        <p:nvSpPr>
          <p:cNvPr id="1048677" name=""/>
          <p:cNvSpPr>
            <a:spLocks noGrp="1"/>
          </p:cNvSpPr>
          <p:nvPr>
            <p:ph type="body" sz="half" idx="2"/>
          </p:nvPr>
        </p:nvSpPr>
        <p:spPr>
          <a:xfrm>
            <a:off x="581192" y="8067376"/>
            <a:ext cx="11029617" cy="998148"/>
          </a:xfrm>
        </p:spPr>
        <p:txBody>
          <a:bodyPr/>
          <a:p>
            <a:endParaRPr lang="en-IN"/>
          </a:p>
        </p:txBody>
      </p:sp>
      <p:pic>
        <p:nvPicPr>
          <p:cNvPr id="2097158" name=""/>
          <p:cNvPicPr>
            <a:picLocks/>
          </p:cNvPicPr>
          <p:nvPr/>
        </p:nvPicPr>
        <p:blipFill>
          <a:blip xmlns:r="http://schemas.openxmlformats.org/officeDocument/2006/relationships" r:embed="rId1"/>
          <a:stretch>
            <a:fillRect/>
          </a:stretch>
        </p:blipFill>
        <p:spPr>
          <a:xfrm rot="0">
            <a:off x="1086767" y="929312"/>
            <a:ext cx="9725549" cy="5443936"/>
          </a:xfrm>
          <a:prstGeom prst="rec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2021-05-25T18:50:10Z</dcterms:created>
  <dcterms:modified xsi:type="dcterms:W3CDTF">2025-02-25T17:03:51Z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a3bc87a646584fce8d7a5e8c4a7b8036</vt:lpwstr>
  </property>
</Properties>
</file>