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4" r:id="rId7"/>
    <p:sldId id="265" r:id="rId8"/>
    <p:sldId id="266" r:id="rId9"/>
    <p:sldId id="267" r:id="rId10"/>
    <p:sldId id="268" r:id="rId11"/>
    <p:sldId id="269" r:id="rId12"/>
    <p:sldId id="270" r:id="rId13"/>
    <p:sldId id="271"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4/12/2024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4/12/2024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4/12/2024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4/12/2024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4/12/2024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4/12/2024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4/12/2024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Nabiya </a:t>
            </a:r>
            <a:r>
              <a:rPr lang="en-US" dirty="0" err="1" smtClean="0"/>
              <a:t>Yousaf</a:t>
            </a:r>
            <a:endParaRPr lang="en-US" dirty="0"/>
          </a:p>
        </p:txBody>
      </p:sp>
      <p:sp>
        <p:nvSpPr>
          <p:cNvPr id="3" name="Subtitle 2"/>
          <p:cNvSpPr>
            <a:spLocks noGrp="1"/>
          </p:cNvSpPr>
          <p:nvPr>
            <p:ph type="subTitle" idx="1"/>
          </p:nvPr>
        </p:nvSpPr>
        <p:spPr/>
        <p:txBody>
          <a:bodyPr/>
          <a:lstStyle/>
          <a:p>
            <a:r>
              <a:rPr lang="en-US" dirty="0" smtClean="0"/>
              <a:t>2312514</a:t>
            </a:r>
            <a:endParaRPr lang="en-US" dirty="0"/>
          </a:p>
        </p:txBody>
      </p:sp>
    </p:spTree>
    <p:extLst>
      <p:ext uri="{BB962C8B-B14F-4D97-AF65-F5344CB8AC3E}">
        <p14:creationId xmlns:p14="http://schemas.microsoft.com/office/powerpoint/2010/main" val="2660190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normAutofit/>
          </a:bodyPr>
          <a:lstStyle/>
          <a:p>
            <a:r>
              <a:rPr lang="en-US" b="1" dirty="0"/>
              <a:t>We used the accuracy score to assess each model's performance. The percentage of accurate predictions the model makes is measured by accuracy. The outcomes are broken down as follows:</a:t>
            </a:r>
          </a:p>
          <a:p>
            <a:r>
              <a:rPr lang="en-US" b="1" dirty="0"/>
              <a:t>Model	</a:t>
            </a:r>
            <a:r>
              <a:rPr lang="en-US" b="1" dirty="0" smtClean="0"/>
              <a:t>                      Testing </a:t>
            </a:r>
            <a:r>
              <a:rPr lang="en-US" b="1" dirty="0"/>
              <a:t>Accuracy	Training Accuracy </a:t>
            </a:r>
          </a:p>
          <a:p>
            <a:r>
              <a:rPr lang="en-US" b="1" dirty="0"/>
              <a:t>Logistic </a:t>
            </a:r>
            <a:r>
              <a:rPr lang="en-US" b="1" dirty="0" smtClean="0"/>
              <a:t>Regression        </a:t>
            </a:r>
            <a:r>
              <a:rPr lang="en-US" b="1" dirty="0"/>
              <a:t>	70%	</a:t>
            </a:r>
            <a:r>
              <a:rPr lang="en-US" b="1" dirty="0" smtClean="0"/>
              <a:t>                       74</a:t>
            </a:r>
            <a:r>
              <a:rPr lang="en-US" b="1" dirty="0"/>
              <a:t>%</a:t>
            </a:r>
          </a:p>
          <a:p>
            <a:r>
              <a:rPr lang="en-US" b="1" dirty="0" smtClean="0"/>
              <a:t>SVM</a:t>
            </a:r>
            <a:r>
              <a:rPr lang="en-US" b="1" dirty="0"/>
              <a:t>	</a:t>
            </a:r>
            <a:r>
              <a:rPr lang="en-US" b="1" dirty="0" smtClean="0"/>
              <a:t>                                       85</a:t>
            </a:r>
            <a:r>
              <a:rPr lang="en-US" b="1" dirty="0"/>
              <a:t>%	</a:t>
            </a:r>
            <a:r>
              <a:rPr lang="en-US" b="1" dirty="0" smtClean="0"/>
              <a:t>                        81</a:t>
            </a:r>
            <a:r>
              <a:rPr lang="en-US" b="1" dirty="0"/>
              <a:t>%</a:t>
            </a:r>
          </a:p>
          <a:p>
            <a:endParaRPr lang="en-US" b="1" dirty="0"/>
          </a:p>
          <a:p>
            <a:pPr marL="0" indent="0">
              <a:buNone/>
            </a:pPr>
            <a:endParaRPr lang="en-US" dirty="0"/>
          </a:p>
        </p:txBody>
      </p:sp>
    </p:spTree>
    <p:extLst>
      <p:ext uri="{BB962C8B-B14F-4D97-AF65-F5344CB8AC3E}">
        <p14:creationId xmlns:p14="http://schemas.microsoft.com/office/powerpoint/2010/main" val="2076183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a:xfrm>
            <a:off x="1104293" y="2047975"/>
            <a:ext cx="8946541" cy="4195481"/>
          </a:xfrm>
        </p:spPr>
        <p:txBody>
          <a:bodyPr>
            <a:normAutofit/>
          </a:bodyPr>
          <a:lstStyle/>
          <a:p>
            <a:r>
              <a:rPr lang="en-US" b="1" dirty="0" smtClean="0"/>
              <a:t>Comparison :</a:t>
            </a:r>
          </a:p>
          <a:p>
            <a:endParaRPr lang="en-US" b="1" dirty="0"/>
          </a:p>
          <a:p>
            <a:endParaRPr lang="en-US" b="1"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7063" y="1003292"/>
            <a:ext cx="7092995" cy="5434892"/>
          </a:xfrm>
          <a:prstGeom prst="rect">
            <a:avLst/>
          </a:prstGeom>
        </p:spPr>
      </p:pic>
    </p:spTree>
    <p:extLst>
      <p:ext uri="{BB962C8B-B14F-4D97-AF65-F5344CB8AC3E}">
        <p14:creationId xmlns:p14="http://schemas.microsoft.com/office/powerpoint/2010/main" val="618224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sp>
        <p:nvSpPr>
          <p:cNvPr id="3" name="Content Placeholder 2"/>
          <p:cNvSpPr>
            <a:spLocks noGrp="1"/>
          </p:cNvSpPr>
          <p:nvPr>
            <p:ph idx="1"/>
          </p:nvPr>
        </p:nvSpPr>
        <p:spPr>
          <a:xfrm>
            <a:off x="1104293" y="2047975"/>
            <a:ext cx="8946541" cy="4195481"/>
          </a:xfrm>
        </p:spPr>
        <p:txBody>
          <a:bodyPr>
            <a:normAutofit/>
          </a:bodyPr>
          <a:lstStyle/>
          <a:p>
            <a:r>
              <a:rPr lang="en-US" b="1" dirty="0"/>
              <a:t>Future Exploration: </a:t>
            </a:r>
            <a:endParaRPr lang="en-US" dirty="0"/>
          </a:p>
          <a:p>
            <a:pPr marL="0" indent="0">
              <a:buNone/>
            </a:pPr>
            <a:r>
              <a:rPr lang="en-US" dirty="0"/>
              <a:t>In light of these findings, additional research might focus on</a:t>
            </a:r>
            <a:r>
              <a:rPr lang="en-US" dirty="0" smtClean="0"/>
              <a:t>:</a:t>
            </a:r>
            <a:endParaRPr lang="en-US" dirty="0"/>
          </a:p>
          <a:p>
            <a:pPr lvl="0">
              <a:buFont typeface="Wingdings" panose="05000000000000000000" pitchFamily="2" charset="2"/>
              <a:buChar char="§"/>
            </a:pPr>
            <a:r>
              <a:rPr lang="en-US" dirty="0" smtClean="0"/>
              <a:t>Hyper parameter </a:t>
            </a:r>
            <a:r>
              <a:rPr lang="en-US" dirty="0"/>
              <a:t>tuning: Performance may be enhanced by fine-tuning </a:t>
            </a:r>
            <a:r>
              <a:rPr lang="en-US" dirty="0" smtClean="0"/>
              <a:t>hyper parameters </a:t>
            </a:r>
            <a:r>
              <a:rPr lang="en-US" dirty="0"/>
              <a:t>such as the kernel coefficient in SVM or the regularization parameter in Logistic Regression.</a:t>
            </a:r>
          </a:p>
          <a:p>
            <a:pPr lvl="0">
              <a:buFont typeface="Wingdings" panose="05000000000000000000" pitchFamily="2" charset="2"/>
              <a:buChar char="§"/>
            </a:pPr>
            <a:r>
              <a:rPr lang="en-US" dirty="0"/>
              <a:t>Model Selection: For even better outcomes, consider looking into alternative machine learning models such as Gradient Boosting Machines or Random Forests.</a:t>
            </a:r>
          </a:p>
          <a:p>
            <a:pPr lvl="0">
              <a:buFont typeface="Wingdings" panose="05000000000000000000" pitchFamily="2" charset="2"/>
              <a:buChar char="§"/>
            </a:pPr>
            <a:r>
              <a:rPr lang="en-US" dirty="0"/>
              <a:t>Feature engineering: By building new characteristics off of preexisting ones, more insightful data for prediction models may be obtained.</a:t>
            </a:r>
          </a:p>
          <a:p>
            <a:endParaRPr lang="en-US" b="1" dirty="0"/>
          </a:p>
          <a:p>
            <a:endParaRPr lang="en-US" b="1" dirty="0"/>
          </a:p>
          <a:p>
            <a:pPr marL="0" indent="0">
              <a:buNone/>
            </a:pPr>
            <a:endParaRPr lang="en-US" dirty="0"/>
          </a:p>
        </p:txBody>
      </p:sp>
    </p:spTree>
    <p:extLst>
      <p:ext uri="{BB962C8B-B14F-4D97-AF65-F5344CB8AC3E}">
        <p14:creationId xmlns:p14="http://schemas.microsoft.com/office/powerpoint/2010/main" val="3102167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t>
            </a:r>
            <a:endParaRPr lang="en-US" dirty="0"/>
          </a:p>
        </p:txBody>
      </p:sp>
      <p:sp>
        <p:nvSpPr>
          <p:cNvPr id="3" name="Content Placeholder 2"/>
          <p:cNvSpPr>
            <a:spLocks noGrp="1"/>
          </p:cNvSpPr>
          <p:nvPr>
            <p:ph idx="1"/>
          </p:nvPr>
        </p:nvSpPr>
        <p:spPr>
          <a:xfrm>
            <a:off x="1104293" y="2047975"/>
            <a:ext cx="8946541" cy="4195481"/>
          </a:xfrm>
        </p:spPr>
        <p:txBody>
          <a:bodyPr>
            <a:normAutofit fontScale="92500" lnSpcReduction="10000"/>
          </a:bodyPr>
          <a:lstStyle/>
          <a:p>
            <a:r>
              <a:rPr lang="en-US" dirty="0"/>
              <a:t>To sum up, this project is a major advancement in the use of artificial intelligence (AI) to meet the urgent demand for accurate and reliable stroke prediction tools. </a:t>
            </a:r>
            <a:r>
              <a:rPr lang="en-US" dirty="0" smtClean="0"/>
              <a:t>The </a:t>
            </a:r>
            <a:r>
              <a:rPr lang="en-US" dirty="0"/>
              <a:t>incidence of strokes is startlingly high, especially in low- and middle-income nations where access to healthcare resources and preventive measures may be restricted. Given these obstacles, applying artificial intelligence (AI), which has the potential to improve accuracy and effectiveness in stroke risk assessment and prediction, seems like a good course of action</a:t>
            </a:r>
            <a:r>
              <a:rPr lang="en-US" dirty="0" smtClean="0"/>
              <a:t>.</a:t>
            </a:r>
          </a:p>
          <a:p>
            <a:r>
              <a:rPr lang="en-US" dirty="0"/>
              <a:t>In conclusion, this </a:t>
            </a:r>
            <a:r>
              <a:rPr lang="en-US" dirty="0" smtClean="0"/>
              <a:t>project </a:t>
            </a:r>
            <a:r>
              <a:rPr lang="en-US" dirty="0"/>
              <a:t>highlights how artificial intelligence (AI) can be used to tackle the difficulties involved in predicting strokes, providing important information to researchers, policymakers, and medical practitioners. Our goals are to improve patient outcomes in the field of stroke prevention and management, propel future research efforts, and develop stroke care by utilizing cutting-edge computational techniques and machine learning algorithms</a:t>
            </a:r>
          </a:p>
          <a:p>
            <a:endParaRPr lang="en-US" b="1" dirty="0"/>
          </a:p>
          <a:p>
            <a:endParaRPr lang="en-US" b="1" dirty="0"/>
          </a:p>
          <a:p>
            <a:pPr marL="0" indent="0">
              <a:buNone/>
            </a:pPr>
            <a:endParaRPr lang="en-US" dirty="0"/>
          </a:p>
        </p:txBody>
      </p:sp>
    </p:spTree>
    <p:extLst>
      <p:ext uri="{BB962C8B-B14F-4D97-AF65-F5344CB8AC3E}">
        <p14:creationId xmlns:p14="http://schemas.microsoft.com/office/powerpoint/2010/main" val="4121155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9733" y="2890101"/>
            <a:ext cx="8825659" cy="1981200"/>
          </a:xfrm>
        </p:spPr>
        <p:txBody>
          <a:bodyPr/>
          <a:lstStyle/>
          <a:p>
            <a:pPr algn="ctr"/>
            <a:r>
              <a:rPr lang="en-US" sz="9600" dirty="0" smtClean="0"/>
              <a:t>END</a:t>
            </a:r>
            <a:endParaRPr lang="en-US" sz="9600" dirty="0"/>
          </a:p>
        </p:txBody>
      </p:sp>
    </p:spTree>
    <p:extLst>
      <p:ext uri="{BB962C8B-B14F-4D97-AF65-F5344CB8AC3E}">
        <p14:creationId xmlns:p14="http://schemas.microsoft.com/office/powerpoint/2010/main" val="1036455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lnSpcReduction="10000"/>
          </a:bodyPr>
          <a:lstStyle/>
          <a:p>
            <a:r>
              <a:rPr lang="en-US" dirty="0"/>
              <a:t>Strokes, also known as cerebrovascular accidents, are a major global public health problem because of their high rates of morbidity and mortality. Strokes are a major cause of long-term impairment and the second greatest cause of mortality worldwide, according to the World Health Organization (WHO). In low- and middle-income nations, where access to preventive measures may be restricted and healthcare resources may be scarce, the prevalence of stroke is especially high. Given these difficulties, applying artificial intelligence (AI) has become a viable strategy for enhancing stroke care and prediction. Artificial intelligence (AI) has the potential to improve the precision and efficacy of stroke risk assessment, early identification, and individualized treatment plans by utilizing cutting-edge computational approaches and machine learning algorithms.</a:t>
            </a:r>
          </a:p>
          <a:p>
            <a:endParaRPr lang="en-US" dirty="0"/>
          </a:p>
        </p:txBody>
      </p:sp>
    </p:spTree>
    <p:extLst>
      <p:ext uri="{BB962C8B-B14F-4D97-AF65-F5344CB8AC3E}">
        <p14:creationId xmlns:p14="http://schemas.microsoft.com/office/powerpoint/2010/main" val="2974541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US"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US" dirty="0"/>
              <a:t>Our stroke prediction project is using the "Health Care Stroke Prediction Data" dataset, which we obtained from </a:t>
            </a:r>
            <a:r>
              <a:rPr lang="en-US" dirty="0" err="1"/>
              <a:t>Kaggle</a:t>
            </a:r>
            <a:r>
              <a:rPr lang="en-US" dirty="0"/>
              <a:t>. This dataset attempts to estimate a person's chance of having a stroke based on </a:t>
            </a:r>
            <a:r>
              <a:rPr lang="en-US" dirty="0" smtClean="0"/>
              <a:t>several </a:t>
            </a:r>
            <a:r>
              <a:rPr lang="en-US" dirty="0"/>
              <a:t>health characteristics and offers insightful information on the causes that lead to strokes. This section will offer a thorough description of the dataset, covering its attributes, data sources, and extraction procedures.</a:t>
            </a:r>
          </a:p>
          <a:p>
            <a:pPr>
              <a:buFont typeface="Wingdings" panose="05000000000000000000" pitchFamily="2" charset="2"/>
              <a:buChar char="Ø"/>
            </a:pPr>
            <a:r>
              <a:rPr lang="en-US" dirty="0"/>
              <a:t>The dataset includes a range of health-related characteristics for each participant as well as a signal indicating whether or not they have had a stroke. The elements of the dataset, </a:t>
            </a:r>
            <a:r>
              <a:rPr lang="en-US" dirty="0" smtClean="0"/>
              <a:t>in which </a:t>
            </a:r>
            <a:r>
              <a:rPr lang="en-US" dirty="0"/>
              <a:t>each item represents a distinct individual, include medical history, lifestyle factors, and demographic data. The binary target variable has values that represent whether or not the person has experienced a stroke (1) or not (0).</a:t>
            </a:r>
          </a:p>
          <a:p>
            <a:pPr marL="0" indent="0">
              <a:buNone/>
            </a:pPr>
            <a:endParaRPr lang="en-US" dirty="0"/>
          </a:p>
        </p:txBody>
      </p:sp>
    </p:spTree>
    <p:extLst>
      <p:ext uri="{BB962C8B-B14F-4D97-AF65-F5344CB8AC3E}">
        <p14:creationId xmlns:p14="http://schemas.microsoft.com/office/powerpoint/2010/main" val="4020170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 features:</a:t>
            </a:r>
            <a:endParaRPr lang="en-US" dirty="0"/>
          </a:p>
        </p:txBody>
      </p:sp>
      <p:sp>
        <p:nvSpPr>
          <p:cNvPr id="3" name="Content Placeholder 2"/>
          <p:cNvSpPr>
            <a:spLocks noGrp="1"/>
          </p:cNvSpPr>
          <p:nvPr>
            <p:ph idx="1"/>
          </p:nvPr>
        </p:nvSpPr>
        <p:spPr/>
        <p:txBody>
          <a:bodyPr>
            <a:normAutofit fontScale="77500" lnSpcReduction="20000"/>
          </a:bodyPr>
          <a:lstStyle/>
          <a:p>
            <a:pPr lvl="0"/>
            <a:r>
              <a:rPr lang="en-US" sz="2200" dirty="0" smtClean="0"/>
              <a:t>Gender</a:t>
            </a:r>
            <a:r>
              <a:rPr lang="en-US" sz="2200" dirty="0"/>
              <a:t>: Denotes the person's gender (Male/Female/Other).</a:t>
            </a:r>
          </a:p>
          <a:p>
            <a:pPr lvl="0"/>
            <a:r>
              <a:rPr lang="en-US" sz="2200" dirty="0"/>
              <a:t>Age: Denotes the person's actual age.</a:t>
            </a:r>
          </a:p>
          <a:p>
            <a:pPr lvl="0"/>
            <a:r>
              <a:rPr lang="en-US" sz="2200" dirty="0"/>
              <a:t>Hypertension: A binary characteristic that indicates if a person has high blood pressure (1) or not (0).</a:t>
            </a:r>
          </a:p>
          <a:p>
            <a:pPr lvl="0"/>
            <a:r>
              <a:rPr lang="en-US" sz="2200" dirty="0"/>
              <a:t>Heart disease: A binary characteristic that indicates if a person has ever experienced heart illness (1) or not (0).</a:t>
            </a:r>
          </a:p>
          <a:p>
            <a:pPr lvl="0"/>
            <a:r>
              <a:rPr lang="en-US" sz="2200" dirty="0"/>
              <a:t>Marital Status: This indicates whether or not the person is married.</a:t>
            </a:r>
          </a:p>
          <a:p>
            <a:pPr lvl="0"/>
            <a:r>
              <a:rPr lang="en-US" sz="2200" dirty="0"/>
              <a:t>Work Type: Indicates the kind of work that the person is doing (private, self-employed, government job, etc.).</a:t>
            </a:r>
          </a:p>
          <a:p>
            <a:pPr lvl="0"/>
            <a:r>
              <a:rPr lang="en-US" sz="2200" dirty="0"/>
              <a:t>Residence Type: Denotes whether the person lives in a rural or urban setting.</a:t>
            </a:r>
          </a:p>
          <a:p>
            <a:pPr lvl="0"/>
            <a:r>
              <a:rPr lang="en-US" sz="2200" dirty="0"/>
              <a:t>The average glucose level in a person's blood is indicated by this number.</a:t>
            </a:r>
          </a:p>
          <a:p>
            <a:pPr lvl="0"/>
            <a:r>
              <a:rPr lang="en-US" sz="2200" dirty="0"/>
              <a:t>Body Mass Index, or BMI, is determined by taking a person's weight and height.</a:t>
            </a:r>
          </a:p>
          <a:p>
            <a:pPr lvl="0"/>
            <a:r>
              <a:rPr lang="en-US" sz="2200" dirty="0"/>
              <a:t>Smoking Status: Indicates the individual's smoking habits (e.g., never smoked, formerly smoked, smokes).</a:t>
            </a:r>
          </a:p>
          <a:p>
            <a:pPr marL="0" indent="0">
              <a:buNone/>
            </a:pPr>
            <a:endParaRPr lang="en-US" dirty="0"/>
          </a:p>
        </p:txBody>
      </p:sp>
    </p:spTree>
    <p:extLst>
      <p:ext uri="{BB962C8B-B14F-4D97-AF65-F5344CB8AC3E}">
        <p14:creationId xmlns:p14="http://schemas.microsoft.com/office/powerpoint/2010/main" val="1599402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Preliminary Analysis:</a:t>
            </a:r>
            <a:endParaRPr lang="en-US" dirty="0"/>
          </a:p>
        </p:txBody>
      </p:sp>
      <p:sp>
        <p:nvSpPr>
          <p:cNvPr id="3" name="Content Placeholder 2"/>
          <p:cNvSpPr>
            <a:spLocks noGrp="1"/>
          </p:cNvSpPr>
          <p:nvPr>
            <p:ph idx="1"/>
          </p:nvPr>
        </p:nvSpPr>
        <p:spPr/>
        <p:txBody>
          <a:bodyPr>
            <a:normAutofit fontScale="92500" lnSpcReduction="10000"/>
          </a:bodyPr>
          <a:lstStyle/>
          <a:p>
            <a:r>
              <a:rPr lang="en-US" dirty="0"/>
              <a:t>An important first phase in the data analysis process is preliminary analysis, sometimes referred to as exploratory data analysis (EDA). It entails dissecting and comprehending a dataset's structure, features, and trends before utilizing more sophisticated statistical methods or developing prediction models. Gaining an understanding of the data, spotting abnormalities or outliers, and providing guidance for further research are the goals of preliminary analysis.</a:t>
            </a:r>
          </a:p>
          <a:p>
            <a:r>
              <a:rPr lang="en-US" b="1" dirty="0"/>
              <a:t>Data Cleaning:</a:t>
            </a:r>
            <a:endParaRPr lang="en-US" dirty="0"/>
          </a:p>
          <a:p>
            <a:pPr>
              <a:buFont typeface="Wingdings" panose="05000000000000000000" pitchFamily="2" charset="2"/>
              <a:buChar char="§"/>
            </a:pPr>
            <a:r>
              <a:rPr lang="en-US" dirty="0"/>
              <a:t>Using </a:t>
            </a:r>
            <a:r>
              <a:rPr lang="en-US" dirty="0" err="1"/>
              <a:t>data.isnull</a:t>
            </a:r>
            <a:r>
              <a:rPr lang="en-US" dirty="0"/>
              <a:t>().sum(), which shows the total count of null values in each column, we looked for any missing values. We see that only ‘</a:t>
            </a:r>
            <a:r>
              <a:rPr lang="en-US" dirty="0" err="1"/>
              <a:t>bmi</a:t>
            </a:r>
            <a:r>
              <a:rPr lang="en-US" dirty="0"/>
              <a:t>’ has more than 200 null values</a:t>
            </a:r>
          </a:p>
          <a:p>
            <a:pPr>
              <a:buFont typeface="Wingdings" panose="05000000000000000000" pitchFamily="2" charset="2"/>
              <a:buChar char="§"/>
            </a:pPr>
            <a:r>
              <a:rPr lang="en-US" dirty="0"/>
              <a:t>In particular, we looked into missing values in the data['</a:t>
            </a:r>
            <a:r>
              <a:rPr lang="en-US" dirty="0" err="1"/>
              <a:t>bmi</a:t>
            </a:r>
            <a:r>
              <a:rPr lang="en-US" dirty="0"/>
              <a:t>'].</a:t>
            </a:r>
            <a:r>
              <a:rPr lang="en-US" dirty="0" err="1"/>
              <a:t>isnull</a:t>
            </a:r>
            <a:r>
              <a:rPr lang="en-US" dirty="0"/>
              <a:t>().</a:t>
            </a:r>
            <a:r>
              <a:rPr lang="en-US" dirty="0" err="1"/>
              <a:t>astype</a:t>
            </a:r>
            <a:r>
              <a:rPr lang="en-US" dirty="0"/>
              <a:t>(</a:t>
            </a:r>
            <a:r>
              <a:rPr lang="en-US" dirty="0" err="1"/>
              <a:t>int</a:t>
            </a:r>
            <a:r>
              <a:rPr lang="en-US" dirty="0"/>
              <a:t>) column of the "BMI" column.</a:t>
            </a:r>
          </a:p>
          <a:p>
            <a:pPr marL="0" indent="0">
              <a:buNone/>
            </a:pPr>
            <a:endParaRPr lang="en-US" dirty="0"/>
          </a:p>
        </p:txBody>
      </p:sp>
    </p:spTree>
    <p:extLst>
      <p:ext uri="{BB962C8B-B14F-4D97-AF65-F5344CB8AC3E}">
        <p14:creationId xmlns:p14="http://schemas.microsoft.com/office/powerpoint/2010/main" val="1816559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Preliminary Analysis:</a:t>
            </a:r>
            <a:endParaRPr lang="en-US" dirty="0"/>
          </a:p>
        </p:txBody>
      </p:sp>
      <p:sp>
        <p:nvSpPr>
          <p:cNvPr id="3" name="Content Placeholder 2"/>
          <p:cNvSpPr>
            <a:spLocks noGrp="1"/>
          </p:cNvSpPr>
          <p:nvPr>
            <p:ph idx="1"/>
          </p:nvPr>
        </p:nvSpPr>
        <p:spPr/>
        <p:txBody>
          <a:bodyPr>
            <a:normAutofit/>
          </a:bodyPr>
          <a:lstStyle/>
          <a:p>
            <a:r>
              <a:rPr lang="en-US" b="1" dirty="0"/>
              <a:t>Missing Value Imputation - BMI:</a:t>
            </a:r>
            <a:endParaRPr lang="en-US" dirty="0"/>
          </a:p>
          <a:p>
            <a:pPr>
              <a:buFont typeface="Wingdings" panose="05000000000000000000" pitchFamily="2" charset="2"/>
              <a:buChar char="§"/>
            </a:pPr>
            <a:r>
              <a:rPr lang="en-US" dirty="0"/>
              <a:t>In the "BMI" column (data['</a:t>
            </a:r>
            <a:r>
              <a:rPr lang="en-US" dirty="0" err="1"/>
              <a:t>bmi</a:t>
            </a:r>
            <a:r>
              <a:rPr lang="en-US" dirty="0"/>
              <a:t>'].</a:t>
            </a:r>
            <a:r>
              <a:rPr lang="en-US" dirty="0" err="1"/>
              <a:t>isnull</a:t>
            </a:r>
            <a:r>
              <a:rPr lang="en-US" dirty="0"/>
              <a:t>().sum()), we found missing values.</a:t>
            </a:r>
          </a:p>
          <a:p>
            <a:pPr>
              <a:buFont typeface="Wingdings" panose="05000000000000000000" pitchFamily="2" charset="2"/>
              <a:buChar char="§"/>
            </a:pPr>
            <a:r>
              <a:rPr lang="en-US" dirty="0"/>
              <a:t>To estimate missing BMI values based on other characteristics such as age, hypertension, heart disease, average glucose level, and stroke status, we employed a linear regression model (</a:t>
            </a:r>
            <a:r>
              <a:rPr lang="en-US" dirty="0" err="1"/>
              <a:t>LinearRegression</a:t>
            </a:r>
            <a:r>
              <a:rPr lang="en-US" dirty="0"/>
              <a:t>()).</a:t>
            </a:r>
          </a:p>
          <a:p>
            <a:pPr>
              <a:buFont typeface="Wingdings" panose="05000000000000000000" pitchFamily="2" charset="2"/>
              <a:buChar char="§"/>
            </a:pPr>
            <a:r>
              <a:rPr lang="en-US" dirty="0"/>
              <a:t>We assessed the performance of the model using the training set (optional, not displayed here).</a:t>
            </a:r>
          </a:p>
          <a:p>
            <a:pPr>
              <a:buFont typeface="Wingdings" panose="05000000000000000000" pitchFamily="2" charset="2"/>
              <a:buChar char="§"/>
            </a:pPr>
            <a:r>
              <a:rPr lang="en-US" dirty="0"/>
              <a:t>The projected BMI values were re-imputed into the original dataset.</a:t>
            </a:r>
          </a:p>
          <a:p>
            <a:pPr marL="0" indent="0">
              <a:buNone/>
            </a:pPr>
            <a:endParaRPr lang="en-US" dirty="0"/>
          </a:p>
        </p:txBody>
      </p:sp>
    </p:spTree>
    <p:extLst>
      <p:ext uri="{BB962C8B-B14F-4D97-AF65-F5344CB8AC3E}">
        <p14:creationId xmlns:p14="http://schemas.microsoft.com/office/powerpoint/2010/main" val="3188516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Preliminary Analysis:</a:t>
            </a:r>
            <a:endParaRPr lang="en-US" dirty="0"/>
          </a:p>
        </p:txBody>
      </p:sp>
      <p:sp>
        <p:nvSpPr>
          <p:cNvPr id="3" name="Content Placeholder 2"/>
          <p:cNvSpPr>
            <a:spLocks noGrp="1"/>
          </p:cNvSpPr>
          <p:nvPr>
            <p:ph idx="1"/>
          </p:nvPr>
        </p:nvSpPr>
        <p:spPr/>
        <p:txBody>
          <a:bodyPr>
            <a:normAutofit/>
          </a:bodyPr>
          <a:lstStyle/>
          <a:p>
            <a:r>
              <a:rPr lang="en-US" b="1" dirty="0"/>
              <a:t>Post-Imputation Analysis:</a:t>
            </a:r>
            <a:endParaRPr lang="en-US" dirty="0"/>
          </a:p>
          <a:p>
            <a:pPr lvl="0"/>
            <a:r>
              <a:rPr lang="en-US" dirty="0"/>
              <a:t>We verified that missing values (</a:t>
            </a:r>
            <a:r>
              <a:rPr lang="en-US" dirty="0" err="1"/>
              <a:t>data.isnull</a:t>
            </a:r>
            <a:r>
              <a:rPr lang="en-US" dirty="0"/>
              <a:t>().sum()) had been removed.</a:t>
            </a:r>
          </a:p>
          <a:p>
            <a:pPr lvl="0"/>
            <a:r>
              <a:rPr lang="en-US" dirty="0"/>
              <a:t>To check for any changes, we looked over the data information again (data.info()).</a:t>
            </a:r>
          </a:p>
          <a:p>
            <a:pPr lvl="0"/>
            <a:r>
              <a:rPr lang="en-US" dirty="0"/>
              <a:t>Using a histogram and kernel density estimation (KDE), we were able to display the distribution of the imputed BMI data and compare it to a normal distribution (</a:t>
            </a:r>
            <a:r>
              <a:rPr lang="en-US" dirty="0" err="1"/>
              <a:t>sns.histplot</a:t>
            </a:r>
            <a:r>
              <a:rPr lang="en-US" dirty="0"/>
              <a:t>(), </a:t>
            </a:r>
            <a:r>
              <a:rPr lang="en-US" dirty="0" err="1"/>
              <a:t>norm.fit</a:t>
            </a:r>
            <a:r>
              <a:rPr lang="en-US" dirty="0"/>
              <a:t>()).</a:t>
            </a:r>
          </a:p>
          <a:p>
            <a:pPr lvl="0"/>
            <a:r>
              <a:rPr lang="en-US" dirty="0"/>
              <a:t>To evaluate the normality of the BMI data distribution, we made a Q-Q plot (</a:t>
            </a:r>
            <a:r>
              <a:rPr lang="en-US" dirty="0" err="1"/>
              <a:t>ggplot</a:t>
            </a:r>
            <a:r>
              <a:rPr lang="en-US" dirty="0"/>
              <a:t>(data, </a:t>
            </a:r>
            <a:r>
              <a:rPr lang="en-US" dirty="0" err="1"/>
              <a:t>aes</a:t>
            </a:r>
            <a:r>
              <a:rPr lang="en-US" dirty="0"/>
              <a:t>(sample=data['</a:t>
            </a:r>
            <a:r>
              <a:rPr lang="en-US" dirty="0" err="1"/>
              <a:t>bmi</a:t>
            </a:r>
            <a:r>
              <a:rPr lang="en-US" dirty="0"/>
              <a:t>']))).</a:t>
            </a:r>
          </a:p>
          <a:p>
            <a:pPr marL="0" indent="0">
              <a:buNone/>
            </a:pPr>
            <a:endParaRPr lang="en-US" dirty="0"/>
          </a:p>
        </p:txBody>
      </p:sp>
    </p:spTree>
    <p:extLst>
      <p:ext uri="{BB962C8B-B14F-4D97-AF65-F5344CB8AC3E}">
        <p14:creationId xmlns:p14="http://schemas.microsoft.com/office/powerpoint/2010/main" val="3343931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p:txBody>
          <a:bodyPr>
            <a:normAutofit/>
          </a:bodyPr>
          <a:lstStyle/>
          <a:p>
            <a:r>
              <a:rPr lang="en-US" b="1" dirty="0"/>
              <a:t>Logistic Regression: </a:t>
            </a:r>
          </a:p>
          <a:p>
            <a:pPr>
              <a:buFont typeface="Wingdings" panose="05000000000000000000" pitchFamily="2" charset="2"/>
              <a:buChar char="§"/>
            </a:pPr>
            <a:r>
              <a:rPr lang="en-US" dirty="0"/>
              <a:t>A supervised machine learning approach called logistic regression predicts the likelihood of a result, an occurrence, or an observation to complete binary classification problems. The output of the model is binary, or dichotomous, with two possible outcomes: true or false, 0/1, or yes/no</a:t>
            </a:r>
            <a:r>
              <a:rPr lang="en-US" dirty="0" smtClean="0"/>
              <a:t>.</a:t>
            </a:r>
          </a:p>
          <a:p>
            <a:pPr>
              <a:buFont typeface="Wingdings" panose="05000000000000000000" pitchFamily="2" charset="2"/>
              <a:buChar char="§"/>
            </a:pPr>
            <a:r>
              <a:rPr lang="en-US" dirty="0"/>
              <a:t>By examining the correlation between one or more independent variables, logical regression divides data into distinct groups. It is often applied in predictive modeling, in which the model calculates the mathematical likelihood of an event falling into a particular category or not. </a:t>
            </a:r>
          </a:p>
          <a:p>
            <a:pPr marL="0" indent="0">
              <a:buNone/>
            </a:pPr>
            <a:endParaRPr lang="en-US" dirty="0"/>
          </a:p>
        </p:txBody>
      </p:sp>
    </p:spTree>
    <p:extLst>
      <p:ext uri="{BB962C8B-B14F-4D97-AF65-F5344CB8AC3E}">
        <p14:creationId xmlns:p14="http://schemas.microsoft.com/office/powerpoint/2010/main" val="964082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p:txBody>
          <a:bodyPr>
            <a:normAutofit/>
          </a:bodyPr>
          <a:lstStyle/>
          <a:p>
            <a:r>
              <a:rPr lang="en-US" b="1" dirty="0"/>
              <a:t>Support Vector Machine (SVM): </a:t>
            </a:r>
          </a:p>
          <a:p>
            <a:pPr>
              <a:buFont typeface="Wingdings" panose="05000000000000000000" pitchFamily="2" charset="2"/>
              <a:buChar char="§"/>
            </a:pPr>
            <a:r>
              <a:rPr lang="en-US" dirty="0"/>
              <a:t>The support vector machine (SVM) is a machine learning algorithm that determines boundaries between data points based on predefined classes, labels, or outputs. It uses supervised learning models to solve complex problems related to classification, regression, and outlier detection. SVMs are widely used in many sectors, including speech and image recognition, natural language processing, healthcare, and signal processing applications. The SVM algorithm's main goal, technically, is to locate a hyperplane that </a:t>
            </a:r>
            <a:r>
              <a:rPr lang="en-US" dirty="0" smtClean="0"/>
              <a:t>divides </a:t>
            </a:r>
            <a:r>
              <a:rPr lang="en-US" dirty="0"/>
              <a:t>the data points into separate classes. The hyperplane is positioned so that the classes being considered are separated by the greatest margin.</a:t>
            </a:r>
          </a:p>
          <a:p>
            <a:pPr marL="0" indent="0">
              <a:buNone/>
            </a:pPr>
            <a:endParaRPr lang="en-US" dirty="0"/>
          </a:p>
        </p:txBody>
      </p:sp>
    </p:spTree>
    <p:extLst>
      <p:ext uri="{BB962C8B-B14F-4D97-AF65-F5344CB8AC3E}">
        <p14:creationId xmlns:p14="http://schemas.microsoft.com/office/powerpoint/2010/main" val="685526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22</TotalTime>
  <Words>1146</Words>
  <Application>Microsoft Office PowerPoint</Application>
  <PresentationFormat>Widescreen</PresentationFormat>
  <Paragraphs>62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Century Gothic</vt:lpstr>
      <vt:lpstr>Wingdings</vt:lpstr>
      <vt:lpstr>Wingdings 3</vt:lpstr>
      <vt:lpstr>Ion</vt:lpstr>
      <vt:lpstr>Nabiya Yousaf</vt:lpstr>
      <vt:lpstr>Introduction:</vt:lpstr>
      <vt:lpstr>Dataset:</vt:lpstr>
      <vt:lpstr>Dataset features:</vt:lpstr>
      <vt:lpstr>Preliminary Analysis:</vt:lpstr>
      <vt:lpstr>Preliminary Analysis:</vt:lpstr>
      <vt:lpstr>Preliminary Analysis:</vt:lpstr>
      <vt:lpstr>Methods</vt:lpstr>
      <vt:lpstr>Methods</vt:lpstr>
      <vt:lpstr>Results:</vt:lpstr>
      <vt:lpstr>Results:</vt:lpstr>
      <vt:lpstr>Result:</vt:lpstr>
      <vt:lpstr>Conclusion: </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Nabiya Yousaf</dc:title>
  <dc:creator>Saad Ur Rehman</dc:creator>
  <cp:lastModifiedBy>Saad Ur Rehman</cp:lastModifiedBy>
  <cp:revision>4</cp:revision>
  <dcterms:created xsi:type="dcterms:W3CDTF">2024-04-12T09:28:46Z</dcterms:created>
  <dcterms:modified xsi:type="dcterms:W3CDTF">2024-04-12T09:51:33Z</dcterms:modified>
</cp:coreProperties>
</file>