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4" r:id="rId3"/>
    <p:sldId id="283" r:id="rId4"/>
    <p:sldId id="286" r:id="rId5"/>
    <p:sldId id="287" r:id="rId6"/>
    <p:sldId id="288" r:id="rId7"/>
    <p:sldId id="289" r:id="rId8"/>
    <p:sldId id="290" r:id="rId9"/>
    <p:sldId id="291" r:id="rId10"/>
  </p:sldIdLst>
  <p:sldSz cx="18288000" cy="10285413"/>
  <p:notesSz cx="6858000" cy="9144000"/>
  <p:defaultTextStyle>
    <a:defPPr>
      <a:defRPr lang="en-US"/>
    </a:defPPr>
    <a:lvl1pPr marL="0" algn="l" defTabSz="1371342" rtl="0" eaLnBrk="1" latinLnBrk="0" hangingPunct="1">
      <a:defRPr sz="2700" kern="1200">
        <a:solidFill>
          <a:schemeClr val="tx1"/>
        </a:solidFill>
        <a:latin typeface="+mn-lt"/>
        <a:ea typeface="+mn-ea"/>
        <a:cs typeface="+mn-cs"/>
      </a:defRPr>
    </a:lvl1pPr>
    <a:lvl2pPr marL="685670" algn="l" defTabSz="1371342" rtl="0" eaLnBrk="1" latinLnBrk="0" hangingPunct="1">
      <a:defRPr sz="2700" kern="1200">
        <a:solidFill>
          <a:schemeClr val="tx1"/>
        </a:solidFill>
        <a:latin typeface="+mn-lt"/>
        <a:ea typeface="+mn-ea"/>
        <a:cs typeface="+mn-cs"/>
      </a:defRPr>
    </a:lvl2pPr>
    <a:lvl3pPr marL="1371342" algn="l" defTabSz="1371342" rtl="0" eaLnBrk="1" latinLnBrk="0" hangingPunct="1">
      <a:defRPr sz="2700" kern="1200">
        <a:solidFill>
          <a:schemeClr val="tx1"/>
        </a:solidFill>
        <a:latin typeface="+mn-lt"/>
        <a:ea typeface="+mn-ea"/>
        <a:cs typeface="+mn-cs"/>
      </a:defRPr>
    </a:lvl3pPr>
    <a:lvl4pPr marL="2057014" algn="l" defTabSz="1371342" rtl="0" eaLnBrk="1" latinLnBrk="0" hangingPunct="1">
      <a:defRPr sz="2700" kern="1200">
        <a:solidFill>
          <a:schemeClr val="tx1"/>
        </a:solidFill>
        <a:latin typeface="+mn-lt"/>
        <a:ea typeface="+mn-ea"/>
        <a:cs typeface="+mn-cs"/>
      </a:defRPr>
    </a:lvl4pPr>
    <a:lvl5pPr marL="2742686" algn="l" defTabSz="1371342" rtl="0" eaLnBrk="1" latinLnBrk="0" hangingPunct="1">
      <a:defRPr sz="2700" kern="1200">
        <a:solidFill>
          <a:schemeClr val="tx1"/>
        </a:solidFill>
        <a:latin typeface="+mn-lt"/>
        <a:ea typeface="+mn-ea"/>
        <a:cs typeface="+mn-cs"/>
      </a:defRPr>
    </a:lvl5pPr>
    <a:lvl6pPr marL="3428356" algn="l" defTabSz="1371342" rtl="0" eaLnBrk="1" latinLnBrk="0" hangingPunct="1">
      <a:defRPr sz="2700" kern="1200">
        <a:solidFill>
          <a:schemeClr val="tx1"/>
        </a:solidFill>
        <a:latin typeface="+mn-lt"/>
        <a:ea typeface="+mn-ea"/>
        <a:cs typeface="+mn-cs"/>
      </a:defRPr>
    </a:lvl6pPr>
    <a:lvl7pPr marL="4114028" algn="l" defTabSz="1371342" rtl="0" eaLnBrk="1" latinLnBrk="0" hangingPunct="1">
      <a:defRPr sz="2700" kern="1200">
        <a:solidFill>
          <a:schemeClr val="tx1"/>
        </a:solidFill>
        <a:latin typeface="+mn-lt"/>
        <a:ea typeface="+mn-ea"/>
        <a:cs typeface="+mn-cs"/>
      </a:defRPr>
    </a:lvl7pPr>
    <a:lvl8pPr marL="4799699" algn="l" defTabSz="1371342" rtl="0" eaLnBrk="1" latinLnBrk="0" hangingPunct="1">
      <a:defRPr sz="2700" kern="1200">
        <a:solidFill>
          <a:schemeClr val="tx1"/>
        </a:solidFill>
        <a:latin typeface="+mn-lt"/>
        <a:ea typeface="+mn-ea"/>
        <a:cs typeface="+mn-cs"/>
      </a:defRPr>
    </a:lvl8pPr>
    <a:lvl9pPr marL="5485370" algn="l" defTabSz="1371342"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C1DCFE"/>
    <a:srgbClr val="404040"/>
    <a:srgbClr val="3B7D23"/>
    <a:srgbClr val="6024DE"/>
    <a:srgbClr val="185181"/>
    <a:srgbClr val="185180"/>
    <a:srgbClr val="7F7F7F"/>
    <a:srgbClr val="0370F3"/>
    <a:srgbClr val="FFBA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1" autoAdjust="0"/>
    <p:restoredTop sz="95214" autoAdjust="0"/>
  </p:normalViewPr>
  <p:slideViewPr>
    <p:cSldViewPr snapToGrid="0" showGuides="1">
      <p:cViewPr>
        <p:scale>
          <a:sx n="66" d="100"/>
          <a:sy n="66" d="100"/>
        </p:scale>
        <p:origin x="120" y="38"/>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tx2">
                  <a:lumMod val="50000"/>
                  <a:lumOff val="50000"/>
                </a:schemeClr>
              </a:solidFill>
              <a:ln w="19050">
                <a:solidFill>
                  <a:schemeClr val="lt1"/>
                </a:solidFill>
              </a:ln>
              <a:effectLst/>
            </c:spPr>
            <c:extLst>
              <c:ext xmlns:c16="http://schemas.microsoft.com/office/drawing/2014/chart" uri="{C3380CC4-5D6E-409C-BE32-E72D297353CC}">
                <c16:uniqueId val="{00000001-75EE-4731-BF09-6826C97633AA}"/>
              </c:ext>
            </c:extLst>
          </c:dPt>
          <c:dPt>
            <c:idx val="1"/>
            <c:bubble3D val="0"/>
            <c:spPr>
              <a:solidFill>
                <a:srgbClr val="6024DE"/>
              </a:solidFill>
              <a:ln w="19050">
                <a:solidFill>
                  <a:schemeClr val="lt1"/>
                </a:solidFill>
              </a:ln>
              <a:effectLst/>
            </c:spPr>
            <c:extLst>
              <c:ext xmlns:c16="http://schemas.microsoft.com/office/drawing/2014/chart" uri="{C3380CC4-5D6E-409C-BE32-E72D297353CC}">
                <c16:uniqueId val="{00000003-75EE-4731-BF09-6826C97633A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5EE-4731-BF09-6826C97633A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5EE-4731-BF09-6826C97633A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5EE-4731-BF09-6826C97633A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5EE-4731-BF09-6826C97633A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5EE-4731-BF09-6826C97633AA}"/>
              </c:ext>
            </c:extLst>
          </c:dPt>
          <c:dPt>
            <c:idx val="7"/>
            <c:bubble3D val="0"/>
            <c:spPr>
              <a:solidFill>
                <a:srgbClr val="185180"/>
              </a:solidFill>
              <a:ln w="19050">
                <a:solidFill>
                  <a:schemeClr val="lt1"/>
                </a:solidFill>
              </a:ln>
              <a:effectLst/>
            </c:spPr>
            <c:extLst>
              <c:ext xmlns:c16="http://schemas.microsoft.com/office/drawing/2014/chart" uri="{C3380CC4-5D6E-409C-BE32-E72D297353CC}">
                <c16:uniqueId val="{0000000F-75EE-4731-BF09-6826C97633AA}"/>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ru-RU"/>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Лист1!$B$6:$B$13</c:f>
              <c:strCache>
                <c:ptCount val="8"/>
                <c:pt idx="0">
                  <c:v>Бошқа харажатлар</c:v>
                </c:pt>
                <c:pt idx="1">
                  <c:v>Таъмирлаш фонди</c:v>
                </c:pt>
                <c:pt idx="2">
                  <c:v>Амортизация</c:v>
                </c:pt>
                <c:pt idx="3">
                  <c:v>Эл/энергия</c:v>
                </c:pt>
                <c:pt idx="4">
                  <c:v>Ёқилғи</c:v>
                </c:pt>
                <c:pt idx="5">
                  <c:v>Материал ва эхтиёт қисмлар</c:v>
                </c:pt>
                <c:pt idx="6">
                  <c:v>Ижтимоий солиқ</c:v>
                </c:pt>
                <c:pt idx="7">
                  <c:v>Иш хақи</c:v>
                </c:pt>
              </c:strCache>
            </c:strRef>
          </c:cat>
          <c:val>
            <c:numRef>
              <c:f>Лист1!$C$6:$C$13</c:f>
              <c:numCache>
                <c:formatCode>#,##0</c:formatCode>
                <c:ptCount val="8"/>
                <c:pt idx="0">
                  <c:v>52165611</c:v>
                </c:pt>
                <c:pt idx="1">
                  <c:v>85075724.275573403</c:v>
                </c:pt>
                <c:pt idx="2">
                  <c:v>85690093.099576399</c:v>
                </c:pt>
                <c:pt idx="3">
                  <c:v>11020309.947999999</c:v>
                </c:pt>
                <c:pt idx="4">
                  <c:v>12919638.993919998</c:v>
                </c:pt>
                <c:pt idx="5">
                  <c:v>23965578.868119977</c:v>
                </c:pt>
                <c:pt idx="6">
                  <c:v>10797935.279999999</c:v>
                </c:pt>
                <c:pt idx="7">
                  <c:v>89982794</c:v>
                </c:pt>
              </c:numCache>
            </c:numRef>
          </c:val>
          <c:extLst>
            <c:ext xmlns:c16="http://schemas.microsoft.com/office/drawing/2014/chart" uri="{C3380CC4-5D6E-409C-BE32-E72D297353CC}">
              <c16:uniqueId val="{00000010-75EE-4731-BF09-6826C97633AA}"/>
            </c:ext>
          </c:extLst>
        </c:ser>
        <c:dLbls>
          <c:dLblPos val="inEnd"/>
          <c:showLegendKey val="0"/>
          <c:showVal val="1"/>
          <c:showCatName val="0"/>
          <c:showSerName val="0"/>
          <c:showPercent val="0"/>
          <c:showBubbleSize val="0"/>
          <c:showLeaderLines val="1"/>
        </c:dLbls>
        <c:firstSliceAng val="5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7AA41-8BCF-4C14-B8AE-9008CE841E4E}" type="datetimeFigureOut">
              <a:rPr lang="ru-RU" smtClean="0"/>
              <a:t>08.04.2025</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1B692-0720-4741-BEB5-A5A374BD15E1}" type="slidenum">
              <a:rPr lang="ru-RU" smtClean="0"/>
              <a:t>‹#›</a:t>
            </a:fld>
            <a:endParaRPr lang="ru-RU" dirty="0"/>
          </a:p>
        </p:txBody>
      </p:sp>
    </p:spTree>
    <p:extLst>
      <p:ext uri="{BB962C8B-B14F-4D97-AF65-F5344CB8AC3E}">
        <p14:creationId xmlns:p14="http://schemas.microsoft.com/office/powerpoint/2010/main" val="666608018"/>
      </p:ext>
    </p:extLst>
  </p:cSld>
  <p:clrMap bg1="lt1" tx1="dk1" bg2="lt2" tx2="dk2" accent1="accent1" accent2="accent2" accent3="accent3" accent4="accent4" accent5="accent5" accent6="accent6" hlink="hlink" folHlink="folHlink"/>
  <p:notesStyle>
    <a:lvl1pPr marL="0" algn="l" defTabSz="1371342" rtl="0" eaLnBrk="1" latinLnBrk="0" hangingPunct="1">
      <a:defRPr sz="1800" kern="1200">
        <a:solidFill>
          <a:schemeClr val="tx1"/>
        </a:solidFill>
        <a:latin typeface="+mn-lt"/>
        <a:ea typeface="+mn-ea"/>
        <a:cs typeface="+mn-cs"/>
      </a:defRPr>
    </a:lvl1pPr>
    <a:lvl2pPr marL="685670" algn="l" defTabSz="1371342" rtl="0" eaLnBrk="1" latinLnBrk="0" hangingPunct="1">
      <a:defRPr sz="1800" kern="1200">
        <a:solidFill>
          <a:schemeClr val="tx1"/>
        </a:solidFill>
        <a:latin typeface="+mn-lt"/>
        <a:ea typeface="+mn-ea"/>
        <a:cs typeface="+mn-cs"/>
      </a:defRPr>
    </a:lvl2pPr>
    <a:lvl3pPr marL="1371342" algn="l" defTabSz="1371342" rtl="0" eaLnBrk="1" latinLnBrk="0" hangingPunct="1">
      <a:defRPr sz="1800" kern="1200">
        <a:solidFill>
          <a:schemeClr val="tx1"/>
        </a:solidFill>
        <a:latin typeface="+mn-lt"/>
        <a:ea typeface="+mn-ea"/>
        <a:cs typeface="+mn-cs"/>
      </a:defRPr>
    </a:lvl3pPr>
    <a:lvl4pPr marL="2057014" algn="l" defTabSz="1371342" rtl="0" eaLnBrk="1" latinLnBrk="0" hangingPunct="1">
      <a:defRPr sz="1800" kern="1200">
        <a:solidFill>
          <a:schemeClr val="tx1"/>
        </a:solidFill>
        <a:latin typeface="+mn-lt"/>
        <a:ea typeface="+mn-ea"/>
        <a:cs typeface="+mn-cs"/>
      </a:defRPr>
    </a:lvl4pPr>
    <a:lvl5pPr marL="2742686" algn="l" defTabSz="1371342" rtl="0" eaLnBrk="1" latinLnBrk="0" hangingPunct="1">
      <a:defRPr sz="1800" kern="1200">
        <a:solidFill>
          <a:schemeClr val="tx1"/>
        </a:solidFill>
        <a:latin typeface="+mn-lt"/>
        <a:ea typeface="+mn-ea"/>
        <a:cs typeface="+mn-cs"/>
      </a:defRPr>
    </a:lvl5pPr>
    <a:lvl6pPr marL="3428356" algn="l" defTabSz="1371342" rtl="0" eaLnBrk="1" latinLnBrk="0" hangingPunct="1">
      <a:defRPr sz="1800" kern="1200">
        <a:solidFill>
          <a:schemeClr val="tx1"/>
        </a:solidFill>
        <a:latin typeface="+mn-lt"/>
        <a:ea typeface="+mn-ea"/>
        <a:cs typeface="+mn-cs"/>
      </a:defRPr>
    </a:lvl6pPr>
    <a:lvl7pPr marL="4114028" algn="l" defTabSz="1371342" rtl="0" eaLnBrk="1" latinLnBrk="0" hangingPunct="1">
      <a:defRPr sz="1800" kern="1200">
        <a:solidFill>
          <a:schemeClr val="tx1"/>
        </a:solidFill>
        <a:latin typeface="+mn-lt"/>
        <a:ea typeface="+mn-ea"/>
        <a:cs typeface="+mn-cs"/>
      </a:defRPr>
    </a:lvl7pPr>
    <a:lvl8pPr marL="4799699" algn="l" defTabSz="1371342" rtl="0" eaLnBrk="1" latinLnBrk="0" hangingPunct="1">
      <a:defRPr sz="1800" kern="1200">
        <a:solidFill>
          <a:schemeClr val="tx1"/>
        </a:solidFill>
        <a:latin typeface="+mn-lt"/>
        <a:ea typeface="+mn-ea"/>
        <a:cs typeface="+mn-cs"/>
      </a:defRPr>
    </a:lvl8pPr>
    <a:lvl9pPr marL="5485370" algn="l" defTabSz="1371342"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3B1B692-0720-4741-BEB5-A5A374BD15E1}" type="slidenum">
              <a:rPr lang="ru-RU" smtClean="0"/>
              <a:t>3</a:t>
            </a:fld>
            <a:endParaRPr lang="ru-RU" dirty="0"/>
          </a:p>
        </p:txBody>
      </p:sp>
    </p:spTree>
    <p:extLst>
      <p:ext uri="{BB962C8B-B14F-4D97-AF65-F5344CB8AC3E}">
        <p14:creationId xmlns:p14="http://schemas.microsoft.com/office/powerpoint/2010/main" val="263380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3B1B692-0720-4741-BEB5-A5A374BD15E1}" type="slidenum">
              <a:rPr lang="ru-RU" smtClean="0"/>
              <a:t>4</a:t>
            </a:fld>
            <a:endParaRPr lang="ru-RU" dirty="0"/>
          </a:p>
        </p:txBody>
      </p:sp>
    </p:spTree>
    <p:extLst>
      <p:ext uri="{BB962C8B-B14F-4D97-AF65-F5344CB8AC3E}">
        <p14:creationId xmlns:p14="http://schemas.microsoft.com/office/powerpoint/2010/main" val="202188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3B1B692-0720-4741-BEB5-A5A374BD15E1}" type="slidenum">
              <a:rPr lang="ru-RU" smtClean="0"/>
              <a:t>5</a:t>
            </a:fld>
            <a:endParaRPr lang="ru-RU" dirty="0"/>
          </a:p>
        </p:txBody>
      </p:sp>
    </p:spTree>
    <p:extLst>
      <p:ext uri="{BB962C8B-B14F-4D97-AF65-F5344CB8AC3E}">
        <p14:creationId xmlns:p14="http://schemas.microsoft.com/office/powerpoint/2010/main" val="121429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3B1B692-0720-4741-BEB5-A5A374BD15E1}" type="slidenum">
              <a:rPr lang="ru-RU" smtClean="0"/>
              <a:t>6</a:t>
            </a:fld>
            <a:endParaRPr lang="ru-RU" dirty="0"/>
          </a:p>
        </p:txBody>
      </p:sp>
    </p:spTree>
    <p:extLst>
      <p:ext uri="{BB962C8B-B14F-4D97-AF65-F5344CB8AC3E}">
        <p14:creationId xmlns:p14="http://schemas.microsoft.com/office/powerpoint/2010/main" val="393510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3B1B692-0720-4741-BEB5-A5A374BD15E1}" type="slidenum">
              <a:rPr lang="ru-RU" smtClean="0"/>
              <a:t>7</a:t>
            </a:fld>
            <a:endParaRPr lang="ru-RU" dirty="0"/>
          </a:p>
        </p:txBody>
      </p:sp>
    </p:spTree>
    <p:extLst>
      <p:ext uri="{BB962C8B-B14F-4D97-AF65-F5344CB8AC3E}">
        <p14:creationId xmlns:p14="http://schemas.microsoft.com/office/powerpoint/2010/main" val="368413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3B1B692-0720-4741-BEB5-A5A374BD15E1}" type="slidenum">
              <a:rPr lang="ru-RU" smtClean="0"/>
              <a:t>8</a:t>
            </a:fld>
            <a:endParaRPr lang="ru-RU" dirty="0"/>
          </a:p>
        </p:txBody>
      </p:sp>
    </p:spTree>
    <p:extLst>
      <p:ext uri="{BB962C8B-B14F-4D97-AF65-F5344CB8AC3E}">
        <p14:creationId xmlns:p14="http://schemas.microsoft.com/office/powerpoint/2010/main" val="368552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3B1B692-0720-4741-BEB5-A5A374BD15E1}" type="slidenum">
              <a:rPr lang="ru-RU" smtClean="0"/>
              <a:t>9</a:t>
            </a:fld>
            <a:endParaRPr lang="ru-RU" dirty="0"/>
          </a:p>
        </p:txBody>
      </p:sp>
    </p:spTree>
    <p:extLst>
      <p:ext uri="{BB962C8B-B14F-4D97-AF65-F5344CB8AC3E}">
        <p14:creationId xmlns:p14="http://schemas.microsoft.com/office/powerpoint/2010/main" val="4155861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09222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3C37CD3-2936-5DC0-CC44-84C2F5B44A71}"/>
              </a:ext>
            </a:extLst>
          </p:cNvPr>
          <p:cNvSpPr>
            <a:spLocks noGrp="1"/>
          </p:cNvSpPr>
          <p:nvPr>
            <p:ph type="sldNum" sz="quarter" idx="4"/>
          </p:nvPr>
        </p:nvSpPr>
        <p:spPr>
          <a:xfrm>
            <a:off x="12915900" y="9533055"/>
            <a:ext cx="4114800" cy="547603"/>
          </a:xfrm>
          <a:prstGeom prst="rect">
            <a:avLst/>
          </a:prstGeom>
        </p:spPr>
        <p:txBody>
          <a:bodyPr vert="horz" lIns="91440" tIns="45720" rIns="91440" bIns="45720" rtlCol="0" anchor="ctr"/>
          <a:lstStyle>
            <a:lvl1pPr algn="r">
              <a:defRPr sz="1200">
                <a:solidFill>
                  <a:schemeClr val="tx1">
                    <a:tint val="82000"/>
                  </a:schemeClr>
                </a:solidFill>
              </a:defRPr>
            </a:lvl1pPr>
          </a:lstStyle>
          <a:p>
            <a:fld id="{9BF7E3FB-1555-44E8-A860-8DE471C37036}" type="slidenum">
              <a:rPr lang="en-ID" smtClean="0"/>
              <a:t>‹#›</a:t>
            </a:fld>
            <a:endParaRPr lang="en-ID" dirty="0"/>
          </a:p>
        </p:txBody>
      </p:sp>
    </p:spTree>
    <p:extLst>
      <p:ext uri="{BB962C8B-B14F-4D97-AF65-F5344CB8AC3E}">
        <p14:creationId xmlns:p14="http://schemas.microsoft.com/office/powerpoint/2010/main" val="64522648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0" userDrawn="1">
          <p15:clr>
            <a:srgbClr val="F26B43"/>
          </p15:clr>
        </p15:guide>
        <p15:guide id="2" pos="453" userDrawn="1">
          <p15:clr>
            <a:srgbClr val="F26B43"/>
          </p15:clr>
        </p15:guide>
        <p15:guide id="3" pos="11067" userDrawn="1">
          <p15:clr>
            <a:srgbClr val="F26B43"/>
          </p15:clr>
        </p15:guide>
        <p15:guide id="4" orient="horz" pos="60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slide" Target="slide3.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7.xml"/><Relationship Id="rId18" Type="http://schemas.openxmlformats.org/officeDocument/2006/relationships/image" Target="../media/image8.png"/><Relationship Id="rId3" Type="http://schemas.openxmlformats.org/officeDocument/2006/relationships/image" Target="../media/image9.png"/><Relationship Id="rId21" Type="http://schemas.openxmlformats.org/officeDocument/2006/relationships/slide" Target="slide3.xml"/><Relationship Id="rId7" Type="http://schemas.openxmlformats.org/officeDocument/2006/relationships/slide" Target="slide4.xml"/><Relationship Id="rId12" Type="http://schemas.openxmlformats.org/officeDocument/2006/relationships/image" Target="../media/image5.png"/><Relationship Id="rId17" Type="http://schemas.openxmlformats.org/officeDocument/2006/relationships/slide" Target="slide9.xml"/><Relationship Id="rId2" Type="http://schemas.openxmlformats.org/officeDocument/2006/relationships/notesSlide" Target="../notesSlides/notesSlide1.xml"/><Relationship Id="rId16" Type="http://schemas.openxmlformats.org/officeDocument/2006/relationships/image" Target="../media/image7.png"/><Relationship Id="rId20"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slide" Target="slide6.xml"/><Relationship Id="rId5" Type="http://schemas.openxmlformats.org/officeDocument/2006/relationships/image" Target="../media/image11.png"/><Relationship Id="rId15" Type="http://schemas.openxmlformats.org/officeDocument/2006/relationships/slide" Target="slide8.xml"/><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image" Target="../media/image10.svg"/><Relationship Id="rId9" Type="http://schemas.openxmlformats.org/officeDocument/2006/relationships/slide" Target="slide5.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2.xml"/><Relationship Id="rId18" Type="http://schemas.openxmlformats.org/officeDocument/2006/relationships/slide" Target="slide3.xml"/><Relationship Id="rId3" Type="http://schemas.openxmlformats.org/officeDocument/2006/relationships/slide" Target="slide4.xml"/><Relationship Id="rId7" Type="http://schemas.openxmlformats.org/officeDocument/2006/relationships/slide" Target="slide6.xml"/><Relationship Id="rId12" Type="http://schemas.openxmlformats.org/officeDocument/2006/relationships/image" Target="../media/image4.png"/><Relationship Id="rId17" Type="http://schemas.openxmlformats.org/officeDocument/2006/relationships/image" Target="../media/image7.png"/><Relationship Id="rId2" Type="http://schemas.openxmlformats.org/officeDocument/2006/relationships/notesSlide" Target="../notesSlides/notesSlide2.xm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slide" Target="slide5.xml"/><Relationship Id="rId5" Type="http://schemas.openxmlformats.org/officeDocument/2006/relationships/image" Target="../media/image12.svg"/><Relationship Id="rId15" Type="http://schemas.openxmlformats.org/officeDocument/2006/relationships/image" Target="../media/image5.png"/><Relationship Id="rId10" Type="http://schemas.openxmlformats.org/officeDocument/2006/relationships/slide" Target="slide9.xml"/><Relationship Id="rId4" Type="http://schemas.openxmlformats.org/officeDocument/2006/relationships/image" Target="../media/image11.png"/><Relationship Id="rId9" Type="http://schemas.openxmlformats.org/officeDocument/2006/relationships/slide" Target="slide8.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5.xml"/><Relationship Id="rId18" Type="http://schemas.openxmlformats.org/officeDocument/2006/relationships/image" Target="../media/image7.png"/><Relationship Id="rId3" Type="http://schemas.openxmlformats.org/officeDocument/2006/relationships/slide" Target="slide2.xml"/><Relationship Id="rId7" Type="http://schemas.openxmlformats.org/officeDocument/2006/relationships/image" Target="../media/image12.svg"/><Relationship Id="rId12" Type="http://schemas.openxmlformats.org/officeDocument/2006/relationships/slide" Target="slide9.xml"/><Relationship Id="rId17" Type="http://schemas.openxmlformats.org/officeDocument/2006/relationships/image" Target="../media/image6.png"/><Relationship Id="rId2" Type="http://schemas.openxmlformats.org/officeDocument/2006/relationships/notesSlide" Target="../notesSlides/notesSlide3.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slide" Target="slide8.xml"/><Relationship Id="rId5" Type="http://schemas.openxmlformats.org/officeDocument/2006/relationships/slide" Target="slide4.xml"/><Relationship Id="rId15" Type="http://schemas.openxmlformats.org/officeDocument/2006/relationships/image" Target="../media/image8.png"/><Relationship Id="rId10" Type="http://schemas.openxmlformats.org/officeDocument/2006/relationships/slide" Target="slide7.xml"/><Relationship Id="rId4" Type="http://schemas.openxmlformats.org/officeDocument/2006/relationships/slide" Target="slide3.xml"/><Relationship Id="rId9" Type="http://schemas.openxmlformats.org/officeDocument/2006/relationships/slide" Target="slide6.xml"/><Relationship Id="rId1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5.xml"/><Relationship Id="rId18" Type="http://schemas.openxmlformats.org/officeDocument/2006/relationships/image" Target="../media/image7.png"/><Relationship Id="rId3" Type="http://schemas.openxmlformats.org/officeDocument/2006/relationships/slide" Target="slide2.xml"/><Relationship Id="rId7" Type="http://schemas.openxmlformats.org/officeDocument/2006/relationships/image" Target="../media/image12.svg"/><Relationship Id="rId12" Type="http://schemas.openxmlformats.org/officeDocument/2006/relationships/slide" Target="slide9.xml"/><Relationship Id="rId17" Type="http://schemas.openxmlformats.org/officeDocument/2006/relationships/image" Target="../media/image6.png"/><Relationship Id="rId2" Type="http://schemas.openxmlformats.org/officeDocument/2006/relationships/notesSlide" Target="../notesSlides/notesSlide4.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slide" Target="slide8.xml"/><Relationship Id="rId5" Type="http://schemas.openxmlformats.org/officeDocument/2006/relationships/slide" Target="slide4.xml"/><Relationship Id="rId15" Type="http://schemas.openxmlformats.org/officeDocument/2006/relationships/image" Target="../media/image8.png"/><Relationship Id="rId10" Type="http://schemas.openxmlformats.org/officeDocument/2006/relationships/slide" Target="slide7.xml"/><Relationship Id="rId4" Type="http://schemas.openxmlformats.org/officeDocument/2006/relationships/slide" Target="slide3.xml"/><Relationship Id="rId9" Type="http://schemas.openxmlformats.org/officeDocument/2006/relationships/slide" Target="slide6.xml"/><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5.xml"/><Relationship Id="rId18" Type="http://schemas.openxmlformats.org/officeDocument/2006/relationships/image" Target="../media/image7.png"/><Relationship Id="rId3" Type="http://schemas.openxmlformats.org/officeDocument/2006/relationships/slide" Target="slide2.xml"/><Relationship Id="rId7" Type="http://schemas.openxmlformats.org/officeDocument/2006/relationships/image" Target="../media/image12.svg"/><Relationship Id="rId12" Type="http://schemas.openxmlformats.org/officeDocument/2006/relationships/slide" Target="slide9.xml"/><Relationship Id="rId17" Type="http://schemas.openxmlformats.org/officeDocument/2006/relationships/image" Target="../media/image6.png"/><Relationship Id="rId2" Type="http://schemas.openxmlformats.org/officeDocument/2006/relationships/notesSlide" Target="../notesSlides/notesSlide5.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slide" Target="slide8.xml"/><Relationship Id="rId5" Type="http://schemas.openxmlformats.org/officeDocument/2006/relationships/slide" Target="slide4.xml"/><Relationship Id="rId15" Type="http://schemas.openxmlformats.org/officeDocument/2006/relationships/image" Target="../media/image8.png"/><Relationship Id="rId10" Type="http://schemas.openxmlformats.org/officeDocument/2006/relationships/slide" Target="slide7.xml"/><Relationship Id="rId4" Type="http://schemas.openxmlformats.org/officeDocument/2006/relationships/slide" Target="slide3.xml"/><Relationship Id="rId9" Type="http://schemas.openxmlformats.org/officeDocument/2006/relationships/slide" Target="slide6.xml"/><Relationship Id="rId1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5.xml"/><Relationship Id="rId18" Type="http://schemas.openxmlformats.org/officeDocument/2006/relationships/image" Target="../media/image7.png"/><Relationship Id="rId3" Type="http://schemas.openxmlformats.org/officeDocument/2006/relationships/slide" Target="slide2.xml"/><Relationship Id="rId7" Type="http://schemas.openxmlformats.org/officeDocument/2006/relationships/image" Target="../media/image12.svg"/><Relationship Id="rId12" Type="http://schemas.openxmlformats.org/officeDocument/2006/relationships/slide" Target="slide9.xml"/><Relationship Id="rId17" Type="http://schemas.openxmlformats.org/officeDocument/2006/relationships/image" Target="../media/image6.png"/><Relationship Id="rId2" Type="http://schemas.openxmlformats.org/officeDocument/2006/relationships/notesSlide" Target="../notesSlides/notesSlide6.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slide" Target="slide8.xml"/><Relationship Id="rId5" Type="http://schemas.openxmlformats.org/officeDocument/2006/relationships/slide" Target="slide4.xml"/><Relationship Id="rId15" Type="http://schemas.openxmlformats.org/officeDocument/2006/relationships/image" Target="../media/image8.png"/><Relationship Id="rId10" Type="http://schemas.openxmlformats.org/officeDocument/2006/relationships/slide" Target="slide7.xml"/><Relationship Id="rId4" Type="http://schemas.openxmlformats.org/officeDocument/2006/relationships/slide" Target="slide3.xml"/><Relationship Id="rId9" Type="http://schemas.openxmlformats.org/officeDocument/2006/relationships/slide" Target="slide6.xml"/><Relationship Id="rId1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5.xml"/><Relationship Id="rId18" Type="http://schemas.openxmlformats.org/officeDocument/2006/relationships/image" Target="../media/image7.png"/><Relationship Id="rId3" Type="http://schemas.openxmlformats.org/officeDocument/2006/relationships/slide" Target="slide2.xml"/><Relationship Id="rId7" Type="http://schemas.openxmlformats.org/officeDocument/2006/relationships/image" Target="../media/image12.svg"/><Relationship Id="rId12" Type="http://schemas.openxmlformats.org/officeDocument/2006/relationships/slide" Target="slide9.xml"/><Relationship Id="rId17" Type="http://schemas.openxmlformats.org/officeDocument/2006/relationships/image" Target="../media/image6.png"/><Relationship Id="rId2" Type="http://schemas.openxmlformats.org/officeDocument/2006/relationships/notesSlide" Target="../notesSlides/notesSlide7.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slide" Target="slide8.xml"/><Relationship Id="rId5" Type="http://schemas.openxmlformats.org/officeDocument/2006/relationships/slide" Target="slide4.xml"/><Relationship Id="rId15" Type="http://schemas.openxmlformats.org/officeDocument/2006/relationships/image" Target="../media/image8.png"/><Relationship Id="rId10" Type="http://schemas.openxmlformats.org/officeDocument/2006/relationships/slide" Target="slide7.xml"/><Relationship Id="rId4" Type="http://schemas.openxmlformats.org/officeDocument/2006/relationships/slide" Target="slide3.xml"/><Relationship Id="rId9" Type="http://schemas.openxmlformats.org/officeDocument/2006/relationships/slide" Target="slide6.xm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3EF5EB-F40B-AAE0-68CB-E798E9B6C2C9}"/>
              </a:ext>
            </a:extLst>
          </p:cNvPr>
          <p:cNvGrpSpPr/>
          <p:nvPr/>
        </p:nvGrpSpPr>
        <p:grpSpPr>
          <a:xfrm>
            <a:off x="4616712" y="2308485"/>
            <a:ext cx="9054576" cy="5260876"/>
            <a:chOff x="1808296" y="980636"/>
            <a:chExt cx="8575425" cy="4686351"/>
          </a:xfrm>
        </p:grpSpPr>
        <p:grpSp>
          <p:nvGrpSpPr>
            <p:cNvPr id="7" name="Graphic 5">
              <a:extLst>
                <a:ext uri="{FF2B5EF4-FFF2-40B4-BE49-F238E27FC236}">
                  <a16:creationId xmlns:a16="http://schemas.microsoft.com/office/drawing/2014/main" id="{59127DC1-0FD3-3BBE-16DC-CF84ED076F65}"/>
                </a:ext>
              </a:extLst>
            </p:cNvPr>
            <p:cNvGrpSpPr/>
            <p:nvPr/>
          </p:nvGrpSpPr>
          <p:grpSpPr>
            <a:xfrm>
              <a:off x="4484940" y="980636"/>
              <a:ext cx="3226500" cy="2739770"/>
              <a:chOff x="5410199" y="1278579"/>
              <a:chExt cx="1375982" cy="1168410"/>
            </a:xfrm>
          </p:grpSpPr>
          <p:grpSp>
            <p:nvGrpSpPr>
              <p:cNvPr id="8" name="Graphic 5">
                <a:extLst>
                  <a:ext uri="{FF2B5EF4-FFF2-40B4-BE49-F238E27FC236}">
                    <a16:creationId xmlns:a16="http://schemas.microsoft.com/office/drawing/2014/main" id="{A3E74C91-926C-5B72-3545-2F231DA0A6DB}"/>
                  </a:ext>
                </a:extLst>
              </p:cNvPr>
              <p:cNvGrpSpPr/>
              <p:nvPr/>
            </p:nvGrpSpPr>
            <p:grpSpPr>
              <a:xfrm>
                <a:off x="6001226" y="1278579"/>
                <a:ext cx="503396" cy="567682"/>
                <a:chOff x="6001226" y="1278579"/>
                <a:chExt cx="503396" cy="567682"/>
              </a:xfrm>
            </p:grpSpPr>
            <p:sp>
              <p:nvSpPr>
                <p:cNvPr id="9" name="Freeform: Shape 8">
                  <a:extLst>
                    <a:ext uri="{FF2B5EF4-FFF2-40B4-BE49-F238E27FC236}">
                      <a16:creationId xmlns:a16="http://schemas.microsoft.com/office/drawing/2014/main" id="{E90F2A3F-9437-7580-E63A-49B7917427C2}"/>
                    </a:ext>
                  </a:extLst>
                </p:cNvPr>
                <p:cNvSpPr/>
                <p:nvPr/>
              </p:nvSpPr>
              <p:spPr>
                <a:xfrm>
                  <a:off x="6001226" y="1282382"/>
                  <a:ext cx="36099" cy="517207"/>
                </a:xfrm>
                <a:custGeom>
                  <a:avLst/>
                  <a:gdLst>
                    <a:gd name="connsiteX0" fmla="*/ 36100 w 36099"/>
                    <a:gd name="connsiteY0" fmla="*/ 145542 h 517207"/>
                    <a:gd name="connsiteX1" fmla="*/ 35528 w 36099"/>
                    <a:gd name="connsiteY1" fmla="*/ 517208 h 517207"/>
                    <a:gd name="connsiteX2" fmla="*/ 0 w 36099"/>
                    <a:gd name="connsiteY2" fmla="*/ 371665 h 517207"/>
                    <a:gd name="connsiteX3" fmla="*/ 476 w 36099"/>
                    <a:gd name="connsiteY3" fmla="*/ 0 h 517207"/>
                    <a:gd name="connsiteX4" fmla="*/ 36100 w 36099"/>
                    <a:gd name="connsiteY4" fmla="*/ 145542 h 517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9" h="517207">
                      <a:moveTo>
                        <a:pt x="36100" y="145542"/>
                      </a:moveTo>
                      <a:lnTo>
                        <a:pt x="35528" y="517208"/>
                      </a:lnTo>
                      <a:lnTo>
                        <a:pt x="0" y="371665"/>
                      </a:lnTo>
                      <a:lnTo>
                        <a:pt x="476" y="0"/>
                      </a:lnTo>
                      <a:lnTo>
                        <a:pt x="36100" y="145542"/>
                      </a:lnTo>
                      <a:close/>
                    </a:path>
                  </a:pathLst>
                </a:custGeom>
                <a:solidFill>
                  <a:schemeClr val="accent3"/>
                </a:solidFill>
                <a:ln w="0" cap="flat">
                  <a:noFill/>
                  <a:prstDash val="solid"/>
                  <a:miter/>
                </a:ln>
              </p:spPr>
              <p:txBody>
                <a:bodyPr rtlCol="0" anchor="ctr"/>
                <a:lstStyle/>
                <a:p>
                  <a:endParaRPr lang="en-ID" dirty="0"/>
                </a:p>
              </p:txBody>
            </p:sp>
            <p:sp>
              <p:nvSpPr>
                <p:cNvPr id="10" name="Freeform: Shape 9">
                  <a:extLst>
                    <a:ext uri="{FF2B5EF4-FFF2-40B4-BE49-F238E27FC236}">
                      <a16:creationId xmlns:a16="http://schemas.microsoft.com/office/drawing/2014/main" id="{DDF468EC-D250-0B49-20A8-E2CC79E61111}"/>
                    </a:ext>
                  </a:extLst>
                </p:cNvPr>
                <p:cNvSpPr/>
                <p:nvPr/>
              </p:nvSpPr>
              <p:spPr>
                <a:xfrm>
                  <a:off x="6354318" y="1356295"/>
                  <a:ext cx="150304" cy="489965"/>
                </a:xfrm>
                <a:custGeom>
                  <a:avLst/>
                  <a:gdLst>
                    <a:gd name="connsiteX0" fmla="*/ 150304 w 150304"/>
                    <a:gd name="connsiteY0" fmla="*/ 0 h 489965"/>
                    <a:gd name="connsiteX1" fmla="*/ 149733 w 150304"/>
                    <a:gd name="connsiteY1" fmla="*/ 371761 h 489965"/>
                    <a:gd name="connsiteX2" fmla="*/ 0 w 150304"/>
                    <a:gd name="connsiteY2" fmla="*/ 489966 h 489965"/>
                    <a:gd name="connsiteX3" fmla="*/ 476 w 150304"/>
                    <a:gd name="connsiteY3" fmla="*/ 118301 h 489965"/>
                    <a:gd name="connsiteX4" fmla="*/ 150304 w 150304"/>
                    <a:gd name="connsiteY4" fmla="*/ 0 h 489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04" h="489965">
                      <a:moveTo>
                        <a:pt x="150304" y="0"/>
                      </a:moveTo>
                      <a:lnTo>
                        <a:pt x="149733" y="371761"/>
                      </a:lnTo>
                      <a:lnTo>
                        <a:pt x="0" y="489966"/>
                      </a:lnTo>
                      <a:lnTo>
                        <a:pt x="476" y="118301"/>
                      </a:lnTo>
                      <a:lnTo>
                        <a:pt x="150304" y="0"/>
                      </a:lnTo>
                      <a:close/>
                    </a:path>
                  </a:pathLst>
                </a:custGeom>
                <a:solidFill>
                  <a:schemeClr val="accent3">
                    <a:lumMod val="60000"/>
                    <a:lumOff val="40000"/>
                  </a:schemeClr>
                </a:solidFill>
                <a:ln w="0" cap="flat">
                  <a:noFill/>
                  <a:prstDash val="solid"/>
                  <a:miter/>
                </a:ln>
              </p:spPr>
              <p:txBody>
                <a:bodyPr rtlCol="0" anchor="ctr"/>
                <a:lstStyle/>
                <a:p>
                  <a:endParaRPr lang="en-ID" dirty="0"/>
                </a:p>
              </p:txBody>
            </p:sp>
            <p:sp>
              <p:nvSpPr>
                <p:cNvPr id="11" name="Freeform: Shape 10">
                  <a:extLst>
                    <a:ext uri="{FF2B5EF4-FFF2-40B4-BE49-F238E27FC236}">
                      <a16:creationId xmlns:a16="http://schemas.microsoft.com/office/drawing/2014/main" id="{71B17796-19F2-026F-F8C2-D20D47C27CE2}"/>
                    </a:ext>
                  </a:extLst>
                </p:cNvPr>
                <p:cNvSpPr/>
                <p:nvPr/>
              </p:nvSpPr>
              <p:spPr>
                <a:xfrm>
                  <a:off x="6001702" y="1278579"/>
                  <a:ext cx="502920" cy="195922"/>
                </a:xfrm>
                <a:custGeom>
                  <a:avLst/>
                  <a:gdLst>
                    <a:gd name="connsiteX0" fmla="*/ 502920 w 502920"/>
                    <a:gd name="connsiteY0" fmla="*/ 77717 h 195922"/>
                    <a:gd name="connsiteX1" fmla="*/ 353092 w 502920"/>
                    <a:gd name="connsiteY1" fmla="*/ 195922 h 195922"/>
                    <a:gd name="connsiteX2" fmla="*/ 35623 w 502920"/>
                    <a:gd name="connsiteY2" fmla="*/ 149250 h 195922"/>
                    <a:gd name="connsiteX3" fmla="*/ 0 w 502920"/>
                    <a:gd name="connsiteY3" fmla="*/ 3803 h 195922"/>
                    <a:gd name="connsiteX4" fmla="*/ 502920 w 502920"/>
                    <a:gd name="connsiteY4" fmla="*/ 77717 h 19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20" h="195922">
                      <a:moveTo>
                        <a:pt x="502920" y="77717"/>
                      </a:moveTo>
                      <a:lnTo>
                        <a:pt x="353092" y="195922"/>
                      </a:lnTo>
                      <a:cubicBezTo>
                        <a:pt x="258223" y="155441"/>
                        <a:pt x="144113" y="140582"/>
                        <a:pt x="35623" y="149250"/>
                      </a:cubicBezTo>
                      <a:lnTo>
                        <a:pt x="0" y="3803"/>
                      </a:lnTo>
                      <a:cubicBezTo>
                        <a:pt x="171736" y="-10008"/>
                        <a:pt x="352616" y="13614"/>
                        <a:pt x="502920" y="77717"/>
                      </a:cubicBezTo>
                      <a:close/>
                    </a:path>
                  </a:pathLst>
                </a:custGeom>
                <a:solidFill>
                  <a:schemeClr val="accent3"/>
                </a:solidFill>
                <a:ln w="0" cap="flat">
                  <a:noFill/>
                  <a:prstDash val="solid"/>
                  <a:miter/>
                </a:ln>
              </p:spPr>
              <p:txBody>
                <a:bodyPr rtlCol="0" anchor="ctr"/>
                <a:lstStyle/>
                <a:p>
                  <a:endParaRPr lang="en-ID" dirty="0"/>
                </a:p>
              </p:txBody>
            </p:sp>
            <p:sp>
              <p:nvSpPr>
                <p:cNvPr id="12" name="Freeform: Shape 11">
                  <a:extLst>
                    <a:ext uri="{FF2B5EF4-FFF2-40B4-BE49-F238E27FC236}">
                      <a16:creationId xmlns:a16="http://schemas.microsoft.com/office/drawing/2014/main" id="{CDF8BFFD-6CF5-9718-EB8D-6D3B4A458DA9}"/>
                    </a:ext>
                  </a:extLst>
                </p:cNvPr>
                <p:cNvSpPr/>
                <p:nvPr/>
              </p:nvSpPr>
              <p:spPr>
                <a:xfrm>
                  <a:off x="6036849" y="1425549"/>
                  <a:ext cx="317944" cy="420712"/>
                </a:xfrm>
                <a:custGeom>
                  <a:avLst/>
                  <a:gdLst>
                    <a:gd name="connsiteX0" fmla="*/ 317944 w 317944"/>
                    <a:gd name="connsiteY0" fmla="*/ 49047 h 420712"/>
                    <a:gd name="connsiteX1" fmla="*/ 317468 w 317944"/>
                    <a:gd name="connsiteY1" fmla="*/ 420712 h 420712"/>
                    <a:gd name="connsiteX2" fmla="*/ 0 w 317944"/>
                    <a:gd name="connsiteY2" fmla="*/ 374040 h 420712"/>
                    <a:gd name="connsiteX3" fmla="*/ 476 w 317944"/>
                    <a:gd name="connsiteY3" fmla="*/ 2374 h 420712"/>
                    <a:gd name="connsiteX4" fmla="*/ 317944 w 317944"/>
                    <a:gd name="connsiteY4" fmla="*/ 49047 h 420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44" h="420712">
                      <a:moveTo>
                        <a:pt x="317944" y="49047"/>
                      </a:moveTo>
                      <a:lnTo>
                        <a:pt x="317468" y="420712"/>
                      </a:lnTo>
                      <a:cubicBezTo>
                        <a:pt x="222599" y="380231"/>
                        <a:pt x="108490" y="365372"/>
                        <a:pt x="0" y="374040"/>
                      </a:cubicBezTo>
                      <a:lnTo>
                        <a:pt x="476" y="2374"/>
                      </a:lnTo>
                      <a:cubicBezTo>
                        <a:pt x="108966" y="-6293"/>
                        <a:pt x="223075" y="8661"/>
                        <a:pt x="317944" y="49047"/>
                      </a:cubicBezTo>
                      <a:close/>
                    </a:path>
                  </a:pathLst>
                </a:custGeom>
                <a:solidFill>
                  <a:schemeClr val="accent3">
                    <a:lumMod val="75000"/>
                  </a:schemeClr>
                </a:solidFill>
                <a:ln w="0" cap="flat">
                  <a:noFill/>
                  <a:prstDash val="solid"/>
                  <a:miter/>
                </a:ln>
              </p:spPr>
              <p:txBody>
                <a:bodyPr rtlCol="0" anchor="ctr"/>
                <a:lstStyle/>
                <a:p>
                  <a:endParaRPr lang="en-ID" dirty="0"/>
                </a:p>
              </p:txBody>
            </p:sp>
            <p:sp>
              <p:nvSpPr>
                <p:cNvPr id="13" name="Freeform: Shape 12">
                  <a:extLst>
                    <a:ext uri="{FF2B5EF4-FFF2-40B4-BE49-F238E27FC236}">
                      <a16:creationId xmlns:a16="http://schemas.microsoft.com/office/drawing/2014/main" id="{EBF40C41-68A0-FFAE-8278-C0AD2E4B9C49}"/>
                    </a:ext>
                  </a:extLst>
                </p:cNvPr>
                <p:cNvSpPr/>
                <p:nvPr/>
              </p:nvSpPr>
              <p:spPr>
                <a:xfrm>
                  <a:off x="6001702" y="1282382"/>
                  <a:ext cx="502920" cy="197358"/>
                </a:xfrm>
                <a:custGeom>
                  <a:avLst/>
                  <a:gdLst>
                    <a:gd name="connsiteX0" fmla="*/ 0 w 502920"/>
                    <a:gd name="connsiteY0" fmla="*/ 5144 h 197358"/>
                    <a:gd name="connsiteX1" fmla="*/ 35623 w 502920"/>
                    <a:gd name="connsiteY1" fmla="*/ 150686 h 197358"/>
                    <a:gd name="connsiteX2" fmla="*/ 353092 w 502920"/>
                    <a:gd name="connsiteY2" fmla="*/ 197358 h 197358"/>
                    <a:gd name="connsiteX3" fmla="*/ 502920 w 502920"/>
                    <a:gd name="connsiteY3" fmla="*/ 79153 h 197358"/>
                    <a:gd name="connsiteX4" fmla="*/ 502920 w 502920"/>
                    <a:gd name="connsiteY4" fmla="*/ 74009 h 197358"/>
                    <a:gd name="connsiteX5" fmla="*/ 353092 w 502920"/>
                    <a:gd name="connsiteY5" fmla="*/ 192215 h 197358"/>
                    <a:gd name="connsiteX6" fmla="*/ 35623 w 502920"/>
                    <a:gd name="connsiteY6" fmla="*/ 145542 h 197358"/>
                    <a:gd name="connsiteX7" fmla="*/ 0 w 502920"/>
                    <a:gd name="connsiteY7" fmla="*/ 0 h 197358"/>
                    <a:gd name="connsiteX8" fmla="*/ 0 w 502920"/>
                    <a:gd name="connsiteY8" fmla="*/ 5144 h 19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 h="197358">
                      <a:moveTo>
                        <a:pt x="0" y="5144"/>
                      </a:moveTo>
                      <a:lnTo>
                        <a:pt x="35623" y="150686"/>
                      </a:lnTo>
                      <a:cubicBezTo>
                        <a:pt x="144113" y="142018"/>
                        <a:pt x="258223" y="156972"/>
                        <a:pt x="353092" y="197358"/>
                      </a:cubicBezTo>
                      <a:lnTo>
                        <a:pt x="502920" y="79153"/>
                      </a:lnTo>
                      <a:lnTo>
                        <a:pt x="502920" y="74009"/>
                      </a:lnTo>
                      <a:cubicBezTo>
                        <a:pt x="502920" y="74009"/>
                        <a:pt x="353092" y="192215"/>
                        <a:pt x="353092" y="192215"/>
                      </a:cubicBezTo>
                      <a:cubicBezTo>
                        <a:pt x="258223" y="151733"/>
                        <a:pt x="144113" y="136874"/>
                        <a:pt x="35623" y="145542"/>
                      </a:cubicBezTo>
                      <a:lnTo>
                        <a:pt x="0" y="0"/>
                      </a:lnTo>
                      <a:lnTo>
                        <a:pt x="0" y="5144"/>
                      </a:lnTo>
                      <a:close/>
                    </a:path>
                  </a:pathLst>
                </a:custGeom>
                <a:solidFill>
                  <a:srgbClr val="FFFFFF">
                    <a:alpha val="20000"/>
                  </a:srgbClr>
                </a:solidFill>
                <a:ln w="0" cap="flat">
                  <a:noFill/>
                  <a:prstDash val="solid"/>
                  <a:miter/>
                </a:ln>
              </p:spPr>
              <p:txBody>
                <a:bodyPr rtlCol="0" anchor="ctr"/>
                <a:lstStyle/>
                <a:p>
                  <a:endParaRPr lang="en-ID" dirty="0"/>
                </a:p>
              </p:txBody>
            </p:sp>
          </p:grpSp>
          <p:grpSp>
            <p:nvGrpSpPr>
              <p:cNvPr id="14" name="Graphic 5">
                <a:extLst>
                  <a:ext uri="{FF2B5EF4-FFF2-40B4-BE49-F238E27FC236}">
                    <a16:creationId xmlns:a16="http://schemas.microsoft.com/office/drawing/2014/main" id="{9AF3E1F1-E5DF-5695-DE2A-D79A4EB7591C}"/>
                  </a:ext>
                </a:extLst>
              </p:cNvPr>
              <p:cNvGrpSpPr/>
              <p:nvPr/>
            </p:nvGrpSpPr>
            <p:grpSpPr>
              <a:xfrm>
                <a:off x="5551455" y="1357724"/>
                <a:ext cx="485965" cy="537590"/>
                <a:chOff x="5551455" y="1357724"/>
                <a:chExt cx="485965" cy="537590"/>
              </a:xfrm>
            </p:grpSpPr>
            <p:sp>
              <p:nvSpPr>
                <p:cNvPr id="15" name="Freeform: Shape 14">
                  <a:extLst>
                    <a:ext uri="{FF2B5EF4-FFF2-40B4-BE49-F238E27FC236}">
                      <a16:creationId xmlns:a16="http://schemas.microsoft.com/office/drawing/2014/main" id="{FDF08F38-0115-B3DA-910C-DDF290E0C758}"/>
                    </a:ext>
                  </a:extLst>
                </p:cNvPr>
                <p:cNvSpPr/>
                <p:nvPr/>
              </p:nvSpPr>
              <p:spPr>
                <a:xfrm>
                  <a:off x="5551455" y="1509457"/>
                  <a:ext cx="202215" cy="385857"/>
                </a:xfrm>
                <a:custGeom>
                  <a:avLst/>
                  <a:gdLst>
                    <a:gd name="connsiteX0" fmla="*/ 202216 w 202215"/>
                    <a:gd name="connsiteY0" fmla="*/ 89535 h 385857"/>
                    <a:gd name="connsiteX1" fmla="*/ 201644 w 202215"/>
                    <a:gd name="connsiteY1" fmla="*/ 385858 h 385857"/>
                    <a:gd name="connsiteX2" fmla="*/ 0 w 202215"/>
                    <a:gd name="connsiteY2" fmla="*/ 296323 h 385857"/>
                    <a:gd name="connsiteX3" fmla="*/ 572 w 202215"/>
                    <a:gd name="connsiteY3" fmla="*/ 0 h 385857"/>
                    <a:gd name="connsiteX4" fmla="*/ 202216 w 202215"/>
                    <a:gd name="connsiteY4" fmla="*/ 89535 h 385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15" h="385857">
                      <a:moveTo>
                        <a:pt x="202216" y="89535"/>
                      </a:moveTo>
                      <a:lnTo>
                        <a:pt x="201644" y="385858"/>
                      </a:lnTo>
                      <a:lnTo>
                        <a:pt x="0" y="296323"/>
                      </a:lnTo>
                      <a:lnTo>
                        <a:pt x="572" y="0"/>
                      </a:lnTo>
                      <a:lnTo>
                        <a:pt x="202216" y="89535"/>
                      </a:lnTo>
                      <a:close/>
                    </a:path>
                  </a:pathLst>
                </a:custGeom>
                <a:solidFill>
                  <a:schemeClr val="accent2">
                    <a:lumMod val="60000"/>
                    <a:lumOff val="40000"/>
                  </a:schemeClr>
                </a:solidFill>
                <a:ln w="0" cap="flat">
                  <a:noFill/>
                  <a:prstDash val="solid"/>
                  <a:miter/>
                </a:ln>
              </p:spPr>
              <p:txBody>
                <a:bodyPr rtlCol="0" anchor="ctr"/>
                <a:lstStyle/>
                <a:p>
                  <a:endParaRPr lang="en-ID" dirty="0"/>
                </a:p>
              </p:txBody>
            </p:sp>
            <p:sp>
              <p:nvSpPr>
                <p:cNvPr id="16" name="Freeform: Shape 15">
                  <a:extLst>
                    <a:ext uri="{FF2B5EF4-FFF2-40B4-BE49-F238E27FC236}">
                      <a16:creationId xmlns:a16="http://schemas.microsoft.com/office/drawing/2014/main" id="{C21A7A4B-21F7-65F6-B2C4-69B34676C821}"/>
                    </a:ext>
                  </a:extLst>
                </p:cNvPr>
                <p:cNvSpPr/>
                <p:nvPr/>
              </p:nvSpPr>
              <p:spPr>
                <a:xfrm>
                  <a:off x="5753195" y="1503266"/>
                  <a:ext cx="284226" cy="392048"/>
                </a:xfrm>
                <a:custGeom>
                  <a:avLst/>
                  <a:gdLst>
                    <a:gd name="connsiteX0" fmla="*/ 284131 w 284226"/>
                    <a:gd name="connsiteY0" fmla="*/ 0 h 392048"/>
                    <a:gd name="connsiteX1" fmla="*/ 283655 w 284226"/>
                    <a:gd name="connsiteY1" fmla="*/ 296323 h 392048"/>
                    <a:gd name="connsiteX2" fmla="*/ 0 w 284226"/>
                    <a:gd name="connsiteY2" fmla="*/ 392049 h 392048"/>
                    <a:gd name="connsiteX3" fmla="*/ 572 w 284226"/>
                    <a:gd name="connsiteY3" fmla="*/ 95726 h 392048"/>
                    <a:gd name="connsiteX4" fmla="*/ 284226 w 284226"/>
                    <a:gd name="connsiteY4" fmla="*/ 0 h 392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226" h="392048">
                      <a:moveTo>
                        <a:pt x="284131" y="0"/>
                      </a:moveTo>
                      <a:lnTo>
                        <a:pt x="283655" y="296323"/>
                      </a:lnTo>
                      <a:cubicBezTo>
                        <a:pt x="174974" y="305181"/>
                        <a:pt x="71914" y="337566"/>
                        <a:pt x="0" y="392049"/>
                      </a:cubicBezTo>
                      <a:lnTo>
                        <a:pt x="572" y="95726"/>
                      </a:lnTo>
                      <a:cubicBezTo>
                        <a:pt x="72485" y="41339"/>
                        <a:pt x="175546" y="8858"/>
                        <a:pt x="284226" y="0"/>
                      </a:cubicBezTo>
                      <a:close/>
                    </a:path>
                  </a:pathLst>
                </a:custGeom>
                <a:solidFill>
                  <a:schemeClr val="accent2">
                    <a:lumMod val="75000"/>
                  </a:schemeClr>
                </a:solidFill>
                <a:ln w="0" cap="flat">
                  <a:noFill/>
                  <a:prstDash val="solid"/>
                  <a:miter/>
                </a:ln>
              </p:spPr>
              <p:txBody>
                <a:bodyPr rtlCol="0" anchor="ctr"/>
                <a:lstStyle/>
                <a:p>
                  <a:endParaRPr lang="en-ID" dirty="0"/>
                </a:p>
              </p:txBody>
            </p:sp>
            <p:sp>
              <p:nvSpPr>
                <p:cNvPr id="17" name="Freeform: Shape 16">
                  <a:extLst>
                    <a:ext uri="{FF2B5EF4-FFF2-40B4-BE49-F238E27FC236}">
                      <a16:creationId xmlns:a16="http://schemas.microsoft.com/office/drawing/2014/main" id="{24515D20-CB57-714E-E1BB-2AFA9CD74FCD}"/>
                    </a:ext>
                  </a:extLst>
                </p:cNvPr>
                <p:cNvSpPr/>
                <p:nvPr/>
              </p:nvSpPr>
              <p:spPr>
                <a:xfrm>
                  <a:off x="5552027" y="1503266"/>
                  <a:ext cx="485298" cy="102488"/>
                </a:xfrm>
                <a:custGeom>
                  <a:avLst/>
                  <a:gdLst>
                    <a:gd name="connsiteX0" fmla="*/ 0 w 485298"/>
                    <a:gd name="connsiteY0" fmla="*/ 12954 h 102488"/>
                    <a:gd name="connsiteX1" fmla="*/ 201644 w 485298"/>
                    <a:gd name="connsiteY1" fmla="*/ 102489 h 102488"/>
                    <a:gd name="connsiteX2" fmla="*/ 485299 w 485298"/>
                    <a:gd name="connsiteY2" fmla="*/ 6763 h 102488"/>
                    <a:gd name="connsiteX3" fmla="*/ 485299 w 485298"/>
                    <a:gd name="connsiteY3" fmla="*/ 0 h 102488"/>
                    <a:gd name="connsiteX4" fmla="*/ 201644 w 485298"/>
                    <a:gd name="connsiteY4" fmla="*/ 95726 h 102488"/>
                    <a:gd name="connsiteX5" fmla="*/ 0 w 485298"/>
                    <a:gd name="connsiteY5" fmla="*/ 6191 h 102488"/>
                    <a:gd name="connsiteX6" fmla="*/ 0 w 485298"/>
                    <a:gd name="connsiteY6" fmla="*/ 13049 h 1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8" h="102488">
                      <a:moveTo>
                        <a:pt x="0" y="12954"/>
                      </a:moveTo>
                      <a:lnTo>
                        <a:pt x="201644" y="102489"/>
                      </a:lnTo>
                      <a:cubicBezTo>
                        <a:pt x="273558" y="48101"/>
                        <a:pt x="376619" y="15621"/>
                        <a:pt x="485299" y="6763"/>
                      </a:cubicBezTo>
                      <a:lnTo>
                        <a:pt x="485299" y="0"/>
                      </a:lnTo>
                      <a:cubicBezTo>
                        <a:pt x="376619" y="8858"/>
                        <a:pt x="273558" y="41243"/>
                        <a:pt x="201644" y="95726"/>
                      </a:cubicBezTo>
                      <a:lnTo>
                        <a:pt x="0" y="6191"/>
                      </a:lnTo>
                      <a:lnTo>
                        <a:pt x="0" y="13049"/>
                      </a:lnTo>
                      <a:close/>
                    </a:path>
                  </a:pathLst>
                </a:custGeom>
                <a:solidFill>
                  <a:srgbClr val="FFFFFF">
                    <a:alpha val="20000"/>
                  </a:srgbClr>
                </a:solidFill>
                <a:ln w="0" cap="flat">
                  <a:noFill/>
                  <a:prstDash val="solid"/>
                  <a:miter/>
                </a:ln>
              </p:spPr>
              <p:txBody>
                <a:bodyPr rtlCol="0" anchor="ctr"/>
                <a:lstStyle/>
                <a:p>
                  <a:endParaRPr lang="en-ID" dirty="0"/>
                </a:p>
              </p:txBody>
            </p:sp>
            <p:sp>
              <p:nvSpPr>
                <p:cNvPr id="18" name="Freeform: Shape 17">
                  <a:extLst>
                    <a:ext uri="{FF2B5EF4-FFF2-40B4-BE49-F238E27FC236}">
                      <a16:creationId xmlns:a16="http://schemas.microsoft.com/office/drawing/2014/main" id="{35A0F42D-282C-08EA-3C67-28649D30E7F5}"/>
                    </a:ext>
                  </a:extLst>
                </p:cNvPr>
                <p:cNvSpPr/>
                <p:nvPr/>
              </p:nvSpPr>
              <p:spPr>
                <a:xfrm>
                  <a:off x="5552027" y="1357724"/>
                  <a:ext cx="485298" cy="241268"/>
                </a:xfrm>
                <a:custGeom>
                  <a:avLst/>
                  <a:gdLst>
                    <a:gd name="connsiteX0" fmla="*/ 449675 w 485298"/>
                    <a:gd name="connsiteY0" fmla="*/ 0 h 241268"/>
                    <a:gd name="connsiteX1" fmla="*/ 485299 w 485298"/>
                    <a:gd name="connsiteY1" fmla="*/ 145542 h 241268"/>
                    <a:gd name="connsiteX2" fmla="*/ 201644 w 485298"/>
                    <a:gd name="connsiteY2" fmla="*/ 241268 h 241268"/>
                    <a:gd name="connsiteX3" fmla="*/ 0 w 485298"/>
                    <a:gd name="connsiteY3" fmla="*/ 151733 h 241268"/>
                    <a:gd name="connsiteX4" fmla="*/ 449675 w 485298"/>
                    <a:gd name="connsiteY4" fmla="*/ 95 h 241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298" h="241268">
                      <a:moveTo>
                        <a:pt x="449675" y="0"/>
                      </a:moveTo>
                      <a:lnTo>
                        <a:pt x="485299" y="145542"/>
                      </a:lnTo>
                      <a:cubicBezTo>
                        <a:pt x="376619" y="154400"/>
                        <a:pt x="273558" y="186785"/>
                        <a:pt x="201644" y="241268"/>
                      </a:cubicBezTo>
                      <a:lnTo>
                        <a:pt x="0" y="151733"/>
                      </a:lnTo>
                      <a:cubicBezTo>
                        <a:pt x="114014" y="65437"/>
                        <a:pt x="277273" y="14002"/>
                        <a:pt x="449675" y="95"/>
                      </a:cubicBezTo>
                      <a:close/>
                    </a:path>
                  </a:pathLst>
                </a:custGeom>
                <a:solidFill>
                  <a:schemeClr val="accent2"/>
                </a:solidFill>
                <a:ln w="0" cap="flat">
                  <a:noFill/>
                  <a:prstDash val="solid"/>
                  <a:miter/>
                </a:ln>
              </p:spPr>
              <p:txBody>
                <a:bodyPr rtlCol="0" anchor="ctr"/>
                <a:lstStyle/>
                <a:p>
                  <a:endParaRPr lang="en-ID" dirty="0"/>
                </a:p>
              </p:txBody>
            </p:sp>
          </p:grpSp>
          <p:grpSp>
            <p:nvGrpSpPr>
              <p:cNvPr id="19" name="Graphic 5">
                <a:extLst>
                  <a:ext uri="{FF2B5EF4-FFF2-40B4-BE49-F238E27FC236}">
                    <a16:creationId xmlns:a16="http://schemas.microsoft.com/office/drawing/2014/main" id="{C9F10A62-2098-652E-BB2D-8D795EE9DE7B}"/>
                  </a:ext>
                </a:extLst>
              </p:cNvPr>
              <p:cNvGrpSpPr/>
              <p:nvPr/>
            </p:nvGrpSpPr>
            <p:grpSpPr>
              <a:xfrm>
                <a:off x="6354318" y="1445354"/>
                <a:ext cx="431863" cy="732663"/>
                <a:chOff x="6354318" y="1445354"/>
                <a:chExt cx="431863" cy="732663"/>
              </a:xfrm>
            </p:grpSpPr>
            <p:sp>
              <p:nvSpPr>
                <p:cNvPr id="20" name="Freeform: Shape 19">
                  <a:extLst>
                    <a:ext uri="{FF2B5EF4-FFF2-40B4-BE49-F238E27FC236}">
                      <a16:creationId xmlns:a16="http://schemas.microsoft.com/office/drawing/2014/main" id="{51C93104-E787-FF31-376A-02F1131115F9}"/>
                    </a:ext>
                  </a:extLst>
                </p:cNvPr>
                <p:cNvSpPr/>
                <p:nvPr/>
              </p:nvSpPr>
              <p:spPr>
                <a:xfrm>
                  <a:off x="6354318" y="1563560"/>
                  <a:ext cx="178212" cy="486441"/>
                </a:xfrm>
                <a:custGeom>
                  <a:avLst/>
                  <a:gdLst>
                    <a:gd name="connsiteX0" fmla="*/ 178213 w 178212"/>
                    <a:gd name="connsiteY0" fmla="*/ 203740 h 486441"/>
                    <a:gd name="connsiteX1" fmla="*/ 177641 w 178212"/>
                    <a:gd name="connsiteY1" fmla="*/ 486442 h 486441"/>
                    <a:gd name="connsiteX2" fmla="*/ 49911 w 178212"/>
                    <a:gd name="connsiteY2" fmla="*/ 307372 h 486441"/>
                    <a:gd name="connsiteX3" fmla="*/ 7239 w 178212"/>
                    <a:gd name="connsiteY3" fmla="*/ 285750 h 486441"/>
                    <a:gd name="connsiteX4" fmla="*/ 0 w 178212"/>
                    <a:gd name="connsiteY4" fmla="*/ 282702 h 486441"/>
                    <a:gd name="connsiteX5" fmla="*/ 476 w 178212"/>
                    <a:gd name="connsiteY5" fmla="*/ 0 h 486441"/>
                    <a:gd name="connsiteX6" fmla="*/ 7715 w 178212"/>
                    <a:gd name="connsiteY6" fmla="*/ 3048 h 486441"/>
                    <a:gd name="connsiteX7" fmla="*/ 50387 w 178212"/>
                    <a:gd name="connsiteY7" fmla="*/ 24670 h 486441"/>
                    <a:gd name="connsiteX8" fmla="*/ 178117 w 178212"/>
                    <a:gd name="connsiteY8" fmla="*/ 203740 h 48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212" h="486441">
                      <a:moveTo>
                        <a:pt x="178213" y="203740"/>
                      </a:moveTo>
                      <a:cubicBezTo>
                        <a:pt x="178022" y="264986"/>
                        <a:pt x="177832" y="425196"/>
                        <a:pt x="177641" y="486442"/>
                      </a:cubicBezTo>
                      <a:cubicBezTo>
                        <a:pt x="177832" y="420910"/>
                        <a:pt x="134017" y="355949"/>
                        <a:pt x="49911" y="307372"/>
                      </a:cubicBezTo>
                      <a:cubicBezTo>
                        <a:pt x="36671" y="299752"/>
                        <a:pt x="22479" y="292513"/>
                        <a:pt x="7239" y="285750"/>
                      </a:cubicBezTo>
                      <a:cubicBezTo>
                        <a:pt x="4858" y="284702"/>
                        <a:pt x="2381" y="283750"/>
                        <a:pt x="0" y="282702"/>
                      </a:cubicBezTo>
                      <a:lnTo>
                        <a:pt x="476" y="0"/>
                      </a:lnTo>
                      <a:cubicBezTo>
                        <a:pt x="2953" y="953"/>
                        <a:pt x="5334" y="2000"/>
                        <a:pt x="7715" y="3048"/>
                      </a:cubicBezTo>
                      <a:cubicBezTo>
                        <a:pt x="22955" y="9811"/>
                        <a:pt x="37147" y="17050"/>
                        <a:pt x="50387" y="24670"/>
                      </a:cubicBezTo>
                      <a:cubicBezTo>
                        <a:pt x="134493" y="73247"/>
                        <a:pt x="178308" y="138208"/>
                        <a:pt x="178117" y="203740"/>
                      </a:cubicBezTo>
                      <a:close/>
                    </a:path>
                  </a:pathLst>
                </a:custGeom>
                <a:solidFill>
                  <a:schemeClr val="accent4">
                    <a:lumMod val="75000"/>
                  </a:schemeClr>
                </a:solidFill>
                <a:ln w="0" cap="flat">
                  <a:noFill/>
                  <a:prstDash val="solid"/>
                  <a:miter/>
                </a:ln>
              </p:spPr>
              <p:txBody>
                <a:bodyPr rtlCol="0" anchor="ctr"/>
                <a:lstStyle/>
                <a:p>
                  <a:endParaRPr lang="en-ID" dirty="0"/>
                </a:p>
              </p:txBody>
            </p:sp>
            <p:sp>
              <p:nvSpPr>
                <p:cNvPr id="21" name="Freeform: Shape 20">
                  <a:extLst>
                    <a:ext uri="{FF2B5EF4-FFF2-40B4-BE49-F238E27FC236}">
                      <a16:creationId xmlns:a16="http://schemas.microsoft.com/office/drawing/2014/main" id="{358F7A54-F755-E679-640B-3655FB8B31D9}"/>
                    </a:ext>
                  </a:extLst>
                </p:cNvPr>
                <p:cNvSpPr/>
                <p:nvPr/>
              </p:nvSpPr>
              <p:spPr>
                <a:xfrm>
                  <a:off x="6354794" y="1563560"/>
                  <a:ext cx="177641" cy="211645"/>
                </a:xfrm>
                <a:custGeom>
                  <a:avLst/>
                  <a:gdLst>
                    <a:gd name="connsiteX0" fmla="*/ 0 w 177641"/>
                    <a:gd name="connsiteY0" fmla="*/ 8477 h 211645"/>
                    <a:gd name="connsiteX1" fmla="*/ 7239 w 177641"/>
                    <a:gd name="connsiteY1" fmla="*/ 11525 h 211645"/>
                    <a:gd name="connsiteX2" fmla="*/ 49911 w 177641"/>
                    <a:gd name="connsiteY2" fmla="*/ 33147 h 211645"/>
                    <a:gd name="connsiteX3" fmla="*/ 177641 w 177641"/>
                    <a:gd name="connsiteY3" fmla="*/ 211646 h 211645"/>
                    <a:gd name="connsiteX4" fmla="*/ 177641 w 177641"/>
                    <a:gd name="connsiteY4" fmla="*/ 203740 h 211645"/>
                    <a:gd name="connsiteX5" fmla="*/ 49911 w 177641"/>
                    <a:gd name="connsiteY5" fmla="*/ 24670 h 211645"/>
                    <a:gd name="connsiteX6" fmla="*/ 7239 w 177641"/>
                    <a:gd name="connsiteY6" fmla="*/ 3048 h 211645"/>
                    <a:gd name="connsiteX7" fmla="*/ 0 w 177641"/>
                    <a:gd name="connsiteY7" fmla="*/ 0 h 211645"/>
                    <a:gd name="connsiteX8" fmla="*/ 0 w 177641"/>
                    <a:gd name="connsiteY8" fmla="*/ 8477 h 21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641" h="211645">
                      <a:moveTo>
                        <a:pt x="0" y="8477"/>
                      </a:moveTo>
                      <a:cubicBezTo>
                        <a:pt x="2477" y="9525"/>
                        <a:pt x="4858" y="10478"/>
                        <a:pt x="7239" y="11525"/>
                      </a:cubicBezTo>
                      <a:cubicBezTo>
                        <a:pt x="22479" y="18288"/>
                        <a:pt x="36671" y="25527"/>
                        <a:pt x="49911" y="33147"/>
                      </a:cubicBezTo>
                      <a:cubicBezTo>
                        <a:pt x="133826" y="81629"/>
                        <a:pt x="177641" y="146304"/>
                        <a:pt x="177641" y="211646"/>
                      </a:cubicBezTo>
                      <a:cubicBezTo>
                        <a:pt x="177641" y="208979"/>
                        <a:pt x="177641" y="206121"/>
                        <a:pt x="177641" y="203740"/>
                      </a:cubicBezTo>
                      <a:cubicBezTo>
                        <a:pt x="177832" y="138208"/>
                        <a:pt x="134017" y="73247"/>
                        <a:pt x="49911" y="24670"/>
                      </a:cubicBezTo>
                      <a:cubicBezTo>
                        <a:pt x="36671" y="17050"/>
                        <a:pt x="22479" y="9811"/>
                        <a:pt x="7239" y="3048"/>
                      </a:cubicBezTo>
                      <a:cubicBezTo>
                        <a:pt x="4858" y="2000"/>
                        <a:pt x="2381" y="1048"/>
                        <a:pt x="0" y="0"/>
                      </a:cubicBezTo>
                      <a:lnTo>
                        <a:pt x="0" y="8477"/>
                      </a:lnTo>
                      <a:close/>
                    </a:path>
                  </a:pathLst>
                </a:custGeom>
                <a:solidFill>
                  <a:srgbClr val="FFFFFF">
                    <a:alpha val="20000"/>
                  </a:srgbClr>
                </a:solidFill>
                <a:ln w="0" cap="flat">
                  <a:noFill/>
                  <a:prstDash val="solid"/>
                  <a:miter/>
                </a:ln>
              </p:spPr>
              <p:txBody>
                <a:bodyPr rtlCol="0" anchor="ctr"/>
                <a:lstStyle/>
                <a:p>
                  <a:endParaRPr lang="en-ID" dirty="0"/>
                </a:p>
              </p:txBody>
            </p:sp>
            <p:sp>
              <p:nvSpPr>
                <p:cNvPr id="22" name="Freeform: Shape 21">
                  <a:extLst>
                    <a:ext uri="{FF2B5EF4-FFF2-40B4-BE49-F238E27FC236}">
                      <a16:creationId xmlns:a16="http://schemas.microsoft.com/office/drawing/2014/main" id="{4EBBB655-C7F1-E446-A3C1-B1B5016C0F63}"/>
                    </a:ext>
                  </a:extLst>
                </p:cNvPr>
                <p:cNvSpPr/>
                <p:nvPr/>
              </p:nvSpPr>
              <p:spPr>
                <a:xfrm>
                  <a:off x="6749224" y="1768061"/>
                  <a:ext cx="36957" cy="409956"/>
                </a:xfrm>
                <a:custGeom>
                  <a:avLst/>
                  <a:gdLst>
                    <a:gd name="connsiteX0" fmla="*/ 36957 w 36957"/>
                    <a:gd name="connsiteY0" fmla="*/ 0 h 409956"/>
                    <a:gd name="connsiteX1" fmla="*/ 36385 w 36957"/>
                    <a:gd name="connsiteY1" fmla="*/ 282702 h 409956"/>
                    <a:gd name="connsiteX2" fmla="*/ 0 w 36957"/>
                    <a:gd name="connsiteY2" fmla="*/ 409956 h 409956"/>
                    <a:gd name="connsiteX3" fmla="*/ 476 w 36957"/>
                    <a:gd name="connsiteY3" fmla="*/ 127254 h 409956"/>
                    <a:gd name="connsiteX4" fmla="*/ 36862 w 36957"/>
                    <a:gd name="connsiteY4" fmla="*/ 0 h 40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7" h="409956">
                      <a:moveTo>
                        <a:pt x="36957" y="0"/>
                      </a:moveTo>
                      <a:cubicBezTo>
                        <a:pt x="36767" y="61246"/>
                        <a:pt x="36576" y="221456"/>
                        <a:pt x="36385" y="282702"/>
                      </a:cubicBezTo>
                      <a:cubicBezTo>
                        <a:pt x="36290" y="325565"/>
                        <a:pt x="24289" y="368522"/>
                        <a:pt x="0" y="409956"/>
                      </a:cubicBezTo>
                      <a:lnTo>
                        <a:pt x="476" y="127254"/>
                      </a:lnTo>
                      <a:cubicBezTo>
                        <a:pt x="24765" y="85916"/>
                        <a:pt x="36767" y="42863"/>
                        <a:pt x="36862" y="0"/>
                      </a:cubicBezTo>
                      <a:close/>
                    </a:path>
                  </a:pathLst>
                </a:custGeom>
                <a:solidFill>
                  <a:schemeClr val="accent4">
                    <a:lumMod val="40000"/>
                    <a:lumOff val="60000"/>
                  </a:schemeClr>
                </a:solidFill>
                <a:ln w="0" cap="flat">
                  <a:noFill/>
                  <a:prstDash val="solid"/>
                  <a:miter/>
                </a:ln>
              </p:spPr>
              <p:txBody>
                <a:bodyPr rtlCol="0" anchor="ctr"/>
                <a:lstStyle/>
                <a:p>
                  <a:endParaRPr lang="en-ID" dirty="0"/>
                </a:p>
              </p:txBody>
            </p:sp>
            <p:sp>
              <p:nvSpPr>
                <p:cNvPr id="23" name="Freeform: Shape 22">
                  <a:extLst>
                    <a:ext uri="{FF2B5EF4-FFF2-40B4-BE49-F238E27FC236}">
                      <a16:creationId xmlns:a16="http://schemas.microsoft.com/office/drawing/2014/main" id="{753C35D4-F5F9-25A1-331A-1FA21D7A281C}"/>
                    </a:ext>
                  </a:extLst>
                </p:cNvPr>
                <p:cNvSpPr/>
                <p:nvPr/>
              </p:nvSpPr>
              <p:spPr>
                <a:xfrm>
                  <a:off x="6749700" y="1768061"/>
                  <a:ext cx="36385" cy="133159"/>
                </a:xfrm>
                <a:custGeom>
                  <a:avLst/>
                  <a:gdLst>
                    <a:gd name="connsiteX0" fmla="*/ 0 w 36385"/>
                    <a:gd name="connsiteY0" fmla="*/ 133160 h 133159"/>
                    <a:gd name="connsiteX1" fmla="*/ 36385 w 36385"/>
                    <a:gd name="connsiteY1" fmla="*/ 6382 h 133159"/>
                    <a:gd name="connsiteX2" fmla="*/ 36385 w 36385"/>
                    <a:gd name="connsiteY2" fmla="*/ 0 h 133159"/>
                    <a:gd name="connsiteX3" fmla="*/ 0 w 36385"/>
                    <a:gd name="connsiteY3" fmla="*/ 127254 h 133159"/>
                    <a:gd name="connsiteX4" fmla="*/ 0 w 36385"/>
                    <a:gd name="connsiteY4" fmla="*/ 133160 h 133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85" h="133159">
                      <a:moveTo>
                        <a:pt x="0" y="133160"/>
                      </a:moveTo>
                      <a:cubicBezTo>
                        <a:pt x="24193" y="91916"/>
                        <a:pt x="36195" y="49054"/>
                        <a:pt x="36385" y="6382"/>
                      </a:cubicBezTo>
                      <a:cubicBezTo>
                        <a:pt x="36385" y="4286"/>
                        <a:pt x="36385" y="2000"/>
                        <a:pt x="36385" y="0"/>
                      </a:cubicBezTo>
                      <a:cubicBezTo>
                        <a:pt x="36290" y="42863"/>
                        <a:pt x="24289" y="85820"/>
                        <a:pt x="0" y="127254"/>
                      </a:cubicBezTo>
                      <a:lnTo>
                        <a:pt x="0" y="133160"/>
                      </a:lnTo>
                      <a:close/>
                    </a:path>
                  </a:pathLst>
                </a:custGeom>
                <a:solidFill>
                  <a:srgbClr val="FFFFFF">
                    <a:alpha val="40000"/>
                  </a:srgbClr>
                </a:solidFill>
                <a:ln w="0" cap="flat">
                  <a:noFill/>
                  <a:prstDash val="solid"/>
                  <a:miter/>
                </a:ln>
              </p:spPr>
              <p:txBody>
                <a:bodyPr rtlCol="0" anchor="ctr"/>
                <a:lstStyle/>
                <a:p>
                  <a:endParaRPr lang="en-ID" dirty="0"/>
                </a:p>
              </p:txBody>
            </p:sp>
            <p:sp>
              <p:nvSpPr>
                <p:cNvPr id="24" name="Freeform: Shape 23">
                  <a:extLst>
                    <a:ext uri="{FF2B5EF4-FFF2-40B4-BE49-F238E27FC236}">
                      <a16:creationId xmlns:a16="http://schemas.microsoft.com/office/drawing/2014/main" id="{1B61E1FA-50B0-02E2-2F7C-5992686CF98D}"/>
                    </a:ext>
                  </a:extLst>
                </p:cNvPr>
                <p:cNvSpPr/>
                <p:nvPr/>
              </p:nvSpPr>
              <p:spPr>
                <a:xfrm>
                  <a:off x="6509004" y="1847595"/>
                  <a:ext cx="240696" cy="330422"/>
                </a:xfrm>
                <a:custGeom>
                  <a:avLst/>
                  <a:gdLst>
                    <a:gd name="connsiteX0" fmla="*/ 240697 w 240696"/>
                    <a:gd name="connsiteY0" fmla="*/ 47720 h 330422"/>
                    <a:gd name="connsiteX1" fmla="*/ 240221 w 240696"/>
                    <a:gd name="connsiteY1" fmla="*/ 330422 h 330422"/>
                    <a:gd name="connsiteX2" fmla="*/ 0 w 240696"/>
                    <a:gd name="connsiteY2" fmla="*/ 282702 h 330422"/>
                    <a:gd name="connsiteX3" fmla="*/ 476 w 240696"/>
                    <a:gd name="connsiteY3" fmla="*/ 0 h 330422"/>
                    <a:gd name="connsiteX4" fmla="*/ 240697 w 240696"/>
                    <a:gd name="connsiteY4" fmla="*/ 47720 h 330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96" h="330422">
                      <a:moveTo>
                        <a:pt x="240697" y="47720"/>
                      </a:moveTo>
                      <a:lnTo>
                        <a:pt x="240221" y="330422"/>
                      </a:lnTo>
                      <a:lnTo>
                        <a:pt x="0" y="282702"/>
                      </a:lnTo>
                      <a:lnTo>
                        <a:pt x="476" y="0"/>
                      </a:lnTo>
                      <a:lnTo>
                        <a:pt x="240697" y="47720"/>
                      </a:lnTo>
                      <a:close/>
                    </a:path>
                  </a:pathLst>
                </a:custGeom>
                <a:solidFill>
                  <a:schemeClr val="accent4">
                    <a:lumMod val="60000"/>
                    <a:lumOff val="40000"/>
                  </a:schemeClr>
                </a:solidFill>
                <a:ln w="0" cap="flat">
                  <a:noFill/>
                  <a:prstDash val="solid"/>
                  <a:miter/>
                </a:ln>
              </p:spPr>
              <p:txBody>
                <a:bodyPr rtlCol="0" anchor="ctr"/>
                <a:lstStyle/>
                <a:p>
                  <a:endParaRPr lang="en-ID" dirty="0"/>
                </a:p>
              </p:txBody>
            </p:sp>
            <p:sp>
              <p:nvSpPr>
                <p:cNvPr id="25" name="Freeform: Shape 24">
                  <a:extLst>
                    <a:ext uri="{FF2B5EF4-FFF2-40B4-BE49-F238E27FC236}">
                      <a16:creationId xmlns:a16="http://schemas.microsoft.com/office/drawing/2014/main" id="{B9D03C39-BABD-EA74-5147-A6CF5177D7A1}"/>
                    </a:ext>
                  </a:extLst>
                </p:cNvPr>
                <p:cNvSpPr/>
                <p:nvPr/>
              </p:nvSpPr>
              <p:spPr>
                <a:xfrm>
                  <a:off x="6509480" y="1847595"/>
                  <a:ext cx="240220" cy="53054"/>
                </a:xfrm>
                <a:custGeom>
                  <a:avLst/>
                  <a:gdLst>
                    <a:gd name="connsiteX0" fmla="*/ 240221 w 240220"/>
                    <a:gd name="connsiteY0" fmla="*/ 53054 h 53054"/>
                    <a:gd name="connsiteX1" fmla="*/ 240221 w 240220"/>
                    <a:gd name="connsiteY1" fmla="*/ 47720 h 53054"/>
                    <a:gd name="connsiteX2" fmla="*/ 0 w 240220"/>
                    <a:gd name="connsiteY2" fmla="*/ 0 h 53054"/>
                    <a:gd name="connsiteX3" fmla="*/ 0 w 240220"/>
                    <a:gd name="connsiteY3" fmla="*/ 5334 h 53054"/>
                    <a:gd name="connsiteX4" fmla="*/ 240221 w 240220"/>
                    <a:gd name="connsiteY4" fmla="*/ 53054 h 53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0" h="53054">
                      <a:moveTo>
                        <a:pt x="240221" y="53054"/>
                      </a:moveTo>
                      <a:lnTo>
                        <a:pt x="240221" y="47720"/>
                      </a:lnTo>
                      <a:lnTo>
                        <a:pt x="0" y="0"/>
                      </a:lnTo>
                      <a:lnTo>
                        <a:pt x="0" y="5334"/>
                      </a:lnTo>
                      <a:lnTo>
                        <a:pt x="240221" y="53054"/>
                      </a:lnTo>
                      <a:close/>
                    </a:path>
                  </a:pathLst>
                </a:custGeom>
                <a:solidFill>
                  <a:srgbClr val="FFFFFF">
                    <a:alpha val="40000"/>
                  </a:srgbClr>
                </a:solidFill>
                <a:ln w="0" cap="flat">
                  <a:noFill/>
                  <a:prstDash val="solid"/>
                  <a:miter/>
                </a:ln>
              </p:spPr>
              <p:txBody>
                <a:bodyPr rtlCol="0" anchor="ctr"/>
                <a:lstStyle/>
                <a:p>
                  <a:endParaRPr lang="en-ID" dirty="0"/>
                </a:p>
              </p:txBody>
            </p:sp>
            <p:sp>
              <p:nvSpPr>
                <p:cNvPr id="26" name="Freeform: Shape 25">
                  <a:extLst>
                    <a:ext uri="{FF2B5EF4-FFF2-40B4-BE49-F238E27FC236}">
                      <a16:creationId xmlns:a16="http://schemas.microsoft.com/office/drawing/2014/main" id="{95E6EE64-9F84-B459-18F4-AD421D89FC59}"/>
                    </a:ext>
                  </a:extLst>
                </p:cNvPr>
                <p:cNvSpPr/>
                <p:nvPr/>
              </p:nvSpPr>
              <p:spPr>
                <a:xfrm>
                  <a:off x="6354889" y="1445354"/>
                  <a:ext cx="431259" cy="449960"/>
                </a:xfrm>
                <a:custGeom>
                  <a:avLst/>
                  <a:gdLst>
                    <a:gd name="connsiteX0" fmla="*/ 228981 w 431259"/>
                    <a:gd name="connsiteY0" fmla="*/ 39148 h 449960"/>
                    <a:gd name="connsiteX1" fmla="*/ 394907 w 431259"/>
                    <a:gd name="connsiteY1" fmla="*/ 449961 h 449960"/>
                    <a:gd name="connsiteX2" fmla="*/ 154686 w 431259"/>
                    <a:gd name="connsiteY2" fmla="*/ 402241 h 449960"/>
                    <a:gd name="connsiteX3" fmla="*/ 49911 w 431259"/>
                    <a:gd name="connsiteY3" fmla="*/ 142875 h 449960"/>
                    <a:gd name="connsiteX4" fmla="*/ 7239 w 431259"/>
                    <a:gd name="connsiteY4" fmla="*/ 121253 h 449960"/>
                    <a:gd name="connsiteX5" fmla="*/ 0 w 431259"/>
                    <a:gd name="connsiteY5" fmla="*/ 118205 h 449960"/>
                    <a:gd name="connsiteX6" fmla="*/ 149828 w 431259"/>
                    <a:gd name="connsiteY6" fmla="*/ 0 h 449960"/>
                    <a:gd name="connsiteX7" fmla="*/ 161354 w 431259"/>
                    <a:gd name="connsiteY7" fmla="*/ 4763 h 449960"/>
                    <a:gd name="connsiteX8" fmla="*/ 229076 w 431259"/>
                    <a:gd name="connsiteY8" fmla="*/ 39148 h 44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259" h="449960">
                      <a:moveTo>
                        <a:pt x="228981" y="39148"/>
                      </a:moveTo>
                      <a:cubicBezTo>
                        <a:pt x="417290" y="147828"/>
                        <a:pt x="477869" y="308420"/>
                        <a:pt x="394907" y="449961"/>
                      </a:cubicBezTo>
                      <a:lnTo>
                        <a:pt x="154686" y="402241"/>
                      </a:lnTo>
                      <a:cubicBezTo>
                        <a:pt x="207169" y="312896"/>
                        <a:pt x="168783" y="211550"/>
                        <a:pt x="49911" y="142875"/>
                      </a:cubicBezTo>
                      <a:cubicBezTo>
                        <a:pt x="36671" y="135255"/>
                        <a:pt x="22479" y="128016"/>
                        <a:pt x="7239" y="121253"/>
                      </a:cubicBezTo>
                      <a:cubicBezTo>
                        <a:pt x="4858" y="120205"/>
                        <a:pt x="2381" y="119253"/>
                        <a:pt x="0" y="118205"/>
                      </a:cubicBezTo>
                      <a:lnTo>
                        <a:pt x="149828" y="0"/>
                      </a:lnTo>
                      <a:cubicBezTo>
                        <a:pt x="153638" y="1619"/>
                        <a:pt x="157639" y="3143"/>
                        <a:pt x="161354" y="4763"/>
                      </a:cubicBezTo>
                      <a:cubicBezTo>
                        <a:pt x="185547" y="15526"/>
                        <a:pt x="208121" y="26956"/>
                        <a:pt x="229076" y="39148"/>
                      </a:cubicBezTo>
                      <a:close/>
                    </a:path>
                  </a:pathLst>
                </a:custGeom>
                <a:solidFill>
                  <a:schemeClr val="accent4"/>
                </a:solidFill>
                <a:ln w="0" cap="flat">
                  <a:noFill/>
                  <a:prstDash val="solid"/>
                  <a:miter/>
                </a:ln>
              </p:spPr>
              <p:txBody>
                <a:bodyPr rtlCol="0" anchor="ctr"/>
                <a:lstStyle/>
                <a:p>
                  <a:endParaRPr lang="en-ID" dirty="0"/>
                </a:p>
              </p:txBody>
            </p:sp>
          </p:grpSp>
          <p:grpSp>
            <p:nvGrpSpPr>
              <p:cNvPr id="27" name="Graphic 5">
                <a:extLst>
                  <a:ext uri="{FF2B5EF4-FFF2-40B4-BE49-F238E27FC236}">
                    <a16:creationId xmlns:a16="http://schemas.microsoft.com/office/drawing/2014/main" id="{0D7D578B-0799-F085-0722-5F0AD4E4943A}"/>
                  </a:ext>
                </a:extLst>
              </p:cNvPr>
              <p:cNvGrpSpPr/>
              <p:nvPr/>
            </p:nvGrpSpPr>
            <p:grpSpPr>
              <a:xfrm>
                <a:off x="5410199" y="1621948"/>
                <a:ext cx="1339406" cy="825041"/>
                <a:chOff x="5410199" y="1621948"/>
                <a:chExt cx="1339406" cy="825041"/>
              </a:xfrm>
            </p:grpSpPr>
            <p:sp>
              <p:nvSpPr>
                <p:cNvPr id="28" name="Freeform: Shape 27">
                  <a:extLst>
                    <a:ext uri="{FF2B5EF4-FFF2-40B4-BE49-F238E27FC236}">
                      <a16:creationId xmlns:a16="http://schemas.microsoft.com/office/drawing/2014/main" id="{8B2AE2B1-6059-6F42-5186-42D51BC7D715}"/>
                    </a:ext>
                  </a:extLst>
                </p:cNvPr>
                <p:cNvSpPr/>
                <p:nvPr/>
              </p:nvSpPr>
              <p:spPr>
                <a:xfrm>
                  <a:off x="5663755" y="1711483"/>
                  <a:ext cx="89820" cy="335756"/>
                </a:xfrm>
                <a:custGeom>
                  <a:avLst/>
                  <a:gdLst>
                    <a:gd name="connsiteX0" fmla="*/ 95 w 89820"/>
                    <a:gd name="connsiteY0" fmla="*/ 335756 h 335756"/>
                    <a:gd name="connsiteX1" fmla="*/ 571 w 89820"/>
                    <a:gd name="connsiteY1" fmla="*/ 151924 h 335756"/>
                    <a:gd name="connsiteX2" fmla="*/ 89821 w 89820"/>
                    <a:gd name="connsiteY2" fmla="*/ 0 h 335756"/>
                    <a:gd name="connsiteX3" fmla="*/ 89249 w 89820"/>
                    <a:gd name="connsiteY3" fmla="*/ 183833 h 335756"/>
                    <a:gd name="connsiteX4" fmla="*/ 0 w 89820"/>
                    <a:gd name="connsiteY4" fmla="*/ 335756 h 335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20" h="335756">
                      <a:moveTo>
                        <a:pt x="95" y="335756"/>
                      </a:moveTo>
                      <a:lnTo>
                        <a:pt x="571" y="151924"/>
                      </a:lnTo>
                      <a:cubicBezTo>
                        <a:pt x="762" y="98774"/>
                        <a:pt x="29813" y="45339"/>
                        <a:pt x="89821" y="0"/>
                      </a:cubicBezTo>
                      <a:lnTo>
                        <a:pt x="89249" y="183833"/>
                      </a:lnTo>
                      <a:cubicBezTo>
                        <a:pt x="29242" y="229172"/>
                        <a:pt x="190" y="282607"/>
                        <a:pt x="0" y="335756"/>
                      </a:cubicBezTo>
                      <a:close/>
                    </a:path>
                  </a:pathLst>
                </a:custGeom>
                <a:gradFill>
                  <a:gsLst>
                    <a:gs pos="0">
                      <a:schemeClr val="accent1">
                        <a:lumMod val="75000"/>
                      </a:schemeClr>
                    </a:gs>
                    <a:gs pos="50000">
                      <a:schemeClr val="accent1"/>
                    </a:gs>
                    <a:gs pos="100000">
                      <a:schemeClr val="accent1">
                        <a:lumMod val="60000"/>
                        <a:lumOff val="40000"/>
                      </a:schemeClr>
                    </a:gs>
                  </a:gsLst>
                  <a:lin ang="19279277" scaled="1"/>
                </a:gradFill>
                <a:ln w="0" cap="flat">
                  <a:noFill/>
                  <a:prstDash val="solid"/>
                  <a:miter/>
                </a:ln>
              </p:spPr>
              <p:txBody>
                <a:bodyPr rtlCol="0" anchor="ctr"/>
                <a:lstStyle/>
                <a:p>
                  <a:endParaRPr lang="en-ID" dirty="0"/>
                </a:p>
              </p:txBody>
            </p:sp>
            <p:sp>
              <p:nvSpPr>
                <p:cNvPr id="29" name="Freeform: Shape 28">
                  <a:extLst>
                    <a:ext uri="{FF2B5EF4-FFF2-40B4-BE49-F238E27FC236}">
                      <a16:creationId xmlns:a16="http://schemas.microsoft.com/office/drawing/2014/main" id="{6A586DCF-AC02-8827-FFA3-D9D274524D73}"/>
                    </a:ext>
                  </a:extLst>
                </p:cNvPr>
                <p:cNvSpPr/>
                <p:nvPr/>
              </p:nvSpPr>
              <p:spPr>
                <a:xfrm>
                  <a:off x="5664422" y="1711483"/>
                  <a:ext cx="89249" cy="156876"/>
                </a:xfrm>
                <a:custGeom>
                  <a:avLst/>
                  <a:gdLst>
                    <a:gd name="connsiteX0" fmla="*/ 0 w 89249"/>
                    <a:gd name="connsiteY0" fmla="*/ 156877 h 156876"/>
                    <a:gd name="connsiteX1" fmla="*/ 89249 w 89249"/>
                    <a:gd name="connsiteY1" fmla="*/ 4953 h 156876"/>
                    <a:gd name="connsiteX2" fmla="*/ 89249 w 89249"/>
                    <a:gd name="connsiteY2" fmla="*/ 0 h 156876"/>
                    <a:gd name="connsiteX3" fmla="*/ 0 w 89249"/>
                    <a:gd name="connsiteY3" fmla="*/ 151924 h 156876"/>
                    <a:gd name="connsiteX4" fmla="*/ 0 w 89249"/>
                    <a:gd name="connsiteY4" fmla="*/ 156877 h 15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49" h="156876">
                      <a:moveTo>
                        <a:pt x="0" y="156877"/>
                      </a:moveTo>
                      <a:cubicBezTo>
                        <a:pt x="190" y="103727"/>
                        <a:pt x="29242" y="50292"/>
                        <a:pt x="89249" y="4953"/>
                      </a:cubicBezTo>
                      <a:lnTo>
                        <a:pt x="89249" y="0"/>
                      </a:lnTo>
                      <a:cubicBezTo>
                        <a:pt x="29242" y="45339"/>
                        <a:pt x="190" y="98774"/>
                        <a:pt x="0" y="151924"/>
                      </a:cubicBezTo>
                      <a:lnTo>
                        <a:pt x="0" y="156877"/>
                      </a:lnTo>
                      <a:close/>
                    </a:path>
                  </a:pathLst>
                </a:custGeom>
                <a:solidFill>
                  <a:srgbClr val="FFFFFF">
                    <a:alpha val="70000"/>
                  </a:srgbClr>
                </a:solidFill>
                <a:ln w="0" cap="flat">
                  <a:noFill/>
                  <a:prstDash val="solid"/>
                  <a:miter/>
                </a:ln>
              </p:spPr>
              <p:txBody>
                <a:bodyPr rtlCol="0" anchor="ctr"/>
                <a:lstStyle/>
                <a:p>
                  <a:endParaRPr lang="en-ID" dirty="0"/>
                </a:p>
              </p:txBody>
            </p:sp>
            <p:sp>
              <p:nvSpPr>
                <p:cNvPr id="30" name="Freeform: Shape 29">
                  <a:extLst>
                    <a:ext uri="{FF2B5EF4-FFF2-40B4-BE49-F238E27FC236}">
                      <a16:creationId xmlns:a16="http://schemas.microsoft.com/office/drawing/2014/main" id="{0E02C231-CE86-FC25-0564-265C06E41D49}"/>
                    </a:ext>
                  </a:extLst>
                </p:cNvPr>
                <p:cNvSpPr/>
                <p:nvPr/>
              </p:nvSpPr>
              <p:spPr>
                <a:xfrm>
                  <a:off x="5410624" y="1621948"/>
                  <a:ext cx="1338885" cy="641264"/>
                </a:xfrm>
                <a:custGeom>
                  <a:avLst/>
                  <a:gdLst>
                    <a:gd name="connsiteX0" fmla="*/ 1098856 w 1338885"/>
                    <a:gd name="connsiteY0" fmla="*/ 324517 h 641264"/>
                    <a:gd name="connsiteX1" fmla="*/ 1032753 w 1338885"/>
                    <a:gd name="connsiteY1" fmla="*/ 396145 h 641264"/>
                    <a:gd name="connsiteX2" fmla="*/ 424296 w 1338885"/>
                    <a:gd name="connsiteY2" fmla="*/ 442151 h 641264"/>
                    <a:gd name="connsiteX3" fmla="*/ 381433 w 1338885"/>
                    <a:gd name="connsiteY3" fmla="*/ 420434 h 641264"/>
                    <a:gd name="connsiteX4" fmla="*/ 342952 w 1338885"/>
                    <a:gd name="connsiteY4" fmla="*/ 89535 h 641264"/>
                    <a:gd name="connsiteX5" fmla="*/ 141308 w 1338885"/>
                    <a:gd name="connsiteY5" fmla="*/ 0 h 641264"/>
                    <a:gd name="connsiteX6" fmla="*/ 202363 w 1338885"/>
                    <a:gd name="connsiteY6" fmla="*/ 524256 h 641264"/>
                    <a:gd name="connsiteX7" fmla="*/ 270181 w 1338885"/>
                    <a:gd name="connsiteY7" fmla="*/ 558641 h 641264"/>
                    <a:gd name="connsiteX8" fmla="*/ 1234206 w 1338885"/>
                    <a:gd name="connsiteY8" fmla="*/ 485775 h 641264"/>
                    <a:gd name="connsiteX9" fmla="*/ 1338886 w 1338885"/>
                    <a:gd name="connsiteY9" fmla="*/ 372332 h 641264"/>
                    <a:gd name="connsiteX10" fmla="*/ 1098666 w 1338885"/>
                    <a:gd name="connsiteY10" fmla="*/ 324612 h 6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8885" h="641264">
                      <a:moveTo>
                        <a:pt x="1098856" y="324517"/>
                      </a:moveTo>
                      <a:cubicBezTo>
                        <a:pt x="1083997" y="349663"/>
                        <a:pt x="1062280" y="373856"/>
                        <a:pt x="1032753" y="396145"/>
                      </a:cubicBezTo>
                      <a:cubicBezTo>
                        <a:pt x="887211" y="506254"/>
                        <a:pt x="614795" y="526733"/>
                        <a:pt x="424296" y="442151"/>
                      </a:cubicBezTo>
                      <a:cubicBezTo>
                        <a:pt x="408960" y="435388"/>
                        <a:pt x="394673" y="428054"/>
                        <a:pt x="381433" y="420434"/>
                      </a:cubicBezTo>
                      <a:cubicBezTo>
                        <a:pt x="229033" y="332422"/>
                        <a:pt x="209030" y="190786"/>
                        <a:pt x="342952" y="89535"/>
                      </a:cubicBezTo>
                      <a:lnTo>
                        <a:pt x="141308" y="0"/>
                      </a:lnTo>
                      <a:cubicBezTo>
                        <a:pt x="-70814" y="160401"/>
                        <a:pt x="-39001" y="384905"/>
                        <a:pt x="202363" y="524256"/>
                      </a:cubicBezTo>
                      <a:cubicBezTo>
                        <a:pt x="223413" y="536448"/>
                        <a:pt x="245988" y="547878"/>
                        <a:pt x="270181" y="558641"/>
                      </a:cubicBezTo>
                      <a:cubicBezTo>
                        <a:pt x="572028" y="692753"/>
                        <a:pt x="1003606" y="660178"/>
                        <a:pt x="1234206" y="485775"/>
                      </a:cubicBezTo>
                      <a:cubicBezTo>
                        <a:pt x="1280783" y="450533"/>
                        <a:pt x="1315359" y="412147"/>
                        <a:pt x="1338886" y="372332"/>
                      </a:cubicBezTo>
                      <a:lnTo>
                        <a:pt x="1098666" y="324612"/>
                      </a:lnTo>
                      <a:close/>
                    </a:path>
                  </a:pathLst>
                </a:custGeom>
                <a:solidFill>
                  <a:schemeClr val="accent1"/>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dirty="0"/>
                </a:p>
              </p:txBody>
            </p:sp>
            <p:sp>
              <p:nvSpPr>
                <p:cNvPr id="31" name="Freeform: Shape 30">
                  <a:extLst>
                    <a:ext uri="{FF2B5EF4-FFF2-40B4-BE49-F238E27FC236}">
                      <a16:creationId xmlns:a16="http://schemas.microsoft.com/office/drawing/2014/main" id="{3C102EA6-E6B2-EBBC-1765-E7C2EDCA696B}"/>
                    </a:ext>
                  </a:extLst>
                </p:cNvPr>
                <p:cNvSpPr/>
                <p:nvPr/>
              </p:nvSpPr>
              <p:spPr>
                <a:xfrm>
                  <a:off x="5410199" y="1862549"/>
                  <a:ext cx="1339406" cy="584440"/>
                </a:xfrm>
                <a:custGeom>
                  <a:avLst/>
                  <a:gdLst>
                    <a:gd name="connsiteX0" fmla="*/ 1 w 1339406"/>
                    <a:gd name="connsiteY0" fmla="*/ 183833 h 584440"/>
                    <a:gd name="connsiteX1" fmla="*/ 477 w 1339406"/>
                    <a:gd name="connsiteY1" fmla="*/ 0 h 584440"/>
                    <a:gd name="connsiteX2" fmla="*/ 202883 w 1339406"/>
                    <a:gd name="connsiteY2" fmla="*/ 283559 h 584440"/>
                    <a:gd name="connsiteX3" fmla="*/ 270701 w 1339406"/>
                    <a:gd name="connsiteY3" fmla="*/ 317945 h 584440"/>
                    <a:gd name="connsiteX4" fmla="*/ 1234727 w 1339406"/>
                    <a:gd name="connsiteY4" fmla="*/ 245078 h 584440"/>
                    <a:gd name="connsiteX5" fmla="*/ 1339406 w 1339406"/>
                    <a:gd name="connsiteY5" fmla="*/ 131635 h 584440"/>
                    <a:gd name="connsiteX6" fmla="*/ 1338930 w 1339406"/>
                    <a:gd name="connsiteY6" fmla="*/ 315468 h 584440"/>
                    <a:gd name="connsiteX7" fmla="*/ 1234250 w 1339406"/>
                    <a:gd name="connsiteY7" fmla="*/ 428911 h 584440"/>
                    <a:gd name="connsiteX8" fmla="*/ 270130 w 1339406"/>
                    <a:gd name="connsiteY8" fmla="*/ 501777 h 584440"/>
                    <a:gd name="connsiteX9" fmla="*/ 202312 w 1339406"/>
                    <a:gd name="connsiteY9" fmla="*/ 467392 h 584440"/>
                    <a:gd name="connsiteX10" fmla="*/ 1 w 1339406"/>
                    <a:gd name="connsiteY10" fmla="*/ 183833 h 58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9406" h="584440">
                      <a:moveTo>
                        <a:pt x="1" y="183833"/>
                      </a:moveTo>
                      <a:cubicBezTo>
                        <a:pt x="191" y="122587"/>
                        <a:pt x="382" y="61246"/>
                        <a:pt x="477" y="0"/>
                      </a:cubicBezTo>
                      <a:cubicBezTo>
                        <a:pt x="191" y="103727"/>
                        <a:pt x="69533" y="206693"/>
                        <a:pt x="202883" y="283559"/>
                      </a:cubicBezTo>
                      <a:cubicBezTo>
                        <a:pt x="223934" y="295751"/>
                        <a:pt x="246508" y="307181"/>
                        <a:pt x="270701" y="317945"/>
                      </a:cubicBezTo>
                      <a:cubicBezTo>
                        <a:pt x="572549" y="452056"/>
                        <a:pt x="1004126" y="419481"/>
                        <a:pt x="1234727" y="245078"/>
                      </a:cubicBezTo>
                      <a:cubicBezTo>
                        <a:pt x="1281304" y="209836"/>
                        <a:pt x="1315880" y="171450"/>
                        <a:pt x="1339406" y="131635"/>
                      </a:cubicBezTo>
                      <a:lnTo>
                        <a:pt x="1338930" y="315468"/>
                      </a:lnTo>
                      <a:cubicBezTo>
                        <a:pt x="1315404" y="355283"/>
                        <a:pt x="1280828" y="393668"/>
                        <a:pt x="1234250" y="428911"/>
                      </a:cubicBezTo>
                      <a:cubicBezTo>
                        <a:pt x="1003650" y="603314"/>
                        <a:pt x="571977" y="635984"/>
                        <a:pt x="270130" y="501777"/>
                      </a:cubicBezTo>
                      <a:cubicBezTo>
                        <a:pt x="245936" y="491014"/>
                        <a:pt x="223362" y="479489"/>
                        <a:pt x="202312" y="467392"/>
                      </a:cubicBezTo>
                      <a:cubicBezTo>
                        <a:pt x="69057" y="390525"/>
                        <a:pt x="-285" y="287560"/>
                        <a:pt x="1" y="183833"/>
                      </a:cubicBezTo>
                      <a:close/>
                    </a:path>
                  </a:pathLst>
                </a:custGeom>
                <a:solidFill>
                  <a:schemeClr val="accent1">
                    <a:lumMod val="60000"/>
                    <a:lumOff val="40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dirty="0"/>
                </a:p>
              </p:txBody>
            </p:sp>
            <p:sp>
              <p:nvSpPr>
                <p:cNvPr id="32" name="Freeform: Shape 31">
                  <a:extLst>
                    <a:ext uri="{FF2B5EF4-FFF2-40B4-BE49-F238E27FC236}">
                      <a16:creationId xmlns:a16="http://schemas.microsoft.com/office/drawing/2014/main" id="{180C3E93-A4E7-FA0D-6C8F-5E17FF57BF33}"/>
                    </a:ext>
                  </a:extLst>
                </p:cNvPr>
                <p:cNvSpPr/>
                <p:nvPr/>
              </p:nvSpPr>
              <p:spPr>
                <a:xfrm>
                  <a:off x="5410533" y="1862549"/>
                  <a:ext cx="1339072" cy="409015"/>
                </a:xfrm>
                <a:custGeom>
                  <a:avLst/>
                  <a:gdLst>
                    <a:gd name="connsiteX0" fmla="*/ 143 w 1339072"/>
                    <a:gd name="connsiteY0" fmla="*/ 8477 h 409015"/>
                    <a:gd name="connsiteX1" fmla="*/ 202549 w 1339072"/>
                    <a:gd name="connsiteY1" fmla="*/ 292037 h 409015"/>
                    <a:gd name="connsiteX2" fmla="*/ 270367 w 1339072"/>
                    <a:gd name="connsiteY2" fmla="*/ 326422 h 409015"/>
                    <a:gd name="connsiteX3" fmla="*/ 1234392 w 1339072"/>
                    <a:gd name="connsiteY3" fmla="*/ 253555 h 409015"/>
                    <a:gd name="connsiteX4" fmla="*/ 1339072 w 1339072"/>
                    <a:gd name="connsiteY4" fmla="*/ 140113 h 409015"/>
                    <a:gd name="connsiteX5" fmla="*/ 1339072 w 1339072"/>
                    <a:gd name="connsiteY5" fmla="*/ 131635 h 409015"/>
                    <a:gd name="connsiteX6" fmla="*/ 1234392 w 1339072"/>
                    <a:gd name="connsiteY6" fmla="*/ 245078 h 409015"/>
                    <a:gd name="connsiteX7" fmla="*/ 270367 w 1339072"/>
                    <a:gd name="connsiteY7" fmla="*/ 317945 h 409015"/>
                    <a:gd name="connsiteX8" fmla="*/ 202549 w 1339072"/>
                    <a:gd name="connsiteY8" fmla="*/ 283559 h 409015"/>
                    <a:gd name="connsiteX9" fmla="*/ 143 w 1339072"/>
                    <a:gd name="connsiteY9" fmla="*/ 0 h 409015"/>
                    <a:gd name="connsiteX10" fmla="*/ 143 w 1339072"/>
                    <a:gd name="connsiteY10" fmla="*/ 8477 h 40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9072" h="409015">
                      <a:moveTo>
                        <a:pt x="143" y="8477"/>
                      </a:moveTo>
                      <a:cubicBezTo>
                        <a:pt x="-143" y="112204"/>
                        <a:pt x="69199" y="215170"/>
                        <a:pt x="202549" y="292037"/>
                      </a:cubicBezTo>
                      <a:cubicBezTo>
                        <a:pt x="223599" y="304229"/>
                        <a:pt x="246174" y="315658"/>
                        <a:pt x="270367" y="326422"/>
                      </a:cubicBezTo>
                      <a:cubicBezTo>
                        <a:pt x="572214" y="460534"/>
                        <a:pt x="1003792" y="427863"/>
                        <a:pt x="1234392" y="253555"/>
                      </a:cubicBezTo>
                      <a:cubicBezTo>
                        <a:pt x="1280970" y="218313"/>
                        <a:pt x="1315545" y="180022"/>
                        <a:pt x="1339072" y="140113"/>
                      </a:cubicBezTo>
                      <a:lnTo>
                        <a:pt x="1339072" y="131635"/>
                      </a:lnTo>
                      <a:cubicBezTo>
                        <a:pt x="1315545" y="171450"/>
                        <a:pt x="1280970" y="209836"/>
                        <a:pt x="1234392" y="245078"/>
                      </a:cubicBezTo>
                      <a:cubicBezTo>
                        <a:pt x="1003792" y="419481"/>
                        <a:pt x="572119" y="452152"/>
                        <a:pt x="270367" y="317945"/>
                      </a:cubicBezTo>
                      <a:cubicBezTo>
                        <a:pt x="246174" y="307181"/>
                        <a:pt x="223599" y="295656"/>
                        <a:pt x="202549" y="283559"/>
                      </a:cubicBezTo>
                      <a:cubicBezTo>
                        <a:pt x="69294" y="206693"/>
                        <a:pt x="-143" y="103727"/>
                        <a:pt x="143" y="0"/>
                      </a:cubicBezTo>
                      <a:cubicBezTo>
                        <a:pt x="-48" y="61246"/>
                        <a:pt x="-48" y="67056"/>
                        <a:pt x="143" y="8477"/>
                      </a:cubicBezTo>
                      <a:close/>
                    </a:path>
                  </a:pathLst>
                </a:custGeom>
                <a:solidFill>
                  <a:srgbClr val="FFFFFF">
                    <a:alpha val="20000"/>
                  </a:srgbClr>
                </a:solidFill>
                <a:ln w="0" cap="flat">
                  <a:noFill/>
                  <a:prstDash val="solid"/>
                  <a:miter/>
                </a:ln>
              </p:spPr>
              <p:txBody>
                <a:bodyPr rtlCol="0" anchor="ctr"/>
                <a:lstStyle/>
                <a:p>
                  <a:endParaRPr lang="en-ID" dirty="0"/>
                </a:p>
              </p:txBody>
            </p:sp>
          </p:grpSp>
        </p:grpSp>
        <p:grpSp>
          <p:nvGrpSpPr>
            <p:cNvPr id="35" name="Group 34">
              <a:extLst>
                <a:ext uri="{FF2B5EF4-FFF2-40B4-BE49-F238E27FC236}">
                  <a16:creationId xmlns:a16="http://schemas.microsoft.com/office/drawing/2014/main" id="{1890DC5B-254D-D1A9-1F72-98147923F73D}"/>
                </a:ext>
              </a:extLst>
            </p:cNvPr>
            <p:cNvGrpSpPr/>
            <p:nvPr/>
          </p:nvGrpSpPr>
          <p:grpSpPr>
            <a:xfrm>
              <a:off x="1808296" y="4070800"/>
              <a:ext cx="8575425" cy="1596187"/>
              <a:chOff x="1808297" y="3556753"/>
              <a:chExt cx="8575425" cy="1596187"/>
            </a:xfrm>
          </p:grpSpPr>
          <p:sp>
            <p:nvSpPr>
              <p:cNvPr id="4" name="TextBox 3">
                <a:extLst>
                  <a:ext uri="{FF2B5EF4-FFF2-40B4-BE49-F238E27FC236}">
                    <a16:creationId xmlns:a16="http://schemas.microsoft.com/office/drawing/2014/main" id="{8AC2D591-2086-877E-E8A1-238A837212BE}"/>
                  </a:ext>
                </a:extLst>
              </p:cNvPr>
              <p:cNvSpPr txBox="1"/>
              <p:nvPr/>
            </p:nvSpPr>
            <p:spPr>
              <a:xfrm>
                <a:off x="1808297" y="3556753"/>
                <a:ext cx="8575425" cy="707886"/>
              </a:xfrm>
              <a:prstGeom prst="rect">
                <a:avLst/>
              </a:prstGeom>
              <a:noFill/>
            </p:spPr>
            <p:txBody>
              <a:bodyPr wrap="none" rtlCol="0">
                <a:spAutoFit/>
              </a:bodyPr>
              <a:lstStyle/>
              <a:p>
                <a:pPr algn="ctr"/>
                <a:r>
                  <a:rPr lang="ru-RU" sz="4000" b="1" dirty="0">
                    <a:solidFill>
                      <a:schemeClr val="bg1"/>
                    </a:solidFill>
                  </a:rPr>
                  <a:t>"Ўзбекистон" локомотив депосининг </a:t>
                </a:r>
                <a:endParaRPr lang="en-US" sz="4000" b="1" dirty="0">
                  <a:solidFill>
                    <a:schemeClr val="bg1"/>
                  </a:solidFill>
                </a:endParaRPr>
              </a:p>
            </p:txBody>
          </p:sp>
          <p:sp>
            <p:nvSpPr>
              <p:cNvPr id="33" name="TextBox 32">
                <a:extLst>
                  <a:ext uri="{FF2B5EF4-FFF2-40B4-BE49-F238E27FC236}">
                    <a16:creationId xmlns:a16="http://schemas.microsoft.com/office/drawing/2014/main" id="{23C25E8D-7E2A-ED99-C3C0-12D933076E5B}"/>
                  </a:ext>
                </a:extLst>
              </p:cNvPr>
              <p:cNvSpPr txBox="1"/>
              <p:nvPr/>
            </p:nvSpPr>
            <p:spPr>
              <a:xfrm>
                <a:off x="3787557" y="4741692"/>
                <a:ext cx="4616893" cy="411248"/>
              </a:xfrm>
              <a:prstGeom prst="rect">
                <a:avLst/>
              </a:prstGeom>
              <a:noFill/>
            </p:spPr>
            <p:txBody>
              <a:bodyPr wrap="none" rtlCol="0">
                <a:spAutoFit/>
              </a:bodyPr>
              <a:lstStyle/>
              <a:p>
                <a:pPr algn="ctr"/>
                <a:r>
                  <a:rPr lang="ru-RU" sz="2400" b="1" dirty="0">
                    <a:solidFill>
                      <a:schemeClr val="bg1"/>
                    </a:solidFill>
                  </a:rPr>
                  <a:t>2025 йил</a:t>
                </a:r>
                <a:r>
                  <a:rPr lang="en-US" sz="2400" b="1" dirty="0">
                    <a:solidFill>
                      <a:schemeClr val="bg1"/>
                    </a:solidFill>
                  </a:rPr>
                  <a:t> </a:t>
                </a:r>
                <a:r>
                  <a:rPr lang="en-US" sz="2000" b="1" dirty="0">
                    <a:solidFill>
                      <a:schemeClr val="bg1"/>
                    </a:solidFill>
                    <a:latin typeface="Times New Roman" panose="02020603050405020304" pitchFamily="18" charset="0"/>
                    <a:cs typeface="Times New Roman" panose="02020603050405020304" pitchFamily="18" charset="0"/>
                  </a:rPr>
                  <a:t>I</a:t>
                </a:r>
                <a:r>
                  <a:rPr lang="en-US" sz="2400" b="1" dirty="0">
                    <a:solidFill>
                      <a:schemeClr val="bg1"/>
                    </a:solidFill>
                  </a:rPr>
                  <a:t>-</a:t>
                </a:r>
                <a:r>
                  <a:rPr lang="ru-RU" sz="2400" b="1" dirty="0">
                    <a:solidFill>
                      <a:schemeClr val="bg1"/>
                    </a:solidFill>
                  </a:rPr>
                  <a:t>чорак</a:t>
                </a:r>
                <a:r>
                  <a:rPr lang="en-US" sz="2400" b="1" dirty="0">
                    <a:solidFill>
                      <a:schemeClr val="bg1"/>
                    </a:solidFill>
                  </a:rPr>
                  <a:t> </a:t>
                </a:r>
                <a:r>
                  <a:rPr lang="ru-RU" sz="2400" b="1" dirty="0">
                    <a:solidFill>
                      <a:schemeClr val="bg1"/>
                    </a:solidFill>
                  </a:rPr>
                  <a:t>харажатлари</a:t>
                </a:r>
                <a:endParaRPr lang="az-Latn-AZ" sz="2400" b="1" dirty="0">
                  <a:solidFill>
                    <a:schemeClr val="bg1"/>
                  </a:solidFill>
                </a:endParaRPr>
              </a:p>
            </p:txBody>
          </p:sp>
        </p:grpSp>
      </p:grpSp>
    </p:spTree>
    <p:extLst>
      <p:ext uri="{BB962C8B-B14F-4D97-AF65-F5344CB8AC3E}">
        <p14:creationId xmlns:p14="http://schemas.microsoft.com/office/powerpoint/2010/main" val="18517065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a:extLst>
              <a:ext uri="{FF2B5EF4-FFF2-40B4-BE49-F238E27FC236}">
                <a16:creationId xmlns:a16="http://schemas.microsoft.com/office/drawing/2014/main" id="{33BF44EC-F069-CDBD-A9C8-751858F0A6DA}"/>
              </a:ext>
            </a:extLst>
          </p:cNvPr>
          <p:cNvSpPr txBox="1"/>
          <p:nvPr/>
        </p:nvSpPr>
        <p:spPr>
          <a:xfrm>
            <a:off x="6482642" y="226492"/>
            <a:ext cx="5322715" cy="707886"/>
          </a:xfrm>
          <a:prstGeom prst="rect">
            <a:avLst/>
          </a:prstGeom>
          <a:noFill/>
        </p:spPr>
        <p:txBody>
          <a:bodyPr wrap="square" rtlCol="0">
            <a:spAutoFit/>
          </a:bodyPr>
          <a:lstStyle/>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"Ўзбекистон" локомотив депосининг </a:t>
            </a:r>
            <a:endParaRPr lang="en-US" sz="2000" b="1" dirty="0">
              <a:solidFill>
                <a:schemeClr val="tx1">
                  <a:lumMod val="85000"/>
                  <a:lumOff val="15000"/>
                </a:schemeClr>
              </a:solidFill>
              <a:latin typeface="Roboto" panose="02000000000000000000" pitchFamily="2" charset="0"/>
              <a:ea typeface="Roboto" panose="02000000000000000000" pitchFamily="2" charset="0"/>
            </a:endParaRPr>
          </a:p>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2025 йил</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en-US" sz="1800" b="1" dirty="0">
                <a:solidFill>
                  <a:schemeClr val="tx1">
                    <a:lumMod val="85000"/>
                    <a:lumOff val="15000"/>
                  </a:schemeClr>
                </a:solidFill>
                <a:latin typeface="Roboto" panose="02000000000000000000" pitchFamily="2" charset="0"/>
                <a:ea typeface="Roboto" panose="02000000000000000000" pitchFamily="2" charset="0"/>
                <a:cs typeface="Times New Roman" panose="02020603050405020304" pitchFamily="18" charset="0"/>
              </a:rPr>
              <a:t>I</a:t>
            </a:r>
            <a:r>
              <a:rPr lang="en-US" sz="2000" b="1" dirty="0">
                <a:solidFill>
                  <a:schemeClr val="tx1">
                    <a:lumMod val="85000"/>
                    <a:lumOff val="15000"/>
                  </a:schemeClr>
                </a:solidFill>
                <a:latin typeface="Roboto" panose="02000000000000000000" pitchFamily="2" charset="0"/>
                <a:ea typeface="Roboto" panose="02000000000000000000" pitchFamily="2" charset="0"/>
              </a:rPr>
              <a:t>-</a:t>
            </a:r>
            <a:r>
              <a:rPr lang="ru-RU" sz="2000" b="1" dirty="0">
                <a:solidFill>
                  <a:schemeClr val="tx1">
                    <a:lumMod val="85000"/>
                    <a:lumOff val="15000"/>
                  </a:schemeClr>
                </a:solidFill>
                <a:latin typeface="Roboto" panose="02000000000000000000" pitchFamily="2" charset="0"/>
                <a:ea typeface="Roboto" panose="02000000000000000000" pitchFamily="2" charset="0"/>
              </a:rPr>
              <a:t>чорак</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ru-RU" sz="20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az-Latn-AZ" sz="2000" b="1" dirty="0">
              <a:solidFill>
                <a:schemeClr val="tx1">
                  <a:lumMod val="85000"/>
                  <a:lumOff val="15000"/>
                </a:schemeClr>
              </a:solidFill>
              <a:latin typeface="Roboto" panose="02000000000000000000" pitchFamily="2" charset="0"/>
              <a:ea typeface="Roboto" panose="02000000000000000000" pitchFamily="2" charset="0"/>
            </a:endParaRPr>
          </a:p>
        </p:txBody>
      </p:sp>
      <p:grpSp>
        <p:nvGrpSpPr>
          <p:cNvPr id="331" name="Группа 330">
            <a:extLst>
              <a:ext uri="{FF2B5EF4-FFF2-40B4-BE49-F238E27FC236}">
                <a16:creationId xmlns:a16="http://schemas.microsoft.com/office/drawing/2014/main" id="{0C72B7A9-77C1-4B50-8DE4-7C556E9B44CB}"/>
              </a:ext>
            </a:extLst>
          </p:cNvPr>
          <p:cNvGrpSpPr/>
          <p:nvPr/>
        </p:nvGrpSpPr>
        <p:grpSpPr>
          <a:xfrm>
            <a:off x="3619500" y="3898406"/>
            <a:ext cx="11049000" cy="5537209"/>
            <a:chOff x="3324267" y="2826126"/>
            <a:chExt cx="7886670" cy="4178258"/>
          </a:xfrm>
        </p:grpSpPr>
        <p:sp>
          <p:nvSpPr>
            <p:cNvPr id="82" name="Rounded Rectangle 76">
              <a:extLst>
                <a:ext uri="{FF2B5EF4-FFF2-40B4-BE49-F238E27FC236}">
                  <a16:creationId xmlns:a16="http://schemas.microsoft.com/office/drawing/2014/main" id="{D834AE80-BDAA-471B-97D3-02D723248E0A}"/>
                </a:ext>
              </a:extLst>
            </p:cNvPr>
            <p:cNvSpPr/>
            <p:nvPr/>
          </p:nvSpPr>
          <p:spPr>
            <a:xfrm>
              <a:off x="3324267" y="2828337"/>
              <a:ext cx="4426963" cy="4176047"/>
            </a:xfrm>
            <a:prstGeom prst="roundRect">
              <a:avLst>
                <a:gd name="adj" fmla="val 7370"/>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4" name="Rectangle: Rounded Corners 36">
              <a:extLst>
                <a:ext uri="{FF2B5EF4-FFF2-40B4-BE49-F238E27FC236}">
                  <a16:creationId xmlns:a16="http://schemas.microsoft.com/office/drawing/2014/main" id="{6A37C52B-4F9F-470D-929D-939911FF6FF4}"/>
                </a:ext>
              </a:extLst>
            </p:cNvPr>
            <p:cNvSpPr/>
            <p:nvPr/>
          </p:nvSpPr>
          <p:spPr>
            <a:xfrm>
              <a:off x="4178302" y="3878176"/>
              <a:ext cx="2124153" cy="392038"/>
            </a:xfrm>
            <a:prstGeom prst="roundRect">
              <a:avLst>
                <a:gd name="adj" fmla="val 50000"/>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800" dirty="0">
                <a:latin typeface="Roboto" panose="02000000000000000000" pitchFamily="2" charset="0"/>
                <a:ea typeface="Roboto" panose="02000000000000000000" pitchFamily="2" charset="0"/>
              </a:endParaRPr>
            </a:p>
          </p:txBody>
        </p:sp>
        <p:sp>
          <p:nvSpPr>
            <p:cNvPr id="135" name="Rectangle: Rounded Corners 36">
              <a:extLst>
                <a:ext uri="{FF2B5EF4-FFF2-40B4-BE49-F238E27FC236}">
                  <a16:creationId xmlns:a16="http://schemas.microsoft.com/office/drawing/2014/main" id="{119502A4-3A7C-472C-93D5-1E9B45E06D3E}"/>
                </a:ext>
              </a:extLst>
            </p:cNvPr>
            <p:cNvSpPr/>
            <p:nvPr/>
          </p:nvSpPr>
          <p:spPr>
            <a:xfrm>
              <a:off x="4178302" y="4301715"/>
              <a:ext cx="2124153" cy="392038"/>
            </a:xfrm>
            <a:prstGeom prst="roundRect">
              <a:avLst>
                <a:gd name="adj" fmla="val 50000"/>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sp>
          <p:nvSpPr>
            <p:cNvPr id="136" name="Rectangle: Rounded Corners 36">
              <a:extLst>
                <a:ext uri="{FF2B5EF4-FFF2-40B4-BE49-F238E27FC236}">
                  <a16:creationId xmlns:a16="http://schemas.microsoft.com/office/drawing/2014/main" id="{3D0AB33B-9683-41DF-A506-22BEFD2F8C45}"/>
                </a:ext>
              </a:extLst>
            </p:cNvPr>
            <p:cNvSpPr/>
            <p:nvPr/>
          </p:nvSpPr>
          <p:spPr>
            <a:xfrm>
              <a:off x="4178302" y="4726556"/>
              <a:ext cx="2124153" cy="392038"/>
            </a:xfrm>
            <a:prstGeom prst="roundRect">
              <a:avLst>
                <a:gd name="adj" fmla="val 50000"/>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sp>
          <p:nvSpPr>
            <p:cNvPr id="137" name="Rectangle: Rounded Corners 36">
              <a:extLst>
                <a:ext uri="{FF2B5EF4-FFF2-40B4-BE49-F238E27FC236}">
                  <a16:creationId xmlns:a16="http://schemas.microsoft.com/office/drawing/2014/main" id="{8B24CC1C-E88A-4E1B-A3B1-CC18185403C7}"/>
                </a:ext>
              </a:extLst>
            </p:cNvPr>
            <p:cNvSpPr/>
            <p:nvPr/>
          </p:nvSpPr>
          <p:spPr>
            <a:xfrm>
              <a:off x="4178302" y="5142121"/>
              <a:ext cx="2124153" cy="392038"/>
            </a:xfrm>
            <a:prstGeom prst="roundRect">
              <a:avLst>
                <a:gd name="adj" fmla="val 50000"/>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sp>
          <p:nvSpPr>
            <p:cNvPr id="138" name="Rectangle: Rounded Corners 36">
              <a:extLst>
                <a:ext uri="{FF2B5EF4-FFF2-40B4-BE49-F238E27FC236}">
                  <a16:creationId xmlns:a16="http://schemas.microsoft.com/office/drawing/2014/main" id="{1C1B7E1E-20DE-45CF-8252-F6A62AE9B8EF}"/>
                </a:ext>
              </a:extLst>
            </p:cNvPr>
            <p:cNvSpPr/>
            <p:nvPr/>
          </p:nvSpPr>
          <p:spPr>
            <a:xfrm>
              <a:off x="4178302" y="5574007"/>
              <a:ext cx="2124153" cy="392038"/>
            </a:xfrm>
            <a:prstGeom prst="roundRect">
              <a:avLst>
                <a:gd name="adj" fmla="val 50000"/>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sp>
          <p:nvSpPr>
            <p:cNvPr id="139" name="Rectangle: Rounded Corners 36">
              <a:extLst>
                <a:ext uri="{FF2B5EF4-FFF2-40B4-BE49-F238E27FC236}">
                  <a16:creationId xmlns:a16="http://schemas.microsoft.com/office/drawing/2014/main" id="{CB6867B0-5867-48AA-ADD7-A8EB1A85FA8E}"/>
                </a:ext>
              </a:extLst>
            </p:cNvPr>
            <p:cNvSpPr/>
            <p:nvPr/>
          </p:nvSpPr>
          <p:spPr>
            <a:xfrm>
              <a:off x="4178302" y="6005770"/>
              <a:ext cx="2124153" cy="392038"/>
            </a:xfrm>
            <a:prstGeom prst="roundRect">
              <a:avLst>
                <a:gd name="adj" fmla="val 50000"/>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sp>
          <p:nvSpPr>
            <p:cNvPr id="140" name="Rectangle: Rounded Corners 36">
              <a:extLst>
                <a:ext uri="{FF2B5EF4-FFF2-40B4-BE49-F238E27FC236}">
                  <a16:creationId xmlns:a16="http://schemas.microsoft.com/office/drawing/2014/main" id="{B4AFF9D3-F496-4AE0-AE7F-BF69473C4818}"/>
                </a:ext>
              </a:extLst>
            </p:cNvPr>
            <p:cNvSpPr/>
            <p:nvPr/>
          </p:nvSpPr>
          <p:spPr>
            <a:xfrm>
              <a:off x="4178302" y="6446503"/>
              <a:ext cx="2124153" cy="392038"/>
            </a:xfrm>
            <a:prstGeom prst="roundRect">
              <a:avLst>
                <a:gd name="adj" fmla="val 50000"/>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sp>
          <p:nvSpPr>
            <p:cNvPr id="86" name="TextBox 85">
              <a:extLst>
                <a:ext uri="{FF2B5EF4-FFF2-40B4-BE49-F238E27FC236}">
                  <a16:creationId xmlns:a16="http://schemas.microsoft.com/office/drawing/2014/main" id="{6114A409-3FC9-46FA-97CC-01EABF7720A8}"/>
                </a:ext>
              </a:extLst>
            </p:cNvPr>
            <p:cNvSpPr txBox="1"/>
            <p:nvPr/>
          </p:nvSpPr>
          <p:spPr>
            <a:xfrm>
              <a:off x="4393533" y="3969617"/>
              <a:ext cx="1758546" cy="162569"/>
            </a:xfrm>
            <a:prstGeom prst="rect">
              <a:avLst/>
            </a:prstGeom>
            <a:noFill/>
          </p:spPr>
          <p:txBody>
            <a:bodyPr wrap="square" lIns="0" tIns="0" rIns="0" bIns="0" rtlCol="0">
              <a:spAutoFit/>
            </a:bodyPr>
            <a:lstStyle/>
            <a:p>
              <a:r>
                <a:rPr lang="ru-RU" sz="1400" dirty="0">
                  <a:solidFill>
                    <a:schemeClr val="tx2">
                      <a:lumMod val="75000"/>
                      <a:lumOff val="25000"/>
                    </a:schemeClr>
                  </a:solidFill>
                  <a:latin typeface="Roboto" panose="02000000000000000000" pitchFamily="2" charset="0"/>
                  <a:ea typeface="Roboto" panose="02000000000000000000" pitchFamily="2" charset="0"/>
                </a:rPr>
                <a:t>Ижтимоий солиқ</a:t>
              </a:r>
              <a:endParaRPr lang="en-US" sz="14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89" name="TextBox 88">
              <a:extLst>
                <a:ext uri="{FF2B5EF4-FFF2-40B4-BE49-F238E27FC236}">
                  <a16:creationId xmlns:a16="http://schemas.microsoft.com/office/drawing/2014/main" id="{62A8A03C-8232-4636-BC4B-D36E0758648E}"/>
                </a:ext>
              </a:extLst>
            </p:cNvPr>
            <p:cNvSpPr txBox="1"/>
            <p:nvPr/>
          </p:nvSpPr>
          <p:spPr>
            <a:xfrm>
              <a:off x="4393533" y="4408743"/>
              <a:ext cx="1758546" cy="162569"/>
            </a:xfrm>
            <a:prstGeom prst="rect">
              <a:avLst/>
            </a:prstGeom>
            <a:noFill/>
          </p:spPr>
          <p:txBody>
            <a:bodyPr wrap="square" lIns="0" tIns="0" rIns="0" bIns="0" rtlCol="0">
              <a:spAutoFit/>
            </a:bodyPr>
            <a:lstStyle/>
            <a:p>
              <a:r>
                <a:rPr lang="ru-RU" sz="1400" dirty="0">
                  <a:solidFill>
                    <a:schemeClr val="tx2">
                      <a:lumMod val="75000"/>
                      <a:lumOff val="25000"/>
                    </a:schemeClr>
                  </a:solidFill>
                  <a:latin typeface="Roboto" panose="02000000000000000000" pitchFamily="2" charset="0"/>
                  <a:ea typeface="Roboto" panose="02000000000000000000" pitchFamily="2" charset="0"/>
                </a:rPr>
                <a:t>Материал ва эхтиёт қисмлар</a:t>
              </a:r>
              <a:endParaRPr lang="en-US" sz="14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1" name="Rectangle: Rounded Corners 36">
              <a:extLst>
                <a:ext uri="{FF2B5EF4-FFF2-40B4-BE49-F238E27FC236}">
                  <a16:creationId xmlns:a16="http://schemas.microsoft.com/office/drawing/2014/main" id="{917FF834-63E2-4EE5-B340-99CE95149FAD}"/>
                </a:ext>
              </a:extLst>
            </p:cNvPr>
            <p:cNvSpPr/>
            <p:nvPr/>
          </p:nvSpPr>
          <p:spPr>
            <a:xfrm>
              <a:off x="4178302" y="3400057"/>
              <a:ext cx="2124153" cy="392038"/>
            </a:xfrm>
            <a:prstGeom prst="roundRect">
              <a:avLst>
                <a:gd name="adj" fmla="val 50000"/>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sp>
          <p:nvSpPr>
            <p:cNvPr id="92" name="TextBox 91">
              <a:extLst>
                <a:ext uri="{FF2B5EF4-FFF2-40B4-BE49-F238E27FC236}">
                  <a16:creationId xmlns:a16="http://schemas.microsoft.com/office/drawing/2014/main" id="{F6F60AE1-1272-4239-B8E2-B299FAEAC280}"/>
                </a:ext>
              </a:extLst>
            </p:cNvPr>
            <p:cNvSpPr txBox="1"/>
            <p:nvPr/>
          </p:nvSpPr>
          <p:spPr>
            <a:xfrm>
              <a:off x="4393533" y="3511441"/>
              <a:ext cx="1758546" cy="162569"/>
            </a:xfrm>
            <a:prstGeom prst="rect">
              <a:avLst/>
            </a:prstGeom>
            <a:noFill/>
          </p:spPr>
          <p:txBody>
            <a:bodyPr wrap="square" lIns="0" tIns="0" rIns="0" bIns="0" rtlCol="0">
              <a:spAutoFit/>
            </a:bodyPr>
            <a:lstStyle/>
            <a:p>
              <a:r>
                <a:rPr lang="ru-RU" sz="1400" dirty="0">
                  <a:solidFill>
                    <a:schemeClr val="tx2">
                      <a:lumMod val="75000"/>
                      <a:lumOff val="25000"/>
                    </a:schemeClr>
                  </a:solidFill>
                  <a:latin typeface="Roboto" panose="02000000000000000000" pitchFamily="2" charset="0"/>
                  <a:ea typeface="Roboto" panose="02000000000000000000" pitchFamily="2" charset="0"/>
                </a:rPr>
                <a:t>Иш хақи</a:t>
              </a:r>
              <a:endParaRPr lang="en-US" sz="14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3" name="TextBox 92">
              <a:extLst>
                <a:ext uri="{FF2B5EF4-FFF2-40B4-BE49-F238E27FC236}">
                  <a16:creationId xmlns:a16="http://schemas.microsoft.com/office/drawing/2014/main" id="{99A043E8-A027-4E7F-82F6-F293E02615A9}"/>
                </a:ext>
              </a:extLst>
            </p:cNvPr>
            <p:cNvSpPr txBox="1"/>
            <p:nvPr/>
          </p:nvSpPr>
          <p:spPr>
            <a:xfrm>
              <a:off x="6325251" y="3511441"/>
              <a:ext cx="1209686" cy="150957"/>
            </a:xfrm>
            <a:prstGeom prst="rect">
              <a:avLst/>
            </a:prstGeom>
            <a:noFill/>
          </p:spPr>
          <p:txBody>
            <a:bodyPr wrap="square" lIns="0" tIns="0" rIns="0" bIns="0" rtlCol="0">
              <a:spAutoFit/>
            </a:bodyPr>
            <a:lstStyle/>
            <a:p>
              <a:pPr algn="r"/>
              <a:r>
                <a:rPr lang="en-US" sz="1300" dirty="0">
                  <a:solidFill>
                    <a:schemeClr val="tx2">
                      <a:lumMod val="75000"/>
                      <a:lumOff val="25000"/>
                    </a:schemeClr>
                  </a:solidFill>
                  <a:latin typeface="Roboto" panose="02000000000000000000" pitchFamily="2" charset="0"/>
                  <a:ea typeface="Roboto" panose="02000000000000000000" pitchFamily="2" charset="0"/>
                </a:rPr>
                <a:t>89 982 </a:t>
              </a:r>
              <a:r>
                <a:rPr lang="ru-RU" sz="1100" dirty="0">
                  <a:solidFill>
                    <a:schemeClr val="tx2">
                      <a:lumMod val="75000"/>
                      <a:lumOff val="25000"/>
                    </a:schemeClr>
                  </a:solidFill>
                  <a:latin typeface="Roboto" panose="02000000000000000000" pitchFamily="2" charset="0"/>
                  <a:ea typeface="Roboto" panose="02000000000000000000" pitchFamily="2" charset="0"/>
                </a:rPr>
                <a:t>МЛН СЎМ</a:t>
              </a:r>
              <a:endParaRPr lang="en-US" sz="13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6" name="TextBox 95">
              <a:extLst>
                <a:ext uri="{FF2B5EF4-FFF2-40B4-BE49-F238E27FC236}">
                  <a16:creationId xmlns:a16="http://schemas.microsoft.com/office/drawing/2014/main" id="{F4CD7F36-A472-48EF-801C-A06A61BD2ECB}"/>
                </a:ext>
              </a:extLst>
            </p:cNvPr>
            <p:cNvSpPr txBox="1"/>
            <p:nvPr/>
          </p:nvSpPr>
          <p:spPr>
            <a:xfrm>
              <a:off x="4393533" y="4847868"/>
              <a:ext cx="1758546" cy="162569"/>
            </a:xfrm>
            <a:prstGeom prst="rect">
              <a:avLst/>
            </a:prstGeom>
            <a:noFill/>
          </p:spPr>
          <p:txBody>
            <a:bodyPr wrap="square" lIns="0" tIns="0" rIns="0" bIns="0" rtlCol="0">
              <a:spAutoFit/>
            </a:bodyPr>
            <a:lstStyle/>
            <a:p>
              <a:r>
                <a:rPr lang="ru-RU" sz="1400" dirty="0">
                  <a:solidFill>
                    <a:schemeClr val="tx2">
                      <a:lumMod val="75000"/>
                      <a:lumOff val="25000"/>
                    </a:schemeClr>
                  </a:solidFill>
                  <a:latin typeface="Roboto" panose="02000000000000000000" pitchFamily="2" charset="0"/>
                  <a:ea typeface="Roboto" panose="02000000000000000000" pitchFamily="2" charset="0"/>
                </a:rPr>
                <a:t>Ёқилғи</a:t>
              </a:r>
              <a:endParaRPr lang="en-US" sz="14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7" name="TextBox 96">
              <a:extLst>
                <a:ext uri="{FF2B5EF4-FFF2-40B4-BE49-F238E27FC236}">
                  <a16:creationId xmlns:a16="http://schemas.microsoft.com/office/drawing/2014/main" id="{4A0B21D4-748B-4EB4-ABF3-705A56587AE5}"/>
                </a:ext>
              </a:extLst>
            </p:cNvPr>
            <p:cNvSpPr txBox="1"/>
            <p:nvPr/>
          </p:nvSpPr>
          <p:spPr>
            <a:xfrm>
              <a:off x="6345554" y="3954204"/>
              <a:ext cx="1189383" cy="150957"/>
            </a:xfrm>
            <a:prstGeom prst="rect">
              <a:avLst/>
            </a:prstGeom>
            <a:noFill/>
          </p:spPr>
          <p:txBody>
            <a:bodyPr wrap="square" lIns="0" tIns="0" rIns="0" bIns="0" rtlCol="0">
              <a:spAutoFit/>
            </a:bodyPr>
            <a:lstStyle/>
            <a:p>
              <a:pPr algn="r"/>
              <a:r>
                <a:rPr lang="en-US" sz="1300" dirty="0">
                  <a:solidFill>
                    <a:schemeClr val="tx2">
                      <a:lumMod val="75000"/>
                      <a:lumOff val="25000"/>
                    </a:schemeClr>
                  </a:solidFill>
                  <a:latin typeface="Roboto" panose="02000000000000000000" pitchFamily="2" charset="0"/>
                  <a:ea typeface="Roboto" panose="02000000000000000000" pitchFamily="2" charset="0"/>
                </a:rPr>
                <a:t>10 797 </a:t>
              </a:r>
              <a:r>
                <a:rPr lang="ru-RU" sz="1100" dirty="0">
                  <a:solidFill>
                    <a:schemeClr val="tx2">
                      <a:lumMod val="75000"/>
                      <a:lumOff val="25000"/>
                    </a:schemeClr>
                  </a:solidFill>
                  <a:latin typeface="Roboto" panose="02000000000000000000" pitchFamily="2" charset="0"/>
                  <a:ea typeface="Roboto" panose="02000000000000000000" pitchFamily="2" charset="0"/>
                </a:rPr>
                <a:t>МЛН</a:t>
              </a:r>
              <a:r>
                <a:rPr lang="en-US" sz="1100" dirty="0">
                  <a:solidFill>
                    <a:schemeClr val="tx2">
                      <a:lumMod val="75000"/>
                      <a:lumOff val="25000"/>
                    </a:schemeClr>
                  </a:solidFill>
                  <a:latin typeface="Roboto" panose="02000000000000000000" pitchFamily="2" charset="0"/>
                  <a:ea typeface="Roboto" panose="02000000000000000000" pitchFamily="2" charset="0"/>
                </a:rPr>
                <a:t> </a:t>
              </a:r>
              <a:r>
                <a:rPr lang="ru-RU" sz="1100" dirty="0">
                  <a:solidFill>
                    <a:schemeClr val="tx2">
                      <a:lumMod val="75000"/>
                      <a:lumOff val="25000"/>
                    </a:schemeClr>
                  </a:solidFill>
                  <a:latin typeface="Roboto" panose="02000000000000000000" pitchFamily="2" charset="0"/>
                  <a:ea typeface="Roboto" panose="02000000000000000000" pitchFamily="2" charset="0"/>
                </a:rPr>
                <a:t>СЎМ</a:t>
              </a:r>
              <a:endParaRPr lang="en-US" sz="13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8" name="TextBox 97">
              <a:extLst>
                <a:ext uri="{FF2B5EF4-FFF2-40B4-BE49-F238E27FC236}">
                  <a16:creationId xmlns:a16="http://schemas.microsoft.com/office/drawing/2014/main" id="{C656A2FE-2C75-4353-A2F4-72A88E1D2EB8}"/>
                </a:ext>
              </a:extLst>
            </p:cNvPr>
            <p:cNvSpPr txBox="1"/>
            <p:nvPr/>
          </p:nvSpPr>
          <p:spPr>
            <a:xfrm>
              <a:off x="6287217" y="4405630"/>
              <a:ext cx="1247720" cy="150957"/>
            </a:xfrm>
            <a:prstGeom prst="rect">
              <a:avLst/>
            </a:prstGeom>
            <a:noFill/>
          </p:spPr>
          <p:txBody>
            <a:bodyPr wrap="square" lIns="0" tIns="0" rIns="0" bIns="0" rtlCol="0">
              <a:spAutoFit/>
            </a:bodyPr>
            <a:lstStyle/>
            <a:p>
              <a:pPr algn="r"/>
              <a:r>
                <a:rPr lang="en-US" sz="1300" dirty="0">
                  <a:solidFill>
                    <a:schemeClr val="tx2">
                      <a:lumMod val="75000"/>
                      <a:lumOff val="25000"/>
                    </a:schemeClr>
                  </a:solidFill>
                  <a:latin typeface="Roboto" panose="02000000000000000000" pitchFamily="2" charset="0"/>
                  <a:ea typeface="Roboto" panose="02000000000000000000" pitchFamily="2" charset="0"/>
                </a:rPr>
                <a:t>23 965 </a:t>
              </a:r>
              <a:r>
                <a:rPr lang="ru-RU" sz="1100" dirty="0">
                  <a:solidFill>
                    <a:schemeClr val="tx2">
                      <a:lumMod val="75000"/>
                      <a:lumOff val="25000"/>
                    </a:schemeClr>
                  </a:solidFill>
                  <a:latin typeface="Roboto" panose="02000000000000000000" pitchFamily="2" charset="0"/>
                  <a:ea typeface="Roboto" panose="02000000000000000000" pitchFamily="2" charset="0"/>
                </a:rPr>
                <a:t>МЛН СЎМ</a:t>
              </a:r>
              <a:endParaRPr lang="en-US" sz="11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9" name="TextBox 98">
              <a:extLst>
                <a:ext uri="{FF2B5EF4-FFF2-40B4-BE49-F238E27FC236}">
                  <a16:creationId xmlns:a16="http://schemas.microsoft.com/office/drawing/2014/main" id="{4B72AEF9-45C5-4410-81F5-B02CB0862029}"/>
                </a:ext>
              </a:extLst>
            </p:cNvPr>
            <p:cNvSpPr txBox="1"/>
            <p:nvPr/>
          </p:nvSpPr>
          <p:spPr>
            <a:xfrm>
              <a:off x="6287217" y="4849889"/>
              <a:ext cx="1247720" cy="150957"/>
            </a:xfrm>
            <a:prstGeom prst="rect">
              <a:avLst/>
            </a:prstGeom>
            <a:noFill/>
          </p:spPr>
          <p:txBody>
            <a:bodyPr wrap="square" lIns="0" tIns="0" rIns="0" bIns="0" rtlCol="0">
              <a:spAutoFit/>
            </a:bodyPr>
            <a:lstStyle/>
            <a:p>
              <a:pPr algn="r"/>
              <a:r>
                <a:rPr lang="en-US" sz="1300" dirty="0">
                  <a:solidFill>
                    <a:schemeClr val="tx2">
                      <a:lumMod val="75000"/>
                      <a:lumOff val="25000"/>
                    </a:schemeClr>
                  </a:solidFill>
                  <a:latin typeface="Roboto" panose="02000000000000000000" pitchFamily="2" charset="0"/>
                  <a:ea typeface="Roboto" panose="02000000000000000000" pitchFamily="2" charset="0"/>
                </a:rPr>
                <a:t>12 919 </a:t>
              </a:r>
              <a:r>
                <a:rPr lang="ru-RU" sz="1100" dirty="0">
                  <a:solidFill>
                    <a:schemeClr val="tx2">
                      <a:lumMod val="75000"/>
                      <a:lumOff val="25000"/>
                    </a:schemeClr>
                  </a:solidFill>
                  <a:latin typeface="Roboto" panose="02000000000000000000" pitchFamily="2" charset="0"/>
                  <a:ea typeface="Roboto" panose="02000000000000000000" pitchFamily="2" charset="0"/>
                </a:rPr>
                <a:t>МЛН СЎМ</a:t>
              </a:r>
              <a:endParaRPr lang="en-US" sz="1100" dirty="0">
                <a:solidFill>
                  <a:schemeClr val="tx2">
                    <a:lumMod val="75000"/>
                    <a:lumOff val="25000"/>
                  </a:schemeClr>
                </a:solidFill>
                <a:latin typeface="Roboto" panose="02000000000000000000" pitchFamily="2" charset="0"/>
                <a:ea typeface="Roboto" panose="02000000000000000000" pitchFamily="2" charset="0"/>
              </a:endParaRPr>
            </a:p>
          </p:txBody>
        </p:sp>
        <p:grpSp>
          <p:nvGrpSpPr>
            <p:cNvPr id="100" name="Group 42">
              <a:extLst>
                <a:ext uri="{FF2B5EF4-FFF2-40B4-BE49-F238E27FC236}">
                  <a16:creationId xmlns:a16="http://schemas.microsoft.com/office/drawing/2014/main" id="{CA47D6F0-F351-405D-BFA3-82880032A2D0}"/>
                </a:ext>
              </a:extLst>
            </p:cNvPr>
            <p:cNvGrpSpPr/>
            <p:nvPr/>
          </p:nvGrpSpPr>
          <p:grpSpPr>
            <a:xfrm>
              <a:off x="7292736" y="2970216"/>
              <a:ext cx="307016" cy="307016"/>
              <a:chOff x="11171890" y="1293820"/>
              <a:chExt cx="401617" cy="401616"/>
            </a:xfrm>
          </p:grpSpPr>
          <p:sp>
            <p:nvSpPr>
              <p:cNvPr id="101" name="Oval 49">
                <a:extLst>
                  <a:ext uri="{FF2B5EF4-FFF2-40B4-BE49-F238E27FC236}">
                    <a16:creationId xmlns:a16="http://schemas.microsoft.com/office/drawing/2014/main" id="{E25ECA18-5682-441C-A50D-260880199075}"/>
                  </a:ext>
                </a:extLst>
              </p:cNvPr>
              <p:cNvSpPr/>
              <p:nvPr/>
            </p:nvSpPr>
            <p:spPr>
              <a:xfrm>
                <a:off x="11171890" y="1293820"/>
                <a:ext cx="401617" cy="401616"/>
              </a:xfrm>
              <a:prstGeom prst="ellipse">
                <a:avLst/>
              </a:prstGeom>
              <a:solidFill>
                <a:schemeClr val="bg2">
                  <a:lumMod val="9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grpSp>
            <p:nvGrpSpPr>
              <p:cNvPr id="102" name="Group 53">
                <a:extLst>
                  <a:ext uri="{FF2B5EF4-FFF2-40B4-BE49-F238E27FC236}">
                    <a16:creationId xmlns:a16="http://schemas.microsoft.com/office/drawing/2014/main" id="{8C54B864-0C0D-4919-A1E3-4CF6C782717F}"/>
                  </a:ext>
                </a:extLst>
              </p:cNvPr>
              <p:cNvGrpSpPr/>
              <p:nvPr/>
            </p:nvGrpSpPr>
            <p:grpSpPr>
              <a:xfrm>
                <a:off x="11349822" y="1398744"/>
                <a:ext cx="45719" cy="191769"/>
                <a:chOff x="11314622" y="1532378"/>
                <a:chExt cx="45719" cy="191769"/>
              </a:xfrm>
            </p:grpSpPr>
            <p:sp>
              <p:nvSpPr>
                <p:cNvPr id="103" name="Oval 54">
                  <a:extLst>
                    <a:ext uri="{FF2B5EF4-FFF2-40B4-BE49-F238E27FC236}">
                      <a16:creationId xmlns:a16="http://schemas.microsoft.com/office/drawing/2014/main" id="{0340A722-6A1E-4602-8341-F7754F26F67B}"/>
                    </a:ext>
                  </a:extLst>
                </p:cNvPr>
                <p:cNvSpPr/>
                <p:nvPr/>
              </p:nvSpPr>
              <p:spPr>
                <a:xfrm>
                  <a:off x="11314622" y="1532378"/>
                  <a:ext cx="45719" cy="45719"/>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04" name="Oval 55">
                  <a:extLst>
                    <a:ext uri="{FF2B5EF4-FFF2-40B4-BE49-F238E27FC236}">
                      <a16:creationId xmlns:a16="http://schemas.microsoft.com/office/drawing/2014/main" id="{375B0F71-F203-49CF-A8F2-5047DA31BD84}"/>
                    </a:ext>
                  </a:extLst>
                </p:cNvPr>
                <p:cNvSpPr/>
                <p:nvPr/>
              </p:nvSpPr>
              <p:spPr>
                <a:xfrm>
                  <a:off x="11314622" y="1605403"/>
                  <a:ext cx="45719" cy="45719"/>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05" name="Oval 56">
                  <a:extLst>
                    <a:ext uri="{FF2B5EF4-FFF2-40B4-BE49-F238E27FC236}">
                      <a16:creationId xmlns:a16="http://schemas.microsoft.com/office/drawing/2014/main" id="{DE5F6C4D-1027-4977-A5A7-CDB5936C999B}"/>
                    </a:ext>
                  </a:extLst>
                </p:cNvPr>
                <p:cNvSpPr/>
                <p:nvPr/>
              </p:nvSpPr>
              <p:spPr>
                <a:xfrm>
                  <a:off x="11314622" y="1678428"/>
                  <a:ext cx="45719" cy="45719"/>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sp>
          <p:nvSpPr>
            <p:cNvPr id="112" name="TextBox 111">
              <a:extLst>
                <a:ext uri="{FF2B5EF4-FFF2-40B4-BE49-F238E27FC236}">
                  <a16:creationId xmlns:a16="http://schemas.microsoft.com/office/drawing/2014/main" id="{6DC7FAF7-28A3-4013-A07C-3D82BEAEE858}"/>
                </a:ext>
              </a:extLst>
            </p:cNvPr>
            <p:cNvSpPr txBox="1"/>
            <p:nvPr/>
          </p:nvSpPr>
          <p:spPr>
            <a:xfrm>
              <a:off x="4393533" y="5277464"/>
              <a:ext cx="1758546" cy="162569"/>
            </a:xfrm>
            <a:prstGeom prst="rect">
              <a:avLst/>
            </a:prstGeom>
            <a:noFill/>
          </p:spPr>
          <p:txBody>
            <a:bodyPr wrap="square" lIns="0" tIns="0" rIns="0" bIns="0" rtlCol="0">
              <a:spAutoFit/>
            </a:bodyPr>
            <a:lstStyle/>
            <a:p>
              <a:r>
                <a:rPr lang="ru-RU" sz="1400" dirty="0">
                  <a:solidFill>
                    <a:schemeClr val="tx2">
                      <a:lumMod val="75000"/>
                      <a:lumOff val="25000"/>
                    </a:schemeClr>
                  </a:solidFill>
                  <a:latin typeface="Roboto" panose="02000000000000000000" pitchFamily="2" charset="0"/>
                  <a:ea typeface="Roboto" panose="02000000000000000000" pitchFamily="2" charset="0"/>
                </a:rPr>
                <a:t>Эл/энергия</a:t>
              </a:r>
            </a:p>
          </p:txBody>
        </p:sp>
        <p:sp>
          <p:nvSpPr>
            <p:cNvPr id="113" name="TextBox 112">
              <a:extLst>
                <a:ext uri="{FF2B5EF4-FFF2-40B4-BE49-F238E27FC236}">
                  <a16:creationId xmlns:a16="http://schemas.microsoft.com/office/drawing/2014/main" id="{60D987B8-A278-4ED2-B264-F965B4460635}"/>
                </a:ext>
              </a:extLst>
            </p:cNvPr>
            <p:cNvSpPr txBox="1"/>
            <p:nvPr/>
          </p:nvSpPr>
          <p:spPr>
            <a:xfrm>
              <a:off x="6287217" y="5279485"/>
              <a:ext cx="1247720" cy="150957"/>
            </a:xfrm>
            <a:prstGeom prst="rect">
              <a:avLst/>
            </a:prstGeom>
            <a:noFill/>
          </p:spPr>
          <p:txBody>
            <a:bodyPr wrap="square" lIns="0" tIns="0" rIns="0" bIns="0" rtlCol="0">
              <a:spAutoFit/>
            </a:bodyPr>
            <a:lstStyle/>
            <a:p>
              <a:pPr algn="r"/>
              <a:r>
                <a:rPr lang="en-US" sz="1300" dirty="0">
                  <a:solidFill>
                    <a:schemeClr val="tx2">
                      <a:lumMod val="75000"/>
                      <a:lumOff val="25000"/>
                    </a:schemeClr>
                  </a:solidFill>
                  <a:latin typeface="Roboto" panose="02000000000000000000" pitchFamily="2" charset="0"/>
                  <a:ea typeface="Roboto" panose="02000000000000000000" pitchFamily="2" charset="0"/>
                </a:rPr>
                <a:t>83 302 </a:t>
              </a:r>
              <a:r>
                <a:rPr lang="ru-RU" sz="1100" dirty="0">
                  <a:solidFill>
                    <a:schemeClr val="tx2">
                      <a:lumMod val="75000"/>
                      <a:lumOff val="25000"/>
                    </a:schemeClr>
                  </a:solidFill>
                  <a:latin typeface="Roboto" panose="02000000000000000000" pitchFamily="2" charset="0"/>
                  <a:ea typeface="Roboto" panose="02000000000000000000" pitchFamily="2" charset="0"/>
                </a:rPr>
                <a:t>МЛН СЎМ</a:t>
              </a:r>
              <a:endParaRPr lang="en-US" sz="13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17" name="TextBox 116">
              <a:extLst>
                <a:ext uri="{FF2B5EF4-FFF2-40B4-BE49-F238E27FC236}">
                  <a16:creationId xmlns:a16="http://schemas.microsoft.com/office/drawing/2014/main" id="{BF1DEDF5-EB82-45D6-9F31-ED6F41A73E5A}"/>
                </a:ext>
              </a:extLst>
            </p:cNvPr>
            <p:cNvSpPr txBox="1"/>
            <p:nvPr/>
          </p:nvSpPr>
          <p:spPr>
            <a:xfrm>
              <a:off x="4393533" y="5697631"/>
              <a:ext cx="1758546" cy="162569"/>
            </a:xfrm>
            <a:prstGeom prst="rect">
              <a:avLst/>
            </a:prstGeom>
            <a:noFill/>
          </p:spPr>
          <p:txBody>
            <a:bodyPr wrap="square" lIns="0" tIns="0" rIns="0" bIns="0" rtlCol="0">
              <a:spAutoFit/>
            </a:bodyPr>
            <a:lstStyle/>
            <a:p>
              <a:r>
                <a:rPr lang="ru-RU" sz="1400" dirty="0">
                  <a:solidFill>
                    <a:schemeClr val="tx2">
                      <a:lumMod val="75000"/>
                      <a:lumOff val="25000"/>
                    </a:schemeClr>
                  </a:solidFill>
                  <a:latin typeface="Roboto" panose="02000000000000000000" pitchFamily="2" charset="0"/>
                  <a:ea typeface="Roboto" panose="02000000000000000000" pitchFamily="2" charset="0"/>
                </a:rPr>
                <a:t>Амортизация</a:t>
              </a:r>
              <a:endParaRPr lang="en-US" sz="14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18" name="TextBox 117">
              <a:extLst>
                <a:ext uri="{FF2B5EF4-FFF2-40B4-BE49-F238E27FC236}">
                  <a16:creationId xmlns:a16="http://schemas.microsoft.com/office/drawing/2014/main" id="{EDEA59C5-C796-41F7-9CE9-A4571DF12AA6}"/>
                </a:ext>
              </a:extLst>
            </p:cNvPr>
            <p:cNvSpPr txBox="1"/>
            <p:nvPr/>
          </p:nvSpPr>
          <p:spPr>
            <a:xfrm>
              <a:off x="6287217" y="5699652"/>
              <a:ext cx="1247720" cy="150957"/>
            </a:xfrm>
            <a:prstGeom prst="rect">
              <a:avLst/>
            </a:prstGeom>
            <a:noFill/>
          </p:spPr>
          <p:txBody>
            <a:bodyPr wrap="square" lIns="0" tIns="0" rIns="0" bIns="0" rtlCol="0">
              <a:spAutoFit/>
            </a:bodyPr>
            <a:lstStyle/>
            <a:p>
              <a:pPr algn="r"/>
              <a:r>
                <a:rPr lang="en-US" sz="1300" dirty="0">
                  <a:solidFill>
                    <a:schemeClr val="tx2">
                      <a:lumMod val="75000"/>
                      <a:lumOff val="25000"/>
                    </a:schemeClr>
                  </a:solidFill>
                  <a:latin typeface="Roboto" panose="02000000000000000000" pitchFamily="2" charset="0"/>
                  <a:ea typeface="Roboto" panose="02000000000000000000" pitchFamily="2" charset="0"/>
                </a:rPr>
                <a:t>52 165 </a:t>
              </a:r>
              <a:r>
                <a:rPr lang="ru-RU" sz="1100" dirty="0">
                  <a:solidFill>
                    <a:schemeClr val="tx2">
                      <a:lumMod val="75000"/>
                      <a:lumOff val="25000"/>
                    </a:schemeClr>
                  </a:solidFill>
                  <a:latin typeface="Roboto" panose="02000000000000000000" pitchFamily="2" charset="0"/>
                  <a:ea typeface="Roboto" panose="02000000000000000000" pitchFamily="2" charset="0"/>
                </a:rPr>
                <a:t>МЛН СЎМ</a:t>
              </a:r>
              <a:endParaRPr lang="en-US" sz="13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22" name="TextBox 121">
              <a:extLst>
                <a:ext uri="{FF2B5EF4-FFF2-40B4-BE49-F238E27FC236}">
                  <a16:creationId xmlns:a16="http://schemas.microsoft.com/office/drawing/2014/main" id="{5628A338-8D13-4017-A714-BF15AAE9EEFC}"/>
                </a:ext>
              </a:extLst>
            </p:cNvPr>
            <p:cNvSpPr txBox="1"/>
            <p:nvPr/>
          </p:nvSpPr>
          <p:spPr>
            <a:xfrm>
              <a:off x="4393533" y="6126949"/>
              <a:ext cx="1758546" cy="162569"/>
            </a:xfrm>
            <a:prstGeom prst="rect">
              <a:avLst/>
            </a:prstGeom>
            <a:noFill/>
          </p:spPr>
          <p:txBody>
            <a:bodyPr wrap="square" lIns="0" tIns="0" rIns="0" bIns="0" rtlCol="0">
              <a:spAutoFit/>
            </a:bodyPr>
            <a:lstStyle/>
            <a:p>
              <a:r>
                <a:rPr lang="ru-RU" sz="1400" dirty="0">
                  <a:solidFill>
                    <a:schemeClr val="tx2">
                      <a:lumMod val="75000"/>
                      <a:lumOff val="25000"/>
                    </a:schemeClr>
                  </a:solidFill>
                  <a:latin typeface="Roboto" panose="02000000000000000000" pitchFamily="2" charset="0"/>
                  <a:ea typeface="Roboto" panose="02000000000000000000" pitchFamily="2" charset="0"/>
                </a:rPr>
                <a:t>Таъмирлаш фонди</a:t>
              </a:r>
              <a:endParaRPr lang="en-US" sz="14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23" name="TextBox 122">
              <a:extLst>
                <a:ext uri="{FF2B5EF4-FFF2-40B4-BE49-F238E27FC236}">
                  <a16:creationId xmlns:a16="http://schemas.microsoft.com/office/drawing/2014/main" id="{A873DB65-573E-4019-8C81-429BB6CD2413}"/>
                </a:ext>
              </a:extLst>
            </p:cNvPr>
            <p:cNvSpPr txBox="1"/>
            <p:nvPr/>
          </p:nvSpPr>
          <p:spPr>
            <a:xfrm>
              <a:off x="6287217" y="6128970"/>
              <a:ext cx="1247720" cy="150957"/>
            </a:xfrm>
            <a:prstGeom prst="rect">
              <a:avLst/>
            </a:prstGeom>
            <a:noFill/>
          </p:spPr>
          <p:txBody>
            <a:bodyPr wrap="square" lIns="0" tIns="0" rIns="0" bIns="0" rtlCol="0">
              <a:spAutoFit/>
            </a:bodyPr>
            <a:lstStyle/>
            <a:p>
              <a:pPr algn="r"/>
              <a:r>
                <a:rPr lang="en-US" sz="1300" dirty="0">
                  <a:solidFill>
                    <a:schemeClr val="tx2">
                      <a:lumMod val="75000"/>
                      <a:lumOff val="25000"/>
                    </a:schemeClr>
                  </a:solidFill>
                  <a:latin typeface="Roboto" panose="02000000000000000000" pitchFamily="2" charset="0"/>
                  <a:ea typeface="Roboto" panose="02000000000000000000" pitchFamily="2" charset="0"/>
                </a:rPr>
                <a:t>4 427 </a:t>
              </a:r>
              <a:r>
                <a:rPr lang="ru-RU" sz="1100" dirty="0">
                  <a:solidFill>
                    <a:schemeClr val="tx2">
                      <a:lumMod val="75000"/>
                      <a:lumOff val="25000"/>
                    </a:schemeClr>
                  </a:solidFill>
                  <a:latin typeface="Roboto" panose="02000000000000000000" pitchFamily="2" charset="0"/>
                  <a:ea typeface="Roboto" panose="02000000000000000000" pitchFamily="2" charset="0"/>
                </a:rPr>
                <a:t>МЛН СЎМ</a:t>
              </a:r>
              <a:endParaRPr lang="en-US" sz="13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27" name="TextBox 126">
              <a:extLst>
                <a:ext uri="{FF2B5EF4-FFF2-40B4-BE49-F238E27FC236}">
                  <a16:creationId xmlns:a16="http://schemas.microsoft.com/office/drawing/2014/main" id="{C8E33E41-3BFA-4936-9775-EDEB9AC8FD54}"/>
                </a:ext>
              </a:extLst>
            </p:cNvPr>
            <p:cNvSpPr txBox="1"/>
            <p:nvPr/>
          </p:nvSpPr>
          <p:spPr>
            <a:xfrm>
              <a:off x="4393533" y="6542843"/>
              <a:ext cx="1758546" cy="162569"/>
            </a:xfrm>
            <a:prstGeom prst="rect">
              <a:avLst/>
            </a:prstGeom>
            <a:noFill/>
          </p:spPr>
          <p:txBody>
            <a:bodyPr wrap="square" lIns="0" tIns="0" rIns="0" bIns="0" rtlCol="0">
              <a:spAutoFit/>
            </a:bodyPr>
            <a:lstStyle/>
            <a:p>
              <a:r>
                <a:rPr lang="ru-RU" sz="1400" dirty="0">
                  <a:solidFill>
                    <a:schemeClr val="tx2">
                      <a:lumMod val="75000"/>
                      <a:lumOff val="25000"/>
                    </a:schemeClr>
                  </a:solidFill>
                  <a:latin typeface="Roboto" panose="02000000000000000000" pitchFamily="2" charset="0"/>
                  <a:ea typeface="Roboto" panose="02000000000000000000" pitchFamily="2" charset="0"/>
                </a:rPr>
                <a:t>Бошқа харажатлар</a:t>
              </a:r>
              <a:endParaRPr lang="en-US" sz="14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28" name="TextBox 127">
              <a:extLst>
                <a:ext uri="{FF2B5EF4-FFF2-40B4-BE49-F238E27FC236}">
                  <a16:creationId xmlns:a16="http://schemas.microsoft.com/office/drawing/2014/main" id="{8398F607-8489-4E24-8400-024EA2667462}"/>
                </a:ext>
              </a:extLst>
            </p:cNvPr>
            <p:cNvSpPr txBox="1"/>
            <p:nvPr/>
          </p:nvSpPr>
          <p:spPr>
            <a:xfrm>
              <a:off x="6287217" y="6544864"/>
              <a:ext cx="1247720" cy="150957"/>
            </a:xfrm>
            <a:prstGeom prst="rect">
              <a:avLst/>
            </a:prstGeom>
            <a:noFill/>
          </p:spPr>
          <p:txBody>
            <a:bodyPr wrap="square" lIns="0" tIns="0" rIns="0" bIns="0" rtlCol="0">
              <a:spAutoFit/>
            </a:bodyPr>
            <a:lstStyle/>
            <a:p>
              <a:pPr algn="r"/>
              <a:r>
                <a:rPr lang="en-US" sz="1300" dirty="0">
                  <a:solidFill>
                    <a:schemeClr val="tx2">
                      <a:lumMod val="75000"/>
                      <a:lumOff val="25000"/>
                    </a:schemeClr>
                  </a:solidFill>
                  <a:latin typeface="Roboto" panose="02000000000000000000" pitchFamily="2" charset="0"/>
                  <a:ea typeface="Roboto" panose="02000000000000000000" pitchFamily="2" charset="0"/>
                </a:rPr>
                <a:t>7 352 </a:t>
              </a:r>
              <a:r>
                <a:rPr lang="ru-RU" sz="1100" dirty="0">
                  <a:solidFill>
                    <a:schemeClr val="tx2">
                      <a:lumMod val="75000"/>
                      <a:lumOff val="25000"/>
                    </a:schemeClr>
                  </a:solidFill>
                  <a:latin typeface="Roboto" panose="02000000000000000000" pitchFamily="2" charset="0"/>
                  <a:ea typeface="Roboto" panose="02000000000000000000" pitchFamily="2" charset="0"/>
                </a:rPr>
                <a:t>МЛН СЎМ</a:t>
              </a:r>
              <a:endParaRPr lang="en-US" sz="1300"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250" name="Rounded Rectangle 21">
              <a:extLst>
                <a:ext uri="{FF2B5EF4-FFF2-40B4-BE49-F238E27FC236}">
                  <a16:creationId xmlns:a16="http://schemas.microsoft.com/office/drawing/2014/main" id="{8964F0E5-7EA9-4595-829F-E1C7474756A8}"/>
                </a:ext>
              </a:extLst>
            </p:cNvPr>
            <p:cNvSpPr/>
            <p:nvPr/>
          </p:nvSpPr>
          <p:spPr>
            <a:xfrm>
              <a:off x="8042246" y="2826126"/>
              <a:ext cx="3168691" cy="4176047"/>
            </a:xfrm>
            <a:prstGeom prst="roundRect">
              <a:avLst>
                <a:gd name="adj" fmla="val 8891"/>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Roboto" panose="02000000000000000000" pitchFamily="2" charset="0"/>
                <a:ea typeface="Roboto" panose="02000000000000000000" pitchFamily="2" charset="0"/>
              </a:endParaRPr>
            </a:p>
          </p:txBody>
        </p:sp>
        <p:cxnSp>
          <p:nvCxnSpPr>
            <p:cNvPr id="68" name="Соединитель: уступ 67">
              <a:extLst>
                <a:ext uri="{FF2B5EF4-FFF2-40B4-BE49-F238E27FC236}">
                  <a16:creationId xmlns:a16="http://schemas.microsoft.com/office/drawing/2014/main" id="{587E3974-E28A-4959-AE67-E8DC5B7C8AC2}"/>
                </a:ext>
              </a:extLst>
            </p:cNvPr>
            <p:cNvCxnSpPr>
              <a:cxnSpLocks/>
              <a:stCxn id="93" idx="3"/>
            </p:cNvCxnSpPr>
            <p:nvPr/>
          </p:nvCxnSpPr>
          <p:spPr>
            <a:xfrm>
              <a:off x="7534938" y="3586920"/>
              <a:ext cx="2100234" cy="430993"/>
            </a:xfrm>
            <a:prstGeom prst="bentConnector3">
              <a:avLst>
                <a:gd name="adj1" fmla="val 108356"/>
              </a:avLst>
            </a:prstGeom>
            <a:ln>
              <a:solidFill>
                <a:srgbClr val="185181"/>
              </a:solidFill>
            </a:ln>
          </p:spPr>
          <p:style>
            <a:lnRef idx="2">
              <a:schemeClr val="accent1"/>
            </a:lnRef>
            <a:fillRef idx="0">
              <a:schemeClr val="accent1"/>
            </a:fillRef>
            <a:effectRef idx="1">
              <a:schemeClr val="accent1"/>
            </a:effectRef>
            <a:fontRef idx="minor">
              <a:schemeClr val="tx1"/>
            </a:fontRef>
          </p:style>
        </p:cxnSp>
        <p:pic>
          <p:nvPicPr>
            <p:cNvPr id="258" name="Рисунок 257">
              <a:extLst>
                <a:ext uri="{FF2B5EF4-FFF2-40B4-BE49-F238E27FC236}">
                  <a16:creationId xmlns:a16="http://schemas.microsoft.com/office/drawing/2014/main" id="{E615AFEA-A0AA-4471-B381-FA20334AAC8E}"/>
                </a:ext>
              </a:extLst>
            </p:cNvPr>
            <p:cNvPicPr>
              <a:picLocks/>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36911" y="3870459"/>
              <a:ext cx="385447" cy="407472"/>
            </a:xfrm>
            <a:prstGeom prst="rect">
              <a:avLst/>
            </a:prstGeom>
          </p:spPr>
        </p:pic>
        <p:graphicFrame>
          <p:nvGraphicFramePr>
            <p:cNvPr id="276" name="Диаграмма 275">
              <a:extLst>
                <a:ext uri="{FF2B5EF4-FFF2-40B4-BE49-F238E27FC236}">
                  <a16:creationId xmlns:a16="http://schemas.microsoft.com/office/drawing/2014/main" id="{19CE6B53-31A8-4F77-970A-6B94D4A323E3}"/>
                </a:ext>
              </a:extLst>
            </p:cNvPr>
            <p:cNvGraphicFramePr>
              <a:graphicFrameLocks/>
            </p:cNvGraphicFramePr>
            <p:nvPr>
              <p:extLst>
                <p:ext uri="{D42A27DB-BD31-4B8C-83A1-F6EECF244321}">
                  <p14:modId xmlns:p14="http://schemas.microsoft.com/office/powerpoint/2010/main" val="2800365192"/>
                </p:ext>
              </p:extLst>
            </p:nvPr>
          </p:nvGraphicFramePr>
          <p:xfrm>
            <a:off x="8199140" y="3657853"/>
            <a:ext cx="2845981" cy="2803627"/>
          </p:xfrm>
          <a:graphic>
            <a:graphicData uri="http://schemas.openxmlformats.org/drawingml/2006/chart">
              <c:chart xmlns:c="http://schemas.openxmlformats.org/drawingml/2006/chart" xmlns:r="http://schemas.openxmlformats.org/officeDocument/2006/relationships" r:id="rId5"/>
            </a:graphicData>
          </a:graphic>
        </p:graphicFrame>
        <p:cxnSp>
          <p:nvCxnSpPr>
            <p:cNvPr id="278" name="Соединитель: уступ 277">
              <a:extLst>
                <a:ext uri="{FF2B5EF4-FFF2-40B4-BE49-F238E27FC236}">
                  <a16:creationId xmlns:a16="http://schemas.microsoft.com/office/drawing/2014/main" id="{BEE2E502-336B-4BD8-AE88-13D8A5BD2991}"/>
                </a:ext>
              </a:extLst>
            </p:cNvPr>
            <p:cNvCxnSpPr>
              <a:cxnSpLocks/>
              <a:stCxn id="97" idx="3"/>
            </p:cNvCxnSpPr>
            <p:nvPr/>
          </p:nvCxnSpPr>
          <p:spPr>
            <a:xfrm>
              <a:off x="7534938" y="4029683"/>
              <a:ext cx="1413143" cy="9582"/>
            </a:xfrm>
            <a:prstGeom prst="straightConnector1">
              <a:avLst/>
            </a:prstGeom>
            <a:ln>
              <a:solidFill>
                <a:srgbClr val="024392"/>
              </a:solidFill>
            </a:ln>
          </p:spPr>
          <p:style>
            <a:lnRef idx="2">
              <a:schemeClr val="accent1"/>
            </a:lnRef>
            <a:fillRef idx="0">
              <a:schemeClr val="accent1"/>
            </a:fillRef>
            <a:effectRef idx="1">
              <a:schemeClr val="accent1"/>
            </a:effectRef>
            <a:fontRef idx="minor">
              <a:schemeClr val="tx1"/>
            </a:fontRef>
          </p:style>
        </p:cxnSp>
        <p:cxnSp>
          <p:nvCxnSpPr>
            <p:cNvPr id="287" name="Соединитель: уступ 286">
              <a:extLst>
                <a:ext uri="{FF2B5EF4-FFF2-40B4-BE49-F238E27FC236}">
                  <a16:creationId xmlns:a16="http://schemas.microsoft.com/office/drawing/2014/main" id="{D0F9C813-A142-417A-A093-C68CD350C8AD}"/>
                </a:ext>
              </a:extLst>
            </p:cNvPr>
            <p:cNvCxnSpPr>
              <a:cxnSpLocks/>
              <a:stCxn id="98" idx="3"/>
            </p:cNvCxnSpPr>
            <p:nvPr/>
          </p:nvCxnSpPr>
          <p:spPr>
            <a:xfrm flipV="1">
              <a:off x="7534937" y="4320992"/>
              <a:ext cx="1155087" cy="160116"/>
            </a:xfrm>
            <a:prstGeom prst="bentConnector3">
              <a:avLst>
                <a:gd name="adj1" fmla="val 30537"/>
              </a:avLst>
            </a:prstGeom>
            <a:ln>
              <a:solidFill>
                <a:srgbClr val="4EA72E"/>
              </a:solidFill>
            </a:ln>
          </p:spPr>
          <p:style>
            <a:lnRef idx="2">
              <a:schemeClr val="accent1"/>
            </a:lnRef>
            <a:fillRef idx="0">
              <a:schemeClr val="accent1"/>
            </a:fillRef>
            <a:effectRef idx="1">
              <a:schemeClr val="accent1"/>
            </a:effectRef>
            <a:fontRef idx="minor">
              <a:schemeClr val="tx1"/>
            </a:fontRef>
          </p:style>
        </p:cxnSp>
        <p:cxnSp>
          <p:nvCxnSpPr>
            <p:cNvPr id="290" name="Соединитель: уступ 289">
              <a:extLst>
                <a:ext uri="{FF2B5EF4-FFF2-40B4-BE49-F238E27FC236}">
                  <a16:creationId xmlns:a16="http://schemas.microsoft.com/office/drawing/2014/main" id="{731D5719-1413-4BC3-A963-E93750CAD87C}"/>
                </a:ext>
              </a:extLst>
            </p:cNvPr>
            <p:cNvCxnSpPr>
              <a:cxnSpLocks/>
              <a:stCxn id="99" idx="3"/>
            </p:cNvCxnSpPr>
            <p:nvPr/>
          </p:nvCxnSpPr>
          <p:spPr>
            <a:xfrm flipV="1">
              <a:off x="7534937" y="4672621"/>
              <a:ext cx="939445" cy="252747"/>
            </a:xfrm>
            <a:prstGeom prst="bentConnector3">
              <a:avLst>
                <a:gd name="adj1" fmla="val 52316"/>
              </a:avLst>
            </a:prstGeom>
            <a:ln>
              <a:solidFill>
                <a:srgbClr val="A02B93"/>
              </a:solidFill>
            </a:ln>
          </p:spPr>
          <p:style>
            <a:lnRef idx="2">
              <a:schemeClr val="accent1"/>
            </a:lnRef>
            <a:fillRef idx="0">
              <a:schemeClr val="accent1"/>
            </a:fillRef>
            <a:effectRef idx="1">
              <a:schemeClr val="accent1"/>
            </a:effectRef>
            <a:fontRef idx="minor">
              <a:schemeClr val="tx1"/>
            </a:fontRef>
          </p:style>
        </p:cxnSp>
        <p:cxnSp>
          <p:nvCxnSpPr>
            <p:cNvPr id="293" name="Соединитель: уступ 292">
              <a:extLst>
                <a:ext uri="{FF2B5EF4-FFF2-40B4-BE49-F238E27FC236}">
                  <a16:creationId xmlns:a16="http://schemas.microsoft.com/office/drawing/2014/main" id="{A2BC5D04-283B-46A8-806B-E0BF8407D618}"/>
                </a:ext>
              </a:extLst>
            </p:cNvPr>
            <p:cNvCxnSpPr>
              <a:cxnSpLocks/>
              <a:stCxn id="113" idx="3"/>
            </p:cNvCxnSpPr>
            <p:nvPr/>
          </p:nvCxnSpPr>
          <p:spPr>
            <a:xfrm flipV="1">
              <a:off x="7534937" y="4919968"/>
              <a:ext cx="870967" cy="434996"/>
            </a:xfrm>
            <a:prstGeom prst="bentConnector3">
              <a:avLst>
                <a:gd name="adj1" fmla="val 79975"/>
              </a:avLst>
            </a:prstGeom>
            <a:ln>
              <a:solidFill>
                <a:srgbClr val="0F9ED5"/>
              </a:solidFill>
            </a:ln>
          </p:spPr>
          <p:style>
            <a:lnRef idx="2">
              <a:schemeClr val="accent1"/>
            </a:lnRef>
            <a:fillRef idx="0">
              <a:schemeClr val="accent1"/>
            </a:fillRef>
            <a:effectRef idx="1">
              <a:schemeClr val="accent1"/>
            </a:effectRef>
            <a:fontRef idx="minor">
              <a:schemeClr val="tx1"/>
            </a:fontRef>
          </p:style>
        </p:cxnSp>
        <p:cxnSp>
          <p:nvCxnSpPr>
            <p:cNvPr id="299" name="Соединитель: уступ 298">
              <a:extLst>
                <a:ext uri="{FF2B5EF4-FFF2-40B4-BE49-F238E27FC236}">
                  <a16:creationId xmlns:a16="http://schemas.microsoft.com/office/drawing/2014/main" id="{0646EEAA-3643-415B-BB69-DCDAE74909CB}"/>
                </a:ext>
              </a:extLst>
            </p:cNvPr>
            <p:cNvCxnSpPr>
              <a:cxnSpLocks/>
              <a:stCxn id="118" idx="3"/>
            </p:cNvCxnSpPr>
            <p:nvPr/>
          </p:nvCxnSpPr>
          <p:spPr>
            <a:xfrm flipV="1">
              <a:off x="7534937" y="5766594"/>
              <a:ext cx="1102409" cy="8537"/>
            </a:xfrm>
            <a:prstGeom prst="straightConnector1">
              <a:avLst/>
            </a:prstGeom>
            <a:ln>
              <a:solidFill>
                <a:srgbClr val="FFBA30"/>
              </a:solidFill>
            </a:ln>
          </p:spPr>
          <p:style>
            <a:lnRef idx="2">
              <a:schemeClr val="accent1"/>
            </a:lnRef>
            <a:fillRef idx="0">
              <a:schemeClr val="accent1"/>
            </a:fillRef>
            <a:effectRef idx="1">
              <a:schemeClr val="accent1"/>
            </a:effectRef>
            <a:fontRef idx="minor">
              <a:schemeClr val="tx1"/>
            </a:fontRef>
          </p:style>
        </p:cxnSp>
        <p:cxnSp>
          <p:nvCxnSpPr>
            <p:cNvPr id="304" name="Соединитель: уступ 303">
              <a:extLst>
                <a:ext uri="{FF2B5EF4-FFF2-40B4-BE49-F238E27FC236}">
                  <a16:creationId xmlns:a16="http://schemas.microsoft.com/office/drawing/2014/main" id="{EEF20503-4876-45EE-9DC2-33C981CE28E6}"/>
                </a:ext>
              </a:extLst>
            </p:cNvPr>
            <p:cNvCxnSpPr>
              <a:cxnSpLocks/>
              <a:stCxn id="123" idx="3"/>
            </p:cNvCxnSpPr>
            <p:nvPr/>
          </p:nvCxnSpPr>
          <p:spPr>
            <a:xfrm>
              <a:off x="7534937" y="6204449"/>
              <a:ext cx="2049714" cy="131397"/>
            </a:xfrm>
            <a:prstGeom prst="bentConnector3">
              <a:avLst>
                <a:gd name="adj1" fmla="val 50000"/>
              </a:avLst>
            </a:prstGeom>
            <a:ln>
              <a:solidFill>
                <a:srgbClr val="6024DE"/>
              </a:solidFill>
            </a:ln>
          </p:spPr>
          <p:style>
            <a:lnRef idx="2">
              <a:schemeClr val="accent1"/>
            </a:lnRef>
            <a:fillRef idx="0">
              <a:schemeClr val="accent1"/>
            </a:fillRef>
            <a:effectRef idx="1">
              <a:schemeClr val="accent1"/>
            </a:effectRef>
            <a:fontRef idx="minor">
              <a:schemeClr val="tx1"/>
            </a:fontRef>
          </p:style>
        </p:cxnSp>
        <p:cxnSp>
          <p:nvCxnSpPr>
            <p:cNvPr id="315" name="Соединитель: уступ 314">
              <a:extLst>
                <a:ext uri="{FF2B5EF4-FFF2-40B4-BE49-F238E27FC236}">
                  <a16:creationId xmlns:a16="http://schemas.microsoft.com/office/drawing/2014/main" id="{F75AE1E8-CCAD-4D53-A94D-166E8032945C}"/>
                </a:ext>
              </a:extLst>
            </p:cNvPr>
            <p:cNvCxnSpPr>
              <a:cxnSpLocks/>
            </p:cNvCxnSpPr>
            <p:nvPr/>
          </p:nvCxnSpPr>
          <p:spPr>
            <a:xfrm flipV="1">
              <a:off x="7552160" y="5044026"/>
              <a:ext cx="3276030" cy="1570510"/>
            </a:xfrm>
            <a:prstGeom prst="bentConnector3">
              <a:avLst>
                <a:gd name="adj1" fmla="val 104539"/>
              </a:avLst>
            </a:prstGeom>
            <a:ln>
              <a:solidFill>
                <a:srgbClr val="7F7F7F"/>
              </a:solidFill>
            </a:ln>
          </p:spPr>
          <p:style>
            <a:lnRef idx="2">
              <a:schemeClr val="accent1"/>
            </a:lnRef>
            <a:fillRef idx="0">
              <a:schemeClr val="accent1"/>
            </a:fillRef>
            <a:effectRef idx="1">
              <a:schemeClr val="accent1"/>
            </a:effectRef>
            <a:fontRef idx="minor">
              <a:schemeClr val="tx1"/>
            </a:fontRef>
          </p:style>
        </p:cxnSp>
      </p:grpSp>
      <p:sp>
        <p:nvSpPr>
          <p:cNvPr id="421" name="TextBox 420">
            <a:extLst>
              <a:ext uri="{FF2B5EF4-FFF2-40B4-BE49-F238E27FC236}">
                <a16:creationId xmlns:a16="http://schemas.microsoft.com/office/drawing/2014/main" id="{FFB0F4DA-E57E-4650-8DB2-5F2476AD740B}"/>
              </a:ext>
            </a:extLst>
          </p:cNvPr>
          <p:cNvSpPr txBox="1"/>
          <p:nvPr/>
        </p:nvSpPr>
        <p:spPr>
          <a:xfrm>
            <a:off x="5088814" y="4035684"/>
            <a:ext cx="2161760"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p:txBody>
      </p:sp>
      <p:pic>
        <p:nvPicPr>
          <p:cNvPr id="423" name="Picture 2">
            <a:extLst>
              <a:ext uri="{FF2B5EF4-FFF2-40B4-BE49-F238E27FC236}">
                <a16:creationId xmlns:a16="http://schemas.microsoft.com/office/drawing/2014/main" id="{0DA0B0A2-5AEF-40BB-BE44-3B0BD557C9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4702" y="4670988"/>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424" name="Рисунок 423">
            <a:extLst>
              <a:ext uri="{FF2B5EF4-FFF2-40B4-BE49-F238E27FC236}">
                <a16:creationId xmlns:a16="http://schemas.microsoft.com/office/drawing/2014/main" id="{6BCB5EAB-C23C-44F4-89F0-9C9DFFF8A3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4690" y="5874294"/>
            <a:ext cx="486000" cy="486000"/>
          </a:xfrm>
          <a:prstGeom prst="rect">
            <a:avLst/>
          </a:prstGeom>
        </p:spPr>
      </p:pic>
      <p:pic>
        <p:nvPicPr>
          <p:cNvPr id="425" name="Picture 6" descr="Download Free Gas station Flat Circular Flat icon Icons in PNG &amp; SVG">
            <a:extLst>
              <a:ext uri="{FF2B5EF4-FFF2-40B4-BE49-F238E27FC236}">
                <a16:creationId xmlns:a16="http://schemas.microsoft.com/office/drawing/2014/main" id="{DBB5EEF7-88DF-4EB7-A828-F911E6B1F7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0127" y="6435646"/>
            <a:ext cx="522000" cy="522000"/>
          </a:xfrm>
          <a:prstGeom prst="rect">
            <a:avLst/>
          </a:prstGeom>
          <a:noFill/>
          <a:extLst>
            <a:ext uri="{909E8E84-426E-40DD-AFC4-6F175D3DCCD1}">
              <a14:hiddenFill xmlns:a14="http://schemas.microsoft.com/office/drawing/2010/main">
                <a:solidFill>
                  <a:srgbClr val="FFFFFF"/>
                </a:solidFill>
              </a14:hiddenFill>
            </a:ext>
          </a:extLst>
        </p:spPr>
      </p:pic>
      <p:pic>
        <p:nvPicPr>
          <p:cNvPr id="426" name="Picture 8" descr="Electricity - Free business and finance icons">
            <a:extLst>
              <a:ext uri="{FF2B5EF4-FFF2-40B4-BE49-F238E27FC236}">
                <a16:creationId xmlns:a16="http://schemas.microsoft.com/office/drawing/2014/main" id="{DD54577D-BAB9-4987-964E-33599451EE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9969" y="6978307"/>
            <a:ext cx="503999" cy="503999"/>
          </a:xfrm>
          <a:prstGeom prst="rect">
            <a:avLst/>
          </a:prstGeom>
          <a:noFill/>
          <a:extLst>
            <a:ext uri="{909E8E84-426E-40DD-AFC4-6F175D3DCCD1}">
              <a14:hiddenFill xmlns:a14="http://schemas.microsoft.com/office/drawing/2010/main">
                <a:solidFill>
                  <a:srgbClr val="FFFFFF"/>
                </a:solidFill>
              </a14:hiddenFill>
            </a:ext>
          </a:extLst>
        </p:spPr>
      </p:pic>
      <p:pic>
        <p:nvPicPr>
          <p:cNvPr id="427" name="Picture 12" descr="Техническое обслуживание – Бесплатные иконки: инструменты ...">
            <a:extLst>
              <a:ext uri="{FF2B5EF4-FFF2-40B4-BE49-F238E27FC236}">
                <a16:creationId xmlns:a16="http://schemas.microsoft.com/office/drawing/2014/main" id="{6C158954-3CF5-442E-A6CA-6C4E0F5DD6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6725" y="8114364"/>
            <a:ext cx="518400" cy="518400"/>
          </a:xfrm>
          <a:prstGeom prst="rect">
            <a:avLst/>
          </a:prstGeom>
          <a:noFill/>
          <a:extLst>
            <a:ext uri="{909E8E84-426E-40DD-AFC4-6F175D3DCCD1}">
              <a14:hiddenFill xmlns:a14="http://schemas.microsoft.com/office/drawing/2010/main">
                <a:solidFill>
                  <a:srgbClr val="FFFFFF"/>
                </a:solidFill>
              </a14:hiddenFill>
            </a:ext>
          </a:extLst>
        </p:spPr>
      </p:pic>
      <p:pic>
        <p:nvPicPr>
          <p:cNvPr id="428" name="Picture 14" descr="Разное – Бесплатные иконки: образование">
            <a:extLst>
              <a:ext uri="{FF2B5EF4-FFF2-40B4-BE49-F238E27FC236}">
                <a16:creationId xmlns:a16="http://schemas.microsoft.com/office/drawing/2014/main" id="{92EBB766-CA68-431D-B732-FD9AD712636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9969" y="8698345"/>
            <a:ext cx="504000" cy="504000"/>
          </a:xfrm>
          <a:prstGeom prst="rect">
            <a:avLst/>
          </a:prstGeom>
          <a:noFill/>
          <a:extLst>
            <a:ext uri="{909E8E84-426E-40DD-AFC4-6F175D3DCCD1}">
              <a14:hiddenFill xmlns:a14="http://schemas.microsoft.com/office/drawing/2010/main">
                <a:solidFill>
                  <a:srgbClr val="FFFFFF"/>
                </a:solidFill>
              </a14:hiddenFill>
            </a:ext>
          </a:extLst>
        </p:spPr>
      </p:pic>
      <p:grpSp>
        <p:nvGrpSpPr>
          <p:cNvPr id="154" name="Group 175">
            <a:extLst>
              <a:ext uri="{FF2B5EF4-FFF2-40B4-BE49-F238E27FC236}">
                <a16:creationId xmlns:a16="http://schemas.microsoft.com/office/drawing/2014/main" id="{63833408-75CC-40F2-A656-2907DFCCCA08}"/>
              </a:ext>
            </a:extLst>
          </p:cNvPr>
          <p:cNvGrpSpPr/>
          <p:nvPr/>
        </p:nvGrpSpPr>
        <p:grpSpPr>
          <a:xfrm>
            <a:off x="4084064" y="7574312"/>
            <a:ext cx="523722" cy="523720"/>
            <a:chOff x="7956315" y="2284904"/>
            <a:chExt cx="745922" cy="745920"/>
          </a:xfrm>
        </p:grpSpPr>
        <p:sp>
          <p:nvSpPr>
            <p:cNvPr id="155" name="Pie 92">
              <a:extLst>
                <a:ext uri="{FF2B5EF4-FFF2-40B4-BE49-F238E27FC236}">
                  <a16:creationId xmlns:a16="http://schemas.microsoft.com/office/drawing/2014/main" id="{A5F1B3CF-A89F-4ADE-ADCA-55797503E03B}"/>
                </a:ext>
              </a:extLst>
            </p:cNvPr>
            <p:cNvSpPr/>
            <p:nvPr/>
          </p:nvSpPr>
          <p:spPr>
            <a:xfrm>
              <a:off x="7956315" y="2284904"/>
              <a:ext cx="745922" cy="745920"/>
            </a:xfrm>
            <a:prstGeom prst="pie">
              <a:avLst>
                <a:gd name="adj1" fmla="val 9942244"/>
                <a:gd name="adj2" fmla="val 37975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panose="02000000000000000000" pitchFamily="2" charset="0"/>
                <a:ea typeface="Roboto" panose="02000000000000000000" pitchFamily="2" charset="0"/>
              </a:endParaRPr>
            </a:p>
          </p:txBody>
        </p:sp>
        <p:sp>
          <p:nvSpPr>
            <p:cNvPr id="156" name="Oval 177">
              <a:extLst>
                <a:ext uri="{FF2B5EF4-FFF2-40B4-BE49-F238E27FC236}">
                  <a16:creationId xmlns:a16="http://schemas.microsoft.com/office/drawing/2014/main" id="{A0F551F6-B0AD-4809-AB13-2333073A6729}"/>
                </a:ext>
              </a:extLst>
            </p:cNvPr>
            <p:cNvSpPr/>
            <p:nvPr/>
          </p:nvSpPr>
          <p:spPr>
            <a:xfrm>
              <a:off x="8080340" y="2408929"/>
              <a:ext cx="497873" cy="497871"/>
            </a:xfrm>
            <a:prstGeom prst="ellipse">
              <a:avLst/>
            </a:prstGeom>
            <a:solidFill>
              <a:schemeClr val="bg2"/>
            </a:solidFill>
            <a:ln>
              <a:noFill/>
            </a:ln>
            <a:effectLst>
              <a:outerShdw blurRad="201952" dist="143211" dir="5400000" sx="98000" sy="98000" algn="ctr" rotWithShape="0">
                <a:srgbClr val="000000">
                  <a:alpha val="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57" name="TextBox 156">
              <a:extLst>
                <a:ext uri="{FF2B5EF4-FFF2-40B4-BE49-F238E27FC236}">
                  <a16:creationId xmlns:a16="http://schemas.microsoft.com/office/drawing/2014/main" id="{A1E08BBE-9301-4F13-BC85-12CE296FF326}"/>
                </a:ext>
              </a:extLst>
            </p:cNvPr>
            <p:cNvSpPr txBox="1"/>
            <p:nvPr/>
          </p:nvSpPr>
          <p:spPr>
            <a:xfrm>
              <a:off x="8096126" y="2611252"/>
              <a:ext cx="466302" cy="109589"/>
            </a:xfrm>
            <a:prstGeom prst="rect">
              <a:avLst/>
            </a:prstGeom>
            <a:noFill/>
          </p:spPr>
          <p:txBody>
            <a:bodyPr wrap="square" lIns="0" tIns="0" rIns="0" bIns="0" rtlCol="0" anchor="ctr">
              <a:spAutoFit/>
            </a:bodyPr>
            <a:lstStyle/>
            <a:p>
              <a:pPr algn="ctr"/>
              <a:r>
                <a:rPr lang="en-US" sz="500" b="1" dirty="0">
                  <a:solidFill>
                    <a:schemeClr val="accent1"/>
                  </a:solidFill>
                  <a:latin typeface="Roboto" panose="02000000000000000000" pitchFamily="2" charset="0"/>
                  <a:ea typeface="Roboto" panose="02000000000000000000" pitchFamily="2" charset="0"/>
                </a:rPr>
                <a:t>%</a:t>
              </a:r>
            </a:p>
          </p:txBody>
        </p:sp>
      </p:grpSp>
      <p:sp>
        <p:nvSpPr>
          <p:cNvPr id="158" name="Rounded Rectangle 76">
            <a:extLst>
              <a:ext uri="{FF2B5EF4-FFF2-40B4-BE49-F238E27FC236}">
                <a16:creationId xmlns:a16="http://schemas.microsoft.com/office/drawing/2014/main" id="{E5B70A68-2386-463C-BDAB-46A0AC31EC27}"/>
              </a:ext>
            </a:extLst>
          </p:cNvPr>
          <p:cNvSpPr/>
          <p:nvPr/>
        </p:nvSpPr>
        <p:spPr>
          <a:xfrm>
            <a:off x="769257" y="1248910"/>
            <a:ext cx="16894629" cy="1704778"/>
          </a:xfrm>
          <a:prstGeom prst="roundRect">
            <a:avLst>
              <a:gd name="adj" fmla="val 13955"/>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nvGrpSpPr>
          <p:cNvPr id="4" name="Группа 3">
            <a:extLst>
              <a:ext uri="{FF2B5EF4-FFF2-40B4-BE49-F238E27FC236}">
                <a16:creationId xmlns:a16="http://schemas.microsoft.com/office/drawing/2014/main" id="{3286E3D1-71E5-422D-A991-8BD0C78BD4E2}"/>
              </a:ext>
            </a:extLst>
          </p:cNvPr>
          <p:cNvGrpSpPr/>
          <p:nvPr/>
        </p:nvGrpSpPr>
        <p:grpSpPr>
          <a:xfrm>
            <a:off x="4439230" y="1380412"/>
            <a:ext cx="2965747" cy="1384529"/>
            <a:chOff x="4173179" y="1380412"/>
            <a:chExt cx="2965747" cy="1384529"/>
          </a:xfrm>
        </p:grpSpPr>
        <p:sp>
          <p:nvSpPr>
            <p:cNvPr id="163" name="Rounded Rectangle 131">
              <a:extLst>
                <a:ext uri="{FF2B5EF4-FFF2-40B4-BE49-F238E27FC236}">
                  <a16:creationId xmlns:a16="http://schemas.microsoft.com/office/drawing/2014/main" id="{AB196892-42C2-48D8-9078-AD44129632AF}"/>
                </a:ext>
              </a:extLst>
            </p:cNvPr>
            <p:cNvSpPr/>
            <p:nvPr/>
          </p:nvSpPr>
          <p:spPr>
            <a:xfrm>
              <a:off x="4173179" y="1380412"/>
              <a:ext cx="594827" cy="5948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2</a:t>
              </a:r>
            </a:p>
          </p:txBody>
        </p:sp>
        <p:sp>
          <p:nvSpPr>
            <p:cNvPr id="171" name="TextBox 170">
              <a:extLst>
                <a:ext uri="{FF2B5EF4-FFF2-40B4-BE49-F238E27FC236}">
                  <a16:creationId xmlns:a16="http://schemas.microsoft.com/office/drawing/2014/main" id="{23BD7B78-3DDA-45AE-B686-21489896CF6D}"/>
                </a:ext>
              </a:extLst>
            </p:cNvPr>
            <p:cNvSpPr txBox="1"/>
            <p:nvPr/>
          </p:nvSpPr>
          <p:spPr>
            <a:xfrm>
              <a:off x="4757479"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2">
                      <a:lumMod val="75000"/>
                      <a:lumOff val="25000"/>
                    </a:schemeClr>
                  </a:solidFill>
                  <a:latin typeface="Roboto" panose="02000000000000000000" pitchFamily="2" charset="0"/>
                  <a:ea typeface="Roboto" panose="02000000000000000000" pitchFamily="2" charset="0"/>
                </a:rPr>
                <a:t>режаси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72" name="TextBox 171">
              <a:extLst>
                <a:ext uri="{FF2B5EF4-FFF2-40B4-BE49-F238E27FC236}">
                  <a16:creationId xmlns:a16="http://schemas.microsoft.com/office/drawing/2014/main" id="{89FA8B7F-187B-4DBF-AA93-59B07D952720}"/>
                </a:ext>
              </a:extLst>
            </p:cNvPr>
            <p:cNvSpPr txBox="1"/>
            <p:nvPr/>
          </p:nvSpPr>
          <p:spPr>
            <a:xfrm>
              <a:off x="4757478"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370F3"/>
                  </a:solidFill>
                  <a:latin typeface="Roboto" panose="02000000000000000000" pitchFamily="2" charset="0"/>
                  <a:ea typeface="Roboto" panose="02000000000000000000" pitchFamily="2" charset="0"/>
                </a:rPr>
                <a:t>253 255 </a:t>
              </a:r>
              <a:r>
                <a:rPr lang="ru-RU" sz="1400" b="1" dirty="0">
                  <a:solidFill>
                    <a:srgbClr val="0370F3"/>
                  </a:solidFill>
                  <a:latin typeface="Roboto" panose="02000000000000000000" pitchFamily="2" charset="0"/>
                  <a:ea typeface="Roboto" panose="02000000000000000000" pitchFamily="2" charset="0"/>
                </a:rPr>
                <a:t>МЛН</a:t>
              </a:r>
              <a:r>
                <a:rPr lang="en-US" sz="1400" b="1" dirty="0">
                  <a:solidFill>
                    <a:srgbClr val="0370F3"/>
                  </a:solidFill>
                  <a:latin typeface="Roboto" panose="02000000000000000000" pitchFamily="2" charset="0"/>
                  <a:ea typeface="Roboto" panose="02000000000000000000" pitchFamily="2" charset="0"/>
                </a:rPr>
                <a:t> </a:t>
              </a:r>
              <a:r>
                <a:rPr lang="ru-RU" sz="1400" b="1" dirty="0">
                  <a:solidFill>
                    <a:srgbClr val="0370F3"/>
                  </a:solidFill>
                  <a:latin typeface="Roboto" panose="02000000000000000000" pitchFamily="2" charset="0"/>
                  <a:ea typeface="Roboto" panose="02000000000000000000" pitchFamily="2" charset="0"/>
                </a:rPr>
                <a:t>СЎМ</a:t>
              </a:r>
              <a:endParaRPr lang="en-US" b="1" dirty="0">
                <a:solidFill>
                  <a:srgbClr val="0370F3"/>
                </a:solidFill>
                <a:latin typeface="Roboto" panose="02000000000000000000" pitchFamily="2" charset="0"/>
                <a:ea typeface="Roboto" panose="02000000000000000000" pitchFamily="2" charset="0"/>
              </a:endParaRPr>
            </a:p>
          </p:txBody>
        </p:sp>
        <p:cxnSp>
          <p:nvCxnSpPr>
            <p:cNvPr id="173" name="Straight Connector 21">
              <a:extLst>
                <a:ext uri="{FF2B5EF4-FFF2-40B4-BE49-F238E27FC236}">
                  <a16:creationId xmlns:a16="http://schemas.microsoft.com/office/drawing/2014/main" id="{849B9F54-CEFD-41B0-9843-153F628E7413}"/>
                </a:ext>
              </a:extLst>
            </p:cNvPr>
            <p:cNvCxnSpPr/>
            <p:nvPr/>
          </p:nvCxnSpPr>
          <p:spPr>
            <a:xfrm>
              <a:off x="4768006"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22">
              <a:extLst>
                <a:ext uri="{FF2B5EF4-FFF2-40B4-BE49-F238E27FC236}">
                  <a16:creationId xmlns:a16="http://schemas.microsoft.com/office/drawing/2014/main" id="{6B7B6F99-8FB7-4295-BD07-BEADB33F3FC8}"/>
                </a:ext>
              </a:extLst>
            </p:cNvPr>
            <p:cNvCxnSpPr>
              <a:cxnSpLocks/>
              <a:endCxn id="176" idx="2"/>
            </p:cNvCxnSpPr>
            <p:nvPr/>
          </p:nvCxnSpPr>
          <p:spPr>
            <a:xfrm>
              <a:off x="4790869" y="2675255"/>
              <a:ext cx="1700246" cy="334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BEE6F115-DE28-4BE1-8AC2-2A3CD0C9FF0D}"/>
                </a:ext>
              </a:extLst>
            </p:cNvPr>
            <p:cNvSpPr txBox="1"/>
            <p:nvPr/>
          </p:nvSpPr>
          <p:spPr>
            <a:xfrm>
              <a:off x="6776895"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176" name="Oval 24">
              <a:extLst>
                <a:ext uri="{FF2B5EF4-FFF2-40B4-BE49-F238E27FC236}">
                  <a16:creationId xmlns:a16="http://schemas.microsoft.com/office/drawing/2014/main" id="{088F9409-ECE6-4B46-98F2-DFA50657B017}"/>
                </a:ext>
              </a:extLst>
            </p:cNvPr>
            <p:cNvSpPr/>
            <p:nvPr/>
          </p:nvSpPr>
          <p:spPr>
            <a:xfrm>
              <a:off x="6491115" y="2592267"/>
              <a:ext cx="172674" cy="1726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6" name="Группа 5">
            <a:extLst>
              <a:ext uri="{FF2B5EF4-FFF2-40B4-BE49-F238E27FC236}">
                <a16:creationId xmlns:a16="http://schemas.microsoft.com/office/drawing/2014/main" id="{7AA3889A-530D-4C98-BCAC-1501FDA09B32}"/>
              </a:ext>
            </a:extLst>
          </p:cNvPr>
          <p:cNvGrpSpPr/>
          <p:nvPr/>
        </p:nvGrpSpPr>
        <p:grpSpPr>
          <a:xfrm>
            <a:off x="11245727" y="1380412"/>
            <a:ext cx="2952687" cy="1384529"/>
            <a:chOff x="11533006" y="1380412"/>
            <a:chExt cx="2952687" cy="1384529"/>
          </a:xfrm>
        </p:grpSpPr>
        <p:sp>
          <p:nvSpPr>
            <p:cNvPr id="159" name="Rounded Rectangle 111">
              <a:extLst>
                <a:ext uri="{FF2B5EF4-FFF2-40B4-BE49-F238E27FC236}">
                  <a16:creationId xmlns:a16="http://schemas.microsoft.com/office/drawing/2014/main" id="{89B003CA-252D-4D60-9167-C67A5F85F934}"/>
                </a:ext>
              </a:extLst>
            </p:cNvPr>
            <p:cNvSpPr/>
            <p:nvPr/>
          </p:nvSpPr>
          <p:spPr>
            <a:xfrm>
              <a:off x="11533006" y="1380412"/>
              <a:ext cx="594827" cy="5948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4</a:t>
              </a:r>
            </a:p>
          </p:txBody>
        </p:sp>
        <p:sp>
          <p:nvSpPr>
            <p:cNvPr id="160" name="TextBox 159">
              <a:hlinkClick r:id="rId12" action="ppaction://hlinksldjump"/>
              <a:extLst>
                <a:ext uri="{FF2B5EF4-FFF2-40B4-BE49-F238E27FC236}">
                  <a16:creationId xmlns:a16="http://schemas.microsoft.com/office/drawing/2014/main" id="{7FCD5236-73CC-425F-8AEF-2F8C6B377F94}"/>
                </a:ext>
              </a:extLst>
            </p:cNvPr>
            <p:cNvSpPr txBox="1"/>
            <p:nvPr/>
          </p:nvSpPr>
          <p:spPr>
            <a:xfrm>
              <a:off x="12127833" y="1547812"/>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sp>
          <p:nvSpPr>
            <p:cNvPr id="161" name="TextBox 160">
              <a:extLst>
                <a:ext uri="{FF2B5EF4-FFF2-40B4-BE49-F238E27FC236}">
                  <a16:creationId xmlns:a16="http://schemas.microsoft.com/office/drawing/2014/main" id="{1226758B-8171-43A0-899F-0ABD79AE4DA4}"/>
                </a:ext>
              </a:extLst>
            </p:cNvPr>
            <p:cNvSpPr txBox="1"/>
            <p:nvPr/>
          </p:nvSpPr>
          <p:spPr>
            <a:xfrm>
              <a:off x="12127832"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FFBA30"/>
                  </a:solidFill>
                  <a:latin typeface="Roboto" panose="02000000000000000000" pitchFamily="2" charset="0"/>
                  <a:ea typeface="Roboto" panose="02000000000000000000" pitchFamily="2" charset="0"/>
                </a:rPr>
                <a:t>31 658 </a:t>
              </a:r>
              <a:r>
                <a:rPr lang="ru-RU" sz="1400" b="1" dirty="0">
                  <a:solidFill>
                    <a:srgbClr val="FFBA30"/>
                  </a:solidFill>
                  <a:latin typeface="Roboto" panose="02000000000000000000" pitchFamily="2" charset="0"/>
                  <a:ea typeface="Roboto" panose="02000000000000000000" pitchFamily="2" charset="0"/>
                </a:rPr>
                <a:t>МЛН</a:t>
              </a:r>
              <a:r>
                <a:rPr lang="en-US" sz="1400" b="1" dirty="0">
                  <a:solidFill>
                    <a:srgbClr val="FFBA30"/>
                  </a:solidFill>
                  <a:latin typeface="Roboto" panose="02000000000000000000" pitchFamily="2" charset="0"/>
                  <a:ea typeface="Roboto" panose="02000000000000000000" pitchFamily="2" charset="0"/>
                </a:rPr>
                <a:t> </a:t>
              </a:r>
              <a:r>
                <a:rPr lang="ru-RU" sz="1400" b="1" dirty="0">
                  <a:solidFill>
                    <a:srgbClr val="FFBA30"/>
                  </a:solidFill>
                  <a:latin typeface="Roboto" panose="02000000000000000000" pitchFamily="2" charset="0"/>
                  <a:ea typeface="Roboto" panose="02000000000000000000" pitchFamily="2" charset="0"/>
                </a:rPr>
                <a:t>СЎМ</a:t>
              </a:r>
              <a:endParaRPr lang="en-US" b="1" dirty="0">
                <a:solidFill>
                  <a:srgbClr val="FFBA30"/>
                </a:solidFill>
                <a:latin typeface="Roboto" panose="02000000000000000000" pitchFamily="2" charset="0"/>
                <a:ea typeface="Roboto" panose="02000000000000000000" pitchFamily="2" charset="0"/>
              </a:endParaRPr>
            </a:p>
          </p:txBody>
        </p:sp>
        <p:cxnSp>
          <p:nvCxnSpPr>
            <p:cNvPr id="164" name="Straight Connector 9">
              <a:extLst>
                <a:ext uri="{FF2B5EF4-FFF2-40B4-BE49-F238E27FC236}">
                  <a16:creationId xmlns:a16="http://schemas.microsoft.com/office/drawing/2014/main" id="{47DF5523-60D1-4B2A-8920-E33D0BAF8002}"/>
                </a:ext>
              </a:extLst>
            </p:cNvPr>
            <p:cNvCxnSpPr/>
            <p:nvPr/>
          </p:nvCxnSpPr>
          <p:spPr>
            <a:xfrm>
              <a:off x="12138360"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0">
              <a:extLst>
                <a:ext uri="{FF2B5EF4-FFF2-40B4-BE49-F238E27FC236}">
                  <a16:creationId xmlns:a16="http://schemas.microsoft.com/office/drawing/2014/main" id="{FFC9AE67-9FC3-4BE5-B7D9-FB39B5841737}"/>
                </a:ext>
              </a:extLst>
            </p:cNvPr>
            <p:cNvCxnSpPr>
              <a:cxnSpLocks/>
              <a:endCxn id="178" idx="2"/>
            </p:cNvCxnSpPr>
            <p:nvPr/>
          </p:nvCxnSpPr>
          <p:spPr>
            <a:xfrm>
              <a:off x="12138364" y="2675255"/>
              <a:ext cx="372638" cy="334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25683BB5-6512-4E19-8D47-55E14C0054E1}"/>
                </a:ext>
              </a:extLst>
            </p:cNvPr>
            <p:cNvSpPr txBox="1"/>
            <p:nvPr/>
          </p:nvSpPr>
          <p:spPr>
            <a:xfrm>
              <a:off x="14123662"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12%</a:t>
              </a:r>
            </a:p>
          </p:txBody>
        </p:sp>
        <p:sp>
          <p:nvSpPr>
            <p:cNvPr id="178" name="Oval 26">
              <a:extLst>
                <a:ext uri="{FF2B5EF4-FFF2-40B4-BE49-F238E27FC236}">
                  <a16:creationId xmlns:a16="http://schemas.microsoft.com/office/drawing/2014/main" id="{1A3CD71D-6861-42A3-8837-E5FC53BB7677}"/>
                </a:ext>
              </a:extLst>
            </p:cNvPr>
            <p:cNvSpPr/>
            <p:nvPr/>
          </p:nvSpPr>
          <p:spPr>
            <a:xfrm>
              <a:off x="12511002" y="2592267"/>
              <a:ext cx="172674" cy="1726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5" name="Группа 4">
            <a:extLst>
              <a:ext uri="{FF2B5EF4-FFF2-40B4-BE49-F238E27FC236}">
                <a16:creationId xmlns:a16="http://schemas.microsoft.com/office/drawing/2014/main" id="{B04D5B47-A4BF-4418-8716-29DF34E43961}"/>
              </a:ext>
            </a:extLst>
          </p:cNvPr>
          <p:cNvGrpSpPr/>
          <p:nvPr/>
        </p:nvGrpSpPr>
        <p:grpSpPr>
          <a:xfrm>
            <a:off x="7854272" y="1380412"/>
            <a:ext cx="2942160" cy="1384529"/>
            <a:chOff x="7753648" y="1380412"/>
            <a:chExt cx="2942160" cy="1384529"/>
          </a:xfrm>
        </p:grpSpPr>
        <p:sp>
          <p:nvSpPr>
            <p:cNvPr id="162" name="Rounded Rectangle 117">
              <a:extLst>
                <a:ext uri="{FF2B5EF4-FFF2-40B4-BE49-F238E27FC236}">
                  <a16:creationId xmlns:a16="http://schemas.microsoft.com/office/drawing/2014/main" id="{9DE6DDD9-7657-4073-B5A9-C2F0743DD2A9}"/>
                </a:ext>
              </a:extLst>
            </p:cNvPr>
            <p:cNvSpPr/>
            <p:nvPr/>
          </p:nvSpPr>
          <p:spPr>
            <a:xfrm>
              <a:off x="7753648" y="1380412"/>
              <a:ext cx="594827" cy="5948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3</a:t>
              </a:r>
            </a:p>
          </p:txBody>
        </p:sp>
        <p:sp>
          <p:nvSpPr>
            <p:cNvPr id="167" name="TextBox 166">
              <a:extLst>
                <a:ext uri="{FF2B5EF4-FFF2-40B4-BE49-F238E27FC236}">
                  <a16:creationId xmlns:a16="http://schemas.microsoft.com/office/drawing/2014/main" id="{C9854188-A7F0-43AD-AFB5-17BA02B026FD}"/>
                </a:ext>
              </a:extLst>
            </p:cNvPr>
            <p:cNvSpPr txBox="1"/>
            <p:nvPr/>
          </p:nvSpPr>
          <p:spPr>
            <a:xfrm>
              <a:off x="8337949" y="2185308"/>
              <a:ext cx="196346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6024DE"/>
                  </a:solidFill>
                  <a:latin typeface="Roboto" panose="02000000000000000000" pitchFamily="2" charset="0"/>
                  <a:ea typeface="Roboto" panose="02000000000000000000" pitchFamily="2" charset="0"/>
                </a:rPr>
                <a:t>284 915 </a:t>
              </a:r>
              <a:r>
                <a:rPr lang="ru-RU" sz="1400" b="1" dirty="0">
                  <a:solidFill>
                    <a:srgbClr val="6024DE"/>
                  </a:solidFill>
                  <a:latin typeface="Roboto" panose="02000000000000000000" pitchFamily="2" charset="0"/>
                  <a:ea typeface="Roboto" panose="02000000000000000000" pitchFamily="2" charset="0"/>
                </a:rPr>
                <a:t>МЛН</a:t>
              </a:r>
              <a:r>
                <a:rPr lang="en-US" sz="1400" b="1" dirty="0">
                  <a:solidFill>
                    <a:srgbClr val="6024DE"/>
                  </a:solidFill>
                  <a:latin typeface="Roboto" panose="02000000000000000000" pitchFamily="2" charset="0"/>
                  <a:ea typeface="Roboto" panose="02000000000000000000" pitchFamily="2" charset="0"/>
                </a:rPr>
                <a:t> </a:t>
              </a:r>
              <a:r>
                <a:rPr lang="ru-RU" sz="1400" b="1" dirty="0">
                  <a:solidFill>
                    <a:srgbClr val="6024DE"/>
                  </a:solidFill>
                  <a:latin typeface="Roboto" panose="02000000000000000000" pitchFamily="2" charset="0"/>
                  <a:ea typeface="Roboto" panose="02000000000000000000" pitchFamily="2" charset="0"/>
                </a:rPr>
                <a:t>СЎМ</a:t>
              </a:r>
              <a:endParaRPr lang="en-US" b="1" dirty="0">
                <a:solidFill>
                  <a:srgbClr val="6024DE"/>
                </a:solidFill>
                <a:latin typeface="Roboto" panose="02000000000000000000" pitchFamily="2" charset="0"/>
                <a:ea typeface="Roboto" panose="02000000000000000000" pitchFamily="2" charset="0"/>
              </a:endParaRPr>
            </a:p>
          </p:txBody>
        </p:sp>
        <p:cxnSp>
          <p:nvCxnSpPr>
            <p:cNvPr id="168" name="Straight Connector 15">
              <a:extLst>
                <a:ext uri="{FF2B5EF4-FFF2-40B4-BE49-F238E27FC236}">
                  <a16:creationId xmlns:a16="http://schemas.microsoft.com/office/drawing/2014/main" id="{87B14A7A-BA93-4415-B4BA-BCC30BC609A5}"/>
                </a:ext>
              </a:extLst>
            </p:cNvPr>
            <p:cNvCxnSpPr/>
            <p:nvPr/>
          </p:nvCxnSpPr>
          <p:spPr>
            <a:xfrm>
              <a:off x="8348475"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
              <a:extLst>
                <a:ext uri="{FF2B5EF4-FFF2-40B4-BE49-F238E27FC236}">
                  <a16:creationId xmlns:a16="http://schemas.microsoft.com/office/drawing/2014/main" id="{EB948776-6423-4EA1-88A3-5B4C3DECEFA8}"/>
                </a:ext>
              </a:extLst>
            </p:cNvPr>
            <p:cNvCxnSpPr>
              <a:cxnSpLocks/>
              <a:endCxn id="177" idx="2"/>
            </p:cNvCxnSpPr>
            <p:nvPr/>
          </p:nvCxnSpPr>
          <p:spPr>
            <a:xfrm>
              <a:off x="8348476" y="2675255"/>
              <a:ext cx="1743229" cy="334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786B12DD-B402-4265-BA05-2A16BB27ED94}"/>
                </a:ext>
              </a:extLst>
            </p:cNvPr>
            <p:cNvSpPr txBox="1"/>
            <p:nvPr/>
          </p:nvSpPr>
          <p:spPr>
            <a:xfrm>
              <a:off x="10333777"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112%</a:t>
              </a:r>
            </a:p>
          </p:txBody>
        </p:sp>
        <p:sp>
          <p:nvSpPr>
            <p:cNvPr id="177" name="Oval 25">
              <a:extLst>
                <a:ext uri="{FF2B5EF4-FFF2-40B4-BE49-F238E27FC236}">
                  <a16:creationId xmlns:a16="http://schemas.microsoft.com/office/drawing/2014/main" id="{099B76A8-F338-467D-A09D-1C48167EFEE6}"/>
                </a:ext>
              </a:extLst>
            </p:cNvPr>
            <p:cNvSpPr/>
            <p:nvPr/>
          </p:nvSpPr>
          <p:spPr>
            <a:xfrm>
              <a:off x="10091705" y="2592267"/>
              <a:ext cx="172674" cy="1726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79" name="TextBox 178">
              <a:hlinkClick r:id="rId2" action="ppaction://hlinksldjump"/>
              <a:extLst>
                <a:ext uri="{FF2B5EF4-FFF2-40B4-BE49-F238E27FC236}">
                  <a16:creationId xmlns:a16="http://schemas.microsoft.com/office/drawing/2014/main" id="{550FE224-8AD9-4FD0-8BEE-5C869A17544D}"/>
                </a:ext>
              </a:extLst>
            </p:cNvPr>
            <p:cNvSpPr txBox="1"/>
            <p:nvPr/>
          </p:nvSpPr>
          <p:spPr>
            <a:xfrm>
              <a:off x="8337949" y="1547812"/>
              <a:ext cx="2161760"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p:txBody>
        </p:sp>
      </p:grpSp>
      <p:grpSp>
        <p:nvGrpSpPr>
          <p:cNvPr id="3" name="Группа 2">
            <a:extLst>
              <a:ext uri="{FF2B5EF4-FFF2-40B4-BE49-F238E27FC236}">
                <a16:creationId xmlns:a16="http://schemas.microsoft.com/office/drawing/2014/main" id="{59A11B3C-CCA7-4DE3-9416-AE42553E52FA}"/>
              </a:ext>
            </a:extLst>
          </p:cNvPr>
          <p:cNvGrpSpPr/>
          <p:nvPr/>
        </p:nvGrpSpPr>
        <p:grpSpPr>
          <a:xfrm>
            <a:off x="1156158" y="1380412"/>
            <a:ext cx="2833777" cy="1384529"/>
            <a:chOff x="1156158" y="1380412"/>
            <a:chExt cx="2833777" cy="1384529"/>
          </a:xfrm>
        </p:grpSpPr>
        <p:sp>
          <p:nvSpPr>
            <p:cNvPr id="180" name="Rounded Rectangle 131">
              <a:extLst>
                <a:ext uri="{FF2B5EF4-FFF2-40B4-BE49-F238E27FC236}">
                  <a16:creationId xmlns:a16="http://schemas.microsoft.com/office/drawing/2014/main" id="{BE2C7E40-421F-4EE2-96FF-77CE0FE0F06A}"/>
                </a:ext>
              </a:extLst>
            </p:cNvPr>
            <p:cNvSpPr/>
            <p:nvPr/>
          </p:nvSpPr>
          <p:spPr>
            <a:xfrm>
              <a:off x="1156158" y="1380412"/>
              <a:ext cx="594827" cy="59482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1</a:t>
              </a:r>
            </a:p>
          </p:txBody>
        </p:sp>
        <p:sp>
          <p:nvSpPr>
            <p:cNvPr id="181" name="TextBox 180">
              <a:extLst>
                <a:ext uri="{FF2B5EF4-FFF2-40B4-BE49-F238E27FC236}">
                  <a16:creationId xmlns:a16="http://schemas.microsoft.com/office/drawing/2014/main" id="{BC401B8F-6E46-467E-AD2C-2EE2A9D9797A}"/>
                </a:ext>
              </a:extLst>
            </p:cNvPr>
            <p:cNvSpPr txBox="1"/>
            <p:nvPr/>
          </p:nvSpPr>
          <p:spPr>
            <a:xfrm>
              <a:off x="1632075"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dirty="0">
                  <a:solidFill>
                    <a:schemeClr val="tx2">
                      <a:lumMod val="75000"/>
                      <a:lumOff val="25000"/>
                    </a:schemeClr>
                  </a:solidFill>
                  <a:latin typeface="Roboto" panose="02000000000000000000" pitchFamily="2" charset="0"/>
                  <a:ea typeface="Roboto" panose="02000000000000000000" pitchFamily="2" charset="0"/>
                </a:rPr>
                <a:t>I-чорак</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b="1" dirty="0">
                  <a:solidFill>
                    <a:schemeClr val="tx2">
                      <a:lumMod val="75000"/>
                      <a:lumOff val="25000"/>
                    </a:schemeClr>
                  </a:solidFill>
                  <a:latin typeface="Roboto" panose="02000000000000000000" pitchFamily="2" charset="0"/>
                  <a:ea typeface="Roboto" panose="02000000000000000000" pitchFamily="2" charset="0"/>
                </a:rPr>
                <a:t>хисоботи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82" name="TextBox 181">
              <a:extLst>
                <a:ext uri="{FF2B5EF4-FFF2-40B4-BE49-F238E27FC236}">
                  <a16:creationId xmlns:a16="http://schemas.microsoft.com/office/drawing/2014/main" id="{0D5171DB-11DB-4D30-9790-76FB9AA5B4A9}"/>
                </a:ext>
              </a:extLst>
            </p:cNvPr>
            <p:cNvSpPr txBox="1"/>
            <p:nvPr/>
          </p:nvSpPr>
          <p:spPr>
            <a:xfrm>
              <a:off x="1632075" y="2185308"/>
              <a:ext cx="1874326"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b="1" dirty="0">
                  <a:solidFill>
                    <a:srgbClr val="7F7F7F"/>
                  </a:solidFill>
                  <a:latin typeface="Roboto" panose="02000000000000000000" pitchFamily="2" charset="0"/>
                  <a:ea typeface="Roboto" panose="02000000000000000000" pitchFamily="2" charset="0"/>
                </a:rPr>
                <a:t>326 854 </a:t>
              </a:r>
              <a:r>
                <a:rPr lang="ru-RU" sz="1400" b="1" dirty="0">
                  <a:solidFill>
                    <a:srgbClr val="7F7F7F"/>
                  </a:solidFill>
                  <a:latin typeface="Roboto" panose="02000000000000000000" pitchFamily="2" charset="0"/>
                  <a:ea typeface="Roboto" panose="02000000000000000000" pitchFamily="2" charset="0"/>
                </a:rPr>
                <a:t>МЛН</a:t>
              </a:r>
              <a:r>
                <a:rPr lang="uz-Cyrl-UZ" sz="1400" b="1" dirty="0">
                  <a:solidFill>
                    <a:srgbClr val="7F7F7F"/>
                  </a:solidFill>
                  <a:latin typeface="Roboto" panose="02000000000000000000" pitchFamily="2" charset="0"/>
                  <a:ea typeface="Roboto" panose="02000000000000000000" pitchFamily="2" charset="0"/>
                </a:rPr>
                <a:t> </a:t>
              </a:r>
              <a:r>
                <a:rPr lang="ru-RU" sz="1400" b="1" dirty="0">
                  <a:solidFill>
                    <a:srgbClr val="7F7F7F"/>
                  </a:solidFill>
                  <a:latin typeface="Roboto" panose="02000000000000000000" pitchFamily="2" charset="0"/>
                  <a:ea typeface="Roboto" panose="02000000000000000000" pitchFamily="2" charset="0"/>
                </a:rPr>
                <a:t>СЎМ</a:t>
              </a:r>
              <a:endParaRPr lang="en-US" b="1" dirty="0">
                <a:solidFill>
                  <a:srgbClr val="7F7F7F"/>
                </a:solidFill>
                <a:latin typeface="Roboto" panose="02000000000000000000" pitchFamily="2" charset="0"/>
                <a:ea typeface="Roboto" panose="02000000000000000000" pitchFamily="2" charset="0"/>
              </a:endParaRPr>
            </a:p>
          </p:txBody>
        </p:sp>
        <p:cxnSp>
          <p:nvCxnSpPr>
            <p:cNvPr id="183" name="Straight Connector 21">
              <a:extLst>
                <a:ext uri="{FF2B5EF4-FFF2-40B4-BE49-F238E27FC236}">
                  <a16:creationId xmlns:a16="http://schemas.microsoft.com/office/drawing/2014/main" id="{1353B528-7C6C-491B-BC27-717E71BAF482}"/>
                </a:ext>
              </a:extLst>
            </p:cNvPr>
            <p:cNvCxnSpPr/>
            <p:nvPr/>
          </p:nvCxnSpPr>
          <p:spPr>
            <a:xfrm>
              <a:off x="1642602"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22">
              <a:extLst>
                <a:ext uri="{FF2B5EF4-FFF2-40B4-BE49-F238E27FC236}">
                  <a16:creationId xmlns:a16="http://schemas.microsoft.com/office/drawing/2014/main" id="{AEB728C0-824E-4A53-9D07-F024D83CAB6F}"/>
                </a:ext>
              </a:extLst>
            </p:cNvPr>
            <p:cNvCxnSpPr>
              <a:cxnSpLocks/>
              <a:endCxn id="186" idx="2"/>
            </p:cNvCxnSpPr>
            <p:nvPr/>
          </p:nvCxnSpPr>
          <p:spPr>
            <a:xfrm>
              <a:off x="1665465" y="2675255"/>
              <a:ext cx="1700246" cy="3349"/>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16D56C27-8E3E-46FB-88CC-1CF156BA50DD}"/>
                </a:ext>
              </a:extLst>
            </p:cNvPr>
            <p:cNvSpPr txBox="1"/>
            <p:nvPr/>
          </p:nvSpPr>
          <p:spPr>
            <a:xfrm>
              <a:off x="3627904"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186" name="Oval 24">
              <a:extLst>
                <a:ext uri="{FF2B5EF4-FFF2-40B4-BE49-F238E27FC236}">
                  <a16:creationId xmlns:a16="http://schemas.microsoft.com/office/drawing/2014/main" id="{99DDFE29-2970-4681-9DC6-DAD8D1B4EF46}"/>
                </a:ext>
              </a:extLst>
            </p:cNvPr>
            <p:cNvSpPr/>
            <p:nvPr/>
          </p:nvSpPr>
          <p:spPr>
            <a:xfrm>
              <a:off x="3365711" y="2592267"/>
              <a:ext cx="172674" cy="172674"/>
            </a:xfrm>
            <a:prstGeom prst="ellips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7" name="Группа 6">
            <a:extLst>
              <a:ext uri="{FF2B5EF4-FFF2-40B4-BE49-F238E27FC236}">
                <a16:creationId xmlns:a16="http://schemas.microsoft.com/office/drawing/2014/main" id="{F6A53E2E-53D1-40F9-9861-F3F82B0DC011}"/>
              </a:ext>
            </a:extLst>
          </p:cNvPr>
          <p:cNvGrpSpPr/>
          <p:nvPr/>
        </p:nvGrpSpPr>
        <p:grpSpPr>
          <a:xfrm>
            <a:off x="14647710" y="1380412"/>
            <a:ext cx="2952687" cy="1399397"/>
            <a:chOff x="14647710" y="1380412"/>
            <a:chExt cx="2952687" cy="1399397"/>
          </a:xfrm>
        </p:grpSpPr>
        <p:sp>
          <p:nvSpPr>
            <p:cNvPr id="187" name="Rounded Rectangle 111">
              <a:extLst>
                <a:ext uri="{FF2B5EF4-FFF2-40B4-BE49-F238E27FC236}">
                  <a16:creationId xmlns:a16="http://schemas.microsoft.com/office/drawing/2014/main" id="{C0EAB2C9-EB7A-4CE2-8338-1FE49AB50FEE}"/>
                </a:ext>
              </a:extLst>
            </p:cNvPr>
            <p:cNvSpPr/>
            <p:nvPr/>
          </p:nvSpPr>
          <p:spPr>
            <a:xfrm>
              <a:off x="14647710" y="1380412"/>
              <a:ext cx="594827" cy="59482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latin typeface="Roboto" panose="02000000000000000000" pitchFamily="2" charset="0"/>
                  <a:ea typeface="Roboto" panose="02000000000000000000" pitchFamily="2" charset="0"/>
                </a:rPr>
                <a:t>5</a:t>
              </a:r>
              <a:endParaRPr lang="en-US" sz="2400" b="1" dirty="0">
                <a:latin typeface="Roboto" panose="02000000000000000000" pitchFamily="2" charset="0"/>
                <a:ea typeface="Roboto" panose="02000000000000000000" pitchFamily="2" charset="0"/>
              </a:endParaRPr>
            </a:p>
          </p:txBody>
        </p:sp>
        <p:sp>
          <p:nvSpPr>
            <p:cNvPr id="188" name="TextBox 187">
              <a:extLst>
                <a:ext uri="{FF2B5EF4-FFF2-40B4-BE49-F238E27FC236}">
                  <a16:creationId xmlns:a16="http://schemas.microsoft.com/office/drawing/2014/main" id="{9421171A-4FF4-49F3-A3F2-78C243B21796}"/>
                </a:ext>
              </a:extLst>
            </p:cNvPr>
            <p:cNvSpPr txBox="1"/>
            <p:nvPr/>
          </p:nvSpPr>
          <p:spPr>
            <a:xfrm>
              <a:off x="15242537" y="1562680"/>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I-чора</a:t>
              </a:r>
              <a:r>
                <a:rPr lang="uz-Cyrl-UZ" sz="1600" b="1" dirty="0">
                  <a:solidFill>
                    <a:schemeClr val="tx2">
                      <a:lumMod val="75000"/>
                      <a:lumOff val="25000"/>
                    </a:schemeClr>
                  </a:solidFill>
                  <a:latin typeface="Roboto" panose="02000000000000000000" pitchFamily="2" charset="0"/>
                  <a:ea typeface="Roboto" panose="02000000000000000000" pitchFamily="2" charset="0"/>
                </a:rPr>
                <a:t>г</a:t>
              </a:r>
              <a:r>
                <a:rPr lang="ru-RU" sz="1600" b="1" dirty="0">
                  <a:solidFill>
                    <a:schemeClr val="tx2">
                      <a:lumMod val="75000"/>
                      <a:lumOff val="25000"/>
                    </a:schemeClr>
                  </a:solidFill>
                  <a:latin typeface="Roboto" panose="02000000000000000000" pitchFamily="2" charset="0"/>
                  <a:ea typeface="Roboto" panose="02000000000000000000" pitchFamily="2" charset="0"/>
                </a:rPr>
                <a:t>ига нисбатан</a:t>
              </a:r>
            </a:p>
          </p:txBody>
        </p:sp>
        <p:sp>
          <p:nvSpPr>
            <p:cNvPr id="189" name="TextBox 188">
              <a:extLst>
                <a:ext uri="{FF2B5EF4-FFF2-40B4-BE49-F238E27FC236}">
                  <a16:creationId xmlns:a16="http://schemas.microsoft.com/office/drawing/2014/main" id="{AE2328F7-4DC4-45A6-8537-05DC1B291D1D}"/>
                </a:ext>
              </a:extLst>
            </p:cNvPr>
            <p:cNvSpPr txBox="1"/>
            <p:nvPr/>
          </p:nvSpPr>
          <p:spPr>
            <a:xfrm>
              <a:off x="15242536" y="2200176"/>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3B7D23"/>
                  </a:solidFill>
                  <a:latin typeface="Roboto" panose="02000000000000000000" pitchFamily="2" charset="0"/>
                  <a:ea typeface="Roboto" panose="02000000000000000000" pitchFamily="2" charset="0"/>
                </a:rPr>
                <a:t>-41 939 </a:t>
              </a:r>
              <a:r>
                <a:rPr lang="ru-RU" sz="1400" b="1" dirty="0">
                  <a:solidFill>
                    <a:srgbClr val="3B7D23"/>
                  </a:solidFill>
                  <a:latin typeface="Roboto" panose="02000000000000000000" pitchFamily="2" charset="0"/>
                  <a:ea typeface="Roboto" panose="02000000000000000000" pitchFamily="2" charset="0"/>
                </a:rPr>
                <a:t>МЛН</a:t>
              </a:r>
              <a:r>
                <a:rPr lang="en-US" sz="1400" b="1" dirty="0">
                  <a:solidFill>
                    <a:srgbClr val="3B7D23"/>
                  </a:solidFill>
                  <a:latin typeface="Roboto" panose="02000000000000000000" pitchFamily="2" charset="0"/>
                  <a:ea typeface="Roboto" panose="02000000000000000000" pitchFamily="2" charset="0"/>
                </a:rPr>
                <a:t> </a:t>
              </a:r>
              <a:r>
                <a:rPr lang="ru-RU" sz="1400" b="1" dirty="0">
                  <a:solidFill>
                    <a:srgbClr val="3B7D23"/>
                  </a:solidFill>
                  <a:latin typeface="Roboto" panose="02000000000000000000" pitchFamily="2" charset="0"/>
                  <a:ea typeface="Roboto" panose="02000000000000000000" pitchFamily="2" charset="0"/>
                </a:rPr>
                <a:t>СЎМ</a:t>
              </a:r>
              <a:endParaRPr lang="en-US" b="1" dirty="0">
                <a:solidFill>
                  <a:srgbClr val="3B7D23"/>
                </a:solidFill>
                <a:latin typeface="Roboto" panose="02000000000000000000" pitchFamily="2" charset="0"/>
                <a:ea typeface="Roboto" panose="02000000000000000000" pitchFamily="2" charset="0"/>
              </a:endParaRPr>
            </a:p>
          </p:txBody>
        </p:sp>
        <p:cxnSp>
          <p:nvCxnSpPr>
            <p:cNvPr id="190" name="Straight Connector 9">
              <a:extLst>
                <a:ext uri="{FF2B5EF4-FFF2-40B4-BE49-F238E27FC236}">
                  <a16:creationId xmlns:a16="http://schemas.microsoft.com/office/drawing/2014/main" id="{1AE0D78A-205A-4871-BC93-BCD4EED7CA9A}"/>
                </a:ext>
              </a:extLst>
            </p:cNvPr>
            <p:cNvCxnSpPr/>
            <p:nvPr/>
          </p:nvCxnSpPr>
          <p:spPr>
            <a:xfrm>
              <a:off x="15253064" y="2690123"/>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0">
              <a:extLst>
                <a:ext uri="{FF2B5EF4-FFF2-40B4-BE49-F238E27FC236}">
                  <a16:creationId xmlns:a16="http://schemas.microsoft.com/office/drawing/2014/main" id="{12C00980-821F-491E-BDC7-E5C5B7684551}"/>
                </a:ext>
              </a:extLst>
            </p:cNvPr>
            <p:cNvCxnSpPr>
              <a:cxnSpLocks/>
              <a:endCxn id="193" idx="2"/>
            </p:cNvCxnSpPr>
            <p:nvPr/>
          </p:nvCxnSpPr>
          <p:spPr>
            <a:xfrm>
              <a:off x="15253068" y="2690123"/>
              <a:ext cx="372638" cy="3349"/>
            </a:xfrm>
            <a:prstGeom prst="line">
              <a:avLst/>
            </a:prstGeom>
            <a:solidFill>
              <a:srgbClr val="3B7D23"/>
            </a:solidFill>
            <a:ln w="28575">
              <a:solidFill>
                <a:srgbClr val="3B7D23"/>
              </a:solidFill>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89A81E9-D0F8-4072-A51E-6734A2FEB57C}"/>
                </a:ext>
              </a:extLst>
            </p:cNvPr>
            <p:cNvSpPr txBox="1"/>
            <p:nvPr/>
          </p:nvSpPr>
          <p:spPr>
            <a:xfrm>
              <a:off x="17238366" y="2575329"/>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a:t>
              </a:r>
              <a:r>
                <a:rPr lang="ru-RU" sz="1067" dirty="0">
                  <a:solidFill>
                    <a:schemeClr val="tx2">
                      <a:lumMod val="75000"/>
                      <a:lumOff val="25000"/>
                    </a:schemeClr>
                  </a:solidFill>
                  <a:latin typeface="Roboto" panose="02000000000000000000" pitchFamily="2" charset="0"/>
                  <a:ea typeface="Roboto" panose="02000000000000000000" pitchFamily="2" charset="0"/>
                </a:rPr>
                <a:t>4</a:t>
              </a:r>
              <a:r>
                <a:rPr lang="en-US" sz="1067" dirty="0">
                  <a:solidFill>
                    <a:schemeClr val="tx2">
                      <a:lumMod val="75000"/>
                      <a:lumOff val="25000"/>
                    </a:schemeClr>
                  </a:solidFill>
                  <a:latin typeface="Roboto" panose="02000000000000000000" pitchFamily="2" charset="0"/>
                  <a:ea typeface="Roboto" panose="02000000000000000000" pitchFamily="2" charset="0"/>
                </a:rPr>
                <a:t>%</a:t>
              </a:r>
            </a:p>
          </p:txBody>
        </p:sp>
        <p:sp>
          <p:nvSpPr>
            <p:cNvPr id="193" name="Oval 26">
              <a:extLst>
                <a:ext uri="{FF2B5EF4-FFF2-40B4-BE49-F238E27FC236}">
                  <a16:creationId xmlns:a16="http://schemas.microsoft.com/office/drawing/2014/main" id="{28A16F2F-2016-4DE8-B8D5-4ABAC6968CC9}"/>
                </a:ext>
              </a:extLst>
            </p:cNvPr>
            <p:cNvSpPr/>
            <p:nvPr/>
          </p:nvSpPr>
          <p:spPr>
            <a:xfrm>
              <a:off x="15625706" y="2607135"/>
              <a:ext cx="172674" cy="172674"/>
            </a:xfrm>
            <a:prstGeom prst="ellipse">
              <a:avLst/>
            </a:prstGeom>
            <a:solidFill>
              <a:srgbClr val="3B7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49581997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21">
            <a:extLst>
              <a:ext uri="{FF2B5EF4-FFF2-40B4-BE49-F238E27FC236}">
                <a16:creationId xmlns:a16="http://schemas.microsoft.com/office/drawing/2014/main" id="{CEF9B9AF-82D6-40E9-9569-C13FEB4C75AA}"/>
              </a:ext>
            </a:extLst>
          </p:cNvPr>
          <p:cNvSpPr/>
          <p:nvPr/>
        </p:nvSpPr>
        <p:spPr>
          <a:xfrm>
            <a:off x="3044865" y="3903260"/>
            <a:ext cx="8879215" cy="483434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16" name="Rounded Rectangle 21">
            <a:extLst>
              <a:ext uri="{FF2B5EF4-FFF2-40B4-BE49-F238E27FC236}">
                <a16:creationId xmlns:a16="http://schemas.microsoft.com/office/drawing/2014/main" id="{0A85C837-202F-4EDE-B8B4-6CE365148432}"/>
              </a:ext>
            </a:extLst>
          </p:cNvPr>
          <p:cNvSpPr/>
          <p:nvPr/>
        </p:nvSpPr>
        <p:spPr>
          <a:xfrm>
            <a:off x="6407746" y="4713263"/>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19" name="TextBox 118">
            <a:extLst>
              <a:ext uri="{FF2B5EF4-FFF2-40B4-BE49-F238E27FC236}">
                <a16:creationId xmlns:a16="http://schemas.microsoft.com/office/drawing/2014/main" id="{84E195FB-AEE8-4DAB-8AF7-15B08D38C72E}"/>
              </a:ext>
            </a:extLst>
          </p:cNvPr>
          <p:cNvSpPr txBox="1"/>
          <p:nvPr/>
        </p:nvSpPr>
        <p:spPr>
          <a:xfrm>
            <a:off x="7343261" y="4918745"/>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Ижтимоий солиқ</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20" name="TextBox 119">
            <a:extLst>
              <a:ext uri="{FF2B5EF4-FFF2-40B4-BE49-F238E27FC236}">
                <a16:creationId xmlns:a16="http://schemas.microsoft.com/office/drawing/2014/main" id="{ED05C155-A40C-4396-8AB0-68863A573F62}"/>
              </a:ext>
            </a:extLst>
          </p:cNvPr>
          <p:cNvSpPr txBox="1"/>
          <p:nvPr/>
        </p:nvSpPr>
        <p:spPr>
          <a:xfrm>
            <a:off x="7343264" y="5129897"/>
            <a:ext cx="1135709"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ru-RU" dirty="0">
                <a:latin typeface="Roboto" panose="02000000000000000000" pitchFamily="2" charset="0"/>
                <a:ea typeface="Roboto" panose="02000000000000000000" pitchFamily="2" charset="0"/>
              </a:rPr>
              <a:t>-45 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121" name="TextBox 120">
            <a:extLst>
              <a:ext uri="{FF2B5EF4-FFF2-40B4-BE49-F238E27FC236}">
                <a16:creationId xmlns:a16="http://schemas.microsoft.com/office/drawing/2014/main" id="{2CD147D8-5F1E-4748-96D6-208FFA88147A}"/>
              </a:ext>
            </a:extLst>
          </p:cNvPr>
          <p:cNvSpPr txBox="1"/>
          <p:nvPr/>
        </p:nvSpPr>
        <p:spPr>
          <a:xfrm>
            <a:off x="6665465" y="5531532"/>
            <a:ext cx="2156557" cy="153888"/>
          </a:xfrm>
          <a:prstGeom prst="rect">
            <a:avLst/>
          </a:prstGeom>
          <a:noFill/>
        </p:spPr>
        <p:txBody>
          <a:bodyPr wrap="square" lIns="0" tIns="0" rIns="0" bIns="0" rtlCol="0">
            <a:spAutoFit/>
          </a:bodyPr>
          <a:lstStyle>
            <a:defPPr>
              <a:defRPr lang="en-US"/>
            </a:defPPr>
            <a:lvl1pPr>
              <a:defRPr sz="900">
                <a:solidFill>
                  <a:schemeClr val="tx1">
                    <a:lumMod val="75000"/>
                    <a:lumOff val="25000"/>
                  </a:schemeClr>
                </a:solidFill>
              </a:defRPr>
            </a:lvl1pPr>
          </a:lstStyle>
          <a:p>
            <a:pPr algn="ctr"/>
            <a:r>
              <a:rPr lang="en-US" sz="1000" dirty="0">
                <a:latin typeface="Roboto" panose="02000000000000000000" pitchFamily="2" charset="0"/>
                <a:ea typeface="Roboto" panose="02000000000000000000" pitchFamily="2" charset="0"/>
              </a:rPr>
              <a:t>1% </a:t>
            </a:r>
            <a:r>
              <a:rPr lang="ru-RU" sz="1000" dirty="0">
                <a:latin typeface="Roboto" panose="02000000000000000000" pitchFamily="2" charset="0"/>
                <a:ea typeface="Roboto" panose="02000000000000000000" pitchFamily="2" charset="0"/>
              </a:rPr>
              <a:t>камайган</a:t>
            </a:r>
            <a:endParaRPr lang="en-US" sz="1000" dirty="0">
              <a:latin typeface="Roboto" panose="02000000000000000000" pitchFamily="2" charset="0"/>
              <a:ea typeface="Roboto" panose="02000000000000000000" pitchFamily="2" charset="0"/>
            </a:endParaRPr>
          </a:p>
        </p:txBody>
      </p:sp>
      <p:sp>
        <p:nvSpPr>
          <p:cNvPr id="174" name="Rounded Rectangle 21">
            <a:extLst>
              <a:ext uri="{FF2B5EF4-FFF2-40B4-BE49-F238E27FC236}">
                <a16:creationId xmlns:a16="http://schemas.microsoft.com/office/drawing/2014/main" id="{3C6E2356-9712-4AEA-B4AD-9854E3FBAE51}"/>
              </a:ext>
            </a:extLst>
          </p:cNvPr>
          <p:cNvSpPr/>
          <p:nvPr/>
        </p:nvSpPr>
        <p:spPr>
          <a:xfrm>
            <a:off x="12074444" y="3903260"/>
            <a:ext cx="3634129" cy="4839880"/>
          </a:xfrm>
          <a:prstGeom prst="roundRect">
            <a:avLst>
              <a:gd name="adj" fmla="val 8891"/>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nvGrpSpPr>
          <p:cNvPr id="248" name="Group 249">
            <a:extLst>
              <a:ext uri="{FF2B5EF4-FFF2-40B4-BE49-F238E27FC236}">
                <a16:creationId xmlns:a16="http://schemas.microsoft.com/office/drawing/2014/main" id="{FF6D4CDA-2EFA-4613-B6F6-C79959E186EC}"/>
              </a:ext>
            </a:extLst>
          </p:cNvPr>
          <p:cNvGrpSpPr/>
          <p:nvPr/>
        </p:nvGrpSpPr>
        <p:grpSpPr>
          <a:xfrm>
            <a:off x="12874448" y="5662582"/>
            <a:ext cx="2119889" cy="2126189"/>
            <a:chOff x="9341850" y="2349617"/>
            <a:chExt cx="1753552" cy="1753552"/>
          </a:xfrm>
        </p:grpSpPr>
        <p:grpSp>
          <p:nvGrpSpPr>
            <p:cNvPr id="249" name="Group 241">
              <a:extLst>
                <a:ext uri="{FF2B5EF4-FFF2-40B4-BE49-F238E27FC236}">
                  <a16:creationId xmlns:a16="http://schemas.microsoft.com/office/drawing/2014/main" id="{DC9C8090-32C8-41F7-903F-27DF43C5B65F}"/>
                </a:ext>
              </a:extLst>
            </p:cNvPr>
            <p:cNvGrpSpPr/>
            <p:nvPr/>
          </p:nvGrpSpPr>
          <p:grpSpPr>
            <a:xfrm>
              <a:off x="9753593" y="2987047"/>
              <a:ext cx="1135203" cy="536399"/>
              <a:chOff x="5029703" y="3263068"/>
              <a:chExt cx="1135203" cy="536399"/>
            </a:xfrm>
          </p:grpSpPr>
          <p:sp>
            <p:nvSpPr>
              <p:cNvPr id="256" name="TextBox 255">
                <a:extLst>
                  <a:ext uri="{FF2B5EF4-FFF2-40B4-BE49-F238E27FC236}">
                    <a16:creationId xmlns:a16="http://schemas.microsoft.com/office/drawing/2014/main" id="{DA206BAA-4A1C-4D7D-AA79-FB3029E6BBF6}"/>
                  </a:ext>
                </a:extLst>
              </p:cNvPr>
              <p:cNvSpPr txBox="1"/>
              <p:nvPr/>
            </p:nvSpPr>
            <p:spPr>
              <a:xfrm>
                <a:off x="5029703" y="3263068"/>
                <a:ext cx="1135203" cy="427541"/>
              </a:xfrm>
              <a:prstGeom prst="rect">
                <a:avLst/>
              </a:prstGeom>
              <a:noFill/>
            </p:spPr>
            <p:txBody>
              <a:bodyPr wrap="square" rtlCol="0" anchor="ctr">
                <a:spAutoFit/>
              </a:bodyPr>
              <a:lstStyle/>
              <a:p>
                <a:pPr algn="ctr"/>
                <a:r>
                  <a:rPr lang="ru-RU" sz="2800" dirty="0">
                    <a:solidFill>
                      <a:schemeClr val="accent1"/>
                    </a:solidFill>
                    <a:latin typeface="Roboto" panose="02000000000000000000" pitchFamily="2" charset="0"/>
                    <a:ea typeface="Roboto" panose="02000000000000000000" pitchFamily="2" charset="0"/>
                  </a:rPr>
                  <a:t>1</a:t>
                </a:r>
                <a:r>
                  <a:rPr lang="en-US" sz="2800" dirty="0">
                    <a:solidFill>
                      <a:schemeClr val="accent1"/>
                    </a:solidFill>
                    <a:latin typeface="Roboto" panose="02000000000000000000" pitchFamily="2" charset="0"/>
                    <a:ea typeface="Roboto" panose="02000000000000000000" pitchFamily="2" charset="0"/>
                  </a:rPr>
                  <a:t>2%</a:t>
                </a:r>
                <a:endParaRPr lang="en-ID" sz="2800" dirty="0">
                  <a:solidFill>
                    <a:schemeClr val="accent1"/>
                  </a:solidFill>
                  <a:latin typeface="Roboto" panose="02000000000000000000" pitchFamily="2" charset="0"/>
                  <a:ea typeface="Roboto" panose="02000000000000000000" pitchFamily="2" charset="0"/>
                </a:endParaRPr>
              </a:p>
            </p:txBody>
          </p:sp>
          <p:sp>
            <p:nvSpPr>
              <p:cNvPr id="265" name="TextBox 264">
                <a:extLst>
                  <a:ext uri="{FF2B5EF4-FFF2-40B4-BE49-F238E27FC236}">
                    <a16:creationId xmlns:a16="http://schemas.microsoft.com/office/drawing/2014/main" id="{FF7DFB23-8356-4D96-B9B9-0568C1B4E411}"/>
                  </a:ext>
                </a:extLst>
              </p:cNvPr>
              <p:cNvSpPr txBox="1"/>
              <p:nvPr/>
            </p:nvSpPr>
            <p:spPr>
              <a:xfrm>
                <a:off x="5219535" y="3590052"/>
                <a:ext cx="534270" cy="209415"/>
              </a:xfrm>
              <a:prstGeom prst="rect">
                <a:avLst/>
              </a:prstGeom>
              <a:noFill/>
            </p:spPr>
            <p:txBody>
              <a:bodyPr wrap="square" rtlCol="0" anchor="ctr">
                <a:spAutoFit/>
              </a:bodyPr>
              <a:lstStyle/>
              <a:p>
                <a:pPr algn="ctr"/>
                <a:r>
                  <a:rPr lang="en-US" sz="1050" dirty="0">
                    <a:solidFill>
                      <a:schemeClr val="accent1"/>
                    </a:solidFill>
                    <a:latin typeface="Roboto" panose="02000000000000000000" pitchFamily="2" charset="0"/>
                    <a:ea typeface="Roboto" panose="02000000000000000000" pitchFamily="2" charset="0"/>
                  </a:rPr>
                  <a:t>oshgan</a:t>
                </a:r>
                <a:endParaRPr lang="en-ID" sz="900" dirty="0">
                  <a:solidFill>
                    <a:schemeClr val="accent1"/>
                  </a:solidFill>
                  <a:latin typeface="Roboto" panose="02000000000000000000" pitchFamily="2" charset="0"/>
                  <a:ea typeface="Roboto" panose="02000000000000000000" pitchFamily="2" charset="0"/>
                </a:endParaRPr>
              </a:p>
            </p:txBody>
          </p:sp>
        </p:grpSp>
        <p:sp>
          <p:nvSpPr>
            <p:cNvPr id="251" name="Oval 244">
              <a:extLst>
                <a:ext uri="{FF2B5EF4-FFF2-40B4-BE49-F238E27FC236}">
                  <a16:creationId xmlns:a16="http://schemas.microsoft.com/office/drawing/2014/main" id="{A09D8B0C-F42E-44A6-8393-A958A3AC3684}"/>
                </a:ext>
              </a:extLst>
            </p:cNvPr>
            <p:cNvSpPr/>
            <p:nvPr/>
          </p:nvSpPr>
          <p:spPr>
            <a:xfrm>
              <a:off x="9341850" y="2349617"/>
              <a:ext cx="1753552" cy="1753552"/>
            </a:xfrm>
            <a:prstGeom prst="ellipse">
              <a:avLst/>
            </a:prstGeom>
            <a:noFill/>
            <a:ln w="444500">
              <a:solidFill>
                <a:schemeClr val="bg2">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sp>
          <p:nvSpPr>
            <p:cNvPr id="252" name="Arc 245">
              <a:extLst>
                <a:ext uri="{FF2B5EF4-FFF2-40B4-BE49-F238E27FC236}">
                  <a16:creationId xmlns:a16="http://schemas.microsoft.com/office/drawing/2014/main" id="{ADF982CE-58AF-4864-A46C-760ABAC517E8}"/>
                </a:ext>
              </a:extLst>
            </p:cNvPr>
            <p:cNvSpPr/>
            <p:nvPr/>
          </p:nvSpPr>
          <p:spPr>
            <a:xfrm rot="2700000">
              <a:off x="9341850" y="2349617"/>
              <a:ext cx="1753552" cy="1753552"/>
            </a:xfrm>
            <a:prstGeom prst="arc">
              <a:avLst>
                <a:gd name="adj1" fmla="val 16200000"/>
                <a:gd name="adj2" fmla="val 15645726"/>
              </a:avLst>
            </a:prstGeom>
            <a:noFill/>
            <a:ln w="4445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sp>
          <p:nvSpPr>
            <p:cNvPr id="253" name="Arc 246">
              <a:extLst>
                <a:ext uri="{FF2B5EF4-FFF2-40B4-BE49-F238E27FC236}">
                  <a16:creationId xmlns:a16="http://schemas.microsoft.com/office/drawing/2014/main" id="{6D25DB7A-C2BA-4BF9-988F-29C79DF86CBA}"/>
                </a:ext>
              </a:extLst>
            </p:cNvPr>
            <p:cNvSpPr/>
            <p:nvPr/>
          </p:nvSpPr>
          <p:spPr>
            <a:xfrm>
              <a:off x="9341850" y="2349617"/>
              <a:ext cx="1753552" cy="1753552"/>
            </a:xfrm>
            <a:prstGeom prst="arc">
              <a:avLst>
                <a:gd name="adj1" fmla="val 16200000"/>
                <a:gd name="adj2" fmla="val 12195515"/>
              </a:avLst>
            </a:prstGeom>
            <a:noFill/>
            <a:ln w="4445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sp>
          <p:nvSpPr>
            <p:cNvPr id="254" name="Arc 247">
              <a:extLst>
                <a:ext uri="{FF2B5EF4-FFF2-40B4-BE49-F238E27FC236}">
                  <a16:creationId xmlns:a16="http://schemas.microsoft.com/office/drawing/2014/main" id="{8647472F-1906-461D-AEA8-6A560F656400}"/>
                </a:ext>
              </a:extLst>
            </p:cNvPr>
            <p:cNvSpPr/>
            <p:nvPr/>
          </p:nvSpPr>
          <p:spPr>
            <a:xfrm>
              <a:off x="9341850" y="2349617"/>
              <a:ext cx="1753552" cy="1753552"/>
            </a:xfrm>
            <a:prstGeom prst="arc">
              <a:avLst>
                <a:gd name="adj1" fmla="val 16200000"/>
                <a:gd name="adj2" fmla="val 10064021"/>
              </a:avLst>
            </a:prstGeom>
            <a:noFill/>
            <a:ln w="4445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sp>
          <p:nvSpPr>
            <p:cNvPr id="255" name="Arc 248">
              <a:extLst>
                <a:ext uri="{FF2B5EF4-FFF2-40B4-BE49-F238E27FC236}">
                  <a16:creationId xmlns:a16="http://schemas.microsoft.com/office/drawing/2014/main" id="{21A4FDFA-9E20-46C5-B922-3903A3F82058}"/>
                </a:ext>
              </a:extLst>
            </p:cNvPr>
            <p:cNvSpPr/>
            <p:nvPr/>
          </p:nvSpPr>
          <p:spPr>
            <a:xfrm>
              <a:off x="9341850" y="2349617"/>
              <a:ext cx="1753552" cy="1753552"/>
            </a:xfrm>
            <a:prstGeom prst="arc">
              <a:avLst>
                <a:gd name="adj1" fmla="val 16200000"/>
                <a:gd name="adj2" fmla="val 7050727"/>
              </a:avLst>
            </a:prstGeom>
            <a:noFill/>
            <a:ln w="444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latin typeface="Roboto" panose="02000000000000000000" pitchFamily="2" charset="0"/>
                <a:ea typeface="Roboto" panose="02000000000000000000" pitchFamily="2" charset="0"/>
              </a:endParaRPr>
            </a:p>
          </p:txBody>
        </p:sp>
      </p:grpSp>
      <p:pic>
        <p:nvPicPr>
          <p:cNvPr id="8" name="Рисунок 7">
            <a:extLst>
              <a:ext uri="{FF2B5EF4-FFF2-40B4-BE49-F238E27FC236}">
                <a16:creationId xmlns:a16="http://schemas.microsoft.com/office/drawing/2014/main" id="{FB5A09C6-E9B2-4F44-B77F-00E0D21CE8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7139153" y="5538825"/>
            <a:ext cx="152160" cy="152160"/>
          </a:xfrm>
          <a:prstGeom prst="rect">
            <a:avLst/>
          </a:prstGeom>
        </p:spPr>
      </p:pic>
      <p:grpSp>
        <p:nvGrpSpPr>
          <p:cNvPr id="15" name="Группа 14">
            <a:extLst>
              <a:ext uri="{FF2B5EF4-FFF2-40B4-BE49-F238E27FC236}">
                <a16:creationId xmlns:a16="http://schemas.microsoft.com/office/drawing/2014/main" id="{0BEAA144-42E9-4551-A306-A27B5D5ABC8E}"/>
              </a:ext>
            </a:extLst>
          </p:cNvPr>
          <p:cNvGrpSpPr/>
          <p:nvPr/>
        </p:nvGrpSpPr>
        <p:grpSpPr>
          <a:xfrm>
            <a:off x="8911646" y="5943330"/>
            <a:ext cx="2500283" cy="1093612"/>
            <a:chOff x="8911646" y="5943330"/>
            <a:chExt cx="2500283" cy="1093612"/>
          </a:xfrm>
        </p:grpSpPr>
        <p:sp>
          <p:nvSpPr>
            <p:cNvPr id="161" name="Rounded Rectangle 21">
              <a:extLst>
                <a:ext uri="{FF2B5EF4-FFF2-40B4-BE49-F238E27FC236}">
                  <a16:creationId xmlns:a16="http://schemas.microsoft.com/office/drawing/2014/main" id="{3A394C99-1EE6-4676-A103-4341CF76DC28}"/>
                </a:ext>
              </a:extLst>
            </p:cNvPr>
            <p:cNvSpPr/>
            <p:nvPr/>
          </p:nvSpPr>
          <p:spPr>
            <a:xfrm>
              <a:off x="8911646" y="5943330"/>
              <a:ext cx="2500283"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62" name="TextBox 161">
              <a:extLst>
                <a:ext uri="{FF2B5EF4-FFF2-40B4-BE49-F238E27FC236}">
                  <a16:creationId xmlns:a16="http://schemas.microsoft.com/office/drawing/2014/main" id="{1FF633A3-CF9D-45C4-BBC3-35AF56AD5CE1}"/>
                </a:ext>
              </a:extLst>
            </p:cNvPr>
            <p:cNvSpPr txBox="1"/>
            <p:nvPr/>
          </p:nvSpPr>
          <p:spPr>
            <a:xfrm>
              <a:off x="9751477"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Амортизация</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63" name="TextBox 162">
              <a:extLst>
                <a:ext uri="{FF2B5EF4-FFF2-40B4-BE49-F238E27FC236}">
                  <a16:creationId xmlns:a16="http://schemas.microsoft.com/office/drawing/2014/main" id="{F873B1F1-FE24-4C15-8B18-20584DE883E2}"/>
                </a:ext>
              </a:extLst>
            </p:cNvPr>
            <p:cNvSpPr txBox="1"/>
            <p:nvPr/>
          </p:nvSpPr>
          <p:spPr>
            <a:xfrm>
              <a:off x="9751480" y="6359964"/>
              <a:ext cx="1135709"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21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164" name="TextBox 163">
              <a:extLst>
                <a:ext uri="{FF2B5EF4-FFF2-40B4-BE49-F238E27FC236}">
                  <a16:creationId xmlns:a16="http://schemas.microsoft.com/office/drawing/2014/main" id="{F4585B2C-B051-4A94-B510-55E51F7880C4}"/>
                </a:ext>
              </a:extLst>
            </p:cNvPr>
            <p:cNvSpPr txBox="1"/>
            <p:nvPr/>
          </p:nvSpPr>
          <p:spPr>
            <a:xfrm>
              <a:off x="9169366"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0,0004%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grpSp>
          <p:nvGrpSpPr>
            <p:cNvPr id="165" name="Group 175">
              <a:extLst>
                <a:ext uri="{FF2B5EF4-FFF2-40B4-BE49-F238E27FC236}">
                  <a16:creationId xmlns:a16="http://schemas.microsoft.com/office/drawing/2014/main" id="{8CA6B71F-8B7C-4696-AB45-2BB97A584A12}"/>
                </a:ext>
              </a:extLst>
            </p:cNvPr>
            <p:cNvGrpSpPr/>
            <p:nvPr/>
          </p:nvGrpSpPr>
          <p:grpSpPr>
            <a:xfrm>
              <a:off x="9109829" y="6129393"/>
              <a:ext cx="523722" cy="523720"/>
              <a:chOff x="7956315" y="2284904"/>
              <a:chExt cx="745922" cy="745920"/>
            </a:xfrm>
          </p:grpSpPr>
          <p:sp>
            <p:nvSpPr>
              <p:cNvPr id="166" name="Pie 92">
                <a:extLst>
                  <a:ext uri="{FF2B5EF4-FFF2-40B4-BE49-F238E27FC236}">
                    <a16:creationId xmlns:a16="http://schemas.microsoft.com/office/drawing/2014/main" id="{FE262115-10FD-4F64-925A-B489D944FA0D}"/>
                  </a:ext>
                </a:extLst>
              </p:cNvPr>
              <p:cNvSpPr/>
              <p:nvPr/>
            </p:nvSpPr>
            <p:spPr>
              <a:xfrm>
                <a:off x="7956315" y="2284904"/>
                <a:ext cx="745922" cy="745920"/>
              </a:xfrm>
              <a:prstGeom prst="pie">
                <a:avLst>
                  <a:gd name="adj1" fmla="val 9942244"/>
                  <a:gd name="adj2" fmla="val 37975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panose="02000000000000000000" pitchFamily="2" charset="0"/>
                  <a:ea typeface="Roboto" panose="02000000000000000000" pitchFamily="2" charset="0"/>
                </a:endParaRPr>
              </a:p>
            </p:txBody>
          </p:sp>
          <p:sp>
            <p:nvSpPr>
              <p:cNvPr id="167" name="Oval 177">
                <a:extLst>
                  <a:ext uri="{FF2B5EF4-FFF2-40B4-BE49-F238E27FC236}">
                    <a16:creationId xmlns:a16="http://schemas.microsoft.com/office/drawing/2014/main" id="{FBD408CB-80BA-43E0-B32A-752667B8BE45}"/>
                  </a:ext>
                </a:extLst>
              </p:cNvPr>
              <p:cNvSpPr/>
              <p:nvPr/>
            </p:nvSpPr>
            <p:spPr>
              <a:xfrm>
                <a:off x="8080340" y="2408929"/>
                <a:ext cx="497873" cy="497871"/>
              </a:xfrm>
              <a:prstGeom prst="ellipse">
                <a:avLst/>
              </a:prstGeom>
              <a:solidFill>
                <a:schemeClr val="bg2"/>
              </a:solidFill>
              <a:ln>
                <a:noFill/>
              </a:ln>
              <a:effectLst>
                <a:outerShdw blurRad="201952" dist="143211" dir="5400000" sx="98000" sy="98000" algn="ctr" rotWithShape="0">
                  <a:srgbClr val="000000">
                    <a:alpha val="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68" name="TextBox 167">
                <a:extLst>
                  <a:ext uri="{FF2B5EF4-FFF2-40B4-BE49-F238E27FC236}">
                    <a16:creationId xmlns:a16="http://schemas.microsoft.com/office/drawing/2014/main" id="{53941DEE-212A-4C39-9C24-4DE4F18C6F92}"/>
                  </a:ext>
                </a:extLst>
              </p:cNvPr>
              <p:cNvSpPr txBox="1"/>
              <p:nvPr/>
            </p:nvSpPr>
            <p:spPr>
              <a:xfrm>
                <a:off x="8096126" y="2611252"/>
                <a:ext cx="466302" cy="109589"/>
              </a:xfrm>
              <a:prstGeom prst="rect">
                <a:avLst/>
              </a:prstGeom>
              <a:noFill/>
            </p:spPr>
            <p:txBody>
              <a:bodyPr wrap="square" lIns="0" tIns="0" rIns="0" bIns="0" rtlCol="0" anchor="ctr">
                <a:spAutoFit/>
              </a:bodyPr>
              <a:lstStyle/>
              <a:p>
                <a:pPr algn="ctr"/>
                <a:r>
                  <a:rPr lang="en-US" sz="500" b="1" dirty="0">
                    <a:solidFill>
                      <a:schemeClr val="accent1"/>
                    </a:solidFill>
                    <a:latin typeface="Roboto" panose="02000000000000000000" pitchFamily="2" charset="0"/>
                    <a:ea typeface="Roboto" panose="02000000000000000000" pitchFamily="2" charset="0"/>
                  </a:rPr>
                  <a:t>%</a:t>
                </a:r>
              </a:p>
            </p:txBody>
          </p:sp>
        </p:grpSp>
        <p:pic>
          <p:nvPicPr>
            <p:cNvPr id="300" name="Рисунок 299">
              <a:extLst>
                <a:ext uri="{FF2B5EF4-FFF2-40B4-BE49-F238E27FC236}">
                  <a16:creationId xmlns:a16="http://schemas.microsoft.com/office/drawing/2014/main" id="{710E0E67-455B-4D1E-8A9E-D141630434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6976" y="6744650"/>
              <a:ext cx="152160" cy="152160"/>
            </a:xfrm>
            <a:prstGeom prst="rect">
              <a:avLst/>
            </a:prstGeom>
          </p:spPr>
        </p:pic>
      </p:grpSp>
      <p:sp>
        <p:nvSpPr>
          <p:cNvPr id="90" name="TextBox 89">
            <a:extLst>
              <a:ext uri="{FF2B5EF4-FFF2-40B4-BE49-F238E27FC236}">
                <a16:creationId xmlns:a16="http://schemas.microsoft.com/office/drawing/2014/main" id="{1F7652F4-39DB-4ACF-9D30-A2833E198A4B}"/>
              </a:ext>
            </a:extLst>
          </p:cNvPr>
          <p:cNvSpPr txBox="1"/>
          <p:nvPr/>
        </p:nvSpPr>
        <p:spPr>
          <a:xfrm>
            <a:off x="4942646" y="4202435"/>
            <a:ext cx="5602193" cy="400110"/>
          </a:xfrm>
          <a:prstGeom prst="rect">
            <a:avLst/>
          </a:prstGeom>
          <a:noFill/>
        </p:spPr>
        <p:txBody>
          <a:bodyPr wrap="square" rtlCol="0">
            <a:spAutoFit/>
          </a:bodyPr>
          <a:lstStyle/>
          <a:p>
            <a:pPr algn="ctr"/>
            <a:r>
              <a:rPr lang="ru-RU" sz="2000" dirty="0">
                <a:solidFill>
                  <a:schemeClr val="tx2">
                    <a:lumMod val="75000"/>
                    <a:lumOff val="25000"/>
                  </a:schemeClr>
                </a:solidFill>
                <a:latin typeface="Roboto" panose="02000000000000000000" pitchFamily="2" charset="0"/>
                <a:ea typeface="Roboto" panose="02000000000000000000" pitchFamily="2" charset="0"/>
              </a:rPr>
              <a:t>2025 йилнинг </a:t>
            </a:r>
            <a:r>
              <a:rPr lang="ru-RU" sz="20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grpSp>
        <p:nvGrpSpPr>
          <p:cNvPr id="5" name="Группа 4">
            <a:extLst>
              <a:ext uri="{FF2B5EF4-FFF2-40B4-BE49-F238E27FC236}">
                <a16:creationId xmlns:a16="http://schemas.microsoft.com/office/drawing/2014/main" id="{9EF64DED-F970-448C-91AC-C9B0EB817F96}"/>
              </a:ext>
            </a:extLst>
          </p:cNvPr>
          <p:cNvGrpSpPr/>
          <p:nvPr/>
        </p:nvGrpSpPr>
        <p:grpSpPr>
          <a:xfrm>
            <a:off x="3888015" y="4713263"/>
            <a:ext cx="2617909" cy="1093612"/>
            <a:chOff x="3888015" y="4713263"/>
            <a:chExt cx="2617909" cy="1093612"/>
          </a:xfrm>
        </p:grpSpPr>
        <p:sp>
          <p:nvSpPr>
            <p:cNvPr id="106" name="Rounded Rectangle 21">
              <a:extLst>
                <a:ext uri="{FF2B5EF4-FFF2-40B4-BE49-F238E27FC236}">
                  <a16:creationId xmlns:a16="http://schemas.microsoft.com/office/drawing/2014/main" id="{EEDC721A-714A-49CB-8E3F-4FBC1F23C12D}"/>
                </a:ext>
              </a:extLst>
            </p:cNvPr>
            <p:cNvSpPr/>
            <p:nvPr/>
          </p:nvSpPr>
          <p:spPr>
            <a:xfrm>
              <a:off x="3888015" y="4713263"/>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a:t>
              </a:r>
            </a:p>
          </p:txBody>
        </p:sp>
        <p:sp>
          <p:nvSpPr>
            <p:cNvPr id="107" name="TextBox 106">
              <a:extLst>
                <a:ext uri="{FF2B5EF4-FFF2-40B4-BE49-F238E27FC236}">
                  <a16:creationId xmlns:a16="http://schemas.microsoft.com/office/drawing/2014/main" id="{0F985E4D-49ED-4A19-8387-BE8061850071}"/>
                </a:ext>
              </a:extLst>
            </p:cNvPr>
            <p:cNvSpPr txBox="1"/>
            <p:nvPr/>
          </p:nvSpPr>
          <p:spPr>
            <a:xfrm>
              <a:off x="4823530" y="4918745"/>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Иш хақи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08" name="TextBox 107">
              <a:extLst>
                <a:ext uri="{FF2B5EF4-FFF2-40B4-BE49-F238E27FC236}">
                  <a16:creationId xmlns:a16="http://schemas.microsoft.com/office/drawing/2014/main" id="{53EBA59D-02D4-4B8D-9993-1E63C5384CE7}"/>
                </a:ext>
              </a:extLst>
            </p:cNvPr>
            <p:cNvSpPr txBox="1"/>
            <p:nvPr/>
          </p:nvSpPr>
          <p:spPr>
            <a:xfrm>
              <a:off x="4823533" y="5129897"/>
              <a:ext cx="1682391"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2 772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109" name="TextBox 108">
              <a:extLst>
                <a:ext uri="{FF2B5EF4-FFF2-40B4-BE49-F238E27FC236}">
                  <a16:creationId xmlns:a16="http://schemas.microsoft.com/office/drawing/2014/main" id="{50FD11BF-3FCA-4F21-8039-B211F3330D4E}"/>
                </a:ext>
              </a:extLst>
            </p:cNvPr>
            <p:cNvSpPr txBox="1"/>
            <p:nvPr/>
          </p:nvSpPr>
          <p:spPr>
            <a:xfrm>
              <a:off x="4145734" y="5531532"/>
              <a:ext cx="2156557" cy="153888"/>
            </a:xfrm>
            <a:prstGeom prst="rect">
              <a:avLst/>
            </a:prstGeom>
            <a:noFill/>
          </p:spPr>
          <p:txBody>
            <a:bodyPr wrap="square" lIns="0" tIns="0" rIns="0" bIns="0" rtlCol="0">
              <a:spAutoFit/>
            </a:bodyPr>
            <a:lstStyle/>
            <a:p>
              <a:pPr algn="ctr"/>
              <a:r>
                <a:rPr lang="ru-RU" sz="1000" dirty="0">
                  <a:solidFill>
                    <a:schemeClr val="tx1">
                      <a:lumMod val="75000"/>
                      <a:lumOff val="25000"/>
                    </a:schemeClr>
                  </a:solidFill>
                  <a:latin typeface="Roboto" panose="02000000000000000000" pitchFamily="2" charset="0"/>
                  <a:ea typeface="Roboto" panose="02000000000000000000" pitchFamily="2" charset="0"/>
                </a:rPr>
                <a:t>3% 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307" name="Рисунок 306">
              <a:extLst>
                <a:ext uri="{FF2B5EF4-FFF2-40B4-BE49-F238E27FC236}">
                  <a16:creationId xmlns:a16="http://schemas.microsoft.com/office/drawing/2014/main" id="{6C8222A6-4A1A-479A-B6AA-B59F5144EE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57897" y="5536900"/>
              <a:ext cx="152160" cy="152160"/>
            </a:xfrm>
            <a:prstGeom prst="rect">
              <a:avLst/>
            </a:prstGeom>
          </p:spPr>
        </p:pic>
        <p:pic>
          <p:nvPicPr>
            <p:cNvPr id="1026" name="Picture 2">
              <a:hlinkClick r:id="rId7" action="ppaction://hlinksldjump"/>
              <a:extLst>
                <a:ext uri="{FF2B5EF4-FFF2-40B4-BE49-F238E27FC236}">
                  <a16:creationId xmlns:a16="http://schemas.microsoft.com/office/drawing/2014/main" id="{FED982A9-E1B9-4B88-B829-145EA0DB41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070" y="4918933"/>
              <a:ext cx="518400" cy="518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Группа 5">
            <a:extLst>
              <a:ext uri="{FF2B5EF4-FFF2-40B4-BE49-F238E27FC236}">
                <a16:creationId xmlns:a16="http://schemas.microsoft.com/office/drawing/2014/main" id="{8FCA45F0-1C70-48D9-954D-64BCB206C96D}"/>
              </a:ext>
            </a:extLst>
          </p:cNvPr>
          <p:cNvGrpSpPr/>
          <p:nvPr/>
        </p:nvGrpSpPr>
        <p:grpSpPr>
          <a:xfrm>
            <a:off x="8911646" y="4713263"/>
            <a:ext cx="2579313" cy="1093612"/>
            <a:chOff x="8911647" y="4713263"/>
            <a:chExt cx="2414276" cy="1093612"/>
          </a:xfrm>
        </p:grpSpPr>
        <p:sp>
          <p:nvSpPr>
            <p:cNvPr id="130" name="Rounded Rectangle 21">
              <a:extLst>
                <a:ext uri="{FF2B5EF4-FFF2-40B4-BE49-F238E27FC236}">
                  <a16:creationId xmlns:a16="http://schemas.microsoft.com/office/drawing/2014/main" id="{1FD40F3A-3409-4636-A811-5358F490A2FB}"/>
                </a:ext>
              </a:extLst>
            </p:cNvPr>
            <p:cNvSpPr/>
            <p:nvPr/>
          </p:nvSpPr>
          <p:spPr>
            <a:xfrm>
              <a:off x="8911647" y="4713263"/>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731855F6-E670-418D-9CE4-1B1AD148450F}"/>
                </a:ext>
              </a:extLst>
            </p:cNvPr>
            <p:cNvSpPr txBox="1"/>
            <p:nvPr/>
          </p:nvSpPr>
          <p:spPr>
            <a:xfrm>
              <a:off x="9662295" y="4918745"/>
              <a:ext cx="1631040"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Материал ва эхтиёт</a:t>
              </a:r>
              <a:r>
                <a:rPr lang="en-US" sz="1200" dirty="0">
                  <a:solidFill>
                    <a:schemeClr val="tx2">
                      <a:lumMod val="85000"/>
                      <a:lumOff val="15000"/>
                    </a:schemeClr>
                  </a:solidFill>
                  <a:latin typeface="Roboto" panose="02000000000000000000" pitchFamily="2" charset="0"/>
                  <a:ea typeface="Roboto" panose="02000000000000000000" pitchFamily="2" charset="0"/>
                </a:rPr>
                <a:t> </a:t>
              </a:r>
              <a:r>
                <a:rPr lang="ru-RU" sz="1200" dirty="0">
                  <a:solidFill>
                    <a:schemeClr val="tx2">
                      <a:lumMod val="85000"/>
                      <a:lumOff val="15000"/>
                    </a:schemeClr>
                  </a:solidFill>
                  <a:latin typeface="Roboto" panose="02000000000000000000" pitchFamily="2" charset="0"/>
                  <a:ea typeface="Roboto" panose="02000000000000000000" pitchFamily="2" charset="0"/>
                </a:rPr>
                <a:t>қ</a:t>
              </a:r>
              <a:r>
                <a:rPr lang="en-US" sz="1200" dirty="0">
                  <a:solidFill>
                    <a:schemeClr val="tx2">
                      <a:lumMod val="85000"/>
                      <a:lumOff val="15000"/>
                    </a:schemeClr>
                  </a:solidFill>
                  <a:latin typeface="Roboto" panose="02000000000000000000" pitchFamily="2" charset="0"/>
                  <a:ea typeface="Roboto" panose="02000000000000000000" pitchFamily="2" charset="0"/>
                </a:rPr>
                <a:t>.</a:t>
              </a:r>
            </a:p>
          </p:txBody>
        </p:sp>
        <p:sp>
          <p:nvSpPr>
            <p:cNvPr id="132" name="TextBox 131">
              <a:extLst>
                <a:ext uri="{FF2B5EF4-FFF2-40B4-BE49-F238E27FC236}">
                  <a16:creationId xmlns:a16="http://schemas.microsoft.com/office/drawing/2014/main" id="{A37B9937-A38B-4F1D-9623-1C48155A1487}"/>
                </a:ext>
              </a:extLst>
            </p:cNvPr>
            <p:cNvSpPr txBox="1"/>
            <p:nvPr/>
          </p:nvSpPr>
          <p:spPr>
            <a:xfrm>
              <a:off x="9670455" y="5129897"/>
              <a:ext cx="1386975"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2 679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133" name="TextBox 132">
              <a:extLst>
                <a:ext uri="{FF2B5EF4-FFF2-40B4-BE49-F238E27FC236}">
                  <a16:creationId xmlns:a16="http://schemas.microsoft.com/office/drawing/2014/main" id="{F8BA2CCC-C34E-4974-9955-CFE28DF08594}"/>
                </a:ext>
              </a:extLst>
            </p:cNvPr>
            <p:cNvSpPr txBox="1"/>
            <p:nvPr/>
          </p:nvSpPr>
          <p:spPr>
            <a:xfrm>
              <a:off x="9169366" y="5531532"/>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13%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96" name="Рисунок 295">
              <a:extLst>
                <a:ext uri="{FF2B5EF4-FFF2-40B4-BE49-F238E27FC236}">
                  <a16:creationId xmlns:a16="http://schemas.microsoft.com/office/drawing/2014/main" id="{091D3C12-3699-4CFB-946B-9F504E933C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6976" y="5538825"/>
              <a:ext cx="152160" cy="152160"/>
            </a:xfrm>
            <a:prstGeom prst="rect">
              <a:avLst/>
            </a:prstGeom>
          </p:spPr>
        </p:pic>
        <p:pic>
          <p:nvPicPr>
            <p:cNvPr id="14" name="Рисунок 13">
              <a:hlinkClick r:id="rId9" action="ppaction://hlinksldjump"/>
              <a:extLst>
                <a:ext uri="{FF2B5EF4-FFF2-40B4-BE49-F238E27FC236}">
                  <a16:creationId xmlns:a16="http://schemas.microsoft.com/office/drawing/2014/main" id="{14127699-997D-4246-BDA1-AD275DBBFB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74556" y="4880207"/>
              <a:ext cx="518400" cy="518400"/>
            </a:xfrm>
            <a:prstGeom prst="rect">
              <a:avLst/>
            </a:prstGeom>
          </p:spPr>
        </p:pic>
      </p:grpSp>
      <p:grpSp>
        <p:nvGrpSpPr>
          <p:cNvPr id="7" name="Группа 6">
            <a:extLst>
              <a:ext uri="{FF2B5EF4-FFF2-40B4-BE49-F238E27FC236}">
                <a16:creationId xmlns:a16="http://schemas.microsoft.com/office/drawing/2014/main" id="{C2C2CA9E-8340-465F-8AAE-BC3A796853EA}"/>
              </a:ext>
            </a:extLst>
          </p:cNvPr>
          <p:cNvGrpSpPr/>
          <p:nvPr/>
        </p:nvGrpSpPr>
        <p:grpSpPr>
          <a:xfrm>
            <a:off x="3888015" y="5943330"/>
            <a:ext cx="2523673" cy="1093612"/>
            <a:chOff x="3888015" y="5943330"/>
            <a:chExt cx="2523673" cy="1093612"/>
          </a:xfrm>
        </p:grpSpPr>
        <p:sp>
          <p:nvSpPr>
            <p:cNvPr id="145" name="Rounded Rectangle 21">
              <a:extLst>
                <a:ext uri="{FF2B5EF4-FFF2-40B4-BE49-F238E27FC236}">
                  <a16:creationId xmlns:a16="http://schemas.microsoft.com/office/drawing/2014/main" id="{BF8899F4-7649-4BCE-B6AD-A9DCE4FA5174}"/>
                </a:ext>
              </a:extLst>
            </p:cNvPr>
            <p:cNvSpPr/>
            <p:nvPr/>
          </p:nvSpPr>
          <p:spPr>
            <a:xfrm>
              <a:off x="3888015"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46" name="TextBox 145">
              <a:extLst>
                <a:ext uri="{FF2B5EF4-FFF2-40B4-BE49-F238E27FC236}">
                  <a16:creationId xmlns:a16="http://schemas.microsoft.com/office/drawing/2014/main" id="{E54F9080-8E10-4DCD-8978-6A6034BD97AC}"/>
                </a:ext>
              </a:extLst>
            </p:cNvPr>
            <p:cNvSpPr txBox="1"/>
            <p:nvPr/>
          </p:nvSpPr>
          <p:spPr>
            <a:xfrm>
              <a:off x="4823530"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Ёқилғи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47" name="TextBox 146">
              <a:extLst>
                <a:ext uri="{FF2B5EF4-FFF2-40B4-BE49-F238E27FC236}">
                  <a16:creationId xmlns:a16="http://schemas.microsoft.com/office/drawing/2014/main" id="{8D4B86FC-7D7C-438D-9069-663C9DBE9742}"/>
                </a:ext>
              </a:extLst>
            </p:cNvPr>
            <p:cNvSpPr txBox="1"/>
            <p:nvPr/>
          </p:nvSpPr>
          <p:spPr>
            <a:xfrm>
              <a:off x="4823533" y="6359964"/>
              <a:ext cx="1350320"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2 448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148" name="TextBox 147">
              <a:extLst>
                <a:ext uri="{FF2B5EF4-FFF2-40B4-BE49-F238E27FC236}">
                  <a16:creationId xmlns:a16="http://schemas.microsoft.com/office/drawing/2014/main" id="{AC2A4534-AAB4-4673-9D39-720B1749C112}"/>
                </a:ext>
              </a:extLst>
            </p:cNvPr>
            <p:cNvSpPr txBox="1"/>
            <p:nvPr/>
          </p:nvSpPr>
          <p:spPr>
            <a:xfrm>
              <a:off x="4145734"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97" name="Рисунок 296">
              <a:extLst>
                <a:ext uri="{FF2B5EF4-FFF2-40B4-BE49-F238E27FC236}">
                  <a16:creationId xmlns:a16="http://schemas.microsoft.com/office/drawing/2014/main" id="{0B596803-70B7-4574-A258-944C765F83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57897" y="6748290"/>
              <a:ext cx="152160" cy="152160"/>
            </a:xfrm>
            <a:prstGeom prst="rect">
              <a:avLst/>
            </a:prstGeom>
          </p:spPr>
        </p:pic>
        <p:pic>
          <p:nvPicPr>
            <p:cNvPr id="1030" name="Picture 6" descr="Download Free Gas station Flat Circular Flat icon Icons in PNG &amp; SVG">
              <a:hlinkClick r:id="rId11" action="ppaction://hlinksldjump"/>
              <a:extLst>
                <a:ext uri="{FF2B5EF4-FFF2-40B4-BE49-F238E27FC236}">
                  <a16:creationId xmlns:a16="http://schemas.microsoft.com/office/drawing/2014/main" id="{609E1BF6-5178-4E80-8442-FBEC8D93513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50694" y="6095634"/>
              <a:ext cx="522000" cy="522000"/>
            </a:xfrm>
            <a:prstGeom prst="rect">
              <a:avLst/>
            </a:prstGeom>
            <a:noFill/>
            <a:extLst>
              <a:ext uri="{909E8E84-426E-40DD-AFC4-6F175D3DCCD1}">
                <a14:hiddenFill xmlns:a14="http://schemas.microsoft.com/office/drawing/2010/main">
                  <a:solidFill>
                    <a:srgbClr val="FFFFFF"/>
                  </a:solidFill>
                </a14:hiddenFill>
              </a:ext>
            </a:extLst>
          </p:spPr>
        </p:pic>
      </p:grpSp>
      <p:pic>
        <p:nvPicPr>
          <p:cNvPr id="308" name="Рисунок 307">
            <a:extLst>
              <a:ext uri="{FF2B5EF4-FFF2-40B4-BE49-F238E27FC236}">
                <a16:creationId xmlns:a16="http://schemas.microsoft.com/office/drawing/2014/main" id="{CAB55DA6-62A0-40CF-B6D7-160495FDEC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35013" y="6563985"/>
            <a:ext cx="276904" cy="276904"/>
          </a:xfrm>
          <a:prstGeom prst="rect">
            <a:avLst/>
          </a:prstGeom>
        </p:spPr>
      </p:pic>
      <p:sp>
        <p:nvSpPr>
          <p:cNvPr id="309" name="TextBox 308">
            <a:extLst>
              <a:ext uri="{FF2B5EF4-FFF2-40B4-BE49-F238E27FC236}">
                <a16:creationId xmlns:a16="http://schemas.microsoft.com/office/drawing/2014/main" id="{7BCC484B-8BE4-4B2C-BF59-62F2C86BB4C3}"/>
              </a:ext>
            </a:extLst>
          </p:cNvPr>
          <p:cNvSpPr txBox="1"/>
          <p:nvPr/>
        </p:nvSpPr>
        <p:spPr>
          <a:xfrm>
            <a:off x="13158789" y="4408770"/>
            <a:ext cx="1440607" cy="400110"/>
          </a:xfrm>
          <a:prstGeom prst="rect">
            <a:avLst/>
          </a:prstGeom>
          <a:noFill/>
        </p:spPr>
        <p:txBody>
          <a:bodyPr wrap="square" rtlCol="0">
            <a:spAutoFit/>
          </a:bodyPr>
          <a:lstStyle/>
          <a:p>
            <a:pPr algn="ctr"/>
            <a:r>
              <a:rPr lang="ru-RU" sz="2000" b="1" dirty="0">
                <a:solidFill>
                  <a:schemeClr val="tx2">
                    <a:lumMod val="75000"/>
                    <a:lumOff val="25000"/>
                  </a:schemeClr>
                </a:solidFill>
                <a:latin typeface="Roboto" panose="02000000000000000000" pitchFamily="2" charset="0"/>
                <a:ea typeface="Roboto" panose="02000000000000000000" pitchFamily="2" charset="0"/>
              </a:rPr>
              <a:t>Жами</a:t>
            </a:r>
            <a:r>
              <a:rPr lang="en-US" sz="2000" b="1" dirty="0">
                <a:solidFill>
                  <a:schemeClr val="tx2">
                    <a:lumMod val="75000"/>
                    <a:lumOff val="25000"/>
                  </a:schemeClr>
                </a:solidFill>
                <a:latin typeface="Roboto" panose="02000000000000000000" pitchFamily="2" charset="0"/>
                <a:ea typeface="Roboto" panose="02000000000000000000" pitchFamily="2" charset="0"/>
              </a:rPr>
              <a:t>:</a:t>
            </a:r>
            <a:endParaRPr lang="ru-RU" sz="2000" b="1" dirty="0">
              <a:solidFill>
                <a:schemeClr val="tx2">
                  <a:lumMod val="75000"/>
                  <a:lumOff val="25000"/>
                </a:schemeClr>
              </a:solidFill>
              <a:latin typeface="Roboto" panose="02000000000000000000" pitchFamily="2" charset="0"/>
              <a:ea typeface="Roboto" panose="02000000000000000000" pitchFamily="2" charset="0"/>
            </a:endParaRPr>
          </a:p>
        </p:txBody>
      </p:sp>
      <p:grpSp>
        <p:nvGrpSpPr>
          <p:cNvPr id="10" name="Группа 9">
            <a:extLst>
              <a:ext uri="{FF2B5EF4-FFF2-40B4-BE49-F238E27FC236}">
                <a16:creationId xmlns:a16="http://schemas.microsoft.com/office/drawing/2014/main" id="{C1AF6EF7-65A9-4D23-9080-CAD5CA6D6492}"/>
              </a:ext>
            </a:extLst>
          </p:cNvPr>
          <p:cNvGrpSpPr/>
          <p:nvPr/>
        </p:nvGrpSpPr>
        <p:grpSpPr>
          <a:xfrm>
            <a:off x="6407746" y="5943330"/>
            <a:ext cx="2523673" cy="1093612"/>
            <a:chOff x="6407746" y="5943330"/>
            <a:chExt cx="2523673" cy="1093612"/>
          </a:xfrm>
        </p:grpSpPr>
        <p:sp>
          <p:nvSpPr>
            <p:cNvPr id="153" name="Rounded Rectangle 21">
              <a:extLst>
                <a:ext uri="{FF2B5EF4-FFF2-40B4-BE49-F238E27FC236}">
                  <a16:creationId xmlns:a16="http://schemas.microsoft.com/office/drawing/2014/main" id="{86810748-589A-4FA7-B092-606B98CE353D}"/>
                </a:ext>
              </a:extLst>
            </p:cNvPr>
            <p:cNvSpPr/>
            <p:nvPr/>
          </p:nvSpPr>
          <p:spPr>
            <a:xfrm>
              <a:off x="6407746"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54" name="TextBox 153">
              <a:extLst>
                <a:ext uri="{FF2B5EF4-FFF2-40B4-BE49-F238E27FC236}">
                  <a16:creationId xmlns:a16="http://schemas.microsoft.com/office/drawing/2014/main" id="{BB51FF13-FBCE-4302-A1F6-E0959725DCC3}"/>
                </a:ext>
              </a:extLst>
            </p:cNvPr>
            <p:cNvSpPr txBox="1"/>
            <p:nvPr/>
          </p:nvSpPr>
          <p:spPr>
            <a:xfrm>
              <a:off x="7343261"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Эл/энергия</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55" name="TextBox 154">
              <a:extLst>
                <a:ext uri="{FF2B5EF4-FFF2-40B4-BE49-F238E27FC236}">
                  <a16:creationId xmlns:a16="http://schemas.microsoft.com/office/drawing/2014/main" id="{D8AD0E77-E435-41C4-93D7-77CB360F2D0A}"/>
                </a:ext>
              </a:extLst>
            </p:cNvPr>
            <p:cNvSpPr txBox="1"/>
            <p:nvPr/>
          </p:nvSpPr>
          <p:spPr>
            <a:xfrm>
              <a:off x="7343264" y="6359964"/>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17 910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156" name="TextBox 155">
              <a:extLst>
                <a:ext uri="{FF2B5EF4-FFF2-40B4-BE49-F238E27FC236}">
                  <a16:creationId xmlns:a16="http://schemas.microsoft.com/office/drawing/2014/main" id="{05BB9B5F-E451-420E-BE77-34FE05A89D6B}"/>
                </a:ext>
              </a:extLst>
            </p:cNvPr>
            <p:cNvSpPr txBox="1"/>
            <p:nvPr/>
          </p:nvSpPr>
          <p:spPr>
            <a:xfrm>
              <a:off x="6665465"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27%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98" name="Рисунок 297">
              <a:extLst>
                <a:ext uri="{FF2B5EF4-FFF2-40B4-BE49-F238E27FC236}">
                  <a16:creationId xmlns:a16="http://schemas.microsoft.com/office/drawing/2014/main" id="{B3174ED3-515E-427C-927D-547FCFAB7D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39152" y="6744650"/>
              <a:ext cx="152160" cy="152160"/>
            </a:xfrm>
            <a:prstGeom prst="rect">
              <a:avLst/>
            </a:prstGeom>
          </p:spPr>
        </p:pic>
        <p:pic>
          <p:nvPicPr>
            <p:cNvPr id="1032" name="Picture 8" descr="Electricity - Free business and finance icons">
              <a:hlinkClick r:id="rId13" action="ppaction://hlinksldjump"/>
              <a:extLst>
                <a:ext uri="{FF2B5EF4-FFF2-40B4-BE49-F238E27FC236}">
                  <a16:creationId xmlns:a16="http://schemas.microsoft.com/office/drawing/2014/main" id="{EF2074C2-2FF7-40AA-BC30-3954BD9B21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32655" y="6075724"/>
              <a:ext cx="504000" cy="50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Группа 10">
            <a:extLst>
              <a:ext uri="{FF2B5EF4-FFF2-40B4-BE49-F238E27FC236}">
                <a16:creationId xmlns:a16="http://schemas.microsoft.com/office/drawing/2014/main" id="{9301E5B0-C5A2-4280-ABCC-8AD2F9EB0879}"/>
              </a:ext>
            </a:extLst>
          </p:cNvPr>
          <p:cNvGrpSpPr/>
          <p:nvPr/>
        </p:nvGrpSpPr>
        <p:grpSpPr>
          <a:xfrm>
            <a:off x="3888015" y="7151747"/>
            <a:ext cx="2523673" cy="1093612"/>
            <a:chOff x="3888015" y="7151747"/>
            <a:chExt cx="2523673" cy="1093612"/>
          </a:xfrm>
        </p:grpSpPr>
        <p:sp>
          <p:nvSpPr>
            <p:cNvPr id="266" name="Rounded Rectangle 21">
              <a:extLst>
                <a:ext uri="{FF2B5EF4-FFF2-40B4-BE49-F238E27FC236}">
                  <a16:creationId xmlns:a16="http://schemas.microsoft.com/office/drawing/2014/main" id="{77CAE0BF-8D38-457E-8ECF-96421AB31380}"/>
                </a:ext>
              </a:extLst>
            </p:cNvPr>
            <p:cNvSpPr/>
            <p:nvPr/>
          </p:nvSpPr>
          <p:spPr>
            <a:xfrm>
              <a:off x="3888015"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67" name="TextBox 266">
              <a:extLst>
                <a:ext uri="{FF2B5EF4-FFF2-40B4-BE49-F238E27FC236}">
                  <a16:creationId xmlns:a16="http://schemas.microsoft.com/office/drawing/2014/main" id="{8E9CA4C5-3843-492C-A6E7-9143EC744F96}"/>
                </a:ext>
              </a:extLst>
            </p:cNvPr>
            <p:cNvSpPr txBox="1"/>
            <p:nvPr/>
          </p:nvSpPr>
          <p:spPr>
            <a:xfrm>
              <a:off x="4823530"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Таъмирлаш фонди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68" name="TextBox 267">
              <a:extLst>
                <a:ext uri="{FF2B5EF4-FFF2-40B4-BE49-F238E27FC236}">
                  <a16:creationId xmlns:a16="http://schemas.microsoft.com/office/drawing/2014/main" id="{2A1D28FE-8B86-47C5-A303-18465F58FC9B}"/>
                </a:ext>
              </a:extLst>
            </p:cNvPr>
            <p:cNvSpPr txBox="1"/>
            <p:nvPr/>
          </p:nvSpPr>
          <p:spPr>
            <a:xfrm>
              <a:off x="4823533" y="7568381"/>
              <a:ext cx="1383816"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3 737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269" name="TextBox 268">
              <a:extLst>
                <a:ext uri="{FF2B5EF4-FFF2-40B4-BE49-F238E27FC236}">
                  <a16:creationId xmlns:a16="http://schemas.microsoft.com/office/drawing/2014/main" id="{EB1AC145-CDE5-456C-86E2-28921757D5CA}"/>
                </a:ext>
              </a:extLst>
            </p:cNvPr>
            <p:cNvSpPr txBox="1"/>
            <p:nvPr/>
          </p:nvSpPr>
          <p:spPr>
            <a:xfrm>
              <a:off x="4145734"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541%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301" name="Рисунок 300">
              <a:extLst>
                <a:ext uri="{FF2B5EF4-FFF2-40B4-BE49-F238E27FC236}">
                  <a16:creationId xmlns:a16="http://schemas.microsoft.com/office/drawing/2014/main" id="{505FAF5D-C3C9-49A3-B883-E8B287D252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57897" y="7970016"/>
              <a:ext cx="152160" cy="152160"/>
            </a:xfrm>
            <a:prstGeom prst="rect">
              <a:avLst/>
            </a:prstGeom>
          </p:spPr>
        </p:pic>
        <p:pic>
          <p:nvPicPr>
            <p:cNvPr id="1036" name="Picture 12" descr="Техническое обслуживание – Бесплатные иконки: инструменты ...">
              <a:hlinkClick r:id="rId15" action="ppaction://hlinksldjump"/>
              <a:extLst>
                <a:ext uri="{FF2B5EF4-FFF2-40B4-BE49-F238E27FC236}">
                  <a16:creationId xmlns:a16="http://schemas.microsoft.com/office/drawing/2014/main" id="{A06DB889-9498-4688-B1C9-38BBA0A917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59070" y="7340286"/>
              <a:ext cx="518400" cy="518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a:extLst>
              <a:ext uri="{FF2B5EF4-FFF2-40B4-BE49-F238E27FC236}">
                <a16:creationId xmlns:a16="http://schemas.microsoft.com/office/drawing/2014/main" id="{A4674605-CB65-461B-9A8F-83468BCA30FC}"/>
              </a:ext>
            </a:extLst>
          </p:cNvPr>
          <p:cNvGrpSpPr/>
          <p:nvPr/>
        </p:nvGrpSpPr>
        <p:grpSpPr>
          <a:xfrm>
            <a:off x="6407746" y="7151747"/>
            <a:ext cx="2523673" cy="1093612"/>
            <a:chOff x="6407746" y="7151747"/>
            <a:chExt cx="2523673" cy="1093612"/>
          </a:xfrm>
        </p:grpSpPr>
        <p:sp>
          <p:nvSpPr>
            <p:cNvPr id="274" name="Rounded Rectangle 21">
              <a:extLst>
                <a:ext uri="{FF2B5EF4-FFF2-40B4-BE49-F238E27FC236}">
                  <a16:creationId xmlns:a16="http://schemas.microsoft.com/office/drawing/2014/main" id="{4E4594F8-F4D7-4AE1-B740-886BFC7A0EAE}"/>
                </a:ext>
              </a:extLst>
            </p:cNvPr>
            <p:cNvSpPr/>
            <p:nvPr/>
          </p:nvSpPr>
          <p:spPr>
            <a:xfrm>
              <a:off x="6407746"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75" name="TextBox 274">
              <a:extLst>
                <a:ext uri="{FF2B5EF4-FFF2-40B4-BE49-F238E27FC236}">
                  <a16:creationId xmlns:a16="http://schemas.microsoft.com/office/drawing/2014/main" id="{02F5C19F-0BA9-4179-9AAE-DB5343AA215F}"/>
                </a:ext>
              </a:extLst>
            </p:cNvPr>
            <p:cNvSpPr txBox="1"/>
            <p:nvPr/>
          </p:nvSpPr>
          <p:spPr>
            <a:xfrm>
              <a:off x="7343261"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Бошқа харажатлар</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77" name="TextBox 276">
              <a:extLst>
                <a:ext uri="{FF2B5EF4-FFF2-40B4-BE49-F238E27FC236}">
                  <a16:creationId xmlns:a16="http://schemas.microsoft.com/office/drawing/2014/main" id="{067D05B7-CCB8-4BC8-B2DC-21A9E2AE1EBD}"/>
                </a:ext>
              </a:extLst>
            </p:cNvPr>
            <p:cNvSpPr txBox="1"/>
            <p:nvPr/>
          </p:nvSpPr>
          <p:spPr>
            <a:xfrm>
              <a:off x="7343264" y="7568381"/>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2 270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279" name="TextBox 278">
              <a:extLst>
                <a:ext uri="{FF2B5EF4-FFF2-40B4-BE49-F238E27FC236}">
                  <a16:creationId xmlns:a16="http://schemas.microsoft.com/office/drawing/2014/main" id="{4C72A9DF-8A54-4BF3-A1FE-34D778675486}"/>
                </a:ext>
              </a:extLst>
            </p:cNvPr>
            <p:cNvSpPr txBox="1"/>
            <p:nvPr/>
          </p:nvSpPr>
          <p:spPr>
            <a:xfrm>
              <a:off x="6665465"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40%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302" name="Рисунок 301">
              <a:extLst>
                <a:ext uri="{FF2B5EF4-FFF2-40B4-BE49-F238E27FC236}">
                  <a16:creationId xmlns:a16="http://schemas.microsoft.com/office/drawing/2014/main" id="{C05F3324-7BA8-47BB-8C1B-DD72615783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39152" y="7972236"/>
              <a:ext cx="152160" cy="152160"/>
            </a:xfrm>
            <a:prstGeom prst="rect">
              <a:avLst/>
            </a:prstGeom>
          </p:spPr>
        </p:pic>
        <p:pic>
          <p:nvPicPr>
            <p:cNvPr id="1038" name="Picture 14" descr="Разное – Бесплатные иконки: образование">
              <a:hlinkClick r:id="rId17" action="ppaction://hlinksldjump"/>
              <a:extLst>
                <a:ext uri="{FF2B5EF4-FFF2-40B4-BE49-F238E27FC236}">
                  <a16:creationId xmlns:a16="http://schemas.microsoft.com/office/drawing/2014/main" id="{732D74C7-8110-4970-AFA7-D2EB662CD88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06674" y="7310596"/>
              <a:ext cx="504000" cy="504000"/>
            </a:xfrm>
            <a:prstGeom prst="rect">
              <a:avLst/>
            </a:prstGeom>
            <a:noFill/>
            <a:extLst>
              <a:ext uri="{909E8E84-426E-40DD-AFC4-6F175D3DCCD1}">
                <a14:hiddenFill xmlns:a14="http://schemas.microsoft.com/office/drawing/2010/main">
                  <a:solidFill>
                    <a:srgbClr val="FFFFFF"/>
                  </a:solidFill>
                </a14:hiddenFill>
              </a:ext>
            </a:extLst>
          </p:spPr>
        </p:pic>
      </p:grpSp>
      <p:pic>
        <p:nvPicPr>
          <p:cNvPr id="310" name="Рисунок 309">
            <a:extLst>
              <a:ext uri="{FF2B5EF4-FFF2-40B4-BE49-F238E27FC236}">
                <a16:creationId xmlns:a16="http://schemas.microsoft.com/office/drawing/2014/main" id="{9841992A-CE05-49AB-9673-4ED6310500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94583" y="4901104"/>
            <a:ext cx="242968" cy="242968"/>
          </a:xfrm>
          <a:prstGeom prst="rect">
            <a:avLst/>
          </a:prstGeom>
        </p:spPr>
      </p:pic>
      <p:pic>
        <p:nvPicPr>
          <p:cNvPr id="286" name="Рисунок 285">
            <a:extLst>
              <a:ext uri="{FF2B5EF4-FFF2-40B4-BE49-F238E27FC236}">
                <a16:creationId xmlns:a16="http://schemas.microsoft.com/office/drawing/2014/main" id="{F1885252-358E-468D-A3EA-1BF56D737345}"/>
              </a:ext>
            </a:extLst>
          </p:cNvPr>
          <p:cNvPicPr>
            <a:picLocks noChangeAspect="1"/>
          </p:cNvPicPr>
          <p:nvPr/>
        </p:nvPicPr>
        <p:blipFill>
          <a:blip r:embed="rId19"/>
          <a:stretch>
            <a:fillRect/>
          </a:stretch>
        </p:blipFill>
        <p:spPr>
          <a:xfrm>
            <a:off x="6568921" y="4900839"/>
            <a:ext cx="536494" cy="536494"/>
          </a:xfrm>
          <a:prstGeom prst="rect">
            <a:avLst/>
          </a:prstGeom>
        </p:spPr>
      </p:pic>
      <p:sp>
        <p:nvSpPr>
          <p:cNvPr id="169" name="TextBox 168">
            <a:extLst>
              <a:ext uri="{FF2B5EF4-FFF2-40B4-BE49-F238E27FC236}">
                <a16:creationId xmlns:a16="http://schemas.microsoft.com/office/drawing/2014/main" id="{0AB6B77D-9C62-48D1-A03F-37C7ACDCA489}"/>
              </a:ext>
            </a:extLst>
          </p:cNvPr>
          <p:cNvSpPr txBox="1"/>
          <p:nvPr/>
        </p:nvSpPr>
        <p:spPr>
          <a:xfrm>
            <a:off x="13113069" y="4822120"/>
            <a:ext cx="1926921" cy="400110"/>
          </a:xfrm>
          <a:prstGeom prst="rect">
            <a:avLst/>
          </a:prstGeom>
          <a:noFill/>
        </p:spPr>
        <p:txBody>
          <a:bodyPr wrap="square" rtlCol="0">
            <a:spAutoFit/>
          </a:bodyPr>
          <a:lstStyle/>
          <a:p>
            <a:pPr algn="ctr"/>
            <a:r>
              <a:rPr lang="en-US" sz="2000" b="1" dirty="0">
                <a:solidFill>
                  <a:schemeClr val="tx2">
                    <a:lumMod val="85000"/>
                    <a:lumOff val="15000"/>
                  </a:schemeClr>
                </a:solidFill>
                <a:latin typeface="Roboto" panose="02000000000000000000" pitchFamily="2" charset="0"/>
                <a:ea typeface="Roboto" panose="02000000000000000000" pitchFamily="2" charset="0"/>
              </a:rPr>
              <a:t>31 658 </a:t>
            </a:r>
            <a:r>
              <a:rPr lang="en-US" sz="1600" b="1" dirty="0">
                <a:solidFill>
                  <a:schemeClr val="tx2">
                    <a:lumMod val="85000"/>
                    <a:lumOff val="15000"/>
                  </a:schemeClr>
                </a:solidFill>
                <a:latin typeface="Roboto" panose="02000000000000000000" pitchFamily="2" charset="0"/>
                <a:ea typeface="Roboto" panose="02000000000000000000" pitchFamily="2" charset="0"/>
              </a:rPr>
              <a:t>MLN UZS</a:t>
            </a:r>
            <a:endParaRPr lang="en-US" sz="2000" b="1"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28" name="TextBox 227">
            <a:hlinkClick r:id="rId20" action="ppaction://hlinksldjump"/>
            <a:extLst>
              <a:ext uri="{FF2B5EF4-FFF2-40B4-BE49-F238E27FC236}">
                <a16:creationId xmlns:a16="http://schemas.microsoft.com/office/drawing/2014/main" id="{F88228C9-32B3-4639-B116-8AE5FE41F8FB}"/>
              </a:ext>
            </a:extLst>
          </p:cNvPr>
          <p:cNvSpPr txBox="1"/>
          <p:nvPr/>
        </p:nvSpPr>
        <p:spPr>
          <a:xfrm>
            <a:off x="6482642" y="226492"/>
            <a:ext cx="5322715" cy="707886"/>
          </a:xfrm>
          <a:prstGeom prst="rect">
            <a:avLst/>
          </a:prstGeom>
          <a:noFill/>
        </p:spPr>
        <p:txBody>
          <a:bodyPr wrap="square" rtlCol="0">
            <a:spAutoFit/>
          </a:bodyPr>
          <a:lstStyle/>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"Ўзбекистон" локомотив депосининг </a:t>
            </a:r>
            <a:endParaRPr lang="en-US" sz="2000" b="1" dirty="0">
              <a:solidFill>
                <a:schemeClr val="tx1">
                  <a:lumMod val="85000"/>
                  <a:lumOff val="15000"/>
                </a:schemeClr>
              </a:solidFill>
              <a:latin typeface="Roboto" panose="02000000000000000000" pitchFamily="2" charset="0"/>
              <a:ea typeface="Roboto" panose="02000000000000000000" pitchFamily="2" charset="0"/>
            </a:endParaRPr>
          </a:p>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2025 йил</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en-US" sz="1800" b="1" dirty="0">
                <a:solidFill>
                  <a:schemeClr val="tx1">
                    <a:lumMod val="85000"/>
                    <a:lumOff val="15000"/>
                  </a:schemeClr>
                </a:solidFill>
                <a:latin typeface="Roboto" panose="02000000000000000000" pitchFamily="2" charset="0"/>
                <a:ea typeface="Roboto" panose="02000000000000000000" pitchFamily="2" charset="0"/>
                <a:cs typeface="Times New Roman" panose="02020603050405020304" pitchFamily="18" charset="0"/>
              </a:rPr>
              <a:t>I</a:t>
            </a:r>
            <a:r>
              <a:rPr lang="en-US" sz="2000" b="1" dirty="0">
                <a:solidFill>
                  <a:schemeClr val="tx1">
                    <a:lumMod val="85000"/>
                    <a:lumOff val="15000"/>
                  </a:schemeClr>
                </a:solidFill>
                <a:latin typeface="Roboto" panose="02000000000000000000" pitchFamily="2" charset="0"/>
                <a:ea typeface="Roboto" panose="02000000000000000000" pitchFamily="2" charset="0"/>
              </a:rPr>
              <a:t>-</a:t>
            </a:r>
            <a:r>
              <a:rPr lang="ru-RU" sz="2000" b="1" dirty="0">
                <a:solidFill>
                  <a:schemeClr val="tx1">
                    <a:lumMod val="85000"/>
                    <a:lumOff val="15000"/>
                  </a:schemeClr>
                </a:solidFill>
                <a:latin typeface="Roboto" panose="02000000000000000000" pitchFamily="2" charset="0"/>
                <a:ea typeface="Roboto" panose="02000000000000000000" pitchFamily="2" charset="0"/>
              </a:rPr>
              <a:t>чорак</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ru-RU" sz="20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az-Latn-AZ" sz="2000" b="1"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118" name="Rounded Rectangle 76">
            <a:extLst>
              <a:ext uri="{FF2B5EF4-FFF2-40B4-BE49-F238E27FC236}">
                <a16:creationId xmlns:a16="http://schemas.microsoft.com/office/drawing/2014/main" id="{D3E7EB8A-C531-4275-95A7-AEC6A8D36BD3}"/>
              </a:ext>
            </a:extLst>
          </p:cNvPr>
          <p:cNvSpPr/>
          <p:nvPr/>
        </p:nvSpPr>
        <p:spPr>
          <a:xfrm>
            <a:off x="769257" y="1248910"/>
            <a:ext cx="16894629" cy="1704778"/>
          </a:xfrm>
          <a:prstGeom prst="roundRect">
            <a:avLst>
              <a:gd name="adj" fmla="val 13955"/>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nvGrpSpPr>
          <p:cNvPr id="122" name="Группа 121">
            <a:extLst>
              <a:ext uri="{FF2B5EF4-FFF2-40B4-BE49-F238E27FC236}">
                <a16:creationId xmlns:a16="http://schemas.microsoft.com/office/drawing/2014/main" id="{3B999EFA-B3FF-4052-873A-084023AAF2D7}"/>
              </a:ext>
            </a:extLst>
          </p:cNvPr>
          <p:cNvGrpSpPr/>
          <p:nvPr/>
        </p:nvGrpSpPr>
        <p:grpSpPr>
          <a:xfrm>
            <a:off x="4439230" y="1380412"/>
            <a:ext cx="2965747" cy="1384529"/>
            <a:chOff x="4173179" y="1380412"/>
            <a:chExt cx="2965747" cy="1384529"/>
          </a:xfrm>
        </p:grpSpPr>
        <p:sp>
          <p:nvSpPr>
            <p:cNvPr id="123" name="Rounded Rectangle 131">
              <a:extLst>
                <a:ext uri="{FF2B5EF4-FFF2-40B4-BE49-F238E27FC236}">
                  <a16:creationId xmlns:a16="http://schemas.microsoft.com/office/drawing/2014/main" id="{F084B03E-694D-406C-88B2-9460B509FCA7}"/>
                </a:ext>
              </a:extLst>
            </p:cNvPr>
            <p:cNvSpPr/>
            <p:nvPr/>
          </p:nvSpPr>
          <p:spPr>
            <a:xfrm>
              <a:off x="4173179" y="1380412"/>
              <a:ext cx="594827" cy="5948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2</a:t>
              </a:r>
            </a:p>
          </p:txBody>
        </p:sp>
        <p:sp>
          <p:nvSpPr>
            <p:cNvPr id="124" name="TextBox 123">
              <a:extLst>
                <a:ext uri="{FF2B5EF4-FFF2-40B4-BE49-F238E27FC236}">
                  <a16:creationId xmlns:a16="http://schemas.microsoft.com/office/drawing/2014/main" id="{EADC8E40-AABD-49A8-88FE-C59840E5D365}"/>
                </a:ext>
              </a:extLst>
            </p:cNvPr>
            <p:cNvSpPr txBox="1"/>
            <p:nvPr/>
          </p:nvSpPr>
          <p:spPr>
            <a:xfrm>
              <a:off x="4757479"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2">
                      <a:lumMod val="75000"/>
                      <a:lumOff val="25000"/>
                    </a:schemeClr>
                  </a:solidFill>
                  <a:latin typeface="Roboto" panose="02000000000000000000" pitchFamily="2" charset="0"/>
                  <a:ea typeface="Roboto" panose="02000000000000000000" pitchFamily="2" charset="0"/>
                </a:rPr>
                <a:t>режаси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25" name="TextBox 124">
              <a:extLst>
                <a:ext uri="{FF2B5EF4-FFF2-40B4-BE49-F238E27FC236}">
                  <a16:creationId xmlns:a16="http://schemas.microsoft.com/office/drawing/2014/main" id="{66291E15-F99F-4587-A619-DAAE24A75B58}"/>
                </a:ext>
              </a:extLst>
            </p:cNvPr>
            <p:cNvSpPr txBox="1"/>
            <p:nvPr/>
          </p:nvSpPr>
          <p:spPr>
            <a:xfrm>
              <a:off x="4757478"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370F3"/>
                  </a:solidFill>
                  <a:latin typeface="Roboto" panose="02000000000000000000" pitchFamily="2" charset="0"/>
                  <a:ea typeface="Roboto" panose="02000000000000000000" pitchFamily="2" charset="0"/>
                </a:rPr>
                <a:t>253 255 </a:t>
              </a:r>
              <a:r>
                <a:rPr lang="ru-RU" sz="1400" b="1" dirty="0">
                  <a:solidFill>
                    <a:srgbClr val="0370F3"/>
                  </a:solidFill>
                  <a:latin typeface="Roboto" panose="02000000000000000000" pitchFamily="2" charset="0"/>
                  <a:ea typeface="Roboto" panose="02000000000000000000" pitchFamily="2" charset="0"/>
                </a:rPr>
                <a:t>МЛН</a:t>
              </a:r>
              <a:r>
                <a:rPr lang="en-US" sz="1400" b="1" dirty="0">
                  <a:solidFill>
                    <a:srgbClr val="0370F3"/>
                  </a:solidFill>
                  <a:latin typeface="Roboto" panose="02000000000000000000" pitchFamily="2" charset="0"/>
                  <a:ea typeface="Roboto" panose="02000000000000000000" pitchFamily="2" charset="0"/>
                </a:rPr>
                <a:t> </a:t>
              </a:r>
              <a:r>
                <a:rPr lang="ru-RU" sz="1400" b="1" dirty="0">
                  <a:solidFill>
                    <a:srgbClr val="0370F3"/>
                  </a:solidFill>
                  <a:latin typeface="Roboto" panose="02000000000000000000" pitchFamily="2" charset="0"/>
                  <a:ea typeface="Roboto" panose="02000000000000000000" pitchFamily="2" charset="0"/>
                </a:rPr>
                <a:t>СЎМ</a:t>
              </a:r>
              <a:endParaRPr lang="en-US" b="1" dirty="0">
                <a:solidFill>
                  <a:srgbClr val="0370F3"/>
                </a:solidFill>
                <a:latin typeface="Roboto" panose="02000000000000000000" pitchFamily="2" charset="0"/>
                <a:ea typeface="Roboto" panose="02000000000000000000" pitchFamily="2" charset="0"/>
              </a:endParaRPr>
            </a:p>
          </p:txBody>
        </p:sp>
        <p:cxnSp>
          <p:nvCxnSpPr>
            <p:cNvPr id="126" name="Straight Connector 21">
              <a:extLst>
                <a:ext uri="{FF2B5EF4-FFF2-40B4-BE49-F238E27FC236}">
                  <a16:creationId xmlns:a16="http://schemas.microsoft.com/office/drawing/2014/main" id="{950AF15B-F333-4009-8E16-16633E8D3941}"/>
                </a:ext>
              </a:extLst>
            </p:cNvPr>
            <p:cNvCxnSpPr/>
            <p:nvPr/>
          </p:nvCxnSpPr>
          <p:spPr>
            <a:xfrm>
              <a:off x="4768006"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22">
              <a:extLst>
                <a:ext uri="{FF2B5EF4-FFF2-40B4-BE49-F238E27FC236}">
                  <a16:creationId xmlns:a16="http://schemas.microsoft.com/office/drawing/2014/main" id="{9EC11CE6-397F-41BA-B952-699E93A0709E}"/>
                </a:ext>
              </a:extLst>
            </p:cNvPr>
            <p:cNvCxnSpPr>
              <a:cxnSpLocks/>
              <a:endCxn id="129" idx="2"/>
            </p:cNvCxnSpPr>
            <p:nvPr/>
          </p:nvCxnSpPr>
          <p:spPr>
            <a:xfrm>
              <a:off x="4790869" y="2675255"/>
              <a:ext cx="1700246" cy="334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60A14D40-D55D-4DF8-B5EC-9830F50878DF}"/>
                </a:ext>
              </a:extLst>
            </p:cNvPr>
            <p:cNvSpPr txBox="1"/>
            <p:nvPr/>
          </p:nvSpPr>
          <p:spPr>
            <a:xfrm>
              <a:off x="6776895"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129" name="Oval 24">
              <a:extLst>
                <a:ext uri="{FF2B5EF4-FFF2-40B4-BE49-F238E27FC236}">
                  <a16:creationId xmlns:a16="http://schemas.microsoft.com/office/drawing/2014/main" id="{5B82DCD2-EA1C-484C-81FC-94C42748850E}"/>
                </a:ext>
              </a:extLst>
            </p:cNvPr>
            <p:cNvSpPr/>
            <p:nvPr/>
          </p:nvSpPr>
          <p:spPr>
            <a:xfrm>
              <a:off x="6491115" y="2592267"/>
              <a:ext cx="172674" cy="1726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34" name="Группа 133">
            <a:extLst>
              <a:ext uri="{FF2B5EF4-FFF2-40B4-BE49-F238E27FC236}">
                <a16:creationId xmlns:a16="http://schemas.microsoft.com/office/drawing/2014/main" id="{26C15115-5AE6-411D-A8A6-E02A3CBF1972}"/>
              </a:ext>
            </a:extLst>
          </p:cNvPr>
          <p:cNvGrpSpPr/>
          <p:nvPr/>
        </p:nvGrpSpPr>
        <p:grpSpPr>
          <a:xfrm>
            <a:off x="11245727" y="1380412"/>
            <a:ext cx="2952687" cy="1384529"/>
            <a:chOff x="11533006" y="1380412"/>
            <a:chExt cx="2952687" cy="1384529"/>
          </a:xfrm>
        </p:grpSpPr>
        <p:sp>
          <p:nvSpPr>
            <p:cNvPr id="135" name="Rounded Rectangle 111">
              <a:extLst>
                <a:ext uri="{FF2B5EF4-FFF2-40B4-BE49-F238E27FC236}">
                  <a16:creationId xmlns:a16="http://schemas.microsoft.com/office/drawing/2014/main" id="{E0F17DBC-38B0-4126-991D-471B11A3FE4C}"/>
                </a:ext>
              </a:extLst>
            </p:cNvPr>
            <p:cNvSpPr/>
            <p:nvPr/>
          </p:nvSpPr>
          <p:spPr>
            <a:xfrm>
              <a:off x="11533006" y="1380412"/>
              <a:ext cx="594827" cy="5948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4</a:t>
              </a:r>
            </a:p>
          </p:txBody>
        </p:sp>
        <p:sp>
          <p:nvSpPr>
            <p:cNvPr id="136" name="TextBox 135">
              <a:hlinkClick r:id="rId21" action="ppaction://hlinksldjump"/>
              <a:extLst>
                <a:ext uri="{FF2B5EF4-FFF2-40B4-BE49-F238E27FC236}">
                  <a16:creationId xmlns:a16="http://schemas.microsoft.com/office/drawing/2014/main" id="{E94B224A-0F69-4421-B75C-B9C37F80CDE5}"/>
                </a:ext>
              </a:extLst>
            </p:cNvPr>
            <p:cNvSpPr txBox="1"/>
            <p:nvPr/>
          </p:nvSpPr>
          <p:spPr>
            <a:xfrm>
              <a:off x="12127833" y="1547812"/>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sp>
          <p:nvSpPr>
            <p:cNvPr id="137" name="TextBox 136">
              <a:extLst>
                <a:ext uri="{FF2B5EF4-FFF2-40B4-BE49-F238E27FC236}">
                  <a16:creationId xmlns:a16="http://schemas.microsoft.com/office/drawing/2014/main" id="{1CC6814B-3F16-4949-8CD3-B500EF155C09}"/>
                </a:ext>
              </a:extLst>
            </p:cNvPr>
            <p:cNvSpPr txBox="1"/>
            <p:nvPr/>
          </p:nvSpPr>
          <p:spPr>
            <a:xfrm>
              <a:off x="12127832"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FFBA30"/>
                  </a:solidFill>
                  <a:latin typeface="Roboto" panose="02000000000000000000" pitchFamily="2" charset="0"/>
                  <a:ea typeface="Roboto" panose="02000000000000000000" pitchFamily="2" charset="0"/>
                </a:rPr>
                <a:t>31 658 </a:t>
              </a:r>
              <a:r>
                <a:rPr lang="ru-RU" sz="1400" b="1" dirty="0">
                  <a:solidFill>
                    <a:srgbClr val="FFBA30"/>
                  </a:solidFill>
                  <a:latin typeface="Roboto" panose="02000000000000000000" pitchFamily="2" charset="0"/>
                  <a:ea typeface="Roboto" panose="02000000000000000000" pitchFamily="2" charset="0"/>
                </a:rPr>
                <a:t>МЛН</a:t>
              </a:r>
              <a:r>
                <a:rPr lang="en-US" sz="1400" b="1" dirty="0">
                  <a:solidFill>
                    <a:srgbClr val="FFBA30"/>
                  </a:solidFill>
                  <a:latin typeface="Roboto" panose="02000000000000000000" pitchFamily="2" charset="0"/>
                  <a:ea typeface="Roboto" panose="02000000000000000000" pitchFamily="2" charset="0"/>
                </a:rPr>
                <a:t> </a:t>
              </a:r>
              <a:r>
                <a:rPr lang="ru-RU" sz="1400" b="1" dirty="0">
                  <a:solidFill>
                    <a:srgbClr val="FFBA30"/>
                  </a:solidFill>
                  <a:latin typeface="Roboto" panose="02000000000000000000" pitchFamily="2" charset="0"/>
                  <a:ea typeface="Roboto" panose="02000000000000000000" pitchFamily="2" charset="0"/>
                </a:rPr>
                <a:t>СЎМ</a:t>
              </a:r>
              <a:endParaRPr lang="en-US" b="1" dirty="0">
                <a:solidFill>
                  <a:srgbClr val="FFBA30"/>
                </a:solidFill>
                <a:latin typeface="Roboto" panose="02000000000000000000" pitchFamily="2" charset="0"/>
                <a:ea typeface="Roboto" panose="02000000000000000000" pitchFamily="2" charset="0"/>
              </a:endParaRPr>
            </a:p>
          </p:txBody>
        </p:sp>
        <p:cxnSp>
          <p:nvCxnSpPr>
            <p:cNvPr id="138" name="Straight Connector 9">
              <a:extLst>
                <a:ext uri="{FF2B5EF4-FFF2-40B4-BE49-F238E27FC236}">
                  <a16:creationId xmlns:a16="http://schemas.microsoft.com/office/drawing/2014/main" id="{C768F499-246E-41A2-922F-230C5E78B9F8}"/>
                </a:ext>
              </a:extLst>
            </p:cNvPr>
            <p:cNvCxnSpPr/>
            <p:nvPr/>
          </p:nvCxnSpPr>
          <p:spPr>
            <a:xfrm>
              <a:off x="12138360"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0">
              <a:extLst>
                <a:ext uri="{FF2B5EF4-FFF2-40B4-BE49-F238E27FC236}">
                  <a16:creationId xmlns:a16="http://schemas.microsoft.com/office/drawing/2014/main" id="{7CABB11E-C947-4E18-9194-D47C54FDC0CA}"/>
                </a:ext>
              </a:extLst>
            </p:cNvPr>
            <p:cNvCxnSpPr>
              <a:cxnSpLocks/>
              <a:endCxn id="141" idx="2"/>
            </p:cNvCxnSpPr>
            <p:nvPr/>
          </p:nvCxnSpPr>
          <p:spPr>
            <a:xfrm>
              <a:off x="12138364" y="2675255"/>
              <a:ext cx="372638" cy="334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5B17409C-76AC-4EC8-9B47-AAED60D9E269}"/>
                </a:ext>
              </a:extLst>
            </p:cNvPr>
            <p:cNvSpPr txBox="1"/>
            <p:nvPr/>
          </p:nvSpPr>
          <p:spPr>
            <a:xfrm>
              <a:off x="14123662"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12%</a:t>
              </a:r>
            </a:p>
          </p:txBody>
        </p:sp>
        <p:sp>
          <p:nvSpPr>
            <p:cNvPr id="141" name="Oval 26">
              <a:extLst>
                <a:ext uri="{FF2B5EF4-FFF2-40B4-BE49-F238E27FC236}">
                  <a16:creationId xmlns:a16="http://schemas.microsoft.com/office/drawing/2014/main" id="{1EB0964B-8B59-4788-B802-6F0BF9F1F3CE}"/>
                </a:ext>
              </a:extLst>
            </p:cNvPr>
            <p:cNvSpPr/>
            <p:nvPr/>
          </p:nvSpPr>
          <p:spPr>
            <a:xfrm>
              <a:off x="12511002" y="2592267"/>
              <a:ext cx="172674" cy="1726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42" name="Группа 141">
            <a:extLst>
              <a:ext uri="{FF2B5EF4-FFF2-40B4-BE49-F238E27FC236}">
                <a16:creationId xmlns:a16="http://schemas.microsoft.com/office/drawing/2014/main" id="{41F3286D-7131-4C42-BD9B-87743962924B}"/>
              </a:ext>
            </a:extLst>
          </p:cNvPr>
          <p:cNvGrpSpPr/>
          <p:nvPr/>
        </p:nvGrpSpPr>
        <p:grpSpPr>
          <a:xfrm>
            <a:off x="7854272" y="1380412"/>
            <a:ext cx="2942160" cy="1384529"/>
            <a:chOff x="7753648" y="1380412"/>
            <a:chExt cx="2942160" cy="1384529"/>
          </a:xfrm>
        </p:grpSpPr>
        <p:sp>
          <p:nvSpPr>
            <p:cNvPr id="143" name="Rounded Rectangle 117">
              <a:extLst>
                <a:ext uri="{FF2B5EF4-FFF2-40B4-BE49-F238E27FC236}">
                  <a16:creationId xmlns:a16="http://schemas.microsoft.com/office/drawing/2014/main" id="{7BEF9295-E9D7-4485-9EC3-A199BFE2A704}"/>
                </a:ext>
              </a:extLst>
            </p:cNvPr>
            <p:cNvSpPr/>
            <p:nvPr/>
          </p:nvSpPr>
          <p:spPr>
            <a:xfrm>
              <a:off x="7753648" y="1380412"/>
              <a:ext cx="594827" cy="5948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3</a:t>
              </a:r>
            </a:p>
          </p:txBody>
        </p:sp>
        <p:sp>
          <p:nvSpPr>
            <p:cNvPr id="144" name="TextBox 143">
              <a:extLst>
                <a:ext uri="{FF2B5EF4-FFF2-40B4-BE49-F238E27FC236}">
                  <a16:creationId xmlns:a16="http://schemas.microsoft.com/office/drawing/2014/main" id="{9FAF8A0D-90BF-4EC6-8A79-20157B251D99}"/>
                </a:ext>
              </a:extLst>
            </p:cNvPr>
            <p:cNvSpPr txBox="1"/>
            <p:nvPr/>
          </p:nvSpPr>
          <p:spPr>
            <a:xfrm>
              <a:off x="8337949" y="2185308"/>
              <a:ext cx="196346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6024DE"/>
                  </a:solidFill>
                  <a:latin typeface="Roboto" panose="02000000000000000000" pitchFamily="2" charset="0"/>
                  <a:ea typeface="Roboto" panose="02000000000000000000" pitchFamily="2" charset="0"/>
                </a:rPr>
                <a:t>284 915 </a:t>
              </a:r>
              <a:r>
                <a:rPr lang="ru-RU" sz="1400" b="1" dirty="0">
                  <a:solidFill>
                    <a:srgbClr val="6024DE"/>
                  </a:solidFill>
                  <a:latin typeface="Roboto" panose="02000000000000000000" pitchFamily="2" charset="0"/>
                  <a:ea typeface="Roboto" panose="02000000000000000000" pitchFamily="2" charset="0"/>
                </a:rPr>
                <a:t>МЛН</a:t>
              </a:r>
              <a:r>
                <a:rPr lang="en-US" sz="1400" b="1" dirty="0">
                  <a:solidFill>
                    <a:srgbClr val="6024DE"/>
                  </a:solidFill>
                  <a:latin typeface="Roboto" panose="02000000000000000000" pitchFamily="2" charset="0"/>
                  <a:ea typeface="Roboto" panose="02000000000000000000" pitchFamily="2" charset="0"/>
                </a:rPr>
                <a:t> </a:t>
              </a:r>
              <a:r>
                <a:rPr lang="ru-RU" sz="1400" b="1" dirty="0">
                  <a:solidFill>
                    <a:srgbClr val="6024DE"/>
                  </a:solidFill>
                  <a:latin typeface="Roboto" panose="02000000000000000000" pitchFamily="2" charset="0"/>
                  <a:ea typeface="Roboto" panose="02000000000000000000" pitchFamily="2" charset="0"/>
                </a:rPr>
                <a:t>СЎМ</a:t>
              </a:r>
              <a:endParaRPr lang="en-US" b="1" dirty="0">
                <a:solidFill>
                  <a:srgbClr val="6024DE"/>
                </a:solidFill>
                <a:latin typeface="Roboto" panose="02000000000000000000" pitchFamily="2" charset="0"/>
                <a:ea typeface="Roboto" panose="02000000000000000000" pitchFamily="2" charset="0"/>
              </a:endParaRPr>
            </a:p>
          </p:txBody>
        </p:sp>
        <p:cxnSp>
          <p:nvCxnSpPr>
            <p:cNvPr id="149" name="Straight Connector 15">
              <a:extLst>
                <a:ext uri="{FF2B5EF4-FFF2-40B4-BE49-F238E27FC236}">
                  <a16:creationId xmlns:a16="http://schemas.microsoft.com/office/drawing/2014/main" id="{5C100BFD-8AC7-4CFF-BBF0-22F8BCBCC2F7}"/>
                </a:ext>
              </a:extLst>
            </p:cNvPr>
            <p:cNvCxnSpPr/>
            <p:nvPr/>
          </p:nvCxnSpPr>
          <p:spPr>
            <a:xfrm>
              <a:off x="8348475"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6">
              <a:extLst>
                <a:ext uri="{FF2B5EF4-FFF2-40B4-BE49-F238E27FC236}">
                  <a16:creationId xmlns:a16="http://schemas.microsoft.com/office/drawing/2014/main" id="{9EEA3907-D3B2-49B0-810E-13ED7090452F}"/>
                </a:ext>
              </a:extLst>
            </p:cNvPr>
            <p:cNvCxnSpPr>
              <a:cxnSpLocks/>
              <a:endCxn id="152" idx="2"/>
            </p:cNvCxnSpPr>
            <p:nvPr/>
          </p:nvCxnSpPr>
          <p:spPr>
            <a:xfrm>
              <a:off x="8348476" y="2675255"/>
              <a:ext cx="1743229" cy="334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88F21465-25F8-44EF-8001-150033E70188}"/>
                </a:ext>
              </a:extLst>
            </p:cNvPr>
            <p:cNvSpPr txBox="1"/>
            <p:nvPr/>
          </p:nvSpPr>
          <p:spPr>
            <a:xfrm>
              <a:off x="10333777"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112%</a:t>
              </a:r>
            </a:p>
          </p:txBody>
        </p:sp>
        <p:sp>
          <p:nvSpPr>
            <p:cNvPr id="152" name="Oval 25">
              <a:extLst>
                <a:ext uri="{FF2B5EF4-FFF2-40B4-BE49-F238E27FC236}">
                  <a16:creationId xmlns:a16="http://schemas.microsoft.com/office/drawing/2014/main" id="{9D029982-DFF9-404E-98B1-4EF4F12A45D7}"/>
                </a:ext>
              </a:extLst>
            </p:cNvPr>
            <p:cNvSpPr/>
            <p:nvPr/>
          </p:nvSpPr>
          <p:spPr>
            <a:xfrm>
              <a:off x="10091705" y="2592267"/>
              <a:ext cx="172674" cy="1726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57" name="TextBox 156">
              <a:hlinkClick r:id="rId20" action="ppaction://hlinksldjump"/>
              <a:extLst>
                <a:ext uri="{FF2B5EF4-FFF2-40B4-BE49-F238E27FC236}">
                  <a16:creationId xmlns:a16="http://schemas.microsoft.com/office/drawing/2014/main" id="{8CCC7C0F-029D-4DA4-A393-7341033FEAF0}"/>
                </a:ext>
              </a:extLst>
            </p:cNvPr>
            <p:cNvSpPr txBox="1"/>
            <p:nvPr/>
          </p:nvSpPr>
          <p:spPr>
            <a:xfrm>
              <a:off x="8337949" y="1547812"/>
              <a:ext cx="2161760"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p:txBody>
        </p:sp>
      </p:grpSp>
      <p:grpSp>
        <p:nvGrpSpPr>
          <p:cNvPr id="158" name="Группа 157">
            <a:extLst>
              <a:ext uri="{FF2B5EF4-FFF2-40B4-BE49-F238E27FC236}">
                <a16:creationId xmlns:a16="http://schemas.microsoft.com/office/drawing/2014/main" id="{D9BB6E86-55FC-4127-BCAA-1085D492026D}"/>
              </a:ext>
            </a:extLst>
          </p:cNvPr>
          <p:cNvGrpSpPr/>
          <p:nvPr/>
        </p:nvGrpSpPr>
        <p:grpSpPr>
          <a:xfrm>
            <a:off x="1156158" y="1380412"/>
            <a:ext cx="2833777" cy="1384529"/>
            <a:chOff x="1156158" y="1380412"/>
            <a:chExt cx="2833777" cy="1384529"/>
          </a:xfrm>
        </p:grpSpPr>
        <p:sp>
          <p:nvSpPr>
            <p:cNvPr id="159" name="Rounded Rectangle 131">
              <a:extLst>
                <a:ext uri="{FF2B5EF4-FFF2-40B4-BE49-F238E27FC236}">
                  <a16:creationId xmlns:a16="http://schemas.microsoft.com/office/drawing/2014/main" id="{6957CC0D-38B6-4E03-8040-84D5829B9F16}"/>
                </a:ext>
              </a:extLst>
            </p:cNvPr>
            <p:cNvSpPr/>
            <p:nvPr/>
          </p:nvSpPr>
          <p:spPr>
            <a:xfrm>
              <a:off x="1156158" y="1380412"/>
              <a:ext cx="594827" cy="59482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1</a:t>
              </a:r>
            </a:p>
          </p:txBody>
        </p:sp>
        <p:sp>
          <p:nvSpPr>
            <p:cNvPr id="160" name="TextBox 159">
              <a:extLst>
                <a:ext uri="{FF2B5EF4-FFF2-40B4-BE49-F238E27FC236}">
                  <a16:creationId xmlns:a16="http://schemas.microsoft.com/office/drawing/2014/main" id="{DAF92FC4-24D2-4F43-8534-CDF60EE19971}"/>
                </a:ext>
              </a:extLst>
            </p:cNvPr>
            <p:cNvSpPr txBox="1"/>
            <p:nvPr/>
          </p:nvSpPr>
          <p:spPr>
            <a:xfrm>
              <a:off x="1632075"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dirty="0">
                  <a:solidFill>
                    <a:schemeClr val="tx2">
                      <a:lumMod val="75000"/>
                      <a:lumOff val="25000"/>
                    </a:schemeClr>
                  </a:solidFill>
                  <a:latin typeface="Roboto" panose="02000000000000000000" pitchFamily="2" charset="0"/>
                  <a:ea typeface="Roboto" panose="02000000000000000000" pitchFamily="2" charset="0"/>
                </a:rPr>
                <a:t>I-чорак</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b="1" dirty="0">
                  <a:solidFill>
                    <a:schemeClr val="tx2">
                      <a:lumMod val="75000"/>
                      <a:lumOff val="25000"/>
                    </a:schemeClr>
                  </a:solidFill>
                  <a:latin typeface="Roboto" panose="02000000000000000000" pitchFamily="2" charset="0"/>
                  <a:ea typeface="Roboto" panose="02000000000000000000" pitchFamily="2" charset="0"/>
                </a:rPr>
                <a:t>хисоботи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70" name="TextBox 169">
              <a:extLst>
                <a:ext uri="{FF2B5EF4-FFF2-40B4-BE49-F238E27FC236}">
                  <a16:creationId xmlns:a16="http://schemas.microsoft.com/office/drawing/2014/main" id="{B2EDCDEA-0E2F-4D92-B152-BF932AA7BCAF}"/>
                </a:ext>
              </a:extLst>
            </p:cNvPr>
            <p:cNvSpPr txBox="1"/>
            <p:nvPr/>
          </p:nvSpPr>
          <p:spPr>
            <a:xfrm>
              <a:off x="1632075" y="2185308"/>
              <a:ext cx="1874326"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b="1" dirty="0">
                  <a:solidFill>
                    <a:srgbClr val="7F7F7F"/>
                  </a:solidFill>
                  <a:latin typeface="Roboto" panose="02000000000000000000" pitchFamily="2" charset="0"/>
                  <a:ea typeface="Roboto" panose="02000000000000000000" pitchFamily="2" charset="0"/>
                </a:rPr>
                <a:t>326 854 </a:t>
              </a:r>
              <a:r>
                <a:rPr lang="ru-RU" sz="1400" b="1" dirty="0">
                  <a:solidFill>
                    <a:srgbClr val="7F7F7F"/>
                  </a:solidFill>
                  <a:latin typeface="Roboto" panose="02000000000000000000" pitchFamily="2" charset="0"/>
                  <a:ea typeface="Roboto" panose="02000000000000000000" pitchFamily="2" charset="0"/>
                </a:rPr>
                <a:t>МЛН</a:t>
              </a:r>
              <a:r>
                <a:rPr lang="uz-Cyrl-UZ" sz="1400" b="1" dirty="0">
                  <a:solidFill>
                    <a:srgbClr val="7F7F7F"/>
                  </a:solidFill>
                  <a:latin typeface="Roboto" panose="02000000000000000000" pitchFamily="2" charset="0"/>
                  <a:ea typeface="Roboto" panose="02000000000000000000" pitchFamily="2" charset="0"/>
                </a:rPr>
                <a:t> </a:t>
              </a:r>
              <a:r>
                <a:rPr lang="ru-RU" sz="1400" b="1" dirty="0">
                  <a:solidFill>
                    <a:srgbClr val="7F7F7F"/>
                  </a:solidFill>
                  <a:latin typeface="Roboto" panose="02000000000000000000" pitchFamily="2" charset="0"/>
                  <a:ea typeface="Roboto" panose="02000000000000000000" pitchFamily="2" charset="0"/>
                </a:rPr>
                <a:t>СЎМ</a:t>
              </a:r>
              <a:endParaRPr lang="en-US" b="1" dirty="0">
                <a:solidFill>
                  <a:srgbClr val="7F7F7F"/>
                </a:solidFill>
                <a:latin typeface="Roboto" panose="02000000000000000000" pitchFamily="2" charset="0"/>
                <a:ea typeface="Roboto" panose="02000000000000000000" pitchFamily="2" charset="0"/>
              </a:endParaRPr>
            </a:p>
          </p:txBody>
        </p:sp>
        <p:cxnSp>
          <p:nvCxnSpPr>
            <p:cNvPr id="171" name="Straight Connector 21">
              <a:extLst>
                <a:ext uri="{FF2B5EF4-FFF2-40B4-BE49-F238E27FC236}">
                  <a16:creationId xmlns:a16="http://schemas.microsoft.com/office/drawing/2014/main" id="{A2BD5D0E-4616-44BC-ADF3-57F7F9B675F1}"/>
                </a:ext>
              </a:extLst>
            </p:cNvPr>
            <p:cNvCxnSpPr/>
            <p:nvPr/>
          </p:nvCxnSpPr>
          <p:spPr>
            <a:xfrm>
              <a:off x="1642602"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22">
              <a:extLst>
                <a:ext uri="{FF2B5EF4-FFF2-40B4-BE49-F238E27FC236}">
                  <a16:creationId xmlns:a16="http://schemas.microsoft.com/office/drawing/2014/main" id="{3BE75F15-79B6-4467-8EB8-3E0F2208690F}"/>
                </a:ext>
              </a:extLst>
            </p:cNvPr>
            <p:cNvCxnSpPr>
              <a:cxnSpLocks/>
              <a:endCxn id="175" idx="2"/>
            </p:cNvCxnSpPr>
            <p:nvPr/>
          </p:nvCxnSpPr>
          <p:spPr>
            <a:xfrm>
              <a:off x="1665465" y="2675255"/>
              <a:ext cx="1700246" cy="3349"/>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AAB35AE4-544B-4AA0-9138-1C67A8DCEC8E}"/>
                </a:ext>
              </a:extLst>
            </p:cNvPr>
            <p:cNvSpPr txBox="1"/>
            <p:nvPr/>
          </p:nvSpPr>
          <p:spPr>
            <a:xfrm>
              <a:off x="3627904"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175" name="Oval 24">
              <a:extLst>
                <a:ext uri="{FF2B5EF4-FFF2-40B4-BE49-F238E27FC236}">
                  <a16:creationId xmlns:a16="http://schemas.microsoft.com/office/drawing/2014/main" id="{DE3105B6-75EC-4094-8CB9-96DD066D001E}"/>
                </a:ext>
              </a:extLst>
            </p:cNvPr>
            <p:cNvSpPr/>
            <p:nvPr/>
          </p:nvSpPr>
          <p:spPr>
            <a:xfrm>
              <a:off x="3365711" y="2592267"/>
              <a:ext cx="172674" cy="172674"/>
            </a:xfrm>
            <a:prstGeom prst="ellips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76" name="Группа 175">
            <a:extLst>
              <a:ext uri="{FF2B5EF4-FFF2-40B4-BE49-F238E27FC236}">
                <a16:creationId xmlns:a16="http://schemas.microsoft.com/office/drawing/2014/main" id="{2E9F18F8-0805-45D9-BDEB-E2871BB93F4A}"/>
              </a:ext>
            </a:extLst>
          </p:cNvPr>
          <p:cNvGrpSpPr/>
          <p:nvPr/>
        </p:nvGrpSpPr>
        <p:grpSpPr>
          <a:xfrm>
            <a:off x="14647710" y="1380412"/>
            <a:ext cx="2952687" cy="1399397"/>
            <a:chOff x="14647710" y="1380412"/>
            <a:chExt cx="2952687" cy="1399397"/>
          </a:xfrm>
        </p:grpSpPr>
        <p:sp>
          <p:nvSpPr>
            <p:cNvPr id="177" name="Rounded Rectangle 111">
              <a:extLst>
                <a:ext uri="{FF2B5EF4-FFF2-40B4-BE49-F238E27FC236}">
                  <a16:creationId xmlns:a16="http://schemas.microsoft.com/office/drawing/2014/main" id="{A68D29CE-8121-4A5A-AFED-A388736BEB3E}"/>
                </a:ext>
              </a:extLst>
            </p:cNvPr>
            <p:cNvSpPr/>
            <p:nvPr/>
          </p:nvSpPr>
          <p:spPr>
            <a:xfrm>
              <a:off x="14647710" y="1380412"/>
              <a:ext cx="594827" cy="59482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latin typeface="Roboto" panose="02000000000000000000" pitchFamily="2" charset="0"/>
                  <a:ea typeface="Roboto" panose="02000000000000000000" pitchFamily="2" charset="0"/>
                </a:rPr>
                <a:t>5</a:t>
              </a:r>
              <a:endParaRPr lang="en-US" sz="2400" b="1" dirty="0">
                <a:latin typeface="Roboto" panose="02000000000000000000" pitchFamily="2" charset="0"/>
                <a:ea typeface="Roboto" panose="02000000000000000000" pitchFamily="2" charset="0"/>
              </a:endParaRPr>
            </a:p>
          </p:txBody>
        </p:sp>
        <p:sp>
          <p:nvSpPr>
            <p:cNvPr id="178" name="TextBox 177">
              <a:extLst>
                <a:ext uri="{FF2B5EF4-FFF2-40B4-BE49-F238E27FC236}">
                  <a16:creationId xmlns:a16="http://schemas.microsoft.com/office/drawing/2014/main" id="{000F41EC-B27B-46FE-8768-F81BB381DC58}"/>
                </a:ext>
              </a:extLst>
            </p:cNvPr>
            <p:cNvSpPr txBox="1"/>
            <p:nvPr/>
          </p:nvSpPr>
          <p:spPr>
            <a:xfrm>
              <a:off x="15242537" y="1562680"/>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I-чора</a:t>
              </a:r>
              <a:r>
                <a:rPr lang="uz-Cyrl-UZ" sz="1600" b="1" dirty="0">
                  <a:solidFill>
                    <a:schemeClr val="tx2">
                      <a:lumMod val="75000"/>
                      <a:lumOff val="25000"/>
                    </a:schemeClr>
                  </a:solidFill>
                  <a:latin typeface="Roboto" panose="02000000000000000000" pitchFamily="2" charset="0"/>
                  <a:ea typeface="Roboto" panose="02000000000000000000" pitchFamily="2" charset="0"/>
                </a:rPr>
                <a:t>г</a:t>
              </a:r>
              <a:r>
                <a:rPr lang="ru-RU" sz="1600" b="1" dirty="0">
                  <a:solidFill>
                    <a:schemeClr val="tx2">
                      <a:lumMod val="75000"/>
                      <a:lumOff val="25000"/>
                    </a:schemeClr>
                  </a:solidFill>
                  <a:latin typeface="Roboto" panose="02000000000000000000" pitchFamily="2" charset="0"/>
                  <a:ea typeface="Roboto" panose="02000000000000000000" pitchFamily="2" charset="0"/>
                </a:rPr>
                <a:t>ига нисбатан</a:t>
              </a:r>
            </a:p>
          </p:txBody>
        </p:sp>
        <p:sp>
          <p:nvSpPr>
            <p:cNvPr id="179" name="TextBox 178">
              <a:extLst>
                <a:ext uri="{FF2B5EF4-FFF2-40B4-BE49-F238E27FC236}">
                  <a16:creationId xmlns:a16="http://schemas.microsoft.com/office/drawing/2014/main" id="{3ABD2C5C-22B8-4B8C-BAFF-03DC564AD89A}"/>
                </a:ext>
              </a:extLst>
            </p:cNvPr>
            <p:cNvSpPr txBox="1"/>
            <p:nvPr/>
          </p:nvSpPr>
          <p:spPr>
            <a:xfrm>
              <a:off x="15242536" y="2200176"/>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3B7D23"/>
                  </a:solidFill>
                  <a:latin typeface="Roboto" panose="02000000000000000000" pitchFamily="2" charset="0"/>
                  <a:ea typeface="Roboto" panose="02000000000000000000" pitchFamily="2" charset="0"/>
                </a:rPr>
                <a:t>-41 939 </a:t>
              </a:r>
              <a:r>
                <a:rPr lang="ru-RU" sz="1400" b="1" dirty="0">
                  <a:solidFill>
                    <a:srgbClr val="3B7D23"/>
                  </a:solidFill>
                  <a:latin typeface="Roboto" panose="02000000000000000000" pitchFamily="2" charset="0"/>
                  <a:ea typeface="Roboto" panose="02000000000000000000" pitchFamily="2" charset="0"/>
                </a:rPr>
                <a:t>МЛН</a:t>
              </a:r>
              <a:r>
                <a:rPr lang="en-US" sz="1400" b="1" dirty="0">
                  <a:solidFill>
                    <a:srgbClr val="3B7D23"/>
                  </a:solidFill>
                  <a:latin typeface="Roboto" panose="02000000000000000000" pitchFamily="2" charset="0"/>
                  <a:ea typeface="Roboto" panose="02000000000000000000" pitchFamily="2" charset="0"/>
                </a:rPr>
                <a:t> </a:t>
              </a:r>
              <a:r>
                <a:rPr lang="ru-RU" sz="1400" b="1" dirty="0">
                  <a:solidFill>
                    <a:srgbClr val="3B7D23"/>
                  </a:solidFill>
                  <a:latin typeface="Roboto" panose="02000000000000000000" pitchFamily="2" charset="0"/>
                  <a:ea typeface="Roboto" panose="02000000000000000000" pitchFamily="2" charset="0"/>
                </a:rPr>
                <a:t>СЎМ</a:t>
              </a:r>
              <a:endParaRPr lang="en-US" b="1" dirty="0">
                <a:solidFill>
                  <a:srgbClr val="3B7D23"/>
                </a:solidFill>
                <a:latin typeface="Roboto" panose="02000000000000000000" pitchFamily="2" charset="0"/>
                <a:ea typeface="Roboto" panose="02000000000000000000" pitchFamily="2" charset="0"/>
              </a:endParaRPr>
            </a:p>
          </p:txBody>
        </p:sp>
        <p:cxnSp>
          <p:nvCxnSpPr>
            <p:cNvPr id="180" name="Straight Connector 9">
              <a:extLst>
                <a:ext uri="{FF2B5EF4-FFF2-40B4-BE49-F238E27FC236}">
                  <a16:creationId xmlns:a16="http://schemas.microsoft.com/office/drawing/2014/main" id="{C6683248-FCE6-48A9-AF53-3C86E510153A}"/>
                </a:ext>
              </a:extLst>
            </p:cNvPr>
            <p:cNvCxnSpPr/>
            <p:nvPr/>
          </p:nvCxnSpPr>
          <p:spPr>
            <a:xfrm>
              <a:off x="15253064" y="2690123"/>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0">
              <a:extLst>
                <a:ext uri="{FF2B5EF4-FFF2-40B4-BE49-F238E27FC236}">
                  <a16:creationId xmlns:a16="http://schemas.microsoft.com/office/drawing/2014/main" id="{070D994D-AD31-4677-82AF-8F13FE1BEA6A}"/>
                </a:ext>
              </a:extLst>
            </p:cNvPr>
            <p:cNvCxnSpPr>
              <a:cxnSpLocks/>
              <a:endCxn id="183" idx="2"/>
            </p:cNvCxnSpPr>
            <p:nvPr/>
          </p:nvCxnSpPr>
          <p:spPr>
            <a:xfrm>
              <a:off x="15253068" y="2690123"/>
              <a:ext cx="372638" cy="3349"/>
            </a:xfrm>
            <a:prstGeom prst="line">
              <a:avLst/>
            </a:prstGeom>
            <a:solidFill>
              <a:srgbClr val="3B7D23"/>
            </a:solidFill>
            <a:ln w="28575">
              <a:solidFill>
                <a:srgbClr val="3B7D23"/>
              </a:solidFill>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BFF2C9A7-6A98-4670-8689-839B56054E61}"/>
                </a:ext>
              </a:extLst>
            </p:cNvPr>
            <p:cNvSpPr txBox="1"/>
            <p:nvPr/>
          </p:nvSpPr>
          <p:spPr>
            <a:xfrm>
              <a:off x="17238366" y="2575329"/>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a:t>
              </a:r>
              <a:r>
                <a:rPr lang="ru-RU" sz="1067" dirty="0">
                  <a:solidFill>
                    <a:schemeClr val="tx2">
                      <a:lumMod val="75000"/>
                      <a:lumOff val="25000"/>
                    </a:schemeClr>
                  </a:solidFill>
                  <a:latin typeface="Roboto" panose="02000000000000000000" pitchFamily="2" charset="0"/>
                  <a:ea typeface="Roboto" panose="02000000000000000000" pitchFamily="2" charset="0"/>
                </a:rPr>
                <a:t>4</a:t>
              </a:r>
              <a:r>
                <a:rPr lang="en-US" sz="1067" dirty="0">
                  <a:solidFill>
                    <a:schemeClr val="tx2">
                      <a:lumMod val="75000"/>
                      <a:lumOff val="25000"/>
                    </a:schemeClr>
                  </a:solidFill>
                  <a:latin typeface="Roboto" panose="02000000000000000000" pitchFamily="2" charset="0"/>
                  <a:ea typeface="Roboto" panose="02000000000000000000" pitchFamily="2" charset="0"/>
                </a:rPr>
                <a:t>%</a:t>
              </a:r>
            </a:p>
          </p:txBody>
        </p:sp>
        <p:sp>
          <p:nvSpPr>
            <p:cNvPr id="183" name="Oval 26">
              <a:extLst>
                <a:ext uri="{FF2B5EF4-FFF2-40B4-BE49-F238E27FC236}">
                  <a16:creationId xmlns:a16="http://schemas.microsoft.com/office/drawing/2014/main" id="{863E5AFB-29CB-4C5B-A2D1-E8B8D0AD59E6}"/>
                </a:ext>
              </a:extLst>
            </p:cNvPr>
            <p:cNvSpPr/>
            <p:nvPr/>
          </p:nvSpPr>
          <p:spPr>
            <a:xfrm>
              <a:off x="15625706" y="2607135"/>
              <a:ext cx="172674" cy="172674"/>
            </a:xfrm>
            <a:prstGeom prst="ellipse">
              <a:avLst/>
            </a:prstGeom>
            <a:solidFill>
              <a:srgbClr val="3B7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19790457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21">
            <a:extLst>
              <a:ext uri="{FF2B5EF4-FFF2-40B4-BE49-F238E27FC236}">
                <a16:creationId xmlns:a16="http://schemas.microsoft.com/office/drawing/2014/main" id="{CEF9B9AF-82D6-40E9-9569-C13FEB4C75AA}"/>
              </a:ext>
            </a:extLst>
          </p:cNvPr>
          <p:cNvSpPr/>
          <p:nvPr/>
        </p:nvSpPr>
        <p:spPr>
          <a:xfrm>
            <a:off x="766365" y="3672841"/>
            <a:ext cx="5990801"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90" name="TextBox 89">
            <a:extLst>
              <a:ext uri="{FF2B5EF4-FFF2-40B4-BE49-F238E27FC236}">
                <a16:creationId xmlns:a16="http://schemas.microsoft.com/office/drawing/2014/main" id="{1F7652F4-39DB-4ACF-9D30-A2833E198A4B}"/>
              </a:ext>
            </a:extLst>
          </p:cNvPr>
          <p:cNvSpPr txBox="1"/>
          <p:nvPr/>
        </p:nvSpPr>
        <p:spPr>
          <a:xfrm>
            <a:off x="1028281" y="4068388"/>
            <a:ext cx="5602193" cy="400110"/>
          </a:xfrm>
          <a:prstGeom prst="rect">
            <a:avLst/>
          </a:prstGeom>
          <a:noFill/>
        </p:spPr>
        <p:txBody>
          <a:bodyPr wrap="square" rtlCol="0">
            <a:spAutoFit/>
          </a:bodyPr>
          <a:lstStyle/>
          <a:p>
            <a:pPr algn="ctr"/>
            <a:r>
              <a:rPr lang="ru-RU" sz="2000" dirty="0">
                <a:solidFill>
                  <a:schemeClr val="tx2">
                    <a:lumMod val="75000"/>
                    <a:lumOff val="25000"/>
                  </a:schemeClr>
                </a:solidFill>
                <a:latin typeface="Roboto" panose="02000000000000000000" pitchFamily="2" charset="0"/>
                <a:ea typeface="Roboto" panose="02000000000000000000" pitchFamily="2" charset="0"/>
              </a:rPr>
              <a:t>2025 йилнинг </a:t>
            </a:r>
            <a:r>
              <a:rPr lang="ru-RU" sz="20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sp>
        <p:nvSpPr>
          <p:cNvPr id="132" name="Rounded Rectangle 21">
            <a:hlinkClick r:id="rId3" action="ppaction://hlinksldjump"/>
            <a:extLst>
              <a:ext uri="{FF2B5EF4-FFF2-40B4-BE49-F238E27FC236}">
                <a16:creationId xmlns:a16="http://schemas.microsoft.com/office/drawing/2014/main" id="{7A67EA2A-D535-4058-9E5D-EF714F4C5FAE}"/>
              </a:ext>
            </a:extLst>
          </p:cNvPr>
          <p:cNvSpPr/>
          <p:nvPr/>
        </p:nvSpPr>
        <p:spPr>
          <a:xfrm>
            <a:off x="1306456" y="4708993"/>
            <a:ext cx="2340304" cy="1093612"/>
          </a:xfrm>
          <a:prstGeom prst="roundRect">
            <a:avLst>
              <a:gd name="adj" fmla="val 19246"/>
            </a:avLst>
          </a:prstGeom>
          <a:solidFill>
            <a:srgbClr val="F7F7F7"/>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81" name="Rounded Rectangle 21">
            <a:extLst>
              <a:ext uri="{FF2B5EF4-FFF2-40B4-BE49-F238E27FC236}">
                <a16:creationId xmlns:a16="http://schemas.microsoft.com/office/drawing/2014/main" id="{9415AD22-1F9A-482A-8C75-D324CF47357A}"/>
              </a:ext>
            </a:extLst>
          </p:cNvPr>
          <p:cNvSpPr/>
          <p:nvPr/>
        </p:nvSpPr>
        <p:spPr>
          <a:xfrm>
            <a:off x="7579685" y="3672841"/>
            <a:ext cx="10245328"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363" indent="628650" algn="just">
              <a:lnSpc>
                <a:spcPct val="150000"/>
              </a:lnSpc>
            </a:pPr>
            <a:r>
              <a:rPr lang="uz-Cyrl-UZ" sz="1800" dirty="0">
                <a:solidFill>
                  <a:srgbClr val="404040"/>
                </a:solidFill>
                <a:latin typeface="Roboto" panose="02000000000000000000" pitchFamily="2" charset="0"/>
                <a:ea typeface="Roboto" panose="02000000000000000000" pitchFamily="2" charset="0"/>
              </a:rPr>
              <a:t>2025 йил 1-чорак юк ташиш хажми режаси 3 943,0 млн.тн.км/бр берилган бўлса, амалдаги юк ташиш хажми  4 347,87 млн.тн.км/брни ташкил қилган яъни режага нисбатан юк ташиш хажми 10,3%га ёки 404,87  млн.тн.км/бр га ошган. Бу эса ўз-ўзидан юк ташиш харакатидаги локомотив бригадалари поездкаларнинг сони ошиши ва локомотивларнинг таъмирга кириш сони ошганлиги сабабли, локомотив бригадалар ва харакат таркибини таъмирловчи чилангарларнинг иш хаққи 2 772 794 минг сўмга ошишига олиб келган. Бундан ташқари бошқа деполарнинг локомотивларини таъмирлаш учун жами 1 607 677 минг сўмлик иш хақи тўланган.</a:t>
            </a:r>
          </a:p>
        </p:txBody>
      </p:sp>
      <p:grpSp>
        <p:nvGrpSpPr>
          <p:cNvPr id="205" name="Группа 204">
            <a:extLst>
              <a:ext uri="{FF2B5EF4-FFF2-40B4-BE49-F238E27FC236}">
                <a16:creationId xmlns:a16="http://schemas.microsoft.com/office/drawing/2014/main" id="{27AB4153-7BAB-444E-BDF5-7235A2ABB7FB}"/>
              </a:ext>
            </a:extLst>
          </p:cNvPr>
          <p:cNvGrpSpPr/>
          <p:nvPr/>
        </p:nvGrpSpPr>
        <p:grpSpPr>
          <a:xfrm>
            <a:off x="1296055" y="4711470"/>
            <a:ext cx="2617909" cy="1093612"/>
            <a:chOff x="3888015" y="4713263"/>
            <a:chExt cx="2617909" cy="1093612"/>
          </a:xfrm>
        </p:grpSpPr>
        <p:sp>
          <p:nvSpPr>
            <p:cNvPr id="206" name="Rounded Rectangle 21">
              <a:hlinkClick r:id="rId3" action="ppaction://hlinksldjump"/>
              <a:extLst>
                <a:ext uri="{FF2B5EF4-FFF2-40B4-BE49-F238E27FC236}">
                  <a16:creationId xmlns:a16="http://schemas.microsoft.com/office/drawing/2014/main" id="{A779F674-9B71-4885-8D96-B3DECA89E189}"/>
                </a:ext>
              </a:extLst>
            </p:cNvPr>
            <p:cNvSpPr/>
            <p:nvPr/>
          </p:nvSpPr>
          <p:spPr>
            <a:xfrm>
              <a:off x="3888015" y="4713263"/>
              <a:ext cx="2340304" cy="1093612"/>
            </a:xfrm>
            <a:prstGeom prst="roundRect">
              <a:avLst>
                <a:gd name="adj" fmla="val 19246"/>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07" name="TextBox 206">
              <a:extLst>
                <a:ext uri="{FF2B5EF4-FFF2-40B4-BE49-F238E27FC236}">
                  <a16:creationId xmlns:a16="http://schemas.microsoft.com/office/drawing/2014/main" id="{0CEF8A6E-9B12-43D6-B94C-661DF0A03705}"/>
                </a:ext>
              </a:extLst>
            </p:cNvPr>
            <p:cNvSpPr txBox="1"/>
            <p:nvPr/>
          </p:nvSpPr>
          <p:spPr>
            <a:xfrm>
              <a:off x="4823530" y="4918745"/>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Иш хақи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08" name="TextBox 207">
              <a:extLst>
                <a:ext uri="{FF2B5EF4-FFF2-40B4-BE49-F238E27FC236}">
                  <a16:creationId xmlns:a16="http://schemas.microsoft.com/office/drawing/2014/main" id="{4A372348-9CE7-44E1-A6B7-1E6F2B67D7A5}"/>
                </a:ext>
              </a:extLst>
            </p:cNvPr>
            <p:cNvSpPr txBox="1"/>
            <p:nvPr/>
          </p:nvSpPr>
          <p:spPr>
            <a:xfrm>
              <a:off x="4823533" y="5129897"/>
              <a:ext cx="1682391"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2 772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209" name="TextBox 208">
              <a:extLst>
                <a:ext uri="{FF2B5EF4-FFF2-40B4-BE49-F238E27FC236}">
                  <a16:creationId xmlns:a16="http://schemas.microsoft.com/office/drawing/2014/main" id="{52A37F2B-E645-400F-B247-3E7FAF3503E7}"/>
                </a:ext>
              </a:extLst>
            </p:cNvPr>
            <p:cNvSpPr txBox="1"/>
            <p:nvPr/>
          </p:nvSpPr>
          <p:spPr>
            <a:xfrm>
              <a:off x="4145734" y="5531532"/>
              <a:ext cx="2156557" cy="153888"/>
            </a:xfrm>
            <a:prstGeom prst="rect">
              <a:avLst/>
            </a:prstGeom>
            <a:noFill/>
          </p:spPr>
          <p:txBody>
            <a:bodyPr wrap="square" lIns="0" tIns="0" rIns="0" bIns="0" rtlCol="0">
              <a:spAutoFit/>
            </a:bodyPr>
            <a:lstStyle/>
            <a:p>
              <a:pPr algn="ctr"/>
              <a:r>
                <a:rPr lang="ru-RU" sz="1000" dirty="0">
                  <a:solidFill>
                    <a:schemeClr val="tx1">
                      <a:lumMod val="75000"/>
                      <a:lumOff val="25000"/>
                    </a:schemeClr>
                  </a:solidFill>
                  <a:latin typeface="Roboto" panose="02000000000000000000" pitchFamily="2" charset="0"/>
                  <a:ea typeface="Roboto" panose="02000000000000000000" pitchFamily="2" charset="0"/>
                </a:rPr>
                <a:t>3% 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10" name="Рисунок 209">
              <a:extLst>
                <a:ext uri="{FF2B5EF4-FFF2-40B4-BE49-F238E27FC236}">
                  <a16:creationId xmlns:a16="http://schemas.microsoft.com/office/drawing/2014/main" id="{1A65DDA1-B136-474B-8866-DD2DE4355F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7897" y="5536900"/>
              <a:ext cx="152160" cy="152160"/>
            </a:xfrm>
            <a:prstGeom prst="rect">
              <a:avLst/>
            </a:prstGeom>
          </p:spPr>
        </p:pic>
        <p:pic>
          <p:nvPicPr>
            <p:cNvPr id="211" name="Picture 2">
              <a:hlinkClick r:id="rId3" action="ppaction://hlinksldjump"/>
              <a:extLst>
                <a:ext uri="{FF2B5EF4-FFF2-40B4-BE49-F238E27FC236}">
                  <a16:creationId xmlns:a16="http://schemas.microsoft.com/office/drawing/2014/main" id="{BAEA91B4-76F5-4E6E-BBBB-5E38A7771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9070" y="4918933"/>
              <a:ext cx="518400" cy="518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9" name="Группа 218">
            <a:extLst>
              <a:ext uri="{FF2B5EF4-FFF2-40B4-BE49-F238E27FC236}">
                <a16:creationId xmlns:a16="http://schemas.microsoft.com/office/drawing/2014/main" id="{887F947C-B333-4E8B-BB91-5D679700C3EE}"/>
              </a:ext>
            </a:extLst>
          </p:cNvPr>
          <p:cNvGrpSpPr/>
          <p:nvPr/>
        </p:nvGrpSpPr>
        <p:grpSpPr>
          <a:xfrm>
            <a:off x="1296055" y="6093113"/>
            <a:ext cx="2523673" cy="1093612"/>
            <a:chOff x="3888015" y="5943330"/>
            <a:chExt cx="2523673" cy="1093612"/>
          </a:xfrm>
        </p:grpSpPr>
        <p:sp>
          <p:nvSpPr>
            <p:cNvPr id="220" name="Rounded Rectangle 21">
              <a:hlinkClick r:id="rId7" action="ppaction://hlinksldjump"/>
              <a:extLst>
                <a:ext uri="{FF2B5EF4-FFF2-40B4-BE49-F238E27FC236}">
                  <a16:creationId xmlns:a16="http://schemas.microsoft.com/office/drawing/2014/main" id="{5F61D890-A390-4D08-91E5-3546D52DACE5}"/>
                </a:ext>
              </a:extLst>
            </p:cNvPr>
            <p:cNvSpPr/>
            <p:nvPr/>
          </p:nvSpPr>
          <p:spPr>
            <a:xfrm>
              <a:off x="3888015"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21" name="TextBox 220">
              <a:extLst>
                <a:ext uri="{FF2B5EF4-FFF2-40B4-BE49-F238E27FC236}">
                  <a16:creationId xmlns:a16="http://schemas.microsoft.com/office/drawing/2014/main" id="{9136FE12-350A-4CDF-8CE9-18B9F1B38796}"/>
                </a:ext>
              </a:extLst>
            </p:cNvPr>
            <p:cNvSpPr txBox="1"/>
            <p:nvPr/>
          </p:nvSpPr>
          <p:spPr>
            <a:xfrm>
              <a:off x="4823530"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Ёқилғи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22" name="TextBox 221">
              <a:extLst>
                <a:ext uri="{FF2B5EF4-FFF2-40B4-BE49-F238E27FC236}">
                  <a16:creationId xmlns:a16="http://schemas.microsoft.com/office/drawing/2014/main" id="{84251E5F-1378-4F4A-AA12-0F277CF481C1}"/>
                </a:ext>
              </a:extLst>
            </p:cNvPr>
            <p:cNvSpPr txBox="1"/>
            <p:nvPr/>
          </p:nvSpPr>
          <p:spPr>
            <a:xfrm>
              <a:off x="4823533" y="6359964"/>
              <a:ext cx="1350320"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2 448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223" name="TextBox 222">
              <a:extLst>
                <a:ext uri="{FF2B5EF4-FFF2-40B4-BE49-F238E27FC236}">
                  <a16:creationId xmlns:a16="http://schemas.microsoft.com/office/drawing/2014/main" id="{453AA776-E2C3-489F-AD63-A9F25A64397E}"/>
                </a:ext>
              </a:extLst>
            </p:cNvPr>
            <p:cNvSpPr txBox="1"/>
            <p:nvPr/>
          </p:nvSpPr>
          <p:spPr>
            <a:xfrm>
              <a:off x="4145734"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24" name="Рисунок 223">
              <a:extLst>
                <a:ext uri="{FF2B5EF4-FFF2-40B4-BE49-F238E27FC236}">
                  <a16:creationId xmlns:a16="http://schemas.microsoft.com/office/drawing/2014/main" id="{1B134011-98AE-429D-AB67-8FD7B85F31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7897" y="6748290"/>
              <a:ext cx="152160" cy="152160"/>
            </a:xfrm>
            <a:prstGeom prst="rect">
              <a:avLst/>
            </a:prstGeom>
          </p:spPr>
        </p:pic>
      </p:grpSp>
      <p:grpSp>
        <p:nvGrpSpPr>
          <p:cNvPr id="232" name="Группа 231">
            <a:extLst>
              <a:ext uri="{FF2B5EF4-FFF2-40B4-BE49-F238E27FC236}">
                <a16:creationId xmlns:a16="http://schemas.microsoft.com/office/drawing/2014/main" id="{BA6C4F16-D135-4B22-A28D-64A9C5F4B826}"/>
              </a:ext>
            </a:extLst>
          </p:cNvPr>
          <p:cNvGrpSpPr/>
          <p:nvPr/>
        </p:nvGrpSpPr>
        <p:grpSpPr>
          <a:xfrm>
            <a:off x="3829502" y="6097237"/>
            <a:ext cx="2653140" cy="1093612"/>
            <a:chOff x="6407746" y="5943330"/>
            <a:chExt cx="2523673" cy="1093612"/>
          </a:xfrm>
        </p:grpSpPr>
        <p:sp>
          <p:nvSpPr>
            <p:cNvPr id="233" name="Rounded Rectangle 21">
              <a:hlinkClick r:id="rId8" action="ppaction://hlinksldjump"/>
              <a:extLst>
                <a:ext uri="{FF2B5EF4-FFF2-40B4-BE49-F238E27FC236}">
                  <a16:creationId xmlns:a16="http://schemas.microsoft.com/office/drawing/2014/main" id="{27314BAB-F530-45E2-AEB3-5867D0CEC667}"/>
                </a:ext>
              </a:extLst>
            </p:cNvPr>
            <p:cNvSpPr/>
            <p:nvPr/>
          </p:nvSpPr>
          <p:spPr>
            <a:xfrm>
              <a:off x="6407746"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34" name="TextBox 233">
              <a:extLst>
                <a:ext uri="{FF2B5EF4-FFF2-40B4-BE49-F238E27FC236}">
                  <a16:creationId xmlns:a16="http://schemas.microsoft.com/office/drawing/2014/main" id="{66F04A73-EEDB-4D9B-9326-4D00612DCCB6}"/>
                </a:ext>
              </a:extLst>
            </p:cNvPr>
            <p:cNvSpPr txBox="1"/>
            <p:nvPr/>
          </p:nvSpPr>
          <p:spPr>
            <a:xfrm>
              <a:off x="7343261"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Эл/энергия</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35" name="TextBox 234">
              <a:extLst>
                <a:ext uri="{FF2B5EF4-FFF2-40B4-BE49-F238E27FC236}">
                  <a16:creationId xmlns:a16="http://schemas.microsoft.com/office/drawing/2014/main" id="{C50D56E8-6D31-4DCA-AF41-214FDFA0D4A8}"/>
                </a:ext>
              </a:extLst>
            </p:cNvPr>
            <p:cNvSpPr txBox="1"/>
            <p:nvPr/>
          </p:nvSpPr>
          <p:spPr>
            <a:xfrm>
              <a:off x="7343264" y="6359964"/>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17 910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236" name="TextBox 235">
              <a:extLst>
                <a:ext uri="{FF2B5EF4-FFF2-40B4-BE49-F238E27FC236}">
                  <a16:creationId xmlns:a16="http://schemas.microsoft.com/office/drawing/2014/main" id="{F438C89B-580D-4128-8BAB-C15BD4E02E47}"/>
                </a:ext>
              </a:extLst>
            </p:cNvPr>
            <p:cNvSpPr txBox="1"/>
            <p:nvPr/>
          </p:nvSpPr>
          <p:spPr>
            <a:xfrm>
              <a:off x="6665465"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27%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37" name="Рисунок 236">
              <a:extLst>
                <a:ext uri="{FF2B5EF4-FFF2-40B4-BE49-F238E27FC236}">
                  <a16:creationId xmlns:a16="http://schemas.microsoft.com/office/drawing/2014/main" id="{377252B0-62DC-469F-BF55-7C50F8E05E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39152" y="6744650"/>
              <a:ext cx="152160" cy="152160"/>
            </a:xfrm>
            <a:prstGeom prst="rect">
              <a:avLst/>
            </a:prstGeom>
          </p:spPr>
        </p:pic>
      </p:grpSp>
      <p:grpSp>
        <p:nvGrpSpPr>
          <p:cNvPr id="246" name="Группа 245">
            <a:extLst>
              <a:ext uri="{FF2B5EF4-FFF2-40B4-BE49-F238E27FC236}">
                <a16:creationId xmlns:a16="http://schemas.microsoft.com/office/drawing/2014/main" id="{EEC1E63F-F33B-4514-A9B0-A0605972FCA0}"/>
              </a:ext>
            </a:extLst>
          </p:cNvPr>
          <p:cNvGrpSpPr/>
          <p:nvPr/>
        </p:nvGrpSpPr>
        <p:grpSpPr>
          <a:xfrm>
            <a:off x="1296055" y="7474756"/>
            <a:ext cx="2523673" cy="1093612"/>
            <a:chOff x="3888015" y="7151747"/>
            <a:chExt cx="2523673" cy="1093612"/>
          </a:xfrm>
        </p:grpSpPr>
        <p:sp>
          <p:nvSpPr>
            <p:cNvPr id="247" name="Rounded Rectangle 21">
              <a:hlinkClick r:id="rId9" action="ppaction://hlinksldjump"/>
              <a:extLst>
                <a:ext uri="{FF2B5EF4-FFF2-40B4-BE49-F238E27FC236}">
                  <a16:creationId xmlns:a16="http://schemas.microsoft.com/office/drawing/2014/main" id="{9292817F-C086-43D9-A2DE-335597252626}"/>
                </a:ext>
              </a:extLst>
            </p:cNvPr>
            <p:cNvSpPr/>
            <p:nvPr/>
          </p:nvSpPr>
          <p:spPr>
            <a:xfrm>
              <a:off x="3888015"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50" name="TextBox 249">
              <a:extLst>
                <a:ext uri="{FF2B5EF4-FFF2-40B4-BE49-F238E27FC236}">
                  <a16:creationId xmlns:a16="http://schemas.microsoft.com/office/drawing/2014/main" id="{79D4C55F-D2E3-4495-AA95-B207F9694A70}"/>
                </a:ext>
              </a:extLst>
            </p:cNvPr>
            <p:cNvSpPr txBox="1"/>
            <p:nvPr/>
          </p:nvSpPr>
          <p:spPr>
            <a:xfrm>
              <a:off x="4823530"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Таъмирлаш фонди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57" name="TextBox 256">
              <a:extLst>
                <a:ext uri="{FF2B5EF4-FFF2-40B4-BE49-F238E27FC236}">
                  <a16:creationId xmlns:a16="http://schemas.microsoft.com/office/drawing/2014/main" id="{BFFC2AF4-5858-4E25-ACEC-A2FF1D61A907}"/>
                </a:ext>
              </a:extLst>
            </p:cNvPr>
            <p:cNvSpPr txBox="1"/>
            <p:nvPr/>
          </p:nvSpPr>
          <p:spPr>
            <a:xfrm>
              <a:off x="4823533" y="7568381"/>
              <a:ext cx="1383816"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3 737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258" name="TextBox 257">
              <a:extLst>
                <a:ext uri="{FF2B5EF4-FFF2-40B4-BE49-F238E27FC236}">
                  <a16:creationId xmlns:a16="http://schemas.microsoft.com/office/drawing/2014/main" id="{B0E475AA-AD2F-4ADA-9218-F31FC8D698EB}"/>
                </a:ext>
              </a:extLst>
            </p:cNvPr>
            <p:cNvSpPr txBox="1"/>
            <p:nvPr/>
          </p:nvSpPr>
          <p:spPr>
            <a:xfrm>
              <a:off x="4145734"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541%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59" name="Рисунок 258">
              <a:extLst>
                <a:ext uri="{FF2B5EF4-FFF2-40B4-BE49-F238E27FC236}">
                  <a16:creationId xmlns:a16="http://schemas.microsoft.com/office/drawing/2014/main" id="{D0B0AA26-F386-4028-AABE-A213A9298E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7897" y="7970016"/>
              <a:ext cx="152160" cy="152160"/>
            </a:xfrm>
            <a:prstGeom prst="rect">
              <a:avLst/>
            </a:prstGeom>
          </p:spPr>
        </p:pic>
      </p:grpSp>
      <p:grpSp>
        <p:nvGrpSpPr>
          <p:cNvPr id="261" name="Группа 260">
            <a:extLst>
              <a:ext uri="{FF2B5EF4-FFF2-40B4-BE49-F238E27FC236}">
                <a16:creationId xmlns:a16="http://schemas.microsoft.com/office/drawing/2014/main" id="{6D776FCE-A489-48C2-8822-43537E1DE41C}"/>
              </a:ext>
            </a:extLst>
          </p:cNvPr>
          <p:cNvGrpSpPr/>
          <p:nvPr/>
        </p:nvGrpSpPr>
        <p:grpSpPr>
          <a:xfrm>
            <a:off x="3829502" y="7483003"/>
            <a:ext cx="2653140" cy="1093612"/>
            <a:chOff x="6407746" y="7151747"/>
            <a:chExt cx="2523673" cy="1093612"/>
          </a:xfrm>
        </p:grpSpPr>
        <p:sp>
          <p:nvSpPr>
            <p:cNvPr id="262" name="Rounded Rectangle 21">
              <a:hlinkClick r:id="rId10" action="ppaction://hlinksldjump"/>
              <a:extLst>
                <a:ext uri="{FF2B5EF4-FFF2-40B4-BE49-F238E27FC236}">
                  <a16:creationId xmlns:a16="http://schemas.microsoft.com/office/drawing/2014/main" id="{290A430F-8A1E-4846-9C42-FD949834554D}"/>
                </a:ext>
              </a:extLst>
            </p:cNvPr>
            <p:cNvSpPr/>
            <p:nvPr/>
          </p:nvSpPr>
          <p:spPr>
            <a:xfrm>
              <a:off x="6407746"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63" name="TextBox 262">
              <a:extLst>
                <a:ext uri="{FF2B5EF4-FFF2-40B4-BE49-F238E27FC236}">
                  <a16:creationId xmlns:a16="http://schemas.microsoft.com/office/drawing/2014/main" id="{62974FCE-A570-45E2-ABC3-57FC0215CBDE}"/>
                </a:ext>
              </a:extLst>
            </p:cNvPr>
            <p:cNvSpPr txBox="1"/>
            <p:nvPr/>
          </p:nvSpPr>
          <p:spPr>
            <a:xfrm>
              <a:off x="7343261"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Бошқа харажатлар</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64" name="TextBox 263">
              <a:extLst>
                <a:ext uri="{FF2B5EF4-FFF2-40B4-BE49-F238E27FC236}">
                  <a16:creationId xmlns:a16="http://schemas.microsoft.com/office/drawing/2014/main" id="{7389AD19-C524-47A4-8140-68F62D708A66}"/>
                </a:ext>
              </a:extLst>
            </p:cNvPr>
            <p:cNvSpPr txBox="1"/>
            <p:nvPr/>
          </p:nvSpPr>
          <p:spPr>
            <a:xfrm>
              <a:off x="7343264" y="7568381"/>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2 270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270" name="TextBox 269">
              <a:extLst>
                <a:ext uri="{FF2B5EF4-FFF2-40B4-BE49-F238E27FC236}">
                  <a16:creationId xmlns:a16="http://schemas.microsoft.com/office/drawing/2014/main" id="{6F32147D-90E8-4F49-B5A2-E0FD18372065}"/>
                </a:ext>
              </a:extLst>
            </p:cNvPr>
            <p:cNvSpPr txBox="1"/>
            <p:nvPr/>
          </p:nvSpPr>
          <p:spPr>
            <a:xfrm>
              <a:off x="6665465"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40%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71" name="Рисунок 270">
              <a:extLst>
                <a:ext uri="{FF2B5EF4-FFF2-40B4-BE49-F238E27FC236}">
                  <a16:creationId xmlns:a16="http://schemas.microsoft.com/office/drawing/2014/main" id="{9B2CD74E-46CA-4F1E-A243-70232525DF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39152" y="7972236"/>
              <a:ext cx="152160" cy="152160"/>
            </a:xfrm>
            <a:prstGeom prst="rect">
              <a:avLst/>
            </a:prstGeom>
          </p:spPr>
        </p:pic>
      </p:grpSp>
      <p:grpSp>
        <p:nvGrpSpPr>
          <p:cNvPr id="273" name="Группа 272">
            <a:extLst>
              <a:ext uri="{FF2B5EF4-FFF2-40B4-BE49-F238E27FC236}">
                <a16:creationId xmlns:a16="http://schemas.microsoft.com/office/drawing/2014/main" id="{8E9FEE85-B958-42FA-A8DD-9CD884C94F09}"/>
              </a:ext>
            </a:extLst>
          </p:cNvPr>
          <p:cNvGrpSpPr/>
          <p:nvPr/>
        </p:nvGrpSpPr>
        <p:grpSpPr>
          <a:xfrm>
            <a:off x="3846970" y="4711470"/>
            <a:ext cx="2579313" cy="1093612"/>
            <a:chOff x="8911647" y="4713263"/>
            <a:chExt cx="2414276" cy="1093612"/>
          </a:xfrm>
        </p:grpSpPr>
        <p:sp>
          <p:nvSpPr>
            <p:cNvPr id="276" name="Rounded Rectangle 21">
              <a:hlinkClick r:id="rId11" action="ppaction://hlinksldjump"/>
              <a:extLst>
                <a:ext uri="{FF2B5EF4-FFF2-40B4-BE49-F238E27FC236}">
                  <a16:creationId xmlns:a16="http://schemas.microsoft.com/office/drawing/2014/main" id="{1D35A468-9E71-4BCB-92BC-6EC995B7B623}"/>
                </a:ext>
              </a:extLst>
            </p:cNvPr>
            <p:cNvSpPr/>
            <p:nvPr/>
          </p:nvSpPr>
          <p:spPr>
            <a:xfrm>
              <a:off x="8911647" y="4713263"/>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78" name="TextBox 277">
              <a:extLst>
                <a:ext uri="{FF2B5EF4-FFF2-40B4-BE49-F238E27FC236}">
                  <a16:creationId xmlns:a16="http://schemas.microsoft.com/office/drawing/2014/main" id="{3C16F216-7626-48EE-816E-D5D9573BFA68}"/>
                </a:ext>
              </a:extLst>
            </p:cNvPr>
            <p:cNvSpPr txBox="1"/>
            <p:nvPr/>
          </p:nvSpPr>
          <p:spPr>
            <a:xfrm>
              <a:off x="9662295" y="4918745"/>
              <a:ext cx="1631040"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Материал ва эхтиёт</a:t>
              </a:r>
              <a:r>
                <a:rPr lang="en-US" sz="1200" dirty="0">
                  <a:solidFill>
                    <a:schemeClr val="tx2">
                      <a:lumMod val="85000"/>
                      <a:lumOff val="15000"/>
                    </a:schemeClr>
                  </a:solidFill>
                  <a:latin typeface="Roboto" panose="02000000000000000000" pitchFamily="2" charset="0"/>
                  <a:ea typeface="Roboto" panose="02000000000000000000" pitchFamily="2" charset="0"/>
                </a:rPr>
                <a:t> </a:t>
              </a:r>
              <a:r>
                <a:rPr lang="ru-RU" sz="1200" dirty="0">
                  <a:solidFill>
                    <a:schemeClr val="tx2">
                      <a:lumMod val="85000"/>
                      <a:lumOff val="15000"/>
                    </a:schemeClr>
                  </a:solidFill>
                  <a:latin typeface="Roboto" panose="02000000000000000000" pitchFamily="2" charset="0"/>
                  <a:ea typeface="Roboto" panose="02000000000000000000" pitchFamily="2" charset="0"/>
                </a:rPr>
                <a:t>қ</a:t>
              </a:r>
              <a:r>
                <a:rPr lang="en-US" sz="1200" dirty="0">
                  <a:solidFill>
                    <a:schemeClr val="tx2">
                      <a:lumMod val="85000"/>
                      <a:lumOff val="15000"/>
                    </a:schemeClr>
                  </a:solidFill>
                  <a:latin typeface="Roboto" panose="02000000000000000000" pitchFamily="2" charset="0"/>
                  <a:ea typeface="Roboto" panose="02000000000000000000" pitchFamily="2" charset="0"/>
                </a:rPr>
                <a:t>.</a:t>
              </a:r>
            </a:p>
          </p:txBody>
        </p:sp>
        <p:sp>
          <p:nvSpPr>
            <p:cNvPr id="280" name="TextBox 279">
              <a:extLst>
                <a:ext uri="{FF2B5EF4-FFF2-40B4-BE49-F238E27FC236}">
                  <a16:creationId xmlns:a16="http://schemas.microsoft.com/office/drawing/2014/main" id="{4665726D-E1D3-4298-9594-31560DC98E6C}"/>
                </a:ext>
              </a:extLst>
            </p:cNvPr>
            <p:cNvSpPr txBox="1"/>
            <p:nvPr/>
          </p:nvSpPr>
          <p:spPr>
            <a:xfrm>
              <a:off x="9670455" y="5129897"/>
              <a:ext cx="1386975"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2 679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281" name="TextBox 280">
              <a:extLst>
                <a:ext uri="{FF2B5EF4-FFF2-40B4-BE49-F238E27FC236}">
                  <a16:creationId xmlns:a16="http://schemas.microsoft.com/office/drawing/2014/main" id="{64688F27-40CE-4074-A71A-E36237EBA2C9}"/>
                </a:ext>
              </a:extLst>
            </p:cNvPr>
            <p:cNvSpPr txBox="1"/>
            <p:nvPr/>
          </p:nvSpPr>
          <p:spPr>
            <a:xfrm>
              <a:off x="9169366" y="5531532"/>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13%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82" name="Рисунок 281">
              <a:extLst>
                <a:ext uri="{FF2B5EF4-FFF2-40B4-BE49-F238E27FC236}">
                  <a16:creationId xmlns:a16="http://schemas.microsoft.com/office/drawing/2014/main" id="{EE0BAD15-368B-4BAE-8E0F-30DE85DF6C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26976" y="5538825"/>
              <a:ext cx="152160" cy="152160"/>
            </a:xfrm>
            <a:prstGeom prst="rect">
              <a:avLst/>
            </a:prstGeom>
          </p:spPr>
        </p:pic>
        <p:pic>
          <p:nvPicPr>
            <p:cNvPr id="283" name="Рисунок 282">
              <a:hlinkClick r:id="rId11" action="ppaction://hlinksldjump"/>
              <a:extLst>
                <a:ext uri="{FF2B5EF4-FFF2-40B4-BE49-F238E27FC236}">
                  <a16:creationId xmlns:a16="http://schemas.microsoft.com/office/drawing/2014/main" id="{021BAC70-DE0C-4C0B-81CF-3B13D901196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74556" y="4880207"/>
              <a:ext cx="518400" cy="518400"/>
            </a:xfrm>
            <a:prstGeom prst="rect">
              <a:avLst/>
            </a:prstGeom>
          </p:spPr>
        </p:pic>
      </p:grpSp>
      <p:sp>
        <p:nvSpPr>
          <p:cNvPr id="336" name="TextBox 335">
            <a:hlinkClick r:id="rId13" action="ppaction://hlinksldjump"/>
            <a:extLst>
              <a:ext uri="{FF2B5EF4-FFF2-40B4-BE49-F238E27FC236}">
                <a16:creationId xmlns:a16="http://schemas.microsoft.com/office/drawing/2014/main" id="{74EDD540-E245-49E6-959E-41BAA007D17B}"/>
              </a:ext>
            </a:extLst>
          </p:cNvPr>
          <p:cNvSpPr txBox="1"/>
          <p:nvPr/>
        </p:nvSpPr>
        <p:spPr>
          <a:xfrm>
            <a:off x="6482642" y="226492"/>
            <a:ext cx="5322715" cy="707886"/>
          </a:xfrm>
          <a:prstGeom prst="rect">
            <a:avLst/>
          </a:prstGeom>
          <a:noFill/>
        </p:spPr>
        <p:txBody>
          <a:bodyPr wrap="square" rtlCol="0">
            <a:spAutoFit/>
          </a:bodyPr>
          <a:lstStyle/>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"Ўзбекистон" локомотив депосининг </a:t>
            </a:r>
            <a:endParaRPr lang="en-US" sz="2000" b="1" dirty="0">
              <a:solidFill>
                <a:schemeClr val="tx1">
                  <a:lumMod val="85000"/>
                  <a:lumOff val="15000"/>
                </a:schemeClr>
              </a:solidFill>
              <a:latin typeface="Roboto" panose="02000000000000000000" pitchFamily="2" charset="0"/>
              <a:ea typeface="Roboto" panose="02000000000000000000" pitchFamily="2" charset="0"/>
            </a:endParaRPr>
          </a:p>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2025 йил</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en-US" sz="1800" b="1" dirty="0">
                <a:solidFill>
                  <a:schemeClr val="tx1">
                    <a:lumMod val="85000"/>
                    <a:lumOff val="15000"/>
                  </a:schemeClr>
                </a:solidFill>
                <a:latin typeface="Roboto" panose="02000000000000000000" pitchFamily="2" charset="0"/>
                <a:ea typeface="Roboto" panose="02000000000000000000" pitchFamily="2" charset="0"/>
                <a:cs typeface="Times New Roman" panose="02020603050405020304" pitchFamily="18" charset="0"/>
              </a:rPr>
              <a:t>I</a:t>
            </a:r>
            <a:r>
              <a:rPr lang="en-US" sz="2000" b="1" dirty="0">
                <a:solidFill>
                  <a:schemeClr val="tx1">
                    <a:lumMod val="85000"/>
                    <a:lumOff val="15000"/>
                  </a:schemeClr>
                </a:solidFill>
                <a:latin typeface="Roboto" panose="02000000000000000000" pitchFamily="2" charset="0"/>
                <a:ea typeface="Roboto" panose="02000000000000000000" pitchFamily="2" charset="0"/>
              </a:rPr>
              <a:t>-</a:t>
            </a:r>
            <a:r>
              <a:rPr lang="ru-RU" sz="2000" b="1" dirty="0">
                <a:solidFill>
                  <a:schemeClr val="tx1">
                    <a:lumMod val="85000"/>
                    <a:lumOff val="15000"/>
                  </a:schemeClr>
                </a:solidFill>
                <a:latin typeface="Roboto" panose="02000000000000000000" pitchFamily="2" charset="0"/>
                <a:ea typeface="Roboto" panose="02000000000000000000" pitchFamily="2" charset="0"/>
              </a:rPr>
              <a:t>чорак</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ru-RU" sz="20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az-Latn-AZ" sz="2000" b="1" dirty="0">
              <a:solidFill>
                <a:schemeClr val="tx1">
                  <a:lumMod val="85000"/>
                  <a:lumOff val="15000"/>
                </a:schemeClr>
              </a:solidFill>
              <a:latin typeface="Roboto" panose="02000000000000000000" pitchFamily="2" charset="0"/>
              <a:ea typeface="Roboto" panose="02000000000000000000" pitchFamily="2" charset="0"/>
            </a:endParaRPr>
          </a:p>
        </p:txBody>
      </p:sp>
      <p:pic>
        <p:nvPicPr>
          <p:cNvPr id="378" name="Picture 14" descr="Разное – Бесплатные иконки: образование">
            <a:hlinkClick r:id="rId10" action="ppaction://hlinksldjump"/>
            <a:extLst>
              <a:ext uri="{FF2B5EF4-FFF2-40B4-BE49-F238E27FC236}">
                <a16:creationId xmlns:a16="http://schemas.microsoft.com/office/drawing/2014/main" id="{AF053366-AF51-4844-90D1-BC78FFE96C3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35" y="7641852"/>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379" name="Picture 6" descr="Download Free Gas station Flat Circular Flat icon Icons in PNG &amp; SVG">
            <a:hlinkClick r:id="rId7" action="ppaction://hlinksldjump"/>
            <a:extLst>
              <a:ext uri="{FF2B5EF4-FFF2-40B4-BE49-F238E27FC236}">
                <a16:creationId xmlns:a16="http://schemas.microsoft.com/office/drawing/2014/main" id="{EAE78D29-9C59-40DD-A243-D43A417EFC9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58734" y="6245417"/>
            <a:ext cx="522000" cy="522000"/>
          </a:xfrm>
          <a:prstGeom prst="rect">
            <a:avLst/>
          </a:prstGeom>
          <a:noFill/>
          <a:extLst>
            <a:ext uri="{909E8E84-426E-40DD-AFC4-6F175D3DCCD1}">
              <a14:hiddenFill xmlns:a14="http://schemas.microsoft.com/office/drawing/2010/main">
                <a:solidFill>
                  <a:srgbClr val="FFFFFF"/>
                </a:solidFill>
              </a14:hiddenFill>
            </a:ext>
          </a:extLst>
        </p:spPr>
      </p:pic>
      <p:pic>
        <p:nvPicPr>
          <p:cNvPr id="380" name="Picture 8" descr="Electricity - Free business and finance icons">
            <a:hlinkClick r:id="rId8" action="ppaction://hlinksldjump"/>
            <a:extLst>
              <a:ext uri="{FF2B5EF4-FFF2-40B4-BE49-F238E27FC236}">
                <a16:creationId xmlns:a16="http://schemas.microsoft.com/office/drawing/2014/main" id="{6B4201C3-67BA-4653-A75E-6DCD545EF8A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5949" y="6229631"/>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381" name="Picture 12" descr="Техническое обслуживание – Бесплатные иконки: инструменты ...">
            <a:hlinkClick r:id="rId9" action="ppaction://hlinksldjump"/>
            <a:extLst>
              <a:ext uri="{FF2B5EF4-FFF2-40B4-BE49-F238E27FC236}">
                <a16:creationId xmlns:a16="http://schemas.microsoft.com/office/drawing/2014/main" id="{55B992ED-5999-490B-8021-FF0CFF09579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7110" y="7663295"/>
            <a:ext cx="518400" cy="518400"/>
          </a:xfrm>
          <a:prstGeom prst="rect">
            <a:avLst/>
          </a:prstGeom>
          <a:noFill/>
          <a:extLst>
            <a:ext uri="{909E8E84-426E-40DD-AFC4-6F175D3DCCD1}">
              <a14:hiddenFill xmlns:a14="http://schemas.microsoft.com/office/drawing/2010/main">
                <a:solidFill>
                  <a:srgbClr val="FFFFFF"/>
                </a:solidFill>
              </a14:hiddenFill>
            </a:ext>
          </a:extLst>
        </p:spPr>
      </p:pic>
      <p:sp>
        <p:nvSpPr>
          <p:cNvPr id="89" name="Rounded Rectangle 76">
            <a:extLst>
              <a:ext uri="{FF2B5EF4-FFF2-40B4-BE49-F238E27FC236}">
                <a16:creationId xmlns:a16="http://schemas.microsoft.com/office/drawing/2014/main" id="{C555D1DF-1898-4F31-8E5F-ADA77F6EB07C}"/>
              </a:ext>
            </a:extLst>
          </p:cNvPr>
          <p:cNvSpPr/>
          <p:nvPr/>
        </p:nvSpPr>
        <p:spPr>
          <a:xfrm>
            <a:off x="769257" y="1248910"/>
            <a:ext cx="16894629" cy="1704778"/>
          </a:xfrm>
          <a:prstGeom prst="roundRect">
            <a:avLst>
              <a:gd name="adj" fmla="val 13955"/>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nvGrpSpPr>
          <p:cNvPr id="91" name="Группа 90">
            <a:extLst>
              <a:ext uri="{FF2B5EF4-FFF2-40B4-BE49-F238E27FC236}">
                <a16:creationId xmlns:a16="http://schemas.microsoft.com/office/drawing/2014/main" id="{3DF13C13-E4A5-4228-9507-29421E29C422}"/>
              </a:ext>
            </a:extLst>
          </p:cNvPr>
          <p:cNvGrpSpPr/>
          <p:nvPr/>
        </p:nvGrpSpPr>
        <p:grpSpPr>
          <a:xfrm>
            <a:off x="4439230" y="1380412"/>
            <a:ext cx="2965747" cy="1384529"/>
            <a:chOff x="4173179" y="1380412"/>
            <a:chExt cx="2965747" cy="1384529"/>
          </a:xfrm>
        </p:grpSpPr>
        <p:sp>
          <p:nvSpPr>
            <p:cNvPr id="92" name="Rounded Rectangle 131">
              <a:extLst>
                <a:ext uri="{FF2B5EF4-FFF2-40B4-BE49-F238E27FC236}">
                  <a16:creationId xmlns:a16="http://schemas.microsoft.com/office/drawing/2014/main" id="{8B01463E-2E60-45A4-A81C-669807976254}"/>
                </a:ext>
              </a:extLst>
            </p:cNvPr>
            <p:cNvSpPr/>
            <p:nvPr/>
          </p:nvSpPr>
          <p:spPr>
            <a:xfrm>
              <a:off x="4173179" y="1380412"/>
              <a:ext cx="594827" cy="5948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2</a:t>
              </a:r>
            </a:p>
          </p:txBody>
        </p:sp>
        <p:sp>
          <p:nvSpPr>
            <p:cNvPr id="93" name="TextBox 92">
              <a:extLst>
                <a:ext uri="{FF2B5EF4-FFF2-40B4-BE49-F238E27FC236}">
                  <a16:creationId xmlns:a16="http://schemas.microsoft.com/office/drawing/2014/main" id="{C49121F0-87CC-45A0-99A2-586FCB85F944}"/>
                </a:ext>
              </a:extLst>
            </p:cNvPr>
            <p:cNvSpPr txBox="1"/>
            <p:nvPr/>
          </p:nvSpPr>
          <p:spPr>
            <a:xfrm>
              <a:off x="4757479"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2">
                      <a:lumMod val="75000"/>
                      <a:lumOff val="25000"/>
                    </a:schemeClr>
                  </a:solidFill>
                  <a:latin typeface="Roboto" panose="02000000000000000000" pitchFamily="2" charset="0"/>
                  <a:ea typeface="Roboto" panose="02000000000000000000" pitchFamily="2" charset="0"/>
                </a:rPr>
                <a:t>режаси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5" name="TextBox 94">
              <a:extLst>
                <a:ext uri="{FF2B5EF4-FFF2-40B4-BE49-F238E27FC236}">
                  <a16:creationId xmlns:a16="http://schemas.microsoft.com/office/drawing/2014/main" id="{4CF86BA3-DE36-431E-8B3C-0A3C861BE1B0}"/>
                </a:ext>
              </a:extLst>
            </p:cNvPr>
            <p:cNvSpPr txBox="1"/>
            <p:nvPr/>
          </p:nvSpPr>
          <p:spPr>
            <a:xfrm>
              <a:off x="4757478"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370F3"/>
                  </a:solidFill>
                  <a:latin typeface="Roboto" panose="02000000000000000000" pitchFamily="2" charset="0"/>
                  <a:ea typeface="Roboto" panose="02000000000000000000" pitchFamily="2" charset="0"/>
                </a:rPr>
                <a:t>253 255 </a:t>
              </a:r>
              <a:r>
                <a:rPr lang="ru-RU" sz="1400" b="1" dirty="0">
                  <a:solidFill>
                    <a:srgbClr val="0370F3"/>
                  </a:solidFill>
                  <a:latin typeface="Roboto" panose="02000000000000000000" pitchFamily="2" charset="0"/>
                  <a:ea typeface="Roboto" panose="02000000000000000000" pitchFamily="2" charset="0"/>
                </a:rPr>
                <a:t>МЛН</a:t>
              </a:r>
              <a:r>
                <a:rPr lang="en-US" sz="1400" b="1" dirty="0">
                  <a:solidFill>
                    <a:srgbClr val="0370F3"/>
                  </a:solidFill>
                  <a:latin typeface="Roboto" panose="02000000000000000000" pitchFamily="2" charset="0"/>
                  <a:ea typeface="Roboto" panose="02000000000000000000" pitchFamily="2" charset="0"/>
                </a:rPr>
                <a:t> </a:t>
              </a:r>
              <a:r>
                <a:rPr lang="ru-RU" sz="1400" b="1" dirty="0">
                  <a:solidFill>
                    <a:srgbClr val="0370F3"/>
                  </a:solidFill>
                  <a:latin typeface="Roboto" panose="02000000000000000000" pitchFamily="2" charset="0"/>
                  <a:ea typeface="Roboto" panose="02000000000000000000" pitchFamily="2" charset="0"/>
                </a:rPr>
                <a:t>СЎМ</a:t>
              </a:r>
              <a:endParaRPr lang="en-US" b="1" dirty="0">
                <a:solidFill>
                  <a:srgbClr val="0370F3"/>
                </a:solidFill>
                <a:latin typeface="Roboto" panose="02000000000000000000" pitchFamily="2" charset="0"/>
                <a:ea typeface="Roboto" panose="02000000000000000000" pitchFamily="2" charset="0"/>
              </a:endParaRPr>
            </a:p>
          </p:txBody>
        </p:sp>
        <p:cxnSp>
          <p:nvCxnSpPr>
            <p:cNvPr id="96" name="Straight Connector 21">
              <a:extLst>
                <a:ext uri="{FF2B5EF4-FFF2-40B4-BE49-F238E27FC236}">
                  <a16:creationId xmlns:a16="http://schemas.microsoft.com/office/drawing/2014/main" id="{675BB3F8-4BA9-45FB-91D9-A42171F0A395}"/>
                </a:ext>
              </a:extLst>
            </p:cNvPr>
            <p:cNvCxnSpPr/>
            <p:nvPr/>
          </p:nvCxnSpPr>
          <p:spPr>
            <a:xfrm>
              <a:off x="4768006"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22">
              <a:extLst>
                <a:ext uri="{FF2B5EF4-FFF2-40B4-BE49-F238E27FC236}">
                  <a16:creationId xmlns:a16="http://schemas.microsoft.com/office/drawing/2014/main" id="{8CCFA340-E06C-4628-8354-092328B833DF}"/>
                </a:ext>
              </a:extLst>
            </p:cNvPr>
            <p:cNvCxnSpPr>
              <a:cxnSpLocks/>
              <a:endCxn id="99" idx="2"/>
            </p:cNvCxnSpPr>
            <p:nvPr/>
          </p:nvCxnSpPr>
          <p:spPr>
            <a:xfrm>
              <a:off x="4790869" y="2675255"/>
              <a:ext cx="1700246" cy="334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B2B5105B-3D4A-4C1D-BE5E-5CF781F0726B}"/>
                </a:ext>
              </a:extLst>
            </p:cNvPr>
            <p:cNvSpPr txBox="1"/>
            <p:nvPr/>
          </p:nvSpPr>
          <p:spPr>
            <a:xfrm>
              <a:off x="6776895"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99" name="Oval 24">
              <a:extLst>
                <a:ext uri="{FF2B5EF4-FFF2-40B4-BE49-F238E27FC236}">
                  <a16:creationId xmlns:a16="http://schemas.microsoft.com/office/drawing/2014/main" id="{DBE120DE-1E4E-4464-A5BD-422E736F38B2}"/>
                </a:ext>
              </a:extLst>
            </p:cNvPr>
            <p:cNvSpPr/>
            <p:nvPr/>
          </p:nvSpPr>
          <p:spPr>
            <a:xfrm>
              <a:off x="6491115" y="2592267"/>
              <a:ext cx="172674" cy="1726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0" name="Группа 99">
            <a:extLst>
              <a:ext uri="{FF2B5EF4-FFF2-40B4-BE49-F238E27FC236}">
                <a16:creationId xmlns:a16="http://schemas.microsoft.com/office/drawing/2014/main" id="{696D46B9-0821-4B35-A6E2-D9220A20E7A4}"/>
              </a:ext>
            </a:extLst>
          </p:cNvPr>
          <p:cNvGrpSpPr/>
          <p:nvPr/>
        </p:nvGrpSpPr>
        <p:grpSpPr>
          <a:xfrm>
            <a:off x="11245727" y="1380412"/>
            <a:ext cx="2952687" cy="1384529"/>
            <a:chOff x="11533006" y="1380412"/>
            <a:chExt cx="2952687" cy="1384529"/>
          </a:xfrm>
        </p:grpSpPr>
        <p:sp>
          <p:nvSpPr>
            <p:cNvPr id="101" name="Rounded Rectangle 111">
              <a:extLst>
                <a:ext uri="{FF2B5EF4-FFF2-40B4-BE49-F238E27FC236}">
                  <a16:creationId xmlns:a16="http://schemas.microsoft.com/office/drawing/2014/main" id="{0109F423-C895-42A2-A713-B4D021B76C56}"/>
                </a:ext>
              </a:extLst>
            </p:cNvPr>
            <p:cNvSpPr/>
            <p:nvPr/>
          </p:nvSpPr>
          <p:spPr>
            <a:xfrm>
              <a:off x="11533006" y="1380412"/>
              <a:ext cx="594827" cy="5948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4</a:t>
              </a:r>
            </a:p>
          </p:txBody>
        </p:sp>
        <p:sp>
          <p:nvSpPr>
            <p:cNvPr id="102" name="TextBox 101">
              <a:hlinkClick r:id="rId18" action="ppaction://hlinksldjump"/>
              <a:extLst>
                <a:ext uri="{FF2B5EF4-FFF2-40B4-BE49-F238E27FC236}">
                  <a16:creationId xmlns:a16="http://schemas.microsoft.com/office/drawing/2014/main" id="{E0A7CA84-B05D-4C3D-BCF0-341C7D67CE14}"/>
                </a:ext>
              </a:extLst>
            </p:cNvPr>
            <p:cNvSpPr txBox="1"/>
            <p:nvPr/>
          </p:nvSpPr>
          <p:spPr>
            <a:xfrm>
              <a:off x="12127833" y="1547812"/>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sp>
          <p:nvSpPr>
            <p:cNvPr id="103" name="TextBox 102">
              <a:extLst>
                <a:ext uri="{FF2B5EF4-FFF2-40B4-BE49-F238E27FC236}">
                  <a16:creationId xmlns:a16="http://schemas.microsoft.com/office/drawing/2014/main" id="{1F343043-D89D-47C7-8F2A-E13A03748A23}"/>
                </a:ext>
              </a:extLst>
            </p:cNvPr>
            <p:cNvSpPr txBox="1"/>
            <p:nvPr/>
          </p:nvSpPr>
          <p:spPr>
            <a:xfrm>
              <a:off x="12127832"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FFBA30"/>
                  </a:solidFill>
                  <a:latin typeface="Roboto" panose="02000000000000000000" pitchFamily="2" charset="0"/>
                  <a:ea typeface="Roboto" panose="02000000000000000000" pitchFamily="2" charset="0"/>
                </a:rPr>
                <a:t>31 658 </a:t>
              </a:r>
              <a:r>
                <a:rPr lang="ru-RU" sz="1400" b="1" dirty="0">
                  <a:solidFill>
                    <a:srgbClr val="FFBA30"/>
                  </a:solidFill>
                  <a:latin typeface="Roboto" panose="02000000000000000000" pitchFamily="2" charset="0"/>
                  <a:ea typeface="Roboto" panose="02000000000000000000" pitchFamily="2" charset="0"/>
                </a:rPr>
                <a:t>МЛН</a:t>
              </a:r>
              <a:r>
                <a:rPr lang="en-US" sz="1400" b="1" dirty="0">
                  <a:solidFill>
                    <a:srgbClr val="FFBA30"/>
                  </a:solidFill>
                  <a:latin typeface="Roboto" panose="02000000000000000000" pitchFamily="2" charset="0"/>
                  <a:ea typeface="Roboto" panose="02000000000000000000" pitchFamily="2" charset="0"/>
                </a:rPr>
                <a:t> </a:t>
              </a:r>
              <a:r>
                <a:rPr lang="ru-RU" sz="1400" b="1" dirty="0">
                  <a:solidFill>
                    <a:srgbClr val="FFBA30"/>
                  </a:solidFill>
                  <a:latin typeface="Roboto" panose="02000000000000000000" pitchFamily="2" charset="0"/>
                  <a:ea typeface="Roboto" panose="02000000000000000000" pitchFamily="2" charset="0"/>
                </a:rPr>
                <a:t>СЎМ</a:t>
              </a:r>
              <a:endParaRPr lang="en-US" b="1" dirty="0">
                <a:solidFill>
                  <a:srgbClr val="FFBA30"/>
                </a:solidFill>
                <a:latin typeface="Roboto" panose="02000000000000000000" pitchFamily="2" charset="0"/>
                <a:ea typeface="Roboto" panose="02000000000000000000" pitchFamily="2" charset="0"/>
              </a:endParaRPr>
            </a:p>
          </p:txBody>
        </p:sp>
        <p:cxnSp>
          <p:nvCxnSpPr>
            <p:cNvPr id="104" name="Straight Connector 9">
              <a:extLst>
                <a:ext uri="{FF2B5EF4-FFF2-40B4-BE49-F238E27FC236}">
                  <a16:creationId xmlns:a16="http://schemas.microsoft.com/office/drawing/2014/main" id="{0E8B440F-9826-4046-B0CD-9A4242EB069A}"/>
                </a:ext>
              </a:extLst>
            </p:cNvPr>
            <p:cNvCxnSpPr/>
            <p:nvPr/>
          </p:nvCxnSpPr>
          <p:spPr>
            <a:xfrm>
              <a:off x="12138360"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
              <a:extLst>
                <a:ext uri="{FF2B5EF4-FFF2-40B4-BE49-F238E27FC236}">
                  <a16:creationId xmlns:a16="http://schemas.microsoft.com/office/drawing/2014/main" id="{F710C459-E9B3-4A06-9AB3-2A05E34B4304}"/>
                </a:ext>
              </a:extLst>
            </p:cNvPr>
            <p:cNvCxnSpPr>
              <a:cxnSpLocks/>
              <a:endCxn id="107" idx="2"/>
            </p:cNvCxnSpPr>
            <p:nvPr/>
          </p:nvCxnSpPr>
          <p:spPr>
            <a:xfrm>
              <a:off x="12138364" y="2675255"/>
              <a:ext cx="372638" cy="334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7B58E3A8-E5C8-4FD7-B003-28637C0B8FF1}"/>
                </a:ext>
              </a:extLst>
            </p:cNvPr>
            <p:cNvSpPr txBox="1"/>
            <p:nvPr/>
          </p:nvSpPr>
          <p:spPr>
            <a:xfrm>
              <a:off x="14123662"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12%</a:t>
              </a:r>
            </a:p>
          </p:txBody>
        </p:sp>
        <p:sp>
          <p:nvSpPr>
            <p:cNvPr id="107" name="Oval 26">
              <a:extLst>
                <a:ext uri="{FF2B5EF4-FFF2-40B4-BE49-F238E27FC236}">
                  <a16:creationId xmlns:a16="http://schemas.microsoft.com/office/drawing/2014/main" id="{D8B0A5A1-33AD-40AA-BD7D-0DC9FCFB7CB5}"/>
                </a:ext>
              </a:extLst>
            </p:cNvPr>
            <p:cNvSpPr/>
            <p:nvPr/>
          </p:nvSpPr>
          <p:spPr>
            <a:xfrm>
              <a:off x="12511002" y="2592267"/>
              <a:ext cx="172674" cy="1726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8" name="Группа 107">
            <a:extLst>
              <a:ext uri="{FF2B5EF4-FFF2-40B4-BE49-F238E27FC236}">
                <a16:creationId xmlns:a16="http://schemas.microsoft.com/office/drawing/2014/main" id="{F599FA7B-F91F-4C68-808D-32CA64DB360D}"/>
              </a:ext>
            </a:extLst>
          </p:cNvPr>
          <p:cNvGrpSpPr/>
          <p:nvPr/>
        </p:nvGrpSpPr>
        <p:grpSpPr>
          <a:xfrm>
            <a:off x="7854272" y="1380412"/>
            <a:ext cx="2942160" cy="1384529"/>
            <a:chOff x="7753648" y="1380412"/>
            <a:chExt cx="2942160" cy="1384529"/>
          </a:xfrm>
        </p:grpSpPr>
        <p:sp>
          <p:nvSpPr>
            <p:cNvPr id="109" name="Rounded Rectangle 117">
              <a:extLst>
                <a:ext uri="{FF2B5EF4-FFF2-40B4-BE49-F238E27FC236}">
                  <a16:creationId xmlns:a16="http://schemas.microsoft.com/office/drawing/2014/main" id="{582EF8DB-8F59-4655-9FD0-1735B7FE7646}"/>
                </a:ext>
              </a:extLst>
            </p:cNvPr>
            <p:cNvSpPr/>
            <p:nvPr/>
          </p:nvSpPr>
          <p:spPr>
            <a:xfrm>
              <a:off x="7753648" y="1380412"/>
              <a:ext cx="594827" cy="5948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3</a:t>
              </a:r>
            </a:p>
          </p:txBody>
        </p:sp>
        <p:sp>
          <p:nvSpPr>
            <p:cNvPr id="110" name="TextBox 109">
              <a:extLst>
                <a:ext uri="{FF2B5EF4-FFF2-40B4-BE49-F238E27FC236}">
                  <a16:creationId xmlns:a16="http://schemas.microsoft.com/office/drawing/2014/main" id="{BD7A936A-2183-43DC-B93F-A05B223DFCDF}"/>
                </a:ext>
              </a:extLst>
            </p:cNvPr>
            <p:cNvSpPr txBox="1"/>
            <p:nvPr/>
          </p:nvSpPr>
          <p:spPr>
            <a:xfrm>
              <a:off x="8337949" y="2185308"/>
              <a:ext cx="196346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6024DE"/>
                  </a:solidFill>
                  <a:latin typeface="Roboto" panose="02000000000000000000" pitchFamily="2" charset="0"/>
                  <a:ea typeface="Roboto" panose="02000000000000000000" pitchFamily="2" charset="0"/>
                </a:rPr>
                <a:t>284 915 </a:t>
              </a:r>
              <a:r>
                <a:rPr lang="ru-RU" sz="1400" b="1" dirty="0">
                  <a:solidFill>
                    <a:srgbClr val="6024DE"/>
                  </a:solidFill>
                  <a:latin typeface="Roboto" panose="02000000000000000000" pitchFamily="2" charset="0"/>
                  <a:ea typeface="Roboto" panose="02000000000000000000" pitchFamily="2" charset="0"/>
                </a:rPr>
                <a:t>МЛН</a:t>
              </a:r>
              <a:r>
                <a:rPr lang="en-US" sz="1400" b="1" dirty="0">
                  <a:solidFill>
                    <a:srgbClr val="6024DE"/>
                  </a:solidFill>
                  <a:latin typeface="Roboto" panose="02000000000000000000" pitchFamily="2" charset="0"/>
                  <a:ea typeface="Roboto" panose="02000000000000000000" pitchFamily="2" charset="0"/>
                </a:rPr>
                <a:t> </a:t>
              </a:r>
              <a:r>
                <a:rPr lang="ru-RU" sz="1400" b="1" dirty="0">
                  <a:solidFill>
                    <a:srgbClr val="6024DE"/>
                  </a:solidFill>
                  <a:latin typeface="Roboto" panose="02000000000000000000" pitchFamily="2" charset="0"/>
                  <a:ea typeface="Roboto" panose="02000000000000000000" pitchFamily="2" charset="0"/>
                </a:rPr>
                <a:t>СЎМ</a:t>
              </a:r>
              <a:endParaRPr lang="en-US" b="1" dirty="0">
                <a:solidFill>
                  <a:srgbClr val="6024DE"/>
                </a:solidFill>
                <a:latin typeface="Roboto" panose="02000000000000000000" pitchFamily="2" charset="0"/>
                <a:ea typeface="Roboto" panose="02000000000000000000" pitchFamily="2" charset="0"/>
              </a:endParaRPr>
            </a:p>
          </p:txBody>
        </p:sp>
        <p:cxnSp>
          <p:nvCxnSpPr>
            <p:cNvPr id="111" name="Straight Connector 15">
              <a:extLst>
                <a:ext uri="{FF2B5EF4-FFF2-40B4-BE49-F238E27FC236}">
                  <a16:creationId xmlns:a16="http://schemas.microsoft.com/office/drawing/2014/main" id="{471585A7-490A-4616-9ABF-1311C7B5992A}"/>
                </a:ext>
              </a:extLst>
            </p:cNvPr>
            <p:cNvCxnSpPr/>
            <p:nvPr/>
          </p:nvCxnSpPr>
          <p:spPr>
            <a:xfrm>
              <a:off x="8348475"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6">
              <a:extLst>
                <a:ext uri="{FF2B5EF4-FFF2-40B4-BE49-F238E27FC236}">
                  <a16:creationId xmlns:a16="http://schemas.microsoft.com/office/drawing/2014/main" id="{D9E1B885-E808-4B50-98B1-3AC7C4361A02}"/>
                </a:ext>
              </a:extLst>
            </p:cNvPr>
            <p:cNvCxnSpPr>
              <a:cxnSpLocks/>
              <a:endCxn id="114" idx="2"/>
            </p:cNvCxnSpPr>
            <p:nvPr/>
          </p:nvCxnSpPr>
          <p:spPr>
            <a:xfrm>
              <a:off x="8348476" y="2675255"/>
              <a:ext cx="1743229" cy="334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9445AF20-C996-4010-811C-494BC73A42D0}"/>
                </a:ext>
              </a:extLst>
            </p:cNvPr>
            <p:cNvSpPr txBox="1"/>
            <p:nvPr/>
          </p:nvSpPr>
          <p:spPr>
            <a:xfrm>
              <a:off x="10333777"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112%</a:t>
              </a:r>
            </a:p>
          </p:txBody>
        </p:sp>
        <p:sp>
          <p:nvSpPr>
            <p:cNvPr id="114" name="Oval 25">
              <a:extLst>
                <a:ext uri="{FF2B5EF4-FFF2-40B4-BE49-F238E27FC236}">
                  <a16:creationId xmlns:a16="http://schemas.microsoft.com/office/drawing/2014/main" id="{53756242-FAA5-4A5E-AB84-E08443B327A8}"/>
                </a:ext>
              </a:extLst>
            </p:cNvPr>
            <p:cNvSpPr/>
            <p:nvPr/>
          </p:nvSpPr>
          <p:spPr>
            <a:xfrm>
              <a:off x="10091705" y="2592267"/>
              <a:ext cx="172674" cy="1726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15" name="TextBox 114">
              <a:hlinkClick r:id="rId13" action="ppaction://hlinksldjump"/>
              <a:extLst>
                <a:ext uri="{FF2B5EF4-FFF2-40B4-BE49-F238E27FC236}">
                  <a16:creationId xmlns:a16="http://schemas.microsoft.com/office/drawing/2014/main" id="{1F40123C-B898-4354-A7E7-7B49982F5AE4}"/>
                </a:ext>
              </a:extLst>
            </p:cNvPr>
            <p:cNvSpPr txBox="1"/>
            <p:nvPr/>
          </p:nvSpPr>
          <p:spPr>
            <a:xfrm>
              <a:off x="8337949" y="1547812"/>
              <a:ext cx="2161760"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p:txBody>
        </p:sp>
      </p:grpSp>
      <p:grpSp>
        <p:nvGrpSpPr>
          <p:cNvPr id="116" name="Группа 115">
            <a:extLst>
              <a:ext uri="{FF2B5EF4-FFF2-40B4-BE49-F238E27FC236}">
                <a16:creationId xmlns:a16="http://schemas.microsoft.com/office/drawing/2014/main" id="{F11FE3B8-D527-4554-9243-5FADE93B337A}"/>
              </a:ext>
            </a:extLst>
          </p:cNvPr>
          <p:cNvGrpSpPr/>
          <p:nvPr/>
        </p:nvGrpSpPr>
        <p:grpSpPr>
          <a:xfrm>
            <a:off x="1156158" y="1380412"/>
            <a:ext cx="2833777" cy="1384529"/>
            <a:chOff x="1156158" y="1380412"/>
            <a:chExt cx="2833777" cy="1384529"/>
          </a:xfrm>
        </p:grpSpPr>
        <p:sp>
          <p:nvSpPr>
            <p:cNvPr id="117" name="Rounded Rectangle 131">
              <a:extLst>
                <a:ext uri="{FF2B5EF4-FFF2-40B4-BE49-F238E27FC236}">
                  <a16:creationId xmlns:a16="http://schemas.microsoft.com/office/drawing/2014/main" id="{7A70E034-D001-4065-BCAD-8A28552EE552}"/>
                </a:ext>
              </a:extLst>
            </p:cNvPr>
            <p:cNvSpPr/>
            <p:nvPr/>
          </p:nvSpPr>
          <p:spPr>
            <a:xfrm>
              <a:off x="1156158" y="1380412"/>
              <a:ext cx="594827" cy="59482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1</a:t>
              </a:r>
            </a:p>
          </p:txBody>
        </p:sp>
        <p:sp>
          <p:nvSpPr>
            <p:cNvPr id="118" name="TextBox 117">
              <a:extLst>
                <a:ext uri="{FF2B5EF4-FFF2-40B4-BE49-F238E27FC236}">
                  <a16:creationId xmlns:a16="http://schemas.microsoft.com/office/drawing/2014/main" id="{4A224FBB-17A5-41BD-865B-66CDF5F37685}"/>
                </a:ext>
              </a:extLst>
            </p:cNvPr>
            <p:cNvSpPr txBox="1"/>
            <p:nvPr/>
          </p:nvSpPr>
          <p:spPr>
            <a:xfrm>
              <a:off x="1632075"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dirty="0">
                  <a:solidFill>
                    <a:schemeClr val="tx2">
                      <a:lumMod val="75000"/>
                      <a:lumOff val="25000"/>
                    </a:schemeClr>
                  </a:solidFill>
                  <a:latin typeface="Roboto" panose="02000000000000000000" pitchFamily="2" charset="0"/>
                  <a:ea typeface="Roboto" panose="02000000000000000000" pitchFamily="2" charset="0"/>
                </a:rPr>
                <a:t>I-чорак</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b="1" dirty="0">
                  <a:solidFill>
                    <a:schemeClr val="tx2">
                      <a:lumMod val="75000"/>
                      <a:lumOff val="25000"/>
                    </a:schemeClr>
                  </a:solidFill>
                  <a:latin typeface="Roboto" panose="02000000000000000000" pitchFamily="2" charset="0"/>
                  <a:ea typeface="Roboto" panose="02000000000000000000" pitchFamily="2" charset="0"/>
                </a:rPr>
                <a:t>хисоботи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19" name="TextBox 118">
              <a:extLst>
                <a:ext uri="{FF2B5EF4-FFF2-40B4-BE49-F238E27FC236}">
                  <a16:creationId xmlns:a16="http://schemas.microsoft.com/office/drawing/2014/main" id="{F2AB2F12-AF3B-4BCC-9B89-A625359D1E75}"/>
                </a:ext>
              </a:extLst>
            </p:cNvPr>
            <p:cNvSpPr txBox="1"/>
            <p:nvPr/>
          </p:nvSpPr>
          <p:spPr>
            <a:xfrm>
              <a:off x="1632075" y="2185308"/>
              <a:ext cx="1874326"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b="1" dirty="0">
                  <a:solidFill>
                    <a:srgbClr val="7F7F7F"/>
                  </a:solidFill>
                  <a:latin typeface="Roboto" panose="02000000000000000000" pitchFamily="2" charset="0"/>
                  <a:ea typeface="Roboto" panose="02000000000000000000" pitchFamily="2" charset="0"/>
                </a:rPr>
                <a:t>326 854 </a:t>
              </a:r>
              <a:r>
                <a:rPr lang="ru-RU" sz="1400" b="1" dirty="0">
                  <a:solidFill>
                    <a:srgbClr val="7F7F7F"/>
                  </a:solidFill>
                  <a:latin typeface="Roboto" panose="02000000000000000000" pitchFamily="2" charset="0"/>
                  <a:ea typeface="Roboto" panose="02000000000000000000" pitchFamily="2" charset="0"/>
                </a:rPr>
                <a:t>МЛН</a:t>
              </a:r>
              <a:r>
                <a:rPr lang="uz-Cyrl-UZ" sz="1400" b="1" dirty="0">
                  <a:solidFill>
                    <a:srgbClr val="7F7F7F"/>
                  </a:solidFill>
                  <a:latin typeface="Roboto" panose="02000000000000000000" pitchFamily="2" charset="0"/>
                  <a:ea typeface="Roboto" panose="02000000000000000000" pitchFamily="2" charset="0"/>
                </a:rPr>
                <a:t> </a:t>
              </a:r>
              <a:r>
                <a:rPr lang="ru-RU" sz="1400" b="1" dirty="0">
                  <a:solidFill>
                    <a:srgbClr val="7F7F7F"/>
                  </a:solidFill>
                  <a:latin typeface="Roboto" panose="02000000000000000000" pitchFamily="2" charset="0"/>
                  <a:ea typeface="Roboto" panose="02000000000000000000" pitchFamily="2" charset="0"/>
                </a:rPr>
                <a:t>СЎМ</a:t>
              </a:r>
              <a:endParaRPr lang="en-US" b="1" dirty="0">
                <a:solidFill>
                  <a:srgbClr val="7F7F7F"/>
                </a:solidFill>
                <a:latin typeface="Roboto" panose="02000000000000000000" pitchFamily="2" charset="0"/>
                <a:ea typeface="Roboto" panose="02000000000000000000" pitchFamily="2" charset="0"/>
              </a:endParaRPr>
            </a:p>
          </p:txBody>
        </p:sp>
        <p:cxnSp>
          <p:nvCxnSpPr>
            <p:cNvPr id="120" name="Straight Connector 21">
              <a:extLst>
                <a:ext uri="{FF2B5EF4-FFF2-40B4-BE49-F238E27FC236}">
                  <a16:creationId xmlns:a16="http://schemas.microsoft.com/office/drawing/2014/main" id="{1437ED7C-EBA1-4671-B9E7-E1460C84A27C}"/>
                </a:ext>
              </a:extLst>
            </p:cNvPr>
            <p:cNvCxnSpPr/>
            <p:nvPr/>
          </p:nvCxnSpPr>
          <p:spPr>
            <a:xfrm>
              <a:off x="1642602"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22">
              <a:extLst>
                <a:ext uri="{FF2B5EF4-FFF2-40B4-BE49-F238E27FC236}">
                  <a16:creationId xmlns:a16="http://schemas.microsoft.com/office/drawing/2014/main" id="{557C6B2D-6A76-47B3-9374-2918B66262E7}"/>
                </a:ext>
              </a:extLst>
            </p:cNvPr>
            <p:cNvCxnSpPr>
              <a:cxnSpLocks/>
              <a:endCxn id="123" idx="2"/>
            </p:cNvCxnSpPr>
            <p:nvPr/>
          </p:nvCxnSpPr>
          <p:spPr>
            <a:xfrm>
              <a:off x="1665465" y="2675255"/>
              <a:ext cx="1700246" cy="3349"/>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04434759-0819-4A2C-A42E-CF86DCB19508}"/>
                </a:ext>
              </a:extLst>
            </p:cNvPr>
            <p:cNvSpPr txBox="1"/>
            <p:nvPr/>
          </p:nvSpPr>
          <p:spPr>
            <a:xfrm>
              <a:off x="3627904"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123" name="Oval 24">
              <a:extLst>
                <a:ext uri="{FF2B5EF4-FFF2-40B4-BE49-F238E27FC236}">
                  <a16:creationId xmlns:a16="http://schemas.microsoft.com/office/drawing/2014/main" id="{4AC0E99A-2DCC-459B-9205-314F9E1265A1}"/>
                </a:ext>
              </a:extLst>
            </p:cNvPr>
            <p:cNvSpPr/>
            <p:nvPr/>
          </p:nvSpPr>
          <p:spPr>
            <a:xfrm>
              <a:off x="3365711" y="2592267"/>
              <a:ext cx="172674" cy="172674"/>
            </a:xfrm>
            <a:prstGeom prst="ellips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24" name="Группа 123">
            <a:extLst>
              <a:ext uri="{FF2B5EF4-FFF2-40B4-BE49-F238E27FC236}">
                <a16:creationId xmlns:a16="http://schemas.microsoft.com/office/drawing/2014/main" id="{263BC6F3-7995-438D-86FF-EB2464C03954}"/>
              </a:ext>
            </a:extLst>
          </p:cNvPr>
          <p:cNvGrpSpPr/>
          <p:nvPr/>
        </p:nvGrpSpPr>
        <p:grpSpPr>
          <a:xfrm>
            <a:off x="14647710" y="1380412"/>
            <a:ext cx="2952687" cy="1399397"/>
            <a:chOff x="14647710" y="1380412"/>
            <a:chExt cx="2952687" cy="1399397"/>
          </a:xfrm>
        </p:grpSpPr>
        <p:sp>
          <p:nvSpPr>
            <p:cNvPr id="125" name="Rounded Rectangle 111">
              <a:extLst>
                <a:ext uri="{FF2B5EF4-FFF2-40B4-BE49-F238E27FC236}">
                  <a16:creationId xmlns:a16="http://schemas.microsoft.com/office/drawing/2014/main" id="{34864642-8E4C-4FBC-BB1B-8C576985DDF0}"/>
                </a:ext>
              </a:extLst>
            </p:cNvPr>
            <p:cNvSpPr/>
            <p:nvPr/>
          </p:nvSpPr>
          <p:spPr>
            <a:xfrm>
              <a:off x="14647710" y="1380412"/>
              <a:ext cx="594827" cy="59482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latin typeface="Roboto" panose="02000000000000000000" pitchFamily="2" charset="0"/>
                  <a:ea typeface="Roboto" panose="02000000000000000000" pitchFamily="2" charset="0"/>
                </a:rPr>
                <a:t>5</a:t>
              </a:r>
              <a:endParaRPr lang="en-US" sz="2400" b="1" dirty="0">
                <a:latin typeface="Roboto" panose="02000000000000000000" pitchFamily="2" charset="0"/>
                <a:ea typeface="Roboto" panose="02000000000000000000" pitchFamily="2" charset="0"/>
              </a:endParaRPr>
            </a:p>
          </p:txBody>
        </p:sp>
        <p:sp>
          <p:nvSpPr>
            <p:cNvPr id="126" name="TextBox 125">
              <a:extLst>
                <a:ext uri="{FF2B5EF4-FFF2-40B4-BE49-F238E27FC236}">
                  <a16:creationId xmlns:a16="http://schemas.microsoft.com/office/drawing/2014/main" id="{38775D6B-9387-4558-8E40-2279FEF4CBFB}"/>
                </a:ext>
              </a:extLst>
            </p:cNvPr>
            <p:cNvSpPr txBox="1"/>
            <p:nvPr/>
          </p:nvSpPr>
          <p:spPr>
            <a:xfrm>
              <a:off x="15242537" y="1562680"/>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I-чора</a:t>
              </a:r>
              <a:r>
                <a:rPr lang="uz-Cyrl-UZ" sz="1600" b="1" dirty="0">
                  <a:solidFill>
                    <a:schemeClr val="tx2">
                      <a:lumMod val="75000"/>
                      <a:lumOff val="25000"/>
                    </a:schemeClr>
                  </a:solidFill>
                  <a:latin typeface="Roboto" panose="02000000000000000000" pitchFamily="2" charset="0"/>
                  <a:ea typeface="Roboto" panose="02000000000000000000" pitchFamily="2" charset="0"/>
                </a:rPr>
                <a:t>г</a:t>
              </a:r>
              <a:r>
                <a:rPr lang="ru-RU" sz="1600" b="1" dirty="0">
                  <a:solidFill>
                    <a:schemeClr val="tx2">
                      <a:lumMod val="75000"/>
                      <a:lumOff val="25000"/>
                    </a:schemeClr>
                  </a:solidFill>
                  <a:latin typeface="Roboto" panose="02000000000000000000" pitchFamily="2" charset="0"/>
                  <a:ea typeface="Roboto" panose="02000000000000000000" pitchFamily="2" charset="0"/>
                </a:rPr>
                <a:t>ига нисбатан</a:t>
              </a:r>
            </a:p>
          </p:txBody>
        </p:sp>
        <p:sp>
          <p:nvSpPr>
            <p:cNvPr id="127" name="TextBox 126">
              <a:extLst>
                <a:ext uri="{FF2B5EF4-FFF2-40B4-BE49-F238E27FC236}">
                  <a16:creationId xmlns:a16="http://schemas.microsoft.com/office/drawing/2014/main" id="{FA62CECB-918C-4143-A971-C094E802C7B2}"/>
                </a:ext>
              </a:extLst>
            </p:cNvPr>
            <p:cNvSpPr txBox="1"/>
            <p:nvPr/>
          </p:nvSpPr>
          <p:spPr>
            <a:xfrm>
              <a:off x="15242536" y="2200176"/>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3B7D23"/>
                  </a:solidFill>
                  <a:latin typeface="Roboto" panose="02000000000000000000" pitchFamily="2" charset="0"/>
                  <a:ea typeface="Roboto" panose="02000000000000000000" pitchFamily="2" charset="0"/>
                </a:rPr>
                <a:t>-41 939 </a:t>
              </a:r>
              <a:r>
                <a:rPr lang="ru-RU" sz="1400" b="1" dirty="0">
                  <a:solidFill>
                    <a:srgbClr val="3B7D23"/>
                  </a:solidFill>
                  <a:latin typeface="Roboto" panose="02000000000000000000" pitchFamily="2" charset="0"/>
                  <a:ea typeface="Roboto" panose="02000000000000000000" pitchFamily="2" charset="0"/>
                </a:rPr>
                <a:t>МЛН</a:t>
              </a:r>
              <a:r>
                <a:rPr lang="en-US" sz="1400" b="1" dirty="0">
                  <a:solidFill>
                    <a:srgbClr val="3B7D23"/>
                  </a:solidFill>
                  <a:latin typeface="Roboto" panose="02000000000000000000" pitchFamily="2" charset="0"/>
                  <a:ea typeface="Roboto" panose="02000000000000000000" pitchFamily="2" charset="0"/>
                </a:rPr>
                <a:t> </a:t>
              </a:r>
              <a:r>
                <a:rPr lang="ru-RU" sz="1400" b="1" dirty="0">
                  <a:solidFill>
                    <a:srgbClr val="3B7D23"/>
                  </a:solidFill>
                  <a:latin typeface="Roboto" panose="02000000000000000000" pitchFamily="2" charset="0"/>
                  <a:ea typeface="Roboto" panose="02000000000000000000" pitchFamily="2" charset="0"/>
                </a:rPr>
                <a:t>СЎМ</a:t>
              </a:r>
              <a:endParaRPr lang="en-US" b="1" dirty="0">
                <a:solidFill>
                  <a:srgbClr val="3B7D23"/>
                </a:solidFill>
                <a:latin typeface="Roboto" panose="02000000000000000000" pitchFamily="2" charset="0"/>
                <a:ea typeface="Roboto" panose="02000000000000000000" pitchFamily="2" charset="0"/>
              </a:endParaRPr>
            </a:p>
          </p:txBody>
        </p:sp>
        <p:cxnSp>
          <p:nvCxnSpPr>
            <p:cNvPr id="128" name="Straight Connector 9">
              <a:extLst>
                <a:ext uri="{FF2B5EF4-FFF2-40B4-BE49-F238E27FC236}">
                  <a16:creationId xmlns:a16="http://schemas.microsoft.com/office/drawing/2014/main" id="{9BBC0E0F-4AA5-4924-B2B0-B832792848FF}"/>
                </a:ext>
              </a:extLst>
            </p:cNvPr>
            <p:cNvCxnSpPr/>
            <p:nvPr/>
          </p:nvCxnSpPr>
          <p:spPr>
            <a:xfrm>
              <a:off x="15253064" y="2690123"/>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0">
              <a:extLst>
                <a:ext uri="{FF2B5EF4-FFF2-40B4-BE49-F238E27FC236}">
                  <a16:creationId xmlns:a16="http://schemas.microsoft.com/office/drawing/2014/main" id="{022E5BBA-6FEC-4755-AC80-79114BC770F7}"/>
                </a:ext>
              </a:extLst>
            </p:cNvPr>
            <p:cNvCxnSpPr>
              <a:cxnSpLocks/>
              <a:endCxn id="131" idx="2"/>
            </p:cNvCxnSpPr>
            <p:nvPr/>
          </p:nvCxnSpPr>
          <p:spPr>
            <a:xfrm>
              <a:off x="15253068" y="2690123"/>
              <a:ext cx="372638" cy="3349"/>
            </a:xfrm>
            <a:prstGeom prst="line">
              <a:avLst/>
            </a:prstGeom>
            <a:solidFill>
              <a:srgbClr val="3B7D23"/>
            </a:solidFill>
            <a:ln w="28575">
              <a:solidFill>
                <a:srgbClr val="3B7D23"/>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03F80CEC-71D7-47A1-AD17-064912BA0255}"/>
                </a:ext>
              </a:extLst>
            </p:cNvPr>
            <p:cNvSpPr txBox="1"/>
            <p:nvPr/>
          </p:nvSpPr>
          <p:spPr>
            <a:xfrm>
              <a:off x="17238366" y="2575329"/>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a:t>
              </a:r>
              <a:r>
                <a:rPr lang="ru-RU" sz="1067" dirty="0">
                  <a:solidFill>
                    <a:schemeClr val="tx2">
                      <a:lumMod val="75000"/>
                      <a:lumOff val="25000"/>
                    </a:schemeClr>
                  </a:solidFill>
                  <a:latin typeface="Roboto" panose="02000000000000000000" pitchFamily="2" charset="0"/>
                  <a:ea typeface="Roboto" panose="02000000000000000000" pitchFamily="2" charset="0"/>
                </a:rPr>
                <a:t>4</a:t>
              </a:r>
              <a:r>
                <a:rPr lang="en-US" sz="1067" dirty="0">
                  <a:solidFill>
                    <a:schemeClr val="tx2">
                      <a:lumMod val="75000"/>
                      <a:lumOff val="25000"/>
                    </a:schemeClr>
                  </a:solidFill>
                  <a:latin typeface="Roboto" panose="02000000000000000000" pitchFamily="2" charset="0"/>
                  <a:ea typeface="Roboto" panose="02000000000000000000" pitchFamily="2" charset="0"/>
                </a:rPr>
                <a:t>%</a:t>
              </a:r>
            </a:p>
          </p:txBody>
        </p:sp>
        <p:sp>
          <p:nvSpPr>
            <p:cNvPr id="131" name="Oval 26">
              <a:extLst>
                <a:ext uri="{FF2B5EF4-FFF2-40B4-BE49-F238E27FC236}">
                  <a16:creationId xmlns:a16="http://schemas.microsoft.com/office/drawing/2014/main" id="{A9B81F35-EF55-45A3-804C-6893B0BBB3C9}"/>
                </a:ext>
              </a:extLst>
            </p:cNvPr>
            <p:cNvSpPr/>
            <p:nvPr/>
          </p:nvSpPr>
          <p:spPr>
            <a:xfrm>
              <a:off x="15625706" y="2607135"/>
              <a:ext cx="172674" cy="172674"/>
            </a:xfrm>
            <a:prstGeom prst="ellipse">
              <a:avLst/>
            </a:prstGeom>
            <a:solidFill>
              <a:srgbClr val="3B7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233153392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ounded Rectangle 21">
            <a:extLst>
              <a:ext uri="{FF2B5EF4-FFF2-40B4-BE49-F238E27FC236}">
                <a16:creationId xmlns:a16="http://schemas.microsoft.com/office/drawing/2014/main" id="{9415AD22-1F9A-482A-8C75-D324CF47357A}"/>
              </a:ext>
            </a:extLst>
          </p:cNvPr>
          <p:cNvSpPr/>
          <p:nvPr/>
        </p:nvSpPr>
        <p:spPr>
          <a:xfrm>
            <a:off x="7579685" y="3672841"/>
            <a:ext cx="10245328"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363" indent="628650" algn="just">
              <a:lnSpc>
                <a:spcPct val="150000"/>
              </a:lnSpc>
            </a:pPr>
            <a:r>
              <a:rPr lang="uz-Cyrl-UZ" sz="1800" b="0" i="0" u="none" strike="noStrike" dirty="0">
                <a:solidFill>
                  <a:srgbClr val="404040"/>
                </a:solidFill>
                <a:effectLst/>
                <a:latin typeface="Arial" panose="020B0604020202020204" pitchFamily="34" charset="0"/>
              </a:rPr>
              <a:t>Бунга сабаб 2025 йил 1-чорак учун берилган режадан депонинг хўжалик эхтиёжлари учун қилинган харажатлари чиқариб ташланганлиги сабабли харажат </a:t>
            </a:r>
            <a:r>
              <a:rPr lang="uz-Cyrl-UZ" sz="1800" dirty="0">
                <a:solidFill>
                  <a:srgbClr val="404040"/>
                </a:solidFill>
                <a:latin typeface="Arial" panose="020B0604020202020204" pitchFamily="34" charset="0"/>
              </a:rPr>
              <a:t>          </a:t>
            </a:r>
            <a:r>
              <a:rPr lang="uz-Cyrl-UZ" sz="1800" b="0" i="0" u="none" strike="noStrike" dirty="0">
                <a:solidFill>
                  <a:srgbClr val="404040"/>
                </a:solidFill>
                <a:effectLst/>
                <a:latin typeface="Arial" panose="020B0604020202020204" pitchFamily="34" charset="0"/>
              </a:rPr>
              <a:t>2 679 709 минг сўмга ошган. 2025 йил 1-чоракдаги 23 965 579 минг сўмни ичида локомотивларни таъмирлаш ва депонинг хўжалик эхтиёжлари учун материал ва эхтиёт қисмлари билан бирга хисобланган, берилган режада эса факат локомотивларни таъмирлаш учун харажатлар хисобга олинган. Бундан ташқари бошқа деполарнинг локомотивларини таъмирлаш учун жами 1 995 889 минг сўмлик эхтиёт қисмлар сарфланган.</a:t>
            </a:r>
            <a:r>
              <a:rPr lang="uz-Cyrl-UZ" sz="1200" dirty="0">
                <a:solidFill>
                  <a:srgbClr val="404040"/>
                </a:solidFill>
              </a:rPr>
              <a:t> </a:t>
            </a:r>
            <a:endParaRPr lang="uz-Cyrl-UZ" sz="1800" dirty="0">
              <a:solidFill>
                <a:srgbClr val="404040"/>
              </a:solidFill>
              <a:latin typeface="Roboto" panose="02000000000000000000" pitchFamily="2" charset="0"/>
              <a:ea typeface="Roboto" panose="02000000000000000000" pitchFamily="2" charset="0"/>
            </a:endParaRPr>
          </a:p>
        </p:txBody>
      </p:sp>
      <p:sp>
        <p:nvSpPr>
          <p:cNvPr id="167" name="TextBox 166">
            <a:hlinkClick r:id="rId3" action="ppaction://hlinksldjump"/>
            <a:extLst>
              <a:ext uri="{FF2B5EF4-FFF2-40B4-BE49-F238E27FC236}">
                <a16:creationId xmlns:a16="http://schemas.microsoft.com/office/drawing/2014/main" id="{D5190049-E323-4D0B-8331-B44993DE8D3C}"/>
              </a:ext>
            </a:extLst>
          </p:cNvPr>
          <p:cNvSpPr txBox="1"/>
          <p:nvPr/>
        </p:nvSpPr>
        <p:spPr>
          <a:xfrm>
            <a:off x="6482642" y="226492"/>
            <a:ext cx="5322715" cy="707886"/>
          </a:xfrm>
          <a:prstGeom prst="rect">
            <a:avLst/>
          </a:prstGeom>
          <a:noFill/>
        </p:spPr>
        <p:txBody>
          <a:bodyPr wrap="square" rtlCol="0">
            <a:spAutoFit/>
          </a:bodyPr>
          <a:lstStyle/>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"Ўзбекистон" локомотив депосининг </a:t>
            </a:r>
            <a:endParaRPr lang="en-US" sz="2000" b="1" dirty="0">
              <a:solidFill>
                <a:schemeClr val="tx1">
                  <a:lumMod val="85000"/>
                  <a:lumOff val="15000"/>
                </a:schemeClr>
              </a:solidFill>
              <a:latin typeface="Roboto" panose="02000000000000000000" pitchFamily="2" charset="0"/>
              <a:ea typeface="Roboto" panose="02000000000000000000" pitchFamily="2" charset="0"/>
            </a:endParaRPr>
          </a:p>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2025 йил</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en-US" sz="1800" b="1" dirty="0">
                <a:solidFill>
                  <a:schemeClr val="tx1">
                    <a:lumMod val="85000"/>
                    <a:lumOff val="15000"/>
                  </a:schemeClr>
                </a:solidFill>
                <a:latin typeface="Roboto" panose="02000000000000000000" pitchFamily="2" charset="0"/>
                <a:ea typeface="Roboto" panose="02000000000000000000" pitchFamily="2" charset="0"/>
                <a:cs typeface="Times New Roman" panose="02020603050405020304" pitchFamily="18" charset="0"/>
              </a:rPr>
              <a:t>I</a:t>
            </a:r>
            <a:r>
              <a:rPr lang="en-US" sz="2000" b="1" dirty="0">
                <a:solidFill>
                  <a:schemeClr val="tx1">
                    <a:lumMod val="85000"/>
                    <a:lumOff val="15000"/>
                  </a:schemeClr>
                </a:solidFill>
                <a:latin typeface="Roboto" panose="02000000000000000000" pitchFamily="2" charset="0"/>
                <a:ea typeface="Roboto" panose="02000000000000000000" pitchFamily="2" charset="0"/>
              </a:rPr>
              <a:t>-</a:t>
            </a:r>
            <a:r>
              <a:rPr lang="ru-RU" sz="2000" b="1" dirty="0">
                <a:solidFill>
                  <a:schemeClr val="tx1">
                    <a:lumMod val="85000"/>
                    <a:lumOff val="15000"/>
                  </a:schemeClr>
                </a:solidFill>
                <a:latin typeface="Roboto" panose="02000000000000000000" pitchFamily="2" charset="0"/>
                <a:ea typeface="Roboto" panose="02000000000000000000" pitchFamily="2" charset="0"/>
              </a:rPr>
              <a:t>чорак</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ru-RU" sz="20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az-Latn-AZ" sz="2000" b="1"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89" name="Rounded Rectangle 76">
            <a:extLst>
              <a:ext uri="{FF2B5EF4-FFF2-40B4-BE49-F238E27FC236}">
                <a16:creationId xmlns:a16="http://schemas.microsoft.com/office/drawing/2014/main" id="{182C79D1-4687-4D06-BF11-6627AD91F5A7}"/>
              </a:ext>
            </a:extLst>
          </p:cNvPr>
          <p:cNvSpPr/>
          <p:nvPr/>
        </p:nvSpPr>
        <p:spPr>
          <a:xfrm>
            <a:off x="769257" y="1248910"/>
            <a:ext cx="16894629" cy="1704778"/>
          </a:xfrm>
          <a:prstGeom prst="roundRect">
            <a:avLst>
              <a:gd name="adj" fmla="val 13955"/>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nvGrpSpPr>
          <p:cNvPr id="91" name="Группа 90">
            <a:extLst>
              <a:ext uri="{FF2B5EF4-FFF2-40B4-BE49-F238E27FC236}">
                <a16:creationId xmlns:a16="http://schemas.microsoft.com/office/drawing/2014/main" id="{685A7EDD-1B1C-4398-8B9B-CBE21BD9DAAF}"/>
              </a:ext>
            </a:extLst>
          </p:cNvPr>
          <p:cNvGrpSpPr/>
          <p:nvPr/>
        </p:nvGrpSpPr>
        <p:grpSpPr>
          <a:xfrm>
            <a:off x="4439230" y="1380412"/>
            <a:ext cx="2965747" cy="1384529"/>
            <a:chOff x="4173179" y="1380412"/>
            <a:chExt cx="2965747" cy="1384529"/>
          </a:xfrm>
        </p:grpSpPr>
        <p:sp>
          <p:nvSpPr>
            <p:cNvPr id="92" name="Rounded Rectangle 131">
              <a:extLst>
                <a:ext uri="{FF2B5EF4-FFF2-40B4-BE49-F238E27FC236}">
                  <a16:creationId xmlns:a16="http://schemas.microsoft.com/office/drawing/2014/main" id="{318EB463-1DD3-44B5-AE80-104697D70797}"/>
                </a:ext>
              </a:extLst>
            </p:cNvPr>
            <p:cNvSpPr/>
            <p:nvPr/>
          </p:nvSpPr>
          <p:spPr>
            <a:xfrm>
              <a:off x="4173179" y="1380412"/>
              <a:ext cx="594827" cy="5948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2</a:t>
              </a:r>
            </a:p>
          </p:txBody>
        </p:sp>
        <p:sp>
          <p:nvSpPr>
            <p:cNvPr id="93" name="TextBox 92">
              <a:extLst>
                <a:ext uri="{FF2B5EF4-FFF2-40B4-BE49-F238E27FC236}">
                  <a16:creationId xmlns:a16="http://schemas.microsoft.com/office/drawing/2014/main" id="{6F2EB37A-C940-4767-9F4A-09EEFBF0265B}"/>
                </a:ext>
              </a:extLst>
            </p:cNvPr>
            <p:cNvSpPr txBox="1"/>
            <p:nvPr/>
          </p:nvSpPr>
          <p:spPr>
            <a:xfrm>
              <a:off x="4757479"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2">
                      <a:lumMod val="75000"/>
                      <a:lumOff val="25000"/>
                    </a:schemeClr>
                  </a:solidFill>
                  <a:latin typeface="Roboto" panose="02000000000000000000" pitchFamily="2" charset="0"/>
                  <a:ea typeface="Roboto" panose="02000000000000000000" pitchFamily="2" charset="0"/>
                </a:rPr>
                <a:t>режаси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5" name="TextBox 94">
              <a:extLst>
                <a:ext uri="{FF2B5EF4-FFF2-40B4-BE49-F238E27FC236}">
                  <a16:creationId xmlns:a16="http://schemas.microsoft.com/office/drawing/2014/main" id="{48134279-377A-4C45-AB5C-54B8094BC441}"/>
                </a:ext>
              </a:extLst>
            </p:cNvPr>
            <p:cNvSpPr txBox="1"/>
            <p:nvPr/>
          </p:nvSpPr>
          <p:spPr>
            <a:xfrm>
              <a:off x="4757478"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370F3"/>
                  </a:solidFill>
                  <a:latin typeface="Roboto" panose="02000000000000000000" pitchFamily="2" charset="0"/>
                  <a:ea typeface="Roboto" panose="02000000000000000000" pitchFamily="2" charset="0"/>
                </a:rPr>
                <a:t>253 255 </a:t>
              </a:r>
              <a:r>
                <a:rPr lang="ru-RU" sz="1400" b="1" dirty="0">
                  <a:solidFill>
                    <a:srgbClr val="0370F3"/>
                  </a:solidFill>
                  <a:latin typeface="Roboto" panose="02000000000000000000" pitchFamily="2" charset="0"/>
                  <a:ea typeface="Roboto" panose="02000000000000000000" pitchFamily="2" charset="0"/>
                </a:rPr>
                <a:t>МЛН</a:t>
              </a:r>
              <a:r>
                <a:rPr lang="en-US" sz="1400" b="1" dirty="0">
                  <a:solidFill>
                    <a:srgbClr val="0370F3"/>
                  </a:solidFill>
                  <a:latin typeface="Roboto" panose="02000000000000000000" pitchFamily="2" charset="0"/>
                  <a:ea typeface="Roboto" panose="02000000000000000000" pitchFamily="2" charset="0"/>
                </a:rPr>
                <a:t> </a:t>
              </a:r>
              <a:r>
                <a:rPr lang="ru-RU" sz="1400" b="1" dirty="0">
                  <a:solidFill>
                    <a:srgbClr val="0370F3"/>
                  </a:solidFill>
                  <a:latin typeface="Roboto" panose="02000000000000000000" pitchFamily="2" charset="0"/>
                  <a:ea typeface="Roboto" panose="02000000000000000000" pitchFamily="2" charset="0"/>
                </a:rPr>
                <a:t>СЎМ</a:t>
              </a:r>
              <a:endParaRPr lang="en-US" b="1" dirty="0">
                <a:solidFill>
                  <a:srgbClr val="0370F3"/>
                </a:solidFill>
                <a:latin typeface="Roboto" panose="02000000000000000000" pitchFamily="2" charset="0"/>
                <a:ea typeface="Roboto" panose="02000000000000000000" pitchFamily="2" charset="0"/>
              </a:endParaRPr>
            </a:p>
          </p:txBody>
        </p:sp>
        <p:cxnSp>
          <p:nvCxnSpPr>
            <p:cNvPr id="96" name="Straight Connector 21">
              <a:extLst>
                <a:ext uri="{FF2B5EF4-FFF2-40B4-BE49-F238E27FC236}">
                  <a16:creationId xmlns:a16="http://schemas.microsoft.com/office/drawing/2014/main" id="{8129B198-0101-43B6-A1EB-13FCDCA15087}"/>
                </a:ext>
              </a:extLst>
            </p:cNvPr>
            <p:cNvCxnSpPr/>
            <p:nvPr/>
          </p:nvCxnSpPr>
          <p:spPr>
            <a:xfrm>
              <a:off x="4768006"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22">
              <a:extLst>
                <a:ext uri="{FF2B5EF4-FFF2-40B4-BE49-F238E27FC236}">
                  <a16:creationId xmlns:a16="http://schemas.microsoft.com/office/drawing/2014/main" id="{6DA8939E-0B43-46AB-ABEA-337F8D4625EB}"/>
                </a:ext>
              </a:extLst>
            </p:cNvPr>
            <p:cNvCxnSpPr>
              <a:cxnSpLocks/>
              <a:endCxn id="99" idx="2"/>
            </p:cNvCxnSpPr>
            <p:nvPr/>
          </p:nvCxnSpPr>
          <p:spPr>
            <a:xfrm>
              <a:off x="4790869" y="2675255"/>
              <a:ext cx="1700246" cy="334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DF8A3ED-A3DD-4110-B410-1F44DECA589A}"/>
                </a:ext>
              </a:extLst>
            </p:cNvPr>
            <p:cNvSpPr txBox="1"/>
            <p:nvPr/>
          </p:nvSpPr>
          <p:spPr>
            <a:xfrm>
              <a:off x="6776895"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99" name="Oval 24">
              <a:extLst>
                <a:ext uri="{FF2B5EF4-FFF2-40B4-BE49-F238E27FC236}">
                  <a16:creationId xmlns:a16="http://schemas.microsoft.com/office/drawing/2014/main" id="{B1E4F258-DE79-4362-B7F6-BCFDFFE9C7C2}"/>
                </a:ext>
              </a:extLst>
            </p:cNvPr>
            <p:cNvSpPr/>
            <p:nvPr/>
          </p:nvSpPr>
          <p:spPr>
            <a:xfrm>
              <a:off x="6491115" y="2592267"/>
              <a:ext cx="172674" cy="1726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0" name="Группа 99">
            <a:extLst>
              <a:ext uri="{FF2B5EF4-FFF2-40B4-BE49-F238E27FC236}">
                <a16:creationId xmlns:a16="http://schemas.microsoft.com/office/drawing/2014/main" id="{C28FFCBC-E5E1-4A2B-A8D0-255C76516C4E}"/>
              </a:ext>
            </a:extLst>
          </p:cNvPr>
          <p:cNvGrpSpPr/>
          <p:nvPr/>
        </p:nvGrpSpPr>
        <p:grpSpPr>
          <a:xfrm>
            <a:off x="11245727" y="1380412"/>
            <a:ext cx="2952687" cy="1384529"/>
            <a:chOff x="11533006" y="1380412"/>
            <a:chExt cx="2952687" cy="1384529"/>
          </a:xfrm>
        </p:grpSpPr>
        <p:sp>
          <p:nvSpPr>
            <p:cNvPr id="101" name="Rounded Rectangle 111">
              <a:extLst>
                <a:ext uri="{FF2B5EF4-FFF2-40B4-BE49-F238E27FC236}">
                  <a16:creationId xmlns:a16="http://schemas.microsoft.com/office/drawing/2014/main" id="{711975E6-C483-4E06-AD9D-BBD9C0D18A5C}"/>
                </a:ext>
              </a:extLst>
            </p:cNvPr>
            <p:cNvSpPr/>
            <p:nvPr/>
          </p:nvSpPr>
          <p:spPr>
            <a:xfrm>
              <a:off x="11533006" y="1380412"/>
              <a:ext cx="594827" cy="5948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4</a:t>
              </a:r>
            </a:p>
          </p:txBody>
        </p:sp>
        <p:sp>
          <p:nvSpPr>
            <p:cNvPr id="102" name="TextBox 101">
              <a:hlinkClick r:id="rId4" action="ppaction://hlinksldjump"/>
              <a:extLst>
                <a:ext uri="{FF2B5EF4-FFF2-40B4-BE49-F238E27FC236}">
                  <a16:creationId xmlns:a16="http://schemas.microsoft.com/office/drawing/2014/main" id="{19D37C8B-B986-4D0C-96D3-1983CA481869}"/>
                </a:ext>
              </a:extLst>
            </p:cNvPr>
            <p:cNvSpPr txBox="1"/>
            <p:nvPr/>
          </p:nvSpPr>
          <p:spPr>
            <a:xfrm>
              <a:off x="12127833" y="1547812"/>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sp>
          <p:nvSpPr>
            <p:cNvPr id="103" name="TextBox 102">
              <a:extLst>
                <a:ext uri="{FF2B5EF4-FFF2-40B4-BE49-F238E27FC236}">
                  <a16:creationId xmlns:a16="http://schemas.microsoft.com/office/drawing/2014/main" id="{DAD41634-B6F6-48EE-9CDA-6803E1922088}"/>
                </a:ext>
              </a:extLst>
            </p:cNvPr>
            <p:cNvSpPr txBox="1"/>
            <p:nvPr/>
          </p:nvSpPr>
          <p:spPr>
            <a:xfrm>
              <a:off x="12127832"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FFBA30"/>
                  </a:solidFill>
                  <a:latin typeface="Roboto" panose="02000000000000000000" pitchFamily="2" charset="0"/>
                  <a:ea typeface="Roboto" panose="02000000000000000000" pitchFamily="2" charset="0"/>
                </a:rPr>
                <a:t>31 658 </a:t>
              </a:r>
              <a:r>
                <a:rPr lang="ru-RU" sz="1400" b="1" dirty="0">
                  <a:solidFill>
                    <a:srgbClr val="FFBA30"/>
                  </a:solidFill>
                  <a:latin typeface="Roboto" panose="02000000000000000000" pitchFamily="2" charset="0"/>
                  <a:ea typeface="Roboto" panose="02000000000000000000" pitchFamily="2" charset="0"/>
                </a:rPr>
                <a:t>МЛН</a:t>
              </a:r>
              <a:r>
                <a:rPr lang="en-US" sz="1400" b="1" dirty="0">
                  <a:solidFill>
                    <a:srgbClr val="FFBA30"/>
                  </a:solidFill>
                  <a:latin typeface="Roboto" panose="02000000000000000000" pitchFamily="2" charset="0"/>
                  <a:ea typeface="Roboto" panose="02000000000000000000" pitchFamily="2" charset="0"/>
                </a:rPr>
                <a:t> </a:t>
              </a:r>
              <a:r>
                <a:rPr lang="ru-RU" sz="1400" b="1" dirty="0">
                  <a:solidFill>
                    <a:srgbClr val="FFBA30"/>
                  </a:solidFill>
                  <a:latin typeface="Roboto" panose="02000000000000000000" pitchFamily="2" charset="0"/>
                  <a:ea typeface="Roboto" panose="02000000000000000000" pitchFamily="2" charset="0"/>
                </a:rPr>
                <a:t>СЎМ</a:t>
              </a:r>
              <a:endParaRPr lang="en-US" b="1" dirty="0">
                <a:solidFill>
                  <a:srgbClr val="FFBA30"/>
                </a:solidFill>
                <a:latin typeface="Roboto" panose="02000000000000000000" pitchFamily="2" charset="0"/>
                <a:ea typeface="Roboto" panose="02000000000000000000" pitchFamily="2" charset="0"/>
              </a:endParaRPr>
            </a:p>
          </p:txBody>
        </p:sp>
        <p:cxnSp>
          <p:nvCxnSpPr>
            <p:cNvPr id="104" name="Straight Connector 9">
              <a:extLst>
                <a:ext uri="{FF2B5EF4-FFF2-40B4-BE49-F238E27FC236}">
                  <a16:creationId xmlns:a16="http://schemas.microsoft.com/office/drawing/2014/main" id="{8F302839-F849-4457-88D5-7058052CE55C}"/>
                </a:ext>
              </a:extLst>
            </p:cNvPr>
            <p:cNvCxnSpPr/>
            <p:nvPr/>
          </p:nvCxnSpPr>
          <p:spPr>
            <a:xfrm>
              <a:off x="12138360"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
              <a:extLst>
                <a:ext uri="{FF2B5EF4-FFF2-40B4-BE49-F238E27FC236}">
                  <a16:creationId xmlns:a16="http://schemas.microsoft.com/office/drawing/2014/main" id="{1DFC0D98-25BA-4CF5-8248-5D10D50D9E7B}"/>
                </a:ext>
              </a:extLst>
            </p:cNvPr>
            <p:cNvCxnSpPr>
              <a:cxnSpLocks/>
              <a:endCxn id="107" idx="2"/>
            </p:cNvCxnSpPr>
            <p:nvPr/>
          </p:nvCxnSpPr>
          <p:spPr>
            <a:xfrm>
              <a:off x="12138364" y="2675255"/>
              <a:ext cx="372638" cy="334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6022B32-BBEA-42CA-8635-809F80E9355B}"/>
                </a:ext>
              </a:extLst>
            </p:cNvPr>
            <p:cNvSpPr txBox="1"/>
            <p:nvPr/>
          </p:nvSpPr>
          <p:spPr>
            <a:xfrm>
              <a:off x="14123662"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12%</a:t>
              </a:r>
            </a:p>
          </p:txBody>
        </p:sp>
        <p:sp>
          <p:nvSpPr>
            <p:cNvPr id="107" name="Oval 26">
              <a:extLst>
                <a:ext uri="{FF2B5EF4-FFF2-40B4-BE49-F238E27FC236}">
                  <a16:creationId xmlns:a16="http://schemas.microsoft.com/office/drawing/2014/main" id="{3518C1FE-BC23-4162-8E2E-17CED7D5A9C9}"/>
                </a:ext>
              </a:extLst>
            </p:cNvPr>
            <p:cNvSpPr/>
            <p:nvPr/>
          </p:nvSpPr>
          <p:spPr>
            <a:xfrm>
              <a:off x="12511002" y="2592267"/>
              <a:ext cx="172674" cy="1726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8" name="Группа 107">
            <a:extLst>
              <a:ext uri="{FF2B5EF4-FFF2-40B4-BE49-F238E27FC236}">
                <a16:creationId xmlns:a16="http://schemas.microsoft.com/office/drawing/2014/main" id="{3116DCCC-B47F-4973-BBCC-C4A3FAE19630}"/>
              </a:ext>
            </a:extLst>
          </p:cNvPr>
          <p:cNvGrpSpPr/>
          <p:nvPr/>
        </p:nvGrpSpPr>
        <p:grpSpPr>
          <a:xfrm>
            <a:off x="7854272" y="1380412"/>
            <a:ext cx="2942160" cy="1384529"/>
            <a:chOff x="7753648" y="1380412"/>
            <a:chExt cx="2942160" cy="1384529"/>
          </a:xfrm>
        </p:grpSpPr>
        <p:sp>
          <p:nvSpPr>
            <p:cNvPr id="109" name="Rounded Rectangle 117">
              <a:extLst>
                <a:ext uri="{FF2B5EF4-FFF2-40B4-BE49-F238E27FC236}">
                  <a16:creationId xmlns:a16="http://schemas.microsoft.com/office/drawing/2014/main" id="{E185754C-2FA8-45AA-8A02-FD899000BB55}"/>
                </a:ext>
              </a:extLst>
            </p:cNvPr>
            <p:cNvSpPr/>
            <p:nvPr/>
          </p:nvSpPr>
          <p:spPr>
            <a:xfrm>
              <a:off x="7753648" y="1380412"/>
              <a:ext cx="594827" cy="5948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3</a:t>
              </a:r>
            </a:p>
          </p:txBody>
        </p:sp>
        <p:sp>
          <p:nvSpPr>
            <p:cNvPr id="110" name="TextBox 109">
              <a:extLst>
                <a:ext uri="{FF2B5EF4-FFF2-40B4-BE49-F238E27FC236}">
                  <a16:creationId xmlns:a16="http://schemas.microsoft.com/office/drawing/2014/main" id="{25D0EE2D-8A0F-4DF2-B359-D6582898BB4E}"/>
                </a:ext>
              </a:extLst>
            </p:cNvPr>
            <p:cNvSpPr txBox="1"/>
            <p:nvPr/>
          </p:nvSpPr>
          <p:spPr>
            <a:xfrm>
              <a:off x="8337949" y="2185308"/>
              <a:ext cx="196346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6024DE"/>
                  </a:solidFill>
                  <a:latin typeface="Roboto" panose="02000000000000000000" pitchFamily="2" charset="0"/>
                  <a:ea typeface="Roboto" panose="02000000000000000000" pitchFamily="2" charset="0"/>
                </a:rPr>
                <a:t>284 915 </a:t>
              </a:r>
              <a:r>
                <a:rPr lang="ru-RU" sz="1400" b="1" dirty="0">
                  <a:solidFill>
                    <a:srgbClr val="6024DE"/>
                  </a:solidFill>
                  <a:latin typeface="Roboto" panose="02000000000000000000" pitchFamily="2" charset="0"/>
                  <a:ea typeface="Roboto" panose="02000000000000000000" pitchFamily="2" charset="0"/>
                </a:rPr>
                <a:t>МЛН</a:t>
              </a:r>
              <a:r>
                <a:rPr lang="en-US" sz="1400" b="1" dirty="0">
                  <a:solidFill>
                    <a:srgbClr val="6024DE"/>
                  </a:solidFill>
                  <a:latin typeface="Roboto" panose="02000000000000000000" pitchFamily="2" charset="0"/>
                  <a:ea typeface="Roboto" panose="02000000000000000000" pitchFamily="2" charset="0"/>
                </a:rPr>
                <a:t> </a:t>
              </a:r>
              <a:r>
                <a:rPr lang="ru-RU" sz="1400" b="1" dirty="0">
                  <a:solidFill>
                    <a:srgbClr val="6024DE"/>
                  </a:solidFill>
                  <a:latin typeface="Roboto" panose="02000000000000000000" pitchFamily="2" charset="0"/>
                  <a:ea typeface="Roboto" panose="02000000000000000000" pitchFamily="2" charset="0"/>
                </a:rPr>
                <a:t>СЎМ</a:t>
              </a:r>
              <a:endParaRPr lang="en-US" b="1" dirty="0">
                <a:solidFill>
                  <a:srgbClr val="6024DE"/>
                </a:solidFill>
                <a:latin typeface="Roboto" panose="02000000000000000000" pitchFamily="2" charset="0"/>
                <a:ea typeface="Roboto" panose="02000000000000000000" pitchFamily="2" charset="0"/>
              </a:endParaRPr>
            </a:p>
          </p:txBody>
        </p:sp>
        <p:cxnSp>
          <p:nvCxnSpPr>
            <p:cNvPr id="111" name="Straight Connector 15">
              <a:extLst>
                <a:ext uri="{FF2B5EF4-FFF2-40B4-BE49-F238E27FC236}">
                  <a16:creationId xmlns:a16="http://schemas.microsoft.com/office/drawing/2014/main" id="{FA915996-9D5F-4C3D-94FE-EADEFBA064F7}"/>
                </a:ext>
              </a:extLst>
            </p:cNvPr>
            <p:cNvCxnSpPr/>
            <p:nvPr/>
          </p:nvCxnSpPr>
          <p:spPr>
            <a:xfrm>
              <a:off x="8348475"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6">
              <a:extLst>
                <a:ext uri="{FF2B5EF4-FFF2-40B4-BE49-F238E27FC236}">
                  <a16:creationId xmlns:a16="http://schemas.microsoft.com/office/drawing/2014/main" id="{7071464D-A07A-45DF-8607-332EA061039D}"/>
                </a:ext>
              </a:extLst>
            </p:cNvPr>
            <p:cNvCxnSpPr>
              <a:cxnSpLocks/>
              <a:endCxn id="114" idx="2"/>
            </p:cNvCxnSpPr>
            <p:nvPr/>
          </p:nvCxnSpPr>
          <p:spPr>
            <a:xfrm>
              <a:off x="8348476" y="2675255"/>
              <a:ext cx="1743229" cy="334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B532A51A-9698-4D41-81B0-92B136C67314}"/>
                </a:ext>
              </a:extLst>
            </p:cNvPr>
            <p:cNvSpPr txBox="1"/>
            <p:nvPr/>
          </p:nvSpPr>
          <p:spPr>
            <a:xfrm>
              <a:off x="10333777"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112%</a:t>
              </a:r>
            </a:p>
          </p:txBody>
        </p:sp>
        <p:sp>
          <p:nvSpPr>
            <p:cNvPr id="114" name="Oval 25">
              <a:extLst>
                <a:ext uri="{FF2B5EF4-FFF2-40B4-BE49-F238E27FC236}">
                  <a16:creationId xmlns:a16="http://schemas.microsoft.com/office/drawing/2014/main" id="{B61BB0ED-2B9A-4895-B1E6-9CD904D6F25B}"/>
                </a:ext>
              </a:extLst>
            </p:cNvPr>
            <p:cNvSpPr/>
            <p:nvPr/>
          </p:nvSpPr>
          <p:spPr>
            <a:xfrm>
              <a:off x="10091705" y="2592267"/>
              <a:ext cx="172674" cy="1726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15" name="TextBox 114">
              <a:hlinkClick r:id="rId3" action="ppaction://hlinksldjump"/>
              <a:extLst>
                <a:ext uri="{FF2B5EF4-FFF2-40B4-BE49-F238E27FC236}">
                  <a16:creationId xmlns:a16="http://schemas.microsoft.com/office/drawing/2014/main" id="{16233469-1398-46DE-809A-B62A03EFA7CD}"/>
                </a:ext>
              </a:extLst>
            </p:cNvPr>
            <p:cNvSpPr txBox="1"/>
            <p:nvPr/>
          </p:nvSpPr>
          <p:spPr>
            <a:xfrm>
              <a:off x="8337949" y="1547812"/>
              <a:ext cx="2161760"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p:txBody>
        </p:sp>
      </p:grpSp>
      <p:grpSp>
        <p:nvGrpSpPr>
          <p:cNvPr id="116" name="Группа 115">
            <a:extLst>
              <a:ext uri="{FF2B5EF4-FFF2-40B4-BE49-F238E27FC236}">
                <a16:creationId xmlns:a16="http://schemas.microsoft.com/office/drawing/2014/main" id="{A0CC59A1-497A-40E1-99A9-57423AE96609}"/>
              </a:ext>
            </a:extLst>
          </p:cNvPr>
          <p:cNvGrpSpPr/>
          <p:nvPr/>
        </p:nvGrpSpPr>
        <p:grpSpPr>
          <a:xfrm>
            <a:off x="1156158" y="1380412"/>
            <a:ext cx="2833777" cy="1384529"/>
            <a:chOff x="1156158" y="1380412"/>
            <a:chExt cx="2833777" cy="1384529"/>
          </a:xfrm>
        </p:grpSpPr>
        <p:sp>
          <p:nvSpPr>
            <p:cNvPr id="117" name="Rounded Rectangle 131">
              <a:extLst>
                <a:ext uri="{FF2B5EF4-FFF2-40B4-BE49-F238E27FC236}">
                  <a16:creationId xmlns:a16="http://schemas.microsoft.com/office/drawing/2014/main" id="{A9A66EEB-E263-470F-8133-135F6820EAE7}"/>
                </a:ext>
              </a:extLst>
            </p:cNvPr>
            <p:cNvSpPr/>
            <p:nvPr/>
          </p:nvSpPr>
          <p:spPr>
            <a:xfrm>
              <a:off x="1156158" y="1380412"/>
              <a:ext cx="594827" cy="59482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1</a:t>
              </a:r>
            </a:p>
          </p:txBody>
        </p:sp>
        <p:sp>
          <p:nvSpPr>
            <p:cNvPr id="118" name="TextBox 117">
              <a:extLst>
                <a:ext uri="{FF2B5EF4-FFF2-40B4-BE49-F238E27FC236}">
                  <a16:creationId xmlns:a16="http://schemas.microsoft.com/office/drawing/2014/main" id="{5211ECCD-B9EA-4AD5-B4AB-DC4AA4DDBD8D}"/>
                </a:ext>
              </a:extLst>
            </p:cNvPr>
            <p:cNvSpPr txBox="1"/>
            <p:nvPr/>
          </p:nvSpPr>
          <p:spPr>
            <a:xfrm>
              <a:off x="1632075"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dirty="0">
                  <a:solidFill>
                    <a:schemeClr val="tx2">
                      <a:lumMod val="75000"/>
                      <a:lumOff val="25000"/>
                    </a:schemeClr>
                  </a:solidFill>
                  <a:latin typeface="Roboto" panose="02000000000000000000" pitchFamily="2" charset="0"/>
                  <a:ea typeface="Roboto" panose="02000000000000000000" pitchFamily="2" charset="0"/>
                </a:rPr>
                <a:t>I-чорак</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b="1" dirty="0">
                  <a:solidFill>
                    <a:schemeClr val="tx2">
                      <a:lumMod val="75000"/>
                      <a:lumOff val="25000"/>
                    </a:schemeClr>
                  </a:solidFill>
                  <a:latin typeface="Roboto" panose="02000000000000000000" pitchFamily="2" charset="0"/>
                  <a:ea typeface="Roboto" panose="02000000000000000000" pitchFamily="2" charset="0"/>
                </a:rPr>
                <a:t>хисоботи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19" name="TextBox 118">
              <a:extLst>
                <a:ext uri="{FF2B5EF4-FFF2-40B4-BE49-F238E27FC236}">
                  <a16:creationId xmlns:a16="http://schemas.microsoft.com/office/drawing/2014/main" id="{D0EB77EA-01DF-4E22-8EBD-BA5DBE7591C5}"/>
                </a:ext>
              </a:extLst>
            </p:cNvPr>
            <p:cNvSpPr txBox="1"/>
            <p:nvPr/>
          </p:nvSpPr>
          <p:spPr>
            <a:xfrm>
              <a:off x="1632075" y="2185308"/>
              <a:ext cx="1874326"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b="1" dirty="0">
                  <a:solidFill>
                    <a:srgbClr val="7F7F7F"/>
                  </a:solidFill>
                  <a:latin typeface="Roboto" panose="02000000000000000000" pitchFamily="2" charset="0"/>
                  <a:ea typeface="Roboto" panose="02000000000000000000" pitchFamily="2" charset="0"/>
                </a:rPr>
                <a:t>326 854 </a:t>
              </a:r>
              <a:r>
                <a:rPr lang="ru-RU" sz="1400" b="1" dirty="0">
                  <a:solidFill>
                    <a:srgbClr val="7F7F7F"/>
                  </a:solidFill>
                  <a:latin typeface="Roboto" panose="02000000000000000000" pitchFamily="2" charset="0"/>
                  <a:ea typeface="Roboto" panose="02000000000000000000" pitchFamily="2" charset="0"/>
                </a:rPr>
                <a:t>МЛН</a:t>
              </a:r>
              <a:r>
                <a:rPr lang="uz-Cyrl-UZ" sz="1400" b="1" dirty="0">
                  <a:solidFill>
                    <a:srgbClr val="7F7F7F"/>
                  </a:solidFill>
                  <a:latin typeface="Roboto" panose="02000000000000000000" pitchFamily="2" charset="0"/>
                  <a:ea typeface="Roboto" panose="02000000000000000000" pitchFamily="2" charset="0"/>
                </a:rPr>
                <a:t> </a:t>
              </a:r>
              <a:r>
                <a:rPr lang="ru-RU" sz="1400" b="1" dirty="0">
                  <a:solidFill>
                    <a:srgbClr val="7F7F7F"/>
                  </a:solidFill>
                  <a:latin typeface="Roboto" panose="02000000000000000000" pitchFamily="2" charset="0"/>
                  <a:ea typeface="Roboto" panose="02000000000000000000" pitchFamily="2" charset="0"/>
                </a:rPr>
                <a:t>СЎМ</a:t>
              </a:r>
              <a:endParaRPr lang="en-US" b="1" dirty="0">
                <a:solidFill>
                  <a:srgbClr val="7F7F7F"/>
                </a:solidFill>
                <a:latin typeface="Roboto" panose="02000000000000000000" pitchFamily="2" charset="0"/>
                <a:ea typeface="Roboto" panose="02000000000000000000" pitchFamily="2" charset="0"/>
              </a:endParaRPr>
            </a:p>
          </p:txBody>
        </p:sp>
        <p:cxnSp>
          <p:nvCxnSpPr>
            <p:cNvPr id="120" name="Straight Connector 21">
              <a:extLst>
                <a:ext uri="{FF2B5EF4-FFF2-40B4-BE49-F238E27FC236}">
                  <a16:creationId xmlns:a16="http://schemas.microsoft.com/office/drawing/2014/main" id="{ADB9656C-FEE3-4AF7-B4EC-1CBC5BF62490}"/>
                </a:ext>
              </a:extLst>
            </p:cNvPr>
            <p:cNvCxnSpPr/>
            <p:nvPr/>
          </p:nvCxnSpPr>
          <p:spPr>
            <a:xfrm>
              <a:off x="1642602"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22">
              <a:extLst>
                <a:ext uri="{FF2B5EF4-FFF2-40B4-BE49-F238E27FC236}">
                  <a16:creationId xmlns:a16="http://schemas.microsoft.com/office/drawing/2014/main" id="{8B0EDB10-262D-4D50-AF8F-B87F48D013DA}"/>
                </a:ext>
              </a:extLst>
            </p:cNvPr>
            <p:cNvCxnSpPr>
              <a:cxnSpLocks/>
              <a:endCxn id="123" idx="2"/>
            </p:cNvCxnSpPr>
            <p:nvPr/>
          </p:nvCxnSpPr>
          <p:spPr>
            <a:xfrm>
              <a:off x="1665465" y="2675255"/>
              <a:ext cx="1700246" cy="3349"/>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9B9DA481-7637-4A45-BFA0-09CC9D9B8D29}"/>
                </a:ext>
              </a:extLst>
            </p:cNvPr>
            <p:cNvSpPr txBox="1"/>
            <p:nvPr/>
          </p:nvSpPr>
          <p:spPr>
            <a:xfrm>
              <a:off x="3627904"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123" name="Oval 24">
              <a:extLst>
                <a:ext uri="{FF2B5EF4-FFF2-40B4-BE49-F238E27FC236}">
                  <a16:creationId xmlns:a16="http://schemas.microsoft.com/office/drawing/2014/main" id="{FDA1F6F3-B030-4E01-BCC7-D43A694AC84C}"/>
                </a:ext>
              </a:extLst>
            </p:cNvPr>
            <p:cNvSpPr/>
            <p:nvPr/>
          </p:nvSpPr>
          <p:spPr>
            <a:xfrm>
              <a:off x="3365711" y="2592267"/>
              <a:ext cx="172674" cy="172674"/>
            </a:xfrm>
            <a:prstGeom prst="ellips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24" name="Группа 123">
            <a:extLst>
              <a:ext uri="{FF2B5EF4-FFF2-40B4-BE49-F238E27FC236}">
                <a16:creationId xmlns:a16="http://schemas.microsoft.com/office/drawing/2014/main" id="{279B10C5-B8F0-4D93-8BD8-7EEBBBA6AED3}"/>
              </a:ext>
            </a:extLst>
          </p:cNvPr>
          <p:cNvGrpSpPr/>
          <p:nvPr/>
        </p:nvGrpSpPr>
        <p:grpSpPr>
          <a:xfrm>
            <a:off x="14647710" y="1380412"/>
            <a:ext cx="2952687" cy="1399397"/>
            <a:chOff x="14647710" y="1380412"/>
            <a:chExt cx="2952687" cy="1399397"/>
          </a:xfrm>
        </p:grpSpPr>
        <p:sp>
          <p:nvSpPr>
            <p:cNvPr id="125" name="Rounded Rectangle 111">
              <a:extLst>
                <a:ext uri="{FF2B5EF4-FFF2-40B4-BE49-F238E27FC236}">
                  <a16:creationId xmlns:a16="http://schemas.microsoft.com/office/drawing/2014/main" id="{EC99EF66-BF8D-497C-A588-626C0C349F54}"/>
                </a:ext>
              </a:extLst>
            </p:cNvPr>
            <p:cNvSpPr/>
            <p:nvPr/>
          </p:nvSpPr>
          <p:spPr>
            <a:xfrm>
              <a:off x="14647710" y="1380412"/>
              <a:ext cx="594827" cy="59482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latin typeface="Roboto" panose="02000000000000000000" pitchFamily="2" charset="0"/>
                  <a:ea typeface="Roboto" panose="02000000000000000000" pitchFamily="2" charset="0"/>
                </a:rPr>
                <a:t>5</a:t>
              </a:r>
              <a:endParaRPr lang="en-US" sz="2400" b="1" dirty="0">
                <a:latin typeface="Roboto" panose="02000000000000000000" pitchFamily="2" charset="0"/>
                <a:ea typeface="Roboto" panose="02000000000000000000" pitchFamily="2" charset="0"/>
              </a:endParaRPr>
            </a:p>
          </p:txBody>
        </p:sp>
        <p:sp>
          <p:nvSpPr>
            <p:cNvPr id="126" name="TextBox 125">
              <a:extLst>
                <a:ext uri="{FF2B5EF4-FFF2-40B4-BE49-F238E27FC236}">
                  <a16:creationId xmlns:a16="http://schemas.microsoft.com/office/drawing/2014/main" id="{0FAB2164-210A-43A8-B4CC-6DA7188390A5}"/>
                </a:ext>
              </a:extLst>
            </p:cNvPr>
            <p:cNvSpPr txBox="1"/>
            <p:nvPr/>
          </p:nvSpPr>
          <p:spPr>
            <a:xfrm>
              <a:off x="15242537" y="1562680"/>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I-чора</a:t>
              </a:r>
              <a:r>
                <a:rPr lang="uz-Cyrl-UZ" sz="1600" b="1" dirty="0">
                  <a:solidFill>
                    <a:schemeClr val="tx2">
                      <a:lumMod val="75000"/>
                      <a:lumOff val="25000"/>
                    </a:schemeClr>
                  </a:solidFill>
                  <a:latin typeface="Roboto" panose="02000000000000000000" pitchFamily="2" charset="0"/>
                  <a:ea typeface="Roboto" panose="02000000000000000000" pitchFamily="2" charset="0"/>
                </a:rPr>
                <a:t>г</a:t>
              </a:r>
              <a:r>
                <a:rPr lang="ru-RU" sz="1600" b="1" dirty="0">
                  <a:solidFill>
                    <a:schemeClr val="tx2">
                      <a:lumMod val="75000"/>
                      <a:lumOff val="25000"/>
                    </a:schemeClr>
                  </a:solidFill>
                  <a:latin typeface="Roboto" panose="02000000000000000000" pitchFamily="2" charset="0"/>
                  <a:ea typeface="Roboto" panose="02000000000000000000" pitchFamily="2" charset="0"/>
                </a:rPr>
                <a:t>ига нисбатан</a:t>
              </a:r>
            </a:p>
          </p:txBody>
        </p:sp>
        <p:sp>
          <p:nvSpPr>
            <p:cNvPr id="127" name="TextBox 126">
              <a:extLst>
                <a:ext uri="{FF2B5EF4-FFF2-40B4-BE49-F238E27FC236}">
                  <a16:creationId xmlns:a16="http://schemas.microsoft.com/office/drawing/2014/main" id="{F0D9B77E-36D7-4EBC-95B8-EE15ABB265A4}"/>
                </a:ext>
              </a:extLst>
            </p:cNvPr>
            <p:cNvSpPr txBox="1"/>
            <p:nvPr/>
          </p:nvSpPr>
          <p:spPr>
            <a:xfrm>
              <a:off x="15242536" y="2200176"/>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3B7D23"/>
                  </a:solidFill>
                  <a:latin typeface="Roboto" panose="02000000000000000000" pitchFamily="2" charset="0"/>
                  <a:ea typeface="Roboto" panose="02000000000000000000" pitchFamily="2" charset="0"/>
                </a:rPr>
                <a:t>-41 939 </a:t>
              </a:r>
              <a:r>
                <a:rPr lang="ru-RU" sz="1400" b="1" dirty="0">
                  <a:solidFill>
                    <a:srgbClr val="3B7D23"/>
                  </a:solidFill>
                  <a:latin typeface="Roboto" panose="02000000000000000000" pitchFamily="2" charset="0"/>
                  <a:ea typeface="Roboto" panose="02000000000000000000" pitchFamily="2" charset="0"/>
                </a:rPr>
                <a:t>МЛН</a:t>
              </a:r>
              <a:r>
                <a:rPr lang="en-US" sz="1400" b="1" dirty="0">
                  <a:solidFill>
                    <a:srgbClr val="3B7D23"/>
                  </a:solidFill>
                  <a:latin typeface="Roboto" panose="02000000000000000000" pitchFamily="2" charset="0"/>
                  <a:ea typeface="Roboto" panose="02000000000000000000" pitchFamily="2" charset="0"/>
                </a:rPr>
                <a:t> </a:t>
              </a:r>
              <a:r>
                <a:rPr lang="ru-RU" sz="1400" b="1" dirty="0">
                  <a:solidFill>
                    <a:srgbClr val="3B7D23"/>
                  </a:solidFill>
                  <a:latin typeface="Roboto" panose="02000000000000000000" pitchFamily="2" charset="0"/>
                  <a:ea typeface="Roboto" panose="02000000000000000000" pitchFamily="2" charset="0"/>
                </a:rPr>
                <a:t>СЎМ</a:t>
              </a:r>
              <a:endParaRPr lang="en-US" b="1" dirty="0">
                <a:solidFill>
                  <a:srgbClr val="3B7D23"/>
                </a:solidFill>
                <a:latin typeface="Roboto" panose="02000000000000000000" pitchFamily="2" charset="0"/>
                <a:ea typeface="Roboto" panose="02000000000000000000" pitchFamily="2" charset="0"/>
              </a:endParaRPr>
            </a:p>
          </p:txBody>
        </p:sp>
        <p:cxnSp>
          <p:nvCxnSpPr>
            <p:cNvPr id="128" name="Straight Connector 9">
              <a:extLst>
                <a:ext uri="{FF2B5EF4-FFF2-40B4-BE49-F238E27FC236}">
                  <a16:creationId xmlns:a16="http://schemas.microsoft.com/office/drawing/2014/main" id="{97F7D241-CDBD-4B2E-8374-C63CEDF4EE2C}"/>
                </a:ext>
              </a:extLst>
            </p:cNvPr>
            <p:cNvCxnSpPr/>
            <p:nvPr/>
          </p:nvCxnSpPr>
          <p:spPr>
            <a:xfrm>
              <a:off x="15253064" y="2690123"/>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0">
              <a:extLst>
                <a:ext uri="{FF2B5EF4-FFF2-40B4-BE49-F238E27FC236}">
                  <a16:creationId xmlns:a16="http://schemas.microsoft.com/office/drawing/2014/main" id="{2E238266-89F8-41CE-8A2A-86700AFBAB23}"/>
                </a:ext>
              </a:extLst>
            </p:cNvPr>
            <p:cNvCxnSpPr>
              <a:cxnSpLocks/>
              <a:endCxn id="131" idx="2"/>
            </p:cNvCxnSpPr>
            <p:nvPr/>
          </p:nvCxnSpPr>
          <p:spPr>
            <a:xfrm>
              <a:off x="15253068" y="2690123"/>
              <a:ext cx="372638" cy="3349"/>
            </a:xfrm>
            <a:prstGeom prst="line">
              <a:avLst/>
            </a:prstGeom>
            <a:solidFill>
              <a:srgbClr val="3B7D23"/>
            </a:solidFill>
            <a:ln w="28575">
              <a:solidFill>
                <a:srgbClr val="3B7D23"/>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136A7F56-CF7D-4F4C-A507-5607E1F03911}"/>
                </a:ext>
              </a:extLst>
            </p:cNvPr>
            <p:cNvSpPr txBox="1"/>
            <p:nvPr/>
          </p:nvSpPr>
          <p:spPr>
            <a:xfrm>
              <a:off x="17238366" y="2575329"/>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a:t>
              </a:r>
              <a:r>
                <a:rPr lang="ru-RU" sz="1067" dirty="0">
                  <a:solidFill>
                    <a:schemeClr val="tx2">
                      <a:lumMod val="75000"/>
                      <a:lumOff val="25000"/>
                    </a:schemeClr>
                  </a:solidFill>
                  <a:latin typeface="Roboto" panose="02000000000000000000" pitchFamily="2" charset="0"/>
                  <a:ea typeface="Roboto" panose="02000000000000000000" pitchFamily="2" charset="0"/>
                </a:rPr>
                <a:t>4</a:t>
              </a:r>
              <a:r>
                <a:rPr lang="en-US" sz="1067" dirty="0">
                  <a:solidFill>
                    <a:schemeClr val="tx2">
                      <a:lumMod val="75000"/>
                      <a:lumOff val="25000"/>
                    </a:schemeClr>
                  </a:solidFill>
                  <a:latin typeface="Roboto" panose="02000000000000000000" pitchFamily="2" charset="0"/>
                  <a:ea typeface="Roboto" panose="02000000000000000000" pitchFamily="2" charset="0"/>
                </a:rPr>
                <a:t>%</a:t>
              </a:r>
            </a:p>
          </p:txBody>
        </p:sp>
        <p:sp>
          <p:nvSpPr>
            <p:cNvPr id="131" name="Oval 26">
              <a:extLst>
                <a:ext uri="{FF2B5EF4-FFF2-40B4-BE49-F238E27FC236}">
                  <a16:creationId xmlns:a16="http://schemas.microsoft.com/office/drawing/2014/main" id="{A23FBD1E-5074-4708-A483-B02D55C54BF7}"/>
                </a:ext>
              </a:extLst>
            </p:cNvPr>
            <p:cNvSpPr/>
            <p:nvPr/>
          </p:nvSpPr>
          <p:spPr>
            <a:xfrm>
              <a:off x="15625706" y="2607135"/>
              <a:ext cx="172674" cy="172674"/>
            </a:xfrm>
            <a:prstGeom prst="ellipse">
              <a:avLst/>
            </a:prstGeom>
            <a:solidFill>
              <a:srgbClr val="3B7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sp>
        <p:nvSpPr>
          <p:cNvPr id="132" name="Rounded Rectangle 21">
            <a:extLst>
              <a:ext uri="{FF2B5EF4-FFF2-40B4-BE49-F238E27FC236}">
                <a16:creationId xmlns:a16="http://schemas.microsoft.com/office/drawing/2014/main" id="{98511231-17A1-4F40-9012-0C33C969BD86}"/>
              </a:ext>
            </a:extLst>
          </p:cNvPr>
          <p:cNvSpPr/>
          <p:nvPr/>
        </p:nvSpPr>
        <p:spPr>
          <a:xfrm>
            <a:off x="766365" y="3672841"/>
            <a:ext cx="5990801"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21" name="Rounded Rectangle 21">
            <a:hlinkClick r:id="rId5" action="ppaction://hlinksldjump"/>
            <a:extLst>
              <a:ext uri="{FF2B5EF4-FFF2-40B4-BE49-F238E27FC236}">
                <a16:creationId xmlns:a16="http://schemas.microsoft.com/office/drawing/2014/main" id="{1285EBC9-7878-440E-9664-55E4253FECB1}"/>
              </a:ext>
            </a:extLst>
          </p:cNvPr>
          <p:cNvSpPr/>
          <p:nvPr/>
        </p:nvSpPr>
        <p:spPr>
          <a:xfrm>
            <a:off x="3846970" y="4708993"/>
            <a:ext cx="2500284" cy="1093612"/>
          </a:xfrm>
          <a:prstGeom prst="roundRect">
            <a:avLst>
              <a:gd name="adj" fmla="val 19246"/>
            </a:avLst>
          </a:prstGeom>
          <a:solidFill>
            <a:srgbClr val="F7F7F7"/>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3" name="TextBox 132">
            <a:extLst>
              <a:ext uri="{FF2B5EF4-FFF2-40B4-BE49-F238E27FC236}">
                <a16:creationId xmlns:a16="http://schemas.microsoft.com/office/drawing/2014/main" id="{F9429B9C-637E-4F85-BD74-8E06E7403D31}"/>
              </a:ext>
            </a:extLst>
          </p:cNvPr>
          <p:cNvSpPr txBox="1"/>
          <p:nvPr/>
        </p:nvSpPr>
        <p:spPr>
          <a:xfrm>
            <a:off x="1028281" y="4068388"/>
            <a:ext cx="5602193" cy="400110"/>
          </a:xfrm>
          <a:prstGeom prst="rect">
            <a:avLst/>
          </a:prstGeom>
          <a:noFill/>
        </p:spPr>
        <p:txBody>
          <a:bodyPr wrap="square" rtlCol="0">
            <a:spAutoFit/>
          </a:bodyPr>
          <a:lstStyle/>
          <a:p>
            <a:pPr algn="ctr"/>
            <a:r>
              <a:rPr lang="ru-RU" sz="2000" dirty="0">
                <a:solidFill>
                  <a:schemeClr val="tx2">
                    <a:lumMod val="75000"/>
                    <a:lumOff val="25000"/>
                  </a:schemeClr>
                </a:solidFill>
                <a:latin typeface="Roboto" panose="02000000000000000000" pitchFamily="2" charset="0"/>
                <a:ea typeface="Roboto" panose="02000000000000000000" pitchFamily="2" charset="0"/>
              </a:rPr>
              <a:t>2025 йилнинг </a:t>
            </a:r>
            <a:r>
              <a:rPr lang="ru-RU" sz="20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grpSp>
        <p:nvGrpSpPr>
          <p:cNvPr id="134" name="Группа 133">
            <a:extLst>
              <a:ext uri="{FF2B5EF4-FFF2-40B4-BE49-F238E27FC236}">
                <a16:creationId xmlns:a16="http://schemas.microsoft.com/office/drawing/2014/main" id="{CA6AF2AB-FF35-49AC-BB6A-455A9D83B343}"/>
              </a:ext>
            </a:extLst>
          </p:cNvPr>
          <p:cNvGrpSpPr/>
          <p:nvPr/>
        </p:nvGrpSpPr>
        <p:grpSpPr>
          <a:xfrm>
            <a:off x="1296055" y="4711470"/>
            <a:ext cx="2617909" cy="1093612"/>
            <a:chOff x="3888015" y="4713263"/>
            <a:chExt cx="2617909" cy="1093612"/>
          </a:xfrm>
        </p:grpSpPr>
        <p:sp>
          <p:nvSpPr>
            <p:cNvPr id="135" name="Rounded Rectangle 21">
              <a:hlinkClick r:id="rId5" action="ppaction://hlinksldjump"/>
              <a:extLst>
                <a:ext uri="{FF2B5EF4-FFF2-40B4-BE49-F238E27FC236}">
                  <a16:creationId xmlns:a16="http://schemas.microsoft.com/office/drawing/2014/main" id="{A0A021A0-4B58-4299-B731-ADE21F8B7D71}"/>
                </a:ext>
              </a:extLst>
            </p:cNvPr>
            <p:cNvSpPr/>
            <p:nvPr/>
          </p:nvSpPr>
          <p:spPr>
            <a:xfrm>
              <a:off x="3888015" y="4713263"/>
              <a:ext cx="2340304" cy="1093612"/>
            </a:xfrm>
            <a:prstGeom prst="roundRect">
              <a:avLst>
                <a:gd name="adj" fmla="val 19246"/>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6" name="TextBox 135">
              <a:extLst>
                <a:ext uri="{FF2B5EF4-FFF2-40B4-BE49-F238E27FC236}">
                  <a16:creationId xmlns:a16="http://schemas.microsoft.com/office/drawing/2014/main" id="{F1FDB472-2BB3-4038-921E-6288212FBC07}"/>
                </a:ext>
              </a:extLst>
            </p:cNvPr>
            <p:cNvSpPr txBox="1"/>
            <p:nvPr/>
          </p:nvSpPr>
          <p:spPr>
            <a:xfrm>
              <a:off x="4823530" y="4918745"/>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Иш хақи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37" name="TextBox 136">
              <a:extLst>
                <a:ext uri="{FF2B5EF4-FFF2-40B4-BE49-F238E27FC236}">
                  <a16:creationId xmlns:a16="http://schemas.microsoft.com/office/drawing/2014/main" id="{9717AD27-60E9-45D0-B40F-C835DC729C4F}"/>
                </a:ext>
              </a:extLst>
            </p:cNvPr>
            <p:cNvSpPr txBox="1"/>
            <p:nvPr/>
          </p:nvSpPr>
          <p:spPr>
            <a:xfrm>
              <a:off x="4823533" y="5129897"/>
              <a:ext cx="1682391"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2 772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138" name="TextBox 137">
              <a:extLst>
                <a:ext uri="{FF2B5EF4-FFF2-40B4-BE49-F238E27FC236}">
                  <a16:creationId xmlns:a16="http://schemas.microsoft.com/office/drawing/2014/main" id="{F91DE53F-A527-4F85-A5CF-C9D9C9EA150A}"/>
                </a:ext>
              </a:extLst>
            </p:cNvPr>
            <p:cNvSpPr txBox="1"/>
            <p:nvPr/>
          </p:nvSpPr>
          <p:spPr>
            <a:xfrm>
              <a:off x="4145734" y="5531532"/>
              <a:ext cx="2156557" cy="153888"/>
            </a:xfrm>
            <a:prstGeom prst="rect">
              <a:avLst/>
            </a:prstGeom>
            <a:noFill/>
          </p:spPr>
          <p:txBody>
            <a:bodyPr wrap="square" lIns="0" tIns="0" rIns="0" bIns="0" rtlCol="0">
              <a:spAutoFit/>
            </a:bodyPr>
            <a:lstStyle/>
            <a:p>
              <a:pPr algn="ctr"/>
              <a:r>
                <a:rPr lang="ru-RU" sz="1000" dirty="0">
                  <a:solidFill>
                    <a:schemeClr val="tx1">
                      <a:lumMod val="75000"/>
                      <a:lumOff val="25000"/>
                    </a:schemeClr>
                  </a:solidFill>
                  <a:latin typeface="Roboto" panose="02000000000000000000" pitchFamily="2" charset="0"/>
                  <a:ea typeface="Roboto" panose="02000000000000000000" pitchFamily="2" charset="0"/>
                </a:rPr>
                <a:t>3% 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39" name="Рисунок 138">
              <a:extLst>
                <a:ext uri="{FF2B5EF4-FFF2-40B4-BE49-F238E27FC236}">
                  <a16:creationId xmlns:a16="http://schemas.microsoft.com/office/drawing/2014/main" id="{0F5DCFBB-1A37-48FB-B738-E736998C41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5536900"/>
              <a:ext cx="152160" cy="152160"/>
            </a:xfrm>
            <a:prstGeom prst="rect">
              <a:avLst/>
            </a:prstGeom>
          </p:spPr>
        </p:pic>
        <p:pic>
          <p:nvPicPr>
            <p:cNvPr id="140" name="Picture 2">
              <a:hlinkClick r:id="rId5" action="ppaction://hlinksldjump"/>
              <a:extLst>
                <a:ext uri="{FF2B5EF4-FFF2-40B4-BE49-F238E27FC236}">
                  <a16:creationId xmlns:a16="http://schemas.microsoft.com/office/drawing/2014/main" id="{DB373026-38F9-4D97-93E4-890CA262CF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070" y="4918933"/>
              <a:ext cx="518400" cy="518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1" name="Группа 140">
            <a:extLst>
              <a:ext uri="{FF2B5EF4-FFF2-40B4-BE49-F238E27FC236}">
                <a16:creationId xmlns:a16="http://schemas.microsoft.com/office/drawing/2014/main" id="{34A364A0-07D2-4E48-9425-350FFA0462BD}"/>
              </a:ext>
            </a:extLst>
          </p:cNvPr>
          <p:cNvGrpSpPr/>
          <p:nvPr/>
        </p:nvGrpSpPr>
        <p:grpSpPr>
          <a:xfrm>
            <a:off x="1296055" y="6093113"/>
            <a:ext cx="2523673" cy="1093612"/>
            <a:chOff x="3888015" y="5943330"/>
            <a:chExt cx="2523673" cy="1093612"/>
          </a:xfrm>
        </p:grpSpPr>
        <p:sp>
          <p:nvSpPr>
            <p:cNvPr id="142" name="Rounded Rectangle 21">
              <a:hlinkClick r:id="rId9" action="ppaction://hlinksldjump"/>
              <a:extLst>
                <a:ext uri="{FF2B5EF4-FFF2-40B4-BE49-F238E27FC236}">
                  <a16:creationId xmlns:a16="http://schemas.microsoft.com/office/drawing/2014/main" id="{942DBD55-D912-49C7-96B8-84EBDE279A19}"/>
                </a:ext>
              </a:extLst>
            </p:cNvPr>
            <p:cNvSpPr/>
            <p:nvPr/>
          </p:nvSpPr>
          <p:spPr>
            <a:xfrm>
              <a:off x="3888015"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43" name="TextBox 142">
              <a:extLst>
                <a:ext uri="{FF2B5EF4-FFF2-40B4-BE49-F238E27FC236}">
                  <a16:creationId xmlns:a16="http://schemas.microsoft.com/office/drawing/2014/main" id="{4D91DA22-8E7F-44BB-A2D0-B8FAD61193D4}"/>
                </a:ext>
              </a:extLst>
            </p:cNvPr>
            <p:cNvSpPr txBox="1"/>
            <p:nvPr/>
          </p:nvSpPr>
          <p:spPr>
            <a:xfrm>
              <a:off x="4823530"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Ёқилғи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44" name="TextBox 143">
              <a:extLst>
                <a:ext uri="{FF2B5EF4-FFF2-40B4-BE49-F238E27FC236}">
                  <a16:creationId xmlns:a16="http://schemas.microsoft.com/office/drawing/2014/main" id="{5AFC3359-0293-47D6-B62D-12E300A53809}"/>
                </a:ext>
              </a:extLst>
            </p:cNvPr>
            <p:cNvSpPr txBox="1"/>
            <p:nvPr/>
          </p:nvSpPr>
          <p:spPr>
            <a:xfrm>
              <a:off x="4823533" y="6359964"/>
              <a:ext cx="1350320"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2 448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45" name="TextBox 144">
              <a:extLst>
                <a:ext uri="{FF2B5EF4-FFF2-40B4-BE49-F238E27FC236}">
                  <a16:creationId xmlns:a16="http://schemas.microsoft.com/office/drawing/2014/main" id="{C2A9F822-FF9C-496C-866F-749907D4FBC0}"/>
                </a:ext>
              </a:extLst>
            </p:cNvPr>
            <p:cNvSpPr txBox="1"/>
            <p:nvPr/>
          </p:nvSpPr>
          <p:spPr>
            <a:xfrm>
              <a:off x="4145734"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46" name="Рисунок 145">
              <a:extLst>
                <a:ext uri="{FF2B5EF4-FFF2-40B4-BE49-F238E27FC236}">
                  <a16:creationId xmlns:a16="http://schemas.microsoft.com/office/drawing/2014/main" id="{4DADD8C2-AE3A-4E62-8073-F2BB5056A8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6748290"/>
              <a:ext cx="152160" cy="152160"/>
            </a:xfrm>
            <a:prstGeom prst="rect">
              <a:avLst/>
            </a:prstGeom>
          </p:spPr>
        </p:pic>
      </p:grpSp>
      <p:grpSp>
        <p:nvGrpSpPr>
          <p:cNvPr id="147" name="Группа 146">
            <a:extLst>
              <a:ext uri="{FF2B5EF4-FFF2-40B4-BE49-F238E27FC236}">
                <a16:creationId xmlns:a16="http://schemas.microsoft.com/office/drawing/2014/main" id="{8AE23226-D20C-4DEF-B933-4A5D414F3E92}"/>
              </a:ext>
            </a:extLst>
          </p:cNvPr>
          <p:cNvGrpSpPr/>
          <p:nvPr/>
        </p:nvGrpSpPr>
        <p:grpSpPr>
          <a:xfrm>
            <a:off x="3829502" y="6097237"/>
            <a:ext cx="2653140" cy="1093612"/>
            <a:chOff x="6407746" y="5943330"/>
            <a:chExt cx="2523673" cy="1093612"/>
          </a:xfrm>
        </p:grpSpPr>
        <p:sp>
          <p:nvSpPr>
            <p:cNvPr id="148" name="Rounded Rectangle 21">
              <a:hlinkClick r:id="rId10" action="ppaction://hlinksldjump"/>
              <a:extLst>
                <a:ext uri="{FF2B5EF4-FFF2-40B4-BE49-F238E27FC236}">
                  <a16:creationId xmlns:a16="http://schemas.microsoft.com/office/drawing/2014/main" id="{DEBEF96E-B084-437B-AA43-F173223E614F}"/>
                </a:ext>
              </a:extLst>
            </p:cNvPr>
            <p:cNvSpPr/>
            <p:nvPr/>
          </p:nvSpPr>
          <p:spPr>
            <a:xfrm>
              <a:off x="6407746"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49" name="TextBox 148">
              <a:extLst>
                <a:ext uri="{FF2B5EF4-FFF2-40B4-BE49-F238E27FC236}">
                  <a16:creationId xmlns:a16="http://schemas.microsoft.com/office/drawing/2014/main" id="{72EFAF14-C0F2-407F-80A6-82620B857218}"/>
                </a:ext>
              </a:extLst>
            </p:cNvPr>
            <p:cNvSpPr txBox="1"/>
            <p:nvPr/>
          </p:nvSpPr>
          <p:spPr>
            <a:xfrm>
              <a:off x="7343261"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Эл/энергия</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50" name="TextBox 149">
              <a:extLst>
                <a:ext uri="{FF2B5EF4-FFF2-40B4-BE49-F238E27FC236}">
                  <a16:creationId xmlns:a16="http://schemas.microsoft.com/office/drawing/2014/main" id="{E4545F84-9FF8-43F8-8F20-BF7239CFDD4F}"/>
                </a:ext>
              </a:extLst>
            </p:cNvPr>
            <p:cNvSpPr txBox="1"/>
            <p:nvPr/>
          </p:nvSpPr>
          <p:spPr>
            <a:xfrm>
              <a:off x="7343264" y="6359964"/>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17 910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51" name="TextBox 150">
              <a:extLst>
                <a:ext uri="{FF2B5EF4-FFF2-40B4-BE49-F238E27FC236}">
                  <a16:creationId xmlns:a16="http://schemas.microsoft.com/office/drawing/2014/main" id="{32258ECF-CDD6-4292-8521-5C4324743680}"/>
                </a:ext>
              </a:extLst>
            </p:cNvPr>
            <p:cNvSpPr txBox="1"/>
            <p:nvPr/>
          </p:nvSpPr>
          <p:spPr>
            <a:xfrm>
              <a:off x="6665465"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27%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52" name="Рисунок 151">
              <a:extLst>
                <a:ext uri="{FF2B5EF4-FFF2-40B4-BE49-F238E27FC236}">
                  <a16:creationId xmlns:a16="http://schemas.microsoft.com/office/drawing/2014/main" id="{E2FE32A7-DF13-409E-8300-A03FA3EC12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9152" y="6744650"/>
              <a:ext cx="152160" cy="152160"/>
            </a:xfrm>
            <a:prstGeom prst="rect">
              <a:avLst/>
            </a:prstGeom>
          </p:spPr>
        </p:pic>
      </p:grpSp>
      <p:grpSp>
        <p:nvGrpSpPr>
          <p:cNvPr id="153" name="Группа 152">
            <a:extLst>
              <a:ext uri="{FF2B5EF4-FFF2-40B4-BE49-F238E27FC236}">
                <a16:creationId xmlns:a16="http://schemas.microsoft.com/office/drawing/2014/main" id="{100EF723-A7B6-46C9-B777-CD2AFD6B4E7C}"/>
              </a:ext>
            </a:extLst>
          </p:cNvPr>
          <p:cNvGrpSpPr/>
          <p:nvPr/>
        </p:nvGrpSpPr>
        <p:grpSpPr>
          <a:xfrm>
            <a:off x="1296055" y="7474756"/>
            <a:ext cx="2523673" cy="1093612"/>
            <a:chOff x="3888015" y="7151747"/>
            <a:chExt cx="2523673" cy="1093612"/>
          </a:xfrm>
        </p:grpSpPr>
        <p:sp>
          <p:nvSpPr>
            <p:cNvPr id="154" name="Rounded Rectangle 21">
              <a:hlinkClick r:id="rId11" action="ppaction://hlinksldjump"/>
              <a:extLst>
                <a:ext uri="{FF2B5EF4-FFF2-40B4-BE49-F238E27FC236}">
                  <a16:creationId xmlns:a16="http://schemas.microsoft.com/office/drawing/2014/main" id="{D222373B-D99F-4F09-9854-4CDF1E802E1D}"/>
                </a:ext>
              </a:extLst>
            </p:cNvPr>
            <p:cNvSpPr/>
            <p:nvPr/>
          </p:nvSpPr>
          <p:spPr>
            <a:xfrm>
              <a:off x="3888015"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55" name="TextBox 154">
              <a:extLst>
                <a:ext uri="{FF2B5EF4-FFF2-40B4-BE49-F238E27FC236}">
                  <a16:creationId xmlns:a16="http://schemas.microsoft.com/office/drawing/2014/main" id="{8DDD9609-DC14-4602-B748-AAC5947A58F4}"/>
                </a:ext>
              </a:extLst>
            </p:cNvPr>
            <p:cNvSpPr txBox="1"/>
            <p:nvPr/>
          </p:nvSpPr>
          <p:spPr>
            <a:xfrm>
              <a:off x="4823530"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Таъмирлаш фонди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56" name="TextBox 155">
              <a:extLst>
                <a:ext uri="{FF2B5EF4-FFF2-40B4-BE49-F238E27FC236}">
                  <a16:creationId xmlns:a16="http://schemas.microsoft.com/office/drawing/2014/main" id="{F2D1AD2F-BE01-43A1-8F4A-48FDE7366577}"/>
                </a:ext>
              </a:extLst>
            </p:cNvPr>
            <p:cNvSpPr txBox="1"/>
            <p:nvPr/>
          </p:nvSpPr>
          <p:spPr>
            <a:xfrm>
              <a:off x="4823533" y="7568381"/>
              <a:ext cx="1383816"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3 737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157" name="TextBox 156">
              <a:extLst>
                <a:ext uri="{FF2B5EF4-FFF2-40B4-BE49-F238E27FC236}">
                  <a16:creationId xmlns:a16="http://schemas.microsoft.com/office/drawing/2014/main" id="{1B2B8F2D-BDC2-4B9B-8AB2-956E3F3804AB}"/>
                </a:ext>
              </a:extLst>
            </p:cNvPr>
            <p:cNvSpPr txBox="1"/>
            <p:nvPr/>
          </p:nvSpPr>
          <p:spPr>
            <a:xfrm>
              <a:off x="4145734"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541%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58" name="Рисунок 157">
              <a:extLst>
                <a:ext uri="{FF2B5EF4-FFF2-40B4-BE49-F238E27FC236}">
                  <a16:creationId xmlns:a16="http://schemas.microsoft.com/office/drawing/2014/main" id="{2633E8DB-7762-43FD-9350-6689ED489B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7970016"/>
              <a:ext cx="152160" cy="152160"/>
            </a:xfrm>
            <a:prstGeom prst="rect">
              <a:avLst/>
            </a:prstGeom>
          </p:spPr>
        </p:pic>
      </p:grpSp>
      <p:grpSp>
        <p:nvGrpSpPr>
          <p:cNvPr id="159" name="Группа 158">
            <a:extLst>
              <a:ext uri="{FF2B5EF4-FFF2-40B4-BE49-F238E27FC236}">
                <a16:creationId xmlns:a16="http://schemas.microsoft.com/office/drawing/2014/main" id="{FA5796AD-52EE-43F1-9AD2-913F4CBA6453}"/>
              </a:ext>
            </a:extLst>
          </p:cNvPr>
          <p:cNvGrpSpPr/>
          <p:nvPr/>
        </p:nvGrpSpPr>
        <p:grpSpPr>
          <a:xfrm>
            <a:off x="3829502" y="7483003"/>
            <a:ext cx="2653140" cy="1093612"/>
            <a:chOff x="6407746" y="7151747"/>
            <a:chExt cx="2523673" cy="1093612"/>
          </a:xfrm>
        </p:grpSpPr>
        <p:sp>
          <p:nvSpPr>
            <p:cNvPr id="160" name="Rounded Rectangle 21">
              <a:hlinkClick r:id="rId12" action="ppaction://hlinksldjump"/>
              <a:extLst>
                <a:ext uri="{FF2B5EF4-FFF2-40B4-BE49-F238E27FC236}">
                  <a16:creationId xmlns:a16="http://schemas.microsoft.com/office/drawing/2014/main" id="{8F8EBF05-ABDD-4622-A4AF-9362BEB0F85F}"/>
                </a:ext>
              </a:extLst>
            </p:cNvPr>
            <p:cNvSpPr/>
            <p:nvPr/>
          </p:nvSpPr>
          <p:spPr>
            <a:xfrm>
              <a:off x="6407746"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61" name="TextBox 160">
              <a:extLst>
                <a:ext uri="{FF2B5EF4-FFF2-40B4-BE49-F238E27FC236}">
                  <a16:creationId xmlns:a16="http://schemas.microsoft.com/office/drawing/2014/main" id="{5E419495-BC14-4D22-B437-8309BB4CFC79}"/>
                </a:ext>
              </a:extLst>
            </p:cNvPr>
            <p:cNvSpPr txBox="1"/>
            <p:nvPr/>
          </p:nvSpPr>
          <p:spPr>
            <a:xfrm>
              <a:off x="7343261"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Бошқа харажатлар</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62" name="TextBox 161">
              <a:extLst>
                <a:ext uri="{FF2B5EF4-FFF2-40B4-BE49-F238E27FC236}">
                  <a16:creationId xmlns:a16="http://schemas.microsoft.com/office/drawing/2014/main" id="{EE3191BE-C70D-4092-8B93-BF087F508237}"/>
                </a:ext>
              </a:extLst>
            </p:cNvPr>
            <p:cNvSpPr txBox="1"/>
            <p:nvPr/>
          </p:nvSpPr>
          <p:spPr>
            <a:xfrm>
              <a:off x="7343264" y="7568381"/>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2 270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163" name="TextBox 162">
              <a:extLst>
                <a:ext uri="{FF2B5EF4-FFF2-40B4-BE49-F238E27FC236}">
                  <a16:creationId xmlns:a16="http://schemas.microsoft.com/office/drawing/2014/main" id="{4E76028B-95A7-4D60-A438-6A1FC13FCAEE}"/>
                </a:ext>
              </a:extLst>
            </p:cNvPr>
            <p:cNvSpPr txBox="1"/>
            <p:nvPr/>
          </p:nvSpPr>
          <p:spPr>
            <a:xfrm>
              <a:off x="6665465"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40%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64" name="Рисунок 163">
              <a:extLst>
                <a:ext uri="{FF2B5EF4-FFF2-40B4-BE49-F238E27FC236}">
                  <a16:creationId xmlns:a16="http://schemas.microsoft.com/office/drawing/2014/main" id="{A422F106-5B04-4B2F-A731-1413CCB663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9152" y="7972236"/>
              <a:ext cx="152160" cy="152160"/>
            </a:xfrm>
            <a:prstGeom prst="rect">
              <a:avLst/>
            </a:prstGeom>
          </p:spPr>
        </p:pic>
      </p:grpSp>
      <p:grpSp>
        <p:nvGrpSpPr>
          <p:cNvPr id="165" name="Группа 164">
            <a:extLst>
              <a:ext uri="{FF2B5EF4-FFF2-40B4-BE49-F238E27FC236}">
                <a16:creationId xmlns:a16="http://schemas.microsoft.com/office/drawing/2014/main" id="{B10FFEFF-C93F-4B61-B0CF-8451E929DE55}"/>
              </a:ext>
            </a:extLst>
          </p:cNvPr>
          <p:cNvGrpSpPr/>
          <p:nvPr/>
        </p:nvGrpSpPr>
        <p:grpSpPr>
          <a:xfrm>
            <a:off x="3846970" y="4711470"/>
            <a:ext cx="2579313" cy="1093612"/>
            <a:chOff x="8911647" y="4713263"/>
            <a:chExt cx="2414276" cy="1093612"/>
          </a:xfrm>
        </p:grpSpPr>
        <p:sp>
          <p:nvSpPr>
            <p:cNvPr id="166" name="Rounded Rectangle 21">
              <a:hlinkClick r:id="rId13" action="ppaction://hlinksldjump"/>
              <a:extLst>
                <a:ext uri="{FF2B5EF4-FFF2-40B4-BE49-F238E27FC236}">
                  <a16:creationId xmlns:a16="http://schemas.microsoft.com/office/drawing/2014/main" id="{88635038-17AC-4203-B5AC-2C7B459CB377}"/>
                </a:ext>
              </a:extLst>
            </p:cNvPr>
            <p:cNvSpPr/>
            <p:nvPr/>
          </p:nvSpPr>
          <p:spPr>
            <a:xfrm>
              <a:off x="8911647" y="4713263"/>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75" name="TextBox 174">
              <a:extLst>
                <a:ext uri="{FF2B5EF4-FFF2-40B4-BE49-F238E27FC236}">
                  <a16:creationId xmlns:a16="http://schemas.microsoft.com/office/drawing/2014/main" id="{402D2041-CAEB-4169-943A-D40425860454}"/>
                </a:ext>
              </a:extLst>
            </p:cNvPr>
            <p:cNvSpPr txBox="1"/>
            <p:nvPr/>
          </p:nvSpPr>
          <p:spPr>
            <a:xfrm>
              <a:off x="9662295" y="4918745"/>
              <a:ext cx="1631040"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Материал ва эхтиёт</a:t>
              </a:r>
              <a:r>
                <a:rPr lang="en-US" sz="1200" dirty="0">
                  <a:solidFill>
                    <a:schemeClr val="tx2">
                      <a:lumMod val="85000"/>
                      <a:lumOff val="15000"/>
                    </a:schemeClr>
                  </a:solidFill>
                  <a:latin typeface="Roboto" panose="02000000000000000000" pitchFamily="2" charset="0"/>
                  <a:ea typeface="Roboto" panose="02000000000000000000" pitchFamily="2" charset="0"/>
                </a:rPr>
                <a:t> </a:t>
              </a:r>
              <a:r>
                <a:rPr lang="ru-RU" sz="1200" dirty="0">
                  <a:solidFill>
                    <a:schemeClr val="tx2">
                      <a:lumMod val="85000"/>
                      <a:lumOff val="15000"/>
                    </a:schemeClr>
                  </a:solidFill>
                  <a:latin typeface="Roboto" panose="02000000000000000000" pitchFamily="2" charset="0"/>
                  <a:ea typeface="Roboto" panose="02000000000000000000" pitchFamily="2" charset="0"/>
                </a:rPr>
                <a:t>қ</a:t>
              </a:r>
              <a:r>
                <a:rPr lang="en-US" sz="1200" dirty="0">
                  <a:solidFill>
                    <a:schemeClr val="tx2">
                      <a:lumMod val="85000"/>
                      <a:lumOff val="15000"/>
                    </a:schemeClr>
                  </a:solidFill>
                  <a:latin typeface="Roboto" panose="02000000000000000000" pitchFamily="2" charset="0"/>
                  <a:ea typeface="Roboto" panose="02000000000000000000" pitchFamily="2" charset="0"/>
                </a:rPr>
                <a:t>.</a:t>
              </a:r>
            </a:p>
          </p:txBody>
        </p:sp>
        <p:sp>
          <p:nvSpPr>
            <p:cNvPr id="176" name="TextBox 175">
              <a:extLst>
                <a:ext uri="{FF2B5EF4-FFF2-40B4-BE49-F238E27FC236}">
                  <a16:creationId xmlns:a16="http://schemas.microsoft.com/office/drawing/2014/main" id="{FFFE8752-5D32-4300-98DC-CAB4EC2B58BB}"/>
                </a:ext>
              </a:extLst>
            </p:cNvPr>
            <p:cNvSpPr txBox="1"/>
            <p:nvPr/>
          </p:nvSpPr>
          <p:spPr>
            <a:xfrm>
              <a:off x="9670455" y="5129897"/>
              <a:ext cx="1386975"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2 679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177" name="TextBox 176">
              <a:extLst>
                <a:ext uri="{FF2B5EF4-FFF2-40B4-BE49-F238E27FC236}">
                  <a16:creationId xmlns:a16="http://schemas.microsoft.com/office/drawing/2014/main" id="{02FA20B5-A34F-4487-B7A8-911C1C0C7817}"/>
                </a:ext>
              </a:extLst>
            </p:cNvPr>
            <p:cNvSpPr txBox="1"/>
            <p:nvPr/>
          </p:nvSpPr>
          <p:spPr>
            <a:xfrm>
              <a:off x="9169366" y="5531532"/>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13%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78" name="Рисунок 177">
              <a:extLst>
                <a:ext uri="{FF2B5EF4-FFF2-40B4-BE49-F238E27FC236}">
                  <a16:creationId xmlns:a16="http://schemas.microsoft.com/office/drawing/2014/main" id="{D319DE18-AB07-492F-8BC3-9A0A191FB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26976" y="5538825"/>
              <a:ext cx="152160" cy="152160"/>
            </a:xfrm>
            <a:prstGeom prst="rect">
              <a:avLst/>
            </a:prstGeom>
          </p:spPr>
        </p:pic>
        <p:pic>
          <p:nvPicPr>
            <p:cNvPr id="179" name="Рисунок 178">
              <a:hlinkClick r:id="rId13" action="ppaction://hlinksldjump"/>
              <a:extLst>
                <a:ext uri="{FF2B5EF4-FFF2-40B4-BE49-F238E27FC236}">
                  <a16:creationId xmlns:a16="http://schemas.microsoft.com/office/drawing/2014/main" id="{25491DE5-A924-4A58-8A15-30C91F3FAAB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74556" y="4880207"/>
              <a:ext cx="518400" cy="518400"/>
            </a:xfrm>
            <a:prstGeom prst="rect">
              <a:avLst/>
            </a:prstGeom>
          </p:spPr>
        </p:pic>
      </p:grpSp>
      <p:pic>
        <p:nvPicPr>
          <p:cNvPr id="180" name="Picture 14" descr="Разное – Бесплатные иконки: образование">
            <a:hlinkClick r:id="rId12" action="ppaction://hlinksldjump"/>
            <a:extLst>
              <a:ext uri="{FF2B5EF4-FFF2-40B4-BE49-F238E27FC236}">
                <a16:creationId xmlns:a16="http://schemas.microsoft.com/office/drawing/2014/main" id="{0C0E4AF8-6D45-453C-AB5C-682BAFD6BBC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8635" y="7641852"/>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Download Free Gas station Flat Circular Flat icon Icons in PNG &amp; SVG">
            <a:hlinkClick r:id="rId9" action="ppaction://hlinksldjump"/>
            <a:extLst>
              <a:ext uri="{FF2B5EF4-FFF2-40B4-BE49-F238E27FC236}">
                <a16:creationId xmlns:a16="http://schemas.microsoft.com/office/drawing/2014/main" id="{7C895B16-9BAD-4746-8086-3301E395840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58734" y="6245417"/>
            <a:ext cx="522000" cy="522000"/>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8" descr="Electricity - Free business and finance icons">
            <a:hlinkClick r:id="rId10" action="ppaction://hlinksldjump"/>
            <a:extLst>
              <a:ext uri="{FF2B5EF4-FFF2-40B4-BE49-F238E27FC236}">
                <a16:creationId xmlns:a16="http://schemas.microsoft.com/office/drawing/2014/main" id="{7A4D8F1A-8E0C-4BFC-8988-6F6B7EFAC08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5949" y="6229631"/>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12" descr="Техническое обслуживание – Бесплатные иконки: инструменты ...">
            <a:hlinkClick r:id="rId11" action="ppaction://hlinksldjump"/>
            <a:extLst>
              <a:ext uri="{FF2B5EF4-FFF2-40B4-BE49-F238E27FC236}">
                <a16:creationId xmlns:a16="http://schemas.microsoft.com/office/drawing/2014/main" id="{2D4363D7-9F7F-4746-AB08-638D5CDAA90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7110" y="7663295"/>
            <a:ext cx="518400" cy="51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7022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ounded Rectangle 21">
            <a:extLst>
              <a:ext uri="{FF2B5EF4-FFF2-40B4-BE49-F238E27FC236}">
                <a16:creationId xmlns:a16="http://schemas.microsoft.com/office/drawing/2014/main" id="{9415AD22-1F9A-482A-8C75-D324CF47357A}"/>
              </a:ext>
            </a:extLst>
          </p:cNvPr>
          <p:cNvSpPr/>
          <p:nvPr/>
        </p:nvSpPr>
        <p:spPr>
          <a:xfrm>
            <a:off x="7579685" y="3672841"/>
            <a:ext cx="10245328"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363" indent="628650" algn="just">
              <a:lnSpc>
                <a:spcPct val="150000"/>
              </a:lnSpc>
            </a:pPr>
            <a:r>
              <a:rPr lang="uz-Cyrl-UZ" sz="1800" dirty="0">
                <a:solidFill>
                  <a:srgbClr val="404040"/>
                </a:solidFill>
                <a:latin typeface="Roboto" panose="02000000000000000000" pitchFamily="2" charset="0"/>
                <a:ea typeface="Roboto" panose="02000000000000000000" pitchFamily="2" charset="0"/>
              </a:rPr>
              <a:t>1. 2025 йил 1 чоракда юк ташиш хажми реажаси 8 млн.тн.км/бр, амалда эса 14,99 млн.тн.км/бр, фарки 6,9 млн.тн.км/бр га ёки 105%га ошган.</a:t>
            </a:r>
          </a:p>
          <a:p>
            <a:pPr marL="360363" indent="628650" algn="just">
              <a:lnSpc>
                <a:spcPct val="150000"/>
              </a:lnSpc>
            </a:pPr>
            <a:r>
              <a:rPr lang="uz-Cyrl-UZ" sz="1800" dirty="0">
                <a:solidFill>
                  <a:srgbClr val="404040"/>
                </a:solidFill>
                <a:latin typeface="Roboto" panose="02000000000000000000" pitchFamily="2" charset="0"/>
                <a:ea typeface="Roboto" panose="02000000000000000000" pitchFamily="2" charset="0"/>
              </a:rPr>
              <a:t>2. Маневр харакатида 2024 йил 1 чоракда жами 442,74 минг лок.км бўлса, 2025 йил 1 чоракда 444,6 минг лок.кмни ташкил қилган, 0,5%га ошган. Ёқилғи харажатида кўрадиган бўлсак 63,5 тн ёки 829 945 минг сўмга ошган.</a:t>
            </a:r>
          </a:p>
          <a:p>
            <a:pPr marL="360363" indent="628650" algn="just">
              <a:lnSpc>
                <a:spcPct val="150000"/>
              </a:lnSpc>
            </a:pPr>
            <a:r>
              <a:rPr lang="uz-Cyrl-UZ" sz="1800" dirty="0">
                <a:solidFill>
                  <a:srgbClr val="404040"/>
                </a:solidFill>
                <a:latin typeface="Roboto" panose="02000000000000000000" pitchFamily="2" charset="0"/>
                <a:ea typeface="Roboto" panose="02000000000000000000" pitchFamily="2" charset="0"/>
              </a:rPr>
              <a:t>3. Лимит ажратилаётганда 1 кг ёқилғи нархи 11 652,48 сўмдан хисобланган, амалда эса 1кг ёқилғи нархи 12 292 сўмга тўғри келмоқда, фарқи 639,88 сўмга ёки 8% кўп. (12 172 801 минг сўмни 8% олсак 973 824 минг сўмга тўғри келади).</a:t>
            </a:r>
          </a:p>
          <a:p>
            <a:pPr marL="360363" indent="628650" algn="just">
              <a:lnSpc>
                <a:spcPct val="150000"/>
              </a:lnSpc>
            </a:pPr>
            <a:r>
              <a:rPr lang="uz-Cyrl-UZ" sz="1800" dirty="0">
                <a:solidFill>
                  <a:srgbClr val="404040"/>
                </a:solidFill>
                <a:latin typeface="Roboto" panose="02000000000000000000" pitchFamily="2" charset="0"/>
                <a:ea typeface="Roboto" panose="02000000000000000000" pitchFamily="2" charset="0"/>
              </a:rPr>
              <a:t>Жами ошган сумма 2 448 млн сўм</a:t>
            </a:r>
            <a:r>
              <a:rPr lang="en-US" sz="1800" dirty="0">
                <a:solidFill>
                  <a:srgbClr val="404040"/>
                </a:solidFill>
                <a:latin typeface="Roboto" panose="02000000000000000000" pitchFamily="2" charset="0"/>
                <a:ea typeface="Roboto" panose="02000000000000000000" pitchFamily="2" charset="0"/>
              </a:rPr>
              <a:t>.</a:t>
            </a:r>
            <a:endParaRPr lang="uz-Cyrl-UZ" sz="1800" dirty="0">
              <a:solidFill>
                <a:srgbClr val="404040"/>
              </a:solidFill>
              <a:latin typeface="Roboto" panose="02000000000000000000" pitchFamily="2" charset="0"/>
              <a:ea typeface="Roboto" panose="02000000000000000000" pitchFamily="2" charset="0"/>
            </a:endParaRPr>
          </a:p>
        </p:txBody>
      </p:sp>
      <p:sp>
        <p:nvSpPr>
          <p:cNvPr id="167" name="TextBox 166">
            <a:hlinkClick r:id="rId3" action="ppaction://hlinksldjump"/>
            <a:extLst>
              <a:ext uri="{FF2B5EF4-FFF2-40B4-BE49-F238E27FC236}">
                <a16:creationId xmlns:a16="http://schemas.microsoft.com/office/drawing/2014/main" id="{7F22B211-2E64-4D6D-9FE9-65B4242F6747}"/>
              </a:ext>
            </a:extLst>
          </p:cNvPr>
          <p:cNvSpPr txBox="1"/>
          <p:nvPr/>
        </p:nvSpPr>
        <p:spPr>
          <a:xfrm>
            <a:off x="6482642" y="226492"/>
            <a:ext cx="5322715" cy="707886"/>
          </a:xfrm>
          <a:prstGeom prst="rect">
            <a:avLst/>
          </a:prstGeom>
          <a:noFill/>
        </p:spPr>
        <p:txBody>
          <a:bodyPr wrap="square" rtlCol="0">
            <a:spAutoFit/>
          </a:bodyPr>
          <a:lstStyle/>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"Ўзбекистон" локомотив депосининг </a:t>
            </a:r>
            <a:endParaRPr lang="en-US" sz="2000" b="1" dirty="0">
              <a:solidFill>
                <a:schemeClr val="tx1">
                  <a:lumMod val="85000"/>
                  <a:lumOff val="15000"/>
                </a:schemeClr>
              </a:solidFill>
              <a:latin typeface="Roboto" panose="02000000000000000000" pitchFamily="2" charset="0"/>
              <a:ea typeface="Roboto" panose="02000000000000000000" pitchFamily="2" charset="0"/>
            </a:endParaRPr>
          </a:p>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2025 йил</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en-US" sz="1800" b="1" dirty="0">
                <a:solidFill>
                  <a:schemeClr val="tx1">
                    <a:lumMod val="85000"/>
                    <a:lumOff val="15000"/>
                  </a:schemeClr>
                </a:solidFill>
                <a:latin typeface="Roboto" panose="02000000000000000000" pitchFamily="2" charset="0"/>
                <a:ea typeface="Roboto" panose="02000000000000000000" pitchFamily="2" charset="0"/>
                <a:cs typeface="Times New Roman" panose="02020603050405020304" pitchFamily="18" charset="0"/>
              </a:rPr>
              <a:t>I</a:t>
            </a:r>
            <a:r>
              <a:rPr lang="en-US" sz="2000" b="1" dirty="0">
                <a:solidFill>
                  <a:schemeClr val="tx1">
                    <a:lumMod val="85000"/>
                    <a:lumOff val="15000"/>
                  </a:schemeClr>
                </a:solidFill>
                <a:latin typeface="Roboto" panose="02000000000000000000" pitchFamily="2" charset="0"/>
                <a:ea typeface="Roboto" panose="02000000000000000000" pitchFamily="2" charset="0"/>
              </a:rPr>
              <a:t>-</a:t>
            </a:r>
            <a:r>
              <a:rPr lang="ru-RU" sz="2000" b="1" dirty="0">
                <a:solidFill>
                  <a:schemeClr val="tx1">
                    <a:lumMod val="85000"/>
                    <a:lumOff val="15000"/>
                  </a:schemeClr>
                </a:solidFill>
                <a:latin typeface="Roboto" panose="02000000000000000000" pitchFamily="2" charset="0"/>
                <a:ea typeface="Roboto" panose="02000000000000000000" pitchFamily="2" charset="0"/>
              </a:rPr>
              <a:t>чорак</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ru-RU" sz="20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az-Latn-AZ" sz="2000" b="1"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89" name="Rounded Rectangle 76">
            <a:extLst>
              <a:ext uri="{FF2B5EF4-FFF2-40B4-BE49-F238E27FC236}">
                <a16:creationId xmlns:a16="http://schemas.microsoft.com/office/drawing/2014/main" id="{13DD34E0-CBC3-44A4-A655-2EA0FBD2DD88}"/>
              </a:ext>
            </a:extLst>
          </p:cNvPr>
          <p:cNvSpPr/>
          <p:nvPr/>
        </p:nvSpPr>
        <p:spPr>
          <a:xfrm>
            <a:off x="769257" y="1248910"/>
            <a:ext cx="16894629" cy="1704778"/>
          </a:xfrm>
          <a:prstGeom prst="roundRect">
            <a:avLst>
              <a:gd name="adj" fmla="val 13955"/>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nvGrpSpPr>
          <p:cNvPr id="91" name="Группа 90">
            <a:extLst>
              <a:ext uri="{FF2B5EF4-FFF2-40B4-BE49-F238E27FC236}">
                <a16:creationId xmlns:a16="http://schemas.microsoft.com/office/drawing/2014/main" id="{00E66A7E-38F9-48E9-8521-B474075D61F9}"/>
              </a:ext>
            </a:extLst>
          </p:cNvPr>
          <p:cNvGrpSpPr/>
          <p:nvPr/>
        </p:nvGrpSpPr>
        <p:grpSpPr>
          <a:xfrm>
            <a:off x="4439230" y="1380412"/>
            <a:ext cx="2965747" cy="1384529"/>
            <a:chOff x="4173179" y="1380412"/>
            <a:chExt cx="2965747" cy="1384529"/>
          </a:xfrm>
        </p:grpSpPr>
        <p:sp>
          <p:nvSpPr>
            <p:cNvPr id="92" name="Rounded Rectangle 131">
              <a:extLst>
                <a:ext uri="{FF2B5EF4-FFF2-40B4-BE49-F238E27FC236}">
                  <a16:creationId xmlns:a16="http://schemas.microsoft.com/office/drawing/2014/main" id="{6F5C8E2E-7BBE-4480-B8C0-3028FD8ADFE5}"/>
                </a:ext>
              </a:extLst>
            </p:cNvPr>
            <p:cNvSpPr/>
            <p:nvPr/>
          </p:nvSpPr>
          <p:spPr>
            <a:xfrm>
              <a:off x="4173179" y="1380412"/>
              <a:ext cx="594827" cy="5948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2</a:t>
              </a:r>
            </a:p>
          </p:txBody>
        </p:sp>
        <p:sp>
          <p:nvSpPr>
            <p:cNvPr id="93" name="TextBox 92">
              <a:extLst>
                <a:ext uri="{FF2B5EF4-FFF2-40B4-BE49-F238E27FC236}">
                  <a16:creationId xmlns:a16="http://schemas.microsoft.com/office/drawing/2014/main" id="{AAE77E2A-181A-4ADC-9981-1606DEB12E89}"/>
                </a:ext>
              </a:extLst>
            </p:cNvPr>
            <p:cNvSpPr txBox="1"/>
            <p:nvPr/>
          </p:nvSpPr>
          <p:spPr>
            <a:xfrm>
              <a:off x="4757479"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2">
                      <a:lumMod val="75000"/>
                      <a:lumOff val="25000"/>
                    </a:schemeClr>
                  </a:solidFill>
                  <a:latin typeface="Roboto" panose="02000000000000000000" pitchFamily="2" charset="0"/>
                  <a:ea typeface="Roboto" panose="02000000000000000000" pitchFamily="2" charset="0"/>
                </a:rPr>
                <a:t>режаси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5" name="TextBox 94">
              <a:extLst>
                <a:ext uri="{FF2B5EF4-FFF2-40B4-BE49-F238E27FC236}">
                  <a16:creationId xmlns:a16="http://schemas.microsoft.com/office/drawing/2014/main" id="{4332364D-65A9-4607-9E75-A13AD96D160C}"/>
                </a:ext>
              </a:extLst>
            </p:cNvPr>
            <p:cNvSpPr txBox="1"/>
            <p:nvPr/>
          </p:nvSpPr>
          <p:spPr>
            <a:xfrm>
              <a:off x="4757478"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370F3"/>
                  </a:solidFill>
                  <a:latin typeface="Roboto" panose="02000000000000000000" pitchFamily="2" charset="0"/>
                  <a:ea typeface="Roboto" panose="02000000000000000000" pitchFamily="2" charset="0"/>
                </a:rPr>
                <a:t>253 255 </a:t>
              </a:r>
              <a:r>
                <a:rPr lang="ru-RU" sz="1400" b="1" dirty="0">
                  <a:solidFill>
                    <a:srgbClr val="0370F3"/>
                  </a:solidFill>
                  <a:latin typeface="Roboto" panose="02000000000000000000" pitchFamily="2" charset="0"/>
                  <a:ea typeface="Roboto" panose="02000000000000000000" pitchFamily="2" charset="0"/>
                </a:rPr>
                <a:t>МЛН</a:t>
              </a:r>
              <a:r>
                <a:rPr lang="en-US" sz="1400" b="1" dirty="0">
                  <a:solidFill>
                    <a:srgbClr val="0370F3"/>
                  </a:solidFill>
                  <a:latin typeface="Roboto" panose="02000000000000000000" pitchFamily="2" charset="0"/>
                  <a:ea typeface="Roboto" panose="02000000000000000000" pitchFamily="2" charset="0"/>
                </a:rPr>
                <a:t> </a:t>
              </a:r>
              <a:r>
                <a:rPr lang="ru-RU" sz="1400" b="1" dirty="0">
                  <a:solidFill>
                    <a:srgbClr val="0370F3"/>
                  </a:solidFill>
                  <a:latin typeface="Roboto" panose="02000000000000000000" pitchFamily="2" charset="0"/>
                  <a:ea typeface="Roboto" panose="02000000000000000000" pitchFamily="2" charset="0"/>
                </a:rPr>
                <a:t>СЎМ</a:t>
              </a:r>
              <a:endParaRPr lang="en-US" b="1" dirty="0">
                <a:solidFill>
                  <a:srgbClr val="0370F3"/>
                </a:solidFill>
                <a:latin typeface="Roboto" panose="02000000000000000000" pitchFamily="2" charset="0"/>
                <a:ea typeface="Roboto" panose="02000000000000000000" pitchFamily="2" charset="0"/>
              </a:endParaRPr>
            </a:p>
          </p:txBody>
        </p:sp>
        <p:cxnSp>
          <p:nvCxnSpPr>
            <p:cNvPr id="96" name="Straight Connector 21">
              <a:extLst>
                <a:ext uri="{FF2B5EF4-FFF2-40B4-BE49-F238E27FC236}">
                  <a16:creationId xmlns:a16="http://schemas.microsoft.com/office/drawing/2014/main" id="{563E0A9E-B92D-47C5-8AA3-339E955C0465}"/>
                </a:ext>
              </a:extLst>
            </p:cNvPr>
            <p:cNvCxnSpPr/>
            <p:nvPr/>
          </p:nvCxnSpPr>
          <p:spPr>
            <a:xfrm>
              <a:off x="4768006"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22">
              <a:extLst>
                <a:ext uri="{FF2B5EF4-FFF2-40B4-BE49-F238E27FC236}">
                  <a16:creationId xmlns:a16="http://schemas.microsoft.com/office/drawing/2014/main" id="{74C04BA3-57DD-4EF5-85A2-9200CBC1F287}"/>
                </a:ext>
              </a:extLst>
            </p:cNvPr>
            <p:cNvCxnSpPr>
              <a:cxnSpLocks/>
              <a:endCxn id="99" idx="2"/>
            </p:cNvCxnSpPr>
            <p:nvPr/>
          </p:nvCxnSpPr>
          <p:spPr>
            <a:xfrm>
              <a:off x="4790869" y="2675255"/>
              <a:ext cx="1700246" cy="334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022B8F9-9AF9-4CE9-967F-E53412E1C484}"/>
                </a:ext>
              </a:extLst>
            </p:cNvPr>
            <p:cNvSpPr txBox="1"/>
            <p:nvPr/>
          </p:nvSpPr>
          <p:spPr>
            <a:xfrm>
              <a:off x="6776895"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99" name="Oval 24">
              <a:extLst>
                <a:ext uri="{FF2B5EF4-FFF2-40B4-BE49-F238E27FC236}">
                  <a16:creationId xmlns:a16="http://schemas.microsoft.com/office/drawing/2014/main" id="{ABCFF889-EB6C-4421-BFA7-F8B24D24A2E7}"/>
                </a:ext>
              </a:extLst>
            </p:cNvPr>
            <p:cNvSpPr/>
            <p:nvPr/>
          </p:nvSpPr>
          <p:spPr>
            <a:xfrm>
              <a:off x="6491115" y="2592267"/>
              <a:ext cx="172674" cy="1726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0" name="Группа 99">
            <a:extLst>
              <a:ext uri="{FF2B5EF4-FFF2-40B4-BE49-F238E27FC236}">
                <a16:creationId xmlns:a16="http://schemas.microsoft.com/office/drawing/2014/main" id="{D1FC6A24-C5BB-4298-BB2D-0AA3F93D6ACB}"/>
              </a:ext>
            </a:extLst>
          </p:cNvPr>
          <p:cNvGrpSpPr/>
          <p:nvPr/>
        </p:nvGrpSpPr>
        <p:grpSpPr>
          <a:xfrm>
            <a:off x="11245727" y="1380412"/>
            <a:ext cx="2952687" cy="1384529"/>
            <a:chOff x="11533006" y="1380412"/>
            <a:chExt cx="2952687" cy="1384529"/>
          </a:xfrm>
        </p:grpSpPr>
        <p:sp>
          <p:nvSpPr>
            <p:cNvPr id="101" name="Rounded Rectangle 111">
              <a:extLst>
                <a:ext uri="{FF2B5EF4-FFF2-40B4-BE49-F238E27FC236}">
                  <a16:creationId xmlns:a16="http://schemas.microsoft.com/office/drawing/2014/main" id="{D40B7A53-7946-4F2E-88C5-2A73F91D2750}"/>
                </a:ext>
              </a:extLst>
            </p:cNvPr>
            <p:cNvSpPr/>
            <p:nvPr/>
          </p:nvSpPr>
          <p:spPr>
            <a:xfrm>
              <a:off x="11533006" y="1380412"/>
              <a:ext cx="594827" cy="5948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4</a:t>
              </a:r>
            </a:p>
          </p:txBody>
        </p:sp>
        <p:sp>
          <p:nvSpPr>
            <p:cNvPr id="102" name="TextBox 101">
              <a:hlinkClick r:id="rId4" action="ppaction://hlinksldjump"/>
              <a:extLst>
                <a:ext uri="{FF2B5EF4-FFF2-40B4-BE49-F238E27FC236}">
                  <a16:creationId xmlns:a16="http://schemas.microsoft.com/office/drawing/2014/main" id="{30DE0C1C-D270-4645-ADCA-66FFCDDAB459}"/>
                </a:ext>
              </a:extLst>
            </p:cNvPr>
            <p:cNvSpPr txBox="1"/>
            <p:nvPr/>
          </p:nvSpPr>
          <p:spPr>
            <a:xfrm>
              <a:off x="12127833" y="1547812"/>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sp>
          <p:nvSpPr>
            <p:cNvPr id="103" name="TextBox 102">
              <a:extLst>
                <a:ext uri="{FF2B5EF4-FFF2-40B4-BE49-F238E27FC236}">
                  <a16:creationId xmlns:a16="http://schemas.microsoft.com/office/drawing/2014/main" id="{033CB5BB-CA51-42FF-B0C0-B04BED68AF53}"/>
                </a:ext>
              </a:extLst>
            </p:cNvPr>
            <p:cNvSpPr txBox="1"/>
            <p:nvPr/>
          </p:nvSpPr>
          <p:spPr>
            <a:xfrm>
              <a:off x="12127832"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FFBA30"/>
                  </a:solidFill>
                  <a:latin typeface="Roboto" panose="02000000000000000000" pitchFamily="2" charset="0"/>
                  <a:ea typeface="Roboto" panose="02000000000000000000" pitchFamily="2" charset="0"/>
                </a:rPr>
                <a:t>31 658 </a:t>
              </a:r>
              <a:r>
                <a:rPr lang="ru-RU" sz="1400" b="1" dirty="0">
                  <a:solidFill>
                    <a:srgbClr val="FFBA30"/>
                  </a:solidFill>
                  <a:latin typeface="Roboto" panose="02000000000000000000" pitchFamily="2" charset="0"/>
                  <a:ea typeface="Roboto" panose="02000000000000000000" pitchFamily="2" charset="0"/>
                </a:rPr>
                <a:t>МЛН</a:t>
              </a:r>
              <a:r>
                <a:rPr lang="en-US" sz="1400" b="1" dirty="0">
                  <a:solidFill>
                    <a:srgbClr val="FFBA30"/>
                  </a:solidFill>
                  <a:latin typeface="Roboto" panose="02000000000000000000" pitchFamily="2" charset="0"/>
                  <a:ea typeface="Roboto" panose="02000000000000000000" pitchFamily="2" charset="0"/>
                </a:rPr>
                <a:t> </a:t>
              </a:r>
              <a:r>
                <a:rPr lang="ru-RU" sz="1400" b="1" dirty="0">
                  <a:solidFill>
                    <a:srgbClr val="FFBA30"/>
                  </a:solidFill>
                  <a:latin typeface="Roboto" panose="02000000000000000000" pitchFamily="2" charset="0"/>
                  <a:ea typeface="Roboto" panose="02000000000000000000" pitchFamily="2" charset="0"/>
                </a:rPr>
                <a:t>СЎМ</a:t>
              </a:r>
              <a:endParaRPr lang="en-US" b="1" dirty="0">
                <a:solidFill>
                  <a:srgbClr val="FFBA30"/>
                </a:solidFill>
                <a:latin typeface="Roboto" panose="02000000000000000000" pitchFamily="2" charset="0"/>
                <a:ea typeface="Roboto" panose="02000000000000000000" pitchFamily="2" charset="0"/>
              </a:endParaRPr>
            </a:p>
          </p:txBody>
        </p:sp>
        <p:cxnSp>
          <p:nvCxnSpPr>
            <p:cNvPr id="104" name="Straight Connector 9">
              <a:extLst>
                <a:ext uri="{FF2B5EF4-FFF2-40B4-BE49-F238E27FC236}">
                  <a16:creationId xmlns:a16="http://schemas.microsoft.com/office/drawing/2014/main" id="{A5586FA1-ADB2-43F0-AD62-69904C835975}"/>
                </a:ext>
              </a:extLst>
            </p:cNvPr>
            <p:cNvCxnSpPr/>
            <p:nvPr/>
          </p:nvCxnSpPr>
          <p:spPr>
            <a:xfrm>
              <a:off x="12138360"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
              <a:extLst>
                <a:ext uri="{FF2B5EF4-FFF2-40B4-BE49-F238E27FC236}">
                  <a16:creationId xmlns:a16="http://schemas.microsoft.com/office/drawing/2014/main" id="{10C16486-32ED-42ED-A448-76200E55425B}"/>
                </a:ext>
              </a:extLst>
            </p:cNvPr>
            <p:cNvCxnSpPr>
              <a:cxnSpLocks/>
              <a:endCxn id="107" idx="2"/>
            </p:cNvCxnSpPr>
            <p:nvPr/>
          </p:nvCxnSpPr>
          <p:spPr>
            <a:xfrm>
              <a:off x="12138364" y="2675255"/>
              <a:ext cx="372638" cy="334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ACBF7DE2-3DF9-432B-A881-3996E228F09E}"/>
                </a:ext>
              </a:extLst>
            </p:cNvPr>
            <p:cNvSpPr txBox="1"/>
            <p:nvPr/>
          </p:nvSpPr>
          <p:spPr>
            <a:xfrm>
              <a:off x="14123662"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12%</a:t>
              </a:r>
            </a:p>
          </p:txBody>
        </p:sp>
        <p:sp>
          <p:nvSpPr>
            <p:cNvPr id="107" name="Oval 26">
              <a:extLst>
                <a:ext uri="{FF2B5EF4-FFF2-40B4-BE49-F238E27FC236}">
                  <a16:creationId xmlns:a16="http://schemas.microsoft.com/office/drawing/2014/main" id="{AAA5B151-9298-40E4-BEAC-15B8290AAA06}"/>
                </a:ext>
              </a:extLst>
            </p:cNvPr>
            <p:cNvSpPr/>
            <p:nvPr/>
          </p:nvSpPr>
          <p:spPr>
            <a:xfrm>
              <a:off x="12511002" y="2592267"/>
              <a:ext cx="172674" cy="1726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8" name="Группа 107">
            <a:extLst>
              <a:ext uri="{FF2B5EF4-FFF2-40B4-BE49-F238E27FC236}">
                <a16:creationId xmlns:a16="http://schemas.microsoft.com/office/drawing/2014/main" id="{9D4CD826-37DC-4254-961F-530E5C307142}"/>
              </a:ext>
            </a:extLst>
          </p:cNvPr>
          <p:cNvGrpSpPr/>
          <p:nvPr/>
        </p:nvGrpSpPr>
        <p:grpSpPr>
          <a:xfrm>
            <a:off x="7854272" y="1380412"/>
            <a:ext cx="2942160" cy="1384529"/>
            <a:chOff x="7753648" y="1380412"/>
            <a:chExt cx="2942160" cy="1384529"/>
          </a:xfrm>
        </p:grpSpPr>
        <p:sp>
          <p:nvSpPr>
            <p:cNvPr id="109" name="Rounded Rectangle 117">
              <a:extLst>
                <a:ext uri="{FF2B5EF4-FFF2-40B4-BE49-F238E27FC236}">
                  <a16:creationId xmlns:a16="http://schemas.microsoft.com/office/drawing/2014/main" id="{66E683D3-6E23-46BC-8F38-FB9BB561BA73}"/>
                </a:ext>
              </a:extLst>
            </p:cNvPr>
            <p:cNvSpPr/>
            <p:nvPr/>
          </p:nvSpPr>
          <p:spPr>
            <a:xfrm>
              <a:off x="7753648" y="1380412"/>
              <a:ext cx="594827" cy="5948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3</a:t>
              </a:r>
            </a:p>
          </p:txBody>
        </p:sp>
        <p:sp>
          <p:nvSpPr>
            <p:cNvPr id="110" name="TextBox 109">
              <a:extLst>
                <a:ext uri="{FF2B5EF4-FFF2-40B4-BE49-F238E27FC236}">
                  <a16:creationId xmlns:a16="http://schemas.microsoft.com/office/drawing/2014/main" id="{4233E563-716F-4351-808B-AAD0F94A34B0}"/>
                </a:ext>
              </a:extLst>
            </p:cNvPr>
            <p:cNvSpPr txBox="1"/>
            <p:nvPr/>
          </p:nvSpPr>
          <p:spPr>
            <a:xfrm>
              <a:off x="8337949" y="2185308"/>
              <a:ext cx="196346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6024DE"/>
                  </a:solidFill>
                  <a:latin typeface="Roboto" panose="02000000000000000000" pitchFamily="2" charset="0"/>
                  <a:ea typeface="Roboto" panose="02000000000000000000" pitchFamily="2" charset="0"/>
                </a:rPr>
                <a:t>284 915 </a:t>
              </a:r>
              <a:r>
                <a:rPr lang="ru-RU" sz="1400" b="1" dirty="0">
                  <a:solidFill>
                    <a:srgbClr val="6024DE"/>
                  </a:solidFill>
                  <a:latin typeface="Roboto" panose="02000000000000000000" pitchFamily="2" charset="0"/>
                  <a:ea typeface="Roboto" panose="02000000000000000000" pitchFamily="2" charset="0"/>
                </a:rPr>
                <a:t>МЛН</a:t>
              </a:r>
              <a:r>
                <a:rPr lang="en-US" sz="1400" b="1" dirty="0">
                  <a:solidFill>
                    <a:srgbClr val="6024DE"/>
                  </a:solidFill>
                  <a:latin typeface="Roboto" panose="02000000000000000000" pitchFamily="2" charset="0"/>
                  <a:ea typeface="Roboto" panose="02000000000000000000" pitchFamily="2" charset="0"/>
                </a:rPr>
                <a:t> </a:t>
              </a:r>
              <a:r>
                <a:rPr lang="ru-RU" sz="1400" b="1" dirty="0">
                  <a:solidFill>
                    <a:srgbClr val="6024DE"/>
                  </a:solidFill>
                  <a:latin typeface="Roboto" panose="02000000000000000000" pitchFamily="2" charset="0"/>
                  <a:ea typeface="Roboto" panose="02000000000000000000" pitchFamily="2" charset="0"/>
                </a:rPr>
                <a:t>СЎМ</a:t>
              </a:r>
              <a:endParaRPr lang="en-US" b="1" dirty="0">
                <a:solidFill>
                  <a:srgbClr val="6024DE"/>
                </a:solidFill>
                <a:latin typeface="Roboto" panose="02000000000000000000" pitchFamily="2" charset="0"/>
                <a:ea typeface="Roboto" panose="02000000000000000000" pitchFamily="2" charset="0"/>
              </a:endParaRPr>
            </a:p>
          </p:txBody>
        </p:sp>
        <p:cxnSp>
          <p:nvCxnSpPr>
            <p:cNvPr id="111" name="Straight Connector 15">
              <a:extLst>
                <a:ext uri="{FF2B5EF4-FFF2-40B4-BE49-F238E27FC236}">
                  <a16:creationId xmlns:a16="http://schemas.microsoft.com/office/drawing/2014/main" id="{C3D59394-1865-4004-B83E-A65EBF8A3805}"/>
                </a:ext>
              </a:extLst>
            </p:cNvPr>
            <p:cNvCxnSpPr/>
            <p:nvPr/>
          </p:nvCxnSpPr>
          <p:spPr>
            <a:xfrm>
              <a:off x="8348475"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6">
              <a:extLst>
                <a:ext uri="{FF2B5EF4-FFF2-40B4-BE49-F238E27FC236}">
                  <a16:creationId xmlns:a16="http://schemas.microsoft.com/office/drawing/2014/main" id="{52B079BB-15D0-416C-8143-99168487D60D}"/>
                </a:ext>
              </a:extLst>
            </p:cNvPr>
            <p:cNvCxnSpPr>
              <a:cxnSpLocks/>
              <a:endCxn id="114" idx="2"/>
            </p:cNvCxnSpPr>
            <p:nvPr/>
          </p:nvCxnSpPr>
          <p:spPr>
            <a:xfrm>
              <a:off x="8348476" y="2675255"/>
              <a:ext cx="1743229" cy="334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10E68EF-3B5F-4689-90AA-D87CFDC4D475}"/>
                </a:ext>
              </a:extLst>
            </p:cNvPr>
            <p:cNvSpPr txBox="1"/>
            <p:nvPr/>
          </p:nvSpPr>
          <p:spPr>
            <a:xfrm>
              <a:off x="10333777"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112%</a:t>
              </a:r>
            </a:p>
          </p:txBody>
        </p:sp>
        <p:sp>
          <p:nvSpPr>
            <p:cNvPr id="114" name="Oval 25">
              <a:extLst>
                <a:ext uri="{FF2B5EF4-FFF2-40B4-BE49-F238E27FC236}">
                  <a16:creationId xmlns:a16="http://schemas.microsoft.com/office/drawing/2014/main" id="{F73B8AE4-B3B4-4343-AF43-631E2B8420EA}"/>
                </a:ext>
              </a:extLst>
            </p:cNvPr>
            <p:cNvSpPr/>
            <p:nvPr/>
          </p:nvSpPr>
          <p:spPr>
            <a:xfrm>
              <a:off x="10091705" y="2592267"/>
              <a:ext cx="172674" cy="1726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15" name="TextBox 114">
              <a:hlinkClick r:id="rId3" action="ppaction://hlinksldjump"/>
              <a:extLst>
                <a:ext uri="{FF2B5EF4-FFF2-40B4-BE49-F238E27FC236}">
                  <a16:creationId xmlns:a16="http://schemas.microsoft.com/office/drawing/2014/main" id="{5B4CE8E1-CC7D-4244-BBD6-F63101DB72E0}"/>
                </a:ext>
              </a:extLst>
            </p:cNvPr>
            <p:cNvSpPr txBox="1"/>
            <p:nvPr/>
          </p:nvSpPr>
          <p:spPr>
            <a:xfrm>
              <a:off x="8337949" y="1547812"/>
              <a:ext cx="2161760"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p:txBody>
        </p:sp>
      </p:grpSp>
      <p:grpSp>
        <p:nvGrpSpPr>
          <p:cNvPr id="116" name="Группа 115">
            <a:extLst>
              <a:ext uri="{FF2B5EF4-FFF2-40B4-BE49-F238E27FC236}">
                <a16:creationId xmlns:a16="http://schemas.microsoft.com/office/drawing/2014/main" id="{6E8A2057-3619-407F-B027-8B55C0583658}"/>
              </a:ext>
            </a:extLst>
          </p:cNvPr>
          <p:cNvGrpSpPr/>
          <p:nvPr/>
        </p:nvGrpSpPr>
        <p:grpSpPr>
          <a:xfrm>
            <a:off x="1156158" y="1380412"/>
            <a:ext cx="2833777" cy="1384529"/>
            <a:chOff x="1156158" y="1380412"/>
            <a:chExt cx="2833777" cy="1384529"/>
          </a:xfrm>
        </p:grpSpPr>
        <p:sp>
          <p:nvSpPr>
            <p:cNvPr id="117" name="Rounded Rectangle 131">
              <a:extLst>
                <a:ext uri="{FF2B5EF4-FFF2-40B4-BE49-F238E27FC236}">
                  <a16:creationId xmlns:a16="http://schemas.microsoft.com/office/drawing/2014/main" id="{D5A6BCDD-E2F6-4C03-8A08-B20F35953ABE}"/>
                </a:ext>
              </a:extLst>
            </p:cNvPr>
            <p:cNvSpPr/>
            <p:nvPr/>
          </p:nvSpPr>
          <p:spPr>
            <a:xfrm>
              <a:off x="1156158" y="1380412"/>
              <a:ext cx="594827" cy="59482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1</a:t>
              </a:r>
            </a:p>
          </p:txBody>
        </p:sp>
        <p:sp>
          <p:nvSpPr>
            <p:cNvPr id="118" name="TextBox 117">
              <a:extLst>
                <a:ext uri="{FF2B5EF4-FFF2-40B4-BE49-F238E27FC236}">
                  <a16:creationId xmlns:a16="http://schemas.microsoft.com/office/drawing/2014/main" id="{7A0A9D07-D2BF-4FA5-A148-145859BDB1D9}"/>
                </a:ext>
              </a:extLst>
            </p:cNvPr>
            <p:cNvSpPr txBox="1"/>
            <p:nvPr/>
          </p:nvSpPr>
          <p:spPr>
            <a:xfrm>
              <a:off x="1632075"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dirty="0">
                  <a:solidFill>
                    <a:schemeClr val="tx2">
                      <a:lumMod val="75000"/>
                      <a:lumOff val="25000"/>
                    </a:schemeClr>
                  </a:solidFill>
                  <a:latin typeface="Roboto" panose="02000000000000000000" pitchFamily="2" charset="0"/>
                  <a:ea typeface="Roboto" panose="02000000000000000000" pitchFamily="2" charset="0"/>
                </a:rPr>
                <a:t>I-чорак</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b="1" dirty="0">
                  <a:solidFill>
                    <a:schemeClr val="tx2">
                      <a:lumMod val="75000"/>
                      <a:lumOff val="25000"/>
                    </a:schemeClr>
                  </a:solidFill>
                  <a:latin typeface="Roboto" panose="02000000000000000000" pitchFamily="2" charset="0"/>
                  <a:ea typeface="Roboto" panose="02000000000000000000" pitchFamily="2" charset="0"/>
                </a:rPr>
                <a:t>хисоботи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19" name="TextBox 118">
              <a:extLst>
                <a:ext uri="{FF2B5EF4-FFF2-40B4-BE49-F238E27FC236}">
                  <a16:creationId xmlns:a16="http://schemas.microsoft.com/office/drawing/2014/main" id="{C892FA1C-8103-4B8F-9B34-9AD783FC1F4A}"/>
                </a:ext>
              </a:extLst>
            </p:cNvPr>
            <p:cNvSpPr txBox="1"/>
            <p:nvPr/>
          </p:nvSpPr>
          <p:spPr>
            <a:xfrm>
              <a:off x="1632075" y="2185308"/>
              <a:ext cx="1874326"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b="1" dirty="0">
                  <a:solidFill>
                    <a:srgbClr val="7F7F7F"/>
                  </a:solidFill>
                  <a:latin typeface="Roboto" panose="02000000000000000000" pitchFamily="2" charset="0"/>
                  <a:ea typeface="Roboto" panose="02000000000000000000" pitchFamily="2" charset="0"/>
                </a:rPr>
                <a:t>326 854 </a:t>
              </a:r>
              <a:r>
                <a:rPr lang="ru-RU" sz="1400" b="1" dirty="0">
                  <a:solidFill>
                    <a:srgbClr val="7F7F7F"/>
                  </a:solidFill>
                  <a:latin typeface="Roboto" panose="02000000000000000000" pitchFamily="2" charset="0"/>
                  <a:ea typeface="Roboto" panose="02000000000000000000" pitchFamily="2" charset="0"/>
                </a:rPr>
                <a:t>МЛН</a:t>
              </a:r>
              <a:r>
                <a:rPr lang="uz-Cyrl-UZ" sz="1400" b="1" dirty="0">
                  <a:solidFill>
                    <a:srgbClr val="7F7F7F"/>
                  </a:solidFill>
                  <a:latin typeface="Roboto" panose="02000000000000000000" pitchFamily="2" charset="0"/>
                  <a:ea typeface="Roboto" panose="02000000000000000000" pitchFamily="2" charset="0"/>
                </a:rPr>
                <a:t> </a:t>
              </a:r>
              <a:r>
                <a:rPr lang="ru-RU" sz="1400" b="1" dirty="0">
                  <a:solidFill>
                    <a:srgbClr val="7F7F7F"/>
                  </a:solidFill>
                  <a:latin typeface="Roboto" panose="02000000000000000000" pitchFamily="2" charset="0"/>
                  <a:ea typeface="Roboto" panose="02000000000000000000" pitchFamily="2" charset="0"/>
                </a:rPr>
                <a:t>СЎМ</a:t>
              </a:r>
              <a:endParaRPr lang="en-US" b="1" dirty="0">
                <a:solidFill>
                  <a:srgbClr val="7F7F7F"/>
                </a:solidFill>
                <a:latin typeface="Roboto" panose="02000000000000000000" pitchFamily="2" charset="0"/>
                <a:ea typeface="Roboto" panose="02000000000000000000" pitchFamily="2" charset="0"/>
              </a:endParaRPr>
            </a:p>
          </p:txBody>
        </p:sp>
        <p:cxnSp>
          <p:nvCxnSpPr>
            <p:cNvPr id="120" name="Straight Connector 21">
              <a:extLst>
                <a:ext uri="{FF2B5EF4-FFF2-40B4-BE49-F238E27FC236}">
                  <a16:creationId xmlns:a16="http://schemas.microsoft.com/office/drawing/2014/main" id="{EC6FBCEC-AE1F-47FE-A2C0-E0D8083BAD46}"/>
                </a:ext>
              </a:extLst>
            </p:cNvPr>
            <p:cNvCxnSpPr/>
            <p:nvPr/>
          </p:nvCxnSpPr>
          <p:spPr>
            <a:xfrm>
              <a:off x="1642602"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22">
              <a:extLst>
                <a:ext uri="{FF2B5EF4-FFF2-40B4-BE49-F238E27FC236}">
                  <a16:creationId xmlns:a16="http://schemas.microsoft.com/office/drawing/2014/main" id="{6AEE4359-2972-4A70-8CBB-2FACD7CBC0E1}"/>
                </a:ext>
              </a:extLst>
            </p:cNvPr>
            <p:cNvCxnSpPr>
              <a:cxnSpLocks/>
              <a:endCxn id="123" idx="2"/>
            </p:cNvCxnSpPr>
            <p:nvPr/>
          </p:nvCxnSpPr>
          <p:spPr>
            <a:xfrm>
              <a:off x="1665465" y="2675255"/>
              <a:ext cx="1700246" cy="3349"/>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0BC8AD3C-205C-4182-A26A-AE9E73A9DE6E}"/>
                </a:ext>
              </a:extLst>
            </p:cNvPr>
            <p:cNvSpPr txBox="1"/>
            <p:nvPr/>
          </p:nvSpPr>
          <p:spPr>
            <a:xfrm>
              <a:off x="3627904"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123" name="Oval 24">
              <a:extLst>
                <a:ext uri="{FF2B5EF4-FFF2-40B4-BE49-F238E27FC236}">
                  <a16:creationId xmlns:a16="http://schemas.microsoft.com/office/drawing/2014/main" id="{9D44AA99-FAE4-4AED-BC26-FE896B8C96E8}"/>
                </a:ext>
              </a:extLst>
            </p:cNvPr>
            <p:cNvSpPr/>
            <p:nvPr/>
          </p:nvSpPr>
          <p:spPr>
            <a:xfrm>
              <a:off x="3365711" y="2592267"/>
              <a:ext cx="172674" cy="172674"/>
            </a:xfrm>
            <a:prstGeom prst="ellips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24" name="Группа 123">
            <a:extLst>
              <a:ext uri="{FF2B5EF4-FFF2-40B4-BE49-F238E27FC236}">
                <a16:creationId xmlns:a16="http://schemas.microsoft.com/office/drawing/2014/main" id="{8C998AE4-AC48-42BE-8E59-1539826785E0}"/>
              </a:ext>
            </a:extLst>
          </p:cNvPr>
          <p:cNvGrpSpPr/>
          <p:nvPr/>
        </p:nvGrpSpPr>
        <p:grpSpPr>
          <a:xfrm>
            <a:off x="14647710" y="1380412"/>
            <a:ext cx="2952687" cy="1399397"/>
            <a:chOff x="14647710" y="1380412"/>
            <a:chExt cx="2952687" cy="1399397"/>
          </a:xfrm>
        </p:grpSpPr>
        <p:sp>
          <p:nvSpPr>
            <p:cNvPr id="125" name="Rounded Rectangle 111">
              <a:extLst>
                <a:ext uri="{FF2B5EF4-FFF2-40B4-BE49-F238E27FC236}">
                  <a16:creationId xmlns:a16="http://schemas.microsoft.com/office/drawing/2014/main" id="{93F75D82-C1F6-4812-9D54-CE31A41B0E99}"/>
                </a:ext>
              </a:extLst>
            </p:cNvPr>
            <p:cNvSpPr/>
            <p:nvPr/>
          </p:nvSpPr>
          <p:spPr>
            <a:xfrm>
              <a:off x="14647710" y="1380412"/>
              <a:ext cx="594827" cy="59482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latin typeface="Roboto" panose="02000000000000000000" pitchFamily="2" charset="0"/>
                  <a:ea typeface="Roboto" panose="02000000000000000000" pitchFamily="2" charset="0"/>
                </a:rPr>
                <a:t>5</a:t>
              </a:r>
              <a:endParaRPr lang="en-US" sz="2400" b="1" dirty="0">
                <a:latin typeface="Roboto" panose="02000000000000000000" pitchFamily="2" charset="0"/>
                <a:ea typeface="Roboto" panose="02000000000000000000" pitchFamily="2" charset="0"/>
              </a:endParaRPr>
            </a:p>
          </p:txBody>
        </p:sp>
        <p:sp>
          <p:nvSpPr>
            <p:cNvPr id="126" name="TextBox 125">
              <a:extLst>
                <a:ext uri="{FF2B5EF4-FFF2-40B4-BE49-F238E27FC236}">
                  <a16:creationId xmlns:a16="http://schemas.microsoft.com/office/drawing/2014/main" id="{B7851F68-D26D-43D1-9487-BF6F62370FB2}"/>
                </a:ext>
              </a:extLst>
            </p:cNvPr>
            <p:cNvSpPr txBox="1"/>
            <p:nvPr/>
          </p:nvSpPr>
          <p:spPr>
            <a:xfrm>
              <a:off x="15242537" y="1562680"/>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I-чора</a:t>
              </a:r>
              <a:r>
                <a:rPr lang="uz-Cyrl-UZ" sz="1600" b="1" dirty="0">
                  <a:solidFill>
                    <a:schemeClr val="tx2">
                      <a:lumMod val="75000"/>
                      <a:lumOff val="25000"/>
                    </a:schemeClr>
                  </a:solidFill>
                  <a:latin typeface="Roboto" panose="02000000000000000000" pitchFamily="2" charset="0"/>
                  <a:ea typeface="Roboto" panose="02000000000000000000" pitchFamily="2" charset="0"/>
                </a:rPr>
                <a:t>г</a:t>
              </a:r>
              <a:r>
                <a:rPr lang="ru-RU" sz="1600" b="1" dirty="0">
                  <a:solidFill>
                    <a:schemeClr val="tx2">
                      <a:lumMod val="75000"/>
                      <a:lumOff val="25000"/>
                    </a:schemeClr>
                  </a:solidFill>
                  <a:latin typeface="Roboto" panose="02000000000000000000" pitchFamily="2" charset="0"/>
                  <a:ea typeface="Roboto" panose="02000000000000000000" pitchFamily="2" charset="0"/>
                </a:rPr>
                <a:t>ига нисбатан</a:t>
              </a:r>
            </a:p>
          </p:txBody>
        </p:sp>
        <p:sp>
          <p:nvSpPr>
            <p:cNvPr id="127" name="TextBox 126">
              <a:extLst>
                <a:ext uri="{FF2B5EF4-FFF2-40B4-BE49-F238E27FC236}">
                  <a16:creationId xmlns:a16="http://schemas.microsoft.com/office/drawing/2014/main" id="{114D5784-F1F7-4CE9-9263-673CD6D433F2}"/>
                </a:ext>
              </a:extLst>
            </p:cNvPr>
            <p:cNvSpPr txBox="1"/>
            <p:nvPr/>
          </p:nvSpPr>
          <p:spPr>
            <a:xfrm>
              <a:off x="15242536" y="2200176"/>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3B7D23"/>
                  </a:solidFill>
                  <a:latin typeface="Roboto" panose="02000000000000000000" pitchFamily="2" charset="0"/>
                  <a:ea typeface="Roboto" panose="02000000000000000000" pitchFamily="2" charset="0"/>
                </a:rPr>
                <a:t>-41 939 </a:t>
              </a:r>
              <a:r>
                <a:rPr lang="ru-RU" sz="1400" b="1" dirty="0">
                  <a:solidFill>
                    <a:srgbClr val="3B7D23"/>
                  </a:solidFill>
                  <a:latin typeface="Roboto" panose="02000000000000000000" pitchFamily="2" charset="0"/>
                  <a:ea typeface="Roboto" panose="02000000000000000000" pitchFamily="2" charset="0"/>
                </a:rPr>
                <a:t>МЛН</a:t>
              </a:r>
              <a:r>
                <a:rPr lang="en-US" sz="1400" b="1" dirty="0">
                  <a:solidFill>
                    <a:srgbClr val="3B7D23"/>
                  </a:solidFill>
                  <a:latin typeface="Roboto" panose="02000000000000000000" pitchFamily="2" charset="0"/>
                  <a:ea typeface="Roboto" panose="02000000000000000000" pitchFamily="2" charset="0"/>
                </a:rPr>
                <a:t> </a:t>
              </a:r>
              <a:r>
                <a:rPr lang="ru-RU" sz="1400" b="1" dirty="0">
                  <a:solidFill>
                    <a:srgbClr val="3B7D23"/>
                  </a:solidFill>
                  <a:latin typeface="Roboto" panose="02000000000000000000" pitchFamily="2" charset="0"/>
                  <a:ea typeface="Roboto" panose="02000000000000000000" pitchFamily="2" charset="0"/>
                </a:rPr>
                <a:t>СЎМ</a:t>
              </a:r>
              <a:endParaRPr lang="en-US" b="1" dirty="0">
                <a:solidFill>
                  <a:srgbClr val="3B7D23"/>
                </a:solidFill>
                <a:latin typeface="Roboto" panose="02000000000000000000" pitchFamily="2" charset="0"/>
                <a:ea typeface="Roboto" panose="02000000000000000000" pitchFamily="2" charset="0"/>
              </a:endParaRPr>
            </a:p>
          </p:txBody>
        </p:sp>
        <p:cxnSp>
          <p:nvCxnSpPr>
            <p:cNvPr id="128" name="Straight Connector 9">
              <a:extLst>
                <a:ext uri="{FF2B5EF4-FFF2-40B4-BE49-F238E27FC236}">
                  <a16:creationId xmlns:a16="http://schemas.microsoft.com/office/drawing/2014/main" id="{BDB99F04-89EF-4FA7-B62E-53682D483E65}"/>
                </a:ext>
              </a:extLst>
            </p:cNvPr>
            <p:cNvCxnSpPr/>
            <p:nvPr/>
          </p:nvCxnSpPr>
          <p:spPr>
            <a:xfrm>
              <a:off x="15253064" y="2690123"/>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0">
              <a:extLst>
                <a:ext uri="{FF2B5EF4-FFF2-40B4-BE49-F238E27FC236}">
                  <a16:creationId xmlns:a16="http://schemas.microsoft.com/office/drawing/2014/main" id="{910D33CF-5CBA-41A6-8C9B-DC775C472CF4}"/>
                </a:ext>
              </a:extLst>
            </p:cNvPr>
            <p:cNvCxnSpPr>
              <a:cxnSpLocks/>
              <a:endCxn id="131" idx="2"/>
            </p:cNvCxnSpPr>
            <p:nvPr/>
          </p:nvCxnSpPr>
          <p:spPr>
            <a:xfrm>
              <a:off x="15253068" y="2690123"/>
              <a:ext cx="372638" cy="3349"/>
            </a:xfrm>
            <a:prstGeom prst="line">
              <a:avLst/>
            </a:prstGeom>
            <a:solidFill>
              <a:srgbClr val="3B7D23"/>
            </a:solidFill>
            <a:ln w="28575">
              <a:solidFill>
                <a:srgbClr val="3B7D23"/>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9CAA1F90-C419-4FCB-BA6B-74982D150069}"/>
                </a:ext>
              </a:extLst>
            </p:cNvPr>
            <p:cNvSpPr txBox="1"/>
            <p:nvPr/>
          </p:nvSpPr>
          <p:spPr>
            <a:xfrm>
              <a:off x="17238366" y="2575329"/>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a:t>
              </a:r>
              <a:r>
                <a:rPr lang="ru-RU" sz="1067" dirty="0">
                  <a:solidFill>
                    <a:schemeClr val="tx2">
                      <a:lumMod val="75000"/>
                      <a:lumOff val="25000"/>
                    </a:schemeClr>
                  </a:solidFill>
                  <a:latin typeface="Roboto" panose="02000000000000000000" pitchFamily="2" charset="0"/>
                  <a:ea typeface="Roboto" panose="02000000000000000000" pitchFamily="2" charset="0"/>
                </a:rPr>
                <a:t>4</a:t>
              </a:r>
              <a:r>
                <a:rPr lang="en-US" sz="1067" dirty="0">
                  <a:solidFill>
                    <a:schemeClr val="tx2">
                      <a:lumMod val="75000"/>
                      <a:lumOff val="25000"/>
                    </a:schemeClr>
                  </a:solidFill>
                  <a:latin typeface="Roboto" panose="02000000000000000000" pitchFamily="2" charset="0"/>
                  <a:ea typeface="Roboto" panose="02000000000000000000" pitchFamily="2" charset="0"/>
                </a:rPr>
                <a:t>%</a:t>
              </a:r>
            </a:p>
          </p:txBody>
        </p:sp>
        <p:sp>
          <p:nvSpPr>
            <p:cNvPr id="131" name="Oval 26">
              <a:extLst>
                <a:ext uri="{FF2B5EF4-FFF2-40B4-BE49-F238E27FC236}">
                  <a16:creationId xmlns:a16="http://schemas.microsoft.com/office/drawing/2014/main" id="{A603ADF3-6A67-44B6-9400-21F6769B77F5}"/>
                </a:ext>
              </a:extLst>
            </p:cNvPr>
            <p:cNvSpPr/>
            <p:nvPr/>
          </p:nvSpPr>
          <p:spPr>
            <a:xfrm>
              <a:off x="15625706" y="2607135"/>
              <a:ext cx="172674" cy="172674"/>
            </a:xfrm>
            <a:prstGeom prst="ellipse">
              <a:avLst/>
            </a:prstGeom>
            <a:solidFill>
              <a:srgbClr val="3B7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sp>
        <p:nvSpPr>
          <p:cNvPr id="132" name="Rounded Rectangle 21">
            <a:extLst>
              <a:ext uri="{FF2B5EF4-FFF2-40B4-BE49-F238E27FC236}">
                <a16:creationId xmlns:a16="http://schemas.microsoft.com/office/drawing/2014/main" id="{C88DF643-8F0F-4DB0-B892-D2D8F842D9AD}"/>
              </a:ext>
            </a:extLst>
          </p:cNvPr>
          <p:cNvSpPr/>
          <p:nvPr/>
        </p:nvSpPr>
        <p:spPr>
          <a:xfrm>
            <a:off x="766365" y="3672841"/>
            <a:ext cx="5990801"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73" name="Rounded Rectangle 21">
            <a:hlinkClick r:id="rId5" action="ppaction://hlinksldjump"/>
            <a:extLst>
              <a:ext uri="{FF2B5EF4-FFF2-40B4-BE49-F238E27FC236}">
                <a16:creationId xmlns:a16="http://schemas.microsoft.com/office/drawing/2014/main" id="{6CEB5FC0-64EC-4B8A-9748-DDE2C36E15C8}"/>
              </a:ext>
            </a:extLst>
          </p:cNvPr>
          <p:cNvSpPr/>
          <p:nvPr/>
        </p:nvSpPr>
        <p:spPr>
          <a:xfrm>
            <a:off x="1290975" y="6096979"/>
            <a:ext cx="2340304" cy="1093612"/>
          </a:xfrm>
          <a:prstGeom prst="roundRect">
            <a:avLst>
              <a:gd name="adj" fmla="val 19246"/>
            </a:avLst>
          </a:prstGeom>
          <a:solidFill>
            <a:srgbClr val="F7F7F7"/>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3" name="TextBox 132">
            <a:extLst>
              <a:ext uri="{FF2B5EF4-FFF2-40B4-BE49-F238E27FC236}">
                <a16:creationId xmlns:a16="http://schemas.microsoft.com/office/drawing/2014/main" id="{A0D2B1C8-C9EF-4DEE-8AA7-27AA120218DC}"/>
              </a:ext>
            </a:extLst>
          </p:cNvPr>
          <p:cNvSpPr txBox="1"/>
          <p:nvPr/>
        </p:nvSpPr>
        <p:spPr>
          <a:xfrm>
            <a:off x="1028281" y="4068388"/>
            <a:ext cx="5602193" cy="400110"/>
          </a:xfrm>
          <a:prstGeom prst="rect">
            <a:avLst/>
          </a:prstGeom>
          <a:noFill/>
        </p:spPr>
        <p:txBody>
          <a:bodyPr wrap="square" rtlCol="0">
            <a:spAutoFit/>
          </a:bodyPr>
          <a:lstStyle/>
          <a:p>
            <a:pPr algn="ctr"/>
            <a:r>
              <a:rPr lang="ru-RU" sz="2000" dirty="0">
                <a:solidFill>
                  <a:schemeClr val="tx2">
                    <a:lumMod val="75000"/>
                    <a:lumOff val="25000"/>
                  </a:schemeClr>
                </a:solidFill>
                <a:latin typeface="Roboto" panose="02000000000000000000" pitchFamily="2" charset="0"/>
                <a:ea typeface="Roboto" panose="02000000000000000000" pitchFamily="2" charset="0"/>
              </a:rPr>
              <a:t>2025 йилнинг </a:t>
            </a:r>
            <a:r>
              <a:rPr lang="ru-RU" sz="20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grpSp>
        <p:nvGrpSpPr>
          <p:cNvPr id="134" name="Группа 133">
            <a:extLst>
              <a:ext uri="{FF2B5EF4-FFF2-40B4-BE49-F238E27FC236}">
                <a16:creationId xmlns:a16="http://schemas.microsoft.com/office/drawing/2014/main" id="{55428F85-878A-4E0A-9DF7-875DF711246B}"/>
              </a:ext>
            </a:extLst>
          </p:cNvPr>
          <p:cNvGrpSpPr/>
          <p:nvPr/>
        </p:nvGrpSpPr>
        <p:grpSpPr>
          <a:xfrm>
            <a:off x="1296055" y="4711470"/>
            <a:ext cx="2617909" cy="1093612"/>
            <a:chOff x="3888015" y="4713263"/>
            <a:chExt cx="2617909" cy="1093612"/>
          </a:xfrm>
        </p:grpSpPr>
        <p:sp>
          <p:nvSpPr>
            <p:cNvPr id="135" name="Rounded Rectangle 21">
              <a:hlinkClick r:id="rId5" action="ppaction://hlinksldjump"/>
              <a:extLst>
                <a:ext uri="{FF2B5EF4-FFF2-40B4-BE49-F238E27FC236}">
                  <a16:creationId xmlns:a16="http://schemas.microsoft.com/office/drawing/2014/main" id="{DD972C8A-4C3F-43C8-98AF-89EA8478A1BD}"/>
                </a:ext>
              </a:extLst>
            </p:cNvPr>
            <p:cNvSpPr/>
            <p:nvPr/>
          </p:nvSpPr>
          <p:spPr>
            <a:xfrm>
              <a:off x="3888015" y="4713263"/>
              <a:ext cx="2340304" cy="1093612"/>
            </a:xfrm>
            <a:prstGeom prst="roundRect">
              <a:avLst>
                <a:gd name="adj" fmla="val 19246"/>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6" name="TextBox 135">
              <a:extLst>
                <a:ext uri="{FF2B5EF4-FFF2-40B4-BE49-F238E27FC236}">
                  <a16:creationId xmlns:a16="http://schemas.microsoft.com/office/drawing/2014/main" id="{5E3D5E74-632C-46FC-B00A-FD74E0CB6085}"/>
                </a:ext>
              </a:extLst>
            </p:cNvPr>
            <p:cNvSpPr txBox="1"/>
            <p:nvPr/>
          </p:nvSpPr>
          <p:spPr>
            <a:xfrm>
              <a:off x="4823530" y="4918745"/>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Иш хақи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37" name="TextBox 136">
              <a:extLst>
                <a:ext uri="{FF2B5EF4-FFF2-40B4-BE49-F238E27FC236}">
                  <a16:creationId xmlns:a16="http://schemas.microsoft.com/office/drawing/2014/main" id="{BC642401-F2B0-4A5B-BA1C-29ABA62DFFAE}"/>
                </a:ext>
              </a:extLst>
            </p:cNvPr>
            <p:cNvSpPr txBox="1"/>
            <p:nvPr/>
          </p:nvSpPr>
          <p:spPr>
            <a:xfrm>
              <a:off x="4823533" y="5129897"/>
              <a:ext cx="1682391"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2 772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138" name="TextBox 137">
              <a:extLst>
                <a:ext uri="{FF2B5EF4-FFF2-40B4-BE49-F238E27FC236}">
                  <a16:creationId xmlns:a16="http://schemas.microsoft.com/office/drawing/2014/main" id="{B6CBCF1E-7408-485E-8FF3-0588BA60CE8A}"/>
                </a:ext>
              </a:extLst>
            </p:cNvPr>
            <p:cNvSpPr txBox="1"/>
            <p:nvPr/>
          </p:nvSpPr>
          <p:spPr>
            <a:xfrm>
              <a:off x="4145734" y="5531532"/>
              <a:ext cx="2156557" cy="153888"/>
            </a:xfrm>
            <a:prstGeom prst="rect">
              <a:avLst/>
            </a:prstGeom>
            <a:noFill/>
          </p:spPr>
          <p:txBody>
            <a:bodyPr wrap="square" lIns="0" tIns="0" rIns="0" bIns="0" rtlCol="0">
              <a:spAutoFit/>
            </a:bodyPr>
            <a:lstStyle/>
            <a:p>
              <a:pPr algn="ctr"/>
              <a:r>
                <a:rPr lang="ru-RU" sz="1000" dirty="0">
                  <a:solidFill>
                    <a:schemeClr val="tx1">
                      <a:lumMod val="75000"/>
                      <a:lumOff val="25000"/>
                    </a:schemeClr>
                  </a:solidFill>
                  <a:latin typeface="Roboto" panose="02000000000000000000" pitchFamily="2" charset="0"/>
                  <a:ea typeface="Roboto" panose="02000000000000000000" pitchFamily="2" charset="0"/>
                </a:rPr>
                <a:t>3% 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39" name="Рисунок 138">
              <a:extLst>
                <a:ext uri="{FF2B5EF4-FFF2-40B4-BE49-F238E27FC236}">
                  <a16:creationId xmlns:a16="http://schemas.microsoft.com/office/drawing/2014/main" id="{1F7EEFF5-98CE-495C-BFFA-880BE39F98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5536900"/>
              <a:ext cx="152160" cy="152160"/>
            </a:xfrm>
            <a:prstGeom prst="rect">
              <a:avLst/>
            </a:prstGeom>
          </p:spPr>
        </p:pic>
        <p:pic>
          <p:nvPicPr>
            <p:cNvPr id="140" name="Picture 2">
              <a:hlinkClick r:id="rId5" action="ppaction://hlinksldjump"/>
              <a:extLst>
                <a:ext uri="{FF2B5EF4-FFF2-40B4-BE49-F238E27FC236}">
                  <a16:creationId xmlns:a16="http://schemas.microsoft.com/office/drawing/2014/main" id="{6C85A4CE-51B6-4C30-A3B9-26BF1902DC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070" y="4918933"/>
              <a:ext cx="518400" cy="518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1" name="Группа 140">
            <a:extLst>
              <a:ext uri="{FF2B5EF4-FFF2-40B4-BE49-F238E27FC236}">
                <a16:creationId xmlns:a16="http://schemas.microsoft.com/office/drawing/2014/main" id="{D5FD2491-9D39-4C3F-8E59-891E83DAAA98}"/>
              </a:ext>
            </a:extLst>
          </p:cNvPr>
          <p:cNvGrpSpPr/>
          <p:nvPr/>
        </p:nvGrpSpPr>
        <p:grpSpPr>
          <a:xfrm>
            <a:off x="1296055" y="6093113"/>
            <a:ext cx="2523673" cy="1093612"/>
            <a:chOff x="3888015" y="5943330"/>
            <a:chExt cx="2523673" cy="1093612"/>
          </a:xfrm>
        </p:grpSpPr>
        <p:sp>
          <p:nvSpPr>
            <p:cNvPr id="142" name="Rounded Rectangle 21">
              <a:hlinkClick r:id="rId9" action="ppaction://hlinksldjump"/>
              <a:extLst>
                <a:ext uri="{FF2B5EF4-FFF2-40B4-BE49-F238E27FC236}">
                  <a16:creationId xmlns:a16="http://schemas.microsoft.com/office/drawing/2014/main" id="{5AB8D962-635C-44B3-990E-001896AB60E5}"/>
                </a:ext>
              </a:extLst>
            </p:cNvPr>
            <p:cNvSpPr/>
            <p:nvPr/>
          </p:nvSpPr>
          <p:spPr>
            <a:xfrm>
              <a:off x="3888015"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43" name="TextBox 142">
              <a:extLst>
                <a:ext uri="{FF2B5EF4-FFF2-40B4-BE49-F238E27FC236}">
                  <a16:creationId xmlns:a16="http://schemas.microsoft.com/office/drawing/2014/main" id="{27911D71-4BC1-4559-9E44-01FCB6B75E44}"/>
                </a:ext>
              </a:extLst>
            </p:cNvPr>
            <p:cNvSpPr txBox="1"/>
            <p:nvPr/>
          </p:nvSpPr>
          <p:spPr>
            <a:xfrm>
              <a:off x="4823530"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Ёқилғи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44" name="TextBox 143">
              <a:extLst>
                <a:ext uri="{FF2B5EF4-FFF2-40B4-BE49-F238E27FC236}">
                  <a16:creationId xmlns:a16="http://schemas.microsoft.com/office/drawing/2014/main" id="{9845530A-1EDF-4EF6-BD14-7EFC12383EE1}"/>
                </a:ext>
              </a:extLst>
            </p:cNvPr>
            <p:cNvSpPr txBox="1"/>
            <p:nvPr/>
          </p:nvSpPr>
          <p:spPr>
            <a:xfrm>
              <a:off x="4823533" y="6359964"/>
              <a:ext cx="1350320"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2 448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45" name="TextBox 144">
              <a:extLst>
                <a:ext uri="{FF2B5EF4-FFF2-40B4-BE49-F238E27FC236}">
                  <a16:creationId xmlns:a16="http://schemas.microsoft.com/office/drawing/2014/main" id="{18964AB6-8B0A-4C77-8E76-DA16F3461622}"/>
                </a:ext>
              </a:extLst>
            </p:cNvPr>
            <p:cNvSpPr txBox="1"/>
            <p:nvPr/>
          </p:nvSpPr>
          <p:spPr>
            <a:xfrm>
              <a:off x="4145734"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46" name="Рисунок 145">
              <a:extLst>
                <a:ext uri="{FF2B5EF4-FFF2-40B4-BE49-F238E27FC236}">
                  <a16:creationId xmlns:a16="http://schemas.microsoft.com/office/drawing/2014/main" id="{D6B85977-662F-4BC2-B7C3-E7D2C84601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6748290"/>
              <a:ext cx="152160" cy="152160"/>
            </a:xfrm>
            <a:prstGeom prst="rect">
              <a:avLst/>
            </a:prstGeom>
          </p:spPr>
        </p:pic>
      </p:grpSp>
      <p:grpSp>
        <p:nvGrpSpPr>
          <p:cNvPr id="147" name="Группа 146">
            <a:extLst>
              <a:ext uri="{FF2B5EF4-FFF2-40B4-BE49-F238E27FC236}">
                <a16:creationId xmlns:a16="http://schemas.microsoft.com/office/drawing/2014/main" id="{10AE9DE6-DB8F-4A5F-A22F-5ECEE5F0DFCC}"/>
              </a:ext>
            </a:extLst>
          </p:cNvPr>
          <p:cNvGrpSpPr/>
          <p:nvPr/>
        </p:nvGrpSpPr>
        <p:grpSpPr>
          <a:xfrm>
            <a:off x="3829502" y="6097237"/>
            <a:ext cx="2653140" cy="1093612"/>
            <a:chOff x="6407746" y="5943330"/>
            <a:chExt cx="2523673" cy="1093612"/>
          </a:xfrm>
        </p:grpSpPr>
        <p:sp>
          <p:nvSpPr>
            <p:cNvPr id="148" name="Rounded Rectangle 21">
              <a:hlinkClick r:id="rId10" action="ppaction://hlinksldjump"/>
              <a:extLst>
                <a:ext uri="{FF2B5EF4-FFF2-40B4-BE49-F238E27FC236}">
                  <a16:creationId xmlns:a16="http://schemas.microsoft.com/office/drawing/2014/main" id="{661F25F9-B699-40E6-8D43-F57A280C051D}"/>
                </a:ext>
              </a:extLst>
            </p:cNvPr>
            <p:cNvSpPr/>
            <p:nvPr/>
          </p:nvSpPr>
          <p:spPr>
            <a:xfrm>
              <a:off x="6407746"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49" name="TextBox 148">
              <a:extLst>
                <a:ext uri="{FF2B5EF4-FFF2-40B4-BE49-F238E27FC236}">
                  <a16:creationId xmlns:a16="http://schemas.microsoft.com/office/drawing/2014/main" id="{9A4D6F04-32E1-494C-BAD7-8CA3A870364C}"/>
                </a:ext>
              </a:extLst>
            </p:cNvPr>
            <p:cNvSpPr txBox="1"/>
            <p:nvPr/>
          </p:nvSpPr>
          <p:spPr>
            <a:xfrm>
              <a:off x="7343261"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Эл/энергия</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50" name="TextBox 149">
              <a:extLst>
                <a:ext uri="{FF2B5EF4-FFF2-40B4-BE49-F238E27FC236}">
                  <a16:creationId xmlns:a16="http://schemas.microsoft.com/office/drawing/2014/main" id="{3491AA37-79D5-4087-9147-C9FF40CF0F1E}"/>
                </a:ext>
              </a:extLst>
            </p:cNvPr>
            <p:cNvSpPr txBox="1"/>
            <p:nvPr/>
          </p:nvSpPr>
          <p:spPr>
            <a:xfrm>
              <a:off x="7343264" y="6359964"/>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17 910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51" name="TextBox 150">
              <a:extLst>
                <a:ext uri="{FF2B5EF4-FFF2-40B4-BE49-F238E27FC236}">
                  <a16:creationId xmlns:a16="http://schemas.microsoft.com/office/drawing/2014/main" id="{C1C3C2D7-DD33-41B4-8FE6-753C6C32D82C}"/>
                </a:ext>
              </a:extLst>
            </p:cNvPr>
            <p:cNvSpPr txBox="1"/>
            <p:nvPr/>
          </p:nvSpPr>
          <p:spPr>
            <a:xfrm>
              <a:off x="6665465"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27%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52" name="Рисунок 151">
              <a:extLst>
                <a:ext uri="{FF2B5EF4-FFF2-40B4-BE49-F238E27FC236}">
                  <a16:creationId xmlns:a16="http://schemas.microsoft.com/office/drawing/2014/main" id="{6646817C-E36E-49CD-B1EF-EF976BDC10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9152" y="6744650"/>
              <a:ext cx="152160" cy="152160"/>
            </a:xfrm>
            <a:prstGeom prst="rect">
              <a:avLst/>
            </a:prstGeom>
          </p:spPr>
        </p:pic>
      </p:grpSp>
      <p:grpSp>
        <p:nvGrpSpPr>
          <p:cNvPr id="153" name="Группа 152">
            <a:extLst>
              <a:ext uri="{FF2B5EF4-FFF2-40B4-BE49-F238E27FC236}">
                <a16:creationId xmlns:a16="http://schemas.microsoft.com/office/drawing/2014/main" id="{F5C917F0-0EA1-47CC-8A60-E3510B1216BF}"/>
              </a:ext>
            </a:extLst>
          </p:cNvPr>
          <p:cNvGrpSpPr/>
          <p:nvPr/>
        </p:nvGrpSpPr>
        <p:grpSpPr>
          <a:xfrm>
            <a:off x="1296055" y="7474756"/>
            <a:ext cx="2523673" cy="1093612"/>
            <a:chOff x="3888015" y="7151747"/>
            <a:chExt cx="2523673" cy="1093612"/>
          </a:xfrm>
        </p:grpSpPr>
        <p:sp>
          <p:nvSpPr>
            <p:cNvPr id="154" name="Rounded Rectangle 21">
              <a:hlinkClick r:id="rId11" action="ppaction://hlinksldjump"/>
              <a:extLst>
                <a:ext uri="{FF2B5EF4-FFF2-40B4-BE49-F238E27FC236}">
                  <a16:creationId xmlns:a16="http://schemas.microsoft.com/office/drawing/2014/main" id="{3FD6267D-E6B0-47A7-BEDC-421E66A00A29}"/>
                </a:ext>
              </a:extLst>
            </p:cNvPr>
            <p:cNvSpPr/>
            <p:nvPr/>
          </p:nvSpPr>
          <p:spPr>
            <a:xfrm>
              <a:off x="3888015"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55" name="TextBox 154">
              <a:extLst>
                <a:ext uri="{FF2B5EF4-FFF2-40B4-BE49-F238E27FC236}">
                  <a16:creationId xmlns:a16="http://schemas.microsoft.com/office/drawing/2014/main" id="{3E6C0056-49B9-426F-A334-4ECE3AD7914B}"/>
                </a:ext>
              </a:extLst>
            </p:cNvPr>
            <p:cNvSpPr txBox="1"/>
            <p:nvPr/>
          </p:nvSpPr>
          <p:spPr>
            <a:xfrm>
              <a:off x="4823530"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Таъмирлаш фонди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56" name="TextBox 155">
              <a:extLst>
                <a:ext uri="{FF2B5EF4-FFF2-40B4-BE49-F238E27FC236}">
                  <a16:creationId xmlns:a16="http://schemas.microsoft.com/office/drawing/2014/main" id="{EE4028CC-9033-4DE9-AA26-B85FA2E25BD5}"/>
                </a:ext>
              </a:extLst>
            </p:cNvPr>
            <p:cNvSpPr txBox="1"/>
            <p:nvPr/>
          </p:nvSpPr>
          <p:spPr>
            <a:xfrm>
              <a:off x="4823533" y="7568381"/>
              <a:ext cx="1383816"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3 737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157" name="TextBox 156">
              <a:extLst>
                <a:ext uri="{FF2B5EF4-FFF2-40B4-BE49-F238E27FC236}">
                  <a16:creationId xmlns:a16="http://schemas.microsoft.com/office/drawing/2014/main" id="{3F236640-F235-438B-B5E1-43D3350155D7}"/>
                </a:ext>
              </a:extLst>
            </p:cNvPr>
            <p:cNvSpPr txBox="1"/>
            <p:nvPr/>
          </p:nvSpPr>
          <p:spPr>
            <a:xfrm>
              <a:off x="4145734"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541%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58" name="Рисунок 157">
              <a:extLst>
                <a:ext uri="{FF2B5EF4-FFF2-40B4-BE49-F238E27FC236}">
                  <a16:creationId xmlns:a16="http://schemas.microsoft.com/office/drawing/2014/main" id="{C7FF342C-F18C-4064-B7D7-4C301812AF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7970016"/>
              <a:ext cx="152160" cy="152160"/>
            </a:xfrm>
            <a:prstGeom prst="rect">
              <a:avLst/>
            </a:prstGeom>
          </p:spPr>
        </p:pic>
      </p:grpSp>
      <p:grpSp>
        <p:nvGrpSpPr>
          <p:cNvPr id="159" name="Группа 158">
            <a:extLst>
              <a:ext uri="{FF2B5EF4-FFF2-40B4-BE49-F238E27FC236}">
                <a16:creationId xmlns:a16="http://schemas.microsoft.com/office/drawing/2014/main" id="{C3912EF5-1B3B-4BB7-9EEF-DCCA19669B5A}"/>
              </a:ext>
            </a:extLst>
          </p:cNvPr>
          <p:cNvGrpSpPr/>
          <p:nvPr/>
        </p:nvGrpSpPr>
        <p:grpSpPr>
          <a:xfrm>
            <a:off x="3829502" y="7483003"/>
            <a:ext cx="2653140" cy="1093612"/>
            <a:chOff x="6407746" y="7151747"/>
            <a:chExt cx="2523673" cy="1093612"/>
          </a:xfrm>
        </p:grpSpPr>
        <p:sp>
          <p:nvSpPr>
            <p:cNvPr id="160" name="Rounded Rectangle 21">
              <a:hlinkClick r:id="rId12" action="ppaction://hlinksldjump"/>
              <a:extLst>
                <a:ext uri="{FF2B5EF4-FFF2-40B4-BE49-F238E27FC236}">
                  <a16:creationId xmlns:a16="http://schemas.microsoft.com/office/drawing/2014/main" id="{96D89F34-4BCA-4EB7-BD8C-82B0D3BA6F70}"/>
                </a:ext>
              </a:extLst>
            </p:cNvPr>
            <p:cNvSpPr/>
            <p:nvPr/>
          </p:nvSpPr>
          <p:spPr>
            <a:xfrm>
              <a:off x="6407746"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61" name="TextBox 160">
              <a:extLst>
                <a:ext uri="{FF2B5EF4-FFF2-40B4-BE49-F238E27FC236}">
                  <a16:creationId xmlns:a16="http://schemas.microsoft.com/office/drawing/2014/main" id="{21E49628-E5F7-4FF3-9C9E-35E662D59A43}"/>
                </a:ext>
              </a:extLst>
            </p:cNvPr>
            <p:cNvSpPr txBox="1"/>
            <p:nvPr/>
          </p:nvSpPr>
          <p:spPr>
            <a:xfrm>
              <a:off x="7343261"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Бошқа харажатлар</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62" name="TextBox 161">
              <a:extLst>
                <a:ext uri="{FF2B5EF4-FFF2-40B4-BE49-F238E27FC236}">
                  <a16:creationId xmlns:a16="http://schemas.microsoft.com/office/drawing/2014/main" id="{630548BA-4F19-4AA8-AB4D-D86795E8EFE3}"/>
                </a:ext>
              </a:extLst>
            </p:cNvPr>
            <p:cNvSpPr txBox="1"/>
            <p:nvPr/>
          </p:nvSpPr>
          <p:spPr>
            <a:xfrm>
              <a:off x="7343264" y="7568381"/>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2 270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163" name="TextBox 162">
              <a:extLst>
                <a:ext uri="{FF2B5EF4-FFF2-40B4-BE49-F238E27FC236}">
                  <a16:creationId xmlns:a16="http://schemas.microsoft.com/office/drawing/2014/main" id="{F60470CE-6A99-4324-8F04-8058455290DE}"/>
                </a:ext>
              </a:extLst>
            </p:cNvPr>
            <p:cNvSpPr txBox="1"/>
            <p:nvPr/>
          </p:nvSpPr>
          <p:spPr>
            <a:xfrm>
              <a:off x="6665465"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40%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64" name="Рисунок 163">
              <a:extLst>
                <a:ext uri="{FF2B5EF4-FFF2-40B4-BE49-F238E27FC236}">
                  <a16:creationId xmlns:a16="http://schemas.microsoft.com/office/drawing/2014/main" id="{877910FC-1462-41E1-A5E8-E893DBF015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9152" y="7972236"/>
              <a:ext cx="152160" cy="152160"/>
            </a:xfrm>
            <a:prstGeom prst="rect">
              <a:avLst/>
            </a:prstGeom>
          </p:spPr>
        </p:pic>
      </p:grpSp>
      <p:grpSp>
        <p:nvGrpSpPr>
          <p:cNvPr id="165" name="Группа 164">
            <a:extLst>
              <a:ext uri="{FF2B5EF4-FFF2-40B4-BE49-F238E27FC236}">
                <a16:creationId xmlns:a16="http://schemas.microsoft.com/office/drawing/2014/main" id="{342D34D5-4B6D-49A9-BC91-50F8E8EBF6F7}"/>
              </a:ext>
            </a:extLst>
          </p:cNvPr>
          <p:cNvGrpSpPr/>
          <p:nvPr/>
        </p:nvGrpSpPr>
        <p:grpSpPr>
          <a:xfrm>
            <a:off x="3846970" y="4711470"/>
            <a:ext cx="2579313" cy="1093612"/>
            <a:chOff x="8911647" y="4713263"/>
            <a:chExt cx="2414276" cy="1093612"/>
          </a:xfrm>
        </p:grpSpPr>
        <p:sp>
          <p:nvSpPr>
            <p:cNvPr id="166" name="Rounded Rectangle 21">
              <a:hlinkClick r:id="rId13" action="ppaction://hlinksldjump"/>
              <a:extLst>
                <a:ext uri="{FF2B5EF4-FFF2-40B4-BE49-F238E27FC236}">
                  <a16:creationId xmlns:a16="http://schemas.microsoft.com/office/drawing/2014/main" id="{88062142-1B83-428F-9153-86AACBB9E315}"/>
                </a:ext>
              </a:extLst>
            </p:cNvPr>
            <p:cNvSpPr/>
            <p:nvPr/>
          </p:nvSpPr>
          <p:spPr>
            <a:xfrm>
              <a:off x="8911647" y="4713263"/>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75" name="TextBox 174">
              <a:extLst>
                <a:ext uri="{FF2B5EF4-FFF2-40B4-BE49-F238E27FC236}">
                  <a16:creationId xmlns:a16="http://schemas.microsoft.com/office/drawing/2014/main" id="{63C30AB0-23EC-4F1A-837D-7CA6BD0CF846}"/>
                </a:ext>
              </a:extLst>
            </p:cNvPr>
            <p:cNvSpPr txBox="1"/>
            <p:nvPr/>
          </p:nvSpPr>
          <p:spPr>
            <a:xfrm>
              <a:off x="9662295" y="4918745"/>
              <a:ext cx="1631040"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Материал ва эхтиёт</a:t>
              </a:r>
              <a:r>
                <a:rPr lang="en-US" sz="1200" dirty="0">
                  <a:solidFill>
                    <a:schemeClr val="tx2">
                      <a:lumMod val="85000"/>
                      <a:lumOff val="15000"/>
                    </a:schemeClr>
                  </a:solidFill>
                  <a:latin typeface="Roboto" panose="02000000000000000000" pitchFamily="2" charset="0"/>
                  <a:ea typeface="Roboto" panose="02000000000000000000" pitchFamily="2" charset="0"/>
                </a:rPr>
                <a:t> </a:t>
              </a:r>
              <a:r>
                <a:rPr lang="ru-RU" sz="1200" dirty="0">
                  <a:solidFill>
                    <a:schemeClr val="tx2">
                      <a:lumMod val="85000"/>
                      <a:lumOff val="15000"/>
                    </a:schemeClr>
                  </a:solidFill>
                  <a:latin typeface="Roboto" panose="02000000000000000000" pitchFamily="2" charset="0"/>
                  <a:ea typeface="Roboto" panose="02000000000000000000" pitchFamily="2" charset="0"/>
                </a:rPr>
                <a:t>қ</a:t>
              </a:r>
              <a:r>
                <a:rPr lang="en-US" sz="1200" dirty="0">
                  <a:solidFill>
                    <a:schemeClr val="tx2">
                      <a:lumMod val="85000"/>
                      <a:lumOff val="15000"/>
                    </a:schemeClr>
                  </a:solidFill>
                  <a:latin typeface="Roboto" panose="02000000000000000000" pitchFamily="2" charset="0"/>
                  <a:ea typeface="Roboto" panose="02000000000000000000" pitchFamily="2" charset="0"/>
                </a:rPr>
                <a:t>.</a:t>
              </a:r>
            </a:p>
          </p:txBody>
        </p:sp>
        <p:sp>
          <p:nvSpPr>
            <p:cNvPr id="176" name="TextBox 175">
              <a:extLst>
                <a:ext uri="{FF2B5EF4-FFF2-40B4-BE49-F238E27FC236}">
                  <a16:creationId xmlns:a16="http://schemas.microsoft.com/office/drawing/2014/main" id="{D38955EA-718C-4E16-8443-43D36145530C}"/>
                </a:ext>
              </a:extLst>
            </p:cNvPr>
            <p:cNvSpPr txBox="1"/>
            <p:nvPr/>
          </p:nvSpPr>
          <p:spPr>
            <a:xfrm>
              <a:off x="9670455" y="5129897"/>
              <a:ext cx="1386975"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2 679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177" name="TextBox 176">
              <a:extLst>
                <a:ext uri="{FF2B5EF4-FFF2-40B4-BE49-F238E27FC236}">
                  <a16:creationId xmlns:a16="http://schemas.microsoft.com/office/drawing/2014/main" id="{D285CAB9-48CD-4347-9F20-779792CF0668}"/>
                </a:ext>
              </a:extLst>
            </p:cNvPr>
            <p:cNvSpPr txBox="1"/>
            <p:nvPr/>
          </p:nvSpPr>
          <p:spPr>
            <a:xfrm>
              <a:off x="9169366" y="5531532"/>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13%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78" name="Рисунок 177">
              <a:extLst>
                <a:ext uri="{FF2B5EF4-FFF2-40B4-BE49-F238E27FC236}">
                  <a16:creationId xmlns:a16="http://schemas.microsoft.com/office/drawing/2014/main" id="{F341CED1-22CD-420B-AE17-6E77FCBC9E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26976" y="5538825"/>
              <a:ext cx="152160" cy="152160"/>
            </a:xfrm>
            <a:prstGeom prst="rect">
              <a:avLst/>
            </a:prstGeom>
          </p:spPr>
        </p:pic>
        <p:pic>
          <p:nvPicPr>
            <p:cNvPr id="179" name="Рисунок 178">
              <a:hlinkClick r:id="rId13" action="ppaction://hlinksldjump"/>
              <a:extLst>
                <a:ext uri="{FF2B5EF4-FFF2-40B4-BE49-F238E27FC236}">
                  <a16:creationId xmlns:a16="http://schemas.microsoft.com/office/drawing/2014/main" id="{D9B642D9-4193-443A-BE3A-C618934C62E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74556" y="4880207"/>
              <a:ext cx="518400" cy="518400"/>
            </a:xfrm>
            <a:prstGeom prst="rect">
              <a:avLst/>
            </a:prstGeom>
          </p:spPr>
        </p:pic>
      </p:grpSp>
      <p:pic>
        <p:nvPicPr>
          <p:cNvPr id="180" name="Picture 14" descr="Разное – Бесплатные иконки: образование">
            <a:hlinkClick r:id="rId12" action="ppaction://hlinksldjump"/>
            <a:extLst>
              <a:ext uri="{FF2B5EF4-FFF2-40B4-BE49-F238E27FC236}">
                <a16:creationId xmlns:a16="http://schemas.microsoft.com/office/drawing/2014/main" id="{08854BE0-B18B-4C91-B8A2-D2A08C36592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8635" y="7641852"/>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Download Free Gas station Flat Circular Flat icon Icons in PNG &amp; SVG">
            <a:hlinkClick r:id="rId9" action="ppaction://hlinksldjump"/>
            <a:extLst>
              <a:ext uri="{FF2B5EF4-FFF2-40B4-BE49-F238E27FC236}">
                <a16:creationId xmlns:a16="http://schemas.microsoft.com/office/drawing/2014/main" id="{618B27E4-D039-489D-93B2-68A2EBAC52E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58734" y="6245417"/>
            <a:ext cx="522000" cy="522000"/>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8" descr="Electricity - Free business and finance icons">
            <a:hlinkClick r:id="rId10" action="ppaction://hlinksldjump"/>
            <a:extLst>
              <a:ext uri="{FF2B5EF4-FFF2-40B4-BE49-F238E27FC236}">
                <a16:creationId xmlns:a16="http://schemas.microsoft.com/office/drawing/2014/main" id="{9484944D-61F5-476C-8027-D0D8DBD74B8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5949" y="6229631"/>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12" descr="Техническое обслуживание – Бесплатные иконки: инструменты ...">
            <a:hlinkClick r:id="rId11" action="ppaction://hlinksldjump"/>
            <a:extLst>
              <a:ext uri="{FF2B5EF4-FFF2-40B4-BE49-F238E27FC236}">
                <a16:creationId xmlns:a16="http://schemas.microsoft.com/office/drawing/2014/main" id="{8118BDC2-C9F6-41D6-8E22-DC8C29C88CA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7110" y="7663295"/>
            <a:ext cx="518400" cy="51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91422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ounded Rectangle 21">
            <a:extLst>
              <a:ext uri="{FF2B5EF4-FFF2-40B4-BE49-F238E27FC236}">
                <a16:creationId xmlns:a16="http://schemas.microsoft.com/office/drawing/2014/main" id="{9415AD22-1F9A-482A-8C75-D324CF47357A}"/>
              </a:ext>
            </a:extLst>
          </p:cNvPr>
          <p:cNvSpPr/>
          <p:nvPr/>
        </p:nvSpPr>
        <p:spPr>
          <a:xfrm>
            <a:off x="7579685" y="3672841"/>
            <a:ext cx="10245328"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719138" algn="just">
              <a:lnSpc>
                <a:spcPct val="150000"/>
              </a:lnSpc>
            </a:pPr>
            <a:r>
              <a:rPr lang="uz-Cyrl-UZ" sz="1600" dirty="0">
                <a:solidFill>
                  <a:srgbClr val="404040"/>
                </a:solidFill>
                <a:latin typeface="Roboto" panose="02000000000000000000" pitchFamily="2" charset="0"/>
                <a:ea typeface="Roboto" panose="02000000000000000000" pitchFamily="2" charset="0"/>
              </a:rPr>
              <a:t>1. 2025 йил 1 чорак иш хажми режаси 5 064,5 млн.тн.км/бр, амалдаги иш хажми 5 677,017 млн.тн.км/брни ташкил қилган, режага нисбатан 112,1% ёки 612,5 млн.тн.км/брга ошган. </a:t>
            </a:r>
          </a:p>
          <a:p>
            <a:pPr marL="182563" indent="719138" algn="just">
              <a:lnSpc>
                <a:spcPct val="150000"/>
              </a:lnSpc>
            </a:pPr>
            <a:r>
              <a:rPr lang="uz-Cyrl-UZ" sz="1600" dirty="0">
                <a:solidFill>
                  <a:srgbClr val="404040"/>
                </a:solidFill>
                <a:latin typeface="Roboto" panose="02000000000000000000" pitchFamily="2" charset="0"/>
                <a:ea typeface="Roboto" panose="02000000000000000000" pitchFamily="2" charset="0"/>
              </a:rPr>
              <a:t>2. Сметани хисоблашда 1 кВт электр энергияни нархи 848,3 сўмдан хисобланган. Амалда эса   1 кВт электр энергияни нархи локомтивларни куннинг тиғиз вақтларида юришини хисобига ўртача 950,1 сўмни ташкил қилмоқда. Фарқи 101,8 сўм ёки 12%га кўп. (82 649 219 минг сўм * 12,1% = 10 000 556 минг сўм).</a:t>
            </a:r>
          </a:p>
          <a:p>
            <a:pPr marL="182563" indent="719138" algn="just">
              <a:lnSpc>
                <a:spcPct val="150000"/>
              </a:lnSpc>
            </a:pPr>
            <a:r>
              <a:rPr lang="uz-Cyrl-UZ" sz="1600" dirty="0">
                <a:solidFill>
                  <a:srgbClr val="404040"/>
                </a:solidFill>
                <a:latin typeface="Roboto" panose="02000000000000000000" pitchFamily="2" charset="0"/>
                <a:ea typeface="Roboto" panose="02000000000000000000" pitchFamily="2" charset="0"/>
              </a:rPr>
              <a:t>3. Бунга сабаб 1-чоракда электровоз тортувида берилган иш хажми режаси 80 239.82 минг кВт электр энергия лимити ажратилган, амалдаги ташилган юк хажми электровоз тортувида харажат 88 376,4 минг кВтни ташкил қилди. Фарқи 8 136,58 минг кВт ёки 110,14% га кўп. </a:t>
            </a:r>
            <a:endParaRPr lang="en-US" sz="1600" dirty="0">
              <a:solidFill>
                <a:srgbClr val="404040"/>
              </a:solidFill>
              <a:latin typeface="Roboto" panose="02000000000000000000" pitchFamily="2" charset="0"/>
              <a:ea typeface="Roboto" panose="02000000000000000000" pitchFamily="2" charset="0"/>
            </a:endParaRPr>
          </a:p>
          <a:p>
            <a:pPr marL="182563" indent="719138" algn="just">
              <a:lnSpc>
                <a:spcPct val="150000"/>
              </a:lnSpc>
            </a:pPr>
            <a:r>
              <a:rPr lang="uz-Cyrl-UZ" sz="1600" dirty="0">
                <a:solidFill>
                  <a:srgbClr val="404040"/>
                </a:solidFill>
                <a:latin typeface="Roboto" panose="02000000000000000000" pitchFamily="2" charset="0"/>
                <a:ea typeface="Roboto" panose="02000000000000000000" pitchFamily="2" charset="0"/>
              </a:rPr>
              <a:t>8 136,58 * 950,1 = 7 730 564,7 минг сўм</a:t>
            </a:r>
          </a:p>
          <a:p>
            <a:pPr marL="182563" indent="719138" algn="just">
              <a:lnSpc>
                <a:spcPct val="150000"/>
              </a:lnSpc>
            </a:pPr>
            <a:r>
              <a:rPr lang="uz-Cyrl-UZ" sz="1600" b="1" dirty="0">
                <a:solidFill>
                  <a:srgbClr val="404040"/>
                </a:solidFill>
                <a:latin typeface="Roboto" panose="02000000000000000000" pitchFamily="2" charset="0"/>
                <a:ea typeface="Roboto" panose="02000000000000000000" pitchFamily="2" charset="0"/>
              </a:rPr>
              <a:t>Жами харажат 17 910 млн сўмни ташкил қилади.</a:t>
            </a:r>
          </a:p>
        </p:txBody>
      </p:sp>
      <p:sp>
        <p:nvSpPr>
          <p:cNvPr id="167" name="TextBox 166">
            <a:hlinkClick r:id="rId3" action="ppaction://hlinksldjump"/>
            <a:extLst>
              <a:ext uri="{FF2B5EF4-FFF2-40B4-BE49-F238E27FC236}">
                <a16:creationId xmlns:a16="http://schemas.microsoft.com/office/drawing/2014/main" id="{E855F5A7-003C-446A-A1DD-53AAF0CCC957}"/>
              </a:ext>
            </a:extLst>
          </p:cNvPr>
          <p:cNvSpPr txBox="1"/>
          <p:nvPr/>
        </p:nvSpPr>
        <p:spPr>
          <a:xfrm>
            <a:off x="6482642" y="226492"/>
            <a:ext cx="5322715" cy="707886"/>
          </a:xfrm>
          <a:prstGeom prst="rect">
            <a:avLst/>
          </a:prstGeom>
          <a:noFill/>
        </p:spPr>
        <p:txBody>
          <a:bodyPr wrap="square" rtlCol="0">
            <a:spAutoFit/>
          </a:bodyPr>
          <a:lstStyle/>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"Ўзбекистон" локомотив депосининг </a:t>
            </a:r>
            <a:endParaRPr lang="en-US" sz="2000" b="1" dirty="0">
              <a:solidFill>
                <a:schemeClr val="tx1">
                  <a:lumMod val="85000"/>
                  <a:lumOff val="15000"/>
                </a:schemeClr>
              </a:solidFill>
              <a:latin typeface="Roboto" panose="02000000000000000000" pitchFamily="2" charset="0"/>
              <a:ea typeface="Roboto" panose="02000000000000000000" pitchFamily="2" charset="0"/>
            </a:endParaRPr>
          </a:p>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2025 йил</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en-US" sz="1800" b="1" dirty="0">
                <a:solidFill>
                  <a:schemeClr val="tx1">
                    <a:lumMod val="85000"/>
                    <a:lumOff val="15000"/>
                  </a:schemeClr>
                </a:solidFill>
                <a:latin typeface="Roboto" panose="02000000000000000000" pitchFamily="2" charset="0"/>
                <a:ea typeface="Roboto" panose="02000000000000000000" pitchFamily="2" charset="0"/>
                <a:cs typeface="Times New Roman" panose="02020603050405020304" pitchFamily="18" charset="0"/>
              </a:rPr>
              <a:t>I</a:t>
            </a:r>
            <a:r>
              <a:rPr lang="en-US" sz="2000" b="1" dirty="0">
                <a:solidFill>
                  <a:schemeClr val="tx1">
                    <a:lumMod val="85000"/>
                    <a:lumOff val="15000"/>
                  </a:schemeClr>
                </a:solidFill>
                <a:latin typeface="Roboto" panose="02000000000000000000" pitchFamily="2" charset="0"/>
                <a:ea typeface="Roboto" panose="02000000000000000000" pitchFamily="2" charset="0"/>
              </a:rPr>
              <a:t>-</a:t>
            </a:r>
            <a:r>
              <a:rPr lang="ru-RU" sz="2000" b="1" dirty="0">
                <a:solidFill>
                  <a:schemeClr val="tx1">
                    <a:lumMod val="85000"/>
                    <a:lumOff val="15000"/>
                  </a:schemeClr>
                </a:solidFill>
                <a:latin typeface="Roboto" panose="02000000000000000000" pitchFamily="2" charset="0"/>
                <a:ea typeface="Roboto" panose="02000000000000000000" pitchFamily="2" charset="0"/>
              </a:rPr>
              <a:t>чорак</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ru-RU" sz="20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az-Latn-AZ" sz="2000" b="1"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89" name="Rounded Rectangle 76">
            <a:extLst>
              <a:ext uri="{FF2B5EF4-FFF2-40B4-BE49-F238E27FC236}">
                <a16:creationId xmlns:a16="http://schemas.microsoft.com/office/drawing/2014/main" id="{46690983-0310-4AE4-BE48-19539F6353F7}"/>
              </a:ext>
            </a:extLst>
          </p:cNvPr>
          <p:cNvSpPr/>
          <p:nvPr/>
        </p:nvSpPr>
        <p:spPr>
          <a:xfrm>
            <a:off x="769257" y="1248910"/>
            <a:ext cx="16894629" cy="1704778"/>
          </a:xfrm>
          <a:prstGeom prst="roundRect">
            <a:avLst>
              <a:gd name="adj" fmla="val 13955"/>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nvGrpSpPr>
          <p:cNvPr id="91" name="Группа 90">
            <a:extLst>
              <a:ext uri="{FF2B5EF4-FFF2-40B4-BE49-F238E27FC236}">
                <a16:creationId xmlns:a16="http://schemas.microsoft.com/office/drawing/2014/main" id="{65CBDD26-AB65-4471-9767-277C5A8FFAEB}"/>
              </a:ext>
            </a:extLst>
          </p:cNvPr>
          <p:cNvGrpSpPr/>
          <p:nvPr/>
        </p:nvGrpSpPr>
        <p:grpSpPr>
          <a:xfrm>
            <a:off x="4439230" y="1380412"/>
            <a:ext cx="2965747" cy="1384529"/>
            <a:chOff x="4173179" y="1380412"/>
            <a:chExt cx="2965747" cy="1384529"/>
          </a:xfrm>
        </p:grpSpPr>
        <p:sp>
          <p:nvSpPr>
            <p:cNvPr id="92" name="Rounded Rectangle 131">
              <a:extLst>
                <a:ext uri="{FF2B5EF4-FFF2-40B4-BE49-F238E27FC236}">
                  <a16:creationId xmlns:a16="http://schemas.microsoft.com/office/drawing/2014/main" id="{3A73A59F-EC34-438B-836A-71A54D9288A6}"/>
                </a:ext>
              </a:extLst>
            </p:cNvPr>
            <p:cNvSpPr/>
            <p:nvPr/>
          </p:nvSpPr>
          <p:spPr>
            <a:xfrm>
              <a:off x="4173179" y="1380412"/>
              <a:ext cx="594827" cy="5948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2</a:t>
              </a:r>
            </a:p>
          </p:txBody>
        </p:sp>
        <p:sp>
          <p:nvSpPr>
            <p:cNvPr id="93" name="TextBox 92">
              <a:extLst>
                <a:ext uri="{FF2B5EF4-FFF2-40B4-BE49-F238E27FC236}">
                  <a16:creationId xmlns:a16="http://schemas.microsoft.com/office/drawing/2014/main" id="{7E025111-A004-4537-A1E7-558AD8D8C3FD}"/>
                </a:ext>
              </a:extLst>
            </p:cNvPr>
            <p:cNvSpPr txBox="1"/>
            <p:nvPr/>
          </p:nvSpPr>
          <p:spPr>
            <a:xfrm>
              <a:off x="4757479"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2">
                      <a:lumMod val="75000"/>
                      <a:lumOff val="25000"/>
                    </a:schemeClr>
                  </a:solidFill>
                  <a:latin typeface="Roboto" panose="02000000000000000000" pitchFamily="2" charset="0"/>
                  <a:ea typeface="Roboto" panose="02000000000000000000" pitchFamily="2" charset="0"/>
                </a:rPr>
                <a:t>режаси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5" name="TextBox 94">
              <a:extLst>
                <a:ext uri="{FF2B5EF4-FFF2-40B4-BE49-F238E27FC236}">
                  <a16:creationId xmlns:a16="http://schemas.microsoft.com/office/drawing/2014/main" id="{55BE4D7D-2082-41ED-BEAA-59113846D739}"/>
                </a:ext>
              </a:extLst>
            </p:cNvPr>
            <p:cNvSpPr txBox="1"/>
            <p:nvPr/>
          </p:nvSpPr>
          <p:spPr>
            <a:xfrm>
              <a:off x="4757478"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370F3"/>
                  </a:solidFill>
                  <a:latin typeface="Roboto" panose="02000000000000000000" pitchFamily="2" charset="0"/>
                  <a:ea typeface="Roboto" panose="02000000000000000000" pitchFamily="2" charset="0"/>
                </a:rPr>
                <a:t>253 255 </a:t>
              </a:r>
              <a:r>
                <a:rPr lang="ru-RU" sz="1400" b="1" dirty="0">
                  <a:solidFill>
                    <a:srgbClr val="0370F3"/>
                  </a:solidFill>
                  <a:latin typeface="Roboto" panose="02000000000000000000" pitchFamily="2" charset="0"/>
                  <a:ea typeface="Roboto" panose="02000000000000000000" pitchFamily="2" charset="0"/>
                </a:rPr>
                <a:t>МЛН</a:t>
              </a:r>
              <a:r>
                <a:rPr lang="en-US" sz="1400" b="1" dirty="0">
                  <a:solidFill>
                    <a:srgbClr val="0370F3"/>
                  </a:solidFill>
                  <a:latin typeface="Roboto" panose="02000000000000000000" pitchFamily="2" charset="0"/>
                  <a:ea typeface="Roboto" panose="02000000000000000000" pitchFamily="2" charset="0"/>
                </a:rPr>
                <a:t> </a:t>
              </a:r>
              <a:r>
                <a:rPr lang="ru-RU" sz="1400" b="1" dirty="0">
                  <a:solidFill>
                    <a:srgbClr val="0370F3"/>
                  </a:solidFill>
                  <a:latin typeface="Roboto" panose="02000000000000000000" pitchFamily="2" charset="0"/>
                  <a:ea typeface="Roboto" panose="02000000000000000000" pitchFamily="2" charset="0"/>
                </a:rPr>
                <a:t>СЎМ</a:t>
              </a:r>
              <a:endParaRPr lang="en-US" b="1" dirty="0">
                <a:solidFill>
                  <a:srgbClr val="0370F3"/>
                </a:solidFill>
                <a:latin typeface="Roboto" panose="02000000000000000000" pitchFamily="2" charset="0"/>
                <a:ea typeface="Roboto" panose="02000000000000000000" pitchFamily="2" charset="0"/>
              </a:endParaRPr>
            </a:p>
          </p:txBody>
        </p:sp>
        <p:cxnSp>
          <p:nvCxnSpPr>
            <p:cNvPr id="96" name="Straight Connector 21">
              <a:extLst>
                <a:ext uri="{FF2B5EF4-FFF2-40B4-BE49-F238E27FC236}">
                  <a16:creationId xmlns:a16="http://schemas.microsoft.com/office/drawing/2014/main" id="{D78CC52B-6BF0-4158-8BE6-CBFB23D6FDFD}"/>
                </a:ext>
              </a:extLst>
            </p:cNvPr>
            <p:cNvCxnSpPr/>
            <p:nvPr/>
          </p:nvCxnSpPr>
          <p:spPr>
            <a:xfrm>
              <a:off x="4768006"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22">
              <a:extLst>
                <a:ext uri="{FF2B5EF4-FFF2-40B4-BE49-F238E27FC236}">
                  <a16:creationId xmlns:a16="http://schemas.microsoft.com/office/drawing/2014/main" id="{76C0B7B1-F261-4270-BDDD-62C3B2FDC3CB}"/>
                </a:ext>
              </a:extLst>
            </p:cNvPr>
            <p:cNvCxnSpPr>
              <a:cxnSpLocks/>
              <a:endCxn id="99" idx="2"/>
            </p:cNvCxnSpPr>
            <p:nvPr/>
          </p:nvCxnSpPr>
          <p:spPr>
            <a:xfrm>
              <a:off x="4790869" y="2675255"/>
              <a:ext cx="1700246" cy="334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EBBF4D80-17A9-4667-9370-AC8B230CC11B}"/>
                </a:ext>
              </a:extLst>
            </p:cNvPr>
            <p:cNvSpPr txBox="1"/>
            <p:nvPr/>
          </p:nvSpPr>
          <p:spPr>
            <a:xfrm>
              <a:off x="6776895"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99" name="Oval 24">
              <a:extLst>
                <a:ext uri="{FF2B5EF4-FFF2-40B4-BE49-F238E27FC236}">
                  <a16:creationId xmlns:a16="http://schemas.microsoft.com/office/drawing/2014/main" id="{52C0214D-0D1C-4F43-A51F-4102C0FC022F}"/>
                </a:ext>
              </a:extLst>
            </p:cNvPr>
            <p:cNvSpPr/>
            <p:nvPr/>
          </p:nvSpPr>
          <p:spPr>
            <a:xfrm>
              <a:off x="6491115" y="2592267"/>
              <a:ext cx="172674" cy="1726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0" name="Группа 99">
            <a:extLst>
              <a:ext uri="{FF2B5EF4-FFF2-40B4-BE49-F238E27FC236}">
                <a16:creationId xmlns:a16="http://schemas.microsoft.com/office/drawing/2014/main" id="{40AD8572-FB2D-4288-BA65-0635321A8E6A}"/>
              </a:ext>
            </a:extLst>
          </p:cNvPr>
          <p:cNvGrpSpPr/>
          <p:nvPr/>
        </p:nvGrpSpPr>
        <p:grpSpPr>
          <a:xfrm>
            <a:off x="11245727" y="1380412"/>
            <a:ext cx="2952687" cy="1384529"/>
            <a:chOff x="11533006" y="1380412"/>
            <a:chExt cx="2952687" cy="1384529"/>
          </a:xfrm>
        </p:grpSpPr>
        <p:sp>
          <p:nvSpPr>
            <p:cNvPr id="101" name="Rounded Rectangle 111">
              <a:extLst>
                <a:ext uri="{FF2B5EF4-FFF2-40B4-BE49-F238E27FC236}">
                  <a16:creationId xmlns:a16="http://schemas.microsoft.com/office/drawing/2014/main" id="{1A71D3AD-1A4A-45AA-A349-723DDC90ABC4}"/>
                </a:ext>
              </a:extLst>
            </p:cNvPr>
            <p:cNvSpPr/>
            <p:nvPr/>
          </p:nvSpPr>
          <p:spPr>
            <a:xfrm>
              <a:off x="11533006" y="1380412"/>
              <a:ext cx="594827" cy="5948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4</a:t>
              </a:r>
            </a:p>
          </p:txBody>
        </p:sp>
        <p:sp>
          <p:nvSpPr>
            <p:cNvPr id="102" name="TextBox 101">
              <a:hlinkClick r:id="rId4" action="ppaction://hlinksldjump"/>
              <a:extLst>
                <a:ext uri="{FF2B5EF4-FFF2-40B4-BE49-F238E27FC236}">
                  <a16:creationId xmlns:a16="http://schemas.microsoft.com/office/drawing/2014/main" id="{55C5A011-6507-4AC5-9F5A-914902962B2A}"/>
                </a:ext>
              </a:extLst>
            </p:cNvPr>
            <p:cNvSpPr txBox="1"/>
            <p:nvPr/>
          </p:nvSpPr>
          <p:spPr>
            <a:xfrm>
              <a:off x="12127833" y="1547812"/>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sp>
          <p:nvSpPr>
            <p:cNvPr id="103" name="TextBox 102">
              <a:extLst>
                <a:ext uri="{FF2B5EF4-FFF2-40B4-BE49-F238E27FC236}">
                  <a16:creationId xmlns:a16="http://schemas.microsoft.com/office/drawing/2014/main" id="{CC035C40-FC17-41A5-B05F-FCB04FBE6C0B}"/>
                </a:ext>
              </a:extLst>
            </p:cNvPr>
            <p:cNvSpPr txBox="1"/>
            <p:nvPr/>
          </p:nvSpPr>
          <p:spPr>
            <a:xfrm>
              <a:off x="12127832"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FFBA30"/>
                  </a:solidFill>
                  <a:latin typeface="Roboto" panose="02000000000000000000" pitchFamily="2" charset="0"/>
                  <a:ea typeface="Roboto" panose="02000000000000000000" pitchFamily="2" charset="0"/>
                </a:rPr>
                <a:t>31 658 </a:t>
              </a:r>
              <a:r>
                <a:rPr lang="ru-RU" sz="1400" b="1" dirty="0">
                  <a:solidFill>
                    <a:srgbClr val="FFBA30"/>
                  </a:solidFill>
                  <a:latin typeface="Roboto" panose="02000000000000000000" pitchFamily="2" charset="0"/>
                  <a:ea typeface="Roboto" panose="02000000000000000000" pitchFamily="2" charset="0"/>
                </a:rPr>
                <a:t>МЛН</a:t>
              </a:r>
              <a:r>
                <a:rPr lang="en-US" sz="1400" b="1" dirty="0">
                  <a:solidFill>
                    <a:srgbClr val="FFBA30"/>
                  </a:solidFill>
                  <a:latin typeface="Roboto" panose="02000000000000000000" pitchFamily="2" charset="0"/>
                  <a:ea typeface="Roboto" panose="02000000000000000000" pitchFamily="2" charset="0"/>
                </a:rPr>
                <a:t> </a:t>
              </a:r>
              <a:r>
                <a:rPr lang="ru-RU" sz="1400" b="1" dirty="0">
                  <a:solidFill>
                    <a:srgbClr val="FFBA30"/>
                  </a:solidFill>
                  <a:latin typeface="Roboto" panose="02000000000000000000" pitchFamily="2" charset="0"/>
                  <a:ea typeface="Roboto" panose="02000000000000000000" pitchFamily="2" charset="0"/>
                </a:rPr>
                <a:t>СЎМ</a:t>
              </a:r>
              <a:endParaRPr lang="en-US" b="1" dirty="0">
                <a:solidFill>
                  <a:srgbClr val="FFBA30"/>
                </a:solidFill>
                <a:latin typeface="Roboto" panose="02000000000000000000" pitchFamily="2" charset="0"/>
                <a:ea typeface="Roboto" panose="02000000000000000000" pitchFamily="2" charset="0"/>
              </a:endParaRPr>
            </a:p>
          </p:txBody>
        </p:sp>
        <p:cxnSp>
          <p:nvCxnSpPr>
            <p:cNvPr id="104" name="Straight Connector 9">
              <a:extLst>
                <a:ext uri="{FF2B5EF4-FFF2-40B4-BE49-F238E27FC236}">
                  <a16:creationId xmlns:a16="http://schemas.microsoft.com/office/drawing/2014/main" id="{0C84AC4D-AAE1-4BD0-9C2F-350A64C5E750}"/>
                </a:ext>
              </a:extLst>
            </p:cNvPr>
            <p:cNvCxnSpPr/>
            <p:nvPr/>
          </p:nvCxnSpPr>
          <p:spPr>
            <a:xfrm>
              <a:off x="12138360"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
              <a:extLst>
                <a:ext uri="{FF2B5EF4-FFF2-40B4-BE49-F238E27FC236}">
                  <a16:creationId xmlns:a16="http://schemas.microsoft.com/office/drawing/2014/main" id="{58E33D9E-1823-4E62-A59B-779920377F66}"/>
                </a:ext>
              </a:extLst>
            </p:cNvPr>
            <p:cNvCxnSpPr>
              <a:cxnSpLocks/>
              <a:endCxn id="107" idx="2"/>
            </p:cNvCxnSpPr>
            <p:nvPr/>
          </p:nvCxnSpPr>
          <p:spPr>
            <a:xfrm>
              <a:off x="12138364" y="2675255"/>
              <a:ext cx="372638" cy="334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BA01CC7-32FF-4EE5-AF03-B3768967DDB9}"/>
                </a:ext>
              </a:extLst>
            </p:cNvPr>
            <p:cNvSpPr txBox="1"/>
            <p:nvPr/>
          </p:nvSpPr>
          <p:spPr>
            <a:xfrm>
              <a:off x="14123662"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12%</a:t>
              </a:r>
            </a:p>
          </p:txBody>
        </p:sp>
        <p:sp>
          <p:nvSpPr>
            <p:cNvPr id="107" name="Oval 26">
              <a:extLst>
                <a:ext uri="{FF2B5EF4-FFF2-40B4-BE49-F238E27FC236}">
                  <a16:creationId xmlns:a16="http://schemas.microsoft.com/office/drawing/2014/main" id="{881E590F-509B-4542-B7FB-D64D7010F652}"/>
                </a:ext>
              </a:extLst>
            </p:cNvPr>
            <p:cNvSpPr/>
            <p:nvPr/>
          </p:nvSpPr>
          <p:spPr>
            <a:xfrm>
              <a:off x="12511002" y="2592267"/>
              <a:ext cx="172674" cy="1726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8" name="Группа 107">
            <a:extLst>
              <a:ext uri="{FF2B5EF4-FFF2-40B4-BE49-F238E27FC236}">
                <a16:creationId xmlns:a16="http://schemas.microsoft.com/office/drawing/2014/main" id="{CD046E45-54A8-4C85-A424-DEA2B111DD89}"/>
              </a:ext>
            </a:extLst>
          </p:cNvPr>
          <p:cNvGrpSpPr/>
          <p:nvPr/>
        </p:nvGrpSpPr>
        <p:grpSpPr>
          <a:xfrm>
            <a:off x="7854272" y="1380412"/>
            <a:ext cx="2942160" cy="1384529"/>
            <a:chOff x="7753648" y="1380412"/>
            <a:chExt cx="2942160" cy="1384529"/>
          </a:xfrm>
        </p:grpSpPr>
        <p:sp>
          <p:nvSpPr>
            <p:cNvPr id="109" name="Rounded Rectangle 117">
              <a:extLst>
                <a:ext uri="{FF2B5EF4-FFF2-40B4-BE49-F238E27FC236}">
                  <a16:creationId xmlns:a16="http://schemas.microsoft.com/office/drawing/2014/main" id="{935DCE20-1B9B-45BA-BDED-D3A41416131D}"/>
                </a:ext>
              </a:extLst>
            </p:cNvPr>
            <p:cNvSpPr/>
            <p:nvPr/>
          </p:nvSpPr>
          <p:spPr>
            <a:xfrm>
              <a:off x="7753648" y="1380412"/>
              <a:ext cx="594827" cy="5948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3</a:t>
              </a:r>
            </a:p>
          </p:txBody>
        </p:sp>
        <p:sp>
          <p:nvSpPr>
            <p:cNvPr id="110" name="TextBox 109">
              <a:extLst>
                <a:ext uri="{FF2B5EF4-FFF2-40B4-BE49-F238E27FC236}">
                  <a16:creationId xmlns:a16="http://schemas.microsoft.com/office/drawing/2014/main" id="{CB438AA7-BBCD-4531-A791-8B9FFD0577B7}"/>
                </a:ext>
              </a:extLst>
            </p:cNvPr>
            <p:cNvSpPr txBox="1"/>
            <p:nvPr/>
          </p:nvSpPr>
          <p:spPr>
            <a:xfrm>
              <a:off x="8337949" y="2185308"/>
              <a:ext cx="196346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6024DE"/>
                  </a:solidFill>
                  <a:latin typeface="Roboto" panose="02000000000000000000" pitchFamily="2" charset="0"/>
                  <a:ea typeface="Roboto" panose="02000000000000000000" pitchFamily="2" charset="0"/>
                </a:rPr>
                <a:t>284 915 </a:t>
              </a:r>
              <a:r>
                <a:rPr lang="ru-RU" sz="1400" b="1" dirty="0">
                  <a:solidFill>
                    <a:srgbClr val="6024DE"/>
                  </a:solidFill>
                  <a:latin typeface="Roboto" panose="02000000000000000000" pitchFamily="2" charset="0"/>
                  <a:ea typeface="Roboto" panose="02000000000000000000" pitchFamily="2" charset="0"/>
                </a:rPr>
                <a:t>МЛН</a:t>
              </a:r>
              <a:r>
                <a:rPr lang="en-US" sz="1400" b="1" dirty="0">
                  <a:solidFill>
                    <a:srgbClr val="6024DE"/>
                  </a:solidFill>
                  <a:latin typeface="Roboto" panose="02000000000000000000" pitchFamily="2" charset="0"/>
                  <a:ea typeface="Roboto" panose="02000000000000000000" pitchFamily="2" charset="0"/>
                </a:rPr>
                <a:t> </a:t>
              </a:r>
              <a:r>
                <a:rPr lang="ru-RU" sz="1400" b="1" dirty="0">
                  <a:solidFill>
                    <a:srgbClr val="6024DE"/>
                  </a:solidFill>
                  <a:latin typeface="Roboto" panose="02000000000000000000" pitchFamily="2" charset="0"/>
                  <a:ea typeface="Roboto" panose="02000000000000000000" pitchFamily="2" charset="0"/>
                </a:rPr>
                <a:t>СЎМ</a:t>
              </a:r>
              <a:endParaRPr lang="en-US" b="1" dirty="0">
                <a:solidFill>
                  <a:srgbClr val="6024DE"/>
                </a:solidFill>
                <a:latin typeface="Roboto" panose="02000000000000000000" pitchFamily="2" charset="0"/>
                <a:ea typeface="Roboto" panose="02000000000000000000" pitchFamily="2" charset="0"/>
              </a:endParaRPr>
            </a:p>
          </p:txBody>
        </p:sp>
        <p:cxnSp>
          <p:nvCxnSpPr>
            <p:cNvPr id="111" name="Straight Connector 15">
              <a:extLst>
                <a:ext uri="{FF2B5EF4-FFF2-40B4-BE49-F238E27FC236}">
                  <a16:creationId xmlns:a16="http://schemas.microsoft.com/office/drawing/2014/main" id="{2AC0E62E-3400-4571-A888-6EAB8524ED77}"/>
                </a:ext>
              </a:extLst>
            </p:cNvPr>
            <p:cNvCxnSpPr/>
            <p:nvPr/>
          </p:nvCxnSpPr>
          <p:spPr>
            <a:xfrm>
              <a:off x="8348475"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6">
              <a:extLst>
                <a:ext uri="{FF2B5EF4-FFF2-40B4-BE49-F238E27FC236}">
                  <a16:creationId xmlns:a16="http://schemas.microsoft.com/office/drawing/2014/main" id="{D24206C8-D485-4946-BFF3-B29A5C97D0FE}"/>
                </a:ext>
              </a:extLst>
            </p:cNvPr>
            <p:cNvCxnSpPr>
              <a:cxnSpLocks/>
              <a:endCxn id="114" idx="2"/>
            </p:cNvCxnSpPr>
            <p:nvPr/>
          </p:nvCxnSpPr>
          <p:spPr>
            <a:xfrm>
              <a:off x="8348476" y="2675255"/>
              <a:ext cx="1743229" cy="334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C4CA24F0-6E74-42E6-95A2-4103E86EB93D}"/>
                </a:ext>
              </a:extLst>
            </p:cNvPr>
            <p:cNvSpPr txBox="1"/>
            <p:nvPr/>
          </p:nvSpPr>
          <p:spPr>
            <a:xfrm>
              <a:off x="10333777"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112%</a:t>
              </a:r>
            </a:p>
          </p:txBody>
        </p:sp>
        <p:sp>
          <p:nvSpPr>
            <p:cNvPr id="114" name="Oval 25">
              <a:extLst>
                <a:ext uri="{FF2B5EF4-FFF2-40B4-BE49-F238E27FC236}">
                  <a16:creationId xmlns:a16="http://schemas.microsoft.com/office/drawing/2014/main" id="{C63F2213-3E44-4A65-97D0-5901C37DCAAE}"/>
                </a:ext>
              </a:extLst>
            </p:cNvPr>
            <p:cNvSpPr/>
            <p:nvPr/>
          </p:nvSpPr>
          <p:spPr>
            <a:xfrm>
              <a:off x="10091705" y="2592267"/>
              <a:ext cx="172674" cy="1726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15" name="TextBox 114">
              <a:hlinkClick r:id="rId3" action="ppaction://hlinksldjump"/>
              <a:extLst>
                <a:ext uri="{FF2B5EF4-FFF2-40B4-BE49-F238E27FC236}">
                  <a16:creationId xmlns:a16="http://schemas.microsoft.com/office/drawing/2014/main" id="{BA4785CB-4AF9-4C66-A720-848E1B57447A}"/>
                </a:ext>
              </a:extLst>
            </p:cNvPr>
            <p:cNvSpPr txBox="1"/>
            <p:nvPr/>
          </p:nvSpPr>
          <p:spPr>
            <a:xfrm>
              <a:off x="8337949" y="1547812"/>
              <a:ext cx="2161760"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p:txBody>
        </p:sp>
      </p:grpSp>
      <p:grpSp>
        <p:nvGrpSpPr>
          <p:cNvPr id="116" name="Группа 115">
            <a:extLst>
              <a:ext uri="{FF2B5EF4-FFF2-40B4-BE49-F238E27FC236}">
                <a16:creationId xmlns:a16="http://schemas.microsoft.com/office/drawing/2014/main" id="{13195C27-105B-447A-8390-C4CE72901F16}"/>
              </a:ext>
            </a:extLst>
          </p:cNvPr>
          <p:cNvGrpSpPr/>
          <p:nvPr/>
        </p:nvGrpSpPr>
        <p:grpSpPr>
          <a:xfrm>
            <a:off x="1156158" y="1380412"/>
            <a:ext cx="2833777" cy="1384529"/>
            <a:chOff x="1156158" y="1380412"/>
            <a:chExt cx="2833777" cy="1384529"/>
          </a:xfrm>
        </p:grpSpPr>
        <p:sp>
          <p:nvSpPr>
            <p:cNvPr id="117" name="Rounded Rectangle 131">
              <a:extLst>
                <a:ext uri="{FF2B5EF4-FFF2-40B4-BE49-F238E27FC236}">
                  <a16:creationId xmlns:a16="http://schemas.microsoft.com/office/drawing/2014/main" id="{8D785D51-BF83-49FC-A05D-D5B2B30C7550}"/>
                </a:ext>
              </a:extLst>
            </p:cNvPr>
            <p:cNvSpPr/>
            <p:nvPr/>
          </p:nvSpPr>
          <p:spPr>
            <a:xfrm>
              <a:off x="1156158" y="1380412"/>
              <a:ext cx="594827" cy="59482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1</a:t>
              </a:r>
            </a:p>
          </p:txBody>
        </p:sp>
        <p:sp>
          <p:nvSpPr>
            <p:cNvPr id="118" name="TextBox 117">
              <a:extLst>
                <a:ext uri="{FF2B5EF4-FFF2-40B4-BE49-F238E27FC236}">
                  <a16:creationId xmlns:a16="http://schemas.microsoft.com/office/drawing/2014/main" id="{D705486E-93CA-4AC8-8D95-6260E300F785}"/>
                </a:ext>
              </a:extLst>
            </p:cNvPr>
            <p:cNvSpPr txBox="1"/>
            <p:nvPr/>
          </p:nvSpPr>
          <p:spPr>
            <a:xfrm>
              <a:off x="1632075"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dirty="0">
                  <a:solidFill>
                    <a:schemeClr val="tx2">
                      <a:lumMod val="75000"/>
                      <a:lumOff val="25000"/>
                    </a:schemeClr>
                  </a:solidFill>
                  <a:latin typeface="Roboto" panose="02000000000000000000" pitchFamily="2" charset="0"/>
                  <a:ea typeface="Roboto" panose="02000000000000000000" pitchFamily="2" charset="0"/>
                </a:rPr>
                <a:t>I-чорак</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b="1" dirty="0">
                  <a:solidFill>
                    <a:schemeClr val="tx2">
                      <a:lumMod val="75000"/>
                      <a:lumOff val="25000"/>
                    </a:schemeClr>
                  </a:solidFill>
                  <a:latin typeface="Roboto" panose="02000000000000000000" pitchFamily="2" charset="0"/>
                  <a:ea typeface="Roboto" panose="02000000000000000000" pitchFamily="2" charset="0"/>
                </a:rPr>
                <a:t>хисоботи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19" name="TextBox 118">
              <a:extLst>
                <a:ext uri="{FF2B5EF4-FFF2-40B4-BE49-F238E27FC236}">
                  <a16:creationId xmlns:a16="http://schemas.microsoft.com/office/drawing/2014/main" id="{B34D1058-8E40-4CCA-BBEC-C11C9DE5AEE3}"/>
                </a:ext>
              </a:extLst>
            </p:cNvPr>
            <p:cNvSpPr txBox="1"/>
            <p:nvPr/>
          </p:nvSpPr>
          <p:spPr>
            <a:xfrm>
              <a:off x="1632075" y="2185308"/>
              <a:ext cx="1874326"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b="1" dirty="0">
                  <a:solidFill>
                    <a:srgbClr val="7F7F7F"/>
                  </a:solidFill>
                  <a:latin typeface="Roboto" panose="02000000000000000000" pitchFamily="2" charset="0"/>
                  <a:ea typeface="Roboto" panose="02000000000000000000" pitchFamily="2" charset="0"/>
                </a:rPr>
                <a:t>326 854 </a:t>
              </a:r>
              <a:r>
                <a:rPr lang="ru-RU" sz="1400" b="1" dirty="0">
                  <a:solidFill>
                    <a:srgbClr val="7F7F7F"/>
                  </a:solidFill>
                  <a:latin typeface="Roboto" panose="02000000000000000000" pitchFamily="2" charset="0"/>
                  <a:ea typeface="Roboto" panose="02000000000000000000" pitchFamily="2" charset="0"/>
                </a:rPr>
                <a:t>МЛН</a:t>
              </a:r>
              <a:r>
                <a:rPr lang="uz-Cyrl-UZ" sz="1400" b="1" dirty="0">
                  <a:solidFill>
                    <a:srgbClr val="7F7F7F"/>
                  </a:solidFill>
                  <a:latin typeface="Roboto" panose="02000000000000000000" pitchFamily="2" charset="0"/>
                  <a:ea typeface="Roboto" panose="02000000000000000000" pitchFamily="2" charset="0"/>
                </a:rPr>
                <a:t> </a:t>
              </a:r>
              <a:r>
                <a:rPr lang="ru-RU" sz="1400" b="1" dirty="0">
                  <a:solidFill>
                    <a:srgbClr val="7F7F7F"/>
                  </a:solidFill>
                  <a:latin typeface="Roboto" panose="02000000000000000000" pitchFamily="2" charset="0"/>
                  <a:ea typeface="Roboto" panose="02000000000000000000" pitchFamily="2" charset="0"/>
                </a:rPr>
                <a:t>СЎМ</a:t>
              </a:r>
              <a:endParaRPr lang="en-US" b="1" dirty="0">
                <a:solidFill>
                  <a:srgbClr val="7F7F7F"/>
                </a:solidFill>
                <a:latin typeface="Roboto" panose="02000000000000000000" pitchFamily="2" charset="0"/>
                <a:ea typeface="Roboto" panose="02000000000000000000" pitchFamily="2" charset="0"/>
              </a:endParaRPr>
            </a:p>
          </p:txBody>
        </p:sp>
        <p:cxnSp>
          <p:nvCxnSpPr>
            <p:cNvPr id="120" name="Straight Connector 21">
              <a:extLst>
                <a:ext uri="{FF2B5EF4-FFF2-40B4-BE49-F238E27FC236}">
                  <a16:creationId xmlns:a16="http://schemas.microsoft.com/office/drawing/2014/main" id="{85CEBAB6-1549-497C-B299-F164352CAB9A}"/>
                </a:ext>
              </a:extLst>
            </p:cNvPr>
            <p:cNvCxnSpPr/>
            <p:nvPr/>
          </p:nvCxnSpPr>
          <p:spPr>
            <a:xfrm>
              <a:off x="1642602"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22">
              <a:extLst>
                <a:ext uri="{FF2B5EF4-FFF2-40B4-BE49-F238E27FC236}">
                  <a16:creationId xmlns:a16="http://schemas.microsoft.com/office/drawing/2014/main" id="{1861D982-277F-44D5-93F6-03D18A8B1A7F}"/>
                </a:ext>
              </a:extLst>
            </p:cNvPr>
            <p:cNvCxnSpPr>
              <a:cxnSpLocks/>
              <a:endCxn id="123" idx="2"/>
            </p:cNvCxnSpPr>
            <p:nvPr/>
          </p:nvCxnSpPr>
          <p:spPr>
            <a:xfrm>
              <a:off x="1665465" y="2675255"/>
              <a:ext cx="1700246" cy="3349"/>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C14E0DD-75F2-421D-AD84-C4841BB4415E}"/>
                </a:ext>
              </a:extLst>
            </p:cNvPr>
            <p:cNvSpPr txBox="1"/>
            <p:nvPr/>
          </p:nvSpPr>
          <p:spPr>
            <a:xfrm>
              <a:off x="3627904"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123" name="Oval 24">
              <a:extLst>
                <a:ext uri="{FF2B5EF4-FFF2-40B4-BE49-F238E27FC236}">
                  <a16:creationId xmlns:a16="http://schemas.microsoft.com/office/drawing/2014/main" id="{4C74CA60-54BE-46FF-8D3D-129F2E5F30A0}"/>
                </a:ext>
              </a:extLst>
            </p:cNvPr>
            <p:cNvSpPr/>
            <p:nvPr/>
          </p:nvSpPr>
          <p:spPr>
            <a:xfrm>
              <a:off x="3365711" y="2592267"/>
              <a:ext cx="172674" cy="172674"/>
            </a:xfrm>
            <a:prstGeom prst="ellips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24" name="Группа 123">
            <a:extLst>
              <a:ext uri="{FF2B5EF4-FFF2-40B4-BE49-F238E27FC236}">
                <a16:creationId xmlns:a16="http://schemas.microsoft.com/office/drawing/2014/main" id="{421CC458-32F0-48A8-BF8E-72460B10BA60}"/>
              </a:ext>
            </a:extLst>
          </p:cNvPr>
          <p:cNvGrpSpPr/>
          <p:nvPr/>
        </p:nvGrpSpPr>
        <p:grpSpPr>
          <a:xfrm>
            <a:off x="14647710" y="1380412"/>
            <a:ext cx="2952687" cy="1399397"/>
            <a:chOff x="14647710" y="1380412"/>
            <a:chExt cx="2952687" cy="1399397"/>
          </a:xfrm>
        </p:grpSpPr>
        <p:sp>
          <p:nvSpPr>
            <p:cNvPr id="125" name="Rounded Rectangle 111">
              <a:extLst>
                <a:ext uri="{FF2B5EF4-FFF2-40B4-BE49-F238E27FC236}">
                  <a16:creationId xmlns:a16="http://schemas.microsoft.com/office/drawing/2014/main" id="{742FFA43-9CD6-427A-AD54-A610E497CC49}"/>
                </a:ext>
              </a:extLst>
            </p:cNvPr>
            <p:cNvSpPr/>
            <p:nvPr/>
          </p:nvSpPr>
          <p:spPr>
            <a:xfrm>
              <a:off x="14647710" y="1380412"/>
              <a:ext cx="594827" cy="59482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latin typeface="Roboto" panose="02000000000000000000" pitchFamily="2" charset="0"/>
                  <a:ea typeface="Roboto" panose="02000000000000000000" pitchFamily="2" charset="0"/>
                </a:rPr>
                <a:t>5</a:t>
              </a:r>
              <a:endParaRPr lang="en-US" sz="2400" b="1" dirty="0">
                <a:latin typeface="Roboto" panose="02000000000000000000" pitchFamily="2" charset="0"/>
                <a:ea typeface="Roboto" panose="02000000000000000000" pitchFamily="2" charset="0"/>
              </a:endParaRPr>
            </a:p>
          </p:txBody>
        </p:sp>
        <p:sp>
          <p:nvSpPr>
            <p:cNvPr id="126" name="TextBox 125">
              <a:extLst>
                <a:ext uri="{FF2B5EF4-FFF2-40B4-BE49-F238E27FC236}">
                  <a16:creationId xmlns:a16="http://schemas.microsoft.com/office/drawing/2014/main" id="{5B102186-C65F-4238-A91C-71750890D102}"/>
                </a:ext>
              </a:extLst>
            </p:cNvPr>
            <p:cNvSpPr txBox="1"/>
            <p:nvPr/>
          </p:nvSpPr>
          <p:spPr>
            <a:xfrm>
              <a:off x="15242537" y="1562680"/>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I-чора</a:t>
              </a:r>
              <a:r>
                <a:rPr lang="uz-Cyrl-UZ" sz="1600" b="1" dirty="0">
                  <a:solidFill>
                    <a:schemeClr val="tx2">
                      <a:lumMod val="75000"/>
                      <a:lumOff val="25000"/>
                    </a:schemeClr>
                  </a:solidFill>
                  <a:latin typeface="Roboto" panose="02000000000000000000" pitchFamily="2" charset="0"/>
                  <a:ea typeface="Roboto" panose="02000000000000000000" pitchFamily="2" charset="0"/>
                </a:rPr>
                <a:t>г</a:t>
              </a:r>
              <a:r>
                <a:rPr lang="ru-RU" sz="1600" b="1" dirty="0">
                  <a:solidFill>
                    <a:schemeClr val="tx2">
                      <a:lumMod val="75000"/>
                      <a:lumOff val="25000"/>
                    </a:schemeClr>
                  </a:solidFill>
                  <a:latin typeface="Roboto" panose="02000000000000000000" pitchFamily="2" charset="0"/>
                  <a:ea typeface="Roboto" panose="02000000000000000000" pitchFamily="2" charset="0"/>
                </a:rPr>
                <a:t>ига нисбатан</a:t>
              </a:r>
            </a:p>
          </p:txBody>
        </p:sp>
        <p:sp>
          <p:nvSpPr>
            <p:cNvPr id="127" name="TextBox 126">
              <a:extLst>
                <a:ext uri="{FF2B5EF4-FFF2-40B4-BE49-F238E27FC236}">
                  <a16:creationId xmlns:a16="http://schemas.microsoft.com/office/drawing/2014/main" id="{47BCC35F-046A-40CB-AD8A-5C2D9B113051}"/>
                </a:ext>
              </a:extLst>
            </p:cNvPr>
            <p:cNvSpPr txBox="1"/>
            <p:nvPr/>
          </p:nvSpPr>
          <p:spPr>
            <a:xfrm>
              <a:off x="15242536" y="2200176"/>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3B7D23"/>
                  </a:solidFill>
                  <a:latin typeface="Roboto" panose="02000000000000000000" pitchFamily="2" charset="0"/>
                  <a:ea typeface="Roboto" panose="02000000000000000000" pitchFamily="2" charset="0"/>
                </a:rPr>
                <a:t>-41 939 </a:t>
              </a:r>
              <a:r>
                <a:rPr lang="ru-RU" sz="1400" b="1" dirty="0">
                  <a:solidFill>
                    <a:srgbClr val="3B7D23"/>
                  </a:solidFill>
                  <a:latin typeface="Roboto" panose="02000000000000000000" pitchFamily="2" charset="0"/>
                  <a:ea typeface="Roboto" panose="02000000000000000000" pitchFamily="2" charset="0"/>
                </a:rPr>
                <a:t>МЛН</a:t>
              </a:r>
              <a:r>
                <a:rPr lang="en-US" sz="1400" b="1" dirty="0">
                  <a:solidFill>
                    <a:srgbClr val="3B7D23"/>
                  </a:solidFill>
                  <a:latin typeface="Roboto" panose="02000000000000000000" pitchFamily="2" charset="0"/>
                  <a:ea typeface="Roboto" panose="02000000000000000000" pitchFamily="2" charset="0"/>
                </a:rPr>
                <a:t> </a:t>
              </a:r>
              <a:r>
                <a:rPr lang="ru-RU" sz="1400" b="1" dirty="0">
                  <a:solidFill>
                    <a:srgbClr val="3B7D23"/>
                  </a:solidFill>
                  <a:latin typeface="Roboto" panose="02000000000000000000" pitchFamily="2" charset="0"/>
                  <a:ea typeface="Roboto" panose="02000000000000000000" pitchFamily="2" charset="0"/>
                </a:rPr>
                <a:t>СЎМ</a:t>
              </a:r>
              <a:endParaRPr lang="en-US" b="1" dirty="0">
                <a:solidFill>
                  <a:srgbClr val="3B7D23"/>
                </a:solidFill>
                <a:latin typeface="Roboto" panose="02000000000000000000" pitchFamily="2" charset="0"/>
                <a:ea typeface="Roboto" panose="02000000000000000000" pitchFamily="2" charset="0"/>
              </a:endParaRPr>
            </a:p>
          </p:txBody>
        </p:sp>
        <p:cxnSp>
          <p:nvCxnSpPr>
            <p:cNvPr id="128" name="Straight Connector 9">
              <a:extLst>
                <a:ext uri="{FF2B5EF4-FFF2-40B4-BE49-F238E27FC236}">
                  <a16:creationId xmlns:a16="http://schemas.microsoft.com/office/drawing/2014/main" id="{7720979A-F96B-41CA-A423-397292A5276A}"/>
                </a:ext>
              </a:extLst>
            </p:cNvPr>
            <p:cNvCxnSpPr/>
            <p:nvPr/>
          </p:nvCxnSpPr>
          <p:spPr>
            <a:xfrm>
              <a:off x="15253064" y="2690123"/>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0">
              <a:extLst>
                <a:ext uri="{FF2B5EF4-FFF2-40B4-BE49-F238E27FC236}">
                  <a16:creationId xmlns:a16="http://schemas.microsoft.com/office/drawing/2014/main" id="{C0C861C1-DABF-4A9F-A947-8F06837D42FD}"/>
                </a:ext>
              </a:extLst>
            </p:cNvPr>
            <p:cNvCxnSpPr>
              <a:cxnSpLocks/>
              <a:endCxn id="131" idx="2"/>
            </p:cNvCxnSpPr>
            <p:nvPr/>
          </p:nvCxnSpPr>
          <p:spPr>
            <a:xfrm>
              <a:off x="15253068" y="2690123"/>
              <a:ext cx="372638" cy="3349"/>
            </a:xfrm>
            <a:prstGeom prst="line">
              <a:avLst/>
            </a:prstGeom>
            <a:solidFill>
              <a:srgbClr val="3B7D23"/>
            </a:solidFill>
            <a:ln w="28575">
              <a:solidFill>
                <a:srgbClr val="3B7D23"/>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D17C1F5E-228E-43AF-A1F1-4AD9304761D6}"/>
                </a:ext>
              </a:extLst>
            </p:cNvPr>
            <p:cNvSpPr txBox="1"/>
            <p:nvPr/>
          </p:nvSpPr>
          <p:spPr>
            <a:xfrm>
              <a:off x="17238366" y="2575329"/>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a:t>
              </a:r>
              <a:r>
                <a:rPr lang="ru-RU" sz="1067" dirty="0">
                  <a:solidFill>
                    <a:schemeClr val="tx2">
                      <a:lumMod val="75000"/>
                      <a:lumOff val="25000"/>
                    </a:schemeClr>
                  </a:solidFill>
                  <a:latin typeface="Roboto" panose="02000000000000000000" pitchFamily="2" charset="0"/>
                  <a:ea typeface="Roboto" panose="02000000000000000000" pitchFamily="2" charset="0"/>
                </a:rPr>
                <a:t>4</a:t>
              </a:r>
              <a:r>
                <a:rPr lang="en-US" sz="1067" dirty="0">
                  <a:solidFill>
                    <a:schemeClr val="tx2">
                      <a:lumMod val="75000"/>
                      <a:lumOff val="25000"/>
                    </a:schemeClr>
                  </a:solidFill>
                  <a:latin typeface="Roboto" panose="02000000000000000000" pitchFamily="2" charset="0"/>
                  <a:ea typeface="Roboto" panose="02000000000000000000" pitchFamily="2" charset="0"/>
                </a:rPr>
                <a:t>%</a:t>
              </a:r>
            </a:p>
          </p:txBody>
        </p:sp>
        <p:sp>
          <p:nvSpPr>
            <p:cNvPr id="131" name="Oval 26">
              <a:extLst>
                <a:ext uri="{FF2B5EF4-FFF2-40B4-BE49-F238E27FC236}">
                  <a16:creationId xmlns:a16="http://schemas.microsoft.com/office/drawing/2014/main" id="{5729DE0E-FDE6-4BFF-958F-A5C8AE6D3EA6}"/>
                </a:ext>
              </a:extLst>
            </p:cNvPr>
            <p:cNvSpPr/>
            <p:nvPr/>
          </p:nvSpPr>
          <p:spPr>
            <a:xfrm>
              <a:off x="15625706" y="2607135"/>
              <a:ext cx="172674" cy="172674"/>
            </a:xfrm>
            <a:prstGeom prst="ellipse">
              <a:avLst/>
            </a:prstGeom>
            <a:solidFill>
              <a:srgbClr val="3B7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sp>
        <p:nvSpPr>
          <p:cNvPr id="132" name="Rounded Rectangle 21">
            <a:extLst>
              <a:ext uri="{FF2B5EF4-FFF2-40B4-BE49-F238E27FC236}">
                <a16:creationId xmlns:a16="http://schemas.microsoft.com/office/drawing/2014/main" id="{17C7AD97-8960-40FE-8A9B-FDA8C5EABC56}"/>
              </a:ext>
            </a:extLst>
          </p:cNvPr>
          <p:cNvSpPr/>
          <p:nvPr/>
        </p:nvSpPr>
        <p:spPr>
          <a:xfrm>
            <a:off x="766365" y="3672841"/>
            <a:ext cx="5990801"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90" name="Rounded Rectangle 21">
            <a:hlinkClick r:id="rId5" action="ppaction://hlinksldjump"/>
            <a:extLst>
              <a:ext uri="{FF2B5EF4-FFF2-40B4-BE49-F238E27FC236}">
                <a16:creationId xmlns:a16="http://schemas.microsoft.com/office/drawing/2014/main" id="{66A2F989-0048-4E53-9D8B-B10E18FB7630}"/>
              </a:ext>
            </a:extLst>
          </p:cNvPr>
          <p:cNvSpPr/>
          <p:nvPr/>
        </p:nvSpPr>
        <p:spPr>
          <a:xfrm>
            <a:off x="3799038" y="6096924"/>
            <a:ext cx="2548216" cy="1093612"/>
          </a:xfrm>
          <a:prstGeom prst="roundRect">
            <a:avLst>
              <a:gd name="adj" fmla="val 19246"/>
            </a:avLst>
          </a:prstGeom>
          <a:solidFill>
            <a:srgbClr val="F7F7F7"/>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3" name="TextBox 132">
            <a:extLst>
              <a:ext uri="{FF2B5EF4-FFF2-40B4-BE49-F238E27FC236}">
                <a16:creationId xmlns:a16="http://schemas.microsoft.com/office/drawing/2014/main" id="{D99B3F52-D5B9-4E85-B4C2-6C4B6FD2ADAC}"/>
              </a:ext>
            </a:extLst>
          </p:cNvPr>
          <p:cNvSpPr txBox="1"/>
          <p:nvPr/>
        </p:nvSpPr>
        <p:spPr>
          <a:xfrm>
            <a:off x="1028281" y="4068388"/>
            <a:ext cx="5602193" cy="400110"/>
          </a:xfrm>
          <a:prstGeom prst="rect">
            <a:avLst/>
          </a:prstGeom>
          <a:noFill/>
        </p:spPr>
        <p:txBody>
          <a:bodyPr wrap="square" rtlCol="0">
            <a:spAutoFit/>
          </a:bodyPr>
          <a:lstStyle/>
          <a:p>
            <a:pPr algn="ctr"/>
            <a:r>
              <a:rPr lang="ru-RU" sz="2000" dirty="0">
                <a:solidFill>
                  <a:schemeClr val="tx2">
                    <a:lumMod val="75000"/>
                    <a:lumOff val="25000"/>
                  </a:schemeClr>
                </a:solidFill>
                <a:latin typeface="Roboto" panose="02000000000000000000" pitchFamily="2" charset="0"/>
                <a:ea typeface="Roboto" panose="02000000000000000000" pitchFamily="2" charset="0"/>
              </a:rPr>
              <a:t>2025 йилнинг </a:t>
            </a:r>
            <a:r>
              <a:rPr lang="ru-RU" sz="20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grpSp>
        <p:nvGrpSpPr>
          <p:cNvPr id="134" name="Группа 133">
            <a:extLst>
              <a:ext uri="{FF2B5EF4-FFF2-40B4-BE49-F238E27FC236}">
                <a16:creationId xmlns:a16="http://schemas.microsoft.com/office/drawing/2014/main" id="{524F3E58-9125-48EC-88A1-45E3AEBDDA77}"/>
              </a:ext>
            </a:extLst>
          </p:cNvPr>
          <p:cNvGrpSpPr/>
          <p:nvPr/>
        </p:nvGrpSpPr>
        <p:grpSpPr>
          <a:xfrm>
            <a:off x="1296055" y="4711470"/>
            <a:ext cx="2617909" cy="1093612"/>
            <a:chOff x="3888015" y="4713263"/>
            <a:chExt cx="2617909" cy="1093612"/>
          </a:xfrm>
        </p:grpSpPr>
        <p:sp>
          <p:nvSpPr>
            <p:cNvPr id="135" name="Rounded Rectangle 21">
              <a:hlinkClick r:id="rId5" action="ppaction://hlinksldjump"/>
              <a:extLst>
                <a:ext uri="{FF2B5EF4-FFF2-40B4-BE49-F238E27FC236}">
                  <a16:creationId xmlns:a16="http://schemas.microsoft.com/office/drawing/2014/main" id="{A0ECB43D-A902-45AE-B5EA-A4E30A9BC1F6}"/>
                </a:ext>
              </a:extLst>
            </p:cNvPr>
            <p:cNvSpPr/>
            <p:nvPr/>
          </p:nvSpPr>
          <p:spPr>
            <a:xfrm>
              <a:off x="3888015" y="4713263"/>
              <a:ext cx="2340304" cy="1093612"/>
            </a:xfrm>
            <a:prstGeom prst="roundRect">
              <a:avLst>
                <a:gd name="adj" fmla="val 19246"/>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6" name="TextBox 135">
              <a:extLst>
                <a:ext uri="{FF2B5EF4-FFF2-40B4-BE49-F238E27FC236}">
                  <a16:creationId xmlns:a16="http://schemas.microsoft.com/office/drawing/2014/main" id="{A769BBCE-74AA-46C6-9FE9-B0B1636849BF}"/>
                </a:ext>
              </a:extLst>
            </p:cNvPr>
            <p:cNvSpPr txBox="1"/>
            <p:nvPr/>
          </p:nvSpPr>
          <p:spPr>
            <a:xfrm>
              <a:off x="4823530" y="4918745"/>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Иш хақи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37" name="TextBox 136">
              <a:extLst>
                <a:ext uri="{FF2B5EF4-FFF2-40B4-BE49-F238E27FC236}">
                  <a16:creationId xmlns:a16="http://schemas.microsoft.com/office/drawing/2014/main" id="{E60797CC-1E44-4DE0-B820-D34E51CE71FE}"/>
                </a:ext>
              </a:extLst>
            </p:cNvPr>
            <p:cNvSpPr txBox="1"/>
            <p:nvPr/>
          </p:nvSpPr>
          <p:spPr>
            <a:xfrm>
              <a:off x="4823533" y="5129897"/>
              <a:ext cx="1682391"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2 772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138" name="TextBox 137">
              <a:extLst>
                <a:ext uri="{FF2B5EF4-FFF2-40B4-BE49-F238E27FC236}">
                  <a16:creationId xmlns:a16="http://schemas.microsoft.com/office/drawing/2014/main" id="{F0BB2795-8ED1-413C-BAEB-DA1A5FEF6A63}"/>
                </a:ext>
              </a:extLst>
            </p:cNvPr>
            <p:cNvSpPr txBox="1"/>
            <p:nvPr/>
          </p:nvSpPr>
          <p:spPr>
            <a:xfrm>
              <a:off x="4145734" y="5531532"/>
              <a:ext cx="2156557" cy="153888"/>
            </a:xfrm>
            <a:prstGeom prst="rect">
              <a:avLst/>
            </a:prstGeom>
            <a:noFill/>
          </p:spPr>
          <p:txBody>
            <a:bodyPr wrap="square" lIns="0" tIns="0" rIns="0" bIns="0" rtlCol="0">
              <a:spAutoFit/>
            </a:bodyPr>
            <a:lstStyle/>
            <a:p>
              <a:pPr algn="ctr"/>
              <a:r>
                <a:rPr lang="ru-RU" sz="1000" dirty="0">
                  <a:solidFill>
                    <a:schemeClr val="tx1">
                      <a:lumMod val="75000"/>
                      <a:lumOff val="25000"/>
                    </a:schemeClr>
                  </a:solidFill>
                  <a:latin typeface="Roboto" panose="02000000000000000000" pitchFamily="2" charset="0"/>
                  <a:ea typeface="Roboto" panose="02000000000000000000" pitchFamily="2" charset="0"/>
                </a:rPr>
                <a:t>3% 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39" name="Рисунок 138">
              <a:extLst>
                <a:ext uri="{FF2B5EF4-FFF2-40B4-BE49-F238E27FC236}">
                  <a16:creationId xmlns:a16="http://schemas.microsoft.com/office/drawing/2014/main" id="{166015F9-08BF-4AD0-A2D7-3B11F2D9C4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5536900"/>
              <a:ext cx="152160" cy="152160"/>
            </a:xfrm>
            <a:prstGeom prst="rect">
              <a:avLst/>
            </a:prstGeom>
          </p:spPr>
        </p:pic>
        <p:pic>
          <p:nvPicPr>
            <p:cNvPr id="140" name="Picture 2">
              <a:hlinkClick r:id="rId5" action="ppaction://hlinksldjump"/>
              <a:extLst>
                <a:ext uri="{FF2B5EF4-FFF2-40B4-BE49-F238E27FC236}">
                  <a16:creationId xmlns:a16="http://schemas.microsoft.com/office/drawing/2014/main" id="{CE2101C0-2292-409B-9FBA-E72ED72A60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070" y="4918933"/>
              <a:ext cx="518400" cy="518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1" name="Группа 140">
            <a:extLst>
              <a:ext uri="{FF2B5EF4-FFF2-40B4-BE49-F238E27FC236}">
                <a16:creationId xmlns:a16="http://schemas.microsoft.com/office/drawing/2014/main" id="{1BEAF504-79C0-486C-A97A-B3774CFA53A6}"/>
              </a:ext>
            </a:extLst>
          </p:cNvPr>
          <p:cNvGrpSpPr/>
          <p:nvPr/>
        </p:nvGrpSpPr>
        <p:grpSpPr>
          <a:xfrm>
            <a:off x="1296055" y="6093113"/>
            <a:ext cx="2523673" cy="1093612"/>
            <a:chOff x="3888015" y="5943330"/>
            <a:chExt cx="2523673" cy="1093612"/>
          </a:xfrm>
        </p:grpSpPr>
        <p:sp>
          <p:nvSpPr>
            <p:cNvPr id="142" name="Rounded Rectangle 21">
              <a:hlinkClick r:id="rId9" action="ppaction://hlinksldjump"/>
              <a:extLst>
                <a:ext uri="{FF2B5EF4-FFF2-40B4-BE49-F238E27FC236}">
                  <a16:creationId xmlns:a16="http://schemas.microsoft.com/office/drawing/2014/main" id="{836362F7-A931-4C7A-98AF-8DA9DA28B0A7}"/>
                </a:ext>
              </a:extLst>
            </p:cNvPr>
            <p:cNvSpPr/>
            <p:nvPr/>
          </p:nvSpPr>
          <p:spPr>
            <a:xfrm>
              <a:off x="3888015"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43" name="TextBox 142">
              <a:extLst>
                <a:ext uri="{FF2B5EF4-FFF2-40B4-BE49-F238E27FC236}">
                  <a16:creationId xmlns:a16="http://schemas.microsoft.com/office/drawing/2014/main" id="{37CF2711-A23C-4E7B-830D-FBDD9E5CC5C7}"/>
                </a:ext>
              </a:extLst>
            </p:cNvPr>
            <p:cNvSpPr txBox="1"/>
            <p:nvPr/>
          </p:nvSpPr>
          <p:spPr>
            <a:xfrm>
              <a:off x="4823530"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Ёқилғи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44" name="TextBox 143">
              <a:extLst>
                <a:ext uri="{FF2B5EF4-FFF2-40B4-BE49-F238E27FC236}">
                  <a16:creationId xmlns:a16="http://schemas.microsoft.com/office/drawing/2014/main" id="{F901BBD6-8391-4D26-9152-A5B5E32FA90B}"/>
                </a:ext>
              </a:extLst>
            </p:cNvPr>
            <p:cNvSpPr txBox="1"/>
            <p:nvPr/>
          </p:nvSpPr>
          <p:spPr>
            <a:xfrm>
              <a:off x="4823533" y="6359964"/>
              <a:ext cx="1350320"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2 448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45" name="TextBox 144">
              <a:extLst>
                <a:ext uri="{FF2B5EF4-FFF2-40B4-BE49-F238E27FC236}">
                  <a16:creationId xmlns:a16="http://schemas.microsoft.com/office/drawing/2014/main" id="{BF84CDB0-0219-43A1-91BB-408B1A8B2593}"/>
                </a:ext>
              </a:extLst>
            </p:cNvPr>
            <p:cNvSpPr txBox="1"/>
            <p:nvPr/>
          </p:nvSpPr>
          <p:spPr>
            <a:xfrm>
              <a:off x="4145734"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46" name="Рисунок 145">
              <a:extLst>
                <a:ext uri="{FF2B5EF4-FFF2-40B4-BE49-F238E27FC236}">
                  <a16:creationId xmlns:a16="http://schemas.microsoft.com/office/drawing/2014/main" id="{100B00F7-6E22-480E-BDA7-D2C8C7E33C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6748290"/>
              <a:ext cx="152160" cy="152160"/>
            </a:xfrm>
            <a:prstGeom prst="rect">
              <a:avLst/>
            </a:prstGeom>
          </p:spPr>
        </p:pic>
      </p:grpSp>
      <p:grpSp>
        <p:nvGrpSpPr>
          <p:cNvPr id="147" name="Группа 146">
            <a:extLst>
              <a:ext uri="{FF2B5EF4-FFF2-40B4-BE49-F238E27FC236}">
                <a16:creationId xmlns:a16="http://schemas.microsoft.com/office/drawing/2014/main" id="{794F665C-43D7-49FE-B9FF-2F5B300A0AB2}"/>
              </a:ext>
            </a:extLst>
          </p:cNvPr>
          <p:cNvGrpSpPr/>
          <p:nvPr/>
        </p:nvGrpSpPr>
        <p:grpSpPr>
          <a:xfrm>
            <a:off x="3829502" y="6097237"/>
            <a:ext cx="2653140" cy="1093612"/>
            <a:chOff x="6407746" y="5943330"/>
            <a:chExt cx="2523673" cy="1093612"/>
          </a:xfrm>
        </p:grpSpPr>
        <p:sp>
          <p:nvSpPr>
            <p:cNvPr id="148" name="Rounded Rectangle 21">
              <a:hlinkClick r:id="rId10" action="ppaction://hlinksldjump"/>
              <a:extLst>
                <a:ext uri="{FF2B5EF4-FFF2-40B4-BE49-F238E27FC236}">
                  <a16:creationId xmlns:a16="http://schemas.microsoft.com/office/drawing/2014/main" id="{AFE33560-A653-470E-8761-EE443CC2BA83}"/>
                </a:ext>
              </a:extLst>
            </p:cNvPr>
            <p:cNvSpPr/>
            <p:nvPr/>
          </p:nvSpPr>
          <p:spPr>
            <a:xfrm>
              <a:off x="6407746"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49" name="TextBox 148">
              <a:extLst>
                <a:ext uri="{FF2B5EF4-FFF2-40B4-BE49-F238E27FC236}">
                  <a16:creationId xmlns:a16="http://schemas.microsoft.com/office/drawing/2014/main" id="{71B39E53-BFBF-4FC3-806D-41DF15DD9FDC}"/>
                </a:ext>
              </a:extLst>
            </p:cNvPr>
            <p:cNvSpPr txBox="1"/>
            <p:nvPr/>
          </p:nvSpPr>
          <p:spPr>
            <a:xfrm>
              <a:off x="7343261"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Эл/энергия</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50" name="TextBox 149">
              <a:extLst>
                <a:ext uri="{FF2B5EF4-FFF2-40B4-BE49-F238E27FC236}">
                  <a16:creationId xmlns:a16="http://schemas.microsoft.com/office/drawing/2014/main" id="{9627966D-DC6F-4585-8D8B-33BD70D3585A}"/>
                </a:ext>
              </a:extLst>
            </p:cNvPr>
            <p:cNvSpPr txBox="1"/>
            <p:nvPr/>
          </p:nvSpPr>
          <p:spPr>
            <a:xfrm>
              <a:off x="7343264" y="6359964"/>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17 910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51" name="TextBox 150">
              <a:extLst>
                <a:ext uri="{FF2B5EF4-FFF2-40B4-BE49-F238E27FC236}">
                  <a16:creationId xmlns:a16="http://schemas.microsoft.com/office/drawing/2014/main" id="{CABA5FA2-39DA-4F05-9E01-74A49F32B40B}"/>
                </a:ext>
              </a:extLst>
            </p:cNvPr>
            <p:cNvSpPr txBox="1"/>
            <p:nvPr/>
          </p:nvSpPr>
          <p:spPr>
            <a:xfrm>
              <a:off x="6665465"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27%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52" name="Рисунок 151">
              <a:extLst>
                <a:ext uri="{FF2B5EF4-FFF2-40B4-BE49-F238E27FC236}">
                  <a16:creationId xmlns:a16="http://schemas.microsoft.com/office/drawing/2014/main" id="{A3DDE737-3DDC-45F0-B592-A68BF05AB3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9152" y="6744650"/>
              <a:ext cx="152160" cy="152160"/>
            </a:xfrm>
            <a:prstGeom prst="rect">
              <a:avLst/>
            </a:prstGeom>
          </p:spPr>
        </p:pic>
      </p:grpSp>
      <p:grpSp>
        <p:nvGrpSpPr>
          <p:cNvPr id="153" name="Группа 152">
            <a:extLst>
              <a:ext uri="{FF2B5EF4-FFF2-40B4-BE49-F238E27FC236}">
                <a16:creationId xmlns:a16="http://schemas.microsoft.com/office/drawing/2014/main" id="{8E5FB1EF-5641-458A-A0A2-2D0CC303101E}"/>
              </a:ext>
            </a:extLst>
          </p:cNvPr>
          <p:cNvGrpSpPr/>
          <p:nvPr/>
        </p:nvGrpSpPr>
        <p:grpSpPr>
          <a:xfrm>
            <a:off x="1296055" y="7474756"/>
            <a:ext cx="2523673" cy="1093612"/>
            <a:chOff x="3888015" y="7151747"/>
            <a:chExt cx="2523673" cy="1093612"/>
          </a:xfrm>
        </p:grpSpPr>
        <p:sp>
          <p:nvSpPr>
            <p:cNvPr id="154" name="Rounded Rectangle 21">
              <a:hlinkClick r:id="rId11" action="ppaction://hlinksldjump"/>
              <a:extLst>
                <a:ext uri="{FF2B5EF4-FFF2-40B4-BE49-F238E27FC236}">
                  <a16:creationId xmlns:a16="http://schemas.microsoft.com/office/drawing/2014/main" id="{BFF94A76-11C5-43DF-8910-0DE24B7571D7}"/>
                </a:ext>
              </a:extLst>
            </p:cNvPr>
            <p:cNvSpPr/>
            <p:nvPr/>
          </p:nvSpPr>
          <p:spPr>
            <a:xfrm>
              <a:off x="3888015"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55" name="TextBox 154">
              <a:extLst>
                <a:ext uri="{FF2B5EF4-FFF2-40B4-BE49-F238E27FC236}">
                  <a16:creationId xmlns:a16="http://schemas.microsoft.com/office/drawing/2014/main" id="{E71A498C-4DB5-4DC0-A0DE-8615711C0AD4}"/>
                </a:ext>
              </a:extLst>
            </p:cNvPr>
            <p:cNvSpPr txBox="1"/>
            <p:nvPr/>
          </p:nvSpPr>
          <p:spPr>
            <a:xfrm>
              <a:off x="4823530"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Таъмирлаш фонди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56" name="TextBox 155">
              <a:extLst>
                <a:ext uri="{FF2B5EF4-FFF2-40B4-BE49-F238E27FC236}">
                  <a16:creationId xmlns:a16="http://schemas.microsoft.com/office/drawing/2014/main" id="{860B4D8D-0E8B-4EC2-B162-A16ED7389954}"/>
                </a:ext>
              </a:extLst>
            </p:cNvPr>
            <p:cNvSpPr txBox="1"/>
            <p:nvPr/>
          </p:nvSpPr>
          <p:spPr>
            <a:xfrm>
              <a:off x="4823533" y="7568381"/>
              <a:ext cx="1383816"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3 737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157" name="TextBox 156">
              <a:extLst>
                <a:ext uri="{FF2B5EF4-FFF2-40B4-BE49-F238E27FC236}">
                  <a16:creationId xmlns:a16="http://schemas.microsoft.com/office/drawing/2014/main" id="{061CFBC7-4532-44DD-B677-678DB6A28DAD}"/>
                </a:ext>
              </a:extLst>
            </p:cNvPr>
            <p:cNvSpPr txBox="1"/>
            <p:nvPr/>
          </p:nvSpPr>
          <p:spPr>
            <a:xfrm>
              <a:off x="4145734"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541%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58" name="Рисунок 157">
              <a:extLst>
                <a:ext uri="{FF2B5EF4-FFF2-40B4-BE49-F238E27FC236}">
                  <a16:creationId xmlns:a16="http://schemas.microsoft.com/office/drawing/2014/main" id="{0C663DF5-5EB7-49D0-901C-1D16621E86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7970016"/>
              <a:ext cx="152160" cy="152160"/>
            </a:xfrm>
            <a:prstGeom prst="rect">
              <a:avLst/>
            </a:prstGeom>
          </p:spPr>
        </p:pic>
      </p:grpSp>
      <p:grpSp>
        <p:nvGrpSpPr>
          <p:cNvPr id="159" name="Группа 158">
            <a:extLst>
              <a:ext uri="{FF2B5EF4-FFF2-40B4-BE49-F238E27FC236}">
                <a16:creationId xmlns:a16="http://schemas.microsoft.com/office/drawing/2014/main" id="{1A3772E7-4191-47F4-BD3A-C79D24A98749}"/>
              </a:ext>
            </a:extLst>
          </p:cNvPr>
          <p:cNvGrpSpPr/>
          <p:nvPr/>
        </p:nvGrpSpPr>
        <p:grpSpPr>
          <a:xfrm>
            <a:off x="3829502" y="7483003"/>
            <a:ext cx="2653140" cy="1093612"/>
            <a:chOff x="6407746" y="7151747"/>
            <a:chExt cx="2523673" cy="1093612"/>
          </a:xfrm>
        </p:grpSpPr>
        <p:sp>
          <p:nvSpPr>
            <p:cNvPr id="160" name="Rounded Rectangle 21">
              <a:hlinkClick r:id="rId12" action="ppaction://hlinksldjump"/>
              <a:extLst>
                <a:ext uri="{FF2B5EF4-FFF2-40B4-BE49-F238E27FC236}">
                  <a16:creationId xmlns:a16="http://schemas.microsoft.com/office/drawing/2014/main" id="{A67B4CB5-685D-410F-BD18-48CFBE534752}"/>
                </a:ext>
              </a:extLst>
            </p:cNvPr>
            <p:cNvSpPr/>
            <p:nvPr/>
          </p:nvSpPr>
          <p:spPr>
            <a:xfrm>
              <a:off x="6407746"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61" name="TextBox 160">
              <a:extLst>
                <a:ext uri="{FF2B5EF4-FFF2-40B4-BE49-F238E27FC236}">
                  <a16:creationId xmlns:a16="http://schemas.microsoft.com/office/drawing/2014/main" id="{8B871F27-2086-4158-B117-321EF8E311A5}"/>
                </a:ext>
              </a:extLst>
            </p:cNvPr>
            <p:cNvSpPr txBox="1"/>
            <p:nvPr/>
          </p:nvSpPr>
          <p:spPr>
            <a:xfrm>
              <a:off x="7343261"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Бошқа харажатлар</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62" name="TextBox 161">
              <a:extLst>
                <a:ext uri="{FF2B5EF4-FFF2-40B4-BE49-F238E27FC236}">
                  <a16:creationId xmlns:a16="http://schemas.microsoft.com/office/drawing/2014/main" id="{267B4037-253C-458F-8593-D1E02EFE1128}"/>
                </a:ext>
              </a:extLst>
            </p:cNvPr>
            <p:cNvSpPr txBox="1"/>
            <p:nvPr/>
          </p:nvSpPr>
          <p:spPr>
            <a:xfrm>
              <a:off x="7343264" y="7568381"/>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2 270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163" name="TextBox 162">
              <a:extLst>
                <a:ext uri="{FF2B5EF4-FFF2-40B4-BE49-F238E27FC236}">
                  <a16:creationId xmlns:a16="http://schemas.microsoft.com/office/drawing/2014/main" id="{8E97F93A-B237-4ADB-AAD4-C5F032C16D44}"/>
                </a:ext>
              </a:extLst>
            </p:cNvPr>
            <p:cNvSpPr txBox="1"/>
            <p:nvPr/>
          </p:nvSpPr>
          <p:spPr>
            <a:xfrm>
              <a:off x="6665465"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40%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64" name="Рисунок 163">
              <a:extLst>
                <a:ext uri="{FF2B5EF4-FFF2-40B4-BE49-F238E27FC236}">
                  <a16:creationId xmlns:a16="http://schemas.microsoft.com/office/drawing/2014/main" id="{8903AFBC-B380-4A9C-977C-37FBA988E9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9152" y="7972236"/>
              <a:ext cx="152160" cy="152160"/>
            </a:xfrm>
            <a:prstGeom prst="rect">
              <a:avLst/>
            </a:prstGeom>
          </p:spPr>
        </p:pic>
      </p:grpSp>
      <p:grpSp>
        <p:nvGrpSpPr>
          <p:cNvPr id="165" name="Группа 164">
            <a:extLst>
              <a:ext uri="{FF2B5EF4-FFF2-40B4-BE49-F238E27FC236}">
                <a16:creationId xmlns:a16="http://schemas.microsoft.com/office/drawing/2014/main" id="{3D6E803E-16BB-4318-B6D6-F8C7F28CB02C}"/>
              </a:ext>
            </a:extLst>
          </p:cNvPr>
          <p:cNvGrpSpPr/>
          <p:nvPr/>
        </p:nvGrpSpPr>
        <p:grpSpPr>
          <a:xfrm>
            <a:off x="3846970" y="4711470"/>
            <a:ext cx="2579313" cy="1093612"/>
            <a:chOff x="8911647" y="4713263"/>
            <a:chExt cx="2414276" cy="1093612"/>
          </a:xfrm>
        </p:grpSpPr>
        <p:sp>
          <p:nvSpPr>
            <p:cNvPr id="166" name="Rounded Rectangle 21">
              <a:hlinkClick r:id="rId13" action="ppaction://hlinksldjump"/>
              <a:extLst>
                <a:ext uri="{FF2B5EF4-FFF2-40B4-BE49-F238E27FC236}">
                  <a16:creationId xmlns:a16="http://schemas.microsoft.com/office/drawing/2014/main" id="{DF04B676-F815-4AAB-88F6-03F185064ABA}"/>
                </a:ext>
              </a:extLst>
            </p:cNvPr>
            <p:cNvSpPr/>
            <p:nvPr/>
          </p:nvSpPr>
          <p:spPr>
            <a:xfrm>
              <a:off x="8911647" y="4713263"/>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75" name="TextBox 174">
              <a:extLst>
                <a:ext uri="{FF2B5EF4-FFF2-40B4-BE49-F238E27FC236}">
                  <a16:creationId xmlns:a16="http://schemas.microsoft.com/office/drawing/2014/main" id="{64B7E831-D74D-45D9-8ED1-D32431189A2D}"/>
                </a:ext>
              </a:extLst>
            </p:cNvPr>
            <p:cNvSpPr txBox="1"/>
            <p:nvPr/>
          </p:nvSpPr>
          <p:spPr>
            <a:xfrm>
              <a:off x="9662295" y="4918745"/>
              <a:ext cx="1631040"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Материал ва эхтиёт</a:t>
              </a:r>
              <a:r>
                <a:rPr lang="en-US" sz="1200" dirty="0">
                  <a:solidFill>
                    <a:schemeClr val="tx2">
                      <a:lumMod val="85000"/>
                      <a:lumOff val="15000"/>
                    </a:schemeClr>
                  </a:solidFill>
                  <a:latin typeface="Roboto" panose="02000000000000000000" pitchFamily="2" charset="0"/>
                  <a:ea typeface="Roboto" panose="02000000000000000000" pitchFamily="2" charset="0"/>
                </a:rPr>
                <a:t> </a:t>
              </a:r>
              <a:r>
                <a:rPr lang="ru-RU" sz="1200" dirty="0">
                  <a:solidFill>
                    <a:schemeClr val="tx2">
                      <a:lumMod val="85000"/>
                      <a:lumOff val="15000"/>
                    </a:schemeClr>
                  </a:solidFill>
                  <a:latin typeface="Roboto" panose="02000000000000000000" pitchFamily="2" charset="0"/>
                  <a:ea typeface="Roboto" panose="02000000000000000000" pitchFamily="2" charset="0"/>
                </a:rPr>
                <a:t>қ</a:t>
              </a:r>
              <a:r>
                <a:rPr lang="en-US" sz="1200" dirty="0">
                  <a:solidFill>
                    <a:schemeClr val="tx2">
                      <a:lumMod val="85000"/>
                      <a:lumOff val="15000"/>
                    </a:schemeClr>
                  </a:solidFill>
                  <a:latin typeface="Roboto" panose="02000000000000000000" pitchFamily="2" charset="0"/>
                  <a:ea typeface="Roboto" panose="02000000000000000000" pitchFamily="2" charset="0"/>
                </a:rPr>
                <a:t>.</a:t>
              </a:r>
            </a:p>
          </p:txBody>
        </p:sp>
        <p:sp>
          <p:nvSpPr>
            <p:cNvPr id="176" name="TextBox 175">
              <a:extLst>
                <a:ext uri="{FF2B5EF4-FFF2-40B4-BE49-F238E27FC236}">
                  <a16:creationId xmlns:a16="http://schemas.microsoft.com/office/drawing/2014/main" id="{199DCDEF-1B05-4592-8D5F-69CDDCDE00B7}"/>
                </a:ext>
              </a:extLst>
            </p:cNvPr>
            <p:cNvSpPr txBox="1"/>
            <p:nvPr/>
          </p:nvSpPr>
          <p:spPr>
            <a:xfrm>
              <a:off x="9670455" y="5129897"/>
              <a:ext cx="1386975"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2 679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177" name="TextBox 176">
              <a:extLst>
                <a:ext uri="{FF2B5EF4-FFF2-40B4-BE49-F238E27FC236}">
                  <a16:creationId xmlns:a16="http://schemas.microsoft.com/office/drawing/2014/main" id="{DA5A0702-28EE-40D3-BEE3-145381CC9E23}"/>
                </a:ext>
              </a:extLst>
            </p:cNvPr>
            <p:cNvSpPr txBox="1"/>
            <p:nvPr/>
          </p:nvSpPr>
          <p:spPr>
            <a:xfrm>
              <a:off x="9169366" y="5531532"/>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13%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78" name="Рисунок 177">
              <a:extLst>
                <a:ext uri="{FF2B5EF4-FFF2-40B4-BE49-F238E27FC236}">
                  <a16:creationId xmlns:a16="http://schemas.microsoft.com/office/drawing/2014/main" id="{FF68C304-9C6A-41E2-8E44-5D20EB1847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26976" y="5538825"/>
              <a:ext cx="152160" cy="152160"/>
            </a:xfrm>
            <a:prstGeom prst="rect">
              <a:avLst/>
            </a:prstGeom>
          </p:spPr>
        </p:pic>
        <p:pic>
          <p:nvPicPr>
            <p:cNvPr id="179" name="Рисунок 178">
              <a:hlinkClick r:id="rId13" action="ppaction://hlinksldjump"/>
              <a:extLst>
                <a:ext uri="{FF2B5EF4-FFF2-40B4-BE49-F238E27FC236}">
                  <a16:creationId xmlns:a16="http://schemas.microsoft.com/office/drawing/2014/main" id="{4E08CCB5-F13F-4595-8D0E-1D4962AD3A1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74556" y="4880207"/>
              <a:ext cx="518400" cy="518400"/>
            </a:xfrm>
            <a:prstGeom prst="rect">
              <a:avLst/>
            </a:prstGeom>
          </p:spPr>
        </p:pic>
      </p:grpSp>
      <p:pic>
        <p:nvPicPr>
          <p:cNvPr id="180" name="Picture 14" descr="Разное – Бесплатные иконки: образование">
            <a:hlinkClick r:id="rId12" action="ppaction://hlinksldjump"/>
            <a:extLst>
              <a:ext uri="{FF2B5EF4-FFF2-40B4-BE49-F238E27FC236}">
                <a16:creationId xmlns:a16="http://schemas.microsoft.com/office/drawing/2014/main" id="{11B1014D-4FD9-444C-8D26-439FCF805D2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8635" y="7641852"/>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Download Free Gas station Flat Circular Flat icon Icons in PNG &amp; SVG">
            <a:hlinkClick r:id="rId9" action="ppaction://hlinksldjump"/>
            <a:extLst>
              <a:ext uri="{FF2B5EF4-FFF2-40B4-BE49-F238E27FC236}">
                <a16:creationId xmlns:a16="http://schemas.microsoft.com/office/drawing/2014/main" id="{FD7425D1-E1CB-42A3-A12C-EACE39B906E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58734" y="6245417"/>
            <a:ext cx="522000" cy="522000"/>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8" descr="Electricity - Free business and finance icons">
            <a:hlinkClick r:id="rId10" action="ppaction://hlinksldjump"/>
            <a:extLst>
              <a:ext uri="{FF2B5EF4-FFF2-40B4-BE49-F238E27FC236}">
                <a16:creationId xmlns:a16="http://schemas.microsoft.com/office/drawing/2014/main" id="{1F523894-4400-4635-AC34-14A7F3AE64C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5949" y="6229631"/>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12" descr="Техническое обслуживание – Бесплатные иконки: инструменты ...">
            <a:hlinkClick r:id="rId11" action="ppaction://hlinksldjump"/>
            <a:extLst>
              <a:ext uri="{FF2B5EF4-FFF2-40B4-BE49-F238E27FC236}">
                <a16:creationId xmlns:a16="http://schemas.microsoft.com/office/drawing/2014/main" id="{394A1DC2-D0F3-4DB0-BD22-A35E2566C18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7110" y="7663295"/>
            <a:ext cx="518400" cy="51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6654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21">
            <a:extLst>
              <a:ext uri="{FF2B5EF4-FFF2-40B4-BE49-F238E27FC236}">
                <a16:creationId xmlns:a16="http://schemas.microsoft.com/office/drawing/2014/main" id="{CEF9B9AF-82D6-40E9-9569-C13FEB4C75AA}"/>
              </a:ext>
            </a:extLst>
          </p:cNvPr>
          <p:cNvSpPr/>
          <p:nvPr/>
        </p:nvSpPr>
        <p:spPr>
          <a:xfrm>
            <a:off x="766365" y="3672841"/>
            <a:ext cx="5990801"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81" name="Rounded Rectangle 21">
            <a:extLst>
              <a:ext uri="{FF2B5EF4-FFF2-40B4-BE49-F238E27FC236}">
                <a16:creationId xmlns:a16="http://schemas.microsoft.com/office/drawing/2014/main" id="{9415AD22-1F9A-482A-8C75-D324CF47357A}"/>
              </a:ext>
            </a:extLst>
          </p:cNvPr>
          <p:cNvSpPr/>
          <p:nvPr/>
        </p:nvSpPr>
        <p:spPr>
          <a:xfrm>
            <a:off x="7579685" y="3672841"/>
            <a:ext cx="10245328"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638" indent="628650" algn="just">
              <a:lnSpc>
                <a:spcPct val="150000"/>
              </a:lnSpc>
            </a:pPr>
            <a:r>
              <a:rPr lang="uz-Cyrl-UZ" sz="1800" dirty="0">
                <a:solidFill>
                  <a:srgbClr val="404040"/>
                </a:solidFill>
                <a:latin typeface="Roboto" panose="02000000000000000000" pitchFamily="2" charset="0"/>
                <a:ea typeface="Roboto" panose="02000000000000000000" pitchFamily="2" charset="0"/>
              </a:rPr>
              <a:t>2025 йил 1-чорак учун 690 000 минг сўм, амалдаги харажат эса 4 427 912 минг сўмни ташкил қилган, режага нисбатан 642% ёки 3 737 912 минг сўмга ошган. Бунга сабаб смета тасдиқланаётган вақтда локомотивларни таъмирлаш режаси тасдиқланмаган ва чорак охирида амалдаги харажатга қараб харажатлар сметаси корректировка қилиниши айтилган эди. 4 427 912 минг сўм жами харажатдан 3 210 507 минг сўми Ўзбекистон локомотив депоси балансидаги Хитой, 3ЭС5К, ВЛ60, ВЛ80 ва тепловозларнинг эхтиёт қисмларини “Ўзтемирйўлмаштаъмир” УК заводи томонидан капитал таъмирланган эхтиёт қисмларга тўғри келади. Колган 1 217 405 минг сўми депо шароитида эхтиёт қисмлар капитал таъмирланган.</a:t>
            </a:r>
          </a:p>
        </p:txBody>
      </p:sp>
      <p:sp>
        <p:nvSpPr>
          <p:cNvPr id="167" name="TextBox 166">
            <a:hlinkClick r:id="rId3" action="ppaction://hlinksldjump"/>
            <a:extLst>
              <a:ext uri="{FF2B5EF4-FFF2-40B4-BE49-F238E27FC236}">
                <a16:creationId xmlns:a16="http://schemas.microsoft.com/office/drawing/2014/main" id="{B044F30E-65A7-48CC-A3E9-4199607032C4}"/>
              </a:ext>
            </a:extLst>
          </p:cNvPr>
          <p:cNvSpPr txBox="1"/>
          <p:nvPr/>
        </p:nvSpPr>
        <p:spPr>
          <a:xfrm>
            <a:off x="6482642" y="226492"/>
            <a:ext cx="5322715" cy="707886"/>
          </a:xfrm>
          <a:prstGeom prst="rect">
            <a:avLst/>
          </a:prstGeom>
          <a:noFill/>
        </p:spPr>
        <p:txBody>
          <a:bodyPr wrap="square" rtlCol="0">
            <a:spAutoFit/>
          </a:bodyPr>
          <a:lstStyle/>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"Ўзбекистон" локомотив депосининг </a:t>
            </a:r>
            <a:endParaRPr lang="en-US" sz="2000" b="1" dirty="0">
              <a:solidFill>
                <a:schemeClr val="tx1">
                  <a:lumMod val="85000"/>
                  <a:lumOff val="15000"/>
                </a:schemeClr>
              </a:solidFill>
              <a:latin typeface="Roboto" panose="02000000000000000000" pitchFamily="2" charset="0"/>
              <a:ea typeface="Roboto" panose="02000000000000000000" pitchFamily="2" charset="0"/>
            </a:endParaRPr>
          </a:p>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2025 йил</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en-US" sz="1800" b="1" dirty="0">
                <a:solidFill>
                  <a:schemeClr val="tx1">
                    <a:lumMod val="85000"/>
                    <a:lumOff val="15000"/>
                  </a:schemeClr>
                </a:solidFill>
                <a:latin typeface="Roboto" panose="02000000000000000000" pitchFamily="2" charset="0"/>
                <a:ea typeface="Roboto" panose="02000000000000000000" pitchFamily="2" charset="0"/>
                <a:cs typeface="Times New Roman" panose="02020603050405020304" pitchFamily="18" charset="0"/>
              </a:rPr>
              <a:t>I</a:t>
            </a:r>
            <a:r>
              <a:rPr lang="en-US" sz="2000" b="1" dirty="0">
                <a:solidFill>
                  <a:schemeClr val="tx1">
                    <a:lumMod val="85000"/>
                    <a:lumOff val="15000"/>
                  </a:schemeClr>
                </a:solidFill>
                <a:latin typeface="Roboto" panose="02000000000000000000" pitchFamily="2" charset="0"/>
                <a:ea typeface="Roboto" panose="02000000000000000000" pitchFamily="2" charset="0"/>
              </a:rPr>
              <a:t>-</a:t>
            </a:r>
            <a:r>
              <a:rPr lang="ru-RU" sz="2000" b="1" dirty="0">
                <a:solidFill>
                  <a:schemeClr val="tx1">
                    <a:lumMod val="85000"/>
                    <a:lumOff val="15000"/>
                  </a:schemeClr>
                </a:solidFill>
                <a:latin typeface="Roboto" panose="02000000000000000000" pitchFamily="2" charset="0"/>
                <a:ea typeface="Roboto" panose="02000000000000000000" pitchFamily="2" charset="0"/>
              </a:rPr>
              <a:t>чорак</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ru-RU" sz="20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az-Latn-AZ" sz="2000" b="1"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89" name="Rounded Rectangle 76">
            <a:extLst>
              <a:ext uri="{FF2B5EF4-FFF2-40B4-BE49-F238E27FC236}">
                <a16:creationId xmlns:a16="http://schemas.microsoft.com/office/drawing/2014/main" id="{86587DF9-E4A4-450A-B4FE-ABEB0F0FB274}"/>
              </a:ext>
            </a:extLst>
          </p:cNvPr>
          <p:cNvSpPr/>
          <p:nvPr/>
        </p:nvSpPr>
        <p:spPr>
          <a:xfrm>
            <a:off x="769257" y="1248910"/>
            <a:ext cx="16894629" cy="1704778"/>
          </a:xfrm>
          <a:prstGeom prst="roundRect">
            <a:avLst>
              <a:gd name="adj" fmla="val 13955"/>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nvGrpSpPr>
          <p:cNvPr id="91" name="Группа 90">
            <a:extLst>
              <a:ext uri="{FF2B5EF4-FFF2-40B4-BE49-F238E27FC236}">
                <a16:creationId xmlns:a16="http://schemas.microsoft.com/office/drawing/2014/main" id="{386DBF87-13AF-4730-B258-20DCADED6C02}"/>
              </a:ext>
            </a:extLst>
          </p:cNvPr>
          <p:cNvGrpSpPr/>
          <p:nvPr/>
        </p:nvGrpSpPr>
        <p:grpSpPr>
          <a:xfrm>
            <a:off x="4439230" y="1380412"/>
            <a:ext cx="2965747" cy="1384529"/>
            <a:chOff x="4173179" y="1380412"/>
            <a:chExt cx="2965747" cy="1384529"/>
          </a:xfrm>
        </p:grpSpPr>
        <p:sp>
          <p:nvSpPr>
            <p:cNvPr id="92" name="Rounded Rectangle 131">
              <a:extLst>
                <a:ext uri="{FF2B5EF4-FFF2-40B4-BE49-F238E27FC236}">
                  <a16:creationId xmlns:a16="http://schemas.microsoft.com/office/drawing/2014/main" id="{EF40099D-6C9E-4082-BDF2-A44EF23B7526}"/>
                </a:ext>
              </a:extLst>
            </p:cNvPr>
            <p:cNvSpPr/>
            <p:nvPr/>
          </p:nvSpPr>
          <p:spPr>
            <a:xfrm>
              <a:off x="4173179" y="1380412"/>
              <a:ext cx="594827" cy="5948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2</a:t>
              </a:r>
            </a:p>
          </p:txBody>
        </p:sp>
        <p:sp>
          <p:nvSpPr>
            <p:cNvPr id="93" name="TextBox 92">
              <a:extLst>
                <a:ext uri="{FF2B5EF4-FFF2-40B4-BE49-F238E27FC236}">
                  <a16:creationId xmlns:a16="http://schemas.microsoft.com/office/drawing/2014/main" id="{8754FA06-8632-47EF-8897-578A91A3819F}"/>
                </a:ext>
              </a:extLst>
            </p:cNvPr>
            <p:cNvSpPr txBox="1"/>
            <p:nvPr/>
          </p:nvSpPr>
          <p:spPr>
            <a:xfrm>
              <a:off x="4757479"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2">
                      <a:lumMod val="75000"/>
                      <a:lumOff val="25000"/>
                    </a:schemeClr>
                  </a:solidFill>
                  <a:latin typeface="Roboto" panose="02000000000000000000" pitchFamily="2" charset="0"/>
                  <a:ea typeface="Roboto" panose="02000000000000000000" pitchFamily="2" charset="0"/>
                </a:rPr>
                <a:t>режаси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5" name="TextBox 94">
              <a:extLst>
                <a:ext uri="{FF2B5EF4-FFF2-40B4-BE49-F238E27FC236}">
                  <a16:creationId xmlns:a16="http://schemas.microsoft.com/office/drawing/2014/main" id="{6242C8A2-8E97-4B62-83F8-B3E0C0CBF6CB}"/>
                </a:ext>
              </a:extLst>
            </p:cNvPr>
            <p:cNvSpPr txBox="1"/>
            <p:nvPr/>
          </p:nvSpPr>
          <p:spPr>
            <a:xfrm>
              <a:off x="4757478"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370F3"/>
                  </a:solidFill>
                  <a:latin typeface="Roboto" panose="02000000000000000000" pitchFamily="2" charset="0"/>
                  <a:ea typeface="Roboto" panose="02000000000000000000" pitchFamily="2" charset="0"/>
                </a:rPr>
                <a:t>253 255 </a:t>
              </a:r>
              <a:r>
                <a:rPr lang="ru-RU" sz="1400" b="1" dirty="0">
                  <a:solidFill>
                    <a:srgbClr val="0370F3"/>
                  </a:solidFill>
                  <a:latin typeface="Roboto" panose="02000000000000000000" pitchFamily="2" charset="0"/>
                  <a:ea typeface="Roboto" panose="02000000000000000000" pitchFamily="2" charset="0"/>
                </a:rPr>
                <a:t>МЛН</a:t>
              </a:r>
              <a:r>
                <a:rPr lang="en-US" sz="1400" b="1" dirty="0">
                  <a:solidFill>
                    <a:srgbClr val="0370F3"/>
                  </a:solidFill>
                  <a:latin typeface="Roboto" panose="02000000000000000000" pitchFamily="2" charset="0"/>
                  <a:ea typeface="Roboto" panose="02000000000000000000" pitchFamily="2" charset="0"/>
                </a:rPr>
                <a:t> </a:t>
              </a:r>
              <a:r>
                <a:rPr lang="ru-RU" sz="1400" b="1" dirty="0">
                  <a:solidFill>
                    <a:srgbClr val="0370F3"/>
                  </a:solidFill>
                  <a:latin typeface="Roboto" panose="02000000000000000000" pitchFamily="2" charset="0"/>
                  <a:ea typeface="Roboto" panose="02000000000000000000" pitchFamily="2" charset="0"/>
                </a:rPr>
                <a:t>СЎМ</a:t>
              </a:r>
              <a:endParaRPr lang="en-US" b="1" dirty="0">
                <a:solidFill>
                  <a:srgbClr val="0370F3"/>
                </a:solidFill>
                <a:latin typeface="Roboto" panose="02000000000000000000" pitchFamily="2" charset="0"/>
                <a:ea typeface="Roboto" panose="02000000000000000000" pitchFamily="2" charset="0"/>
              </a:endParaRPr>
            </a:p>
          </p:txBody>
        </p:sp>
        <p:cxnSp>
          <p:nvCxnSpPr>
            <p:cNvPr id="96" name="Straight Connector 21">
              <a:extLst>
                <a:ext uri="{FF2B5EF4-FFF2-40B4-BE49-F238E27FC236}">
                  <a16:creationId xmlns:a16="http://schemas.microsoft.com/office/drawing/2014/main" id="{21195A66-7B19-4FF5-B4DE-6AB91011E1BF}"/>
                </a:ext>
              </a:extLst>
            </p:cNvPr>
            <p:cNvCxnSpPr/>
            <p:nvPr/>
          </p:nvCxnSpPr>
          <p:spPr>
            <a:xfrm>
              <a:off x="4768006"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22">
              <a:extLst>
                <a:ext uri="{FF2B5EF4-FFF2-40B4-BE49-F238E27FC236}">
                  <a16:creationId xmlns:a16="http://schemas.microsoft.com/office/drawing/2014/main" id="{A021EA3C-7128-476C-85F3-8E455E79DC0C}"/>
                </a:ext>
              </a:extLst>
            </p:cNvPr>
            <p:cNvCxnSpPr>
              <a:cxnSpLocks/>
              <a:endCxn id="99" idx="2"/>
            </p:cNvCxnSpPr>
            <p:nvPr/>
          </p:nvCxnSpPr>
          <p:spPr>
            <a:xfrm>
              <a:off x="4790869" y="2675255"/>
              <a:ext cx="1700246" cy="334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BA3E49C-6064-4701-8FCD-9A7B5089ED10}"/>
                </a:ext>
              </a:extLst>
            </p:cNvPr>
            <p:cNvSpPr txBox="1"/>
            <p:nvPr/>
          </p:nvSpPr>
          <p:spPr>
            <a:xfrm>
              <a:off x="6776895"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99" name="Oval 24">
              <a:extLst>
                <a:ext uri="{FF2B5EF4-FFF2-40B4-BE49-F238E27FC236}">
                  <a16:creationId xmlns:a16="http://schemas.microsoft.com/office/drawing/2014/main" id="{7A60CB75-4112-446A-A1E6-E05E5E087BB3}"/>
                </a:ext>
              </a:extLst>
            </p:cNvPr>
            <p:cNvSpPr/>
            <p:nvPr/>
          </p:nvSpPr>
          <p:spPr>
            <a:xfrm>
              <a:off x="6491115" y="2592267"/>
              <a:ext cx="172674" cy="1726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0" name="Группа 99">
            <a:extLst>
              <a:ext uri="{FF2B5EF4-FFF2-40B4-BE49-F238E27FC236}">
                <a16:creationId xmlns:a16="http://schemas.microsoft.com/office/drawing/2014/main" id="{5D3C9FC5-F18F-4E36-9EE8-96E4F5C364AE}"/>
              </a:ext>
            </a:extLst>
          </p:cNvPr>
          <p:cNvGrpSpPr/>
          <p:nvPr/>
        </p:nvGrpSpPr>
        <p:grpSpPr>
          <a:xfrm>
            <a:off x="11245727" y="1380412"/>
            <a:ext cx="2952687" cy="1384529"/>
            <a:chOff x="11533006" y="1380412"/>
            <a:chExt cx="2952687" cy="1384529"/>
          </a:xfrm>
        </p:grpSpPr>
        <p:sp>
          <p:nvSpPr>
            <p:cNvPr id="101" name="Rounded Rectangle 111">
              <a:extLst>
                <a:ext uri="{FF2B5EF4-FFF2-40B4-BE49-F238E27FC236}">
                  <a16:creationId xmlns:a16="http://schemas.microsoft.com/office/drawing/2014/main" id="{11C30167-D167-401F-8FC2-4C3499D79C18}"/>
                </a:ext>
              </a:extLst>
            </p:cNvPr>
            <p:cNvSpPr/>
            <p:nvPr/>
          </p:nvSpPr>
          <p:spPr>
            <a:xfrm>
              <a:off x="11533006" y="1380412"/>
              <a:ext cx="594827" cy="5948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4</a:t>
              </a:r>
            </a:p>
          </p:txBody>
        </p:sp>
        <p:sp>
          <p:nvSpPr>
            <p:cNvPr id="102" name="TextBox 101">
              <a:hlinkClick r:id="rId4" action="ppaction://hlinksldjump"/>
              <a:extLst>
                <a:ext uri="{FF2B5EF4-FFF2-40B4-BE49-F238E27FC236}">
                  <a16:creationId xmlns:a16="http://schemas.microsoft.com/office/drawing/2014/main" id="{6A8372F4-D6BB-4149-88FB-299F9DE6EBF3}"/>
                </a:ext>
              </a:extLst>
            </p:cNvPr>
            <p:cNvSpPr txBox="1"/>
            <p:nvPr/>
          </p:nvSpPr>
          <p:spPr>
            <a:xfrm>
              <a:off x="12127833" y="1547812"/>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sp>
          <p:nvSpPr>
            <p:cNvPr id="103" name="TextBox 102">
              <a:extLst>
                <a:ext uri="{FF2B5EF4-FFF2-40B4-BE49-F238E27FC236}">
                  <a16:creationId xmlns:a16="http://schemas.microsoft.com/office/drawing/2014/main" id="{DEA19395-46DE-4A82-9221-D654948F893A}"/>
                </a:ext>
              </a:extLst>
            </p:cNvPr>
            <p:cNvSpPr txBox="1"/>
            <p:nvPr/>
          </p:nvSpPr>
          <p:spPr>
            <a:xfrm>
              <a:off x="12127832"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FFBA30"/>
                  </a:solidFill>
                  <a:latin typeface="Roboto" panose="02000000000000000000" pitchFamily="2" charset="0"/>
                  <a:ea typeface="Roboto" panose="02000000000000000000" pitchFamily="2" charset="0"/>
                </a:rPr>
                <a:t>31 658 </a:t>
              </a:r>
              <a:r>
                <a:rPr lang="ru-RU" sz="1400" b="1" dirty="0">
                  <a:solidFill>
                    <a:srgbClr val="FFBA30"/>
                  </a:solidFill>
                  <a:latin typeface="Roboto" panose="02000000000000000000" pitchFamily="2" charset="0"/>
                  <a:ea typeface="Roboto" panose="02000000000000000000" pitchFamily="2" charset="0"/>
                </a:rPr>
                <a:t>МЛН</a:t>
              </a:r>
              <a:r>
                <a:rPr lang="en-US" sz="1400" b="1" dirty="0">
                  <a:solidFill>
                    <a:srgbClr val="FFBA30"/>
                  </a:solidFill>
                  <a:latin typeface="Roboto" panose="02000000000000000000" pitchFamily="2" charset="0"/>
                  <a:ea typeface="Roboto" panose="02000000000000000000" pitchFamily="2" charset="0"/>
                </a:rPr>
                <a:t> </a:t>
              </a:r>
              <a:r>
                <a:rPr lang="ru-RU" sz="1400" b="1" dirty="0">
                  <a:solidFill>
                    <a:srgbClr val="FFBA30"/>
                  </a:solidFill>
                  <a:latin typeface="Roboto" panose="02000000000000000000" pitchFamily="2" charset="0"/>
                  <a:ea typeface="Roboto" panose="02000000000000000000" pitchFamily="2" charset="0"/>
                </a:rPr>
                <a:t>СЎМ</a:t>
              </a:r>
              <a:endParaRPr lang="en-US" b="1" dirty="0">
                <a:solidFill>
                  <a:srgbClr val="FFBA30"/>
                </a:solidFill>
                <a:latin typeface="Roboto" panose="02000000000000000000" pitchFamily="2" charset="0"/>
                <a:ea typeface="Roboto" panose="02000000000000000000" pitchFamily="2" charset="0"/>
              </a:endParaRPr>
            </a:p>
          </p:txBody>
        </p:sp>
        <p:cxnSp>
          <p:nvCxnSpPr>
            <p:cNvPr id="104" name="Straight Connector 9">
              <a:extLst>
                <a:ext uri="{FF2B5EF4-FFF2-40B4-BE49-F238E27FC236}">
                  <a16:creationId xmlns:a16="http://schemas.microsoft.com/office/drawing/2014/main" id="{95471138-02BF-40BF-8925-AEC0FCDBEB42}"/>
                </a:ext>
              </a:extLst>
            </p:cNvPr>
            <p:cNvCxnSpPr/>
            <p:nvPr/>
          </p:nvCxnSpPr>
          <p:spPr>
            <a:xfrm>
              <a:off x="12138360"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
              <a:extLst>
                <a:ext uri="{FF2B5EF4-FFF2-40B4-BE49-F238E27FC236}">
                  <a16:creationId xmlns:a16="http://schemas.microsoft.com/office/drawing/2014/main" id="{705A5E01-7FD0-40B3-9C68-22B35B602C93}"/>
                </a:ext>
              </a:extLst>
            </p:cNvPr>
            <p:cNvCxnSpPr>
              <a:cxnSpLocks/>
              <a:endCxn id="107" idx="2"/>
            </p:cNvCxnSpPr>
            <p:nvPr/>
          </p:nvCxnSpPr>
          <p:spPr>
            <a:xfrm>
              <a:off x="12138364" y="2675255"/>
              <a:ext cx="372638" cy="334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12768A3-B6AA-4641-8E72-7F3888595BAB}"/>
                </a:ext>
              </a:extLst>
            </p:cNvPr>
            <p:cNvSpPr txBox="1"/>
            <p:nvPr/>
          </p:nvSpPr>
          <p:spPr>
            <a:xfrm>
              <a:off x="14123662"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12%</a:t>
              </a:r>
            </a:p>
          </p:txBody>
        </p:sp>
        <p:sp>
          <p:nvSpPr>
            <p:cNvPr id="107" name="Oval 26">
              <a:extLst>
                <a:ext uri="{FF2B5EF4-FFF2-40B4-BE49-F238E27FC236}">
                  <a16:creationId xmlns:a16="http://schemas.microsoft.com/office/drawing/2014/main" id="{2A72D6A2-29AA-47C8-9DD2-5611D62350E1}"/>
                </a:ext>
              </a:extLst>
            </p:cNvPr>
            <p:cNvSpPr/>
            <p:nvPr/>
          </p:nvSpPr>
          <p:spPr>
            <a:xfrm>
              <a:off x="12511002" y="2592267"/>
              <a:ext cx="172674" cy="1726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8" name="Группа 107">
            <a:extLst>
              <a:ext uri="{FF2B5EF4-FFF2-40B4-BE49-F238E27FC236}">
                <a16:creationId xmlns:a16="http://schemas.microsoft.com/office/drawing/2014/main" id="{C082BE55-995A-49CC-9D5A-E357C6A42CE8}"/>
              </a:ext>
            </a:extLst>
          </p:cNvPr>
          <p:cNvGrpSpPr/>
          <p:nvPr/>
        </p:nvGrpSpPr>
        <p:grpSpPr>
          <a:xfrm>
            <a:off x="7854272" y="1380412"/>
            <a:ext cx="2942160" cy="1384529"/>
            <a:chOff x="7753648" y="1380412"/>
            <a:chExt cx="2942160" cy="1384529"/>
          </a:xfrm>
        </p:grpSpPr>
        <p:sp>
          <p:nvSpPr>
            <p:cNvPr id="109" name="Rounded Rectangle 117">
              <a:extLst>
                <a:ext uri="{FF2B5EF4-FFF2-40B4-BE49-F238E27FC236}">
                  <a16:creationId xmlns:a16="http://schemas.microsoft.com/office/drawing/2014/main" id="{250C8B40-EB4F-4871-9512-7B22507499EA}"/>
                </a:ext>
              </a:extLst>
            </p:cNvPr>
            <p:cNvSpPr/>
            <p:nvPr/>
          </p:nvSpPr>
          <p:spPr>
            <a:xfrm>
              <a:off x="7753648" y="1380412"/>
              <a:ext cx="594827" cy="5948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3</a:t>
              </a:r>
            </a:p>
          </p:txBody>
        </p:sp>
        <p:sp>
          <p:nvSpPr>
            <p:cNvPr id="110" name="TextBox 109">
              <a:extLst>
                <a:ext uri="{FF2B5EF4-FFF2-40B4-BE49-F238E27FC236}">
                  <a16:creationId xmlns:a16="http://schemas.microsoft.com/office/drawing/2014/main" id="{07A67E05-E52D-4BCE-9CF1-092DED73190C}"/>
                </a:ext>
              </a:extLst>
            </p:cNvPr>
            <p:cNvSpPr txBox="1"/>
            <p:nvPr/>
          </p:nvSpPr>
          <p:spPr>
            <a:xfrm>
              <a:off x="8337949" y="2185308"/>
              <a:ext cx="196346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6024DE"/>
                  </a:solidFill>
                  <a:latin typeface="Roboto" panose="02000000000000000000" pitchFamily="2" charset="0"/>
                  <a:ea typeface="Roboto" panose="02000000000000000000" pitchFamily="2" charset="0"/>
                </a:rPr>
                <a:t>284 915 </a:t>
              </a:r>
              <a:r>
                <a:rPr lang="ru-RU" sz="1400" b="1" dirty="0">
                  <a:solidFill>
                    <a:srgbClr val="6024DE"/>
                  </a:solidFill>
                  <a:latin typeface="Roboto" panose="02000000000000000000" pitchFamily="2" charset="0"/>
                  <a:ea typeface="Roboto" panose="02000000000000000000" pitchFamily="2" charset="0"/>
                </a:rPr>
                <a:t>МЛН</a:t>
              </a:r>
              <a:r>
                <a:rPr lang="en-US" sz="1400" b="1" dirty="0">
                  <a:solidFill>
                    <a:srgbClr val="6024DE"/>
                  </a:solidFill>
                  <a:latin typeface="Roboto" panose="02000000000000000000" pitchFamily="2" charset="0"/>
                  <a:ea typeface="Roboto" panose="02000000000000000000" pitchFamily="2" charset="0"/>
                </a:rPr>
                <a:t> </a:t>
              </a:r>
              <a:r>
                <a:rPr lang="ru-RU" sz="1400" b="1" dirty="0">
                  <a:solidFill>
                    <a:srgbClr val="6024DE"/>
                  </a:solidFill>
                  <a:latin typeface="Roboto" panose="02000000000000000000" pitchFamily="2" charset="0"/>
                  <a:ea typeface="Roboto" panose="02000000000000000000" pitchFamily="2" charset="0"/>
                </a:rPr>
                <a:t>СЎМ</a:t>
              </a:r>
              <a:endParaRPr lang="en-US" b="1" dirty="0">
                <a:solidFill>
                  <a:srgbClr val="6024DE"/>
                </a:solidFill>
                <a:latin typeface="Roboto" panose="02000000000000000000" pitchFamily="2" charset="0"/>
                <a:ea typeface="Roboto" panose="02000000000000000000" pitchFamily="2" charset="0"/>
              </a:endParaRPr>
            </a:p>
          </p:txBody>
        </p:sp>
        <p:cxnSp>
          <p:nvCxnSpPr>
            <p:cNvPr id="111" name="Straight Connector 15">
              <a:extLst>
                <a:ext uri="{FF2B5EF4-FFF2-40B4-BE49-F238E27FC236}">
                  <a16:creationId xmlns:a16="http://schemas.microsoft.com/office/drawing/2014/main" id="{936DDDFC-BF3D-4918-BBAD-2516AA77AC78}"/>
                </a:ext>
              </a:extLst>
            </p:cNvPr>
            <p:cNvCxnSpPr/>
            <p:nvPr/>
          </p:nvCxnSpPr>
          <p:spPr>
            <a:xfrm>
              <a:off x="8348475"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6">
              <a:extLst>
                <a:ext uri="{FF2B5EF4-FFF2-40B4-BE49-F238E27FC236}">
                  <a16:creationId xmlns:a16="http://schemas.microsoft.com/office/drawing/2014/main" id="{37031B0D-C244-45E3-B377-69EF44109000}"/>
                </a:ext>
              </a:extLst>
            </p:cNvPr>
            <p:cNvCxnSpPr>
              <a:cxnSpLocks/>
              <a:endCxn id="114" idx="2"/>
            </p:cNvCxnSpPr>
            <p:nvPr/>
          </p:nvCxnSpPr>
          <p:spPr>
            <a:xfrm>
              <a:off x="8348476" y="2675255"/>
              <a:ext cx="1743229" cy="334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DF34476-FC8A-4859-94C4-9B3AEE6C4127}"/>
                </a:ext>
              </a:extLst>
            </p:cNvPr>
            <p:cNvSpPr txBox="1"/>
            <p:nvPr/>
          </p:nvSpPr>
          <p:spPr>
            <a:xfrm>
              <a:off x="10333777"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112%</a:t>
              </a:r>
            </a:p>
          </p:txBody>
        </p:sp>
        <p:sp>
          <p:nvSpPr>
            <p:cNvPr id="114" name="Oval 25">
              <a:extLst>
                <a:ext uri="{FF2B5EF4-FFF2-40B4-BE49-F238E27FC236}">
                  <a16:creationId xmlns:a16="http://schemas.microsoft.com/office/drawing/2014/main" id="{18F696CB-A8F0-48BF-8948-C61803203431}"/>
                </a:ext>
              </a:extLst>
            </p:cNvPr>
            <p:cNvSpPr/>
            <p:nvPr/>
          </p:nvSpPr>
          <p:spPr>
            <a:xfrm>
              <a:off x="10091705" y="2592267"/>
              <a:ext cx="172674" cy="1726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15" name="TextBox 114">
              <a:hlinkClick r:id="rId3" action="ppaction://hlinksldjump"/>
              <a:extLst>
                <a:ext uri="{FF2B5EF4-FFF2-40B4-BE49-F238E27FC236}">
                  <a16:creationId xmlns:a16="http://schemas.microsoft.com/office/drawing/2014/main" id="{C2C09F7F-420B-4054-BC10-367BED44826A}"/>
                </a:ext>
              </a:extLst>
            </p:cNvPr>
            <p:cNvSpPr txBox="1"/>
            <p:nvPr/>
          </p:nvSpPr>
          <p:spPr>
            <a:xfrm>
              <a:off x="8337949" y="1547812"/>
              <a:ext cx="2161760"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p:txBody>
        </p:sp>
      </p:grpSp>
      <p:grpSp>
        <p:nvGrpSpPr>
          <p:cNvPr id="116" name="Группа 115">
            <a:extLst>
              <a:ext uri="{FF2B5EF4-FFF2-40B4-BE49-F238E27FC236}">
                <a16:creationId xmlns:a16="http://schemas.microsoft.com/office/drawing/2014/main" id="{9B3575AA-2F00-407B-9C0D-E3552D607463}"/>
              </a:ext>
            </a:extLst>
          </p:cNvPr>
          <p:cNvGrpSpPr/>
          <p:nvPr/>
        </p:nvGrpSpPr>
        <p:grpSpPr>
          <a:xfrm>
            <a:off x="1156158" y="1380412"/>
            <a:ext cx="2833777" cy="1384529"/>
            <a:chOff x="1156158" y="1380412"/>
            <a:chExt cx="2833777" cy="1384529"/>
          </a:xfrm>
        </p:grpSpPr>
        <p:sp>
          <p:nvSpPr>
            <p:cNvPr id="117" name="Rounded Rectangle 131">
              <a:extLst>
                <a:ext uri="{FF2B5EF4-FFF2-40B4-BE49-F238E27FC236}">
                  <a16:creationId xmlns:a16="http://schemas.microsoft.com/office/drawing/2014/main" id="{9C470263-4932-43E6-9AA2-FF7B4F10D212}"/>
                </a:ext>
              </a:extLst>
            </p:cNvPr>
            <p:cNvSpPr/>
            <p:nvPr/>
          </p:nvSpPr>
          <p:spPr>
            <a:xfrm>
              <a:off x="1156158" y="1380412"/>
              <a:ext cx="594827" cy="59482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1</a:t>
              </a:r>
            </a:p>
          </p:txBody>
        </p:sp>
        <p:sp>
          <p:nvSpPr>
            <p:cNvPr id="118" name="TextBox 117">
              <a:extLst>
                <a:ext uri="{FF2B5EF4-FFF2-40B4-BE49-F238E27FC236}">
                  <a16:creationId xmlns:a16="http://schemas.microsoft.com/office/drawing/2014/main" id="{EB0835BA-8C60-4EE6-8C83-D096B4C92C81}"/>
                </a:ext>
              </a:extLst>
            </p:cNvPr>
            <p:cNvSpPr txBox="1"/>
            <p:nvPr/>
          </p:nvSpPr>
          <p:spPr>
            <a:xfrm>
              <a:off x="1632075"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dirty="0">
                  <a:solidFill>
                    <a:schemeClr val="tx2">
                      <a:lumMod val="75000"/>
                      <a:lumOff val="25000"/>
                    </a:schemeClr>
                  </a:solidFill>
                  <a:latin typeface="Roboto" panose="02000000000000000000" pitchFamily="2" charset="0"/>
                  <a:ea typeface="Roboto" panose="02000000000000000000" pitchFamily="2" charset="0"/>
                </a:rPr>
                <a:t>I-чорак</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b="1" dirty="0">
                  <a:solidFill>
                    <a:schemeClr val="tx2">
                      <a:lumMod val="75000"/>
                      <a:lumOff val="25000"/>
                    </a:schemeClr>
                  </a:solidFill>
                  <a:latin typeface="Roboto" panose="02000000000000000000" pitchFamily="2" charset="0"/>
                  <a:ea typeface="Roboto" panose="02000000000000000000" pitchFamily="2" charset="0"/>
                </a:rPr>
                <a:t>хисоботи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19" name="TextBox 118">
              <a:extLst>
                <a:ext uri="{FF2B5EF4-FFF2-40B4-BE49-F238E27FC236}">
                  <a16:creationId xmlns:a16="http://schemas.microsoft.com/office/drawing/2014/main" id="{F1B15672-5011-4292-98F0-9D63B60FCA2C}"/>
                </a:ext>
              </a:extLst>
            </p:cNvPr>
            <p:cNvSpPr txBox="1"/>
            <p:nvPr/>
          </p:nvSpPr>
          <p:spPr>
            <a:xfrm>
              <a:off x="1632075" y="2185308"/>
              <a:ext cx="1874326"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b="1" dirty="0">
                  <a:solidFill>
                    <a:srgbClr val="7F7F7F"/>
                  </a:solidFill>
                  <a:latin typeface="Roboto" panose="02000000000000000000" pitchFamily="2" charset="0"/>
                  <a:ea typeface="Roboto" panose="02000000000000000000" pitchFamily="2" charset="0"/>
                </a:rPr>
                <a:t>326 854 </a:t>
              </a:r>
              <a:r>
                <a:rPr lang="ru-RU" sz="1400" b="1" dirty="0">
                  <a:solidFill>
                    <a:srgbClr val="7F7F7F"/>
                  </a:solidFill>
                  <a:latin typeface="Roboto" panose="02000000000000000000" pitchFamily="2" charset="0"/>
                  <a:ea typeface="Roboto" panose="02000000000000000000" pitchFamily="2" charset="0"/>
                </a:rPr>
                <a:t>МЛН</a:t>
              </a:r>
              <a:r>
                <a:rPr lang="uz-Cyrl-UZ" sz="1400" b="1" dirty="0">
                  <a:solidFill>
                    <a:srgbClr val="7F7F7F"/>
                  </a:solidFill>
                  <a:latin typeface="Roboto" panose="02000000000000000000" pitchFamily="2" charset="0"/>
                  <a:ea typeface="Roboto" panose="02000000000000000000" pitchFamily="2" charset="0"/>
                </a:rPr>
                <a:t> </a:t>
              </a:r>
              <a:r>
                <a:rPr lang="ru-RU" sz="1400" b="1" dirty="0">
                  <a:solidFill>
                    <a:srgbClr val="7F7F7F"/>
                  </a:solidFill>
                  <a:latin typeface="Roboto" panose="02000000000000000000" pitchFamily="2" charset="0"/>
                  <a:ea typeface="Roboto" panose="02000000000000000000" pitchFamily="2" charset="0"/>
                </a:rPr>
                <a:t>СЎМ</a:t>
              </a:r>
              <a:endParaRPr lang="en-US" b="1" dirty="0">
                <a:solidFill>
                  <a:srgbClr val="7F7F7F"/>
                </a:solidFill>
                <a:latin typeface="Roboto" panose="02000000000000000000" pitchFamily="2" charset="0"/>
                <a:ea typeface="Roboto" panose="02000000000000000000" pitchFamily="2" charset="0"/>
              </a:endParaRPr>
            </a:p>
          </p:txBody>
        </p:sp>
        <p:cxnSp>
          <p:nvCxnSpPr>
            <p:cNvPr id="120" name="Straight Connector 21">
              <a:extLst>
                <a:ext uri="{FF2B5EF4-FFF2-40B4-BE49-F238E27FC236}">
                  <a16:creationId xmlns:a16="http://schemas.microsoft.com/office/drawing/2014/main" id="{F18D60AF-A0FD-4408-A734-EA6C6BC9135D}"/>
                </a:ext>
              </a:extLst>
            </p:cNvPr>
            <p:cNvCxnSpPr/>
            <p:nvPr/>
          </p:nvCxnSpPr>
          <p:spPr>
            <a:xfrm>
              <a:off x="1642602"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22">
              <a:extLst>
                <a:ext uri="{FF2B5EF4-FFF2-40B4-BE49-F238E27FC236}">
                  <a16:creationId xmlns:a16="http://schemas.microsoft.com/office/drawing/2014/main" id="{DF5BD32B-7820-40FC-A269-8B52EAE80AE7}"/>
                </a:ext>
              </a:extLst>
            </p:cNvPr>
            <p:cNvCxnSpPr>
              <a:cxnSpLocks/>
              <a:endCxn id="123" idx="2"/>
            </p:cNvCxnSpPr>
            <p:nvPr/>
          </p:nvCxnSpPr>
          <p:spPr>
            <a:xfrm>
              <a:off x="1665465" y="2675255"/>
              <a:ext cx="1700246" cy="3349"/>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967FD41-2E68-4C42-B876-9E564F4F2327}"/>
                </a:ext>
              </a:extLst>
            </p:cNvPr>
            <p:cNvSpPr txBox="1"/>
            <p:nvPr/>
          </p:nvSpPr>
          <p:spPr>
            <a:xfrm>
              <a:off x="3627904"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123" name="Oval 24">
              <a:extLst>
                <a:ext uri="{FF2B5EF4-FFF2-40B4-BE49-F238E27FC236}">
                  <a16:creationId xmlns:a16="http://schemas.microsoft.com/office/drawing/2014/main" id="{90CBC0F9-3C65-4892-9DDB-9729EF7540D2}"/>
                </a:ext>
              </a:extLst>
            </p:cNvPr>
            <p:cNvSpPr/>
            <p:nvPr/>
          </p:nvSpPr>
          <p:spPr>
            <a:xfrm>
              <a:off x="3365711" y="2592267"/>
              <a:ext cx="172674" cy="172674"/>
            </a:xfrm>
            <a:prstGeom prst="ellips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24" name="Группа 123">
            <a:extLst>
              <a:ext uri="{FF2B5EF4-FFF2-40B4-BE49-F238E27FC236}">
                <a16:creationId xmlns:a16="http://schemas.microsoft.com/office/drawing/2014/main" id="{2B1A146B-EC5A-4239-B28A-BCBFEFC0E057}"/>
              </a:ext>
            </a:extLst>
          </p:cNvPr>
          <p:cNvGrpSpPr/>
          <p:nvPr/>
        </p:nvGrpSpPr>
        <p:grpSpPr>
          <a:xfrm>
            <a:off x="14647710" y="1380412"/>
            <a:ext cx="2952687" cy="1399397"/>
            <a:chOff x="14647710" y="1380412"/>
            <a:chExt cx="2952687" cy="1399397"/>
          </a:xfrm>
        </p:grpSpPr>
        <p:sp>
          <p:nvSpPr>
            <p:cNvPr id="125" name="Rounded Rectangle 111">
              <a:extLst>
                <a:ext uri="{FF2B5EF4-FFF2-40B4-BE49-F238E27FC236}">
                  <a16:creationId xmlns:a16="http://schemas.microsoft.com/office/drawing/2014/main" id="{865BDF70-E29B-4C44-913F-06D6AD389259}"/>
                </a:ext>
              </a:extLst>
            </p:cNvPr>
            <p:cNvSpPr/>
            <p:nvPr/>
          </p:nvSpPr>
          <p:spPr>
            <a:xfrm>
              <a:off x="14647710" y="1380412"/>
              <a:ext cx="594827" cy="59482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latin typeface="Roboto" panose="02000000000000000000" pitchFamily="2" charset="0"/>
                  <a:ea typeface="Roboto" panose="02000000000000000000" pitchFamily="2" charset="0"/>
                </a:rPr>
                <a:t>5</a:t>
              </a:r>
              <a:endParaRPr lang="en-US" sz="2400" b="1" dirty="0">
                <a:latin typeface="Roboto" panose="02000000000000000000" pitchFamily="2" charset="0"/>
                <a:ea typeface="Roboto" panose="02000000000000000000" pitchFamily="2" charset="0"/>
              </a:endParaRPr>
            </a:p>
          </p:txBody>
        </p:sp>
        <p:sp>
          <p:nvSpPr>
            <p:cNvPr id="126" name="TextBox 125">
              <a:extLst>
                <a:ext uri="{FF2B5EF4-FFF2-40B4-BE49-F238E27FC236}">
                  <a16:creationId xmlns:a16="http://schemas.microsoft.com/office/drawing/2014/main" id="{866F5F85-DE6D-4BD1-A984-ED0F56B07DD2}"/>
                </a:ext>
              </a:extLst>
            </p:cNvPr>
            <p:cNvSpPr txBox="1"/>
            <p:nvPr/>
          </p:nvSpPr>
          <p:spPr>
            <a:xfrm>
              <a:off x="15242537" y="1562680"/>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I-чора</a:t>
              </a:r>
              <a:r>
                <a:rPr lang="uz-Cyrl-UZ" sz="1600" b="1" dirty="0">
                  <a:solidFill>
                    <a:schemeClr val="tx2">
                      <a:lumMod val="75000"/>
                      <a:lumOff val="25000"/>
                    </a:schemeClr>
                  </a:solidFill>
                  <a:latin typeface="Roboto" panose="02000000000000000000" pitchFamily="2" charset="0"/>
                  <a:ea typeface="Roboto" panose="02000000000000000000" pitchFamily="2" charset="0"/>
                </a:rPr>
                <a:t>г</a:t>
              </a:r>
              <a:r>
                <a:rPr lang="ru-RU" sz="1600" b="1" dirty="0">
                  <a:solidFill>
                    <a:schemeClr val="tx2">
                      <a:lumMod val="75000"/>
                      <a:lumOff val="25000"/>
                    </a:schemeClr>
                  </a:solidFill>
                  <a:latin typeface="Roboto" panose="02000000000000000000" pitchFamily="2" charset="0"/>
                  <a:ea typeface="Roboto" panose="02000000000000000000" pitchFamily="2" charset="0"/>
                </a:rPr>
                <a:t>ига нисбатан</a:t>
              </a:r>
            </a:p>
          </p:txBody>
        </p:sp>
        <p:sp>
          <p:nvSpPr>
            <p:cNvPr id="127" name="TextBox 126">
              <a:extLst>
                <a:ext uri="{FF2B5EF4-FFF2-40B4-BE49-F238E27FC236}">
                  <a16:creationId xmlns:a16="http://schemas.microsoft.com/office/drawing/2014/main" id="{DF8D0B9B-EE12-4CEB-967A-48F02DE01399}"/>
                </a:ext>
              </a:extLst>
            </p:cNvPr>
            <p:cNvSpPr txBox="1"/>
            <p:nvPr/>
          </p:nvSpPr>
          <p:spPr>
            <a:xfrm>
              <a:off x="15242536" y="2200176"/>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3B7D23"/>
                  </a:solidFill>
                  <a:latin typeface="Roboto" panose="02000000000000000000" pitchFamily="2" charset="0"/>
                  <a:ea typeface="Roboto" panose="02000000000000000000" pitchFamily="2" charset="0"/>
                </a:rPr>
                <a:t>-41 939 </a:t>
              </a:r>
              <a:r>
                <a:rPr lang="ru-RU" sz="1400" b="1" dirty="0">
                  <a:solidFill>
                    <a:srgbClr val="3B7D23"/>
                  </a:solidFill>
                  <a:latin typeface="Roboto" panose="02000000000000000000" pitchFamily="2" charset="0"/>
                  <a:ea typeface="Roboto" panose="02000000000000000000" pitchFamily="2" charset="0"/>
                </a:rPr>
                <a:t>МЛН</a:t>
              </a:r>
              <a:r>
                <a:rPr lang="en-US" sz="1400" b="1" dirty="0">
                  <a:solidFill>
                    <a:srgbClr val="3B7D23"/>
                  </a:solidFill>
                  <a:latin typeface="Roboto" panose="02000000000000000000" pitchFamily="2" charset="0"/>
                  <a:ea typeface="Roboto" panose="02000000000000000000" pitchFamily="2" charset="0"/>
                </a:rPr>
                <a:t> </a:t>
              </a:r>
              <a:r>
                <a:rPr lang="ru-RU" sz="1400" b="1" dirty="0">
                  <a:solidFill>
                    <a:srgbClr val="3B7D23"/>
                  </a:solidFill>
                  <a:latin typeface="Roboto" panose="02000000000000000000" pitchFamily="2" charset="0"/>
                  <a:ea typeface="Roboto" panose="02000000000000000000" pitchFamily="2" charset="0"/>
                </a:rPr>
                <a:t>СЎМ</a:t>
              </a:r>
              <a:endParaRPr lang="en-US" b="1" dirty="0">
                <a:solidFill>
                  <a:srgbClr val="3B7D23"/>
                </a:solidFill>
                <a:latin typeface="Roboto" panose="02000000000000000000" pitchFamily="2" charset="0"/>
                <a:ea typeface="Roboto" panose="02000000000000000000" pitchFamily="2" charset="0"/>
              </a:endParaRPr>
            </a:p>
          </p:txBody>
        </p:sp>
        <p:cxnSp>
          <p:nvCxnSpPr>
            <p:cNvPr id="128" name="Straight Connector 9">
              <a:extLst>
                <a:ext uri="{FF2B5EF4-FFF2-40B4-BE49-F238E27FC236}">
                  <a16:creationId xmlns:a16="http://schemas.microsoft.com/office/drawing/2014/main" id="{CB9DC77D-CF7D-46C6-BAD8-C4F845781183}"/>
                </a:ext>
              </a:extLst>
            </p:cNvPr>
            <p:cNvCxnSpPr/>
            <p:nvPr/>
          </p:nvCxnSpPr>
          <p:spPr>
            <a:xfrm>
              <a:off x="15253064" y="2690123"/>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0">
              <a:extLst>
                <a:ext uri="{FF2B5EF4-FFF2-40B4-BE49-F238E27FC236}">
                  <a16:creationId xmlns:a16="http://schemas.microsoft.com/office/drawing/2014/main" id="{B12B2332-C162-4DCE-A84F-6876C2E0E7CA}"/>
                </a:ext>
              </a:extLst>
            </p:cNvPr>
            <p:cNvCxnSpPr>
              <a:cxnSpLocks/>
              <a:endCxn id="131" idx="2"/>
            </p:cNvCxnSpPr>
            <p:nvPr/>
          </p:nvCxnSpPr>
          <p:spPr>
            <a:xfrm>
              <a:off x="15253068" y="2690123"/>
              <a:ext cx="372638" cy="3349"/>
            </a:xfrm>
            <a:prstGeom prst="line">
              <a:avLst/>
            </a:prstGeom>
            <a:solidFill>
              <a:srgbClr val="3B7D23"/>
            </a:solidFill>
            <a:ln w="28575">
              <a:solidFill>
                <a:srgbClr val="3B7D23"/>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B274B661-2FFD-4EF7-8A82-C25121D6AAA5}"/>
                </a:ext>
              </a:extLst>
            </p:cNvPr>
            <p:cNvSpPr txBox="1"/>
            <p:nvPr/>
          </p:nvSpPr>
          <p:spPr>
            <a:xfrm>
              <a:off x="17238366" y="2575329"/>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a:t>
              </a:r>
              <a:r>
                <a:rPr lang="ru-RU" sz="1067" dirty="0">
                  <a:solidFill>
                    <a:schemeClr val="tx2">
                      <a:lumMod val="75000"/>
                      <a:lumOff val="25000"/>
                    </a:schemeClr>
                  </a:solidFill>
                  <a:latin typeface="Roboto" panose="02000000000000000000" pitchFamily="2" charset="0"/>
                  <a:ea typeface="Roboto" panose="02000000000000000000" pitchFamily="2" charset="0"/>
                </a:rPr>
                <a:t>4</a:t>
              </a:r>
              <a:r>
                <a:rPr lang="en-US" sz="1067" dirty="0">
                  <a:solidFill>
                    <a:schemeClr val="tx2">
                      <a:lumMod val="75000"/>
                      <a:lumOff val="25000"/>
                    </a:schemeClr>
                  </a:solidFill>
                  <a:latin typeface="Roboto" panose="02000000000000000000" pitchFamily="2" charset="0"/>
                  <a:ea typeface="Roboto" panose="02000000000000000000" pitchFamily="2" charset="0"/>
                </a:rPr>
                <a:t>%</a:t>
              </a:r>
            </a:p>
          </p:txBody>
        </p:sp>
        <p:sp>
          <p:nvSpPr>
            <p:cNvPr id="131" name="Oval 26">
              <a:extLst>
                <a:ext uri="{FF2B5EF4-FFF2-40B4-BE49-F238E27FC236}">
                  <a16:creationId xmlns:a16="http://schemas.microsoft.com/office/drawing/2014/main" id="{89946FE0-5458-49CE-80B7-20A39FF31D71}"/>
                </a:ext>
              </a:extLst>
            </p:cNvPr>
            <p:cNvSpPr/>
            <p:nvPr/>
          </p:nvSpPr>
          <p:spPr>
            <a:xfrm>
              <a:off x="15625706" y="2607135"/>
              <a:ext cx="172674" cy="172674"/>
            </a:xfrm>
            <a:prstGeom prst="ellipse">
              <a:avLst/>
            </a:prstGeom>
            <a:solidFill>
              <a:srgbClr val="3B7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sp>
        <p:nvSpPr>
          <p:cNvPr id="132" name="Rounded Rectangle 21">
            <a:extLst>
              <a:ext uri="{FF2B5EF4-FFF2-40B4-BE49-F238E27FC236}">
                <a16:creationId xmlns:a16="http://schemas.microsoft.com/office/drawing/2014/main" id="{C56427EE-D77C-4FA7-9CC7-AA31AD4E8615}"/>
              </a:ext>
            </a:extLst>
          </p:cNvPr>
          <p:cNvSpPr/>
          <p:nvPr/>
        </p:nvSpPr>
        <p:spPr>
          <a:xfrm>
            <a:off x="766365" y="3672841"/>
            <a:ext cx="5990801"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90" name="Rounded Rectangle 21">
            <a:hlinkClick r:id="rId5" action="ppaction://hlinksldjump"/>
            <a:extLst>
              <a:ext uri="{FF2B5EF4-FFF2-40B4-BE49-F238E27FC236}">
                <a16:creationId xmlns:a16="http://schemas.microsoft.com/office/drawing/2014/main" id="{00B53988-E517-4C84-B9D3-A384A7B41BF1}"/>
              </a:ext>
            </a:extLst>
          </p:cNvPr>
          <p:cNvSpPr/>
          <p:nvPr/>
        </p:nvSpPr>
        <p:spPr>
          <a:xfrm>
            <a:off x="1297481" y="7478508"/>
            <a:ext cx="2340304" cy="1093612"/>
          </a:xfrm>
          <a:prstGeom prst="roundRect">
            <a:avLst>
              <a:gd name="adj" fmla="val 19246"/>
            </a:avLst>
          </a:prstGeom>
          <a:solidFill>
            <a:srgbClr val="F7F7F7"/>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3" name="TextBox 132">
            <a:extLst>
              <a:ext uri="{FF2B5EF4-FFF2-40B4-BE49-F238E27FC236}">
                <a16:creationId xmlns:a16="http://schemas.microsoft.com/office/drawing/2014/main" id="{620A5EE7-E93E-47A8-8350-2472A9E85028}"/>
              </a:ext>
            </a:extLst>
          </p:cNvPr>
          <p:cNvSpPr txBox="1"/>
          <p:nvPr/>
        </p:nvSpPr>
        <p:spPr>
          <a:xfrm>
            <a:off x="1028281" y="4068388"/>
            <a:ext cx="5602193" cy="400110"/>
          </a:xfrm>
          <a:prstGeom prst="rect">
            <a:avLst/>
          </a:prstGeom>
          <a:noFill/>
        </p:spPr>
        <p:txBody>
          <a:bodyPr wrap="square" rtlCol="0">
            <a:spAutoFit/>
          </a:bodyPr>
          <a:lstStyle/>
          <a:p>
            <a:pPr algn="ctr"/>
            <a:r>
              <a:rPr lang="ru-RU" sz="2000" dirty="0">
                <a:solidFill>
                  <a:schemeClr val="tx2">
                    <a:lumMod val="75000"/>
                    <a:lumOff val="25000"/>
                  </a:schemeClr>
                </a:solidFill>
                <a:latin typeface="Roboto" panose="02000000000000000000" pitchFamily="2" charset="0"/>
                <a:ea typeface="Roboto" panose="02000000000000000000" pitchFamily="2" charset="0"/>
              </a:rPr>
              <a:t>2025 йилнинг </a:t>
            </a:r>
            <a:r>
              <a:rPr lang="ru-RU" sz="20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grpSp>
        <p:nvGrpSpPr>
          <p:cNvPr id="134" name="Группа 133">
            <a:extLst>
              <a:ext uri="{FF2B5EF4-FFF2-40B4-BE49-F238E27FC236}">
                <a16:creationId xmlns:a16="http://schemas.microsoft.com/office/drawing/2014/main" id="{117059AC-6E5D-44AE-9D3B-68BBC94CF615}"/>
              </a:ext>
            </a:extLst>
          </p:cNvPr>
          <p:cNvGrpSpPr/>
          <p:nvPr/>
        </p:nvGrpSpPr>
        <p:grpSpPr>
          <a:xfrm>
            <a:off x="1296055" y="4711470"/>
            <a:ext cx="2617909" cy="1093612"/>
            <a:chOff x="3888015" y="4713263"/>
            <a:chExt cx="2617909" cy="1093612"/>
          </a:xfrm>
        </p:grpSpPr>
        <p:sp>
          <p:nvSpPr>
            <p:cNvPr id="135" name="Rounded Rectangle 21">
              <a:hlinkClick r:id="rId5" action="ppaction://hlinksldjump"/>
              <a:extLst>
                <a:ext uri="{FF2B5EF4-FFF2-40B4-BE49-F238E27FC236}">
                  <a16:creationId xmlns:a16="http://schemas.microsoft.com/office/drawing/2014/main" id="{D95153CC-85C7-4C2F-A346-BF7FE7984250}"/>
                </a:ext>
              </a:extLst>
            </p:cNvPr>
            <p:cNvSpPr/>
            <p:nvPr/>
          </p:nvSpPr>
          <p:spPr>
            <a:xfrm>
              <a:off x="3888015" y="4713263"/>
              <a:ext cx="2340304" cy="1093612"/>
            </a:xfrm>
            <a:prstGeom prst="roundRect">
              <a:avLst>
                <a:gd name="adj" fmla="val 19246"/>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6" name="TextBox 135">
              <a:extLst>
                <a:ext uri="{FF2B5EF4-FFF2-40B4-BE49-F238E27FC236}">
                  <a16:creationId xmlns:a16="http://schemas.microsoft.com/office/drawing/2014/main" id="{5312BF0B-5CE8-4D28-AC78-04E325C3F61B}"/>
                </a:ext>
              </a:extLst>
            </p:cNvPr>
            <p:cNvSpPr txBox="1"/>
            <p:nvPr/>
          </p:nvSpPr>
          <p:spPr>
            <a:xfrm>
              <a:off x="4823530" y="4918745"/>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Иш хақи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37" name="TextBox 136">
              <a:extLst>
                <a:ext uri="{FF2B5EF4-FFF2-40B4-BE49-F238E27FC236}">
                  <a16:creationId xmlns:a16="http://schemas.microsoft.com/office/drawing/2014/main" id="{817DE968-C536-4231-BB02-2322E86FCC34}"/>
                </a:ext>
              </a:extLst>
            </p:cNvPr>
            <p:cNvSpPr txBox="1"/>
            <p:nvPr/>
          </p:nvSpPr>
          <p:spPr>
            <a:xfrm>
              <a:off x="4823533" y="5129897"/>
              <a:ext cx="1682391"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2 772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138" name="TextBox 137">
              <a:extLst>
                <a:ext uri="{FF2B5EF4-FFF2-40B4-BE49-F238E27FC236}">
                  <a16:creationId xmlns:a16="http://schemas.microsoft.com/office/drawing/2014/main" id="{F9871CA5-8F6E-4F9C-BBE0-CB328AEC9269}"/>
                </a:ext>
              </a:extLst>
            </p:cNvPr>
            <p:cNvSpPr txBox="1"/>
            <p:nvPr/>
          </p:nvSpPr>
          <p:spPr>
            <a:xfrm>
              <a:off x="4145734" y="5531532"/>
              <a:ext cx="2156557" cy="153888"/>
            </a:xfrm>
            <a:prstGeom prst="rect">
              <a:avLst/>
            </a:prstGeom>
            <a:noFill/>
          </p:spPr>
          <p:txBody>
            <a:bodyPr wrap="square" lIns="0" tIns="0" rIns="0" bIns="0" rtlCol="0">
              <a:spAutoFit/>
            </a:bodyPr>
            <a:lstStyle/>
            <a:p>
              <a:pPr algn="ctr"/>
              <a:r>
                <a:rPr lang="ru-RU" sz="1000" dirty="0">
                  <a:solidFill>
                    <a:schemeClr val="tx1">
                      <a:lumMod val="75000"/>
                      <a:lumOff val="25000"/>
                    </a:schemeClr>
                  </a:solidFill>
                  <a:latin typeface="Roboto" panose="02000000000000000000" pitchFamily="2" charset="0"/>
                  <a:ea typeface="Roboto" panose="02000000000000000000" pitchFamily="2" charset="0"/>
                </a:rPr>
                <a:t>3% 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39" name="Рисунок 138">
              <a:extLst>
                <a:ext uri="{FF2B5EF4-FFF2-40B4-BE49-F238E27FC236}">
                  <a16:creationId xmlns:a16="http://schemas.microsoft.com/office/drawing/2014/main" id="{A3466A39-37A2-432D-8C92-91E5745E11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5536900"/>
              <a:ext cx="152160" cy="152160"/>
            </a:xfrm>
            <a:prstGeom prst="rect">
              <a:avLst/>
            </a:prstGeom>
          </p:spPr>
        </p:pic>
        <p:pic>
          <p:nvPicPr>
            <p:cNvPr id="140" name="Picture 2">
              <a:hlinkClick r:id="rId5" action="ppaction://hlinksldjump"/>
              <a:extLst>
                <a:ext uri="{FF2B5EF4-FFF2-40B4-BE49-F238E27FC236}">
                  <a16:creationId xmlns:a16="http://schemas.microsoft.com/office/drawing/2014/main" id="{6940F7A9-CA0F-4ABF-9C70-006D3D054D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070" y="4918933"/>
              <a:ext cx="518400" cy="518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1" name="Группа 140">
            <a:extLst>
              <a:ext uri="{FF2B5EF4-FFF2-40B4-BE49-F238E27FC236}">
                <a16:creationId xmlns:a16="http://schemas.microsoft.com/office/drawing/2014/main" id="{34836B08-2209-4180-9212-615D3E32CC96}"/>
              </a:ext>
            </a:extLst>
          </p:cNvPr>
          <p:cNvGrpSpPr/>
          <p:nvPr/>
        </p:nvGrpSpPr>
        <p:grpSpPr>
          <a:xfrm>
            <a:off x="1296055" y="6093113"/>
            <a:ext cx="2523673" cy="1093612"/>
            <a:chOff x="3888015" y="5943330"/>
            <a:chExt cx="2523673" cy="1093612"/>
          </a:xfrm>
        </p:grpSpPr>
        <p:sp>
          <p:nvSpPr>
            <p:cNvPr id="142" name="Rounded Rectangle 21">
              <a:hlinkClick r:id="rId9" action="ppaction://hlinksldjump"/>
              <a:extLst>
                <a:ext uri="{FF2B5EF4-FFF2-40B4-BE49-F238E27FC236}">
                  <a16:creationId xmlns:a16="http://schemas.microsoft.com/office/drawing/2014/main" id="{F1489AFF-3CDB-424D-BF3D-E9B7F2E93866}"/>
                </a:ext>
              </a:extLst>
            </p:cNvPr>
            <p:cNvSpPr/>
            <p:nvPr/>
          </p:nvSpPr>
          <p:spPr>
            <a:xfrm>
              <a:off x="3888015"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43" name="TextBox 142">
              <a:extLst>
                <a:ext uri="{FF2B5EF4-FFF2-40B4-BE49-F238E27FC236}">
                  <a16:creationId xmlns:a16="http://schemas.microsoft.com/office/drawing/2014/main" id="{93FA276D-3EA6-434F-B125-7DC63A0849DF}"/>
                </a:ext>
              </a:extLst>
            </p:cNvPr>
            <p:cNvSpPr txBox="1"/>
            <p:nvPr/>
          </p:nvSpPr>
          <p:spPr>
            <a:xfrm>
              <a:off x="4823530"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Ёқилғи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44" name="TextBox 143">
              <a:extLst>
                <a:ext uri="{FF2B5EF4-FFF2-40B4-BE49-F238E27FC236}">
                  <a16:creationId xmlns:a16="http://schemas.microsoft.com/office/drawing/2014/main" id="{07BE6B32-1F00-4719-A4C5-2E68BD20DB8C}"/>
                </a:ext>
              </a:extLst>
            </p:cNvPr>
            <p:cNvSpPr txBox="1"/>
            <p:nvPr/>
          </p:nvSpPr>
          <p:spPr>
            <a:xfrm>
              <a:off x="4823533" y="6359964"/>
              <a:ext cx="1350320"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2 448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45" name="TextBox 144">
              <a:extLst>
                <a:ext uri="{FF2B5EF4-FFF2-40B4-BE49-F238E27FC236}">
                  <a16:creationId xmlns:a16="http://schemas.microsoft.com/office/drawing/2014/main" id="{D3503501-ED64-4826-A299-311A011E0A68}"/>
                </a:ext>
              </a:extLst>
            </p:cNvPr>
            <p:cNvSpPr txBox="1"/>
            <p:nvPr/>
          </p:nvSpPr>
          <p:spPr>
            <a:xfrm>
              <a:off x="4145734"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46" name="Рисунок 145">
              <a:extLst>
                <a:ext uri="{FF2B5EF4-FFF2-40B4-BE49-F238E27FC236}">
                  <a16:creationId xmlns:a16="http://schemas.microsoft.com/office/drawing/2014/main" id="{C0B150E0-E031-41F2-B587-ACE50D1CC8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6748290"/>
              <a:ext cx="152160" cy="152160"/>
            </a:xfrm>
            <a:prstGeom prst="rect">
              <a:avLst/>
            </a:prstGeom>
          </p:spPr>
        </p:pic>
      </p:grpSp>
      <p:grpSp>
        <p:nvGrpSpPr>
          <p:cNvPr id="147" name="Группа 146">
            <a:extLst>
              <a:ext uri="{FF2B5EF4-FFF2-40B4-BE49-F238E27FC236}">
                <a16:creationId xmlns:a16="http://schemas.microsoft.com/office/drawing/2014/main" id="{BBCB71D4-9901-4A7F-93DB-2AAC0B6110C5}"/>
              </a:ext>
            </a:extLst>
          </p:cNvPr>
          <p:cNvGrpSpPr/>
          <p:nvPr/>
        </p:nvGrpSpPr>
        <p:grpSpPr>
          <a:xfrm>
            <a:off x="3829502" y="6097237"/>
            <a:ext cx="2653140" cy="1093612"/>
            <a:chOff x="6407746" y="5943330"/>
            <a:chExt cx="2523673" cy="1093612"/>
          </a:xfrm>
        </p:grpSpPr>
        <p:sp>
          <p:nvSpPr>
            <p:cNvPr id="148" name="Rounded Rectangle 21">
              <a:hlinkClick r:id="rId10" action="ppaction://hlinksldjump"/>
              <a:extLst>
                <a:ext uri="{FF2B5EF4-FFF2-40B4-BE49-F238E27FC236}">
                  <a16:creationId xmlns:a16="http://schemas.microsoft.com/office/drawing/2014/main" id="{EF6CEC24-4224-4469-8EC5-FC0CB8AB5302}"/>
                </a:ext>
              </a:extLst>
            </p:cNvPr>
            <p:cNvSpPr/>
            <p:nvPr/>
          </p:nvSpPr>
          <p:spPr>
            <a:xfrm>
              <a:off x="6407746"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49" name="TextBox 148">
              <a:extLst>
                <a:ext uri="{FF2B5EF4-FFF2-40B4-BE49-F238E27FC236}">
                  <a16:creationId xmlns:a16="http://schemas.microsoft.com/office/drawing/2014/main" id="{A1997C53-C661-4463-A9FF-3A68FFF62CB6}"/>
                </a:ext>
              </a:extLst>
            </p:cNvPr>
            <p:cNvSpPr txBox="1"/>
            <p:nvPr/>
          </p:nvSpPr>
          <p:spPr>
            <a:xfrm>
              <a:off x="7343261"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Эл/энергия</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50" name="TextBox 149">
              <a:extLst>
                <a:ext uri="{FF2B5EF4-FFF2-40B4-BE49-F238E27FC236}">
                  <a16:creationId xmlns:a16="http://schemas.microsoft.com/office/drawing/2014/main" id="{DBE4D64D-DE46-4231-9F98-7F2C35D13275}"/>
                </a:ext>
              </a:extLst>
            </p:cNvPr>
            <p:cNvSpPr txBox="1"/>
            <p:nvPr/>
          </p:nvSpPr>
          <p:spPr>
            <a:xfrm>
              <a:off x="7343264" y="6359964"/>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17 910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51" name="TextBox 150">
              <a:extLst>
                <a:ext uri="{FF2B5EF4-FFF2-40B4-BE49-F238E27FC236}">
                  <a16:creationId xmlns:a16="http://schemas.microsoft.com/office/drawing/2014/main" id="{691EAC41-71FD-40C9-9F21-2BE2F6F5FA24}"/>
                </a:ext>
              </a:extLst>
            </p:cNvPr>
            <p:cNvSpPr txBox="1"/>
            <p:nvPr/>
          </p:nvSpPr>
          <p:spPr>
            <a:xfrm>
              <a:off x="6665465"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27%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52" name="Рисунок 151">
              <a:extLst>
                <a:ext uri="{FF2B5EF4-FFF2-40B4-BE49-F238E27FC236}">
                  <a16:creationId xmlns:a16="http://schemas.microsoft.com/office/drawing/2014/main" id="{C482030E-D3E8-4C95-9ABF-76CD7F4DE9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9152" y="6744650"/>
              <a:ext cx="152160" cy="152160"/>
            </a:xfrm>
            <a:prstGeom prst="rect">
              <a:avLst/>
            </a:prstGeom>
          </p:spPr>
        </p:pic>
      </p:grpSp>
      <p:grpSp>
        <p:nvGrpSpPr>
          <p:cNvPr id="153" name="Группа 152">
            <a:extLst>
              <a:ext uri="{FF2B5EF4-FFF2-40B4-BE49-F238E27FC236}">
                <a16:creationId xmlns:a16="http://schemas.microsoft.com/office/drawing/2014/main" id="{75B3DB68-79B4-4EA2-9E24-9B6C3D1A2650}"/>
              </a:ext>
            </a:extLst>
          </p:cNvPr>
          <p:cNvGrpSpPr/>
          <p:nvPr/>
        </p:nvGrpSpPr>
        <p:grpSpPr>
          <a:xfrm>
            <a:off x="1296055" y="7474756"/>
            <a:ext cx="2523673" cy="1093612"/>
            <a:chOff x="3888015" y="7151747"/>
            <a:chExt cx="2523673" cy="1093612"/>
          </a:xfrm>
        </p:grpSpPr>
        <p:sp>
          <p:nvSpPr>
            <p:cNvPr id="154" name="Rounded Rectangle 21">
              <a:hlinkClick r:id="rId11" action="ppaction://hlinksldjump"/>
              <a:extLst>
                <a:ext uri="{FF2B5EF4-FFF2-40B4-BE49-F238E27FC236}">
                  <a16:creationId xmlns:a16="http://schemas.microsoft.com/office/drawing/2014/main" id="{87893948-C31B-468F-839E-18A175D1B7C6}"/>
                </a:ext>
              </a:extLst>
            </p:cNvPr>
            <p:cNvSpPr/>
            <p:nvPr/>
          </p:nvSpPr>
          <p:spPr>
            <a:xfrm>
              <a:off x="3888015"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55" name="TextBox 154">
              <a:extLst>
                <a:ext uri="{FF2B5EF4-FFF2-40B4-BE49-F238E27FC236}">
                  <a16:creationId xmlns:a16="http://schemas.microsoft.com/office/drawing/2014/main" id="{475E8D9A-69AE-499A-8C1B-3FC125DC69B6}"/>
                </a:ext>
              </a:extLst>
            </p:cNvPr>
            <p:cNvSpPr txBox="1"/>
            <p:nvPr/>
          </p:nvSpPr>
          <p:spPr>
            <a:xfrm>
              <a:off x="4823530"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Таъмирлаш фонди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56" name="TextBox 155">
              <a:extLst>
                <a:ext uri="{FF2B5EF4-FFF2-40B4-BE49-F238E27FC236}">
                  <a16:creationId xmlns:a16="http://schemas.microsoft.com/office/drawing/2014/main" id="{977222BB-456F-4447-AF39-CDC06A3D568C}"/>
                </a:ext>
              </a:extLst>
            </p:cNvPr>
            <p:cNvSpPr txBox="1"/>
            <p:nvPr/>
          </p:nvSpPr>
          <p:spPr>
            <a:xfrm>
              <a:off x="4823533" y="7568381"/>
              <a:ext cx="1383816"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3 737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157" name="TextBox 156">
              <a:extLst>
                <a:ext uri="{FF2B5EF4-FFF2-40B4-BE49-F238E27FC236}">
                  <a16:creationId xmlns:a16="http://schemas.microsoft.com/office/drawing/2014/main" id="{CD41DF0E-BACB-402C-A943-1CAAD73FF9BB}"/>
                </a:ext>
              </a:extLst>
            </p:cNvPr>
            <p:cNvSpPr txBox="1"/>
            <p:nvPr/>
          </p:nvSpPr>
          <p:spPr>
            <a:xfrm>
              <a:off x="4145734"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541%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58" name="Рисунок 157">
              <a:extLst>
                <a:ext uri="{FF2B5EF4-FFF2-40B4-BE49-F238E27FC236}">
                  <a16:creationId xmlns:a16="http://schemas.microsoft.com/office/drawing/2014/main" id="{5E43C7C9-20C0-405A-B23A-8625DB8CC3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7970016"/>
              <a:ext cx="152160" cy="152160"/>
            </a:xfrm>
            <a:prstGeom prst="rect">
              <a:avLst/>
            </a:prstGeom>
          </p:spPr>
        </p:pic>
      </p:grpSp>
      <p:grpSp>
        <p:nvGrpSpPr>
          <p:cNvPr id="159" name="Группа 158">
            <a:extLst>
              <a:ext uri="{FF2B5EF4-FFF2-40B4-BE49-F238E27FC236}">
                <a16:creationId xmlns:a16="http://schemas.microsoft.com/office/drawing/2014/main" id="{71795987-BC9A-4434-875C-3AD8BF5159AD}"/>
              </a:ext>
            </a:extLst>
          </p:cNvPr>
          <p:cNvGrpSpPr/>
          <p:nvPr/>
        </p:nvGrpSpPr>
        <p:grpSpPr>
          <a:xfrm>
            <a:off x="3829502" y="7483003"/>
            <a:ext cx="2653140" cy="1093612"/>
            <a:chOff x="6407746" y="7151747"/>
            <a:chExt cx="2523673" cy="1093612"/>
          </a:xfrm>
        </p:grpSpPr>
        <p:sp>
          <p:nvSpPr>
            <p:cNvPr id="160" name="Rounded Rectangle 21">
              <a:hlinkClick r:id="rId12" action="ppaction://hlinksldjump"/>
              <a:extLst>
                <a:ext uri="{FF2B5EF4-FFF2-40B4-BE49-F238E27FC236}">
                  <a16:creationId xmlns:a16="http://schemas.microsoft.com/office/drawing/2014/main" id="{CDD70CB2-37A4-4FAC-8684-D594093C2BCD}"/>
                </a:ext>
              </a:extLst>
            </p:cNvPr>
            <p:cNvSpPr/>
            <p:nvPr/>
          </p:nvSpPr>
          <p:spPr>
            <a:xfrm>
              <a:off x="6407746"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61" name="TextBox 160">
              <a:extLst>
                <a:ext uri="{FF2B5EF4-FFF2-40B4-BE49-F238E27FC236}">
                  <a16:creationId xmlns:a16="http://schemas.microsoft.com/office/drawing/2014/main" id="{E771A627-2B76-4885-A6A3-15440F72EC50}"/>
                </a:ext>
              </a:extLst>
            </p:cNvPr>
            <p:cNvSpPr txBox="1"/>
            <p:nvPr/>
          </p:nvSpPr>
          <p:spPr>
            <a:xfrm>
              <a:off x="7343261"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Бошқа харажатлар</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162" name="TextBox 161">
              <a:extLst>
                <a:ext uri="{FF2B5EF4-FFF2-40B4-BE49-F238E27FC236}">
                  <a16:creationId xmlns:a16="http://schemas.microsoft.com/office/drawing/2014/main" id="{04CB6674-0BC4-407D-8837-FFE3B8CC3164}"/>
                </a:ext>
              </a:extLst>
            </p:cNvPr>
            <p:cNvSpPr txBox="1"/>
            <p:nvPr/>
          </p:nvSpPr>
          <p:spPr>
            <a:xfrm>
              <a:off x="7343264" y="7568381"/>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2 270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163" name="TextBox 162">
              <a:extLst>
                <a:ext uri="{FF2B5EF4-FFF2-40B4-BE49-F238E27FC236}">
                  <a16:creationId xmlns:a16="http://schemas.microsoft.com/office/drawing/2014/main" id="{22B03D60-5B41-43D1-B598-528F7BE373F7}"/>
                </a:ext>
              </a:extLst>
            </p:cNvPr>
            <p:cNvSpPr txBox="1"/>
            <p:nvPr/>
          </p:nvSpPr>
          <p:spPr>
            <a:xfrm>
              <a:off x="6665465"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40%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64" name="Рисунок 163">
              <a:extLst>
                <a:ext uri="{FF2B5EF4-FFF2-40B4-BE49-F238E27FC236}">
                  <a16:creationId xmlns:a16="http://schemas.microsoft.com/office/drawing/2014/main" id="{7A354D5E-4842-4816-8EE2-17FABE84BA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9152" y="7972236"/>
              <a:ext cx="152160" cy="152160"/>
            </a:xfrm>
            <a:prstGeom prst="rect">
              <a:avLst/>
            </a:prstGeom>
          </p:spPr>
        </p:pic>
      </p:grpSp>
      <p:grpSp>
        <p:nvGrpSpPr>
          <p:cNvPr id="165" name="Группа 164">
            <a:extLst>
              <a:ext uri="{FF2B5EF4-FFF2-40B4-BE49-F238E27FC236}">
                <a16:creationId xmlns:a16="http://schemas.microsoft.com/office/drawing/2014/main" id="{68688E27-1ECE-4B25-BCEB-28FDE72C2F9B}"/>
              </a:ext>
            </a:extLst>
          </p:cNvPr>
          <p:cNvGrpSpPr/>
          <p:nvPr/>
        </p:nvGrpSpPr>
        <p:grpSpPr>
          <a:xfrm>
            <a:off x="3846970" y="4711470"/>
            <a:ext cx="2579313" cy="1093612"/>
            <a:chOff x="8911647" y="4713263"/>
            <a:chExt cx="2414276" cy="1093612"/>
          </a:xfrm>
        </p:grpSpPr>
        <p:sp>
          <p:nvSpPr>
            <p:cNvPr id="166" name="Rounded Rectangle 21">
              <a:hlinkClick r:id="rId13" action="ppaction://hlinksldjump"/>
              <a:extLst>
                <a:ext uri="{FF2B5EF4-FFF2-40B4-BE49-F238E27FC236}">
                  <a16:creationId xmlns:a16="http://schemas.microsoft.com/office/drawing/2014/main" id="{B47F7EC0-F00C-4B6A-9650-21A8C4B6FF45}"/>
                </a:ext>
              </a:extLst>
            </p:cNvPr>
            <p:cNvSpPr/>
            <p:nvPr/>
          </p:nvSpPr>
          <p:spPr>
            <a:xfrm>
              <a:off x="8911647" y="4713263"/>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75" name="TextBox 174">
              <a:extLst>
                <a:ext uri="{FF2B5EF4-FFF2-40B4-BE49-F238E27FC236}">
                  <a16:creationId xmlns:a16="http://schemas.microsoft.com/office/drawing/2014/main" id="{FC3694F6-AAC8-4859-AE38-CE9A859CCA5E}"/>
                </a:ext>
              </a:extLst>
            </p:cNvPr>
            <p:cNvSpPr txBox="1"/>
            <p:nvPr/>
          </p:nvSpPr>
          <p:spPr>
            <a:xfrm>
              <a:off x="9662295" y="4918745"/>
              <a:ext cx="1631040"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Материал ва эхтиёт</a:t>
              </a:r>
              <a:r>
                <a:rPr lang="en-US" sz="1200" dirty="0">
                  <a:solidFill>
                    <a:schemeClr val="tx2">
                      <a:lumMod val="85000"/>
                      <a:lumOff val="15000"/>
                    </a:schemeClr>
                  </a:solidFill>
                  <a:latin typeface="Roboto" panose="02000000000000000000" pitchFamily="2" charset="0"/>
                  <a:ea typeface="Roboto" panose="02000000000000000000" pitchFamily="2" charset="0"/>
                </a:rPr>
                <a:t> </a:t>
              </a:r>
              <a:r>
                <a:rPr lang="ru-RU" sz="1200" dirty="0">
                  <a:solidFill>
                    <a:schemeClr val="tx2">
                      <a:lumMod val="85000"/>
                      <a:lumOff val="15000"/>
                    </a:schemeClr>
                  </a:solidFill>
                  <a:latin typeface="Roboto" panose="02000000000000000000" pitchFamily="2" charset="0"/>
                  <a:ea typeface="Roboto" panose="02000000000000000000" pitchFamily="2" charset="0"/>
                </a:rPr>
                <a:t>қ</a:t>
              </a:r>
              <a:r>
                <a:rPr lang="en-US" sz="1200" dirty="0">
                  <a:solidFill>
                    <a:schemeClr val="tx2">
                      <a:lumMod val="85000"/>
                      <a:lumOff val="15000"/>
                    </a:schemeClr>
                  </a:solidFill>
                  <a:latin typeface="Roboto" panose="02000000000000000000" pitchFamily="2" charset="0"/>
                  <a:ea typeface="Roboto" panose="02000000000000000000" pitchFamily="2" charset="0"/>
                </a:rPr>
                <a:t>.</a:t>
              </a:r>
            </a:p>
          </p:txBody>
        </p:sp>
        <p:sp>
          <p:nvSpPr>
            <p:cNvPr id="176" name="TextBox 175">
              <a:extLst>
                <a:ext uri="{FF2B5EF4-FFF2-40B4-BE49-F238E27FC236}">
                  <a16:creationId xmlns:a16="http://schemas.microsoft.com/office/drawing/2014/main" id="{CB25D059-C505-41BD-AC6A-664D3DA8E7A1}"/>
                </a:ext>
              </a:extLst>
            </p:cNvPr>
            <p:cNvSpPr txBox="1"/>
            <p:nvPr/>
          </p:nvSpPr>
          <p:spPr>
            <a:xfrm>
              <a:off x="9670455" y="5129897"/>
              <a:ext cx="1386975"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2 679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177" name="TextBox 176">
              <a:extLst>
                <a:ext uri="{FF2B5EF4-FFF2-40B4-BE49-F238E27FC236}">
                  <a16:creationId xmlns:a16="http://schemas.microsoft.com/office/drawing/2014/main" id="{9C87713B-7060-4F0B-8051-ADCB129122B3}"/>
                </a:ext>
              </a:extLst>
            </p:cNvPr>
            <p:cNvSpPr txBox="1"/>
            <p:nvPr/>
          </p:nvSpPr>
          <p:spPr>
            <a:xfrm>
              <a:off x="9169366" y="5531532"/>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13%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178" name="Рисунок 177">
              <a:extLst>
                <a:ext uri="{FF2B5EF4-FFF2-40B4-BE49-F238E27FC236}">
                  <a16:creationId xmlns:a16="http://schemas.microsoft.com/office/drawing/2014/main" id="{47B324FB-71A4-4FBF-9166-5D7A4BFCE9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26976" y="5538825"/>
              <a:ext cx="152160" cy="152160"/>
            </a:xfrm>
            <a:prstGeom prst="rect">
              <a:avLst/>
            </a:prstGeom>
          </p:spPr>
        </p:pic>
        <p:pic>
          <p:nvPicPr>
            <p:cNvPr id="179" name="Рисунок 178">
              <a:hlinkClick r:id="rId13" action="ppaction://hlinksldjump"/>
              <a:extLst>
                <a:ext uri="{FF2B5EF4-FFF2-40B4-BE49-F238E27FC236}">
                  <a16:creationId xmlns:a16="http://schemas.microsoft.com/office/drawing/2014/main" id="{7192178B-C929-4DA9-950C-855E389781B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74556" y="4880207"/>
              <a:ext cx="518400" cy="518400"/>
            </a:xfrm>
            <a:prstGeom prst="rect">
              <a:avLst/>
            </a:prstGeom>
          </p:spPr>
        </p:pic>
      </p:grpSp>
      <p:pic>
        <p:nvPicPr>
          <p:cNvPr id="180" name="Picture 14" descr="Разное – Бесплатные иконки: образование">
            <a:hlinkClick r:id="rId12" action="ppaction://hlinksldjump"/>
            <a:extLst>
              <a:ext uri="{FF2B5EF4-FFF2-40B4-BE49-F238E27FC236}">
                <a16:creationId xmlns:a16="http://schemas.microsoft.com/office/drawing/2014/main" id="{56DBB9DB-651E-41CB-8EBF-A532B9F839A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8635" y="7641852"/>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Download Free Gas station Flat Circular Flat icon Icons in PNG &amp; SVG">
            <a:hlinkClick r:id="rId9" action="ppaction://hlinksldjump"/>
            <a:extLst>
              <a:ext uri="{FF2B5EF4-FFF2-40B4-BE49-F238E27FC236}">
                <a16:creationId xmlns:a16="http://schemas.microsoft.com/office/drawing/2014/main" id="{3B874529-F096-4E1E-967C-B74AF343F62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58734" y="6245417"/>
            <a:ext cx="522000" cy="5220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8" descr="Electricity - Free business and finance icons">
            <a:hlinkClick r:id="rId10" action="ppaction://hlinksldjump"/>
            <a:extLst>
              <a:ext uri="{FF2B5EF4-FFF2-40B4-BE49-F238E27FC236}">
                <a16:creationId xmlns:a16="http://schemas.microsoft.com/office/drawing/2014/main" id="{3EB6B911-7B13-44E9-8F3E-E8693B41BDB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5949" y="6229631"/>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12" descr="Техническое обслуживание – Бесплатные иконки: инструменты ...">
            <a:hlinkClick r:id="rId11" action="ppaction://hlinksldjump"/>
            <a:extLst>
              <a:ext uri="{FF2B5EF4-FFF2-40B4-BE49-F238E27FC236}">
                <a16:creationId xmlns:a16="http://schemas.microsoft.com/office/drawing/2014/main" id="{C2813501-4387-4808-839F-697ABC0BF87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7110" y="7663295"/>
            <a:ext cx="518400" cy="51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61373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ounded Rectangle 21">
            <a:extLst>
              <a:ext uri="{FF2B5EF4-FFF2-40B4-BE49-F238E27FC236}">
                <a16:creationId xmlns:a16="http://schemas.microsoft.com/office/drawing/2014/main" id="{9415AD22-1F9A-482A-8C75-D324CF47357A}"/>
              </a:ext>
            </a:extLst>
          </p:cNvPr>
          <p:cNvSpPr/>
          <p:nvPr/>
        </p:nvSpPr>
        <p:spPr>
          <a:xfrm>
            <a:off x="7579685" y="3672841"/>
            <a:ext cx="10245328"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363" indent="628650" algn="just">
              <a:lnSpc>
                <a:spcPct val="150000"/>
              </a:lnSpc>
            </a:pPr>
            <a:r>
              <a:rPr lang="uz-Cyrl-UZ" sz="1800" dirty="0">
                <a:solidFill>
                  <a:srgbClr val="404040"/>
                </a:solidFill>
                <a:latin typeface="Roboto" panose="02000000000000000000" pitchFamily="2" charset="0"/>
                <a:ea typeface="Roboto" panose="02000000000000000000" pitchFamily="2" charset="0"/>
              </a:rPr>
              <a:t>Бошқа харажатлар режаси 2025 йил 1-чорак учун 5 218 989 минг сўм, амалдаги харажат эса 7 352 292 минг сўмни ташкил қилди, режага нисбатан 40% га ёки                  2 270 413 минг сўмга ошган. Бунга сабаб харажатлар сметасига ишчи-ходимларни тиббий кўрикдан ўтказиш харажатлари киритилмаган, амалда эса 1-чоракда ишчи-ходимларни тиббий кўрикдан ўтказиш харажатлари жами 2 476 564 минг сўмни ташкил қилган.</a:t>
            </a:r>
          </a:p>
        </p:txBody>
      </p:sp>
      <p:sp>
        <p:nvSpPr>
          <p:cNvPr id="167" name="TextBox 166">
            <a:hlinkClick r:id="rId3" action="ppaction://hlinksldjump"/>
            <a:extLst>
              <a:ext uri="{FF2B5EF4-FFF2-40B4-BE49-F238E27FC236}">
                <a16:creationId xmlns:a16="http://schemas.microsoft.com/office/drawing/2014/main" id="{93AF8F1E-D909-402E-97A4-37DC2FEE1398}"/>
              </a:ext>
            </a:extLst>
          </p:cNvPr>
          <p:cNvSpPr txBox="1"/>
          <p:nvPr/>
        </p:nvSpPr>
        <p:spPr>
          <a:xfrm>
            <a:off x="6482642" y="226492"/>
            <a:ext cx="5322715" cy="707886"/>
          </a:xfrm>
          <a:prstGeom prst="rect">
            <a:avLst/>
          </a:prstGeom>
          <a:noFill/>
        </p:spPr>
        <p:txBody>
          <a:bodyPr wrap="square" rtlCol="0">
            <a:spAutoFit/>
          </a:bodyPr>
          <a:lstStyle/>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"Ўзбекистон" локомотив депосининг </a:t>
            </a:r>
            <a:endParaRPr lang="en-US" sz="2000" b="1" dirty="0">
              <a:solidFill>
                <a:schemeClr val="tx1">
                  <a:lumMod val="85000"/>
                  <a:lumOff val="15000"/>
                </a:schemeClr>
              </a:solidFill>
              <a:latin typeface="Roboto" panose="02000000000000000000" pitchFamily="2" charset="0"/>
              <a:ea typeface="Roboto" panose="02000000000000000000" pitchFamily="2" charset="0"/>
            </a:endParaRPr>
          </a:p>
          <a:p>
            <a:pPr algn="ctr"/>
            <a:r>
              <a:rPr lang="ru-RU" sz="2000" b="1" dirty="0">
                <a:solidFill>
                  <a:schemeClr val="tx1">
                    <a:lumMod val="85000"/>
                    <a:lumOff val="15000"/>
                  </a:schemeClr>
                </a:solidFill>
                <a:latin typeface="Roboto" panose="02000000000000000000" pitchFamily="2" charset="0"/>
                <a:ea typeface="Roboto" panose="02000000000000000000" pitchFamily="2" charset="0"/>
              </a:rPr>
              <a:t>2025 йил</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en-US" sz="1800" b="1" dirty="0">
                <a:solidFill>
                  <a:schemeClr val="tx1">
                    <a:lumMod val="85000"/>
                    <a:lumOff val="15000"/>
                  </a:schemeClr>
                </a:solidFill>
                <a:latin typeface="Roboto" panose="02000000000000000000" pitchFamily="2" charset="0"/>
                <a:ea typeface="Roboto" panose="02000000000000000000" pitchFamily="2" charset="0"/>
                <a:cs typeface="Times New Roman" panose="02020603050405020304" pitchFamily="18" charset="0"/>
              </a:rPr>
              <a:t>I</a:t>
            </a:r>
            <a:r>
              <a:rPr lang="en-US" sz="2000" b="1" dirty="0">
                <a:solidFill>
                  <a:schemeClr val="tx1">
                    <a:lumMod val="85000"/>
                    <a:lumOff val="15000"/>
                  </a:schemeClr>
                </a:solidFill>
                <a:latin typeface="Roboto" panose="02000000000000000000" pitchFamily="2" charset="0"/>
                <a:ea typeface="Roboto" panose="02000000000000000000" pitchFamily="2" charset="0"/>
              </a:rPr>
              <a:t>-</a:t>
            </a:r>
            <a:r>
              <a:rPr lang="ru-RU" sz="2000" b="1" dirty="0">
                <a:solidFill>
                  <a:schemeClr val="tx1">
                    <a:lumMod val="85000"/>
                    <a:lumOff val="15000"/>
                  </a:schemeClr>
                </a:solidFill>
                <a:latin typeface="Roboto" panose="02000000000000000000" pitchFamily="2" charset="0"/>
                <a:ea typeface="Roboto" panose="02000000000000000000" pitchFamily="2" charset="0"/>
              </a:rPr>
              <a:t>чорак</a:t>
            </a:r>
            <a:r>
              <a:rPr lang="en-US" sz="2000" b="1" dirty="0">
                <a:solidFill>
                  <a:schemeClr val="tx1">
                    <a:lumMod val="85000"/>
                    <a:lumOff val="15000"/>
                  </a:schemeClr>
                </a:solidFill>
                <a:latin typeface="Roboto" panose="02000000000000000000" pitchFamily="2" charset="0"/>
                <a:ea typeface="Roboto" panose="02000000000000000000" pitchFamily="2" charset="0"/>
              </a:rPr>
              <a:t> </a:t>
            </a:r>
            <a:r>
              <a:rPr lang="ru-RU" sz="20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az-Latn-AZ" sz="2000" b="1"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89" name="Rounded Rectangle 76">
            <a:extLst>
              <a:ext uri="{FF2B5EF4-FFF2-40B4-BE49-F238E27FC236}">
                <a16:creationId xmlns:a16="http://schemas.microsoft.com/office/drawing/2014/main" id="{D78EE98C-4A03-4C01-BD5A-07C4DD3BE2EF}"/>
              </a:ext>
            </a:extLst>
          </p:cNvPr>
          <p:cNvSpPr/>
          <p:nvPr/>
        </p:nvSpPr>
        <p:spPr>
          <a:xfrm>
            <a:off x="769257" y="1248910"/>
            <a:ext cx="16894629" cy="1704778"/>
          </a:xfrm>
          <a:prstGeom prst="roundRect">
            <a:avLst>
              <a:gd name="adj" fmla="val 13955"/>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nvGrpSpPr>
          <p:cNvPr id="91" name="Группа 90">
            <a:extLst>
              <a:ext uri="{FF2B5EF4-FFF2-40B4-BE49-F238E27FC236}">
                <a16:creationId xmlns:a16="http://schemas.microsoft.com/office/drawing/2014/main" id="{CB12D7A7-7917-44A4-8281-658F02ADB61D}"/>
              </a:ext>
            </a:extLst>
          </p:cNvPr>
          <p:cNvGrpSpPr/>
          <p:nvPr/>
        </p:nvGrpSpPr>
        <p:grpSpPr>
          <a:xfrm>
            <a:off x="4439230" y="1380412"/>
            <a:ext cx="2965747" cy="1384529"/>
            <a:chOff x="4173179" y="1380412"/>
            <a:chExt cx="2965747" cy="1384529"/>
          </a:xfrm>
        </p:grpSpPr>
        <p:sp>
          <p:nvSpPr>
            <p:cNvPr id="92" name="Rounded Rectangle 131">
              <a:extLst>
                <a:ext uri="{FF2B5EF4-FFF2-40B4-BE49-F238E27FC236}">
                  <a16:creationId xmlns:a16="http://schemas.microsoft.com/office/drawing/2014/main" id="{F3B2F26A-BF92-4705-B3B5-9E822A23499B}"/>
                </a:ext>
              </a:extLst>
            </p:cNvPr>
            <p:cNvSpPr/>
            <p:nvPr/>
          </p:nvSpPr>
          <p:spPr>
            <a:xfrm>
              <a:off x="4173179" y="1380412"/>
              <a:ext cx="594827" cy="5948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2</a:t>
              </a:r>
            </a:p>
          </p:txBody>
        </p:sp>
        <p:sp>
          <p:nvSpPr>
            <p:cNvPr id="93" name="TextBox 92">
              <a:extLst>
                <a:ext uri="{FF2B5EF4-FFF2-40B4-BE49-F238E27FC236}">
                  <a16:creationId xmlns:a16="http://schemas.microsoft.com/office/drawing/2014/main" id="{3CF6C270-38B1-4DBC-A619-565A1310B97A}"/>
                </a:ext>
              </a:extLst>
            </p:cNvPr>
            <p:cNvSpPr txBox="1"/>
            <p:nvPr/>
          </p:nvSpPr>
          <p:spPr>
            <a:xfrm>
              <a:off x="4757479"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2">
                      <a:lumMod val="75000"/>
                      <a:lumOff val="25000"/>
                    </a:schemeClr>
                  </a:solidFill>
                  <a:latin typeface="Roboto" panose="02000000000000000000" pitchFamily="2" charset="0"/>
                  <a:ea typeface="Roboto" panose="02000000000000000000" pitchFamily="2" charset="0"/>
                </a:rPr>
                <a:t>режаси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95" name="TextBox 94">
              <a:extLst>
                <a:ext uri="{FF2B5EF4-FFF2-40B4-BE49-F238E27FC236}">
                  <a16:creationId xmlns:a16="http://schemas.microsoft.com/office/drawing/2014/main" id="{D341137F-2831-4D7E-B746-6CBD64D6B022}"/>
                </a:ext>
              </a:extLst>
            </p:cNvPr>
            <p:cNvSpPr txBox="1"/>
            <p:nvPr/>
          </p:nvSpPr>
          <p:spPr>
            <a:xfrm>
              <a:off x="4757478"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370F3"/>
                  </a:solidFill>
                  <a:latin typeface="Roboto" panose="02000000000000000000" pitchFamily="2" charset="0"/>
                  <a:ea typeface="Roboto" panose="02000000000000000000" pitchFamily="2" charset="0"/>
                </a:rPr>
                <a:t>253 255 </a:t>
              </a:r>
              <a:r>
                <a:rPr lang="ru-RU" sz="1400" b="1" dirty="0">
                  <a:solidFill>
                    <a:srgbClr val="0370F3"/>
                  </a:solidFill>
                  <a:latin typeface="Roboto" panose="02000000000000000000" pitchFamily="2" charset="0"/>
                  <a:ea typeface="Roboto" panose="02000000000000000000" pitchFamily="2" charset="0"/>
                </a:rPr>
                <a:t>МЛН</a:t>
              </a:r>
              <a:r>
                <a:rPr lang="en-US" sz="1400" b="1" dirty="0">
                  <a:solidFill>
                    <a:srgbClr val="0370F3"/>
                  </a:solidFill>
                  <a:latin typeface="Roboto" panose="02000000000000000000" pitchFamily="2" charset="0"/>
                  <a:ea typeface="Roboto" panose="02000000000000000000" pitchFamily="2" charset="0"/>
                </a:rPr>
                <a:t> </a:t>
              </a:r>
              <a:r>
                <a:rPr lang="ru-RU" sz="1400" b="1" dirty="0">
                  <a:solidFill>
                    <a:srgbClr val="0370F3"/>
                  </a:solidFill>
                  <a:latin typeface="Roboto" panose="02000000000000000000" pitchFamily="2" charset="0"/>
                  <a:ea typeface="Roboto" panose="02000000000000000000" pitchFamily="2" charset="0"/>
                </a:rPr>
                <a:t>СЎМ</a:t>
              </a:r>
              <a:endParaRPr lang="en-US" b="1" dirty="0">
                <a:solidFill>
                  <a:srgbClr val="0370F3"/>
                </a:solidFill>
                <a:latin typeface="Roboto" panose="02000000000000000000" pitchFamily="2" charset="0"/>
                <a:ea typeface="Roboto" panose="02000000000000000000" pitchFamily="2" charset="0"/>
              </a:endParaRPr>
            </a:p>
          </p:txBody>
        </p:sp>
        <p:cxnSp>
          <p:nvCxnSpPr>
            <p:cNvPr id="96" name="Straight Connector 21">
              <a:extLst>
                <a:ext uri="{FF2B5EF4-FFF2-40B4-BE49-F238E27FC236}">
                  <a16:creationId xmlns:a16="http://schemas.microsoft.com/office/drawing/2014/main" id="{EE9DDCA6-5293-4376-812B-6D031497D1D6}"/>
                </a:ext>
              </a:extLst>
            </p:cNvPr>
            <p:cNvCxnSpPr/>
            <p:nvPr/>
          </p:nvCxnSpPr>
          <p:spPr>
            <a:xfrm>
              <a:off x="4768006"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22">
              <a:extLst>
                <a:ext uri="{FF2B5EF4-FFF2-40B4-BE49-F238E27FC236}">
                  <a16:creationId xmlns:a16="http://schemas.microsoft.com/office/drawing/2014/main" id="{8FEA0269-FA04-4662-8F9C-B72F42AB37AA}"/>
                </a:ext>
              </a:extLst>
            </p:cNvPr>
            <p:cNvCxnSpPr>
              <a:cxnSpLocks/>
              <a:endCxn id="99" idx="2"/>
            </p:cNvCxnSpPr>
            <p:nvPr/>
          </p:nvCxnSpPr>
          <p:spPr>
            <a:xfrm>
              <a:off x="4790869" y="2675255"/>
              <a:ext cx="1700246" cy="334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6075115-9FC1-4D4D-B386-A70D4FD5087A}"/>
                </a:ext>
              </a:extLst>
            </p:cNvPr>
            <p:cNvSpPr txBox="1"/>
            <p:nvPr/>
          </p:nvSpPr>
          <p:spPr>
            <a:xfrm>
              <a:off x="6776895"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99" name="Oval 24">
              <a:extLst>
                <a:ext uri="{FF2B5EF4-FFF2-40B4-BE49-F238E27FC236}">
                  <a16:creationId xmlns:a16="http://schemas.microsoft.com/office/drawing/2014/main" id="{3FB41A55-7D1D-4A92-A57E-F85E7D3F1864}"/>
                </a:ext>
              </a:extLst>
            </p:cNvPr>
            <p:cNvSpPr/>
            <p:nvPr/>
          </p:nvSpPr>
          <p:spPr>
            <a:xfrm>
              <a:off x="6491115" y="2592267"/>
              <a:ext cx="172674" cy="1726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0" name="Группа 99">
            <a:extLst>
              <a:ext uri="{FF2B5EF4-FFF2-40B4-BE49-F238E27FC236}">
                <a16:creationId xmlns:a16="http://schemas.microsoft.com/office/drawing/2014/main" id="{59AF3731-CC5B-423D-9B75-DEB996FF3CC1}"/>
              </a:ext>
            </a:extLst>
          </p:cNvPr>
          <p:cNvGrpSpPr/>
          <p:nvPr/>
        </p:nvGrpSpPr>
        <p:grpSpPr>
          <a:xfrm>
            <a:off x="11245727" y="1380412"/>
            <a:ext cx="2952687" cy="1384529"/>
            <a:chOff x="11533006" y="1380412"/>
            <a:chExt cx="2952687" cy="1384529"/>
          </a:xfrm>
        </p:grpSpPr>
        <p:sp>
          <p:nvSpPr>
            <p:cNvPr id="101" name="Rounded Rectangle 111">
              <a:extLst>
                <a:ext uri="{FF2B5EF4-FFF2-40B4-BE49-F238E27FC236}">
                  <a16:creationId xmlns:a16="http://schemas.microsoft.com/office/drawing/2014/main" id="{5E91AA6E-EDC6-4B5B-A99D-5CC06221966F}"/>
                </a:ext>
              </a:extLst>
            </p:cNvPr>
            <p:cNvSpPr/>
            <p:nvPr/>
          </p:nvSpPr>
          <p:spPr>
            <a:xfrm>
              <a:off x="11533006" y="1380412"/>
              <a:ext cx="594827" cy="5948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4</a:t>
              </a:r>
            </a:p>
          </p:txBody>
        </p:sp>
        <p:sp>
          <p:nvSpPr>
            <p:cNvPr id="102" name="TextBox 101">
              <a:hlinkClick r:id="rId4" action="ppaction://hlinksldjump"/>
              <a:extLst>
                <a:ext uri="{FF2B5EF4-FFF2-40B4-BE49-F238E27FC236}">
                  <a16:creationId xmlns:a16="http://schemas.microsoft.com/office/drawing/2014/main" id="{917019D7-4C25-4C69-9BE0-B9C632370586}"/>
                </a:ext>
              </a:extLst>
            </p:cNvPr>
            <p:cNvSpPr txBox="1"/>
            <p:nvPr/>
          </p:nvSpPr>
          <p:spPr>
            <a:xfrm>
              <a:off x="12127833" y="1547812"/>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sp>
          <p:nvSpPr>
            <p:cNvPr id="103" name="TextBox 102">
              <a:extLst>
                <a:ext uri="{FF2B5EF4-FFF2-40B4-BE49-F238E27FC236}">
                  <a16:creationId xmlns:a16="http://schemas.microsoft.com/office/drawing/2014/main" id="{100CDAF4-1E50-45AB-ABA4-92FCA88B0E5F}"/>
                </a:ext>
              </a:extLst>
            </p:cNvPr>
            <p:cNvSpPr txBox="1"/>
            <p:nvPr/>
          </p:nvSpPr>
          <p:spPr>
            <a:xfrm>
              <a:off x="12127832" y="2185308"/>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FFBA30"/>
                  </a:solidFill>
                  <a:latin typeface="Roboto" panose="02000000000000000000" pitchFamily="2" charset="0"/>
                  <a:ea typeface="Roboto" panose="02000000000000000000" pitchFamily="2" charset="0"/>
                </a:rPr>
                <a:t>31 658 </a:t>
              </a:r>
              <a:r>
                <a:rPr lang="ru-RU" sz="1400" b="1" dirty="0">
                  <a:solidFill>
                    <a:srgbClr val="FFBA30"/>
                  </a:solidFill>
                  <a:latin typeface="Roboto" panose="02000000000000000000" pitchFamily="2" charset="0"/>
                  <a:ea typeface="Roboto" panose="02000000000000000000" pitchFamily="2" charset="0"/>
                </a:rPr>
                <a:t>МЛН</a:t>
              </a:r>
              <a:r>
                <a:rPr lang="en-US" sz="1400" b="1" dirty="0">
                  <a:solidFill>
                    <a:srgbClr val="FFBA30"/>
                  </a:solidFill>
                  <a:latin typeface="Roboto" panose="02000000000000000000" pitchFamily="2" charset="0"/>
                  <a:ea typeface="Roboto" panose="02000000000000000000" pitchFamily="2" charset="0"/>
                </a:rPr>
                <a:t> </a:t>
              </a:r>
              <a:r>
                <a:rPr lang="ru-RU" sz="1400" b="1" dirty="0">
                  <a:solidFill>
                    <a:srgbClr val="FFBA30"/>
                  </a:solidFill>
                  <a:latin typeface="Roboto" panose="02000000000000000000" pitchFamily="2" charset="0"/>
                  <a:ea typeface="Roboto" panose="02000000000000000000" pitchFamily="2" charset="0"/>
                </a:rPr>
                <a:t>СЎМ</a:t>
              </a:r>
              <a:endParaRPr lang="en-US" b="1" dirty="0">
                <a:solidFill>
                  <a:srgbClr val="FFBA30"/>
                </a:solidFill>
                <a:latin typeface="Roboto" panose="02000000000000000000" pitchFamily="2" charset="0"/>
                <a:ea typeface="Roboto" panose="02000000000000000000" pitchFamily="2" charset="0"/>
              </a:endParaRPr>
            </a:p>
          </p:txBody>
        </p:sp>
        <p:cxnSp>
          <p:nvCxnSpPr>
            <p:cNvPr id="104" name="Straight Connector 9">
              <a:extLst>
                <a:ext uri="{FF2B5EF4-FFF2-40B4-BE49-F238E27FC236}">
                  <a16:creationId xmlns:a16="http://schemas.microsoft.com/office/drawing/2014/main" id="{5818B442-6735-4D10-9430-084CACA70DB3}"/>
                </a:ext>
              </a:extLst>
            </p:cNvPr>
            <p:cNvCxnSpPr/>
            <p:nvPr/>
          </p:nvCxnSpPr>
          <p:spPr>
            <a:xfrm>
              <a:off x="12138360"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
              <a:extLst>
                <a:ext uri="{FF2B5EF4-FFF2-40B4-BE49-F238E27FC236}">
                  <a16:creationId xmlns:a16="http://schemas.microsoft.com/office/drawing/2014/main" id="{C4DF8335-EA38-41B5-9814-DDF285030803}"/>
                </a:ext>
              </a:extLst>
            </p:cNvPr>
            <p:cNvCxnSpPr>
              <a:cxnSpLocks/>
              <a:endCxn id="107" idx="2"/>
            </p:cNvCxnSpPr>
            <p:nvPr/>
          </p:nvCxnSpPr>
          <p:spPr>
            <a:xfrm>
              <a:off x="12138364" y="2675255"/>
              <a:ext cx="372638" cy="334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7B689D2-90AB-4632-805D-6321CFFB2D86}"/>
                </a:ext>
              </a:extLst>
            </p:cNvPr>
            <p:cNvSpPr txBox="1"/>
            <p:nvPr/>
          </p:nvSpPr>
          <p:spPr>
            <a:xfrm>
              <a:off x="14123662"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12%</a:t>
              </a:r>
            </a:p>
          </p:txBody>
        </p:sp>
        <p:sp>
          <p:nvSpPr>
            <p:cNvPr id="107" name="Oval 26">
              <a:extLst>
                <a:ext uri="{FF2B5EF4-FFF2-40B4-BE49-F238E27FC236}">
                  <a16:creationId xmlns:a16="http://schemas.microsoft.com/office/drawing/2014/main" id="{525AAEA4-93E3-4393-B34F-1F2ACF286720}"/>
                </a:ext>
              </a:extLst>
            </p:cNvPr>
            <p:cNvSpPr/>
            <p:nvPr/>
          </p:nvSpPr>
          <p:spPr>
            <a:xfrm>
              <a:off x="12511002" y="2592267"/>
              <a:ext cx="172674" cy="1726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08" name="Группа 107">
            <a:extLst>
              <a:ext uri="{FF2B5EF4-FFF2-40B4-BE49-F238E27FC236}">
                <a16:creationId xmlns:a16="http://schemas.microsoft.com/office/drawing/2014/main" id="{F6C3168B-29E1-4272-B6BE-B7F46F571D18}"/>
              </a:ext>
            </a:extLst>
          </p:cNvPr>
          <p:cNvGrpSpPr/>
          <p:nvPr/>
        </p:nvGrpSpPr>
        <p:grpSpPr>
          <a:xfrm>
            <a:off x="7854272" y="1380412"/>
            <a:ext cx="2942160" cy="1384529"/>
            <a:chOff x="7753648" y="1380412"/>
            <a:chExt cx="2942160" cy="1384529"/>
          </a:xfrm>
        </p:grpSpPr>
        <p:sp>
          <p:nvSpPr>
            <p:cNvPr id="109" name="Rounded Rectangle 117">
              <a:extLst>
                <a:ext uri="{FF2B5EF4-FFF2-40B4-BE49-F238E27FC236}">
                  <a16:creationId xmlns:a16="http://schemas.microsoft.com/office/drawing/2014/main" id="{944E1FBF-4E12-45D2-87FD-F603393C81C4}"/>
                </a:ext>
              </a:extLst>
            </p:cNvPr>
            <p:cNvSpPr/>
            <p:nvPr/>
          </p:nvSpPr>
          <p:spPr>
            <a:xfrm>
              <a:off x="7753648" y="1380412"/>
              <a:ext cx="594827" cy="5948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3</a:t>
              </a:r>
            </a:p>
          </p:txBody>
        </p:sp>
        <p:sp>
          <p:nvSpPr>
            <p:cNvPr id="110" name="TextBox 109">
              <a:extLst>
                <a:ext uri="{FF2B5EF4-FFF2-40B4-BE49-F238E27FC236}">
                  <a16:creationId xmlns:a16="http://schemas.microsoft.com/office/drawing/2014/main" id="{DF461022-0646-41C8-A5CC-F879220D01C2}"/>
                </a:ext>
              </a:extLst>
            </p:cNvPr>
            <p:cNvSpPr txBox="1"/>
            <p:nvPr/>
          </p:nvSpPr>
          <p:spPr>
            <a:xfrm>
              <a:off x="8337949" y="2185308"/>
              <a:ext cx="196346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6024DE"/>
                  </a:solidFill>
                  <a:latin typeface="Roboto" panose="02000000000000000000" pitchFamily="2" charset="0"/>
                  <a:ea typeface="Roboto" panose="02000000000000000000" pitchFamily="2" charset="0"/>
                </a:rPr>
                <a:t>284 915 </a:t>
              </a:r>
              <a:r>
                <a:rPr lang="ru-RU" sz="1400" b="1" dirty="0">
                  <a:solidFill>
                    <a:srgbClr val="6024DE"/>
                  </a:solidFill>
                  <a:latin typeface="Roboto" panose="02000000000000000000" pitchFamily="2" charset="0"/>
                  <a:ea typeface="Roboto" panose="02000000000000000000" pitchFamily="2" charset="0"/>
                </a:rPr>
                <a:t>МЛН</a:t>
              </a:r>
              <a:r>
                <a:rPr lang="en-US" sz="1400" b="1" dirty="0">
                  <a:solidFill>
                    <a:srgbClr val="6024DE"/>
                  </a:solidFill>
                  <a:latin typeface="Roboto" panose="02000000000000000000" pitchFamily="2" charset="0"/>
                  <a:ea typeface="Roboto" panose="02000000000000000000" pitchFamily="2" charset="0"/>
                </a:rPr>
                <a:t> </a:t>
              </a:r>
              <a:r>
                <a:rPr lang="ru-RU" sz="1400" b="1" dirty="0">
                  <a:solidFill>
                    <a:srgbClr val="6024DE"/>
                  </a:solidFill>
                  <a:latin typeface="Roboto" panose="02000000000000000000" pitchFamily="2" charset="0"/>
                  <a:ea typeface="Roboto" panose="02000000000000000000" pitchFamily="2" charset="0"/>
                </a:rPr>
                <a:t>СЎМ</a:t>
              </a:r>
              <a:endParaRPr lang="en-US" b="1" dirty="0">
                <a:solidFill>
                  <a:srgbClr val="6024DE"/>
                </a:solidFill>
                <a:latin typeface="Roboto" panose="02000000000000000000" pitchFamily="2" charset="0"/>
                <a:ea typeface="Roboto" panose="02000000000000000000" pitchFamily="2" charset="0"/>
              </a:endParaRPr>
            </a:p>
          </p:txBody>
        </p:sp>
        <p:cxnSp>
          <p:nvCxnSpPr>
            <p:cNvPr id="111" name="Straight Connector 15">
              <a:extLst>
                <a:ext uri="{FF2B5EF4-FFF2-40B4-BE49-F238E27FC236}">
                  <a16:creationId xmlns:a16="http://schemas.microsoft.com/office/drawing/2014/main" id="{4831733F-07A8-4C3B-823F-057A2CF1F5B0}"/>
                </a:ext>
              </a:extLst>
            </p:cNvPr>
            <p:cNvCxnSpPr/>
            <p:nvPr/>
          </p:nvCxnSpPr>
          <p:spPr>
            <a:xfrm>
              <a:off x="8348475"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6">
              <a:extLst>
                <a:ext uri="{FF2B5EF4-FFF2-40B4-BE49-F238E27FC236}">
                  <a16:creationId xmlns:a16="http://schemas.microsoft.com/office/drawing/2014/main" id="{A15D9F29-46C7-4264-8AF1-4B399310C756}"/>
                </a:ext>
              </a:extLst>
            </p:cNvPr>
            <p:cNvCxnSpPr>
              <a:cxnSpLocks/>
              <a:endCxn id="114" idx="2"/>
            </p:cNvCxnSpPr>
            <p:nvPr/>
          </p:nvCxnSpPr>
          <p:spPr>
            <a:xfrm>
              <a:off x="8348476" y="2675255"/>
              <a:ext cx="1743229" cy="334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77A45625-70E4-45E1-94EC-5ACF92478A49}"/>
                </a:ext>
              </a:extLst>
            </p:cNvPr>
            <p:cNvSpPr txBox="1"/>
            <p:nvPr/>
          </p:nvSpPr>
          <p:spPr>
            <a:xfrm>
              <a:off x="10333777"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112%</a:t>
              </a:r>
            </a:p>
          </p:txBody>
        </p:sp>
        <p:sp>
          <p:nvSpPr>
            <p:cNvPr id="114" name="Oval 25">
              <a:extLst>
                <a:ext uri="{FF2B5EF4-FFF2-40B4-BE49-F238E27FC236}">
                  <a16:creationId xmlns:a16="http://schemas.microsoft.com/office/drawing/2014/main" id="{E7CCFA57-D574-4F5D-AAAF-609D0E6A6438}"/>
                </a:ext>
              </a:extLst>
            </p:cNvPr>
            <p:cNvSpPr/>
            <p:nvPr/>
          </p:nvSpPr>
          <p:spPr>
            <a:xfrm>
              <a:off x="10091705" y="2592267"/>
              <a:ext cx="172674" cy="1726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15" name="TextBox 114">
              <a:hlinkClick r:id="rId3" action="ppaction://hlinksldjump"/>
              <a:extLst>
                <a:ext uri="{FF2B5EF4-FFF2-40B4-BE49-F238E27FC236}">
                  <a16:creationId xmlns:a16="http://schemas.microsoft.com/office/drawing/2014/main" id="{D1A04480-E5F3-40D4-A3D9-4C722C48EB1E}"/>
                </a:ext>
              </a:extLst>
            </p:cNvPr>
            <p:cNvSpPr txBox="1"/>
            <p:nvPr/>
          </p:nvSpPr>
          <p:spPr>
            <a:xfrm>
              <a:off x="8337949" y="1547812"/>
              <a:ext cx="2161760"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2025 йил</a:t>
              </a:r>
              <a:r>
                <a:rPr lang="en-US" sz="1600" dirty="0">
                  <a:solidFill>
                    <a:schemeClr val="tx2">
                      <a:lumMod val="75000"/>
                      <a:lumOff val="25000"/>
                    </a:schemeClr>
                  </a:solidFill>
                  <a:latin typeface="Roboto" panose="02000000000000000000" pitchFamily="2" charset="0"/>
                  <a:ea typeface="Roboto" panose="02000000000000000000" pitchFamily="2" charset="0"/>
                </a:rPr>
                <a:t> I-</a:t>
              </a:r>
              <a:r>
                <a:rPr lang="ru-RU" sz="1600" dirty="0">
                  <a:solidFill>
                    <a:schemeClr val="tx2">
                      <a:lumMod val="75000"/>
                      <a:lumOff val="25000"/>
                    </a:schemeClr>
                  </a:solidFill>
                  <a:latin typeface="Roboto" panose="02000000000000000000" pitchFamily="2" charset="0"/>
                  <a:ea typeface="Roboto" panose="02000000000000000000" pitchFamily="2" charset="0"/>
                </a:rPr>
                <a:t>чорак </a:t>
              </a:r>
              <a:r>
                <a:rPr lang="ru-RU" sz="1600" b="1" dirty="0">
                  <a:solidFill>
                    <a:schemeClr val="tx1">
                      <a:lumMod val="85000"/>
                      <a:lumOff val="15000"/>
                    </a:schemeClr>
                  </a:solidFill>
                  <a:latin typeface="Roboto" panose="02000000000000000000" pitchFamily="2" charset="0"/>
                  <a:ea typeface="Roboto" panose="02000000000000000000" pitchFamily="2" charset="0"/>
                </a:rPr>
                <a:t>харажатлари</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p:txBody>
        </p:sp>
      </p:grpSp>
      <p:grpSp>
        <p:nvGrpSpPr>
          <p:cNvPr id="116" name="Группа 115">
            <a:extLst>
              <a:ext uri="{FF2B5EF4-FFF2-40B4-BE49-F238E27FC236}">
                <a16:creationId xmlns:a16="http://schemas.microsoft.com/office/drawing/2014/main" id="{96015DF0-AA6C-45F8-8AD2-145D3004F3B7}"/>
              </a:ext>
            </a:extLst>
          </p:cNvPr>
          <p:cNvGrpSpPr/>
          <p:nvPr/>
        </p:nvGrpSpPr>
        <p:grpSpPr>
          <a:xfrm>
            <a:off x="1156158" y="1380412"/>
            <a:ext cx="2833777" cy="1384529"/>
            <a:chOff x="1156158" y="1380412"/>
            <a:chExt cx="2833777" cy="1384529"/>
          </a:xfrm>
        </p:grpSpPr>
        <p:sp>
          <p:nvSpPr>
            <p:cNvPr id="117" name="Rounded Rectangle 131">
              <a:extLst>
                <a:ext uri="{FF2B5EF4-FFF2-40B4-BE49-F238E27FC236}">
                  <a16:creationId xmlns:a16="http://schemas.microsoft.com/office/drawing/2014/main" id="{631C6C7A-2F4F-408C-88B7-8FE3888F5B2F}"/>
                </a:ext>
              </a:extLst>
            </p:cNvPr>
            <p:cNvSpPr/>
            <p:nvPr/>
          </p:nvSpPr>
          <p:spPr>
            <a:xfrm>
              <a:off x="1156158" y="1380412"/>
              <a:ext cx="594827" cy="59482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Roboto" panose="02000000000000000000" pitchFamily="2" charset="0"/>
                  <a:ea typeface="Roboto" panose="02000000000000000000" pitchFamily="2" charset="0"/>
                </a:rPr>
                <a:t>1</a:t>
              </a:r>
            </a:p>
          </p:txBody>
        </p:sp>
        <p:sp>
          <p:nvSpPr>
            <p:cNvPr id="118" name="TextBox 117">
              <a:extLst>
                <a:ext uri="{FF2B5EF4-FFF2-40B4-BE49-F238E27FC236}">
                  <a16:creationId xmlns:a16="http://schemas.microsoft.com/office/drawing/2014/main" id="{A131B361-BED9-4F4D-B0E0-1192333074BF}"/>
                </a:ext>
              </a:extLst>
            </p:cNvPr>
            <p:cNvSpPr txBox="1"/>
            <p:nvPr/>
          </p:nvSpPr>
          <p:spPr>
            <a:xfrm>
              <a:off x="1632075" y="1547812"/>
              <a:ext cx="213397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dirty="0">
                  <a:solidFill>
                    <a:schemeClr val="tx2">
                      <a:lumMod val="75000"/>
                      <a:lumOff val="25000"/>
                    </a:schemeClr>
                  </a:solidFill>
                  <a:latin typeface="Roboto" panose="02000000000000000000" pitchFamily="2" charset="0"/>
                  <a:ea typeface="Roboto" panose="02000000000000000000" pitchFamily="2" charset="0"/>
                </a:rPr>
                <a:t>I-чорак</a:t>
              </a:r>
              <a:r>
                <a:rPr lang="en-US" sz="1600" dirty="0">
                  <a:solidFill>
                    <a:schemeClr val="tx2">
                      <a:lumMod val="75000"/>
                      <a:lumOff val="25000"/>
                    </a:schemeClr>
                  </a:solidFill>
                  <a:latin typeface="Roboto" panose="02000000000000000000" pitchFamily="2" charset="0"/>
                  <a:ea typeface="Roboto" panose="02000000000000000000" pitchFamily="2" charset="0"/>
                </a:rPr>
                <a:t> </a:t>
              </a:r>
              <a:r>
                <a:rPr lang="ru-RU" sz="1600" b="1" dirty="0">
                  <a:solidFill>
                    <a:schemeClr val="tx2">
                      <a:lumMod val="75000"/>
                      <a:lumOff val="25000"/>
                    </a:schemeClr>
                  </a:solidFill>
                  <a:latin typeface="Roboto" panose="02000000000000000000" pitchFamily="2" charset="0"/>
                  <a:ea typeface="Roboto" panose="02000000000000000000" pitchFamily="2" charset="0"/>
                </a:rPr>
                <a:t>хисоботи</a:t>
              </a:r>
              <a:endParaRPr lang="en-US" sz="1600" b="1" dirty="0">
                <a:solidFill>
                  <a:schemeClr val="tx2">
                    <a:lumMod val="75000"/>
                    <a:lumOff val="25000"/>
                  </a:schemeClr>
                </a:solidFill>
                <a:latin typeface="Roboto" panose="02000000000000000000" pitchFamily="2" charset="0"/>
                <a:ea typeface="Roboto" panose="02000000000000000000" pitchFamily="2" charset="0"/>
              </a:endParaRPr>
            </a:p>
          </p:txBody>
        </p:sp>
        <p:sp>
          <p:nvSpPr>
            <p:cNvPr id="119" name="TextBox 118">
              <a:extLst>
                <a:ext uri="{FF2B5EF4-FFF2-40B4-BE49-F238E27FC236}">
                  <a16:creationId xmlns:a16="http://schemas.microsoft.com/office/drawing/2014/main" id="{0BAD0843-58AE-4E13-BDAA-2B7F9FD9913A}"/>
                </a:ext>
              </a:extLst>
            </p:cNvPr>
            <p:cNvSpPr txBox="1"/>
            <p:nvPr/>
          </p:nvSpPr>
          <p:spPr>
            <a:xfrm>
              <a:off x="1632075" y="2185308"/>
              <a:ext cx="1874326"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b="1" dirty="0">
                  <a:solidFill>
                    <a:srgbClr val="7F7F7F"/>
                  </a:solidFill>
                  <a:latin typeface="Roboto" panose="02000000000000000000" pitchFamily="2" charset="0"/>
                  <a:ea typeface="Roboto" panose="02000000000000000000" pitchFamily="2" charset="0"/>
                </a:rPr>
                <a:t>326 854 </a:t>
              </a:r>
              <a:r>
                <a:rPr lang="ru-RU" sz="1400" b="1" dirty="0">
                  <a:solidFill>
                    <a:srgbClr val="7F7F7F"/>
                  </a:solidFill>
                  <a:latin typeface="Roboto" panose="02000000000000000000" pitchFamily="2" charset="0"/>
                  <a:ea typeface="Roboto" panose="02000000000000000000" pitchFamily="2" charset="0"/>
                </a:rPr>
                <a:t>МЛН</a:t>
              </a:r>
              <a:r>
                <a:rPr lang="uz-Cyrl-UZ" sz="1400" b="1" dirty="0">
                  <a:solidFill>
                    <a:srgbClr val="7F7F7F"/>
                  </a:solidFill>
                  <a:latin typeface="Roboto" panose="02000000000000000000" pitchFamily="2" charset="0"/>
                  <a:ea typeface="Roboto" panose="02000000000000000000" pitchFamily="2" charset="0"/>
                </a:rPr>
                <a:t> </a:t>
              </a:r>
              <a:r>
                <a:rPr lang="ru-RU" sz="1400" b="1" dirty="0">
                  <a:solidFill>
                    <a:srgbClr val="7F7F7F"/>
                  </a:solidFill>
                  <a:latin typeface="Roboto" panose="02000000000000000000" pitchFamily="2" charset="0"/>
                  <a:ea typeface="Roboto" panose="02000000000000000000" pitchFamily="2" charset="0"/>
                </a:rPr>
                <a:t>СЎМ</a:t>
              </a:r>
              <a:endParaRPr lang="en-US" b="1" dirty="0">
                <a:solidFill>
                  <a:srgbClr val="7F7F7F"/>
                </a:solidFill>
                <a:latin typeface="Roboto" panose="02000000000000000000" pitchFamily="2" charset="0"/>
                <a:ea typeface="Roboto" panose="02000000000000000000" pitchFamily="2" charset="0"/>
              </a:endParaRPr>
            </a:p>
          </p:txBody>
        </p:sp>
        <p:cxnSp>
          <p:nvCxnSpPr>
            <p:cNvPr id="120" name="Straight Connector 21">
              <a:extLst>
                <a:ext uri="{FF2B5EF4-FFF2-40B4-BE49-F238E27FC236}">
                  <a16:creationId xmlns:a16="http://schemas.microsoft.com/office/drawing/2014/main" id="{CC5C4DCB-FA02-4B84-82CF-161437B243E7}"/>
                </a:ext>
              </a:extLst>
            </p:cNvPr>
            <p:cNvCxnSpPr/>
            <p:nvPr/>
          </p:nvCxnSpPr>
          <p:spPr>
            <a:xfrm>
              <a:off x="1642602" y="267525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22">
              <a:extLst>
                <a:ext uri="{FF2B5EF4-FFF2-40B4-BE49-F238E27FC236}">
                  <a16:creationId xmlns:a16="http://schemas.microsoft.com/office/drawing/2014/main" id="{74C67B3E-B77C-4A73-BD19-F272C72F9486}"/>
                </a:ext>
              </a:extLst>
            </p:cNvPr>
            <p:cNvCxnSpPr>
              <a:cxnSpLocks/>
              <a:endCxn id="123" idx="2"/>
            </p:cNvCxnSpPr>
            <p:nvPr/>
          </p:nvCxnSpPr>
          <p:spPr>
            <a:xfrm>
              <a:off x="1665465" y="2675255"/>
              <a:ext cx="1700246" cy="3349"/>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4EFCAA33-AB34-4912-A376-3B09C2FEAF6A}"/>
                </a:ext>
              </a:extLst>
            </p:cNvPr>
            <p:cNvSpPr txBox="1"/>
            <p:nvPr/>
          </p:nvSpPr>
          <p:spPr>
            <a:xfrm>
              <a:off x="3627904" y="2585861"/>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100%</a:t>
              </a:r>
            </a:p>
          </p:txBody>
        </p:sp>
        <p:sp>
          <p:nvSpPr>
            <p:cNvPr id="123" name="Oval 24">
              <a:extLst>
                <a:ext uri="{FF2B5EF4-FFF2-40B4-BE49-F238E27FC236}">
                  <a16:creationId xmlns:a16="http://schemas.microsoft.com/office/drawing/2014/main" id="{D9CE283F-40F1-44C9-9B9D-9BF7B99C206F}"/>
                </a:ext>
              </a:extLst>
            </p:cNvPr>
            <p:cNvSpPr/>
            <p:nvPr/>
          </p:nvSpPr>
          <p:spPr>
            <a:xfrm>
              <a:off x="3365711" y="2592267"/>
              <a:ext cx="172674" cy="172674"/>
            </a:xfrm>
            <a:prstGeom prst="ellips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24" name="Группа 123">
            <a:extLst>
              <a:ext uri="{FF2B5EF4-FFF2-40B4-BE49-F238E27FC236}">
                <a16:creationId xmlns:a16="http://schemas.microsoft.com/office/drawing/2014/main" id="{F895DB66-5AF2-49E5-8D81-B98EF34D8CB6}"/>
              </a:ext>
            </a:extLst>
          </p:cNvPr>
          <p:cNvGrpSpPr/>
          <p:nvPr/>
        </p:nvGrpSpPr>
        <p:grpSpPr>
          <a:xfrm>
            <a:off x="14647710" y="1380412"/>
            <a:ext cx="2952687" cy="1399397"/>
            <a:chOff x="14647710" y="1380412"/>
            <a:chExt cx="2952687" cy="1399397"/>
          </a:xfrm>
        </p:grpSpPr>
        <p:sp>
          <p:nvSpPr>
            <p:cNvPr id="125" name="Rounded Rectangle 111">
              <a:extLst>
                <a:ext uri="{FF2B5EF4-FFF2-40B4-BE49-F238E27FC236}">
                  <a16:creationId xmlns:a16="http://schemas.microsoft.com/office/drawing/2014/main" id="{D0DEB6D2-A68E-4F52-AE45-FF4647C20842}"/>
                </a:ext>
              </a:extLst>
            </p:cNvPr>
            <p:cNvSpPr/>
            <p:nvPr/>
          </p:nvSpPr>
          <p:spPr>
            <a:xfrm>
              <a:off x="14647710" y="1380412"/>
              <a:ext cx="594827" cy="59482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latin typeface="Roboto" panose="02000000000000000000" pitchFamily="2" charset="0"/>
                  <a:ea typeface="Roboto" panose="02000000000000000000" pitchFamily="2" charset="0"/>
                </a:rPr>
                <a:t>5</a:t>
              </a:r>
              <a:endParaRPr lang="en-US" sz="2400" b="1" dirty="0">
                <a:latin typeface="Roboto" panose="02000000000000000000" pitchFamily="2" charset="0"/>
                <a:ea typeface="Roboto" panose="02000000000000000000" pitchFamily="2" charset="0"/>
              </a:endParaRPr>
            </a:p>
          </p:txBody>
        </p:sp>
        <p:sp>
          <p:nvSpPr>
            <p:cNvPr id="126" name="TextBox 125">
              <a:extLst>
                <a:ext uri="{FF2B5EF4-FFF2-40B4-BE49-F238E27FC236}">
                  <a16:creationId xmlns:a16="http://schemas.microsoft.com/office/drawing/2014/main" id="{7F856EE4-082D-4AE0-B0DA-00A7CA547E5F}"/>
                </a:ext>
              </a:extLst>
            </p:cNvPr>
            <p:cNvSpPr txBox="1"/>
            <p:nvPr/>
          </p:nvSpPr>
          <p:spPr>
            <a:xfrm>
              <a:off x="15242537" y="1562680"/>
              <a:ext cx="2166707"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solidFill>
                    <a:schemeClr val="tx2">
                      <a:lumMod val="75000"/>
                      <a:lumOff val="25000"/>
                    </a:schemeClr>
                  </a:solidFill>
                  <a:latin typeface="Roboto" panose="02000000000000000000" pitchFamily="2" charset="0"/>
                  <a:ea typeface="Roboto" panose="02000000000000000000" pitchFamily="2" charset="0"/>
                </a:rPr>
                <a:t>2024 йилнинг </a:t>
              </a:r>
              <a:endParaRPr lang="en-US" sz="1600" dirty="0">
                <a:solidFill>
                  <a:schemeClr val="tx2">
                    <a:lumMod val="75000"/>
                    <a:lumOff val="25000"/>
                  </a:schemeClr>
                </a:solidFill>
                <a:latin typeface="Roboto" panose="02000000000000000000" pitchFamily="2" charset="0"/>
                <a:ea typeface="Roboto" panose="02000000000000000000" pitchFamily="2" charset="0"/>
              </a:endParaRPr>
            </a:p>
            <a:p>
              <a:pPr algn="ctr"/>
              <a:r>
                <a:rPr lang="ru-RU" sz="1600" b="1" dirty="0">
                  <a:solidFill>
                    <a:schemeClr val="tx2">
                      <a:lumMod val="75000"/>
                      <a:lumOff val="25000"/>
                    </a:schemeClr>
                  </a:solidFill>
                  <a:latin typeface="Roboto" panose="02000000000000000000" pitchFamily="2" charset="0"/>
                  <a:ea typeface="Roboto" panose="02000000000000000000" pitchFamily="2" charset="0"/>
                </a:rPr>
                <a:t>I-чора</a:t>
              </a:r>
              <a:r>
                <a:rPr lang="uz-Cyrl-UZ" sz="1600" b="1" dirty="0">
                  <a:solidFill>
                    <a:schemeClr val="tx2">
                      <a:lumMod val="75000"/>
                      <a:lumOff val="25000"/>
                    </a:schemeClr>
                  </a:solidFill>
                  <a:latin typeface="Roboto" panose="02000000000000000000" pitchFamily="2" charset="0"/>
                  <a:ea typeface="Roboto" panose="02000000000000000000" pitchFamily="2" charset="0"/>
                </a:rPr>
                <a:t>г</a:t>
              </a:r>
              <a:r>
                <a:rPr lang="ru-RU" sz="1600" b="1" dirty="0">
                  <a:solidFill>
                    <a:schemeClr val="tx2">
                      <a:lumMod val="75000"/>
                      <a:lumOff val="25000"/>
                    </a:schemeClr>
                  </a:solidFill>
                  <a:latin typeface="Roboto" panose="02000000000000000000" pitchFamily="2" charset="0"/>
                  <a:ea typeface="Roboto" panose="02000000000000000000" pitchFamily="2" charset="0"/>
                </a:rPr>
                <a:t>ига нисбатан</a:t>
              </a:r>
            </a:p>
          </p:txBody>
        </p:sp>
        <p:sp>
          <p:nvSpPr>
            <p:cNvPr id="127" name="TextBox 126">
              <a:extLst>
                <a:ext uri="{FF2B5EF4-FFF2-40B4-BE49-F238E27FC236}">
                  <a16:creationId xmlns:a16="http://schemas.microsoft.com/office/drawing/2014/main" id="{46DDE715-9D98-40F5-837D-7179BAE842E8}"/>
                </a:ext>
              </a:extLst>
            </p:cNvPr>
            <p:cNvSpPr txBox="1"/>
            <p:nvPr/>
          </p:nvSpPr>
          <p:spPr>
            <a:xfrm>
              <a:off x="15242536" y="2200176"/>
              <a:ext cx="1808739"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3B7D23"/>
                  </a:solidFill>
                  <a:latin typeface="Roboto" panose="02000000000000000000" pitchFamily="2" charset="0"/>
                  <a:ea typeface="Roboto" panose="02000000000000000000" pitchFamily="2" charset="0"/>
                </a:rPr>
                <a:t>-41 939 </a:t>
              </a:r>
              <a:r>
                <a:rPr lang="ru-RU" sz="1400" b="1" dirty="0">
                  <a:solidFill>
                    <a:srgbClr val="3B7D23"/>
                  </a:solidFill>
                  <a:latin typeface="Roboto" panose="02000000000000000000" pitchFamily="2" charset="0"/>
                  <a:ea typeface="Roboto" panose="02000000000000000000" pitchFamily="2" charset="0"/>
                </a:rPr>
                <a:t>МЛН</a:t>
              </a:r>
              <a:r>
                <a:rPr lang="en-US" sz="1400" b="1" dirty="0">
                  <a:solidFill>
                    <a:srgbClr val="3B7D23"/>
                  </a:solidFill>
                  <a:latin typeface="Roboto" panose="02000000000000000000" pitchFamily="2" charset="0"/>
                  <a:ea typeface="Roboto" panose="02000000000000000000" pitchFamily="2" charset="0"/>
                </a:rPr>
                <a:t> </a:t>
              </a:r>
              <a:r>
                <a:rPr lang="ru-RU" sz="1400" b="1" dirty="0">
                  <a:solidFill>
                    <a:srgbClr val="3B7D23"/>
                  </a:solidFill>
                  <a:latin typeface="Roboto" panose="02000000000000000000" pitchFamily="2" charset="0"/>
                  <a:ea typeface="Roboto" panose="02000000000000000000" pitchFamily="2" charset="0"/>
                </a:rPr>
                <a:t>СЎМ</a:t>
              </a:r>
              <a:endParaRPr lang="en-US" b="1" dirty="0">
                <a:solidFill>
                  <a:srgbClr val="3B7D23"/>
                </a:solidFill>
                <a:latin typeface="Roboto" panose="02000000000000000000" pitchFamily="2" charset="0"/>
                <a:ea typeface="Roboto" panose="02000000000000000000" pitchFamily="2" charset="0"/>
              </a:endParaRPr>
            </a:p>
          </p:txBody>
        </p:sp>
        <p:cxnSp>
          <p:nvCxnSpPr>
            <p:cNvPr id="128" name="Straight Connector 9">
              <a:extLst>
                <a:ext uri="{FF2B5EF4-FFF2-40B4-BE49-F238E27FC236}">
                  <a16:creationId xmlns:a16="http://schemas.microsoft.com/office/drawing/2014/main" id="{1501DC79-BF02-4777-8649-293A8E33A74F}"/>
                </a:ext>
              </a:extLst>
            </p:cNvPr>
            <p:cNvCxnSpPr/>
            <p:nvPr/>
          </p:nvCxnSpPr>
          <p:spPr>
            <a:xfrm>
              <a:off x="15253064" y="2690123"/>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0">
              <a:extLst>
                <a:ext uri="{FF2B5EF4-FFF2-40B4-BE49-F238E27FC236}">
                  <a16:creationId xmlns:a16="http://schemas.microsoft.com/office/drawing/2014/main" id="{39A12968-F681-45F9-92C8-EC2A5F6C5212}"/>
                </a:ext>
              </a:extLst>
            </p:cNvPr>
            <p:cNvCxnSpPr>
              <a:cxnSpLocks/>
              <a:endCxn id="131" idx="2"/>
            </p:cNvCxnSpPr>
            <p:nvPr/>
          </p:nvCxnSpPr>
          <p:spPr>
            <a:xfrm>
              <a:off x="15253068" y="2690123"/>
              <a:ext cx="372638" cy="3349"/>
            </a:xfrm>
            <a:prstGeom prst="line">
              <a:avLst/>
            </a:prstGeom>
            <a:solidFill>
              <a:srgbClr val="3B7D23"/>
            </a:solidFill>
            <a:ln w="28575">
              <a:solidFill>
                <a:srgbClr val="3B7D23"/>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1A12F75E-674D-47F5-942A-382F57762A87}"/>
                </a:ext>
              </a:extLst>
            </p:cNvPr>
            <p:cNvSpPr txBox="1"/>
            <p:nvPr/>
          </p:nvSpPr>
          <p:spPr>
            <a:xfrm>
              <a:off x="17238366" y="2575329"/>
              <a:ext cx="362031" cy="16421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7" dirty="0">
                  <a:solidFill>
                    <a:schemeClr val="tx2">
                      <a:lumMod val="75000"/>
                      <a:lumOff val="25000"/>
                    </a:schemeClr>
                  </a:solidFill>
                  <a:latin typeface="Roboto" panose="02000000000000000000" pitchFamily="2" charset="0"/>
                  <a:ea typeface="Roboto" panose="02000000000000000000" pitchFamily="2" charset="0"/>
                </a:rPr>
                <a:t>1</a:t>
              </a:r>
              <a:r>
                <a:rPr lang="ru-RU" sz="1067" dirty="0">
                  <a:solidFill>
                    <a:schemeClr val="tx2">
                      <a:lumMod val="75000"/>
                      <a:lumOff val="25000"/>
                    </a:schemeClr>
                  </a:solidFill>
                  <a:latin typeface="Roboto" panose="02000000000000000000" pitchFamily="2" charset="0"/>
                  <a:ea typeface="Roboto" panose="02000000000000000000" pitchFamily="2" charset="0"/>
                </a:rPr>
                <a:t>4</a:t>
              </a:r>
              <a:r>
                <a:rPr lang="en-US" sz="1067" dirty="0">
                  <a:solidFill>
                    <a:schemeClr val="tx2">
                      <a:lumMod val="75000"/>
                      <a:lumOff val="25000"/>
                    </a:schemeClr>
                  </a:solidFill>
                  <a:latin typeface="Roboto" panose="02000000000000000000" pitchFamily="2" charset="0"/>
                  <a:ea typeface="Roboto" panose="02000000000000000000" pitchFamily="2" charset="0"/>
                </a:rPr>
                <a:t>%</a:t>
              </a:r>
            </a:p>
          </p:txBody>
        </p:sp>
        <p:sp>
          <p:nvSpPr>
            <p:cNvPr id="131" name="Oval 26">
              <a:extLst>
                <a:ext uri="{FF2B5EF4-FFF2-40B4-BE49-F238E27FC236}">
                  <a16:creationId xmlns:a16="http://schemas.microsoft.com/office/drawing/2014/main" id="{3ED38BCA-8A59-4650-A02C-8A8A8734AC43}"/>
                </a:ext>
              </a:extLst>
            </p:cNvPr>
            <p:cNvSpPr/>
            <p:nvPr/>
          </p:nvSpPr>
          <p:spPr>
            <a:xfrm>
              <a:off x="15625706" y="2607135"/>
              <a:ext cx="172674" cy="172674"/>
            </a:xfrm>
            <a:prstGeom prst="ellipse">
              <a:avLst/>
            </a:prstGeom>
            <a:solidFill>
              <a:srgbClr val="3B7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sp>
        <p:nvSpPr>
          <p:cNvPr id="240" name="Rounded Rectangle 21">
            <a:extLst>
              <a:ext uri="{FF2B5EF4-FFF2-40B4-BE49-F238E27FC236}">
                <a16:creationId xmlns:a16="http://schemas.microsoft.com/office/drawing/2014/main" id="{A01DD259-167C-4930-9015-F125E35526A0}"/>
              </a:ext>
            </a:extLst>
          </p:cNvPr>
          <p:cNvSpPr/>
          <p:nvPr/>
        </p:nvSpPr>
        <p:spPr>
          <a:xfrm>
            <a:off x="766365" y="3672841"/>
            <a:ext cx="5990801" cy="5598481"/>
          </a:xfrm>
          <a:prstGeom prst="roundRect">
            <a:avLst>
              <a:gd name="adj" fmla="val 6246"/>
            </a:avLst>
          </a:prstGeom>
          <a:solidFill>
            <a:schemeClr val="bg1"/>
          </a:solidFill>
          <a:ln>
            <a:noFill/>
          </a:ln>
          <a:effectLst>
            <a:outerShdw blurRad="520700" sx="103000" sy="103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90" name="Rounded Rectangle 21">
            <a:hlinkClick r:id="rId5" action="ppaction://hlinksldjump"/>
            <a:extLst>
              <a:ext uri="{FF2B5EF4-FFF2-40B4-BE49-F238E27FC236}">
                <a16:creationId xmlns:a16="http://schemas.microsoft.com/office/drawing/2014/main" id="{A9C14935-DE11-41DC-B5C5-FB26C81012B5}"/>
              </a:ext>
            </a:extLst>
          </p:cNvPr>
          <p:cNvSpPr/>
          <p:nvPr/>
        </p:nvSpPr>
        <p:spPr>
          <a:xfrm>
            <a:off x="3829116" y="7483003"/>
            <a:ext cx="2460363" cy="1093612"/>
          </a:xfrm>
          <a:prstGeom prst="roundRect">
            <a:avLst>
              <a:gd name="adj" fmla="val 19246"/>
            </a:avLst>
          </a:prstGeom>
          <a:solidFill>
            <a:srgbClr val="F7F7F7"/>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41" name="TextBox 240">
            <a:extLst>
              <a:ext uri="{FF2B5EF4-FFF2-40B4-BE49-F238E27FC236}">
                <a16:creationId xmlns:a16="http://schemas.microsoft.com/office/drawing/2014/main" id="{9B9383FA-8893-4402-8C09-2645ACCEF483}"/>
              </a:ext>
            </a:extLst>
          </p:cNvPr>
          <p:cNvSpPr txBox="1"/>
          <p:nvPr/>
        </p:nvSpPr>
        <p:spPr>
          <a:xfrm>
            <a:off x="1028281" y="4068388"/>
            <a:ext cx="5602193" cy="400110"/>
          </a:xfrm>
          <a:prstGeom prst="rect">
            <a:avLst/>
          </a:prstGeom>
          <a:noFill/>
        </p:spPr>
        <p:txBody>
          <a:bodyPr wrap="square" rtlCol="0">
            <a:spAutoFit/>
          </a:bodyPr>
          <a:lstStyle/>
          <a:p>
            <a:pPr algn="ctr"/>
            <a:r>
              <a:rPr lang="ru-RU" sz="2000" dirty="0">
                <a:solidFill>
                  <a:schemeClr val="tx2">
                    <a:lumMod val="75000"/>
                    <a:lumOff val="25000"/>
                  </a:schemeClr>
                </a:solidFill>
                <a:latin typeface="Roboto" panose="02000000000000000000" pitchFamily="2" charset="0"/>
                <a:ea typeface="Roboto" panose="02000000000000000000" pitchFamily="2" charset="0"/>
              </a:rPr>
              <a:t>2025 йилнинг </a:t>
            </a:r>
            <a:r>
              <a:rPr lang="ru-RU" sz="2000" b="1" dirty="0">
                <a:solidFill>
                  <a:schemeClr val="tx2">
                    <a:lumMod val="75000"/>
                    <a:lumOff val="25000"/>
                  </a:schemeClr>
                </a:solidFill>
                <a:latin typeface="Roboto" panose="02000000000000000000" pitchFamily="2" charset="0"/>
                <a:ea typeface="Roboto" panose="02000000000000000000" pitchFamily="2" charset="0"/>
              </a:rPr>
              <a:t>режасига нисбатан</a:t>
            </a:r>
          </a:p>
        </p:txBody>
      </p:sp>
      <p:grpSp>
        <p:nvGrpSpPr>
          <p:cNvPr id="242" name="Группа 241">
            <a:extLst>
              <a:ext uri="{FF2B5EF4-FFF2-40B4-BE49-F238E27FC236}">
                <a16:creationId xmlns:a16="http://schemas.microsoft.com/office/drawing/2014/main" id="{8BD0D9BB-9D56-4CBF-A0D1-6C0EBF991F16}"/>
              </a:ext>
            </a:extLst>
          </p:cNvPr>
          <p:cNvGrpSpPr/>
          <p:nvPr/>
        </p:nvGrpSpPr>
        <p:grpSpPr>
          <a:xfrm>
            <a:off x="1296055" y="4711470"/>
            <a:ext cx="2617909" cy="1093612"/>
            <a:chOff x="3888015" y="4713263"/>
            <a:chExt cx="2617909" cy="1093612"/>
          </a:xfrm>
        </p:grpSpPr>
        <p:sp>
          <p:nvSpPr>
            <p:cNvPr id="243" name="Rounded Rectangle 21">
              <a:hlinkClick r:id="rId5" action="ppaction://hlinksldjump"/>
              <a:extLst>
                <a:ext uri="{FF2B5EF4-FFF2-40B4-BE49-F238E27FC236}">
                  <a16:creationId xmlns:a16="http://schemas.microsoft.com/office/drawing/2014/main" id="{C01779B9-20DF-4E05-AD3D-EC936508EF74}"/>
                </a:ext>
              </a:extLst>
            </p:cNvPr>
            <p:cNvSpPr/>
            <p:nvPr/>
          </p:nvSpPr>
          <p:spPr>
            <a:xfrm>
              <a:off x="3888015" y="4713263"/>
              <a:ext cx="2340304" cy="1093612"/>
            </a:xfrm>
            <a:prstGeom prst="roundRect">
              <a:avLst>
                <a:gd name="adj" fmla="val 19246"/>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44" name="TextBox 243">
              <a:extLst>
                <a:ext uri="{FF2B5EF4-FFF2-40B4-BE49-F238E27FC236}">
                  <a16:creationId xmlns:a16="http://schemas.microsoft.com/office/drawing/2014/main" id="{27D48F14-2AC4-4EE0-9FC1-15F86EBA8A39}"/>
                </a:ext>
              </a:extLst>
            </p:cNvPr>
            <p:cNvSpPr txBox="1"/>
            <p:nvPr/>
          </p:nvSpPr>
          <p:spPr>
            <a:xfrm>
              <a:off x="4823530" y="4918745"/>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Иш хақи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45" name="TextBox 244">
              <a:extLst>
                <a:ext uri="{FF2B5EF4-FFF2-40B4-BE49-F238E27FC236}">
                  <a16:creationId xmlns:a16="http://schemas.microsoft.com/office/drawing/2014/main" id="{F0198231-0D83-4257-9BA7-40D4E7D770D0}"/>
                </a:ext>
              </a:extLst>
            </p:cNvPr>
            <p:cNvSpPr txBox="1"/>
            <p:nvPr/>
          </p:nvSpPr>
          <p:spPr>
            <a:xfrm>
              <a:off x="4823533" y="5129897"/>
              <a:ext cx="1682391"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2 772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248" name="TextBox 247">
              <a:extLst>
                <a:ext uri="{FF2B5EF4-FFF2-40B4-BE49-F238E27FC236}">
                  <a16:creationId xmlns:a16="http://schemas.microsoft.com/office/drawing/2014/main" id="{D6E0C27F-E30D-45C5-B332-09841F22A177}"/>
                </a:ext>
              </a:extLst>
            </p:cNvPr>
            <p:cNvSpPr txBox="1"/>
            <p:nvPr/>
          </p:nvSpPr>
          <p:spPr>
            <a:xfrm>
              <a:off x="4145734" y="5531532"/>
              <a:ext cx="2156557" cy="153888"/>
            </a:xfrm>
            <a:prstGeom prst="rect">
              <a:avLst/>
            </a:prstGeom>
            <a:noFill/>
          </p:spPr>
          <p:txBody>
            <a:bodyPr wrap="square" lIns="0" tIns="0" rIns="0" bIns="0" rtlCol="0">
              <a:spAutoFit/>
            </a:bodyPr>
            <a:lstStyle/>
            <a:p>
              <a:pPr algn="ctr"/>
              <a:r>
                <a:rPr lang="ru-RU" sz="1000" dirty="0">
                  <a:solidFill>
                    <a:schemeClr val="tx1">
                      <a:lumMod val="75000"/>
                      <a:lumOff val="25000"/>
                    </a:schemeClr>
                  </a:solidFill>
                  <a:latin typeface="Roboto" panose="02000000000000000000" pitchFamily="2" charset="0"/>
                  <a:ea typeface="Roboto" panose="02000000000000000000" pitchFamily="2" charset="0"/>
                </a:rPr>
                <a:t>3% 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49" name="Рисунок 248">
              <a:extLst>
                <a:ext uri="{FF2B5EF4-FFF2-40B4-BE49-F238E27FC236}">
                  <a16:creationId xmlns:a16="http://schemas.microsoft.com/office/drawing/2014/main" id="{DEC42905-C3D4-45E6-81A6-1277D17424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5536900"/>
              <a:ext cx="152160" cy="152160"/>
            </a:xfrm>
            <a:prstGeom prst="rect">
              <a:avLst/>
            </a:prstGeom>
          </p:spPr>
        </p:pic>
        <p:pic>
          <p:nvPicPr>
            <p:cNvPr id="251" name="Picture 2">
              <a:hlinkClick r:id="rId5" action="ppaction://hlinksldjump"/>
              <a:extLst>
                <a:ext uri="{FF2B5EF4-FFF2-40B4-BE49-F238E27FC236}">
                  <a16:creationId xmlns:a16="http://schemas.microsoft.com/office/drawing/2014/main" id="{57F0B1ED-447F-4264-BCDA-D1C58B82DF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070" y="4918933"/>
              <a:ext cx="518400" cy="518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2" name="Группа 251">
            <a:extLst>
              <a:ext uri="{FF2B5EF4-FFF2-40B4-BE49-F238E27FC236}">
                <a16:creationId xmlns:a16="http://schemas.microsoft.com/office/drawing/2014/main" id="{0DAE22BC-787A-4EC9-B286-C5E90DC4F570}"/>
              </a:ext>
            </a:extLst>
          </p:cNvPr>
          <p:cNvGrpSpPr/>
          <p:nvPr/>
        </p:nvGrpSpPr>
        <p:grpSpPr>
          <a:xfrm>
            <a:off x="1296055" y="6093113"/>
            <a:ext cx="2523673" cy="1093612"/>
            <a:chOff x="3888015" y="5943330"/>
            <a:chExt cx="2523673" cy="1093612"/>
          </a:xfrm>
        </p:grpSpPr>
        <p:sp>
          <p:nvSpPr>
            <p:cNvPr id="253" name="Rounded Rectangle 21">
              <a:hlinkClick r:id="rId9" action="ppaction://hlinksldjump"/>
              <a:extLst>
                <a:ext uri="{FF2B5EF4-FFF2-40B4-BE49-F238E27FC236}">
                  <a16:creationId xmlns:a16="http://schemas.microsoft.com/office/drawing/2014/main" id="{9BDD9F81-0FF9-4B64-9CDC-ADF43C5A959D}"/>
                </a:ext>
              </a:extLst>
            </p:cNvPr>
            <p:cNvSpPr/>
            <p:nvPr/>
          </p:nvSpPr>
          <p:spPr>
            <a:xfrm>
              <a:off x="3888015"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54" name="TextBox 253">
              <a:extLst>
                <a:ext uri="{FF2B5EF4-FFF2-40B4-BE49-F238E27FC236}">
                  <a16:creationId xmlns:a16="http://schemas.microsoft.com/office/drawing/2014/main" id="{B10A39C9-95CF-4C4A-B458-717EE9CE1625}"/>
                </a:ext>
              </a:extLst>
            </p:cNvPr>
            <p:cNvSpPr txBox="1"/>
            <p:nvPr/>
          </p:nvSpPr>
          <p:spPr>
            <a:xfrm>
              <a:off x="4823530"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Ёқилғи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55" name="TextBox 254">
              <a:extLst>
                <a:ext uri="{FF2B5EF4-FFF2-40B4-BE49-F238E27FC236}">
                  <a16:creationId xmlns:a16="http://schemas.microsoft.com/office/drawing/2014/main" id="{A589BEBB-1ADB-49BD-85A0-F83FE2950907}"/>
                </a:ext>
              </a:extLst>
            </p:cNvPr>
            <p:cNvSpPr txBox="1"/>
            <p:nvPr/>
          </p:nvSpPr>
          <p:spPr>
            <a:xfrm>
              <a:off x="4823533" y="6359964"/>
              <a:ext cx="1350320"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2 448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256" name="TextBox 255">
              <a:extLst>
                <a:ext uri="{FF2B5EF4-FFF2-40B4-BE49-F238E27FC236}">
                  <a16:creationId xmlns:a16="http://schemas.microsoft.com/office/drawing/2014/main" id="{848986C8-FEF0-4A65-90A2-20A3467E09D5}"/>
                </a:ext>
              </a:extLst>
            </p:cNvPr>
            <p:cNvSpPr txBox="1"/>
            <p:nvPr/>
          </p:nvSpPr>
          <p:spPr>
            <a:xfrm>
              <a:off x="4145734"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65" name="Рисунок 264">
              <a:extLst>
                <a:ext uri="{FF2B5EF4-FFF2-40B4-BE49-F238E27FC236}">
                  <a16:creationId xmlns:a16="http://schemas.microsoft.com/office/drawing/2014/main" id="{414698CE-E798-422C-874D-D78078D5BB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6748290"/>
              <a:ext cx="152160" cy="152160"/>
            </a:xfrm>
            <a:prstGeom prst="rect">
              <a:avLst/>
            </a:prstGeom>
          </p:spPr>
        </p:pic>
      </p:grpSp>
      <p:grpSp>
        <p:nvGrpSpPr>
          <p:cNvPr id="266" name="Группа 265">
            <a:extLst>
              <a:ext uri="{FF2B5EF4-FFF2-40B4-BE49-F238E27FC236}">
                <a16:creationId xmlns:a16="http://schemas.microsoft.com/office/drawing/2014/main" id="{F4FF328D-2512-408C-9AF9-F8AC87DD1E3F}"/>
              </a:ext>
            </a:extLst>
          </p:cNvPr>
          <p:cNvGrpSpPr/>
          <p:nvPr/>
        </p:nvGrpSpPr>
        <p:grpSpPr>
          <a:xfrm>
            <a:off x="3829502" y="6097237"/>
            <a:ext cx="2653140" cy="1093612"/>
            <a:chOff x="6407746" y="5943330"/>
            <a:chExt cx="2523673" cy="1093612"/>
          </a:xfrm>
        </p:grpSpPr>
        <p:sp>
          <p:nvSpPr>
            <p:cNvPr id="267" name="Rounded Rectangle 21">
              <a:hlinkClick r:id="rId10" action="ppaction://hlinksldjump"/>
              <a:extLst>
                <a:ext uri="{FF2B5EF4-FFF2-40B4-BE49-F238E27FC236}">
                  <a16:creationId xmlns:a16="http://schemas.microsoft.com/office/drawing/2014/main" id="{F84A2330-F140-46F8-BD8B-E93E06846137}"/>
                </a:ext>
              </a:extLst>
            </p:cNvPr>
            <p:cNvSpPr/>
            <p:nvPr/>
          </p:nvSpPr>
          <p:spPr>
            <a:xfrm>
              <a:off x="6407746" y="5943330"/>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68" name="TextBox 267">
              <a:extLst>
                <a:ext uri="{FF2B5EF4-FFF2-40B4-BE49-F238E27FC236}">
                  <a16:creationId xmlns:a16="http://schemas.microsoft.com/office/drawing/2014/main" id="{139D30DC-7FF9-47FB-9D6E-8DB06253B9CA}"/>
                </a:ext>
              </a:extLst>
            </p:cNvPr>
            <p:cNvSpPr txBox="1"/>
            <p:nvPr/>
          </p:nvSpPr>
          <p:spPr>
            <a:xfrm>
              <a:off x="7343261" y="6148812"/>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Эл/энергия</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69" name="TextBox 268">
              <a:extLst>
                <a:ext uri="{FF2B5EF4-FFF2-40B4-BE49-F238E27FC236}">
                  <a16:creationId xmlns:a16="http://schemas.microsoft.com/office/drawing/2014/main" id="{AE0E7BD4-38CB-4E96-904E-16C4B36036C3}"/>
                </a:ext>
              </a:extLst>
            </p:cNvPr>
            <p:cNvSpPr txBox="1"/>
            <p:nvPr/>
          </p:nvSpPr>
          <p:spPr>
            <a:xfrm>
              <a:off x="7343264" y="6359964"/>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17 910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a:t>
              </a:r>
              <a:r>
                <a:rPr lang="ru-RU" sz="1200" dirty="0" err="1">
                  <a:solidFill>
                    <a:schemeClr val="tx1">
                      <a:lumMod val="75000"/>
                      <a:lumOff val="25000"/>
                    </a:schemeClr>
                  </a:solidFill>
                  <a:latin typeface="Roboto" panose="02000000000000000000" pitchFamily="2" charset="0"/>
                  <a:ea typeface="Roboto" panose="02000000000000000000" pitchFamily="2" charset="0"/>
                </a:rPr>
                <a:t>сўм</a:t>
              </a:r>
              <a:endParaRPr lang="ru-RU" sz="12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274" name="TextBox 273">
              <a:extLst>
                <a:ext uri="{FF2B5EF4-FFF2-40B4-BE49-F238E27FC236}">
                  <a16:creationId xmlns:a16="http://schemas.microsoft.com/office/drawing/2014/main" id="{60D08E3E-2FC9-4006-B59E-5BE06780DB17}"/>
                </a:ext>
              </a:extLst>
            </p:cNvPr>
            <p:cNvSpPr txBox="1"/>
            <p:nvPr/>
          </p:nvSpPr>
          <p:spPr>
            <a:xfrm>
              <a:off x="6665465" y="6761599"/>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27%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75" name="Рисунок 274">
              <a:extLst>
                <a:ext uri="{FF2B5EF4-FFF2-40B4-BE49-F238E27FC236}">
                  <a16:creationId xmlns:a16="http://schemas.microsoft.com/office/drawing/2014/main" id="{C53C20DE-EE50-49CB-AA65-09B16C97F2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9152" y="6744650"/>
              <a:ext cx="152160" cy="152160"/>
            </a:xfrm>
            <a:prstGeom prst="rect">
              <a:avLst/>
            </a:prstGeom>
          </p:spPr>
        </p:pic>
      </p:grpSp>
      <p:grpSp>
        <p:nvGrpSpPr>
          <p:cNvPr id="277" name="Группа 276">
            <a:extLst>
              <a:ext uri="{FF2B5EF4-FFF2-40B4-BE49-F238E27FC236}">
                <a16:creationId xmlns:a16="http://schemas.microsoft.com/office/drawing/2014/main" id="{CB1E8D8E-7F5E-451C-8B47-CF7A8EEDD094}"/>
              </a:ext>
            </a:extLst>
          </p:cNvPr>
          <p:cNvGrpSpPr/>
          <p:nvPr/>
        </p:nvGrpSpPr>
        <p:grpSpPr>
          <a:xfrm>
            <a:off x="1296055" y="7474756"/>
            <a:ext cx="2523673" cy="1093612"/>
            <a:chOff x="3888015" y="7151747"/>
            <a:chExt cx="2523673" cy="1093612"/>
          </a:xfrm>
        </p:grpSpPr>
        <p:sp>
          <p:nvSpPr>
            <p:cNvPr id="279" name="Rounded Rectangle 21">
              <a:hlinkClick r:id="rId11" action="ppaction://hlinksldjump"/>
              <a:extLst>
                <a:ext uri="{FF2B5EF4-FFF2-40B4-BE49-F238E27FC236}">
                  <a16:creationId xmlns:a16="http://schemas.microsoft.com/office/drawing/2014/main" id="{8597363C-4244-4D93-8021-3439E5C9013A}"/>
                </a:ext>
              </a:extLst>
            </p:cNvPr>
            <p:cNvSpPr/>
            <p:nvPr/>
          </p:nvSpPr>
          <p:spPr>
            <a:xfrm>
              <a:off x="3888015"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84" name="TextBox 283">
              <a:extLst>
                <a:ext uri="{FF2B5EF4-FFF2-40B4-BE49-F238E27FC236}">
                  <a16:creationId xmlns:a16="http://schemas.microsoft.com/office/drawing/2014/main" id="{897BCE71-2405-4D2F-9776-54D96E1DB5F7}"/>
                </a:ext>
              </a:extLst>
            </p:cNvPr>
            <p:cNvSpPr txBox="1"/>
            <p:nvPr/>
          </p:nvSpPr>
          <p:spPr>
            <a:xfrm>
              <a:off x="4823530"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Таъмирлаш фонди</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85" name="TextBox 284">
              <a:extLst>
                <a:ext uri="{FF2B5EF4-FFF2-40B4-BE49-F238E27FC236}">
                  <a16:creationId xmlns:a16="http://schemas.microsoft.com/office/drawing/2014/main" id="{D9D28D4C-8251-4165-9E82-97C86D014E1B}"/>
                </a:ext>
              </a:extLst>
            </p:cNvPr>
            <p:cNvSpPr txBox="1"/>
            <p:nvPr/>
          </p:nvSpPr>
          <p:spPr>
            <a:xfrm>
              <a:off x="4823533" y="7568381"/>
              <a:ext cx="1383816"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3 737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286" name="TextBox 285">
              <a:extLst>
                <a:ext uri="{FF2B5EF4-FFF2-40B4-BE49-F238E27FC236}">
                  <a16:creationId xmlns:a16="http://schemas.microsoft.com/office/drawing/2014/main" id="{12BFF6E0-12D5-4990-BB75-61E341FC7DF8}"/>
                </a:ext>
              </a:extLst>
            </p:cNvPr>
            <p:cNvSpPr txBox="1"/>
            <p:nvPr/>
          </p:nvSpPr>
          <p:spPr>
            <a:xfrm>
              <a:off x="4145734"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541%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87" name="Рисунок 286">
              <a:extLst>
                <a:ext uri="{FF2B5EF4-FFF2-40B4-BE49-F238E27FC236}">
                  <a16:creationId xmlns:a16="http://schemas.microsoft.com/office/drawing/2014/main" id="{BADBA907-E9F7-463D-8FF1-9143362068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7897" y="7970016"/>
              <a:ext cx="152160" cy="152160"/>
            </a:xfrm>
            <a:prstGeom prst="rect">
              <a:avLst/>
            </a:prstGeom>
          </p:spPr>
        </p:pic>
      </p:grpSp>
      <p:grpSp>
        <p:nvGrpSpPr>
          <p:cNvPr id="288" name="Группа 287">
            <a:extLst>
              <a:ext uri="{FF2B5EF4-FFF2-40B4-BE49-F238E27FC236}">
                <a16:creationId xmlns:a16="http://schemas.microsoft.com/office/drawing/2014/main" id="{976CDB54-D430-4D91-A5F3-76C715CF3230}"/>
              </a:ext>
            </a:extLst>
          </p:cNvPr>
          <p:cNvGrpSpPr/>
          <p:nvPr/>
        </p:nvGrpSpPr>
        <p:grpSpPr>
          <a:xfrm>
            <a:off x="3829502" y="7483003"/>
            <a:ext cx="2653140" cy="1093612"/>
            <a:chOff x="6407746" y="7151747"/>
            <a:chExt cx="2523673" cy="1093612"/>
          </a:xfrm>
        </p:grpSpPr>
        <p:sp>
          <p:nvSpPr>
            <p:cNvPr id="289" name="Rounded Rectangle 21">
              <a:hlinkClick r:id="rId12" action="ppaction://hlinksldjump"/>
              <a:extLst>
                <a:ext uri="{FF2B5EF4-FFF2-40B4-BE49-F238E27FC236}">
                  <a16:creationId xmlns:a16="http://schemas.microsoft.com/office/drawing/2014/main" id="{CCA7D0CF-3322-405E-9DD6-944BEFA0183F}"/>
                </a:ext>
              </a:extLst>
            </p:cNvPr>
            <p:cNvSpPr/>
            <p:nvPr/>
          </p:nvSpPr>
          <p:spPr>
            <a:xfrm>
              <a:off x="6407746" y="7151747"/>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90" name="TextBox 289">
              <a:extLst>
                <a:ext uri="{FF2B5EF4-FFF2-40B4-BE49-F238E27FC236}">
                  <a16:creationId xmlns:a16="http://schemas.microsoft.com/office/drawing/2014/main" id="{1325829E-7AB1-4C8B-8A07-448FD0D5F87E}"/>
                </a:ext>
              </a:extLst>
            </p:cNvPr>
            <p:cNvSpPr txBox="1"/>
            <p:nvPr/>
          </p:nvSpPr>
          <p:spPr>
            <a:xfrm>
              <a:off x="7343261" y="7357229"/>
              <a:ext cx="1588158"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Бошқа харажатлар</a:t>
              </a:r>
              <a:endParaRPr lang="en-US" sz="1200" dirty="0">
                <a:solidFill>
                  <a:schemeClr val="tx2">
                    <a:lumMod val="85000"/>
                    <a:lumOff val="15000"/>
                  </a:schemeClr>
                </a:solidFill>
                <a:latin typeface="Roboto" panose="02000000000000000000" pitchFamily="2" charset="0"/>
                <a:ea typeface="Roboto" panose="02000000000000000000" pitchFamily="2" charset="0"/>
              </a:endParaRPr>
            </a:p>
          </p:txBody>
        </p:sp>
        <p:sp>
          <p:nvSpPr>
            <p:cNvPr id="291" name="TextBox 290">
              <a:extLst>
                <a:ext uri="{FF2B5EF4-FFF2-40B4-BE49-F238E27FC236}">
                  <a16:creationId xmlns:a16="http://schemas.microsoft.com/office/drawing/2014/main" id="{CA4982FF-D869-4978-8FF6-B633B31C0CCD}"/>
                </a:ext>
              </a:extLst>
            </p:cNvPr>
            <p:cNvSpPr txBox="1"/>
            <p:nvPr/>
          </p:nvSpPr>
          <p:spPr>
            <a:xfrm>
              <a:off x="7343264" y="7568381"/>
              <a:ext cx="1298914" cy="184666"/>
            </a:xfrm>
            <a:prstGeom prst="rect">
              <a:avLst/>
            </a:prstGeom>
            <a:noFill/>
          </p:spPr>
          <p:txBody>
            <a:bodyPr wrap="square" lIns="0" tIns="0" rIns="0" bIns="0" rtlCol="0">
              <a:spAutoFit/>
            </a:bodyPr>
            <a:lstStyle/>
            <a:p>
              <a:r>
                <a:rPr lang="en-US" sz="1200" dirty="0">
                  <a:solidFill>
                    <a:schemeClr val="tx1">
                      <a:lumMod val="75000"/>
                      <a:lumOff val="25000"/>
                    </a:schemeClr>
                  </a:solidFill>
                  <a:latin typeface="Roboto" panose="02000000000000000000" pitchFamily="2" charset="0"/>
                  <a:ea typeface="Roboto" panose="02000000000000000000" pitchFamily="2" charset="0"/>
                </a:rPr>
                <a:t>2 270 </a:t>
              </a:r>
              <a:r>
                <a:rPr lang="ru-RU" sz="1200" dirty="0">
                  <a:solidFill>
                    <a:schemeClr val="tx1">
                      <a:lumMod val="75000"/>
                      <a:lumOff val="25000"/>
                    </a:schemeClr>
                  </a:solidFill>
                  <a:latin typeface="Roboto" panose="02000000000000000000" pitchFamily="2" charset="0"/>
                  <a:ea typeface="Roboto" panose="02000000000000000000" pitchFamily="2" charset="0"/>
                </a:rPr>
                <a:t>млн</a:t>
              </a:r>
              <a:r>
                <a:rPr lang="en-US" sz="1200" dirty="0">
                  <a:solidFill>
                    <a:schemeClr val="tx1">
                      <a:lumMod val="75000"/>
                      <a:lumOff val="25000"/>
                    </a:schemeClr>
                  </a:solidFill>
                  <a:latin typeface="Roboto" panose="02000000000000000000" pitchFamily="2" charset="0"/>
                  <a:ea typeface="Roboto" panose="02000000000000000000" pitchFamily="2" charset="0"/>
                </a:rPr>
                <a:t>.</a:t>
              </a:r>
              <a:r>
                <a:rPr lang="ru-RU" sz="1200" dirty="0">
                  <a:solidFill>
                    <a:schemeClr val="tx1">
                      <a:lumMod val="75000"/>
                      <a:lumOff val="25000"/>
                    </a:schemeClr>
                  </a:solidFill>
                  <a:latin typeface="Roboto" panose="02000000000000000000" pitchFamily="2" charset="0"/>
                  <a:ea typeface="Roboto" panose="02000000000000000000" pitchFamily="2" charset="0"/>
                </a:rPr>
                <a:t> сўм</a:t>
              </a:r>
            </a:p>
          </p:txBody>
        </p:sp>
        <p:sp>
          <p:nvSpPr>
            <p:cNvPr id="292" name="TextBox 291">
              <a:extLst>
                <a:ext uri="{FF2B5EF4-FFF2-40B4-BE49-F238E27FC236}">
                  <a16:creationId xmlns:a16="http://schemas.microsoft.com/office/drawing/2014/main" id="{85858751-F671-4300-B22F-7DA659F0320D}"/>
                </a:ext>
              </a:extLst>
            </p:cNvPr>
            <p:cNvSpPr txBox="1"/>
            <p:nvPr/>
          </p:nvSpPr>
          <p:spPr>
            <a:xfrm>
              <a:off x="6665465" y="7970016"/>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40%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93" name="Рисунок 292">
              <a:extLst>
                <a:ext uri="{FF2B5EF4-FFF2-40B4-BE49-F238E27FC236}">
                  <a16:creationId xmlns:a16="http://schemas.microsoft.com/office/drawing/2014/main" id="{120383E9-456E-4EC5-AEE0-6C513E06EC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9152" y="7972236"/>
              <a:ext cx="152160" cy="152160"/>
            </a:xfrm>
            <a:prstGeom prst="rect">
              <a:avLst/>
            </a:prstGeom>
          </p:spPr>
        </p:pic>
      </p:grpSp>
      <p:grpSp>
        <p:nvGrpSpPr>
          <p:cNvPr id="294" name="Группа 293">
            <a:extLst>
              <a:ext uri="{FF2B5EF4-FFF2-40B4-BE49-F238E27FC236}">
                <a16:creationId xmlns:a16="http://schemas.microsoft.com/office/drawing/2014/main" id="{8B2E65C5-A6A0-45C3-862B-937FFF04B88C}"/>
              </a:ext>
            </a:extLst>
          </p:cNvPr>
          <p:cNvGrpSpPr/>
          <p:nvPr/>
        </p:nvGrpSpPr>
        <p:grpSpPr>
          <a:xfrm>
            <a:off x="3846970" y="4711470"/>
            <a:ext cx="2579313" cy="1093612"/>
            <a:chOff x="8911647" y="4713263"/>
            <a:chExt cx="2414276" cy="1093612"/>
          </a:xfrm>
        </p:grpSpPr>
        <p:sp>
          <p:nvSpPr>
            <p:cNvPr id="295" name="Rounded Rectangle 21">
              <a:hlinkClick r:id="rId13" action="ppaction://hlinksldjump"/>
              <a:extLst>
                <a:ext uri="{FF2B5EF4-FFF2-40B4-BE49-F238E27FC236}">
                  <a16:creationId xmlns:a16="http://schemas.microsoft.com/office/drawing/2014/main" id="{0F6E7AC1-7811-48B6-B482-1EF9E04AAAB9}"/>
                </a:ext>
              </a:extLst>
            </p:cNvPr>
            <p:cNvSpPr/>
            <p:nvPr/>
          </p:nvSpPr>
          <p:spPr>
            <a:xfrm>
              <a:off x="8911647" y="4713263"/>
              <a:ext cx="2340304" cy="1093612"/>
            </a:xfrm>
            <a:prstGeom prst="roundRect">
              <a:avLst>
                <a:gd name="adj" fmla="val 19246"/>
              </a:avLst>
            </a:prstGeom>
            <a:solidFill>
              <a:schemeClr val="bg2">
                <a:lumMod val="9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96" name="TextBox 295">
              <a:extLst>
                <a:ext uri="{FF2B5EF4-FFF2-40B4-BE49-F238E27FC236}">
                  <a16:creationId xmlns:a16="http://schemas.microsoft.com/office/drawing/2014/main" id="{3CAD733E-77C8-4037-B60B-F59EE323E605}"/>
                </a:ext>
              </a:extLst>
            </p:cNvPr>
            <p:cNvSpPr txBox="1"/>
            <p:nvPr/>
          </p:nvSpPr>
          <p:spPr>
            <a:xfrm>
              <a:off x="9662295" y="4918745"/>
              <a:ext cx="1631040" cy="184666"/>
            </a:xfrm>
            <a:prstGeom prst="rect">
              <a:avLst/>
            </a:prstGeom>
            <a:noFill/>
          </p:spPr>
          <p:txBody>
            <a:bodyPr wrap="square" lIns="0" tIns="0" rIns="0" bIns="0" rtlCol="0">
              <a:spAutoFit/>
            </a:bodyPr>
            <a:lstStyle/>
            <a:p>
              <a:r>
                <a:rPr lang="ru-RU" sz="1200" dirty="0">
                  <a:solidFill>
                    <a:schemeClr val="tx2">
                      <a:lumMod val="85000"/>
                      <a:lumOff val="15000"/>
                    </a:schemeClr>
                  </a:solidFill>
                  <a:latin typeface="Roboto" panose="02000000000000000000" pitchFamily="2" charset="0"/>
                  <a:ea typeface="Roboto" panose="02000000000000000000" pitchFamily="2" charset="0"/>
                </a:rPr>
                <a:t>Материал ва эхтиёт</a:t>
              </a:r>
              <a:r>
                <a:rPr lang="en-US" sz="1200" dirty="0">
                  <a:solidFill>
                    <a:schemeClr val="tx2">
                      <a:lumMod val="85000"/>
                      <a:lumOff val="15000"/>
                    </a:schemeClr>
                  </a:solidFill>
                  <a:latin typeface="Roboto" panose="02000000000000000000" pitchFamily="2" charset="0"/>
                  <a:ea typeface="Roboto" panose="02000000000000000000" pitchFamily="2" charset="0"/>
                </a:rPr>
                <a:t> </a:t>
              </a:r>
              <a:r>
                <a:rPr lang="ru-RU" sz="1200" dirty="0">
                  <a:solidFill>
                    <a:schemeClr val="tx2">
                      <a:lumMod val="85000"/>
                      <a:lumOff val="15000"/>
                    </a:schemeClr>
                  </a:solidFill>
                  <a:latin typeface="Roboto" panose="02000000000000000000" pitchFamily="2" charset="0"/>
                  <a:ea typeface="Roboto" panose="02000000000000000000" pitchFamily="2" charset="0"/>
                </a:rPr>
                <a:t>қ</a:t>
              </a:r>
              <a:r>
                <a:rPr lang="en-US" sz="1200" dirty="0">
                  <a:solidFill>
                    <a:schemeClr val="tx2">
                      <a:lumMod val="85000"/>
                      <a:lumOff val="15000"/>
                    </a:schemeClr>
                  </a:solidFill>
                  <a:latin typeface="Roboto" panose="02000000000000000000" pitchFamily="2" charset="0"/>
                  <a:ea typeface="Roboto" panose="02000000000000000000" pitchFamily="2" charset="0"/>
                </a:rPr>
                <a:t>.</a:t>
              </a:r>
            </a:p>
          </p:txBody>
        </p:sp>
        <p:sp>
          <p:nvSpPr>
            <p:cNvPr id="297" name="TextBox 296">
              <a:extLst>
                <a:ext uri="{FF2B5EF4-FFF2-40B4-BE49-F238E27FC236}">
                  <a16:creationId xmlns:a16="http://schemas.microsoft.com/office/drawing/2014/main" id="{2A288E9B-CF93-486F-B0DC-C456B3B2E112}"/>
                </a:ext>
              </a:extLst>
            </p:cNvPr>
            <p:cNvSpPr txBox="1"/>
            <p:nvPr/>
          </p:nvSpPr>
          <p:spPr>
            <a:xfrm>
              <a:off x="9670455" y="5129897"/>
              <a:ext cx="1386975" cy="184666"/>
            </a:xfrm>
            <a:prstGeom prst="rect">
              <a:avLst/>
            </a:prstGeom>
            <a:noFill/>
          </p:spPr>
          <p:txBody>
            <a:bodyPr wrap="square" lIns="0" tIns="0" rIns="0" bIns="0" rtlCol="0">
              <a:spAutoFit/>
            </a:bodyPr>
            <a:lstStyle>
              <a:defPPr>
                <a:defRPr lang="en-US"/>
              </a:defPPr>
              <a:lvl1pPr>
                <a:defRPr sz="1200">
                  <a:solidFill>
                    <a:schemeClr val="tx1">
                      <a:lumMod val="75000"/>
                      <a:lumOff val="25000"/>
                    </a:schemeClr>
                  </a:solidFill>
                </a:defRPr>
              </a:lvl1pPr>
            </a:lstStyle>
            <a:p>
              <a:r>
                <a:rPr lang="en-US" dirty="0">
                  <a:latin typeface="Roboto" panose="02000000000000000000" pitchFamily="2" charset="0"/>
                  <a:ea typeface="Roboto" panose="02000000000000000000" pitchFamily="2" charset="0"/>
                </a:rPr>
                <a:t>2 679 </a:t>
              </a:r>
              <a:r>
                <a:rPr lang="ru-RU" dirty="0">
                  <a:latin typeface="Roboto" panose="02000000000000000000" pitchFamily="2" charset="0"/>
                  <a:ea typeface="Roboto" panose="02000000000000000000" pitchFamily="2" charset="0"/>
                </a:rPr>
                <a:t>млн</a:t>
              </a:r>
              <a:r>
                <a:rPr lang="en-US" dirty="0">
                  <a:latin typeface="Roboto" panose="02000000000000000000" pitchFamily="2" charset="0"/>
                  <a:ea typeface="Roboto" panose="02000000000000000000" pitchFamily="2" charset="0"/>
                </a:rPr>
                <a:t>.</a:t>
              </a:r>
              <a:r>
                <a:rPr lang="ru-RU" dirty="0">
                  <a:latin typeface="Roboto" panose="02000000000000000000" pitchFamily="2" charset="0"/>
                  <a:ea typeface="Roboto" panose="02000000000000000000" pitchFamily="2" charset="0"/>
                </a:rPr>
                <a:t> сўм</a:t>
              </a:r>
            </a:p>
          </p:txBody>
        </p:sp>
        <p:sp>
          <p:nvSpPr>
            <p:cNvPr id="298" name="TextBox 297">
              <a:extLst>
                <a:ext uri="{FF2B5EF4-FFF2-40B4-BE49-F238E27FC236}">
                  <a16:creationId xmlns:a16="http://schemas.microsoft.com/office/drawing/2014/main" id="{BE258494-8BE5-4605-9626-737779B24A81}"/>
                </a:ext>
              </a:extLst>
            </p:cNvPr>
            <p:cNvSpPr txBox="1"/>
            <p:nvPr/>
          </p:nvSpPr>
          <p:spPr>
            <a:xfrm>
              <a:off x="9169366" y="5531532"/>
              <a:ext cx="2156557" cy="153888"/>
            </a:xfrm>
            <a:prstGeom prst="rect">
              <a:avLst/>
            </a:prstGeom>
            <a:noFill/>
          </p:spPr>
          <p:txBody>
            <a:bodyPr wrap="square" lIns="0" tIns="0" rIns="0" bIns="0" rtlCol="0">
              <a:spAutoFit/>
            </a:bodyPr>
            <a:lstStyle/>
            <a:p>
              <a:pPr algn="ctr"/>
              <a:r>
                <a:rPr lang="en-US" sz="1000" dirty="0">
                  <a:solidFill>
                    <a:schemeClr val="tx1">
                      <a:lumMod val="75000"/>
                      <a:lumOff val="25000"/>
                    </a:schemeClr>
                  </a:solidFill>
                  <a:latin typeface="Roboto" panose="02000000000000000000" pitchFamily="2" charset="0"/>
                  <a:ea typeface="Roboto" panose="02000000000000000000" pitchFamily="2" charset="0"/>
                </a:rPr>
                <a:t>13% </a:t>
              </a:r>
              <a:r>
                <a:rPr lang="ru-RU" sz="1000" dirty="0">
                  <a:solidFill>
                    <a:schemeClr val="tx1">
                      <a:lumMod val="75000"/>
                      <a:lumOff val="25000"/>
                    </a:schemeClr>
                  </a:solidFill>
                  <a:latin typeface="Roboto" panose="02000000000000000000" pitchFamily="2" charset="0"/>
                  <a:ea typeface="Roboto" panose="02000000000000000000" pitchFamily="2" charset="0"/>
                </a:rPr>
                <a:t>ошган</a:t>
              </a:r>
              <a:endParaRPr lang="en-US" sz="1000"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299" name="Рисунок 298">
              <a:extLst>
                <a:ext uri="{FF2B5EF4-FFF2-40B4-BE49-F238E27FC236}">
                  <a16:creationId xmlns:a16="http://schemas.microsoft.com/office/drawing/2014/main" id="{0EB2497A-CC6C-4786-9E58-61D55BA6E4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26976" y="5538825"/>
              <a:ext cx="152160" cy="152160"/>
            </a:xfrm>
            <a:prstGeom prst="rect">
              <a:avLst/>
            </a:prstGeom>
          </p:spPr>
        </p:pic>
        <p:pic>
          <p:nvPicPr>
            <p:cNvPr id="300" name="Рисунок 299">
              <a:hlinkClick r:id="rId13" action="ppaction://hlinksldjump"/>
              <a:extLst>
                <a:ext uri="{FF2B5EF4-FFF2-40B4-BE49-F238E27FC236}">
                  <a16:creationId xmlns:a16="http://schemas.microsoft.com/office/drawing/2014/main" id="{56B296D8-EC5A-4C64-AECC-2F7B69627DF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74556" y="4880207"/>
              <a:ext cx="518400" cy="518400"/>
            </a:xfrm>
            <a:prstGeom prst="rect">
              <a:avLst/>
            </a:prstGeom>
          </p:spPr>
        </p:pic>
      </p:grpSp>
      <p:pic>
        <p:nvPicPr>
          <p:cNvPr id="301" name="Picture 14" descr="Разное – Бесплатные иконки: образование">
            <a:hlinkClick r:id="rId12" action="ppaction://hlinksldjump"/>
            <a:extLst>
              <a:ext uri="{FF2B5EF4-FFF2-40B4-BE49-F238E27FC236}">
                <a16:creationId xmlns:a16="http://schemas.microsoft.com/office/drawing/2014/main" id="{CE6D6D77-7959-4E72-976A-688C89511F6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8635" y="7641852"/>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6" descr="Download Free Gas station Flat Circular Flat icon Icons in PNG &amp; SVG">
            <a:hlinkClick r:id="rId9" action="ppaction://hlinksldjump"/>
            <a:extLst>
              <a:ext uri="{FF2B5EF4-FFF2-40B4-BE49-F238E27FC236}">
                <a16:creationId xmlns:a16="http://schemas.microsoft.com/office/drawing/2014/main" id="{FBC1DB29-4F12-4293-9689-6DD17770432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58734" y="6245417"/>
            <a:ext cx="522000" cy="522000"/>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8" descr="Electricity - Free business and finance icons">
            <a:hlinkClick r:id="rId10" action="ppaction://hlinksldjump"/>
            <a:extLst>
              <a:ext uri="{FF2B5EF4-FFF2-40B4-BE49-F238E27FC236}">
                <a16:creationId xmlns:a16="http://schemas.microsoft.com/office/drawing/2014/main" id="{14890DE0-3161-487D-A1FA-30CB3B7E279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5949" y="6229631"/>
            <a:ext cx="529856" cy="504000"/>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12" descr="Техническое обслуживание – Бесплатные иконки: инструменты ...">
            <a:hlinkClick r:id="rId11" action="ppaction://hlinksldjump"/>
            <a:extLst>
              <a:ext uri="{FF2B5EF4-FFF2-40B4-BE49-F238E27FC236}">
                <a16:creationId xmlns:a16="http://schemas.microsoft.com/office/drawing/2014/main" id="{481CB798-A33A-4A7B-8FFF-3CDDEEE3ADC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7110" y="7663295"/>
            <a:ext cx="518400" cy="51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4128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Elevator pitch">
      <a:dk1>
        <a:sysClr val="windowText" lastClr="000000"/>
      </a:dk1>
      <a:lt1>
        <a:sysClr val="window" lastClr="FFFFFF"/>
      </a:lt1>
      <a:dk2>
        <a:srgbClr val="000000"/>
      </a:dk2>
      <a:lt2>
        <a:srgbClr val="FFFFFF"/>
      </a:lt2>
      <a:accent1>
        <a:srgbClr val="0370F3"/>
      </a:accent1>
      <a:accent2>
        <a:srgbClr val="6024DE"/>
      </a:accent2>
      <a:accent3>
        <a:srgbClr val="FFBA30"/>
      </a:accent3>
      <a:accent4>
        <a:srgbClr val="0F9ED5"/>
      </a:accent4>
      <a:accent5>
        <a:srgbClr val="A02B93"/>
      </a:accent5>
      <a:accent6>
        <a:srgbClr val="4EA72E"/>
      </a:accent6>
      <a:hlink>
        <a:srgbClr val="467886"/>
      </a:hlink>
      <a:folHlink>
        <a:srgbClr val="96607D"/>
      </a:folHlink>
    </a:clrScheme>
    <a:fontScheme name="Process Infographic">
      <a:majorFont>
        <a:latin typeface="Gabarito Medium"/>
        <a:ea typeface=""/>
        <a:cs typeface=""/>
      </a:majorFont>
      <a:minorFont>
        <a:latin typeface="Work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TotalTime>
  <Words>1815</Words>
  <Application>Microsoft Office PowerPoint</Application>
  <PresentationFormat>Произвольный</PresentationFormat>
  <Paragraphs>377</Paragraphs>
  <Slides>9</Slides>
  <Notes>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Calibri</vt:lpstr>
      <vt:lpstr>Roboto</vt:lpstr>
      <vt:lpstr>Times New Roman</vt:lpstr>
      <vt:lpstr>Work Sans</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anstudione@gmail.com</dc:creator>
  <cp:keywords/>
  <dc:description/>
  <cp:lastModifiedBy>Asus</cp:lastModifiedBy>
  <cp:revision>68</cp:revision>
  <dcterms:created xsi:type="dcterms:W3CDTF">2024-11-01T02:20:46Z</dcterms:created>
  <dcterms:modified xsi:type="dcterms:W3CDTF">2025-04-08T13:08:20Z</dcterms:modified>
  <cp:category/>
</cp:coreProperties>
</file>