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94" r:id="rId3"/>
    <p:sldId id="286" r:id="rId4"/>
    <p:sldId id="287" r:id="rId5"/>
    <p:sldId id="288" r:id="rId6"/>
    <p:sldId id="282" r:id="rId7"/>
    <p:sldId id="261" r:id="rId8"/>
    <p:sldId id="283" r:id="rId9"/>
    <p:sldId id="263" r:id="rId10"/>
    <p:sldId id="265" r:id="rId11"/>
    <p:sldId id="285" r:id="rId12"/>
    <p:sldId id="264" r:id="rId13"/>
    <p:sldId id="266" r:id="rId14"/>
    <p:sldId id="267" r:id="rId15"/>
    <p:sldId id="268" r:id="rId16"/>
    <p:sldId id="289" r:id="rId17"/>
    <p:sldId id="290" r:id="rId18"/>
    <p:sldId id="269" r:id="rId19"/>
    <p:sldId id="279" r:id="rId20"/>
    <p:sldId id="276" r:id="rId21"/>
    <p:sldId id="275" r:id="rId22"/>
    <p:sldId id="277" r:id="rId23"/>
    <p:sldId id="291" r:id="rId24"/>
    <p:sldId id="292" r:id="rId25"/>
    <p:sldId id="29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9D54271-0E66-4BE7-8FAF-A0D6381C1D45}" type="datetimeFigureOut">
              <a:rPr lang="en-US"/>
              <a:pPr>
                <a:defRPr/>
              </a:pPr>
              <a:t>4/4/2015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D46E24E-9781-4975-B245-A4FF360AF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F8CD8-CB38-495F-BE15-EB64B8C1AD4E}" type="slidenum">
              <a:rPr lang="en-US" altLang="en-US" smtClean="0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77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0BB5C7-43F5-40C9-AE6E-E7AD5BBCE0E6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1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030725-6BDF-41AC-8C42-34B20CB6E61B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542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598E6B-306D-4F22-A702-217B21BEEE48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13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35872A-4407-4239-A0BE-F24BE2E89912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10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BC3958-96FC-4EF4-B304-7268274361E3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151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8CB5C9-D8A8-40CF-9C1A-E6885910D830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80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897FD0-E61F-4291-94CC-C34837D7DFA6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08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873B0B-FAD7-4596-8142-F26C4E1E4026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11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D35E7E-4B04-442F-9E0B-E8081C983A6D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92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787CD5-524C-4C70-8CD4-7E67E415CDF1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2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BD1DC7-F4CA-4C8D-97D8-269E9A091259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41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590735-5B1A-4B5C-B344-322CEBA52577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87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8105CD-B350-49A8-B055-C576A4CD24AB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56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4F1EDD-88D5-4833-A3F6-4E11EC0815FB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39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383C42-A06B-475F-95B1-D7A4AB9B9495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01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140587-908E-49A5-8471-4F1292525BB9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9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E1E929-7BDB-4A05-AD5A-0302FC47F221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4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530FE2-3D7F-4CFD-A453-D392F347492D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7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00E8A2-CC01-40F1-A0AE-AECEF941BCCC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15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75E27A-F2CB-4D27-B488-A55EF396BA66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4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3F6835-9429-44EF-934E-2C435B542E27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62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2BC98A-7E98-41E5-BDED-62054864CF9A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46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0BEACE-DD6E-4B0F-9FC3-2E35D603FD08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71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D7D0E-41B0-4FA9-A979-CC93E84C97BD}" type="datetime1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961EC-88BE-4A51-8537-E822FB3F14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55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167D8-BA13-4F65-AD37-DA882F3855C4}" type="datetime1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F44F2-E057-450E-9E36-821A76261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0B560-0E2F-4EC6-B2C6-BF64EB1E161A}" type="datetime1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0F181-36A6-4CAD-BA0E-90DD2A748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867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ndara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ndara"/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ndara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ndara"/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ndar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EBB6-C700-404D-959B-B20D2009B553}" type="datetime1">
              <a:rPr lang="en-US" smtClean="0">
                <a:solidFill>
                  <a:srgbClr val="4F271C"/>
                </a:solidFill>
              </a:rPr>
              <a:t>4/4/2015</a:t>
            </a:fld>
            <a:endParaRPr lang="en-US">
              <a:solidFill>
                <a:srgbClr val="4F271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F271C"/>
                </a:solidFill>
              </a:rPr>
              <a:t>Innovative Systems Software</a:t>
            </a:r>
            <a:endParaRPr lang="en-US">
              <a:solidFill>
                <a:srgbClr val="4F271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BE28-EAFD-4824-8A82-28DB4C1353BC}" type="slidenum">
              <a:rPr lang="en-US" smtClean="0">
                <a:solidFill>
                  <a:srgbClr val="4F271C"/>
                </a:solidFill>
              </a:rPr>
              <a:pPr/>
              <a:t>‹#›</a:t>
            </a:fld>
            <a:endParaRPr lang="en-US">
              <a:solidFill>
                <a:srgbClr val="4F2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4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F7A54-AE64-4D4E-B76C-22AD206C143B}" type="datetime1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13F5E-3F47-4B3E-A487-4B62A6D10C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0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4DCDF-4BF0-4F0C-B67F-69BB320F927D}" type="datetime1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2F3F1-8C25-47F9-8C79-7C8147250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8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DBA85-6D52-4BD7-879F-35B2532B2B98}" type="datetime1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B05DC-E3FF-44E8-8E44-90EFA195CE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71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68678-DD30-46E8-BB11-3B74654330A3}" type="datetime1">
              <a:rPr lang="en-US" smtClean="0"/>
              <a:t>4/4/2015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A1D47-602C-4704-B247-3F3B9D1559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68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F8DF-5AC5-4CE4-84AC-97C789F1D4C2}" type="datetime1">
              <a:rPr lang="en-US" smtClean="0"/>
              <a:t>4/4/2015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C904D-2CAF-4110-970C-1941BC6888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26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B51AD-70AF-4BA6-A2AF-576997C9C0FB}" type="datetime1">
              <a:rPr lang="en-US" smtClean="0"/>
              <a:t>4/4/2015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D0678-3892-4735-AA25-3E8E56DCE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66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931AA-70F4-4797-9ED3-EF63ADFBB0C0}" type="datetime1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EA50-6F92-4155-A5D9-51696024ED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0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275AA-E271-422B-A015-5AE5A1B90C99}" type="datetime1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DD6AC-C80E-47E2-B221-C162CF98A0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60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5B62143-4FAF-4649-98A7-D316C2384914}" type="datetime1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5C45D8F-D3A7-4558-B54B-D1CEF80520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ndara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ndara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ndara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ndara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ndara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0A0092B-076C-4B3B-92AC-B64006352273}" type="datetime1">
              <a:rPr lang="en-US" smtClean="0">
                <a:solidFill>
                  <a:srgbClr val="4F271C"/>
                </a:solidFill>
                <a:latin typeface="Candara"/>
              </a:rPr>
              <a:t>4/4/2015</a:t>
            </a:fld>
            <a:endParaRPr lang="en-US">
              <a:solidFill>
                <a:srgbClr val="4F271C"/>
              </a:solidFill>
              <a:latin typeface="Candar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4F271C"/>
                </a:solidFill>
                <a:latin typeface="Candara"/>
              </a:rPr>
              <a:t>Innovative Systems Software</a:t>
            </a:r>
            <a:endParaRPr lang="en-US">
              <a:solidFill>
                <a:srgbClr val="4F271C"/>
              </a:solidFill>
              <a:latin typeface="Candar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AB6BE28-EAFD-4824-8A82-28DB4C1353BC}" type="slidenum">
              <a:rPr lang="en-US" smtClean="0">
                <a:solidFill>
                  <a:srgbClr val="4F271C"/>
                </a:solidFill>
                <a:latin typeface="Candar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4F271C"/>
              </a:solidFill>
              <a:latin typeface="Candar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9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2438400"/>
            <a:ext cx="822960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3600" dirty="0">
                <a:solidFill>
                  <a:schemeClr val="bg1"/>
                </a:solidFill>
              </a:rPr>
              <a:t>Uncertainty Analysis Methodologies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prstClr val="white"/>
                </a:solidFill>
                <a:latin typeface="Candara"/>
              </a:rPr>
              <a:t>Dr. Marina Perez</a:t>
            </a:r>
            <a:endParaRPr lang="en-US" sz="3600" b="1" dirty="0" smtClean="0">
              <a:solidFill>
                <a:prstClr val="white"/>
              </a:solidFill>
              <a:latin typeface="Candar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BE28-EAFD-4824-8A82-28DB4C1353BC}" type="slidenum">
              <a:rPr lang="en-US" smtClean="0">
                <a:solidFill>
                  <a:srgbClr val="4F271C"/>
                </a:solidFill>
              </a:rPr>
              <a:pPr/>
              <a:t>1</a:t>
            </a:fld>
            <a:endParaRPr lang="en-US">
              <a:solidFill>
                <a:srgbClr val="4F271C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F271C"/>
                </a:solidFill>
              </a:rPr>
              <a:t>Innovative Systems Software</a:t>
            </a:r>
            <a:endParaRPr lang="en-US">
              <a:solidFill>
                <a:srgbClr val="4F2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methodologies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IAEA classification: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 3: </a:t>
            </a:r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stimate </a:t>
            </a:r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lus </a:t>
            </a:r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ncertainty (</a:t>
            </a:r>
            <a:r>
              <a:rPr lang="en-US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BEPU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2387600"/>
          <a:ext cx="79311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728"/>
                <a:gridCol w="1665518"/>
                <a:gridCol w="1734915"/>
                <a:gridCol w="2081898"/>
                <a:gridCol w="16060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Computer code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Availability of systems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Initial and boundary conditions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Approach</a:t>
                      </a:r>
                      <a:endParaRPr lang="en-US" sz="1000" dirty="0"/>
                    </a:p>
                  </a:txBody>
                  <a:tcPr marL="91439" marR="91439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Conservative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Conservative assumptions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Conservative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Conservative</a:t>
                      </a:r>
                      <a:endParaRPr lang="en-US" sz="1000" dirty="0"/>
                    </a:p>
                  </a:txBody>
                  <a:tcPr marL="91439" marR="91439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Best</a:t>
                      </a:r>
                      <a:r>
                        <a:rPr lang="en-US" sz="1000" baseline="0" dirty="0" smtClean="0"/>
                        <a:t> estimate (realistic)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Conservative assumptions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Conservative</a:t>
                      </a: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Combined</a:t>
                      </a:r>
                      <a:endParaRPr lang="en-US" sz="1000" dirty="0"/>
                    </a:p>
                  </a:txBody>
                  <a:tcPr marL="91439" marR="91439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91439" marR="914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Best estimate + uncertainty</a:t>
                      </a:r>
                      <a:endParaRPr lang="en-US" sz="1000" dirty="0"/>
                    </a:p>
                  </a:txBody>
                  <a:tcPr marL="91439" marR="914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Conservative assumptions</a:t>
                      </a:r>
                    </a:p>
                  </a:txBody>
                  <a:tcPr marL="91439" marR="914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Realistic</a:t>
                      </a:r>
                      <a:r>
                        <a:rPr lang="en-US" sz="1000" baseline="0" dirty="0" smtClean="0"/>
                        <a:t> input data +</a:t>
                      </a:r>
                      <a:r>
                        <a:rPr lang="en-US" sz="1000" dirty="0" smtClean="0"/>
                        <a:t> uncertainties</a:t>
                      </a:r>
                      <a:endParaRPr lang="en-US" sz="1000" dirty="0"/>
                    </a:p>
                  </a:txBody>
                  <a:tcPr marL="91439" marR="914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Best-estimate</a:t>
                      </a:r>
                      <a:endParaRPr lang="en-US" sz="1000" dirty="0"/>
                    </a:p>
                  </a:txBody>
                  <a:tcPr marL="91439" marR="91439"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Best estimate + uncertainty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Derived from probabilistic</a:t>
                      </a:r>
                      <a:r>
                        <a:rPr lang="en-US" sz="1000" baseline="0" dirty="0" smtClean="0"/>
                        <a:t> safety analysis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Realistic input</a:t>
                      </a:r>
                      <a:r>
                        <a:rPr lang="en-US" sz="1000" baseline="0" dirty="0" smtClean="0"/>
                        <a:t> data plus</a:t>
                      </a:r>
                      <a:r>
                        <a:rPr lang="en-US" sz="1000" dirty="0" smtClean="0"/>
                        <a:t> uncertainties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Risk informed</a:t>
                      </a:r>
                      <a:endParaRPr lang="en-US" sz="1000" dirty="0"/>
                    </a:p>
                  </a:txBody>
                  <a:tcPr marL="91439" marR="91439" anchor="ctr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BEPU methodologies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BEPU approaches:</a:t>
            </a:r>
          </a:p>
          <a:p>
            <a:pPr eaLnBrk="1" hangingPunct="1"/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of input uncertainty</a:t>
            </a:r>
          </a:p>
          <a:p>
            <a:pPr lvl="1" eaLnBrk="1" hangingPunct="1">
              <a:buFont typeface="Symbol" panose="05050102010706020507" pitchFamily="18" charset="2"/>
              <a:buChar char="-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methods (CSAU, GRS, …)</a:t>
            </a:r>
          </a:p>
          <a:p>
            <a:pPr lvl="1" eaLnBrk="1" hangingPunct="1">
              <a:buFont typeface="Symbol" panose="05050102010706020507" pitchFamily="18" charset="2"/>
              <a:buChar char="-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methods (AEAT)</a:t>
            </a:r>
          </a:p>
          <a:p>
            <a:pPr eaLnBrk="1" hangingPunct="1"/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Extrapolation of output uncertainty (CIAU)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of input uncertainty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" y="1752600"/>
            <a:ext cx="9009063" cy="419100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Extrapolation of output uncertainty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5" y="1981200"/>
            <a:ext cx="9007475" cy="3951288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approach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elements of a probabilistic methodology:</a:t>
            </a:r>
          </a:p>
          <a:p>
            <a:pPr eaLnBrk="1" hangingPunct="1"/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is defined by </a:t>
            </a:r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Distribution Functions (PDFs)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Wilks’ formula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determines the number of code calculations N;</a:t>
            </a:r>
          </a:p>
          <a:p>
            <a:pPr eaLnBrk="1" hangingPunct="1"/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statistics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447800" y="3200400"/>
            <a:ext cx="6629400" cy="3462338"/>
            <a:chOff x="472937" y="1628800"/>
            <a:chExt cx="6478447" cy="350268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939902" y="2711242"/>
              <a:ext cx="0" cy="501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6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37" y="2925304"/>
              <a:ext cx="1797923" cy="10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68" name="TextBox 7"/>
            <p:cNvSpPr txBox="1">
              <a:spLocks noChangeArrowheads="1"/>
            </p:cNvSpPr>
            <p:nvPr/>
          </p:nvSpPr>
          <p:spPr bwMode="auto">
            <a:xfrm>
              <a:off x="971599" y="1628800"/>
              <a:ext cx="1152128" cy="338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00"/>
                <a:t>10</a:t>
              </a:r>
              <a:r>
                <a:rPr lang="en-US" altLang="en-US" sz="1300" baseline="30000"/>
                <a:t>5</a:t>
              </a:r>
              <a:r>
                <a:rPr lang="en-US" altLang="en-US" sz="1300"/>
                <a:t> inputs</a:t>
              </a:r>
            </a:p>
          </p:txBody>
        </p:sp>
        <p:cxnSp>
          <p:nvCxnSpPr>
            <p:cNvPr id="9" name="Straight Arrow Connector 8"/>
            <p:cNvCxnSpPr>
              <a:stCxn id="15368" idx="2"/>
            </p:cNvCxnSpPr>
            <p:nvPr/>
          </p:nvCxnSpPr>
          <p:spPr>
            <a:xfrm>
              <a:off x="1548025" y="1967666"/>
              <a:ext cx="0" cy="242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70" name="TextBox 9"/>
            <p:cNvSpPr txBox="1">
              <a:spLocks noChangeArrowheads="1"/>
            </p:cNvSpPr>
            <p:nvPr/>
          </p:nvSpPr>
          <p:spPr bwMode="auto">
            <a:xfrm>
              <a:off x="516857" y="2204864"/>
              <a:ext cx="1754003" cy="338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00"/>
                <a:t>Selected </a:t>
              </a:r>
              <a:r>
                <a:rPr lang="en-US" altLang="en-US" sz="1300" i="1"/>
                <a:t>m</a:t>
              </a:r>
              <a:r>
                <a:rPr lang="en-US" altLang="en-US" sz="1300"/>
                <a:t> inputs</a:t>
              </a:r>
            </a:p>
          </p:txBody>
        </p:sp>
        <p:pic>
          <p:nvPicPr>
            <p:cNvPr id="1537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924944"/>
              <a:ext cx="1797923" cy="10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72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857" y="4051480"/>
              <a:ext cx="1794807" cy="10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73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4051480"/>
              <a:ext cx="1794807" cy="10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211696" y="2210171"/>
              <a:ext cx="11526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75" name="Picture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9517" y="3285184"/>
              <a:ext cx="2481867" cy="18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76" name="TextBox 15"/>
            <p:cNvSpPr txBox="1">
              <a:spLocks noChangeArrowheads="1"/>
            </p:cNvSpPr>
            <p:nvPr/>
          </p:nvSpPr>
          <p:spPr bwMode="auto">
            <a:xfrm>
              <a:off x="4211960" y="1811867"/>
              <a:ext cx="1008112" cy="374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500"/>
                <a:t>CODE</a:t>
              </a:r>
            </a:p>
          </p:txBody>
        </p:sp>
        <p:sp>
          <p:nvSpPr>
            <p:cNvPr id="15377" name="TextBox 16"/>
            <p:cNvSpPr txBox="1">
              <a:spLocks noChangeArrowheads="1"/>
            </p:cNvSpPr>
            <p:nvPr/>
          </p:nvSpPr>
          <p:spPr bwMode="auto">
            <a:xfrm>
              <a:off x="2915816" y="1700808"/>
              <a:ext cx="1296144" cy="103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00"/>
                <a:t>Input deck 1</a:t>
              </a:r>
            </a:p>
            <a:p>
              <a:pPr eaLnBrk="1" hangingPunct="1"/>
              <a:r>
                <a:rPr lang="en-US" altLang="en-US" sz="1300"/>
                <a:t>Input deck 2</a:t>
              </a:r>
            </a:p>
            <a:p>
              <a:pPr eaLnBrk="1" hangingPunct="1"/>
              <a:r>
                <a:rPr lang="en-US" altLang="en-US" sz="1300"/>
                <a:t>…</a:t>
              </a:r>
            </a:p>
            <a:p>
              <a:pPr eaLnBrk="1" hangingPunct="1"/>
              <a:r>
                <a:rPr lang="en-US" altLang="en-US" sz="1300"/>
                <a:t>Input deck N</a:t>
              </a:r>
            </a:p>
          </p:txBody>
        </p:sp>
        <p:sp>
          <p:nvSpPr>
            <p:cNvPr id="15378" name="TextBox 17"/>
            <p:cNvSpPr txBox="1">
              <a:spLocks noChangeArrowheads="1"/>
            </p:cNvSpPr>
            <p:nvPr/>
          </p:nvSpPr>
          <p:spPr bwMode="auto">
            <a:xfrm>
              <a:off x="5479037" y="1700808"/>
              <a:ext cx="1181194" cy="103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00"/>
                <a:t>Output 1</a:t>
              </a:r>
            </a:p>
            <a:p>
              <a:pPr eaLnBrk="1" hangingPunct="1"/>
              <a:r>
                <a:rPr lang="en-US" altLang="en-US" sz="1300"/>
                <a:t>Output 2</a:t>
              </a:r>
            </a:p>
            <a:p>
              <a:pPr eaLnBrk="1" hangingPunct="1"/>
              <a:r>
                <a:rPr lang="en-US" altLang="en-US" sz="1300"/>
                <a:t>…</a:t>
              </a:r>
            </a:p>
            <a:p>
              <a:pPr eaLnBrk="1" hangingPunct="1"/>
              <a:r>
                <a:rPr lang="en-US" altLang="en-US" sz="1300"/>
                <a:t>Output N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548025" y="2523341"/>
              <a:ext cx="0" cy="2569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270955" y="2080086"/>
              <a:ext cx="645363" cy="7002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371600" y="3124200"/>
            <a:ext cx="6781800" cy="3657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approach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000" dirty="0" err="1" smtClean="0">
                <a:latin typeface="Times" pitchFamily="18" charset="0"/>
                <a:cs typeface="Times" pitchFamily="18" charset="0"/>
              </a:rPr>
              <a:t>Wilk’s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 formula:</a:t>
            </a:r>
          </a:p>
          <a:p>
            <a:pPr marL="684000">
              <a:buFont typeface="Arial" charset="0"/>
              <a:buNone/>
              <a:defRPr/>
            </a:pPr>
            <a:r>
              <a:rPr lang="en-US" sz="1500" dirty="0" smtClean="0">
                <a:latin typeface="Times" pitchFamily="18" charset="0"/>
                <a:cs typeface="Times" pitchFamily="18" charset="0"/>
              </a:rPr>
              <a:t>Tolerance interval/limit of the percentile </a:t>
            </a:r>
            <a:r>
              <a:rPr lang="en-US" sz="1500" i="1" dirty="0" smtClean="0">
                <a:latin typeface="Times" pitchFamily="18" charset="0"/>
                <a:cs typeface="Times" pitchFamily="18" charset="0"/>
                <a:sym typeface="Symbol"/>
              </a:rPr>
              <a:t></a:t>
            </a:r>
            <a:r>
              <a:rPr lang="en-US" sz="1500" dirty="0" smtClean="0">
                <a:latin typeface="Times" pitchFamily="18" charset="0"/>
                <a:cs typeface="Times" pitchFamily="18" charset="0"/>
              </a:rPr>
              <a:t> and confidence </a:t>
            </a:r>
            <a:r>
              <a:rPr lang="en-US" sz="1500" i="1" dirty="0" smtClean="0">
                <a:latin typeface="Times" pitchFamily="18" charset="0"/>
                <a:cs typeface="Times" pitchFamily="18" charset="0"/>
                <a:sym typeface="Symbol"/>
              </a:rPr>
              <a:t></a:t>
            </a:r>
          </a:p>
          <a:p>
            <a:pPr>
              <a:buFont typeface="Arial" charset="0"/>
              <a:buNone/>
              <a:defRPr/>
            </a:pPr>
            <a:endParaRPr lang="en-US" sz="2000" dirty="0" smtClean="0">
              <a:latin typeface="Times" pitchFamily="18" charset="0"/>
              <a:cs typeface="Times" pitchFamily="18" charset="0"/>
            </a:endParaRPr>
          </a:p>
          <a:p>
            <a:pPr marL="684000">
              <a:buFont typeface="Arial" charset="0"/>
              <a:buNone/>
              <a:defRPr/>
            </a:pPr>
            <a:r>
              <a:rPr lang="en-US" sz="1500" dirty="0" smtClean="0">
                <a:latin typeface="Times" pitchFamily="18" charset="0"/>
                <a:cs typeface="Times" pitchFamily="18" charset="0"/>
              </a:rPr>
              <a:t>, where </a:t>
            </a:r>
            <a:r>
              <a:rPr lang="en-US" sz="1500" i="1" dirty="0" smtClean="0">
                <a:latin typeface="Times" pitchFamily="18" charset="0"/>
                <a:cs typeface="Times" pitchFamily="18" charset="0"/>
              </a:rPr>
              <a:t>N</a:t>
            </a:r>
            <a:r>
              <a:rPr lang="en-US" sz="1500" dirty="0" smtClean="0">
                <a:latin typeface="Times" pitchFamily="18" charset="0"/>
                <a:cs typeface="Times" pitchFamily="18" charset="0"/>
              </a:rPr>
              <a:t> is the number of calculations, </a:t>
            </a:r>
            <a:r>
              <a:rPr lang="en-US" sz="1500" i="1" dirty="0" smtClean="0">
                <a:latin typeface="Times" pitchFamily="18" charset="0"/>
                <a:cs typeface="Times" pitchFamily="18" charset="0"/>
              </a:rPr>
              <a:t>I(</a:t>
            </a:r>
            <a:r>
              <a:rPr lang="en-US" sz="1500" i="1" dirty="0" err="1" smtClean="0">
                <a:latin typeface="Times" pitchFamily="18" charset="0"/>
                <a:cs typeface="Times" pitchFamily="18" charset="0"/>
              </a:rPr>
              <a:t>i,j,k</a:t>
            </a:r>
            <a:r>
              <a:rPr lang="en-US" sz="1500" i="1" dirty="0" smtClean="0">
                <a:latin typeface="Times" pitchFamily="18" charset="0"/>
                <a:cs typeface="Times" pitchFamily="18" charset="0"/>
              </a:rPr>
              <a:t>)</a:t>
            </a:r>
            <a:r>
              <a:rPr lang="en-US" sz="1500" dirty="0" smtClean="0">
                <a:latin typeface="Times" pitchFamily="18" charset="0"/>
                <a:cs typeface="Times" pitchFamily="18" charset="0"/>
              </a:rPr>
              <a:t> is the incomplete beta function, and </a:t>
            </a:r>
            <a:r>
              <a:rPr lang="en-US" sz="1500" i="1" dirty="0" smtClean="0">
                <a:latin typeface="Times" pitchFamily="18" charset="0"/>
                <a:cs typeface="Times" pitchFamily="18" charset="0"/>
              </a:rPr>
              <a:t>0</a:t>
            </a:r>
            <a:r>
              <a:rPr lang="en-US" sz="1500" i="1" dirty="0" smtClean="0">
                <a:latin typeface="Times" pitchFamily="18" charset="0"/>
                <a:cs typeface="Times" pitchFamily="18" charset="0"/>
                <a:sym typeface="Symbol"/>
              </a:rPr>
              <a:t>srN</a:t>
            </a:r>
          </a:p>
          <a:p>
            <a:pPr marL="0" indent="0">
              <a:buFont typeface="Arial" charset="0"/>
              <a:buNone/>
              <a:defRPr/>
            </a:pPr>
            <a:endParaRPr lang="en-US" sz="2000" dirty="0" smtClean="0">
              <a:latin typeface="Times" pitchFamily="18" charset="0"/>
              <a:cs typeface="Times" pitchFamily="18" charset="0"/>
              <a:sym typeface="Symbol"/>
            </a:endParaRPr>
          </a:p>
          <a:p>
            <a:pPr>
              <a:buFont typeface="Arial" charset="0"/>
              <a:buChar char="•"/>
              <a:defRPr/>
            </a:pPr>
            <a:endParaRPr lang="en-US" sz="2000" dirty="0" smtClean="0">
              <a:latin typeface="Times" pitchFamily="18" charset="0"/>
              <a:cs typeface="Times" pitchFamily="18" charset="0"/>
              <a:sym typeface="Symbol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2000" dirty="0" smtClean="0">
                <a:latin typeface="Times" pitchFamily="18" charset="0"/>
                <a:cs typeface="Times" pitchFamily="18" charset="0"/>
                <a:sym typeface="Symbol"/>
              </a:rPr>
              <a:t>Example </a:t>
            </a:r>
          </a:p>
          <a:p>
            <a:pPr marL="684000">
              <a:buFont typeface="Arial" charset="0"/>
              <a:buNone/>
              <a:defRPr/>
            </a:pPr>
            <a:r>
              <a:rPr lang="en-US" sz="1500" dirty="0" smtClean="0">
                <a:latin typeface="Times" pitchFamily="18" charset="0"/>
                <a:cs typeface="Times" pitchFamily="18" charset="0"/>
                <a:sym typeface="Symbol"/>
              </a:rPr>
              <a:t>At 1</a:t>
            </a:r>
            <a:r>
              <a:rPr lang="en-US" sz="1500" baseline="30000" dirty="0" smtClean="0">
                <a:latin typeface="Times" pitchFamily="18" charset="0"/>
                <a:cs typeface="Times" pitchFamily="18" charset="0"/>
                <a:sym typeface="Symbol"/>
              </a:rPr>
              <a:t>st</a:t>
            </a:r>
            <a:r>
              <a:rPr lang="en-US" sz="1500" dirty="0" smtClean="0">
                <a:latin typeface="Times" pitchFamily="18" charset="0"/>
                <a:cs typeface="Times" pitchFamily="18" charset="0"/>
                <a:sym typeface="Symbol"/>
              </a:rPr>
              <a:t> order, the two-sided tolerance interval (i.e. </a:t>
            </a:r>
            <a:r>
              <a:rPr lang="en-US" sz="1500" i="1" dirty="0" smtClean="0">
                <a:latin typeface="Times" pitchFamily="18" charset="0"/>
                <a:cs typeface="Times" pitchFamily="18" charset="0"/>
                <a:sym typeface="Symbol"/>
              </a:rPr>
              <a:t>r</a:t>
            </a:r>
            <a:r>
              <a:rPr lang="en-US" sz="1500" dirty="0" smtClean="0">
                <a:latin typeface="Times" pitchFamily="18" charset="0"/>
                <a:cs typeface="Times" pitchFamily="18" charset="0"/>
                <a:sym typeface="Symbol"/>
              </a:rPr>
              <a:t>=1 and </a:t>
            </a:r>
            <a:r>
              <a:rPr lang="en-US" sz="1500" i="1" dirty="0" smtClean="0">
                <a:latin typeface="Times" pitchFamily="18" charset="0"/>
                <a:cs typeface="Times" pitchFamily="18" charset="0"/>
                <a:sym typeface="Symbol"/>
              </a:rPr>
              <a:t>s</a:t>
            </a:r>
            <a:r>
              <a:rPr lang="en-US" sz="1500" dirty="0" smtClean="0">
                <a:latin typeface="Times" pitchFamily="18" charset="0"/>
                <a:cs typeface="Times" pitchFamily="18" charset="0"/>
                <a:sym typeface="Symbol"/>
              </a:rPr>
              <a:t>=N)</a:t>
            </a:r>
          </a:p>
          <a:p>
            <a:pPr>
              <a:buFont typeface="Arial" charset="0"/>
              <a:buNone/>
              <a:defRPr/>
            </a:pPr>
            <a:endParaRPr lang="en-US" sz="2000" dirty="0" smtClean="0">
              <a:latin typeface="Times" pitchFamily="18" charset="0"/>
              <a:cs typeface="Times" pitchFamily="18" charset="0"/>
              <a:sym typeface="Symbol"/>
            </a:endParaRPr>
          </a:p>
          <a:p>
            <a:pPr marL="684000">
              <a:buFont typeface="Arial" charset="0"/>
              <a:buNone/>
              <a:defRPr/>
            </a:pPr>
            <a:r>
              <a:rPr lang="en-US" sz="1500" dirty="0" smtClean="0">
                <a:latin typeface="Times" pitchFamily="18" charset="0"/>
                <a:cs typeface="Times" pitchFamily="18" charset="0"/>
                <a:sym typeface="Symbol"/>
              </a:rPr>
              <a:t>At 1</a:t>
            </a:r>
            <a:r>
              <a:rPr lang="en-US" sz="1500" baseline="30000" dirty="0" smtClean="0">
                <a:latin typeface="Times" pitchFamily="18" charset="0"/>
                <a:cs typeface="Times" pitchFamily="18" charset="0"/>
                <a:sym typeface="Symbol"/>
              </a:rPr>
              <a:t>st</a:t>
            </a:r>
            <a:r>
              <a:rPr lang="en-US" sz="1500" dirty="0" smtClean="0">
                <a:latin typeface="Times" pitchFamily="18" charset="0"/>
                <a:cs typeface="Times" pitchFamily="18" charset="0"/>
                <a:sym typeface="Symbol"/>
              </a:rPr>
              <a:t> order, the one-sided tolerance limit (i.e. </a:t>
            </a:r>
            <a:r>
              <a:rPr lang="en-US" sz="1500" i="1" dirty="0" smtClean="0">
                <a:latin typeface="Times" pitchFamily="18" charset="0"/>
                <a:cs typeface="Times" pitchFamily="18" charset="0"/>
                <a:sym typeface="Symbol"/>
              </a:rPr>
              <a:t>r</a:t>
            </a:r>
            <a:r>
              <a:rPr lang="en-US" sz="1500" dirty="0" smtClean="0">
                <a:latin typeface="Times" pitchFamily="18" charset="0"/>
                <a:cs typeface="Times" pitchFamily="18" charset="0"/>
                <a:sym typeface="Symbol"/>
              </a:rPr>
              <a:t>=0 and </a:t>
            </a:r>
            <a:r>
              <a:rPr lang="en-US" sz="1500" i="1" dirty="0" smtClean="0">
                <a:latin typeface="Times" pitchFamily="18" charset="0"/>
                <a:cs typeface="Times" pitchFamily="18" charset="0"/>
                <a:sym typeface="Symbol"/>
              </a:rPr>
              <a:t>s</a:t>
            </a:r>
            <a:r>
              <a:rPr lang="en-US" sz="1500" dirty="0" smtClean="0">
                <a:latin typeface="Times" pitchFamily="18" charset="0"/>
                <a:cs typeface="Times" pitchFamily="18" charset="0"/>
                <a:sym typeface="Symbol"/>
              </a:rPr>
              <a:t>=N)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324100"/>
            <a:ext cx="19907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2981325"/>
            <a:ext cx="19812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305300"/>
            <a:ext cx="28765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930775"/>
            <a:ext cx="16478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2" name="Group 2"/>
          <p:cNvGrpSpPr>
            <a:grpSpLocks/>
          </p:cNvGrpSpPr>
          <p:nvPr/>
        </p:nvGrpSpPr>
        <p:grpSpPr bwMode="auto">
          <a:xfrm>
            <a:off x="4778375" y="3000375"/>
            <a:ext cx="2457450" cy="422275"/>
            <a:chOff x="4778375" y="4638675"/>
            <a:chExt cx="2457450" cy="421655"/>
          </a:xfrm>
        </p:grpSpPr>
        <p:pic>
          <p:nvPicPr>
            <p:cNvPr id="16393" name="Picture 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375" y="4638675"/>
              <a:ext cx="245745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4" name="TextBox 1"/>
            <p:cNvSpPr txBox="1">
              <a:spLocks noChangeArrowheads="1"/>
            </p:cNvSpPr>
            <p:nvPr/>
          </p:nvSpPr>
          <p:spPr bwMode="auto">
            <a:xfrm>
              <a:off x="7010400" y="4767942"/>
              <a:ext cx="14922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approach:</a:t>
            </a:r>
            <a:b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Wilks’ formula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2128838"/>
          <a:ext cx="6096001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286000"/>
                <a:gridCol w="2286001"/>
              </a:tblGrid>
              <a:tr h="37079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One</a:t>
                      </a:r>
                      <a:r>
                        <a:rPr lang="en-US" sz="1800" baseline="0" dirty="0" smtClean="0">
                          <a:latin typeface="Times" pitchFamily="18" charset="0"/>
                          <a:cs typeface="Times" pitchFamily="18" charset="0"/>
                        </a:rPr>
                        <a:t>-sided tolerance limit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Order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" pitchFamily="18" charset="0"/>
                          <a:cs typeface="Times" pitchFamily="18" charset="0"/>
                          <a:sym typeface="Symbol"/>
                        </a:rPr>
                        <a:t></a:t>
                      </a:r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 = </a:t>
                      </a:r>
                      <a:r>
                        <a:rPr lang="en-US" sz="1800" i="1" dirty="0" smtClean="0">
                          <a:latin typeface="Times" pitchFamily="18" charset="0"/>
                          <a:cs typeface="Times" pitchFamily="18" charset="0"/>
                          <a:sym typeface="Symbol"/>
                        </a:rPr>
                        <a:t> </a:t>
                      </a:r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= 0.95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Times" pitchFamily="18" charset="0"/>
                          <a:cs typeface="Times" pitchFamily="18" charset="0"/>
                          <a:sym typeface="Symbol"/>
                        </a:rPr>
                        <a:t></a:t>
                      </a:r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 = 0.95, </a:t>
                      </a:r>
                      <a:r>
                        <a:rPr lang="en-US" sz="1800" i="1" dirty="0" smtClean="0">
                          <a:latin typeface="Times" pitchFamily="18" charset="0"/>
                          <a:cs typeface="Times" pitchFamily="18" charset="0"/>
                          <a:sym typeface="Symbol"/>
                        </a:rPr>
                        <a:t> </a:t>
                      </a:r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= 0.99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180000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1</a:t>
                      </a:r>
                      <a:r>
                        <a:rPr lang="en-US" sz="1800" baseline="30000" dirty="0" smtClean="0">
                          <a:latin typeface="Times" pitchFamily="18" charset="0"/>
                          <a:cs typeface="Times" pitchFamily="18" charset="0"/>
                        </a:rPr>
                        <a:t>st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N=59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N=90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180000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2</a:t>
                      </a:r>
                      <a:r>
                        <a:rPr lang="en-US" sz="1800" baseline="30000" dirty="0" smtClean="0">
                          <a:latin typeface="Times" pitchFamily="18" charset="0"/>
                          <a:cs typeface="Times" pitchFamily="18" charset="0"/>
                        </a:rPr>
                        <a:t>nd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N=93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N=130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180000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3</a:t>
                      </a:r>
                      <a:r>
                        <a:rPr lang="en-US" sz="1800" baseline="30000" dirty="0" smtClean="0">
                          <a:latin typeface="Times" pitchFamily="18" charset="0"/>
                          <a:cs typeface="Times" pitchFamily="18" charset="0"/>
                        </a:rPr>
                        <a:t>rd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N=124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N=165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180000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4</a:t>
                      </a:r>
                      <a:r>
                        <a:rPr lang="en-US" sz="1800" baseline="30000" dirty="0" smtClean="0">
                          <a:latin typeface="Times" pitchFamily="18" charset="0"/>
                          <a:cs typeface="Times" pitchFamily="18" charset="0"/>
                        </a:rPr>
                        <a:t>th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800" baseline="0" dirty="0" smtClean="0">
                          <a:latin typeface="Times" pitchFamily="18" charset="0"/>
                          <a:cs typeface="Times" pitchFamily="18" charset="0"/>
                        </a:rPr>
                        <a:t>N=153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N=198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180000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5</a:t>
                      </a:r>
                      <a:r>
                        <a:rPr lang="en-US" sz="1800" baseline="30000" dirty="0" smtClean="0">
                          <a:latin typeface="Times" pitchFamily="18" charset="0"/>
                          <a:cs typeface="Times" pitchFamily="18" charset="0"/>
                        </a:rPr>
                        <a:t>th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N=181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800" dirty="0" smtClean="0">
                          <a:latin typeface="Times" pitchFamily="18" charset="0"/>
                          <a:cs typeface="Times" pitchFamily="18" charset="0"/>
                        </a:rPr>
                        <a:t>N=229</a:t>
                      </a:r>
                      <a:endParaRPr lang="en-GB" sz="18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9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a probabilistic methodology: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plant and scenario;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</a:t>
            </a:r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criteria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</a:t>
            </a:r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phenomena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safety criteria;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appropriate </a:t>
            </a:r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parameters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those phenomena;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of </a:t>
            </a:r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Density Functions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code parameter;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selected parameters according to their PDF and performing </a:t>
            </a:r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computer runs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the uncertainty bands with a certain percentile and confidence level (</a:t>
            </a:r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Wilks’ formula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results to estimate the uncertainty bands for the computed quantities associated with the selected safety criteria.</a:t>
            </a:r>
          </a:p>
        </p:txBody>
      </p:sp>
      <p:sp>
        <p:nvSpPr>
          <p:cNvPr id="17411" name="Title 1"/>
          <p:cNvSpPr txBox="1">
            <a:spLocks/>
          </p:cNvSpPr>
          <p:nvPr/>
        </p:nvSpPr>
        <p:spPr bwMode="auto"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approach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BEMUSE exercise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GB" altLang="en-US" sz="2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en-GB" altLang="en-US" sz="2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stimate </a:t>
            </a:r>
            <a:r>
              <a:rPr lang="en-GB" altLang="en-US" sz="2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ethods – </a:t>
            </a:r>
            <a:r>
              <a:rPr lang="en-GB" altLang="en-US" sz="2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ncertainty and </a:t>
            </a:r>
            <a:r>
              <a:rPr lang="en-GB" altLang="en-US" sz="2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ensitivity </a:t>
            </a:r>
            <a:r>
              <a:rPr lang="en-GB" altLang="en-US" sz="2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</a:t>
            </a:r>
            <a:endParaRPr lang="en-GB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n-GB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priori presentation of the uncertainty evaluation methodology to be used by participants and, if needed, definition of model basic uncertainties to be used. </a:t>
            </a:r>
          </a:p>
          <a:p>
            <a:pPr algn="just" eaLnBrk="1" hangingPunct="1">
              <a:spcBef>
                <a:spcPts val="200"/>
              </a:spcBef>
            </a:pPr>
            <a:r>
              <a:rPr lang="en-GB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Post-test analysis of LOFT L2-5 LB-LOCA experiment (ISP-13 re-analysis). </a:t>
            </a:r>
          </a:p>
          <a:p>
            <a:pPr algn="just" eaLnBrk="1" hangingPunct="1">
              <a:spcBef>
                <a:spcPts val="200"/>
              </a:spcBef>
            </a:pPr>
            <a:r>
              <a:rPr lang="en-GB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</a:t>
            </a:r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Uncertainty evaluation of the L2-5 test calculations, and related sensitivity studies; first conclusions on the methods and suggestions for improvement.</a:t>
            </a:r>
          </a:p>
          <a:p>
            <a:pPr algn="just" eaLnBrk="1" hangingPunct="1">
              <a:spcBef>
                <a:spcPts val="200"/>
              </a:spcBef>
            </a:pPr>
            <a:r>
              <a:rPr lang="en-GB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IV</a:t>
            </a:r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BE and sensitivity analysis of the LB-LOCA in a Nuclear power plant.</a:t>
            </a:r>
          </a:p>
          <a:p>
            <a:pPr algn="just" eaLnBrk="1" hangingPunct="1">
              <a:spcBef>
                <a:spcPts val="200"/>
              </a:spcBef>
            </a:pPr>
            <a:r>
              <a:rPr lang="en-GB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V</a:t>
            </a:r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Uncertainty evaluation for the NPP-LB-LOCA.</a:t>
            </a:r>
          </a:p>
          <a:p>
            <a:pPr algn="just" eaLnBrk="1" hangingPunct="1">
              <a:spcBef>
                <a:spcPts val="200"/>
              </a:spcBef>
            </a:pPr>
            <a:r>
              <a:rPr lang="en-GB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VI</a:t>
            </a:r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Status report on the area, classification of the methods, respective conclusions and recommendations.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UPC contribution to phase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0" algn="just" eaLnBrk="1" fontAlgn="auto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FontTx/>
              <a:buNone/>
              <a:defRPr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Technical University of Catalonia (UPC) participated (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F.Reventós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L.Batet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M.Pérez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 in phase III with the sponsorship of the Spanish regulatory body (CSN) using GRS-based methodology developed by ENUSA</a:t>
            </a:r>
          </a:p>
          <a:p>
            <a:pPr marL="0" algn="just" eaLnBrk="1" fontAlgn="auto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FontTx/>
              <a:buNone/>
              <a:defRPr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uncertain parameters were established by using a PIRT (Phenomena Identification and Ranking Table) for a LB-LOCA scenario.</a:t>
            </a:r>
          </a:p>
          <a:p>
            <a:pPr algn="just" eaLnBrk="1" fontAlgn="auto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Sources of uncertainty considered:</a:t>
            </a:r>
          </a:p>
          <a:p>
            <a:pPr lvl="1" algn="just" eaLnBrk="1" fontAlgn="auto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Initial and boundary conditions (including material properties)</a:t>
            </a:r>
          </a:p>
          <a:p>
            <a:pPr lvl="1" algn="just" eaLnBrk="1" fontAlgn="auto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Geometrical data</a:t>
            </a:r>
          </a:p>
          <a:p>
            <a:pPr lvl="1" algn="just" eaLnBrk="1" fontAlgn="auto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Physical models</a:t>
            </a:r>
          </a:p>
          <a:p>
            <a:pPr marL="0" algn="just" eaLnBrk="1" fontAlgn="auto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14 input uncertain parameters were selected. A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sPDF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was associated to each parameter and SRS (Simple Random Sampling) was used to obtain the needed number of  inputs.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analysis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analysis</a:t>
            </a:r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analytical evaluations of physical phenomena at NPPs to demonstrate that safety requirements are met.</a:t>
            </a:r>
          </a:p>
          <a:p>
            <a:pPr eaLnBrk="1" hangingPunct="1"/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prove that an adequate </a:t>
            </a:r>
            <a:r>
              <a:rPr lang="en-GB" altLang="en-US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exist between the (unknown) real value and the threshold value at which the barriers against release of radioactivity would fail.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3352800"/>
            <a:ext cx="74993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 contribution to Phase III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parameters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575" y="1752600"/>
            <a:ext cx="8632825" cy="4932363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 contribution to Phase III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Wilks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formula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eaLnBrk="1" fontAlgn="auto" hangingPunct="1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Wilks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formula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at 2</a:t>
            </a:r>
            <a:r>
              <a:rPr lang="en-GB" sz="20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order determines that </a:t>
            </a:r>
            <a:r>
              <a:rPr lang="en-GB" sz="2000" u="sng" dirty="0" smtClean="0">
                <a:latin typeface="Times New Roman" pitchFamily="18" charset="0"/>
                <a:cs typeface="Times New Roman" pitchFamily="18" charset="0"/>
              </a:rPr>
              <a:t>93 calculations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are needed to obtain two </a:t>
            </a:r>
            <a:r>
              <a:rPr lang="en-GB" sz="2000" u="sng" dirty="0" smtClean="0">
                <a:latin typeface="Times New Roman" pitchFamily="18" charset="0"/>
                <a:cs typeface="Times New Roman" pitchFamily="18" charset="0"/>
              </a:rPr>
              <a:t>one-sided tolerance limits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(the uncertainty bounds), giving respectively an estimation of the 5</a:t>
            </a:r>
            <a:r>
              <a:rPr lang="en-GB" sz="20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and the 95</a:t>
            </a:r>
            <a:r>
              <a:rPr lang="en-GB" sz="20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percentiles, with a confidence level of 95% for both limits.</a:t>
            </a:r>
          </a:p>
          <a:p>
            <a:pPr marL="0" eaLnBrk="1" fontAlgn="auto" hangingPunct="1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UPC run 100 calculations (confidence level for uncertainty bounds is slightly higher than 95 %)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UPC contribution to Phase III</a:t>
            </a:r>
            <a:b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methodology</a:t>
            </a:r>
          </a:p>
        </p:txBody>
      </p:sp>
      <p:grpSp>
        <p:nvGrpSpPr>
          <p:cNvPr id="22531" name="Group 11"/>
          <p:cNvGrpSpPr>
            <a:grpSpLocks/>
          </p:cNvGrpSpPr>
          <p:nvPr/>
        </p:nvGrpSpPr>
        <p:grpSpPr bwMode="auto">
          <a:xfrm>
            <a:off x="539750" y="1981200"/>
            <a:ext cx="8124825" cy="3659188"/>
            <a:chOff x="539750" y="1981200"/>
            <a:chExt cx="8124825" cy="3659188"/>
          </a:xfrm>
        </p:grpSpPr>
        <p:sp>
          <p:nvSpPr>
            <p:cNvPr id="22534" name="Rectangle 2"/>
            <p:cNvSpPr>
              <a:spLocks noChangeArrowheads="1"/>
            </p:cNvSpPr>
            <p:nvPr/>
          </p:nvSpPr>
          <p:spPr bwMode="auto">
            <a:xfrm>
              <a:off x="1524000" y="2184400"/>
              <a:ext cx="4572000" cy="345598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7097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 pitchFamily="34" charset="0"/>
              </a:endParaRPr>
            </a:p>
          </p:txBody>
        </p:sp>
        <p:sp>
          <p:nvSpPr>
            <p:cNvPr id="2" name="AutoShape 7"/>
            <p:cNvSpPr>
              <a:spLocks/>
            </p:cNvSpPr>
            <p:nvPr/>
          </p:nvSpPr>
          <p:spPr bwMode="auto">
            <a:xfrm>
              <a:off x="6237288" y="1981200"/>
              <a:ext cx="620712" cy="3393192"/>
            </a:xfrm>
            <a:prstGeom prst="leftBrace">
              <a:avLst>
                <a:gd name="adj1" fmla="val 3892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2535" name="Text Box 8"/>
            <p:cNvSpPr txBox="1">
              <a:spLocks noChangeArrowheads="1"/>
            </p:cNvSpPr>
            <p:nvPr/>
          </p:nvSpPr>
          <p:spPr bwMode="auto">
            <a:xfrm>
              <a:off x="6629400" y="2164646"/>
              <a:ext cx="2035175" cy="3093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param13 (data001)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n-US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param13 (data002)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n-US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  <a:p>
              <a:pPr eaLnBrk="1" hangingPunct="1">
                <a:spcBef>
                  <a:spcPct val="50000"/>
                </a:spcBef>
              </a:pPr>
              <a:endParaRPr lang="es-ES_tradnl" alt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n-US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param13 (dataxxx)</a:t>
              </a:r>
            </a:p>
            <a:p>
              <a:pPr eaLnBrk="1" hangingPunct="1">
                <a:spcBef>
                  <a:spcPct val="50000"/>
                </a:spcBef>
              </a:pPr>
              <a:endParaRPr lang="es-ES_tradnl" alt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n-US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  <a:p>
              <a:pPr eaLnBrk="1" hangingPunct="1">
                <a:spcBef>
                  <a:spcPct val="50000"/>
                </a:spcBef>
              </a:pPr>
              <a:endParaRPr lang="es-ES_tradnl" alt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n-US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param13 (data100)</a:t>
              </a:r>
              <a:endParaRPr lang="es-ES" alt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36" name="Text Box 9"/>
            <p:cNvSpPr txBox="1">
              <a:spLocks noChangeArrowheads="1"/>
            </p:cNvSpPr>
            <p:nvPr/>
          </p:nvSpPr>
          <p:spPr bwMode="auto">
            <a:xfrm>
              <a:off x="1524000" y="5181600"/>
              <a:ext cx="457200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n-US" sz="15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 RANDOM SAMPLING (SRS)</a:t>
              </a:r>
              <a:endParaRPr lang="es-ES" altLang="en-US" sz="1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37" name="Text Box 10"/>
            <p:cNvSpPr txBox="1">
              <a:spLocks noChangeArrowheads="1"/>
            </p:cNvSpPr>
            <p:nvPr/>
          </p:nvSpPr>
          <p:spPr bwMode="auto">
            <a:xfrm>
              <a:off x="2051050" y="2255838"/>
              <a:ext cx="37449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Polynomial distribution function</a:t>
              </a:r>
              <a:endParaRPr lang="es-E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38" name="Text Box 6"/>
            <p:cNvSpPr txBox="1">
              <a:spLocks noChangeArrowheads="1"/>
            </p:cNvSpPr>
            <p:nvPr/>
          </p:nvSpPr>
          <p:spPr bwMode="auto">
            <a:xfrm>
              <a:off x="539750" y="3200400"/>
              <a:ext cx="122396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param13</a:t>
              </a:r>
              <a:endParaRPr lang="es-ES" alt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2532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743200"/>
            <a:ext cx="3894137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8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UPC contribution to Phase III</a:t>
            </a:r>
            <a:b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methodology</a:t>
            </a:r>
          </a:p>
        </p:txBody>
      </p:sp>
      <p:grpSp>
        <p:nvGrpSpPr>
          <p:cNvPr id="23555" name="Group 19"/>
          <p:cNvGrpSpPr>
            <a:grpSpLocks/>
          </p:cNvGrpSpPr>
          <p:nvPr/>
        </p:nvGrpSpPr>
        <p:grpSpPr bwMode="auto">
          <a:xfrm>
            <a:off x="468313" y="1565275"/>
            <a:ext cx="8424862" cy="4843463"/>
            <a:chOff x="468313" y="1412875"/>
            <a:chExt cx="8424862" cy="4843463"/>
          </a:xfrm>
        </p:grpSpPr>
        <p:sp>
          <p:nvSpPr>
            <p:cNvPr id="23556" name="Text Box 5"/>
            <p:cNvSpPr txBox="1">
              <a:spLocks noChangeArrowheads="1"/>
            </p:cNvSpPr>
            <p:nvPr/>
          </p:nvSpPr>
          <p:spPr bwMode="auto">
            <a:xfrm>
              <a:off x="468313" y="1747838"/>
              <a:ext cx="935037" cy="38036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ca-ES" altLang="en-US" sz="1100" b="1" i="1">
                  <a:latin typeface="Calibri" panose="020F0502020204030204" pitchFamily="34" charset="0"/>
                </a:rPr>
                <a:t>dataAAA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 b="1">
                  <a:latin typeface="Calibri" panose="020F0502020204030204" pitchFamily="34" charset="0"/>
                </a:rPr>
                <a:t>param01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 b="1">
                  <a:latin typeface="Calibri" panose="020F0502020204030204" pitchFamily="34" charset="0"/>
                </a:rPr>
                <a:t>param02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 b="1">
                  <a:latin typeface="Calibri" panose="020F0502020204030204" pitchFamily="34" charset="0"/>
                </a:rPr>
                <a:t>param03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 b="1">
                  <a:latin typeface="Calibri" panose="020F0502020204030204" pitchFamily="34" charset="0"/>
                </a:rPr>
                <a:t>param04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 b="1">
                  <a:latin typeface="Calibri" panose="020F0502020204030204" pitchFamily="34" charset="0"/>
                </a:rPr>
                <a:t>param05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 b="1">
                  <a:latin typeface="Calibri" panose="020F0502020204030204" pitchFamily="34" charset="0"/>
                </a:rPr>
                <a:t>param06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 b="1">
                  <a:latin typeface="Calibri" panose="020F0502020204030204" pitchFamily="34" charset="0"/>
                </a:rPr>
                <a:t>param07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 b="1">
                  <a:latin typeface="Calibri" panose="020F0502020204030204" pitchFamily="34" charset="0"/>
                </a:rPr>
                <a:t>param08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 b="1">
                  <a:latin typeface="Calibri" panose="020F0502020204030204" pitchFamily="34" charset="0"/>
                </a:rPr>
                <a:t>param09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 b="1">
                  <a:latin typeface="Calibri" panose="020F0502020204030204" pitchFamily="34" charset="0"/>
                </a:rPr>
                <a:t>param10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>
                  <a:latin typeface="Calibri" panose="020F0502020204030204" pitchFamily="34" charset="0"/>
                </a:rPr>
                <a:t>param11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>
                  <a:latin typeface="Calibri" panose="020F0502020204030204" pitchFamily="34" charset="0"/>
                </a:rPr>
                <a:t>param12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>
                  <a:latin typeface="Calibri" panose="020F0502020204030204" pitchFamily="34" charset="0"/>
                </a:rPr>
                <a:t>param13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 b="1">
                  <a:latin typeface="Calibri" panose="020F0502020204030204" pitchFamily="34" charset="0"/>
                </a:rPr>
                <a:t>param14</a:t>
              </a:r>
            </a:p>
          </p:txBody>
        </p:sp>
        <p:sp>
          <p:nvSpPr>
            <p:cNvPr id="23557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935038" cy="3000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ca-ES" altLang="en-US" sz="1200" b="1" i="1">
                  <a:latin typeface="Calibri" panose="020F0502020204030204" pitchFamily="34" charset="0"/>
                </a:rPr>
                <a:t>InputAAA</a:t>
              </a:r>
            </a:p>
          </p:txBody>
        </p:sp>
        <p:sp>
          <p:nvSpPr>
            <p:cNvPr id="23558" name="Text Box 11"/>
            <p:cNvSpPr txBox="1">
              <a:spLocks noChangeArrowheads="1"/>
            </p:cNvSpPr>
            <p:nvPr/>
          </p:nvSpPr>
          <p:spPr bwMode="auto">
            <a:xfrm>
              <a:off x="4859338" y="3689350"/>
              <a:ext cx="1225550" cy="7270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ca-ES" altLang="en-US" sz="2000">
                  <a:latin typeface="Calibri" panose="020F0502020204030204" pitchFamily="34" charset="0"/>
                </a:rPr>
                <a:t>RELAP5 mod3.3</a:t>
              </a:r>
            </a:p>
          </p:txBody>
        </p:sp>
        <p:sp>
          <p:nvSpPr>
            <p:cNvPr id="23559" name="Text Box 15"/>
            <p:cNvSpPr txBox="1">
              <a:spLocks noChangeArrowheads="1"/>
            </p:cNvSpPr>
            <p:nvPr/>
          </p:nvSpPr>
          <p:spPr bwMode="auto">
            <a:xfrm>
              <a:off x="7812088" y="3644900"/>
              <a:ext cx="1081087" cy="3000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ca-ES" altLang="en-US" sz="1200" b="1" i="1">
                  <a:latin typeface="Calibri" panose="020F0502020204030204" pitchFamily="34" charset="0"/>
                </a:rPr>
                <a:t>OutputAAA</a:t>
              </a:r>
            </a:p>
          </p:txBody>
        </p:sp>
        <p:sp>
          <p:nvSpPr>
            <p:cNvPr id="23560" name="Text Box 19"/>
            <p:cNvSpPr txBox="1">
              <a:spLocks noChangeArrowheads="1"/>
            </p:cNvSpPr>
            <p:nvPr/>
          </p:nvSpPr>
          <p:spPr bwMode="auto">
            <a:xfrm>
              <a:off x="3924300" y="1560513"/>
              <a:ext cx="3240088" cy="201295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c------------------------------</a:t>
              </a:r>
            </a:p>
            <a:p>
              <a:pPr eaLnBrk="1" hangingPunct="1"/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c Uncertainty analysis</a:t>
              </a:r>
            </a:p>
            <a:p>
              <a:pPr eaLnBrk="1" hangingPunct="1"/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    open(90,status='old',file='data.txt')</a:t>
              </a:r>
            </a:p>
            <a:p>
              <a:pPr eaLnBrk="1" hangingPunct="1"/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    read(90,*) dataAAA</a:t>
              </a:r>
            </a:p>
            <a:p>
              <a:pPr eaLnBrk="1" hangingPunct="1"/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    open(91,status='old',file= dataAAA)</a:t>
              </a:r>
            </a:p>
            <a:p>
              <a:pPr eaLnBrk="1" hangingPunct="1"/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    do 10 j=1,14</a:t>
              </a:r>
            </a:p>
            <a:p>
              <a:pPr eaLnBrk="1" hangingPunct="1"/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                read(91,*) param(j)</a:t>
              </a:r>
            </a:p>
            <a:p>
              <a:pPr eaLnBrk="1" hangingPunct="1"/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                write(*,*) param(j)</a:t>
              </a:r>
            </a:p>
            <a:p>
              <a:pPr eaLnBrk="1" hangingPunct="1"/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    10    continue</a:t>
              </a:r>
            </a:p>
          </p:txBody>
        </p:sp>
        <p:sp>
          <p:nvSpPr>
            <p:cNvPr id="23561" name="Text Box 24"/>
            <p:cNvSpPr txBox="1">
              <a:spLocks noChangeArrowheads="1"/>
            </p:cNvSpPr>
            <p:nvPr/>
          </p:nvSpPr>
          <p:spPr bwMode="auto">
            <a:xfrm>
              <a:off x="3922713" y="4521200"/>
              <a:ext cx="3241675" cy="164941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ca-ES" altLang="en-US">
                  <a:latin typeface="Calibri" panose="020F0502020204030204" pitchFamily="34" charset="0"/>
                </a:rPr>
                <a:t>   </a:t>
              </a:r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call dittus</a:t>
              </a:r>
            </a:p>
            <a:p>
              <a:pPr eaLnBrk="1" hangingPunct="1"/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       htcf = htcfsv</a:t>
              </a:r>
            </a:p>
            <a:p>
              <a:pPr eaLnBrk="1" hangingPunct="1"/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       hv = htcoef</a:t>
              </a:r>
            </a:p>
            <a:p>
              <a:pPr eaLnBrk="1" hangingPunct="1"/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c---------------------------------</a:t>
              </a:r>
            </a:p>
            <a:p>
              <a:pPr eaLnBrk="1" hangingPunct="1"/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c param(13)</a:t>
              </a:r>
            </a:p>
            <a:p>
              <a:pPr eaLnBrk="1" hangingPunct="1"/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       hv = hv*param(13)</a:t>
              </a:r>
            </a:p>
            <a:p>
              <a:pPr eaLnBrk="1" hangingPunct="1"/>
              <a:r>
                <a:rPr lang="ca-ES" altLang="en-US" sz="1400">
                  <a:solidFill>
                    <a:srgbClr val="0000FF"/>
                  </a:solidFill>
                  <a:latin typeface="Calibri" panose="020F0502020204030204" pitchFamily="34" charset="0"/>
                </a:rPr>
                <a:t>c---------------------------------</a:t>
              </a:r>
            </a:p>
          </p:txBody>
        </p:sp>
        <p:sp>
          <p:nvSpPr>
            <p:cNvPr id="23562" name="Text Box 25"/>
            <p:cNvSpPr txBox="1">
              <a:spLocks noChangeArrowheads="1"/>
            </p:cNvSpPr>
            <p:nvPr/>
          </p:nvSpPr>
          <p:spPr bwMode="auto">
            <a:xfrm>
              <a:off x="2051050" y="1628775"/>
              <a:ext cx="4333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ca-ES" altLang="en-US"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23563" name="Line 26"/>
            <p:cNvSpPr>
              <a:spLocks noChangeShapeType="1"/>
            </p:cNvSpPr>
            <p:nvPr/>
          </p:nvSpPr>
          <p:spPr bwMode="auto">
            <a:xfrm flipV="1">
              <a:off x="827088" y="1484313"/>
              <a:ext cx="0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27"/>
            <p:cNvSpPr>
              <a:spLocks noChangeShapeType="1"/>
            </p:cNvSpPr>
            <p:nvPr/>
          </p:nvSpPr>
          <p:spPr bwMode="auto">
            <a:xfrm>
              <a:off x="827088" y="1484313"/>
              <a:ext cx="936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AutoShape 30"/>
            <p:cNvSpPr>
              <a:spLocks/>
            </p:cNvSpPr>
            <p:nvPr/>
          </p:nvSpPr>
          <p:spPr bwMode="auto">
            <a:xfrm>
              <a:off x="2987675" y="1412875"/>
              <a:ext cx="576263" cy="4752975"/>
            </a:xfrm>
            <a:prstGeom prst="rightBrace">
              <a:avLst>
                <a:gd name="adj1" fmla="val 687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3566" name="Rectangle 32"/>
            <p:cNvSpPr>
              <a:spLocks noChangeArrowheads="1"/>
            </p:cNvSpPr>
            <p:nvPr/>
          </p:nvSpPr>
          <p:spPr bwMode="auto">
            <a:xfrm>
              <a:off x="3779838" y="1484313"/>
              <a:ext cx="3600450" cy="4752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3567" name="Line 33"/>
            <p:cNvSpPr>
              <a:spLocks noChangeShapeType="1"/>
            </p:cNvSpPr>
            <p:nvPr/>
          </p:nvSpPr>
          <p:spPr bwMode="auto">
            <a:xfrm>
              <a:off x="7451725" y="3789363"/>
              <a:ext cx="215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Text Box 34"/>
            <p:cNvSpPr txBox="1">
              <a:spLocks noChangeArrowheads="1"/>
            </p:cNvSpPr>
            <p:nvPr/>
          </p:nvSpPr>
          <p:spPr bwMode="auto">
            <a:xfrm>
              <a:off x="1824038" y="1951038"/>
              <a:ext cx="935037" cy="38036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ca-ES" altLang="en-US" sz="1100" b="1" i="1">
                  <a:latin typeface="Calibri" panose="020F0502020204030204" pitchFamily="34" charset="0"/>
                </a:rPr>
                <a:t>dataAAA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>
                  <a:latin typeface="Calibri" panose="020F0502020204030204" pitchFamily="34" charset="0"/>
                </a:rPr>
                <a:t>param01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>
                  <a:latin typeface="Calibri" panose="020F0502020204030204" pitchFamily="34" charset="0"/>
                </a:rPr>
                <a:t>param02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>
                  <a:latin typeface="Calibri" panose="020F0502020204030204" pitchFamily="34" charset="0"/>
                </a:rPr>
                <a:t>param03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>
                  <a:latin typeface="Calibri" panose="020F0502020204030204" pitchFamily="34" charset="0"/>
                </a:rPr>
                <a:t>param04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>
                  <a:latin typeface="Calibri" panose="020F0502020204030204" pitchFamily="34" charset="0"/>
                </a:rPr>
                <a:t>param05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>
                  <a:latin typeface="Calibri" panose="020F0502020204030204" pitchFamily="34" charset="0"/>
                </a:rPr>
                <a:t>param06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>
                  <a:latin typeface="Calibri" panose="020F0502020204030204" pitchFamily="34" charset="0"/>
                </a:rPr>
                <a:t>param07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>
                  <a:latin typeface="Calibri" panose="020F0502020204030204" pitchFamily="34" charset="0"/>
                </a:rPr>
                <a:t>param08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>
                  <a:latin typeface="Calibri" panose="020F0502020204030204" pitchFamily="34" charset="0"/>
                </a:rPr>
                <a:t>param09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>
                  <a:latin typeface="Calibri" panose="020F0502020204030204" pitchFamily="34" charset="0"/>
                </a:rPr>
                <a:t>param10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 b="1">
                  <a:latin typeface="Calibri" panose="020F0502020204030204" pitchFamily="34" charset="0"/>
                </a:rPr>
                <a:t>param11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 b="1">
                  <a:latin typeface="Calibri" panose="020F0502020204030204" pitchFamily="34" charset="0"/>
                </a:rPr>
                <a:t>param12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 b="1">
                  <a:latin typeface="Calibri" panose="020F0502020204030204" pitchFamily="34" charset="0"/>
                </a:rPr>
                <a:t>param13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ca-ES" altLang="en-US" sz="1100">
                  <a:latin typeface="Calibri" panose="020F0502020204030204" pitchFamily="34" charset="0"/>
                </a:rPr>
                <a:t>param14</a:t>
              </a:r>
            </a:p>
          </p:txBody>
        </p:sp>
        <p:sp>
          <p:nvSpPr>
            <p:cNvPr id="23569" name="Text Box 40"/>
            <p:cNvSpPr txBox="1">
              <a:spLocks noChangeArrowheads="1"/>
            </p:cNvSpPr>
            <p:nvPr/>
          </p:nvSpPr>
          <p:spPr bwMode="auto">
            <a:xfrm>
              <a:off x="1835150" y="5876925"/>
              <a:ext cx="936625" cy="3794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" altLang="en-US" sz="1100" b="1" i="1">
                  <a:latin typeface="Calibri" panose="020F0502020204030204" pitchFamily="34" charset="0"/>
                </a:rPr>
                <a:t>data.txt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" altLang="en-US" sz="1100">
                  <a:latin typeface="Calibri" panose="020F0502020204030204" pitchFamily="34" charset="0"/>
                </a:rPr>
                <a:t>dataAAA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UPC contribution to Phase III</a:t>
            </a:r>
            <a:b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bands</a:t>
            </a:r>
          </a:p>
        </p:txBody>
      </p:sp>
      <p:pic>
        <p:nvPicPr>
          <p:cNvPr id="2457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1700" y="1600200"/>
            <a:ext cx="7340600" cy="4525963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9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analysis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analysis</a:t>
            </a:r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analytical evaluations of physical phenomena at NPPs to demonstrate that safety requirements are met.</a:t>
            </a:r>
          </a:p>
          <a:p>
            <a:pPr eaLnBrk="1" hangingPunct="1"/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prove that an adequate </a:t>
            </a:r>
            <a:r>
              <a:rPr lang="en-GB" altLang="en-US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exist between the (unknown) real value and the threshold value at which the barriers against release of radioactivity would fail.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3352800"/>
            <a:ext cx="74993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0" y="3276600"/>
            <a:ext cx="3657600" cy="1905000"/>
          </a:xfrm>
          <a:prstGeom prst="rect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02" name="TextBox 4"/>
          <p:cNvSpPr txBox="1">
            <a:spLocks noChangeArrowheads="1"/>
          </p:cNvSpPr>
          <p:nvPr/>
        </p:nvSpPr>
        <p:spPr bwMode="auto">
          <a:xfrm>
            <a:off x="5334000" y="3352800"/>
            <a:ext cx="36576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Conservative approach</a:t>
            </a:r>
            <a:r>
              <a:rPr lang="en-GB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GB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Deliberate pessimism and simplified models</a:t>
            </a:r>
          </a:p>
          <a:p>
            <a:pPr eaLnBrk="1" hangingPunct="1"/>
            <a:r>
              <a:rPr lang="en-GB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E.g. PCT</a:t>
            </a:r>
            <a:r>
              <a:rPr lang="en-GB" altLang="en-US" sz="15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conservative</a:t>
            </a:r>
            <a:r>
              <a:rPr lang="en-GB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 ≥ PCT</a:t>
            </a:r>
            <a:r>
              <a:rPr lang="en-GB" altLang="en-US" sz="15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endParaRPr lang="en-US" altLang="en-US" sz="1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analysis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analysis</a:t>
            </a:r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analytical evaluations of physical phenomena at NPPs to demonstrate that safety requirements are met.</a:t>
            </a:r>
          </a:p>
          <a:p>
            <a:pPr eaLnBrk="1" hangingPunct="1"/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prove that an adequate </a:t>
            </a:r>
            <a:r>
              <a:rPr lang="en-GB" altLang="en-US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exist between the (unknown) real value and the threshold value at which the barriers against release of radioactivity would fail.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3352800"/>
            <a:ext cx="74993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3810000"/>
            <a:ext cx="5181600" cy="2895600"/>
          </a:xfrm>
          <a:prstGeom prst="rect">
            <a:avLst/>
          </a:prstGeom>
          <a:solidFill>
            <a:schemeClr val="accent5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26" name="TextBox 4"/>
          <p:cNvSpPr txBox="1">
            <a:spLocks noChangeArrowheads="1"/>
          </p:cNvSpPr>
          <p:nvPr/>
        </p:nvSpPr>
        <p:spPr bwMode="auto">
          <a:xfrm>
            <a:off x="228600" y="3962400"/>
            <a:ext cx="5181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Best estimate approach </a:t>
            </a:r>
          </a:p>
          <a:p>
            <a:pPr eaLnBrk="1" hangingPunct="1"/>
            <a:r>
              <a:rPr lang="en-GB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Realistic model &amp; evaluation of uncertainty</a:t>
            </a:r>
          </a:p>
          <a:p>
            <a:pPr eaLnBrk="1" hangingPunct="1"/>
            <a:endParaRPr lang="en-GB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GB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PCT</a:t>
            </a:r>
            <a:r>
              <a:rPr lang="en-GB" altLang="en-US" sz="15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GB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PCT’</a:t>
            </a:r>
            <a:r>
              <a:rPr lang="en-GB" altLang="en-US" sz="15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unc</a:t>
            </a:r>
            <a:r>
              <a:rPr lang="en-GB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 ≤ PCT</a:t>
            </a:r>
            <a:r>
              <a:rPr lang="en-GB" altLang="en-US" sz="15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GB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≤ PCT</a:t>
            </a:r>
            <a:r>
              <a:rPr lang="en-GB" altLang="en-US" sz="15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GB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 + PCT</a:t>
            </a:r>
            <a:r>
              <a:rPr lang="en-GB" altLang="en-US" sz="15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unc</a:t>
            </a:r>
            <a:endParaRPr lang="en-US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1974 USNRC 10 CFR 50.46 Acceptance criteria for ECCS for light-water nuclear power reactors.</a:t>
            </a:r>
          </a:p>
          <a:p>
            <a:pPr lvl="1"/>
            <a:r>
              <a:rPr lang="en-US" altLang="en-US" sz="1500" smtClean="0">
                <a:latin typeface="Times" panose="02020603050405020304" pitchFamily="18" charset="0"/>
                <a:cs typeface="Times" panose="02020603050405020304" pitchFamily="18" charset="0"/>
              </a:rPr>
              <a:t>Acceptance criteria:</a:t>
            </a:r>
          </a:p>
          <a:p>
            <a:pPr lvl="2"/>
            <a:r>
              <a:rPr lang="en-US" altLang="en-US" sz="1500" smtClean="0">
                <a:latin typeface="Times" panose="02020603050405020304" pitchFamily="18" charset="0"/>
                <a:cs typeface="Times" panose="02020603050405020304" pitchFamily="18" charset="0"/>
              </a:rPr>
              <a:t>Maximum zircalloy temperature &lt; 2200 F (1478 K)</a:t>
            </a:r>
          </a:p>
          <a:p>
            <a:pPr lvl="2"/>
            <a:r>
              <a:rPr lang="en-US" altLang="en-US" sz="1500" smtClean="0">
                <a:latin typeface="Times" panose="02020603050405020304" pitchFamily="18" charset="0"/>
                <a:cs typeface="Times" panose="02020603050405020304" pitchFamily="18" charset="0"/>
              </a:rPr>
              <a:t>Maximum oxidation of cladding &lt; 17% of the cladding thickness before oxidation</a:t>
            </a:r>
          </a:p>
          <a:p>
            <a:pPr lvl="2"/>
            <a:r>
              <a:rPr lang="en-US" altLang="en-US" sz="1500" smtClean="0">
                <a:latin typeface="Times" panose="02020603050405020304" pitchFamily="18" charset="0"/>
                <a:cs typeface="Times" panose="02020603050405020304" pitchFamily="18" charset="0"/>
              </a:rPr>
              <a:t>Maximum amount of hydrogen generated from the chemical reaction of the cladding with water or steam &lt; 1% of potential</a:t>
            </a:r>
          </a:p>
          <a:p>
            <a:pPr lvl="2"/>
            <a:r>
              <a:rPr lang="en-US" altLang="en-US" sz="1500" smtClean="0">
                <a:latin typeface="Times" panose="02020603050405020304" pitchFamily="18" charset="0"/>
                <a:cs typeface="Times" panose="02020603050405020304" pitchFamily="18" charset="0"/>
              </a:rPr>
              <a:t>Core geometry must be retained in a coolable condition</a:t>
            </a:r>
          </a:p>
          <a:p>
            <a:pPr lvl="2"/>
            <a:r>
              <a:rPr lang="en-US" altLang="en-US" sz="1500" smtClean="0">
                <a:latin typeface="Times" panose="02020603050405020304" pitchFamily="18" charset="0"/>
                <a:cs typeface="Times" panose="02020603050405020304" pitchFamily="18" charset="0"/>
              </a:rPr>
              <a:t>Long term cooling must be provided</a:t>
            </a:r>
          </a:p>
          <a:p>
            <a:pPr lvl="1"/>
            <a:r>
              <a:rPr lang="en-US" altLang="en-US" sz="1500" smtClean="0">
                <a:latin typeface="Times" panose="02020603050405020304" pitchFamily="18" charset="0"/>
                <a:cs typeface="Times" panose="02020603050405020304" pitchFamily="18" charset="0"/>
              </a:rPr>
              <a:t>Conservative method (Appendix K to 10 CFR 50.46)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during 1974-1988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Research efforts in three fields:</a:t>
            </a:r>
          </a:p>
          <a:p>
            <a:pPr lvl="1" eaLnBrk="1" fontAlgn="auto" hangingPunct="1">
              <a:spcAft>
                <a:spcPts val="0"/>
              </a:spcAft>
              <a:buFont typeface="Symbol" pitchFamily="18" charset="2"/>
              <a:buChar char="-"/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(SETs and IETs);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Symbol" pitchFamily="18" charset="2"/>
              <a:buChar char="-"/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Development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thermal-hydraulic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best-estimate computer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codes such as ATHLET, CATHARE, RELAP5, TRAC; and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Symbol" pitchFamily="18" charset="2"/>
              <a:buChar char="-"/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Validation and verification of the best-estimate computer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codes (comparative exercises, validation matrices),</a:t>
            </a:r>
          </a:p>
          <a:p>
            <a:pPr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 the technical basis for the amended regulations requirements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approved in 1988 and published in May 1989 by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USNRC.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1989 revised rule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1989 USNCR 10 CFR 50.46 Revised rule &amp; Regulatory Guide 1.157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alt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 (same  as 1974 regulation)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alt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Conservative method (Appendix K to 10 CFR 50.46) or </a:t>
            </a:r>
            <a:r>
              <a:rPr lang="en-US" altLang="en-US" sz="15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best-estimate approach using a realistic model provided an uncertainty quantification of the results (Regulatory Guide 1.157)</a:t>
            </a:r>
            <a:r>
              <a:rPr lang="en-US" alt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USNRC CSAU methodology (guidelines), see 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NED 119(1990) 1-117 and NUREG/CR-5249 EGG-2552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Three major sources of uncertainty: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GB" sz="8000" i="1" dirty="0">
                <a:latin typeface="Times New Roman" pitchFamily="18" charset="0"/>
                <a:cs typeface="Times New Roman" pitchFamily="18" charset="0"/>
              </a:rPr>
              <a:t>Code or model </a:t>
            </a:r>
            <a:r>
              <a:rPr lang="en-GB" sz="8000" i="1" dirty="0" smtClean="0">
                <a:latin typeface="Times New Roman" pitchFamily="18" charset="0"/>
                <a:cs typeface="Times New Roman" pitchFamily="18" charset="0"/>
              </a:rPr>
              <a:t>uncertainty</a:t>
            </a:r>
            <a:r>
              <a:rPr lang="en-GB" sz="8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Symbol" pitchFamily="18" charset="2"/>
              <a:buChar char="-"/>
              <a:defRPr/>
            </a:pP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Code models </a:t>
            </a:r>
            <a:r>
              <a:rPr lang="en-GB" sz="6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correlations;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Symbol" pitchFamily="18" charset="2"/>
              <a:buChar char="-"/>
              <a:defRPr/>
            </a:pP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Solution schemes</a:t>
            </a:r>
            <a:r>
              <a:rPr lang="en-GB" sz="6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GB" sz="6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Symbol" pitchFamily="18" charset="2"/>
              <a:buChar char="-"/>
              <a:defRPr/>
            </a:pPr>
            <a:r>
              <a:rPr lang="en-GB" sz="6000" dirty="0" err="1" smtClean="0">
                <a:latin typeface="Times New Roman" pitchFamily="18" charset="0"/>
                <a:cs typeface="Times New Roman" pitchFamily="18" charset="0"/>
              </a:rPr>
              <a:t>Unmodeled</a:t>
            </a: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 processes;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Symbol" pitchFamily="18" charset="2"/>
              <a:buChar char="-"/>
              <a:defRPr/>
            </a:pPr>
            <a:r>
              <a:rPr lang="en-GB" sz="6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vailability </a:t>
            </a:r>
            <a:r>
              <a:rPr lang="en-GB" sz="6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GB" sz="6000" dirty="0">
                <a:latin typeface="Times New Roman" pitchFamily="18" charset="0"/>
                <a:cs typeface="Times New Roman" pitchFamily="18" charset="0"/>
              </a:rPr>
              <a:t>models to simulate </a:t>
            </a: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the same phenomenon;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Symbol" pitchFamily="18" charset="2"/>
              <a:buChar char="-"/>
              <a:defRPr/>
            </a:pP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GB" sz="6000" dirty="0">
                <a:latin typeface="Times New Roman" pitchFamily="18" charset="0"/>
                <a:cs typeface="Times New Roman" pitchFamily="18" charset="0"/>
              </a:rPr>
              <a:t>libraries and code </a:t>
            </a: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deficiencies.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GB" sz="8000" i="1" dirty="0">
                <a:latin typeface="Times New Roman" pitchFamily="18" charset="0"/>
                <a:cs typeface="Times New Roman" pitchFamily="18" charset="0"/>
              </a:rPr>
              <a:t>Representation or simulation </a:t>
            </a:r>
            <a:r>
              <a:rPr lang="en-GB" sz="8000" i="1" dirty="0" smtClean="0">
                <a:latin typeface="Times New Roman" pitchFamily="18" charset="0"/>
                <a:cs typeface="Times New Roman" pitchFamily="18" charset="0"/>
              </a:rPr>
              <a:t>uncertainty</a:t>
            </a:r>
            <a:r>
              <a:rPr lang="en-GB" sz="8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Symbol" pitchFamily="18" charset="2"/>
              <a:buChar char=""/>
              <a:defRPr/>
            </a:pP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GB" sz="6000" dirty="0">
                <a:latin typeface="Times New Roman" pitchFamily="18" charset="0"/>
                <a:cs typeface="Times New Roman" pitchFamily="18" charset="0"/>
              </a:rPr>
              <a:t>well is the real geometry represented by the elements available in the </a:t>
            </a: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code: </a:t>
            </a:r>
            <a:r>
              <a:rPr lang="en-GB" sz="6000" dirty="0">
                <a:latin typeface="Times New Roman" pitchFamily="18" charset="0"/>
                <a:cs typeface="Times New Roman" pitchFamily="18" charset="0"/>
              </a:rPr>
              <a:t>volumes, heat structures, special components </a:t>
            </a: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(e.g. accumulator), 3D </a:t>
            </a:r>
            <a:r>
              <a:rPr lang="en-GB" sz="6000" dirty="0">
                <a:latin typeface="Times New Roman" pitchFamily="18" charset="0"/>
                <a:cs typeface="Times New Roman" pitchFamily="18" charset="0"/>
              </a:rPr>
              <a:t>effects, scaling and control </a:t>
            </a: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components.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GB" sz="8000" i="1" dirty="0" smtClean="0">
                <a:latin typeface="Times New Roman" pitchFamily="18" charset="0"/>
                <a:cs typeface="Times New Roman" pitchFamily="18" charset="0"/>
              </a:rPr>
              <a:t>Plant uncertainty</a:t>
            </a:r>
            <a:r>
              <a:rPr lang="en-GB" sz="8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Symbol" pitchFamily="18" charset="2"/>
              <a:buChar char="-"/>
              <a:defRPr/>
            </a:pP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Measuring </a:t>
            </a:r>
            <a:r>
              <a:rPr lang="en-GB" sz="6000" dirty="0">
                <a:latin typeface="Times New Roman" pitchFamily="18" charset="0"/>
                <a:cs typeface="Times New Roman" pitchFamily="18" charset="0"/>
              </a:rPr>
              <a:t>of the real </a:t>
            </a: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plant: </a:t>
            </a:r>
            <a:r>
              <a:rPr lang="en-GB" sz="6000" dirty="0">
                <a:latin typeface="Times New Roman" pitchFamily="18" charset="0"/>
                <a:cs typeface="Times New Roman" pitchFamily="18" charset="0"/>
              </a:rPr>
              <a:t>reference plant parameters, </a:t>
            </a: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instrumentation </a:t>
            </a:r>
            <a:r>
              <a:rPr lang="en-GB" sz="6000" dirty="0">
                <a:latin typeface="Times New Roman" pitchFamily="18" charset="0"/>
                <a:cs typeface="Times New Roman" pitchFamily="18" charset="0"/>
              </a:rPr>
              <a:t>error, set </a:t>
            </a:r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points.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Times New Roman" pitchFamily="18" charset="0"/>
              <a:buChar char="+"/>
              <a:defRPr/>
            </a:pPr>
            <a:r>
              <a:rPr lang="en-GB" sz="8000" i="1" dirty="0" smtClean="0">
                <a:latin typeface="Times New Roman" pitchFamily="18" charset="0"/>
                <a:cs typeface="Times New Roman" pitchFamily="18" charset="0"/>
              </a:rPr>
              <a:t>“user effect” 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Symbol" pitchFamily="18" charset="2"/>
              <a:buChar char="-"/>
              <a:defRPr/>
            </a:pPr>
            <a:r>
              <a:rPr lang="en-GB" sz="5600" dirty="0" smtClean="0">
                <a:latin typeface="Times New Roman" pitchFamily="18" charset="0"/>
                <a:cs typeface="Times New Roman" pitchFamily="18" charset="0"/>
              </a:rPr>
              <a:t>Variability introduced to calculation results of the same problem and code but performed by different users: interpretation and quality of the available documentation, user expertise, errors in input deck.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Symbol" pitchFamily="18" charset="2"/>
              <a:buChar char="-"/>
              <a:defRPr/>
            </a:pPr>
            <a:r>
              <a:rPr lang="en-GB" sz="5600" dirty="0" smtClean="0">
                <a:latin typeface="Times New Roman" pitchFamily="18" charset="0"/>
                <a:cs typeface="Times New Roman" pitchFamily="18" charset="0"/>
              </a:rPr>
              <a:t>Should be mitigated by using proper code documentation, staff training, experienced supervision.</a:t>
            </a:r>
            <a:endParaRPr lang="en-US" sz="5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methodologies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IAEA classification: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2387600"/>
          <a:ext cx="79311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728"/>
                <a:gridCol w="1665518"/>
                <a:gridCol w="1734915"/>
                <a:gridCol w="2081898"/>
                <a:gridCol w="16060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Computer code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Availability of systems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Initial and boundary conditions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Approach</a:t>
                      </a:r>
                      <a:endParaRPr lang="en-US" sz="1000" dirty="0"/>
                    </a:p>
                  </a:txBody>
                  <a:tcPr marL="91439" marR="91439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Conservative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Conservative assumptions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Conservative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Conservative</a:t>
                      </a:r>
                      <a:endParaRPr lang="en-US" sz="1000" dirty="0"/>
                    </a:p>
                  </a:txBody>
                  <a:tcPr marL="91439" marR="91439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Best</a:t>
                      </a:r>
                      <a:r>
                        <a:rPr lang="en-US" sz="1000" baseline="0" dirty="0" smtClean="0"/>
                        <a:t> estimate (realistic)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Conservative assumptions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Conservative</a:t>
                      </a: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Combined</a:t>
                      </a:r>
                      <a:endParaRPr lang="en-US" sz="1000" dirty="0"/>
                    </a:p>
                  </a:txBody>
                  <a:tcPr marL="91439" marR="91439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Best estimate + uncertainty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Conservative assumptions</a:t>
                      </a: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Realistic</a:t>
                      </a:r>
                      <a:r>
                        <a:rPr lang="en-US" sz="1000" baseline="0" dirty="0" smtClean="0"/>
                        <a:t> input data +</a:t>
                      </a:r>
                      <a:r>
                        <a:rPr lang="en-US" sz="1000" dirty="0" smtClean="0"/>
                        <a:t> uncertainties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Best-estimate</a:t>
                      </a:r>
                      <a:endParaRPr lang="en-US" sz="1000" dirty="0"/>
                    </a:p>
                  </a:txBody>
                  <a:tcPr marL="91439" marR="91439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Best estimate + uncertainty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Derived from probabilistic</a:t>
                      </a:r>
                      <a:r>
                        <a:rPr lang="en-US" sz="1000" baseline="0" dirty="0" smtClean="0"/>
                        <a:t> safety analysis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Realistic input</a:t>
                      </a:r>
                      <a:r>
                        <a:rPr lang="en-US" sz="1000" baseline="0" dirty="0" smtClean="0"/>
                        <a:t> data plus</a:t>
                      </a:r>
                      <a:r>
                        <a:rPr lang="en-US" sz="1000" dirty="0" smtClean="0"/>
                        <a:t> uncertainties</a:t>
                      </a:r>
                      <a:endParaRPr lang="en-US" sz="1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Risk informed</a:t>
                      </a:r>
                      <a:endParaRPr lang="en-US" sz="1000" dirty="0"/>
                    </a:p>
                  </a:txBody>
                  <a:tcPr marL="91439" marR="91439" anchor="ctr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Innovative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3F5E-3F47-4B3E-A487-4B62A6D10CA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1583</Words>
  <Application>Microsoft Office PowerPoint</Application>
  <PresentationFormat>On-screen Show (4:3)</PresentationFormat>
  <Paragraphs>346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Candara</vt:lpstr>
      <vt:lpstr>Symbol</vt:lpstr>
      <vt:lpstr>Times</vt:lpstr>
      <vt:lpstr>Times New Roman</vt:lpstr>
      <vt:lpstr>Wingdings</vt:lpstr>
      <vt:lpstr>Office Theme</vt:lpstr>
      <vt:lpstr>Waveform</vt:lpstr>
      <vt:lpstr>PowerPoint Presentation</vt:lpstr>
      <vt:lpstr>Safety analysis</vt:lpstr>
      <vt:lpstr>Safety analysis</vt:lpstr>
      <vt:lpstr>Safety analysis</vt:lpstr>
      <vt:lpstr>Regulation</vt:lpstr>
      <vt:lpstr>Research during 1974-1988</vt:lpstr>
      <vt:lpstr>1989 revised rule</vt:lpstr>
      <vt:lpstr>Sources of uncertainty</vt:lpstr>
      <vt:lpstr>Uncertainty methodologies</vt:lpstr>
      <vt:lpstr>Uncertainty methodologies</vt:lpstr>
      <vt:lpstr>BEPU methodologies</vt:lpstr>
      <vt:lpstr>Propagation of input uncertainty</vt:lpstr>
      <vt:lpstr>Extrapolation of output uncertainty</vt:lpstr>
      <vt:lpstr>Probabilistic approach</vt:lpstr>
      <vt:lpstr>Probabilistic approach</vt:lpstr>
      <vt:lpstr>Probabilistic approach: Wilks’ formula</vt:lpstr>
      <vt:lpstr>PowerPoint Presentation</vt:lpstr>
      <vt:lpstr>BEMUSE exercise</vt:lpstr>
      <vt:lpstr>UPC contribution to phase III</vt:lpstr>
      <vt:lpstr>UPC contribution to Phase III Uncertainty parameters</vt:lpstr>
      <vt:lpstr>UPC contribution to Phase III Wilks’ formula </vt:lpstr>
      <vt:lpstr>UPC contribution to Phase III Implementation of the methodology</vt:lpstr>
      <vt:lpstr>UPC contribution to Phase III Implementation of the methodology</vt:lpstr>
      <vt:lpstr>UPC contribution to Phase III Uncertainty bands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Analysis Methodologies</dc:title>
  <dc:creator>marina</dc:creator>
  <cp:lastModifiedBy>Brian Allison</cp:lastModifiedBy>
  <cp:revision>88</cp:revision>
  <dcterms:created xsi:type="dcterms:W3CDTF">2010-03-10T13:11:14Z</dcterms:created>
  <dcterms:modified xsi:type="dcterms:W3CDTF">2015-04-04T06:53:34Z</dcterms:modified>
</cp:coreProperties>
</file>