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9" r:id="rId3"/>
    <p:sldId id="270" r:id="rId4"/>
    <p:sldId id="271" r:id="rId5"/>
    <p:sldId id="273" r:id="rId6"/>
    <p:sldId id="272" r:id="rId7"/>
    <p:sldId id="274" r:id="rId8"/>
    <p:sldId id="28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8" r:id="rId21"/>
    <p:sldId id="259" r:id="rId22"/>
    <p:sldId id="260" r:id="rId23"/>
    <p:sldId id="261" r:id="rId24"/>
    <p:sldId id="264" r:id="rId25"/>
    <p:sldId id="265" r:id="rId26"/>
    <p:sldId id="262" r:id="rId27"/>
    <p:sldId id="266" r:id="rId28"/>
    <p:sldId id="267" r:id="rId29"/>
    <p:sldId id="263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 autoAdjust="0"/>
    <p:restoredTop sz="94673" autoAdjust="0"/>
  </p:normalViewPr>
  <p:slideViewPr>
    <p:cSldViewPr>
      <p:cViewPr varScale="1">
        <p:scale>
          <a:sx n="143" d="100"/>
          <a:sy n="143" d="100"/>
        </p:scale>
        <p:origin x="17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CCEC-2E1C-4085-B8B3-D4EF176C01FD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AC387-4081-4749-99E5-C41251F96D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54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418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705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80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23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0914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50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437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787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39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32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686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8706E2F-1FE3-454F-9258-9072B8D414B0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24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37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716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F318FE8E-C548-4DB9-9575-6C130DE45716}" type="slidenum">
              <a:rPr lang="en-US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162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000066"/>
                </a:solidFill>
              </a:rPr>
              <a:t>User-training on Uncertainty </a:t>
            </a:r>
            <a:r>
              <a:rPr lang="en-US" sz="2400" dirty="0" smtClean="0">
                <a:solidFill>
                  <a:srgbClr val="000066"/>
                </a:solidFill>
              </a:rPr>
              <a:t>mode </a:t>
            </a:r>
            <a:r>
              <a:rPr lang="mr-IN" sz="2400" dirty="0" smtClean="0">
                <a:solidFill>
                  <a:srgbClr val="000066"/>
                </a:solidFill>
              </a:rPr>
              <a:t>–</a:t>
            </a:r>
            <a:r>
              <a:rPr lang="en-US" sz="2400" smtClean="0">
                <a:solidFill>
                  <a:srgbClr val="000066"/>
                </a:solidFill>
              </a:rPr>
              <a:t> MOD3.x</a:t>
            </a:r>
            <a:endParaRPr lang="en-US" sz="2400" dirty="0" smtClean="0">
              <a:solidFill>
                <a:srgbClr val="000066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66"/>
                </a:solidFill>
              </a:rPr>
              <a:t>M. Perez</a:t>
            </a:r>
          </a:p>
          <a:p>
            <a:pPr eaLnBrk="1" hangingPunct="1"/>
            <a:r>
              <a:rPr lang="en-US" sz="2000" dirty="0" smtClean="0">
                <a:solidFill>
                  <a:srgbClr val="000066"/>
                </a:solidFill>
              </a:rPr>
              <a:t>Innovative Systems Software</a:t>
            </a:r>
          </a:p>
        </p:txBody>
      </p:sp>
      <p:pic>
        <p:nvPicPr>
          <p:cNvPr id="2051" name="Picture 7" descr="\\Iss1\Docs\Graphics\!ISS-2L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6477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9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obtain the uncertainty bands specify the uncertain code runs to be used and the desired output variables. 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292000000 1 -59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uses runs number 1 to number 59</a:t>
            </a: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208090001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mflowj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127000000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indicates mass flow through valve 127</a:t>
            </a:r>
          </a:p>
          <a:p>
            <a:pPr>
              <a:buSzPct val="80000"/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2. Simple plant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2.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Perform an uncertainty analysis on the maximum cladding temperature in the Simple plant problem simulating a station blackout.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Merge the steady-state and transient files into a single input file.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splantUNC.is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a batch file to execute automatically all uncertainty runs, from run 0 (base case) to run 59.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1900" b="1" i="1" dirty="0" err="1" smtClean="0">
                <a:latin typeface="Times New Roman" pitchFamily="18" charset="0"/>
                <a:cs typeface="Times New Roman" pitchFamily="18" charset="0"/>
              </a:rPr>
              <a:t>splantUNC.ip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33298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Previous step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Merge the steady-state and transient files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Merge the steady-state and transient files into a single file and make the appropriate modifications to obtain the same results. Check the behavior of: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Steady-state controllers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pumpctl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steamctl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feedctl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Pressurizer re-nodalization and associated logic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Transient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cards 100, 201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Power scram curve trip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addition, add maximum cladding temperature card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in fuel HSs.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primary mass flow (pump velocity controller “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pumpctl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standard deviation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0.025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secondary pressure (valve area controller “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steamctl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Steady-state primary pressure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 typeface="Arial" pitchFamily="34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Initial gap internal pressure (gap conductance model)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Initial core power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0.01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Power scram curve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0.01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40000" algn="just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Axial core power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 the axial core power by associating a multiplier to central core nodes (node 06 and 07): the multiplier ranges from 1.0 (‘flat’ profile) to greater values.</a:t>
            </a:r>
          </a:p>
          <a:p>
            <a:pPr marL="540000" indent="0" algn="just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capability in all active core nodes to keep the sum of all axial core power multipliers equal to one.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1.0, max. = 1.2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Reactor scram occurrence (modification of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timeof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in trip T-506)</a:t>
            </a:r>
          </a:p>
          <a:p>
            <a:pPr marL="198000" indent="342000">
              <a:spcBef>
                <a:spcPts val="200"/>
              </a:spcBef>
              <a:buSzPct val="80000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 the uncertainty given in seconds into a multiplier.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3.0 sec., max. = 7 sec.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code correlations’ coefficients:</a:t>
            </a: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Gap conductivity (gap conductance model)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0.9, max. = 1.1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Wall-to-fluid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98000" indent="342000" algn="just" defTabSz="914192">
              <a:spcBef>
                <a:spcPts val="200"/>
              </a:spcBef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4.2-1 Wall Convection Heat Transfer Numbers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R5 manual volume IV.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Single-phase liquid.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nucleate boiling.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Saturated nucleate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Distribution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0.88, 0.95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1.1, 1.13]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transition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Distribution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0.9, 0.95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1.05, 1.1]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film boiling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[0.9, 0.95, 1.05, 1.1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film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Distribution [0.9, 0.95, 1.05, 1.1]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Filmwise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condensation.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phase: Uncertainty information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uncertainty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coefficients to liquid side.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0.93, max. = 1.07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Bubbly flow regime.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Annular flow regime.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Slug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pre-CHF flow regime.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automatically execute all uncertain code runs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batch file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splantUNC.bat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splantUNC.i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obtain the uncertainty bands specify the uncertain code runs to be used and the desired output variables. 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292000000 1 -59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uses runs number 1 to number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20809001 httemp  110001010 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20809002 mflowj  201000000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20809003 mflowj  231000000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20809004  httemp  110000810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20809006 p      140010000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20809006 p      160010000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20809007 p      230010000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20809008 pmpvel 170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20809009 tempf  140010000</a:t>
            </a:r>
          </a:p>
          <a:p>
            <a:pPr marL="0" indent="0">
              <a:buNone/>
            </a:pPr>
            <a:r>
              <a:rPr lang="is-IS" sz="2000" b="1" i="1" dirty="0">
                <a:latin typeface="Times New Roman" charset="0"/>
                <a:ea typeface="Times New Roman" charset="0"/>
                <a:cs typeface="Times New Roman" charset="0"/>
              </a:rPr>
              <a:t>20809010 tempf  160010000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1. Simple pipe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Exercise 3. SBLOCA analysis.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3.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 an uncertainty analysis on maximum cladding temperature, break mass flow and primary side pressure in a SBLOCA scenario.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input file from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sb.i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sb.is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execute all uncertainty runs.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sb.ip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11501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’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 formula at 3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order to obtain the 5/95 and 95/95 unilateral tolerance limits: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5/95 unilateral tolerance limit defines the region that contains the 5% of the population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percentile)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study with a confidence level of 0.95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95/95 unilateral tolerance limit defines the region that contains the 95% of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population (95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percentile)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under study with a confidence level of 0.95</a:t>
            </a:r>
          </a:p>
          <a:p>
            <a:pPr marL="540000" indent="-180000" algn="just" defTabSz="914192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3</a:t>
            </a:r>
            <a:r>
              <a:rPr lang="en-US" sz="19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order of application requires 124 calculations to determine the uncertainty limits:</a:t>
            </a:r>
          </a:p>
          <a:p>
            <a:pPr marL="900000" lvl="2" indent="-180000" algn="just" defTabSz="914192"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5/95 = rank(3)</a:t>
            </a:r>
          </a:p>
          <a:p>
            <a:pPr marL="900000" lvl="2" indent="-180000" algn="just" defTabSz="914192"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95/95 = rank(122)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just" defTabSz="914192"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 the information on the number of calculations, percentile and confidence level given in the output-print file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sb.os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Axial peaking factor in core node 03 (maximum)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Introduce </a:t>
            </a:r>
            <a:r>
              <a:rPr lang="en-US" sz="1900" u="sng" dirty="0" smtClean="0">
                <a:latin typeface="Times New Roman" pitchFamily="18" charset="0"/>
                <a:cs typeface="Times New Roman" pitchFamily="18" charset="0"/>
              </a:rPr>
              <a:t>normalization option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all nodes to keep the overall sum of the axial peaking factors to 1.0. </a:t>
            </a:r>
          </a:p>
          <a:p>
            <a:pPr marL="540000" indent="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  <a:defRPr/>
            </a:pP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Normal Distribution: mean = 1.0, standard deviation = 0.025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Initial total reactor power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 defTabSz="914192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0.010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Fuel volumetric heat capacity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Temperature range: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T≤2732K.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0.010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T&gt;2732.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0.066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Fuel thermal conductivity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Temperature range: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≤3100K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0.051</a:t>
            </a:r>
          </a:p>
          <a:p>
            <a:pPr marL="900000" lvl="1" indent="-180000" algn="just" defTabSz="914192">
              <a:lnSpc>
                <a:spcPct val="120000"/>
              </a:lnSpc>
              <a:spcBef>
                <a:spcPts val="200"/>
              </a:spcBef>
              <a:buFont typeface="Courier New" pitchFamily="49" charset="0"/>
              <a:buChar char="o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T&gt;3100K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0.102</a:t>
            </a:r>
          </a:p>
          <a:p>
            <a:pPr marL="540000" indent="-180000" algn="just" defTabSz="914192" eaLnBrk="1" fontAlgn="auto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Fission product yield factor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900" i="1" dirty="0">
                <a:latin typeface="Times New Roman" pitchFamily="18" charset="0"/>
                <a:cs typeface="Times New Roman" pitchFamily="18" charset="0"/>
              </a:rPr>
              <a:t>, standard deviation = </a:t>
            </a:r>
            <a:r>
              <a:rPr lang="en-US" sz="1900" i="1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3090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Scram curve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at time ≥ 0.9 seconds. Use option to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limit the product of the base value and the weight to 1.0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Break 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Choked flow model at the break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2-phase flow conditions.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Use one multiplier per parameter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3 seconds, max. = 8 seconds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Charging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3 seconds, max. = 8 seconds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Auxiliary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feed flow delay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10 seconds, max. = 20 seconds</a:t>
            </a:r>
          </a:p>
        </p:txBody>
      </p:sp>
    </p:spTree>
    <p:extLst>
      <p:ext uri="{BB962C8B-B14F-4D97-AF65-F5344CB8AC3E}">
        <p14:creationId xmlns:p14="http://schemas.microsoft.com/office/powerpoint/2010/main" val="5898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defTabSz="914192"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Comments to input treatable parameters: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ndicates that the implementation of the parameter’s uncertainty requires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modification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Notice that not all the uncertainty information is provided in a multiplier form. Convert the non-multipliers to multipliers (the uncertainty package requires the information in a multiplier form).</a:t>
            </a:r>
          </a:p>
          <a:p>
            <a:pPr marL="540000" indent="-180000" algn="just" defTabSz="914192">
              <a:buFontTx/>
              <a:buChar char="-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Notice that, since the input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sb.i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does not simulate a steady-state period, the plant initial conditions cannot be included in the uncertainty analysis.</a:t>
            </a:r>
          </a:p>
        </p:txBody>
      </p:sp>
    </p:spTree>
    <p:extLst>
      <p:ext uri="{BB962C8B-B14F-4D97-AF65-F5344CB8AC3E}">
        <p14:creationId xmlns:p14="http://schemas.microsoft.com/office/powerpoint/2010/main" val="33086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 correlations’ coefficients: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Wall-to-fluid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Apply uncertainty to “default” and “bundle without cross-flow” * convective boundary conditions (different convective boundary conditions but same distribution information).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Single-phase liquid.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nucleate boiling.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0.35,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nucleate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Trapezoidal Distribution [0.78, 0.85, 1.2, 1.4]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Subcooled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transition boiling.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0.8, 0.85, 1.2, 1.3]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Saturated transition boiling.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[0.8, 0.85, 1.2, 1.3]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Single-phase vapor.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0.8, 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liquid viscosity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liquid conductivity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Light water, surface tension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= 1.00, standard deviation = 0.02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Critical heat flux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Groeneveld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lookup table method.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0.90, 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1.10</a:t>
            </a:r>
          </a:p>
          <a:p>
            <a:pPr marL="540000" lvl="1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Gap conductivity using gap conductance 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min.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0.80, max.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1.20</a:t>
            </a:r>
          </a:p>
          <a:p>
            <a:pPr marL="540000" indent="-180000" algn="just" defTabSz="914192">
              <a:spcBef>
                <a:spcPts val="200"/>
              </a:spcBef>
              <a:buFontTx/>
              <a:buChar char="-"/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heat transfer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uncertainty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coefficients to liquid side.</a:t>
            </a:r>
          </a:p>
          <a:p>
            <a:pPr marL="540000" indent="0" algn="just" defTabSz="914192">
              <a:spcBef>
                <a:spcPts val="200"/>
              </a:spcBef>
              <a:buNone/>
              <a:defRPr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0.93, max. = 1.07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Bubbly flow regime.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Annular flow regime. 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Slug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pre-CHF flow regime.</a:t>
            </a:r>
          </a:p>
          <a:p>
            <a:pPr marL="900000" lvl="1" indent="-180000" algn="just" defTabSz="914192"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Mist post-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dryout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flow regime.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defTabSz="914192"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Comments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source correlation parameters:</a:t>
            </a:r>
          </a:p>
          <a:p>
            <a:pPr marL="0" indent="0" algn="just" defTabSz="914192"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indicates that the implementation of the parameter’s uncertainty requires input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 modification: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Bundle convective condition for fuel and steam generators’ (primary side) heat structures (use P/D = 1.25)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Gap conductance model (use initial gap internal pressure = 349.54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/in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Note: only 1 mesh interval is allowed when using gap conductance 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1600" indent="-284400"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Maximum cladding temperature in fuel heat structures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Notice that not all the uncertainty information is provided in a multiplier form. Convert the non-multipliers to multipliers (the uncertainty package requires the information in a multiplier form).</a:t>
            </a:r>
          </a:p>
          <a:p>
            <a:pPr algn="just" defTabSz="914192">
              <a:lnSpc>
                <a:spcPct val="110000"/>
              </a:lnSpc>
              <a:spcBef>
                <a:spcPts val="200"/>
              </a:spcBef>
              <a:buSzPct val="80000"/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Notice that, since the input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typpwr.i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does not simulate a steady-state period, the plant initial conditions cannot be included in the uncertainty analysis.</a:t>
            </a:r>
          </a:p>
          <a:p>
            <a:pPr marL="540000" lvl="1" indent="0" algn="just" defTabSz="914192">
              <a:spcBef>
                <a:spcPts val="200"/>
              </a:spcBef>
              <a:buNone/>
              <a:defRPr/>
            </a:pP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Prepare a batch file to execute the base case (run number 0) and the uncertainty runs (run numbers 1 to 124).</a:t>
            </a:r>
          </a:p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the “-Q “ field at the end of each command line so that the code quits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Relap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execution window automatically after each calculation.</a:t>
            </a:r>
          </a:p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Note the numbers attached to each output-print and restart-plot files.</a:t>
            </a:r>
          </a:p>
        </p:txBody>
      </p:sp>
    </p:spTree>
    <p:extLst>
      <p:ext uri="{BB962C8B-B14F-4D97-AF65-F5344CB8AC3E}">
        <p14:creationId xmlns:p14="http://schemas.microsoft.com/office/powerpoint/2010/main" val="9792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Exercise 1.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Perform an uncertainty analysis on outlet junction mass flow in the Simple pipe problem. Use the uncertainty information provided in next slides.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setup input file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spUNC.is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from the uncertainty information provided in the exercise.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a batch file to execute automatically all uncertainty runs, from run 0 (base case) to run 59.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  <a:p>
            <a:pPr marL="457200" indent="-457200" algn="just" defTabSz="914192"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Prepare the post-processing input file </a:t>
            </a:r>
            <a:r>
              <a:rPr lang="en-US" sz="1900" b="1" i="1" dirty="0" err="1" smtClean="0">
                <a:latin typeface="Times New Roman" pitchFamily="18" charset="0"/>
                <a:cs typeface="Times New Roman" pitchFamily="18" charset="0"/>
              </a:rPr>
              <a:t>spUNC.ip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specify the output quantities under analysis.</a:t>
            </a:r>
          </a:p>
          <a:p>
            <a:pPr marL="457200" indent="-457200" algn="just" defTabSz="914192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19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phase of the uncertainty package.</a:t>
            </a:r>
          </a:p>
        </p:txBody>
      </p:sp>
    </p:spTree>
    <p:extLst>
      <p:ext uri="{BB962C8B-B14F-4D97-AF65-F5344CB8AC3E}">
        <p14:creationId xmlns:p14="http://schemas.microsoft.com/office/powerpoint/2010/main" val="11623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Post-processing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defTabSz="914192" eaLnBrk="1" fontAlgn="auto" hangingPunct="1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Prepare the post-processing input file to request the data for the following output quantities: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Maximum cladding temperature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Break mass flow</a:t>
            </a:r>
          </a:p>
          <a:p>
            <a:pPr lvl="1" algn="just" defTabSz="914192">
              <a:buSzPct val="80000"/>
              <a:buFont typeface="Courier New" pitchFamily="49" charset="0"/>
              <a:buChar char="o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Primary pressure</a:t>
            </a:r>
          </a:p>
        </p:txBody>
      </p:sp>
    </p:spTree>
    <p:extLst>
      <p:ext uri="{BB962C8B-B14F-4D97-AF65-F5344CB8AC3E}">
        <p14:creationId xmlns:p14="http://schemas.microsoft.com/office/powerpoint/2010/main" val="32922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Simple pipe nodalization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47800" y="3200400"/>
            <a:ext cx="6553200" cy="1192212"/>
            <a:chOff x="611560" y="4973638"/>
            <a:chExt cx="6552728" cy="119322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11560" y="4973638"/>
              <a:ext cx="1368152" cy="1191666"/>
              <a:chOff x="611560" y="4973638"/>
              <a:chExt cx="1368152" cy="119166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11560" y="4973638"/>
                <a:ext cx="1368326" cy="1191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TextBox 6"/>
              <p:cNvSpPr txBox="1">
                <a:spLocks noChangeArrowheads="1"/>
              </p:cNvSpPr>
              <p:nvPr/>
            </p:nvSpPr>
            <p:spPr bwMode="auto">
              <a:xfrm>
                <a:off x="755576" y="5340350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/>
                  <a:t>110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796136" y="4973638"/>
              <a:ext cx="1368152" cy="1191666"/>
              <a:chOff x="763960" y="5126038"/>
              <a:chExt cx="1368152" cy="11916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63786" y="5126038"/>
                <a:ext cx="1368326" cy="1191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TextBox 23"/>
              <p:cNvSpPr txBox="1">
                <a:spLocks noChangeArrowheads="1"/>
              </p:cNvSpPr>
              <p:nvPr/>
            </p:nvSpPr>
            <p:spPr bwMode="auto">
              <a:xfrm>
                <a:off x="907976" y="5492750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130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987876" y="4973638"/>
              <a:ext cx="360337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8213" y="4973638"/>
              <a:ext cx="360336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8549" y="4975226"/>
              <a:ext cx="358749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67298" y="4975226"/>
              <a:ext cx="360337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27635" y="4975226"/>
              <a:ext cx="360336" cy="119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19" idx="3"/>
              <a:endCxn id="7" idx="1"/>
            </p:cNvCxnSpPr>
            <p:nvPr/>
          </p:nvCxnSpPr>
          <p:spPr>
            <a:xfrm>
              <a:off x="1979886" y="5569457"/>
              <a:ext cx="1007989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787971" y="5569457"/>
              <a:ext cx="1007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491880" y="5363924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125</a:t>
              </a:r>
            </a:p>
          </p:txBody>
        </p:sp>
        <p:sp>
          <p:nvSpPr>
            <p:cNvPr id="15" name="TextBox 37"/>
            <p:cNvSpPr txBox="1">
              <a:spLocks noChangeArrowheads="1"/>
            </p:cNvSpPr>
            <p:nvPr/>
          </p:nvSpPr>
          <p:spPr bwMode="auto">
            <a:xfrm>
              <a:off x="2267744" y="5157192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120</a:t>
              </a:r>
            </a:p>
          </p:txBody>
        </p:sp>
        <p:sp>
          <p:nvSpPr>
            <p:cNvPr id="16" name="TextBox 38"/>
            <p:cNvSpPr txBox="1">
              <a:spLocks noChangeArrowheads="1"/>
            </p:cNvSpPr>
            <p:nvPr/>
          </p:nvSpPr>
          <p:spPr bwMode="auto">
            <a:xfrm>
              <a:off x="4968028" y="5157192"/>
              <a:ext cx="900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Required information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29000000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Wilks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formula data: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and last uncertainty run numbers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Confidence level and percentile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of application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of added runs (optional field)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Minimum and maximum number of runs (optional field)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Seed (optional field)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29100XXXX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Source correlation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parameters, uncertainty information.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291DDWWW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Input treatable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parameters, uncertainty information.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Input treatable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input treatable parameters: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Pressure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0.97,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1.03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Temperature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0.03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Valve control system: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Setpoint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mass flow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0.98,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 typeface="Arial" pitchFamily="34" charset="0"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Valve control system: Integral-constant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0.95,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1.05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Stainless steal material properties: Thermal conductivity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Trapezoidal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[0.95,0.97,1.02,1.05]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Stainless steal material properties: Heat capacity</a:t>
            </a:r>
          </a:p>
          <a:p>
            <a:pPr marL="540000" lvl="1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Trapezoidal Distribution: 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0.98,1.0,1.01,1.02]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Source correlation parameters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SzPct val="8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uncertainty to the following code correlations’ coefficients:</a:t>
            </a: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heat transfer to liquid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bubbly flow regime: HTC.02.101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Single phase liquid wall to liquid heat transfer: FRV.BBY.HIF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min. = 0.8, max. = 1.2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viscosity: VIS.LW.LIZ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Normal 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conductivity: CON.LW.LIQ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Distribution: mean = 1.0, standard deviation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Liquid surface tension: SFT.LW.LV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Normal Distribution: mean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1.0, standard deviation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0.02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Examples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0000">
              <a:spcBef>
                <a:spcPts val="200"/>
              </a:spcBef>
              <a:buSzPct val="80000"/>
              <a:buFont typeface="Times New Roman" pitchFamily="18" charset="0"/>
              <a:buChar char="-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Pressure in source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tmdpvol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CCC=110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Uniform Distribution: min. = 0.97, max. 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1.03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indent="0">
              <a:spcBef>
                <a:spcPts val="200"/>
              </a:spcBef>
              <a:buSzPct val="80000"/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0000" indent="-180000">
              <a:spcBef>
                <a:spcPts val="200"/>
              </a:spcBef>
              <a:buSzPct val="80000"/>
              <a:buFontTx/>
              <a:buChar char="-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Interphase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heat transfer to liquid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 bubbly flow regime: HTC.02.101</a:t>
            </a:r>
          </a:p>
          <a:p>
            <a:pPr marL="540000" indent="0">
              <a:spcBef>
                <a:spcPts val="200"/>
              </a:spcBef>
              <a:buSzPct val="80000"/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Uniform Distribution: min. = 0.8, max. = 1.2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5111"/>
              </p:ext>
            </p:extLst>
          </p:nvPr>
        </p:nvGraphicFramePr>
        <p:xfrm>
          <a:off x="457194" y="2307266"/>
          <a:ext cx="614365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720000"/>
                <a:gridCol w="720000"/>
                <a:gridCol w="1175658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</a:t>
                      </a:r>
                    </a:p>
                    <a:p>
                      <a:r>
                        <a:rPr lang="en-US" sz="1600" b="0" dirty="0" smtClean="0"/>
                        <a:t>291DDWWW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W6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1100201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291</a:t>
                      </a:r>
                      <a:r>
                        <a:rPr lang="en-US" sz="1600" b="1" dirty="0" smtClean="0"/>
                        <a:t>01002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5881"/>
              </p:ext>
            </p:extLst>
          </p:nvPr>
        </p:nvGraphicFramePr>
        <p:xfrm>
          <a:off x="381000" y="5029200"/>
          <a:ext cx="7560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26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</a:t>
                      </a:r>
                    </a:p>
                    <a:p>
                      <a:r>
                        <a:rPr lang="en-US" sz="1600" b="0" dirty="0" smtClean="0"/>
                        <a:t>2900NNNN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W8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2900</a:t>
                      </a:r>
                      <a:r>
                        <a:rPr lang="en-US" sz="1600" b="1" dirty="0" smtClean="0"/>
                        <a:t>0001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HTC.02.101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-1.0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2900</a:t>
                      </a:r>
                      <a:r>
                        <a:rPr lang="en-US" sz="1600" b="1" dirty="0" smtClean="0"/>
                        <a:t>0002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phase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Batch file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Prepare a batch file to automatically execute all uncertain code runs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SzPct val="80000"/>
              <a:buNone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relap5.exe –i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spUNC.i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mr-I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mr-I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–Q </a:t>
            </a: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Notes: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 “0” refers to base case, i.e. no uncertainty weights are applied</a:t>
            </a:r>
          </a:p>
          <a:p>
            <a:pPr>
              <a:buSzPct val="80000"/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 “–Q” exits the calculation automatically</a:t>
            </a:r>
          </a:p>
          <a:p>
            <a:pPr marL="0" indent="0">
              <a:buSzPct val="8000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SzPct val="8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2473</Words>
  <Application>Microsoft Macintosh PowerPoint</Application>
  <PresentationFormat>On-screen Show (4:3)</PresentationFormat>
  <Paragraphs>335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Courier New</vt:lpstr>
      <vt:lpstr>Mangal</vt:lpstr>
      <vt:lpstr>Times New Roman</vt:lpstr>
      <vt:lpstr>Wingdings</vt:lpstr>
      <vt:lpstr>Arial</vt:lpstr>
      <vt:lpstr>Office Theme</vt:lpstr>
      <vt:lpstr>PowerPoint Presentation</vt:lpstr>
      <vt:lpstr>Exercise 1. Simple pipe analysis.</vt:lpstr>
      <vt:lpstr>Exercise 1. Statement</vt:lpstr>
      <vt:lpstr>1. Simple pipe nodalization</vt:lpstr>
      <vt:lpstr>1. Setup phase     Required information</vt:lpstr>
      <vt:lpstr>1. Setup phase     Input treatable parameters</vt:lpstr>
      <vt:lpstr>1. Setup phase     Source correlation parameters</vt:lpstr>
      <vt:lpstr>1. Setup phase     Examples</vt:lpstr>
      <vt:lpstr>1. Simulation phase     Batch file</vt:lpstr>
      <vt:lpstr>1. Post-processing phase     Input file</vt:lpstr>
      <vt:lpstr>Exercise 2. Simple plant analysis.</vt:lpstr>
      <vt:lpstr>Exercise 2. statement</vt:lpstr>
      <vt:lpstr>2. Previous step     Merge the steady-state and transient files</vt:lpstr>
      <vt:lpstr>2. Setup phase     Input treatable parameters</vt:lpstr>
      <vt:lpstr>2. Setup phase     Input treatable parameters, cont’d</vt:lpstr>
      <vt:lpstr>2. Setup phase     Source correlation parameters</vt:lpstr>
      <vt:lpstr>2. Setup phase: Uncertainty information     Source correlation parameters, cont’d</vt:lpstr>
      <vt:lpstr>2. Simulation phase     Batch file</vt:lpstr>
      <vt:lpstr>2. Post-processing phase     Input file</vt:lpstr>
      <vt:lpstr>Exercise 3. SBLOCA analysis.</vt:lpstr>
      <vt:lpstr>Exercise 3. statement</vt:lpstr>
      <vt:lpstr>3. Setup phase      Wilks’ formula</vt:lpstr>
      <vt:lpstr>3. Setup phase     Input treatable parameters</vt:lpstr>
      <vt:lpstr>3. Setup phase     Input treatable parameters, cont’d</vt:lpstr>
      <vt:lpstr>3. Setup phase     Input treatable parameters, cont’d</vt:lpstr>
      <vt:lpstr>3. Setup phase     Source correlation parameters</vt:lpstr>
      <vt:lpstr>3. Setup phase     Source correlation parameters, cont’d</vt:lpstr>
      <vt:lpstr>3. Setup phase     Source correlation parameters, cont’d</vt:lpstr>
      <vt:lpstr>3. Simulation phase     Batch file</vt:lpstr>
      <vt:lpstr>3. Post-processing phase     Input file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Microsoft Office User</cp:lastModifiedBy>
  <cp:revision>89</cp:revision>
  <dcterms:created xsi:type="dcterms:W3CDTF">2006-08-16T00:00:00Z</dcterms:created>
  <dcterms:modified xsi:type="dcterms:W3CDTF">2017-07-31T21:59:50Z</dcterms:modified>
</cp:coreProperties>
</file>