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8" r:id="rId4"/>
    <p:sldId id="257" r:id="rId5"/>
    <p:sldId id="259" r:id="rId6"/>
    <p:sldId id="262" r:id="rId7"/>
    <p:sldId id="299" r:id="rId8"/>
    <p:sldId id="264" r:id="rId9"/>
    <p:sldId id="263" r:id="rId10"/>
    <p:sldId id="269" r:id="rId11"/>
    <p:sldId id="273" r:id="rId12"/>
    <p:sldId id="275" r:id="rId13"/>
    <p:sldId id="297" r:id="rId14"/>
    <p:sldId id="300" r:id="rId15"/>
    <p:sldId id="270" r:id="rId16"/>
    <p:sldId id="267" r:id="rId17"/>
    <p:sldId id="298" r:id="rId18"/>
    <p:sldId id="278" r:id="rId19"/>
    <p:sldId id="280" r:id="rId20"/>
    <p:sldId id="279" r:id="rId21"/>
    <p:sldId id="282" r:id="rId22"/>
    <p:sldId id="290" r:id="rId23"/>
    <p:sldId id="283" r:id="rId24"/>
    <p:sldId id="287" r:id="rId25"/>
    <p:sldId id="285" r:id="rId26"/>
    <p:sldId id="286" r:id="rId27"/>
    <p:sldId id="289" r:id="rId28"/>
    <p:sldId id="271" r:id="rId29"/>
    <p:sldId id="294" r:id="rId30"/>
    <p:sldId id="295" r:id="rId31"/>
    <p:sldId id="272" r:id="rId32"/>
    <p:sldId id="266" r:id="rId33"/>
    <p:sldId id="265" r:id="rId34"/>
    <p:sldId id="277" r:id="rId35"/>
    <p:sldId id="296" r:id="rId36"/>
    <p:sldId id="26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69EA-E066-40DD-BC09-206024888BA3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76D10-E820-44CB-90CE-66BFCFC597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692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6D10-E820-44CB-90CE-66BFCFC5977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735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6D10-E820-44CB-90CE-66BFCFC597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387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6D10-E820-44CB-90CE-66BFCFC5977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02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6D10-E820-44CB-90CE-66BFCFC597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965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6D10-E820-44CB-90CE-66BFCFC597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434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76D10-E820-44CB-90CE-66BFCFC5977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05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A5D227-D759-4256-BD4D-1D559221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BE1D1FA-A57A-41AD-8E05-3082978B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470CD5-9BFD-4923-A7E7-E7F72D9E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DBF167-D69D-4976-8A3C-06DE9E95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81726F-298D-4345-88CA-EE0D1F2F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9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2A2EC4-720A-4A5C-B367-7BFEDEF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C914F6-6E4C-4B4B-B326-0ECD5666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439678-F193-455F-B58C-0EDB386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3F596A-9BE0-4938-AE1C-2C5833A8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5339977-59B7-4C13-A01F-FE6E63C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527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990A3EF-050F-4B02-8495-AD5DDDD60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1D1E4A1-2EB0-4AC6-BB99-1A6484CC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5774B1-5904-4AFB-803E-B8710DAF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C1BE24-634D-41AA-954E-1750A7A6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3EB4948-FDC6-4F77-A5C7-1A9BCDE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77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8BEA0-5ABF-4F4D-A732-383D52FE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9AFE8E-7624-421E-AB11-737832C0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D117E0-5991-4FDD-B859-2B2F0208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FD8605-4EE2-4769-A8D2-33BE4D7A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2A8B40-2E1A-4D0B-AB8A-009FECB9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712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BC8B55-6491-4320-BCD0-CD42C61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260B190-7888-454E-907E-F18C1803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2B64AF-35D2-45CE-B270-F3C7A7C4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556785-E31A-4DD2-B6D9-9823D6B2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B552D8-A8BA-4BA6-9C9E-76B4D2A8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99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0056C6-6028-41E0-8111-6367F34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32EB04E-2EDB-4B02-805D-00DF550C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7643970-EE65-4830-B8AB-A1DE8679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AE0411-CC6A-40B5-8923-EF09BF93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E71B1B-C03F-4861-8AEE-33801B4D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1E7A1AB-DFF0-44A9-B79F-420AF03D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79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2B9788-E4E1-4385-BA4F-80EE0364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9482F8-1681-4C89-990E-A6BBCC08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96BD4C3-B2A2-45EF-9CFA-02AA1654F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278BED0-EBAA-40ED-BE29-FF40CFE0C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7CA6586-B9CB-4058-9A99-39D766DF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A9979FE-C116-4ACF-9024-6A26992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5322408-8E4C-41AA-A41D-13FEDBEC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E3A4FAE-23F7-41C0-8CFF-FA46951E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628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00789D-89EE-4B7E-8FB8-8AB602E2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95474C5-5DE0-45DC-8F6B-28B30617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BA86B9-1F94-43C5-B98C-7AC3F762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94DD8C5-A010-4783-BB30-D43152B1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62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8683121-466D-46CF-ADC9-C16B355D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4FC767B-56DB-4F2E-8CBF-E6FD6B3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01044D4-14B6-4280-84B5-4751402B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409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53D5BF-1C06-407E-BE14-10D85293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3B0614-502B-43FA-A739-5E2A2A58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3AAD4BD-7FAB-4E50-AAAA-375053FA6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746A41A-3BD7-4F7D-B863-5018B72A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4DCE7F-0944-41E4-A80D-66F486FA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529093D-E50C-4162-A81B-563B01C4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30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0BFF3F-4DBC-40AD-9F10-D607AAC6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9C42906-F68C-4938-91E3-A088E236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25E66C-45F7-4982-AC6F-115FE430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C165F5F-334C-4258-A5EB-0F75A002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BCBD22-F0DB-4975-8B6C-517D6D7C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B1CF0C-1602-4106-B139-BEA6E48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39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03137A8-5A8B-40CE-AFB2-E76D148C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C93C1EB-B330-4A7E-A4E9-B852C021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2EA263A-A778-4C6C-9243-E8FE26B8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39F7-028E-43EE-9B3C-B65E9B058ED0}" type="datetimeFigureOut">
              <a:rPr lang="ko-KR" altLang="en-US" smtClean="0"/>
              <a:pPr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42C6DA-B64E-4447-A743-B0F1272C1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368548-C8A7-490D-894E-9D826771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947C-D920-4CEF-8F43-5F366B422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553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solidity/rele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-ide.readthedocs.io/en/latest/index.html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1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eturnvalues/%EC%9D%B4%EB%8D%94%EB%A6%AC%EC%9B%80-dapp-%EA%B0%9C%EB%B0%9C-rental-car-1-2-7268e2e0060a" TargetMode="External"/><Relationship Id="rId2" Type="http://schemas.openxmlformats.org/officeDocument/2006/relationships/hyperlink" Target="https://busy.org/@pangol/dapp-5-sol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hyperlink" Target="https://github.com/ethereum/go-ethereum/wiki/Building-Ethereu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/wiki/Command-Line-Options?source=post_page--------------------------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rufflesuite.com/ganach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7C5AA9-EF99-441B-AF80-2879F386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61" y="2102498"/>
            <a:ext cx="8192278" cy="199818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스마트 </a:t>
            </a:r>
            <a:r>
              <a:rPr lang="ko-KR" altLang="en-US" sz="4000" dirty="0" err="1"/>
              <a:t>컨트랙트</a:t>
            </a:r>
            <a:r>
              <a:rPr lang="ko-KR" altLang="en-US" sz="4000" dirty="0"/>
              <a:t> 개발을 위한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 err="1"/>
              <a:t>이더리움</a:t>
            </a:r>
            <a:r>
              <a:rPr lang="ko-KR" altLang="en-US" sz="4000" dirty="0"/>
              <a:t> 개발환경 </a:t>
            </a:r>
            <a:r>
              <a:rPr lang="ko-KR" altLang="en-US" sz="4000" dirty="0" smtClean="0"/>
              <a:t>조</a:t>
            </a:r>
            <a:r>
              <a:rPr lang="ko-KR" altLang="en-US" sz="4000" dirty="0" smtClean="0"/>
              <a:t>사</a:t>
            </a:r>
            <a:endParaRPr lang="ko-KR" altLang="en-US" sz="4000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B2F7393D-3E55-41E6-810D-A8FF7181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848" y="6400800"/>
            <a:ext cx="2865120" cy="36880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Etri</a:t>
            </a:r>
            <a:r>
              <a:rPr lang="en-US" altLang="ko-KR" sz="1800" dirty="0"/>
              <a:t> </a:t>
            </a:r>
            <a:r>
              <a:rPr lang="ko-KR" altLang="en-US" sz="1800" dirty="0"/>
              <a:t>하계연수생 김승수</a:t>
            </a:r>
          </a:p>
        </p:txBody>
      </p:sp>
    </p:spTree>
    <p:extLst>
      <p:ext uri="{BB962C8B-B14F-4D97-AF65-F5344CB8AC3E}">
        <p14:creationId xmlns="" xmlns:p14="http://schemas.microsoft.com/office/powerpoint/2010/main" val="12069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7C5AA9-EF99-441B-AF80-2879F386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61" y="2429905"/>
            <a:ext cx="8192278" cy="1998189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솔리디티</a:t>
            </a:r>
            <a:r>
              <a:rPr lang="ko-KR" altLang="en-US" sz="4000" dirty="0"/>
              <a:t> 컴파일러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 err="1"/>
              <a:t>Solc</a:t>
            </a:r>
            <a:endParaRPr lang="en-US" altLang="ko-KR" sz="4000" dirty="0"/>
          </a:p>
        </p:txBody>
      </p:sp>
    </p:spTree>
    <p:extLst>
      <p:ext uri="{BB962C8B-B14F-4D97-AF65-F5344CB8AC3E}">
        <p14:creationId xmlns="" xmlns:p14="http://schemas.microsoft.com/office/powerpoint/2010/main" val="207458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Solc</a:t>
            </a:r>
            <a:r>
              <a:rPr lang="en-US" altLang="ko-KR" dirty="0"/>
              <a:t> (Solidity Compiler)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E55488E9-CD87-4020-9FA9-11376954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작성한 </a:t>
            </a:r>
            <a:r>
              <a:rPr lang="en-US" altLang="ko-KR" sz="2400" dirty="0"/>
              <a:t>Smart Contract</a:t>
            </a:r>
            <a:r>
              <a:rPr lang="ko-KR" altLang="en-US" sz="2400" dirty="0"/>
              <a:t>를 </a:t>
            </a:r>
            <a:r>
              <a:rPr lang="en-US" altLang="ko-KR" sz="2400" dirty="0"/>
              <a:t>EVM</a:t>
            </a:r>
            <a:r>
              <a:rPr lang="ko-KR" altLang="en-US" sz="2400" dirty="0"/>
              <a:t>에서 실행 가능하도록 </a:t>
            </a:r>
            <a:r>
              <a:rPr lang="en-US" altLang="ko-KR" sz="2400" dirty="0"/>
              <a:t>Low level Instruction</a:t>
            </a:r>
            <a:r>
              <a:rPr lang="ko-KR" altLang="en-US" sz="2400" dirty="0"/>
              <a:t>인 </a:t>
            </a:r>
            <a:r>
              <a:rPr lang="en-US" altLang="ko-KR" sz="2400" dirty="0">
                <a:solidFill>
                  <a:srgbClr val="FF0000"/>
                </a:solidFill>
              </a:rPr>
              <a:t>“</a:t>
            </a:r>
            <a:r>
              <a:rPr lang="en-US" altLang="ko-KR" sz="2400" dirty="0" err="1">
                <a:solidFill>
                  <a:srgbClr val="FF0000"/>
                </a:solidFill>
              </a:rPr>
              <a:t>ByteCode</a:t>
            </a:r>
            <a:r>
              <a:rPr lang="en-US" altLang="ko-KR" sz="2400" dirty="0">
                <a:solidFill>
                  <a:srgbClr val="FF0000"/>
                </a:solidFill>
              </a:rPr>
              <a:t>”</a:t>
            </a:r>
            <a:r>
              <a:rPr lang="ko-KR" altLang="en-US" sz="2400" dirty="0">
                <a:solidFill>
                  <a:srgbClr val="FF0000"/>
                </a:solidFill>
              </a:rPr>
              <a:t>로 바꿔주는 </a:t>
            </a:r>
            <a:r>
              <a:rPr lang="en-US" altLang="ko-KR" sz="2400" dirty="0">
                <a:solidFill>
                  <a:srgbClr val="FF0000"/>
                </a:solidFill>
              </a:rPr>
              <a:t>Compiler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Compile</a:t>
            </a:r>
            <a:r>
              <a:rPr lang="ko-KR" altLang="en-US" sz="2400" dirty="0"/>
              <a:t>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작성한 </a:t>
            </a:r>
            <a:r>
              <a:rPr lang="en-US" altLang="ko-KR" sz="2400" dirty="0"/>
              <a:t>Smart Contract</a:t>
            </a:r>
            <a:r>
              <a:rPr lang="ko-KR" altLang="en-US" sz="2400" dirty="0"/>
              <a:t>에 대한 </a:t>
            </a:r>
            <a:r>
              <a:rPr lang="en-US" altLang="ko-KR" sz="2400" dirty="0">
                <a:solidFill>
                  <a:srgbClr val="FF0000"/>
                </a:solidFill>
              </a:rPr>
              <a:t>ABI, </a:t>
            </a:r>
            <a:r>
              <a:rPr lang="en-US" altLang="ko-KR" sz="2400" dirty="0" err="1">
                <a:solidFill>
                  <a:srgbClr val="FF0000"/>
                </a:solidFill>
              </a:rPr>
              <a:t>ByteCode</a:t>
            </a:r>
            <a:r>
              <a:rPr lang="ko-KR" altLang="en-US" sz="2400" dirty="0"/>
              <a:t>가 생성</a:t>
            </a:r>
            <a:endParaRPr lang="en-US" altLang="ko-KR" sz="2400" dirty="0"/>
          </a:p>
          <a:p>
            <a:pPr lvl="1"/>
            <a:r>
              <a:rPr lang="en-US" altLang="ko-KR" sz="2100" dirty="0" err="1"/>
              <a:t>ByteCode</a:t>
            </a:r>
            <a:endParaRPr lang="en-US" altLang="ko-KR" sz="2100" dirty="0"/>
          </a:p>
          <a:p>
            <a:pPr lvl="2"/>
            <a:r>
              <a:rPr lang="en-US" altLang="ko-KR" sz="1600" dirty="0"/>
              <a:t>Smart Contract Code</a:t>
            </a:r>
            <a:r>
              <a:rPr lang="ko-KR" altLang="en-US" sz="1600" dirty="0"/>
              <a:t>를 컴파일한 결과</a:t>
            </a:r>
            <a:endParaRPr lang="en-US" altLang="ko-KR" sz="1600" dirty="0"/>
          </a:p>
          <a:p>
            <a:pPr lvl="2"/>
            <a:r>
              <a:rPr lang="en-US" altLang="ko-KR" sz="1600" dirty="0"/>
              <a:t>EVM </a:t>
            </a:r>
            <a:r>
              <a:rPr lang="ko-KR" altLang="en-US" sz="1600" dirty="0"/>
              <a:t>위에서 실행됨</a:t>
            </a:r>
            <a:endParaRPr lang="en-US" altLang="ko-KR" sz="1600" dirty="0"/>
          </a:p>
          <a:p>
            <a:pPr lvl="1"/>
            <a:r>
              <a:rPr lang="en-US" altLang="ko-KR" sz="2000" dirty="0"/>
              <a:t>ABI(Application Binary Interface)</a:t>
            </a:r>
          </a:p>
          <a:p>
            <a:pPr lvl="2"/>
            <a:r>
              <a:rPr lang="en-US" altLang="ko-KR" sz="1600" dirty="0"/>
              <a:t>Smart</a:t>
            </a:r>
            <a:r>
              <a:rPr lang="ko-KR" altLang="en-US" sz="1600" dirty="0"/>
              <a:t> </a:t>
            </a:r>
            <a:r>
              <a:rPr lang="en-US" altLang="ko-KR" sz="1600" dirty="0"/>
              <a:t>Contract</a:t>
            </a:r>
            <a:r>
              <a:rPr lang="ko-KR" altLang="en-US" sz="1600" dirty="0"/>
              <a:t>의 외부</a:t>
            </a:r>
            <a:r>
              <a:rPr lang="en-US" altLang="ko-KR" sz="1600" dirty="0"/>
              <a:t>/</a:t>
            </a:r>
            <a:r>
              <a:rPr lang="ko-KR" altLang="en-US" sz="1600" dirty="0"/>
              <a:t>공개 함수와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Metadata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 lvl="2"/>
            <a:r>
              <a:rPr lang="en-US" altLang="ko-KR" sz="1600" dirty="0"/>
              <a:t>Contract</a:t>
            </a:r>
            <a:r>
              <a:rPr lang="ko-KR" altLang="en-US" sz="1600" dirty="0"/>
              <a:t>의 함수를 호출하는데 사용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r>
              <a:rPr lang="en-US" altLang="ko-KR" sz="2400" dirty="0" err="1"/>
              <a:t>Solc</a:t>
            </a:r>
            <a:r>
              <a:rPr lang="ko-KR" altLang="en-US" sz="2400" dirty="0"/>
              <a:t> 설치파일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https://github.com/ethereum/solidity/releases</a:t>
            </a:r>
            <a:endParaRPr lang="en-US" altLang="ko-KR" sz="1800" dirty="0"/>
          </a:p>
        </p:txBody>
      </p:sp>
    </p:spTree>
    <p:extLst>
      <p:ext uri="{BB962C8B-B14F-4D97-AF65-F5344CB8AC3E}">
        <p14:creationId xmlns="" xmlns:p14="http://schemas.microsoft.com/office/powerpoint/2010/main" val="379378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Solc</a:t>
            </a:r>
            <a:r>
              <a:rPr lang="en-US" altLang="ko-KR" dirty="0"/>
              <a:t> (Solidity Compiler) Cont.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E55488E9-CD87-4020-9FA9-11376954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842" y="5935660"/>
            <a:ext cx="1530350" cy="47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ByteCode</a:t>
            </a:r>
            <a:endParaRPr lang="en-US" altLang="ko-KR" sz="2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CE812784-5D5B-4750-B4FB-66F3209DEEC9}"/>
              </a:ext>
            </a:extLst>
          </p:cNvPr>
          <p:cNvSpPr txBox="1">
            <a:spLocks/>
          </p:cNvSpPr>
          <p:nvPr/>
        </p:nvSpPr>
        <p:spPr>
          <a:xfrm>
            <a:off x="5744199" y="5935661"/>
            <a:ext cx="654050" cy="47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ABI</a:t>
            </a:r>
            <a:endParaRPr lang="en-US" altLang="ko-KR" sz="2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ABB2BB71-9C9E-400D-B34B-B4B39B965C80}"/>
              </a:ext>
            </a:extLst>
          </p:cNvPr>
          <p:cNvSpPr txBox="1">
            <a:spLocks/>
          </p:cNvSpPr>
          <p:nvPr/>
        </p:nvSpPr>
        <p:spPr>
          <a:xfrm>
            <a:off x="1566778" y="5920816"/>
            <a:ext cx="1930400" cy="47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Contract Code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CC4E40A-B916-4F26-B155-E937495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822" y="1867550"/>
            <a:ext cx="4339345" cy="3227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3C0CB5C-2AB5-4FB9-AD20-28EBD3DD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4" y="1674087"/>
            <a:ext cx="3748088" cy="4155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6048D36-F001-46E3-9E95-4049247C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995" y="1674087"/>
            <a:ext cx="2242010" cy="42412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808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5D9CD26-56EC-4854-AF8B-E419D55B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347787"/>
            <a:ext cx="8743950" cy="41624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B3C0A8C4-3E41-4C58-A753-C4A19E0F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Compile example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4A85993-D842-45FD-973A-463EA19B1F5E}"/>
              </a:ext>
            </a:extLst>
          </p:cNvPr>
          <p:cNvSpPr/>
          <p:nvPr/>
        </p:nvSpPr>
        <p:spPr>
          <a:xfrm>
            <a:off x="1724025" y="2844799"/>
            <a:ext cx="4266872" cy="329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4C830A9-C778-4B99-8852-0D5F29631D02}"/>
              </a:ext>
            </a:extLst>
          </p:cNvPr>
          <p:cNvSpPr/>
          <p:nvPr/>
        </p:nvSpPr>
        <p:spPr>
          <a:xfrm>
            <a:off x="1724024" y="3194102"/>
            <a:ext cx="8743949" cy="2316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753343A-0C62-4136-A6A6-AED40E948A8C}"/>
              </a:ext>
            </a:extLst>
          </p:cNvPr>
          <p:cNvSpPr txBox="1">
            <a:spLocks/>
          </p:cNvSpPr>
          <p:nvPr/>
        </p:nvSpPr>
        <p:spPr>
          <a:xfrm>
            <a:off x="451448" y="4035477"/>
            <a:ext cx="848383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컴파일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산출물</a:t>
            </a:r>
          </a:p>
        </p:txBody>
      </p:sp>
      <p:sp>
        <p:nvSpPr>
          <p:cNvPr id="9" name="오른쪽 대괄호 8">
            <a:extLst>
              <a:ext uri="{FF2B5EF4-FFF2-40B4-BE49-F238E27FC236}">
                <a16:creationId xmlns="" xmlns:a16="http://schemas.microsoft.com/office/drawing/2014/main" id="{1369FF98-CA28-43C3-9C82-178A2950820E}"/>
              </a:ext>
            </a:extLst>
          </p:cNvPr>
          <p:cNvSpPr/>
          <p:nvPr/>
        </p:nvSpPr>
        <p:spPr>
          <a:xfrm rot="10800000">
            <a:off x="1388742" y="3698741"/>
            <a:ext cx="335280" cy="1306831"/>
          </a:xfrm>
          <a:prstGeom prst="righ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897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0079A9-B155-46CB-A7CC-93C22322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3" y="331022"/>
            <a:ext cx="7240314" cy="42692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D145EFF-6780-4D86-85EB-DCBA1A197141}"/>
              </a:ext>
            </a:extLst>
          </p:cNvPr>
          <p:cNvSpPr/>
          <p:nvPr/>
        </p:nvSpPr>
        <p:spPr>
          <a:xfrm>
            <a:off x="274583" y="595586"/>
            <a:ext cx="4213334" cy="171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9383347-4B34-4F9E-8D4F-9DC1D057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70" y="2990960"/>
            <a:ext cx="5454869" cy="37502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A6DFDA6-A9AF-4365-BAE9-C4CE8CD57BB7}"/>
              </a:ext>
            </a:extLst>
          </p:cNvPr>
          <p:cNvSpPr/>
          <p:nvPr/>
        </p:nvSpPr>
        <p:spPr>
          <a:xfrm>
            <a:off x="274583" y="1862084"/>
            <a:ext cx="4213334" cy="171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754B0F1-0F1E-4A69-8407-D4F31B86BD26}"/>
              </a:ext>
            </a:extLst>
          </p:cNvPr>
          <p:cNvSpPr/>
          <p:nvPr/>
        </p:nvSpPr>
        <p:spPr>
          <a:xfrm>
            <a:off x="274583" y="2130098"/>
            <a:ext cx="4213334" cy="171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3B102A7-5335-4DFF-8968-4DAFA911EB84}"/>
              </a:ext>
            </a:extLst>
          </p:cNvPr>
          <p:cNvSpPr/>
          <p:nvPr/>
        </p:nvSpPr>
        <p:spPr>
          <a:xfrm>
            <a:off x="274583" y="2383306"/>
            <a:ext cx="4213334" cy="171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42ED1F9-49C8-42F6-9603-668CC53E1C71}"/>
              </a:ext>
            </a:extLst>
          </p:cNvPr>
          <p:cNvSpPr/>
          <p:nvPr/>
        </p:nvSpPr>
        <p:spPr>
          <a:xfrm>
            <a:off x="274582" y="2905125"/>
            <a:ext cx="5821417" cy="171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A8DE2BB-3559-4CB0-B59B-256EF6158E10}"/>
              </a:ext>
            </a:extLst>
          </p:cNvPr>
          <p:cNvSpPr/>
          <p:nvPr/>
        </p:nvSpPr>
        <p:spPr>
          <a:xfrm>
            <a:off x="274582" y="3666851"/>
            <a:ext cx="1280949" cy="171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F6F4E34-AC5B-4497-AC65-EF059E2C7BAA}"/>
              </a:ext>
            </a:extLst>
          </p:cNvPr>
          <p:cNvSpPr/>
          <p:nvPr/>
        </p:nvSpPr>
        <p:spPr>
          <a:xfrm>
            <a:off x="274582" y="3934646"/>
            <a:ext cx="1280949" cy="132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C711A89E-14B1-4D99-A715-2269850BD993}"/>
              </a:ext>
            </a:extLst>
          </p:cNvPr>
          <p:cNvSpPr txBox="1">
            <a:spLocks/>
          </p:cNvSpPr>
          <p:nvPr/>
        </p:nvSpPr>
        <p:spPr>
          <a:xfrm>
            <a:off x="8019393" y="619235"/>
            <a:ext cx="2385848" cy="29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실행중인 </a:t>
            </a:r>
            <a:r>
              <a:rPr lang="ko-KR" altLang="en-US" sz="1400" dirty="0" err="1"/>
              <a:t>게스</a:t>
            </a:r>
            <a:r>
              <a:rPr lang="ko-KR" altLang="en-US" sz="1400" dirty="0"/>
              <a:t> 노드에 연결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1852ACBF-6163-442E-8912-8D0EBD9EDC57}"/>
              </a:ext>
            </a:extLst>
          </p:cNvPr>
          <p:cNvSpPr txBox="1">
            <a:spLocks/>
          </p:cNvSpPr>
          <p:nvPr/>
        </p:nvSpPr>
        <p:spPr>
          <a:xfrm>
            <a:off x="8019393" y="1249902"/>
            <a:ext cx="2995448" cy="296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ABI, Bytecode</a:t>
            </a:r>
            <a:r>
              <a:rPr lang="ko-KR" altLang="en-US" sz="1400" dirty="0"/>
              <a:t>를 담은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파일 로드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="" xmlns:a16="http://schemas.microsoft.com/office/drawing/2014/main" id="{630072D6-264C-4DBE-BE38-814066AC212D}"/>
              </a:ext>
            </a:extLst>
          </p:cNvPr>
          <p:cNvSpPr txBox="1">
            <a:spLocks/>
          </p:cNvSpPr>
          <p:nvPr/>
        </p:nvSpPr>
        <p:spPr>
          <a:xfrm>
            <a:off x="8019393" y="1885733"/>
            <a:ext cx="3331779" cy="296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Contract</a:t>
            </a:r>
            <a:r>
              <a:rPr lang="ko-KR" altLang="en-US" sz="1400" dirty="0"/>
              <a:t> </a:t>
            </a:r>
            <a:r>
              <a:rPr lang="en-US" altLang="ko-KR" sz="1400" dirty="0"/>
              <a:t>Object</a:t>
            </a:r>
            <a:r>
              <a:rPr lang="ko-KR" altLang="en-US" sz="1400" dirty="0"/>
              <a:t> 생성을 위한 배포 준비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="" xmlns:a16="http://schemas.microsoft.com/office/drawing/2014/main" id="{09396FF1-F118-4870-B3BF-E5ED9B7417DA}"/>
              </a:ext>
            </a:extLst>
          </p:cNvPr>
          <p:cNvSpPr txBox="1">
            <a:spLocks/>
          </p:cNvSpPr>
          <p:nvPr/>
        </p:nvSpPr>
        <p:spPr>
          <a:xfrm>
            <a:off x="8019393" y="2494432"/>
            <a:ext cx="3316013" cy="371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Contract</a:t>
            </a:r>
            <a:r>
              <a:rPr lang="ko-KR" altLang="en-US" sz="1400" dirty="0"/>
              <a:t> 배포 후 </a:t>
            </a:r>
            <a:r>
              <a:rPr lang="en-US" altLang="ko-KR" sz="1400" dirty="0"/>
              <a:t>Contract Object</a:t>
            </a:r>
            <a:r>
              <a:rPr lang="ko-KR" altLang="en-US" sz="1400" dirty="0"/>
              <a:t> 생성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16B22F8-A120-4006-BC9B-F293DC1025A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487917" y="681421"/>
            <a:ext cx="3531476" cy="85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0958D3DE-D273-4523-B653-869A9091E92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487917" y="1397923"/>
            <a:ext cx="3531476" cy="549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대괄호 22">
            <a:extLst>
              <a:ext uri="{FF2B5EF4-FFF2-40B4-BE49-F238E27FC236}">
                <a16:creationId xmlns="" xmlns:a16="http://schemas.microsoft.com/office/drawing/2014/main" id="{49FDC828-D567-4FD9-B528-11FB6D546DAA}"/>
              </a:ext>
            </a:extLst>
          </p:cNvPr>
          <p:cNvSpPr/>
          <p:nvPr/>
        </p:nvSpPr>
        <p:spPr>
          <a:xfrm rot="10800000" flipH="1">
            <a:off x="4489982" y="2165667"/>
            <a:ext cx="113550" cy="33224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CA37569-701E-4060-A02F-EF831BAB805D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 flipV="1">
            <a:off x="4603532" y="2033754"/>
            <a:ext cx="3415861" cy="298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906822E4-3B5D-41DA-84F1-9B94DA87BA6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6095999" y="2680171"/>
            <a:ext cx="1923394" cy="3107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0536506-CD5A-4494-994A-6BA073D688F7}"/>
              </a:ext>
            </a:extLst>
          </p:cNvPr>
          <p:cNvCxnSpPr>
            <a:cxnSpLocks/>
            <a:stCxn id="38" idx="2"/>
            <a:endCxn id="41" idx="1"/>
          </p:cNvCxnSpPr>
          <p:nvPr/>
        </p:nvCxnSpPr>
        <p:spPr>
          <a:xfrm>
            <a:off x="1669081" y="3914610"/>
            <a:ext cx="787338" cy="1324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대괄호 37">
            <a:extLst>
              <a:ext uri="{FF2B5EF4-FFF2-40B4-BE49-F238E27FC236}">
                <a16:creationId xmlns="" xmlns:a16="http://schemas.microsoft.com/office/drawing/2014/main" id="{B1106F61-8B01-4904-8102-0FB41763820C}"/>
              </a:ext>
            </a:extLst>
          </p:cNvPr>
          <p:cNvSpPr/>
          <p:nvPr/>
        </p:nvSpPr>
        <p:spPr>
          <a:xfrm rot="10800000" flipH="1">
            <a:off x="1555531" y="3781205"/>
            <a:ext cx="113550" cy="266811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="" xmlns:a16="http://schemas.microsoft.com/office/drawing/2014/main" id="{E7BC4719-F866-425B-9C37-8DF12C674C36}"/>
              </a:ext>
            </a:extLst>
          </p:cNvPr>
          <p:cNvSpPr txBox="1">
            <a:spLocks/>
          </p:cNvSpPr>
          <p:nvPr/>
        </p:nvSpPr>
        <p:spPr>
          <a:xfrm>
            <a:off x="2456419" y="5007457"/>
            <a:ext cx="3316013" cy="464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채굴 시작 시킨 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함수 호출</a:t>
            </a:r>
          </a:p>
        </p:txBody>
      </p:sp>
    </p:spTree>
    <p:extLst>
      <p:ext uri="{BB962C8B-B14F-4D97-AF65-F5344CB8AC3E}">
        <p14:creationId xmlns="" xmlns:p14="http://schemas.microsoft.com/office/powerpoint/2010/main" val="363144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7C5AA9-EF99-441B-AF80-2879F386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61" y="2429905"/>
            <a:ext cx="8192278" cy="199818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스마트 </a:t>
            </a:r>
            <a:r>
              <a:rPr lang="ko-KR" altLang="en-US" sz="4000" dirty="0" err="1"/>
              <a:t>컨트랙트</a:t>
            </a:r>
            <a:r>
              <a:rPr lang="ko-KR" altLang="en-US" sz="4000" dirty="0"/>
              <a:t> 개발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Remix &amp; Truffle</a:t>
            </a:r>
          </a:p>
        </p:txBody>
      </p:sp>
    </p:spTree>
    <p:extLst>
      <p:ext uri="{BB962C8B-B14F-4D97-AF65-F5344CB8AC3E}">
        <p14:creationId xmlns="" xmlns:p14="http://schemas.microsoft.com/office/powerpoint/2010/main" val="216095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Solidity </a:t>
            </a:r>
            <a:r>
              <a:rPr lang="ko-KR" altLang="en-US" dirty="0"/>
              <a:t>기반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개발을 위한 </a:t>
            </a:r>
            <a:r>
              <a:rPr lang="ko-KR" altLang="en-US" dirty="0">
                <a:solidFill>
                  <a:srgbClr val="FF0000"/>
                </a:solidFill>
              </a:rPr>
              <a:t>브라우저기반 </a:t>
            </a:r>
            <a:r>
              <a:rPr lang="en-US" altLang="ko-KR" dirty="0">
                <a:solidFill>
                  <a:srgbClr val="FF0000"/>
                </a:solidFill>
              </a:rPr>
              <a:t>IDE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Smart Contract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배포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메인넷</a:t>
            </a:r>
            <a:r>
              <a:rPr lang="en-US" altLang="ko-KR" dirty="0"/>
              <a:t>, </a:t>
            </a:r>
            <a:r>
              <a:rPr lang="ko-KR" altLang="en-US" dirty="0"/>
              <a:t>테스트넷</a:t>
            </a:r>
            <a:r>
              <a:rPr lang="en-US" altLang="ko-KR" dirty="0"/>
              <a:t>, </a:t>
            </a:r>
            <a:r>
              <a:rPr lang="ko-KR" altLang="en-US" dirty="0"/>
              <a:t>로컬 가상머신에서 연결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Remix IDE </a:t>
            </a:r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https://remix.ethereum.org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Remix IDE Doc</a:t>
            </a:r>
          </a:p>
          <a:p>
            <a:pPr lvl="1"/>
            <a:r>
              <a:rPr lang="en-US" altLang="ko-KR" dirty="0">
                <a:hlinkClick r:id="rId3"/>
              </a:rPr>
              <a:t>https://remix-ide.readthedocs.io/en/latest/index.html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573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FD16FAE-A7FB-4CEC-8682-11461B4B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85" y="0"/>
            <a:ext cx="917282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979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242BF9C-81CC-44AF-BFAB-3C4554DD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512219"/>
            <a:ext cx="8877300" cy="33932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77640" cy="552641"/>
          </a:xfrm>
        </p:spPr>
        <p:txBody>
          <a:bodyPr>
            <a:normAutofit/>
          </a:bodyPr>
          <a:lstStyle/>
          <a:p>
            <a:r>
              <a:rPr lang="en-US" altLang="ko-KR" dirty="0"/>
              <a:t>Contract</a:t>
            </a:r>
            <a:r>
              <a:rPr lang="ko-KR" altLang="en-US" dirty="0"/>
              <a:t> 파일 생성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5B465B6-7C2A-4666-B297-50F1929082B8}"/>
              </a:ext>
            </a:extLst>
          </p:cNvPr>
          <p:cNvSpPr/>
          <p:nvPr/>
        </p:nvSpPr>
        <p:spPr>
          <a:xfrm>
            <a:off x="4159250" y="2747359"/>
            <a:ext cx="266700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868897E-1BE7-40AB-8924-2D023AB1B7DA}"/>
              </a:ext>
            </a:extLst>
          </p:cNvPr>
          <p:cNvSpPr/>
          <p:nvPr/>
        </p:nvSpPr>
        <p:spPr>
          <a:xfrm>
            <a:off x="7086600" y="3429000"/>
            <a:ext cx="1257300" cy="58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608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77640" cy="552641"/>
          </a:xfrm>
        </p:spPr>
        <p:txBody>
          <a:bodyPr>
            <a:normAutofit/>
          </a:bodyPr>
          <a:lstStyle/>
          <a:p>
            <a:r>
              <a:rPr lang="en-US" altLang="ko-KR" dirty="0"/>
              <a:t>Contract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A4B22F0-4825-4131-ACD3-ECF96EA6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4" y="1685001"/>
            <a:ext cx="8643395" cy="5172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59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2A5E1F93-3ECA-41DB-A812-124203FE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네트워크 준비하기</a:t>
            </a:r>
            <a:endParaRPr lang="en-US" altLang="ko-KR" dirty="0"/>
          </a:p>
          <a:p>
            <a:pPr lvl="1"/>
            <a:r>
              <a:rPr lang="en-US" altLang="ko-KR" dirty="0" err="1"/>
              <a:t>Geth</a:t>
            </a:r>
            <a:r>
              <a:rPr lang="en-US" altLang="ko-KR" dirty="0"/>
              <a:t>, Ganache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컴파일러 설치</a:t>
            </a:r>
            <a:endParaRPr lang="en-US" altLang="ko-KR" dirty="0"/>
          </a:p>
          <a:p>
            <a:pPr lvl="1"/>
            <a:r>
              <a:rPr lang="en-US" altLang="ko-KR" dirty="0" err="1"/>
              <a:t>Solc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en-US" altLang="ko-KR" dirty="0"/>
              <a:t>Remix, Truffle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Web</a:t>
            </a:r>
            <a:r>
              <a:rPr lang="ko-KR" altLang="en-US" dirty="0"/>
              <a:t>기반 </a:t>
            </a:r>
            <a:r>
              <a:rPr lang="en-US" altLang="ko-KR" dirty="0" err="1"/>
              <a:t>Dapp</a:t>
            </a:r>
            <a:r>
              <a:rPr lang="ko-KR" altLang="en-US" dirty="0"/>
              <a:t>에서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Web3.js, </a:t>
            </a:r>
            <a:r>
              <a:rPr lang="en-US" altLang="ko-KR" dirty="0" err="1"/>
              <a:t>Metamask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2899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77640" cy="552641"/>
          </a:xfrm>
        </p:spPr>
        <p:txBody>
          <a:bodyPr>
            <a:normAutofit/>
          </a:bodyPr>
          <a:lstStyle/>
          <a:p>
            <a:r>
              <a:rPr lang="en-US" altLang="ko-KR" dirty="0"/>
              <a:t>Contract</a:t>
            </a:r>
            <a:r>
              <a:rPr lang="ko-KR" altLang="en-US" dirty="0"/>
              <a:t> 컴파일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524E667-8EB1-49A8-9FF6-FD44CC70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071" y="1143000"/>
            <a:ext cx="8353425" cy="5715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0CF7A28-1E79-4D47-A402-DEF84ED00E79}"/>
              </a:ext>
            </a:extLst>
          </p:cNvPr>
          <p:cNvSpPr/>
          <p:nvPr/>
        </p:nvSpPr>
        <p:spPr>
          <a:xfrm>
            <a:off x="4978400" y="1414365"/>
            <a:ext cx="2717800" cy="552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2B9C72D8-E6A7-46D8-909B-D7A28E093FFC}"/>
              </a:ext>
            </a:extLst>
          </p:cNvPr>
          <p:cNvSpPr txBox="1">
            <a:spLocks/>
          </p:cNvSpPr>
          <p:nvPr/>
        </p:nvSpPr>
        <p:spPr>
          <a:xfrm>
            <a:off x="1116616" y="3963987"/>
            <a:ext cx="2604484" cy="366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컴파일러 버전 선택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9137BBD-8E8E-4FF9-A56D-3F1288EABC9D}"/>
              </a:ext>
            </a:extLst>
          </p:cNvPr>
          <p:cNvSpPr/>
          <p:nvPr/>
        </p:nvSpPr>
        <p:spPr>
          <a:xfrm>
            <a:off x="4407471" y="2243328"/>
            <a:ext cx="433769" cy="501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479ABD14-5EB7-43DA-A427-D8DB06D91E1C}"/>
              </a:ext>
            </a:extLst>
          </p:cNvPr>
          <p:cNvSpPr txBox="1">
            <a:spLocks/>
          </p:cNvSpPr>
          <p:nvPr/>
        </p:nvSpPr>
        <p:spPr>
          <a:xfrm>
            <a:off x="1116616" y="3245643"/>
            <a:ext cx="2413984" cy="366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컴파일 메뉴 클릭</a:t>
            </a:r>
            <a:endParaRPr lang="en-US" altLang="ko-KR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EB4537EE-04A8-4DDC-BB43-D2F65D66AF94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530600" y="2494106"/>
            <a:ext cx="876871" cy="934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603DE69-2F29-4B93-BCB4-75E3195F96E4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3721100" y="1967006"/>
            <a:ext cx="2616200" cy="2180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78C76B81-256D-4273-8CD3-029BA552587B}"/>
              </a:ext>
            </a:extLst>
          </p:cNvPr>
          <p:cNvSpPr txBox="1">
            <a:spLocks/>
          </p:cNvSpPr>
          <p:nvPr/>
        </p:nvSpPr>
        <p:spPr>
          <a:xfrm>
            <a:off x="1129887" y="4682330"/>
            <a:ext cx="2604484" cy="36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컴파일 버튼 클릭</a:t>
            </a:r>
            <a:endParaRPr lang="en-US" altLang="ko-KR" sz="2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6C49F68-73DA-4567-8EFE-1AC51DC87628}"/>
              </a:ext>
            </a:extLst>
          </p:cNvPr>
          <p:cNvCxnSpPr>
            <a:cxnSpLocks/>
            <a:stCxn id="15" idx="3"/>
            <a:endCxn id="19" idx="2"/>
          </p:cNvCxnSpPr>
          <p:nvPr/>
        </p:nvCxnSpPr>
        <p:spPr>
          <a:xfrm flipV="1">
            <a:off x="3734371" y="3322336"/>
            <a:ext cx="2508457" cy="1543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8CDFAFB-8B2A-4E4F-83BC-D3F0000D0F96}"/>
              </a:ext>
            </a:extLst>
          </p:cNvPr>
          <p:cNvSpPr/>
          <p:nvPr/>
        </p:nvSpPr>
        <p:spPr>
          <a:xfrm>
            <a:off x="4883928" y="2769695"/>
            <a:ext cx="2717800" cy="552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6438A15-52B7-41BD-8AB1-BDD9176E2DF2}"/>
              </a:ext>
            </a:extLst>
          </p:cNvPr>
          <p:cNvSpPr/>
          <p:nvPr/>
        </p:nvSpPr>
        <p:spPr>
          <a:xfrm>
            <a:off x="5943599" y="6463847"/>
            <a:ext cx="1658129" cy="382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BBD83DD8-1F69-4FF7-8AD2-93C0797256B2}"/>
              </a:ext>
            </a:extLst>
          </p:cNvPr>
          <p:cNvSpPr txBox="1">
            <a:spLocks/>
          </p:cNvSpPr>
          <p:nvPr/>
        </p:nvSpPr>
        <p:spPr>
          <a:xfrm>
            <a:off x="1129886" y="5418328"/>
            <a:ext cx="2946814" cy="499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Opt. </a:t>
            </a:r>
            <a:r>
              <a:rPr lang="ko-KR" altLang="en-US" sz="2000" dirty="0"/>
              <a:t>컴파일 산출물 확인</a:t>
            </a:r>
            <a:endParaRPr lang="en-US" altLang="ko-KR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48669A1-241A-4D68-9232-2A1A2C1028C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076700" y="5668264"/>
            <a:ext cx="1866899" cy="999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2917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77640" cy="552641"/>
          </a:xfrm>
        </p:spPr>
        <p:txBody>
          <a:bodyPr>
            <a:normAutofit/>
          </a:bodyPr>
          <a:lstStyle/>
          <a:p>
            <a:r>
              <a:rPr lang="en-US" altLang="ko-KR" dirty="0"/>
              <a:t>Contract</a:t>
            </a:r>
            <a:r>
              <a:rPr lang="ko-KR" altLang="en-US" dirty="0"/>
              <a:t> 배포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ED64A08-DC52-48FD-82AA-46F7C0C3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1" y="162249"/>
            <a:ext cx="5257800" cy="65335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19856EA-CAE7-4907-9984-B38760E05D92}"/>
              </a:ext>
            </a:extLst>
          </p:cNvPr>
          <p:cNvSpPr/>
          <p:nvPr/>
        </p:nvSpPr>
        <p:spPr>
          <a:xfrm>
            <a:off x="7221537" y="880965"/>
            <a:ext cx="4233863" cy="61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06513F18-7FED-4917-879A-EAAEB5260AD2}"/>
              </a:ext>
            </a:extLst>
          </p:cNvPr>
          <p:cNvSpPr txBox="1">
            <a:spLocks/>
          </p:cNvSpPr>
          <p:nvPr/>
        </p:nvSpPr>
        <p:spPr>
          <a:xfrm>
            <a:off x="353059" y="2645101"/>
            <a:ext cx="3977640" cy="185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배포 환경 선택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JavaScript</a:t>
            </a:r>
            <a:r>
              <a:rPr lang="ko-KR" altLang="en-US" sz="2000" dirty="0"/>
              <a:t> </a:t>
            </a:r>
            <a:r>
              <a:rPr lang="en-US" altLang="ko-KR" sz="2000" dirty="0"/>
              <a:t>VM(Remix </a:t>
            </a:r>
            <a:r>
              <a:rPr lang="ko-KR" altLang="en-US" sz="2000" dirty="0"/>
              <a:t>메모리상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- Injected Provider(</a:t>
            </a:r>
            <a:r>
              <a:rPr lang="en-US" altLang="ko-KR" sz="2000" dirty="0" err="1"/>
              <a:t>MetaMask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- Web3 Provider(</a:t>
            </a:r>
            <a:r>
              <a:rPr lang="en-US" altLang="ko-KR" sz="2000" dirty="0" err="1"/>
              <a:t>Geth</a:t>
            </a:r>
            <a:r>
              <a:rPr lang="en-US" altLang="ko-KR" sz="2000" dirty="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60816A29-E1F3-4E3B-A66A-08B530317C1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330699" y="1189783"/>
            <a:ext cx="2890838" cy="2383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E6AD836E-3698-4383-ADE8-50105B5A48D7}"/>
              </a:ext>
            </a:extLst>
          </p:cNvPr>
          <p:cNvSpPr txBox="1">
            <a:spLocks/>
          </p:cNvSpPr>
          <p:nvPr/>
        </p:nvSpPr>
        <p:spPr>
          <a:xfrm>
            <a:off x="353058" y="4814343"/>
            <a:ext cx="3188428" cy="3529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배포</a:t>
            </a:r>
            <a:endParaRPr lang="en-US" altLang="ko-KR" sz="2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46140B1-4C56-495E-ADDB-76B0AF2475A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541486" y="3968751"/>
            <a:ext cx="3773714" cy="1022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3339456-4F5E-4F7A-936B-C6BCF0C185F0}"/>
              </a:ext>
            </a:extLst>
          </p:cNvPr>
          <p:cNvSpPr/>
          <p:nvPr/>
        </p:nvSpPr>
        <p:spPr>
          <a:xfrm>
            <a:off x="7315200" y="3670301"/>
            <a:ext cx="1422400" cy="59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6466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06513F18-7FED-4917-879A-EAAEB5260AD2}"/>
              </a:ext>
            </a:extLst>
          </p:cNvPr>
          <p:cNvSpPr txBox="1">
            <a:spLocks/>
          </p:cNvSpPr>
          <p:nvPr/>
        </p:nvSpPr>
        <p:spPr>
          <a:xfrm>
            <a:off x="546931" y="1803273"/>
            <a:ext cx="3977640" cy="40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ko-KR" altLang="en-US" sz="2000" dirty="0"/>
              <a:t>배포 환경에 대한 공식 </a:t>
            </a:r>
            <a:r>
              <a:rPr lang="en-US" altLang="ko-KR" sz="2000" dirty="0"/>
              <a:t>Doc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CA69066-1A10-40D6-9E8E-EE435A5E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88" y="1416730"/>
            <a:ext cx="7498153" cy="473732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293B410-D7B0-4B65-A1B5-E25FF0993A1A}"/>
              </a:ext>
            </a:extLst>
          </p:cNvPr>
          <p:cNvCxnSpPr>
            <a:cxnSpLocks/>
          </p:cNvCxnSpPr>
          <p:nvPr/>
        </p:nvCxnSpPr>
        <p:spPr>
          <a:xfrm>
            <a:off x="7518400" y="3207657"/>
            <a:ext cx="383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D926C08-F740-4483-9B9F-26C3FD2208DD}"/>
              </a:ext>
            </a:extLst>
          </p:cNvPr>
          <p:cNvCxnSpPr>
            <a:cxnSpLocks/>
          </p:cNvCxnSpPr>
          <p:nvPr/>
        </p:nvCxnSpPr>
        <p:spPr>
          <a:xfrm>
            <a:off x="7627257" y="3998686"/>
            <a:ext cx="198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78CE7A6C-4927-45CF-8189-5990AEB1BF07}"/>
              </a:ext>
            </a:extLst>
          </p:cNvPr>
          <p:cNvCxnSpPr>
            <a:cxnSpLocks/>
          </p:cNvCxnSpPr>
          <p:nvPr/>
        </p:nvCxnSpPr>
        <p:spPr>
          <a:xfrm>
            <a:off x="6545943" y="4513943"/>
            <a:ext cx="1959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09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9777097A-A147-47A0-8050-8A21AFF3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7" y="0"/>
            <a:ext cx="10700845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5F4D592-1379-4B18-971B-A92AA17B04C1}"/>
              </a:ext>
            </a:extLst>
          </p:cNvPr>
          <p:cNvSpPr/>
          <p:nvPr/>
        </p:nvSpPr>
        <p:spPr>
          <a:xfrm>
            <a:off x="1189037" y="4182965"/>
            <a:ext cx="3509963" cy="2675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010ADEF-05EE-41FC-845D-457D9661B610}"/>
              </a:ext>
            </a:extLst>
          </p:cNvPr>
          <p:cNvSpPr/>
          <p:nvPr/>
        </p:nvSpPr>
        <p:spPr>
          <a:xfrm>
            <a:off x="4846637" y="3624165"/>
            <a:ext cx="6380163" cy="3056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403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BD6C717-BA09-430D-9653-1AC14D62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02"/>
            <a:ext cx="12192000" cy="63405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4BE5BC1-5408-40D9-A375-33EF227DF24E}"/>
              </a:ext>
            </a:extLst>
          </p:cNvPr>
          <p:cNvSpPr/>
          <p:nvPr/>
        </p:nvSpPr>
        <p:spPr>
          <a:xfrm>
            <a:off x="431801" y="4305300"/>
            <a:ext cx="2692399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4A8FFA0-06F8-4D9D-BCD5-592FD29E9F0D}"/>
              </a:ext>
            </a:extLst>
          </p:cNvPr>
          <p:cNvSpPr/>
          <p:nvPr/>
        </p:nvSpPr>
        <p:spPr>
          <a:xfrm>
            <a:off x="3251201" y="4171949"/>
            <a:ext cx="8940799" cy="2427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249516B-ECB5-4D79-91FE-D914F7BBEA62}"/>
              </a:ext>
            </a:extLst>
          </p:cNvPr>
          <p:cNvSpPr/>
          <p:nvPr/>
        </p:nvSpPr>
        <p:spPr>
          <a:xfrm>
            <a:off x="11722099" y="4197348"/>
            <a:ext cx="431801" cy="298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83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77640" cy="552641"/>
          </a:xfrm>
        </p:spPr>
        <p:txBody>
          <a:bodyPr>
            <a:normAutofit/>
          </a:bodyPr>
          <a:lstStyle/>
          <a:p>
            <a:r>
              <a:rPr lang="en-US" altLang="ko-KR" dirty="0"/>
              <a:t>Contract</a:t>
            </a:r>
            <a:r>
              <a:rPr lang="ko-KR" altLang="en-US" dirty="0"/>
              <a:t> 디버깅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6DBD1A-2688-430E-B953-DE1872DD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483" y="260429"/>
            <a:ext cx="3850414" cy="6337141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8A1D1993-69F3-4767-BA93-59DE6E25081A}"/>
              </a:ext>
            </a:extLst>
          </p:cNvPr>
          <p:cNvSpPr txBox="1">
            <a:spLocks/>
          </p:cNvSpPr>
          <p:nvPr/>
        </p:nvSpPr>
        <p:spPr>
          <a:xfrm>
            <a:off x="901813" y="2414642"/>
            <a:ext cx="3850414" cy="684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함수 실행을 위한 바이트 코드를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Opcodes </a:t>
            </a:r>
            <a:r>
              <a:rPr lang="ko-KR" altLang="en-US" sz="2000" dirty="0"/>
              <a:t>형태로 표현</a:t>
            </a:r>
            <a:endParaRPr lang="en-US" altLang="ko-KR" sz="2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AB855A53-85A2-486C-96DB-B5D6D83BCE32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752227" y="2031254"/>
            <a:ext cx="2130868" cy="725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F7D6A02-3CED-47F9-B671-775E5F6A478C}"/>
              </a:ext>
            </a:extLst>
          </p:cNvPr>
          <p:cNvSpPr/>
          <p:nvPr/>
        </p:nvSpPr>
        <p:spPr>
          <a:xfrm>
            <a:off x="6883095" y="1319307"/>
            <a:ext cx="3786801" cy="1423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A5F40D2-8521-44B3-AC0A-55CE44075F5A}"/>
              </a:ext>
            </a:extLst>
          </p:cNvPr>
          <p:cNvSpPr/>
          <p:nvPr/>
        </p:nvSpPr>
        <p:spPr>
          <a:xfrm>
            <a:off x="6883095" y="4178300"/>
            <a:ext cx="3786801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="" xmlns:a16="http://schemas.microsoft.com/office/drawing/2014/main" id="{26FDBA13-C9B7-42E2-BB5A-203D689316D1}"/>
              </a:ext>
            </a:extLst>
          </p:cNvPr>
          <p:cNvSpPr txBox="1">
            <a:spLocks/>
          </p:cNvSpPr>
          <p:nvPr/>
        </p:nvSpPr>
        <p:spPr>
          <a:xfrm>
            <a:off x="901813" y="3331382"/>
            <a:ext cx="3850414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Transaction </a:t>
            </a:r>
            <a:r>
              <a:rPr lang="ko-KR" altLang="en-US" sz="2000" dirty="0"/>
              <a:t>실행 단계 슬라이더</a:t>
            </a:r>
            <a:endParaRPr lang="en-US" altLang="ko-KR" sz="2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11642630-1B81-4E20-ADD3-6F4DBE2917A8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4752227" y="3517846"/>
            <a:ext cx="2130868" cy="800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="" xmlns:a16="http://schemas.microsoft.com/office/drawing/2014/main" id="{E890C058-D4DB-43E1-9E18-386D9748EF66}"/>
              </a:ext>
            </a:extLst>
          </p:cNvPr>
          <p:cNvSpPr txBox="1">
            <a:spLocks/>
          </p:cNvSpPr>
          <p:nvPr/>
        </p:nvSpPr>
        <p:spPr>
          <a:xfrm>
            <a:off x="901812" y="4140091"/>
            <a:ext cx="4470706" cy="2717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Transaction </a:t>
            </a:r>
            <a:r>
              <a:rPr lang="ko-KR" altLang="en-US" sz="2000" dirty="0"/>
              <a:t>실행 단계 이동 버튼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이전 행으로 이동</a:t>
            </a:r>
            <a:r>
              <a:rPr lang="en-US" altLang="ko-KR" sz="1900" dirty="0"/>
              <a:t>(Step over back)</a:t>
            </a:r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뒤로 들어가기</a:t>
            </a:r>
            <a:r>
              <a:rPr lang="en-US" altLang="ko-KR" sz="1900" dirty="0"/>
              <a:t>(Step back)</a:t>
            </a:r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들어가기</a:t>
            </a:r>
            <a:r>
              <a:rPr lang="en-US" altLang="ko-KR" sz="1900" dirty="0"/>
              <a:t>(Step into)</a:t>
            </a:r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다음 행으로 이동</a:t>
            </a:r>
            <a:r>
              <a:rPr lang="en-US" altLang="ko-KR" sz="1900" dirty="0"/>
              <a:t>(Step over forward)</a:t>
            </a:r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이전 중단점으로 이동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밖으로 점프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다음 중단점으로 이동</a:t>
            </a:r>
            <a:endParaRPr lang="en-US" altLang="ko-KR" sz="19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F764D7C-2BD8-4FD7-8293-91BE5D978C37}"/>
              </a:ext>
            </a:extLst>
          </p:cNvPr>
          <p:cNvSpPr/>
          <p:nvPr/>
        </p:nvSpPr>
        <p:spPr>
          <a:xfrm>
            <a:off x="6883095" y="4508500"/>
            <a:ext cx="3786801" cy="484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F748C778-047A-4868-B37A-3C25B9E5648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752227" y="4318000"/>
            <a:ext cx="2130868" cy="432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405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5747A08-E819-457F-9972-3FA9A420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54" y="495300"/>
            <a:ext cx="4487454" cy="59910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490F1AC-8827-4C7E-97DD-5C1B9524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5300"/>
            <a:ext cx="5476875" cy="3848100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="" xmlns:a16="http://schemas.microsoft.com/office/drawing/2014/main" id="{CAA252B9-7614-42D7-86BB-82ABEFA19653}"/>
              </a:ext>
            </a:extLst>
          </p:cNvPr>
          <p:cNvSpPr txBox="1">
            <a:spLocks/>
          </p:cNvSpPr>
          <p:nvPr/>
        </p:nvSpPr>
        <p:spPr>
          <a:xfrm>
            <a:off x="2398348" y="935173"/>
            <a:ext cx="2995160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지역 변수의 </a:t>
            </a:r>
            <a:r>
              <a:rPr lang="ko-KR" altLang="en-US" sz="2000">
                <a:solidFill>
                  <a:srgbClr val="FF0000"/>
                </a:solidFill>
              </a:rPr>
              <a:t>값과 자료형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="" xmlns:a16="http://schemas.microsoft.com/office/drawing/2014/main" id="{B0CC623D-542F-4EF2-8537-7646ECA0FF81}"/>
              </a:ext>
            </a:extLst>
          </p:cNvPr>
          <p:cNvSpPr txBox="1">
            <a:spLocks/>
          </p:cNvSpPr>
          <p:nvPr/>
        </p:nvSpPr>
        <p:spPr>
          <a:xfrm>
            <a:off x="2398348" y="1951173"/>
            <a:ext cx="2995160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상태 변수의 값과 자료형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02DC5D3-267A-46C1-BCCC-B82D0D655763}"/>
              </a:ext>
            </a:extLst>
          </p:cNvPr>
          <p:cNvSpPr txBox="1">
            <a:spLocks/>
          </p:cNvSpPr>
          <p:nvPr/>
        </p:nvSpPr>
        <p:spPr>
          <a:xfrm>
            <a:off x="8154623" y="562246"/>
            <a:ext cx="3418252" cy="372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함수 코드에 필요한 임시 변수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6886193D-2CB2-436D-B4D1-8CDB7D051172}"/>
              </a:ext>
            </a:extLst>
          </p:cNvPr>
          <p:cNvSpPr txBox="1">
            <a:spLocks/>
          </p:cNvSpPr>
          <p:nvPr/>
        </p:nvSpPr>
        <p:spPr>
          <a:xfrm>
            <a:off x="6380977" y="1963898"/>
            <a:ext cx="5191898" cy="450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클라이언트가 </a:t>
            </a:r>
            <a:r>
              <a:rPr lang="ko-KR" altLang="en-US" sz="20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2000" dirty="0">
                <a:solidFill>
                  <a:srgbClr val="FF0000"/>
                </a:solidFill>
              </a:rPr>
              <a:t> 보내는 실제 데이터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944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Remix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77640" cy="552641"/>
          </a:xfrm>
        </p:spPr>
        <p:txBody>
          <a:bodyPr>
            <a:normAutofit/>
          </a:bodyPr>
          <a:lstStyle/>
          <a:p>
            <a:r>
              <a:rPr lang="en-US" altLang="ko-KR" dirty="0"/>
              <a:t>Unit Testing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FD8081A-9411-4F46-A413-2691BE6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39" y="1347220"/>
            <a:ext cx="7344762" cy="48965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889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Truffle(</a:t>
            </a:r>
            <a:r>
              <a:rPr lang="ko-KR" altLang="en-US" dirty="0" err="1"/>
              <a:t>트러플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및 애플리케이션 개발을 위한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Node.js </a:t>
            </a:r>
            <a:r>
              <a:rPr lang="ko-KR" altLang="en-US" dirty="0"/>
              <a:t>기반 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테스팅 속도</a:t>
            </a:r>
            <a:r>
              <a:rPr lang="en-US" altLang="ko-KR" dirty="0"/>
              <a:t>, </a:t>
            </a:r>
            <a:r>
              <a:rPr lang="ko-KR" altLang="en-US" dirty="0"/>
              <a:t>개발 생산성을 증가시키는 도구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설치방법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Node Package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Manager(NPM)</a:t>
            </a:r>
            <a:r>
              <a:rPr lang="ko-KR" altLang="en-US" dirty="0">
                <a:latin typeface="+mn-ea"/>
              </a:rPr>
              <a:t>을 통해 노드 모듈로서 설치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r>
              <a:rPr lang="en-US" altLang="ko-KR" sz="1800" dirty="0"/>
              <a:t>C:\Users&gt;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install –g truffle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truffle initì ëí ì´ë¯¸ì§ ê²ìê²°ê³¼">
            <a:extLst>
              <a:ext uri="{FF2B5EF4-FFF2-40B4-BE49-F238E27FC236}">
                <a16:creationId xmlns="" xmlns:a16="http://schemas.microsoft.com/office/drawing/2014/main" id="{9796E1D5-6447-43BC-95ED-3FF4035C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486" y="4001294"/>
            <a:ext cx="2554514" cy="25327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701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Truffle(</a:t>
            </a:r>
            <a:r>
              <a:rPr lang="ko-KR" altLang="en-US" dirty="0" err="1"/>
              <a:t>트러플</a:t>
            </a:r>
            <a:r>
              <a:rPr lang="en-US" altLang="ko-KR" dirty="0"/>
              <a:t>)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86EC712-DC74-499D-A258-31271DD8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사용방법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2" name="Picture 4" descr="truffle initì ëí ì´ë¯¸ì§ ê²ìê²°ê³¼">
            <a:extLst>
              <a:ext uri="{FF2B5EF4-FFF2-40B4-BE49-F238E27FC236}">
                <a16:creationId xmlns="" xmlns:a16="http://schemas.microsoft.com/office/drawing/2014/main" id="{83A92AEC-B3A1-433B-9FCB-9F5897E4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07597"/>
            <a:ext cx="9168503" cy="4685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7474F71-ACCC-4903-AB7F-3A0C3D1F4D17}"/>
              </a:ext>
            </a:extLst>
          </p:cNvPr>
          <p:cNvSpPr/>
          <p:nvPr/>
        </p:nvSpPr>
        <p:spPr>
          <a:xfrm>
            <a:off x="10934700" y="4001294"/>
            <a:ext cx="1129403" cy="306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551D0DB7-B932-4E64-A0B2-B73D8CDA6E0D}"/>
              </a:ext>
            </a:extLst>
          </p:cNvPr>
          <p:cNvSpPr txBox="1">
            <a:spLocks/>
          </p:cNvSpPr>
          <p:nvPr/>
        </p:nvSpPr>
        <p:spPr>
          <a:xfrm>
            <a:off x="6956665" y="1210311"/>
            <a:ext cx="1663587" cy="353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Project </a:t>
            </a:r>
            <a:r>
              <a:rPr lang="ko-KR" altLang="en-US" sz="2000" dirty="0"/>
              <a:t>생성</a:t>
            </a:r>
            <a:endParaRPr lang="en-US" altLang="ko-KR" sz="2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612E5951-ED17-424C-8F68-E5FB24EAB4A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788459" y="1563523"/>
            <a:ext cx="3710943" cy="2437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0EB0144C-175B-46B3-8A96-034E15FE2F87}"/>
              </a:ext>
            </a:extLst>
          </p:cNvPr>
          <p:cNvSpPr txBox="1">
            <a:spLocks/>
          </p:cNvSpPr>
          <p:nvPr/>
        </p:nvSpPr>
        <p:spPr>
          <a:xfrm>
            <a:off x="400219" y="3075788"/>
            <a:ext cx="1930680" cy="45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Contract </a:t>
            </a:r>
            <a:r>
              <a:rPr lang="ko-KR" altLang="en-US" sz="2000" dirty="0"/>
              <a:t>폴더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E764ED6-6EFB-4735-A572-C0606B63AD80}"/>
              </a:ext>
            </a:extLst>
          </p:cNvPr>
          <p:cNvSpPr/>
          <p:nvPr/>
        </p:nvSpPr>
        <p:spPr>
          <a:xfrm>
            <a:off x="3582746" y="3277794"/>
            <a:ext cx="1332154" cy="544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DA31E17F-995A-405A-9A45-ABB2BFB101E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330899" y="3303194"/>
            <a:ext cx="1251847" cy="246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48697671-7D2F-4CE3-B36B-3221643CAF85}"/>
              </a:ext>
            </a:extLst>
          </p:cNvPr>
          <p:cNvSpPr txBox="1">
            <a:spLocks/>
          </p:cNvSpPr>
          <p:nvPr/>
        </p:nvSpPr>
        <p:spPr>
          <a:xfrm>
            <a:off x="82445" y="4088317"/>
            <a:ext cx="2406342" cy="765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JS </a:t>
            </a:r>
            <a:r>
              <a:rPr lang="ko-KR" altLang="en-US" sz="2000" dirty="0"/>
              <a:t>파일들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For Contract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배포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B0E3DFF-E348-422D-AEB8-95C8B17409E1}"/>
              </a:ext>
            </a:extLst>
          </p:cNvPr>
          <p:cNvSpPr/>
          <p:nvPr/>
        </p:nvSpPr>
        <p:spPr>
          <a:xfrm>
            <a:off x="3584316" y="3887536"/>
            <a:ext cx="1749684" cy="544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FA5EC92-F23F-4DDC-8F3F-B52D1685004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88787" y="4159918"/>
            <a:ext cx="1095529" cy="311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EFCEF139-8C2A-44E4-AA2E-20FF4EB46274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2488787" y="4546212"/>
            <a:ext cx="1095529" cy="699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264A12-8FA8-4A6C-BC2D-EBD99976C831}"/>
              </a:ext>
            </a:extLst>
          </p:cNvPr>
          <p:cNvSpPr/>
          <p:nvPr/>
        </p:nvSpPr>
        <p:spPr>
          <a:xfrm>
            <a:off x="3584316" y="4473738"/>
            <a:ext cx="1749684" cy="14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>
            <a:extLst>
              <a:ext uri="{FF2B5EF4-FFF2-40B4-BE49-F238E27FC236}">
                <a16:creationId xmlns="" xmlns:a16="http://schemas.microsoft.com/office/drawing/2014/main" id="{B1417148-9838-4572-9595-E6D2B76A9763}"/>
              </a:ext>
            </a:extLst>
          </p:cNvPr>
          <p:cNvSpPr txBox="1">
            <a:spLocks/>
          </p:cNvSpPr>
          <p:nvPr/>
        </p:nvSpPr>
        <p:spPr>
          <a:xfrm>
            <a:off x="82445" y="5079840"/>
            <a:ext cx="2406342" cy="331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Test Scripts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637FC4C1-998B-486C-89D5-7FF54911D746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>
          <a:xfrm flipV="1">
            <a:off x="2590799" y="4961729"/>
            <a:ext cx="993517" cy="1223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01FF19E-4E6F-44B9-B383-B231B8178ADB}"/>
              </a:ext>
            </a:extLst>
          </p:cNvPr>
          <p:cNvSpPr/>
          <p:nvPr/>
        </p:nvSpPr>
        <p:spPr>
          <a:xfrm>
            <a:off x="3584316" y="4677789"/>
            <a:ext cx="1749684" cy="567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3F4C21DA-1132-421C-A416-187931220E2D}"/>
              </a:ext>
            </a:extLst>
          </p:cNvPr>
          <p:cNvSpPr txBox="1">
            <a:spLocks/>
          </p:cNvSpPr>
          <p:nvPr/>
        </p:nvSpPr>
        <p:spPr>
          <a:xfrm>
            <a:off x="82444" y="5655626"/>
            <a:ext cx="2508355" cy="105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Project</a:t>
            </a:r>
            <a:r>
              <a:rPr lang="ko-KR" altLang="en-US" sz="2000" dirty="0"/>
              <a:t> 환경 구성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네트워크 연결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계약 배포 등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내용 개체 틀 2">
            <a:extLst>
              <a:ext uri="{FF2B5EF4-FFF2-40B4-BE49-F238E27FC236}">
                <a16:creationId xmlns="" xmlns:a16="http://schemas.microsoft.com/office/drawing/2014/main" id="{F1D4C4FC-DA4C-4273-B067-7685757EF2FC}"/>
              </a:ext>
            </a:extLst>
          </p:cNvPr>
          <p:cNvSpPr txBox="1">
            <a:spLocks/>
          </p:cNvSpPr>
          <p:nvPr/>
        </p:nvSpPr>
        <p:spPr>
          <a:xfrm>
            <a:off x="6712609" y="1067439"/>
            <a:ext cx="488112" cy="353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내용 개체 틀 2">
            <a:extLst>
              <a:ext uri="{FF2B5EF4-FFF2-40B4-BE49-F238E27FC236}">
                <a16:creationId xmlns="" xmlns:a16="http://schemas.microsoft.com/office/drawing/2014/main" id="{E3F164B1-0B8A-4FFD-B638-15C0A4F86EA5}"/>
              </a:ext>
            </a:extLst>
          </p:cNvPr>
          <p:cNvSpPr txBox="1">
            <a:spLocks/>
          </p:cNvSpPr>
          <p:nvPr/>
        </p:nvSpPr>
        <p:spPr>
          <a:xfrm>
            <a:off x="40320" y="5479020"/>
            <a:ext cx="488112" cy="353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34A49139-AB2F-4A43-B1A2-3347712BB0A8}"/>
              </a:ext>
            </a:extLst>
          </p:cNvPr>
          <p:cNvSpPr txBox="1">
            <a:spLocks/>
          </p:cNvSpPr>
          <p:nvPr/>
        </p:nvSpPr>
        <p:spPr>
          <a:xfrm>
            <a:off x="156163" y="2899182"/>
            <a:ext cx="488112" cy="353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9" name="내용 개체 틀 2">
            <a:extLst>
              <a:ext uri="{FF2B5EF4-FFF2-40B4-BE49-F238E27FC236}">
                <a16:creationId xmlns="" xmlns:a16="http://schemas.microsoft.com/office/drawing/2014/main" id="{A393706C-3C85-4F08-83DB-32D9052375D0}"/>
              </a:ext>
            </a:extLst>
          </p:cNvPr>
          <p:cNvSpPr txBox="1">
            <a:spLocks/>
          </p:cNvSpPr>
          <p:nvPr/>
        </p:nvSpPr>
        <p:spPr>
          <a:xfrm>
            <a:off x="156757" y="3973630"/>
            <a:ext cx="488112" cy="353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="" xmlns:p14="http://schemas.microsoft.com/office/powerpoint/2010/main" val="13867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7C5AA9-EF99-441B-AF80-2879F386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61" y="2429905"/>
            <a:ext cx="8192278" cy="1998189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이더리움</a:t>
            </a:r>
            <a:r>
              <a:rPr lang="ko-KR" altLang="en-US" sz="4000" dirty="0"/>
              <a:t> 네트워크 준비하기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 err="1"/>
              <a:t>Geth</a:t>
            </a:r>
            <a:r>
              <a:rPr lang="en-US" altLang="ko-KR" sz="4000" dirty="0"/>
              <a:t> &amp; Ganache</a:t>
            </a:r>
          </a:p>
        </p:txBody>
      </p:sp>
    </p:spTree>
    <p:extLst>
      <p:ext uri="{BB962C8B-B14F-4D97-AF65-F5344CB8AC3E}">
        <p14:creationId xmlns="" xmlns:p14="http://schemas.microsoft.com/office/powerpoint/2010/main" val="401428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DC2C8A-19B5-4914-B660-914091E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Truffle(</a:t>
            </a:r>
            <a:r>
              <a:rPr lang="ko-KR" altLang="en-US" dirty="0" err="1"/>
              <a:t>트러플</a:t>
            </a:r>
            <a:r>
              <a:rPr lang="en-US" altLang="ko-KR" dirty="0"/>
              <a:t>) Cont.</a:t>
            </a:r>
            <a:endParaRPr lang="ko-KR" altLang="en-US" dirty="0"/>
          </a:p>
        </p:txBody>
      </p:sp>
      <p:sp>
        <p:nvSpPr>
          <p:cNvPr id="28" name="내용 개체 틀 2">
            <a:extLst>
              <a:ext uri="{FF2B5EF4-FFF2-40B4-BE49-F238E27FC236}">
                <a16:creationId xmlns="" xmlns:a16="http://schemas.microsoft.com/office/drawing/2014/main" id="{07C042A3-F36D-4236-B2CF-7792DC9C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Compile</a:t>
            </a:r>
          </a:p>
          <a:p>
            <a:pPr lvl="1"/>
            <a:r>
              <a:rPr lang="en-US" altLang="ko-KR" dirty="0"/>
              <a:t>C:\Users&gt; truffle compile</a:t>
            </a:r>
          </a:p>
          <a:p>
            <a:pPr lvl="1"/>
            <a:endParaRPr lang="en-US" altLang="ko-KR" sz="2000" dirty="0"/>
          </a:p>
          <a:p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deploy</a:t>
            </a:r>
          </a:p>
          <a:p>
            <a:pPr lvl="1"/>
            <a:r>
              <a:rPr lang="en-US" altLang="ko-KR" dirty="0"/>
              <a:t>C:\Users&gt; truffle migrate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Unit Testing</a:t>
            </a:r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폴더 안에 테스트 </a:t>
            </a:r>
            <a:r>
              <a:rPr lang="ko-KR" altLang="en-US" dirty="0" err="1"/>
              <a:t>파일를</a:t>
            </a:r>
            <a:r>
              <a:rPr lang="ko-KR" altLang="en-US" dirty="0"/>
              <a:t> 생성하여 테스트</a:t>
            </a:r>
            <a:endParaRPr lang="en-US" altLang="ko-KR" dirty="0"/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파일은 </a:t>
            </a:r>
            <a:r>
              <a:rPr lang="en-US" altLang="ko-KR" dirty="0"/>
              <a:t>Solidity</a:t>
            </a:r>
            <a:r>
              <a:rPr lang="ko-KR" altLang="en-US" dirty="0"/>
              <a:t>와 </a:t>
            </a:r>
            <a:r>
              <a:rPr lang="en-US" altLang="ko-KR" dirty="0"/>
              <a:t>Js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예시는 생략</a:t>
            </a:r>
            <a:r>
              <a:rPr lang="en-US" altLang="ko-KR" dirty="0"/>
              <a:t>…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558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7C5AA9-EF99-441B-AF80-2879F386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61" y="2102498"/>
            <a:ext cx="8192278" cy="199818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Web</a:t>
            </a:r>
            <a:r>
              <a:rPr lang="ko-KR" altLang="en-US" sz="4000" dirty="0"/>
              <a:t>기반 </a:t>
            </a:r>
            <a:r>
              <a:rPr lang="en-US" altLang="ko-KR" sz="4000" dirty="0" err="1"/>
              <a:t>Dapp</a:t>
            </a:r>
            <a:r>
              <a:rPr lang="ko-KR" altLang="en-US" sz="4000" dirty="0"/>
              <a:t>에서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스마트 </a:t>
            </a:r>
            <a:r>
              <a:rPr lang="ko-KR" altLang="en-US" sz="4000" dirty="0" err="1"/>
              <a:t>컨트랙트</a:t>
            </a:r>
            <a:r>
              <a:rPr lang="ko-KR" altLang="en-US" sz="4000" dirty="0"/>
              <a:t> 사용</a:t>
            </a:r>
            <a:endParaRPr lang="en-US" altLang="ko-KR" sz="4000" dirty="0"/>
          </a:p>
        </p:txBody>
      </p:sp>
    </p:spTree>
    <p:extLst>
      <p:ext uri="{BB962C8B-B14F-4D97-AF65-F5344CB8AC3E}">
        <p14:creationId xmlns="" xmlns:p14="http://schemas.microsoft.com/office/powerpoint/2010/main" val="381351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Web3.js (</a:t>
            </a:r>
            <a:r>
              <a:rPr lang="ko-KR" altLang="en-US" dirty="0"/>
              <a:t>자바스크립트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E55488E9-CD87-4020-9FA9-11376954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웹 페이지 및 질의에서 사용할 수 있는 클라이언트 측 라이브러리</a:t>
            </a:r>
            <a:endParaRPr lang="en-US" altLang="ko-KR" sz="2000" dirty="0"/>
          </a:p>
          <a:p>
            <a:r>
              <a:rPr lang="ko-KR" altLang="en-US" sz="2000" dirty="0"/>
              <a:t>웹 애플리케이션에서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노드에 연결 가능</a:t>
            </a:r>
            <a:endParaRPr lang="en-US" altLang="ko-KR" sz="2000" dirty="0"/>
          </a:p>
          <a:p>
            <a:r>
              <a:rPr lang="ko-KR" altLang="en-US" sz="2000" dirty="0" err="1"/>
              <a:t>이더리움</a:t>
            </a:r>
            <a:r>
              <a:rPr lang="ko-KR" altLang="en-US" sz="2000" dirty="0"/>
              <a:t> 노드에 거래 제출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dirty="0"/>
              <a:t>Web3.js </a:t>
            </a:r>
            <a:r>
              <a:rPr lang="ko-KR" altLang="en-US" sz="2400" dirty="0"/>
              <a:t>공식홈페이지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https://web3js.readthedocs.io/en/1.0/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설치방법</a:t>
            </a:r>
            <a:endParaRPr lang="en-US" altLang="ko-KR" sz="2400" dirty="0"/>
          </a:p>
          <a:p>
            <a:pPr lvl="1"/>
            <a:r>
              <a:rPr lang="en-US" altLang="ko-KR" sz="2000" dirty="0">
                <a:latin typeface="+mn-ea"/>
              </a:rPr>
              <a:t>Node Package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Manager(NPM)</a:t>
            </a:r>
            <a:r>
              <a:rPr lang="ko-KR" altLang="en-US" sz="2000" dirty="0">
                <a:latin typeface="+mn-ea"/>
              </a:rPr>
              <a:t>을 통해 노드 모듈로서 설치</a:t>
            </a:r>
            <a:endParaRPr lang="en-US" altLang="ko-KR" sz="2000" dirty="0">
              <a:latin typeface="+mn-ea"/>
            </a:endParaRPr>
          </a:p>
          <a:p>
            <a:pPr marL="914400" lvl="2" indent="0">
              <a:buNone/>
            </a:pPr>
            <a:r>
              <a:rPr lang="en-US" altLang="ko-KR" sz="1600" dirty="0"/>
              <a:t>C:\Users&gt;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web3@</a:t>
            </a:r>
            <a:r>
              <a:rPr lang="ko-KR" altLang="en-US" sz="1600" dirty="0"/>
              <a:t>버전</a:t>
            </a: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149151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817DCE1-BC66-47A3-AEB0-4545662F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0" y="2539049"/>
            <a:ext cx="7734319" cy="322154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D1F0ECF-3E6A-470D-8328-E9E75A1A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Web3.js Cont.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DB00F64D-9B0C-4AC7-BCBB-00C90ED35503}"/>
              </a:ext>
            </a:extLst>
          </p:cNvPr>
          <p:cNvSpPr txBox="1">
            <a:spLocks/>
          </p:cNvSpPr>
          <p:nvPr/>
        </p:nvSpPr>
        <p:spPr>
          <a:xfrm>
            <a:off x="838200" y="1815387"/>
            <a:ext cx="1561328" cy="598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사용 예시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20881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MetaMask</a:t>
            </a:r>
            <a:r>
              <a:rPr lang="en-US" altLang="ko-KR" dirty="0"/>
              <a:t>(</a:t>
            </a:r>
            <a:r>
              <a:rPr lang="ko-KR" altLang="en-US" dirty="0"/>
              <a:t>메타마스크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E55488E9-CD87-4020-9FA9-11376954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이더를</a:t>
            </a:r>
            <a:r>
              <a:rPr lang="ko-KR" altLang="en-US" sz="2000" dirty="0">
                <a:solidFill>
                  <a:srgbClr val="FF0000"/>
                </a:solidFill>
              </a:rPr>
              <a:t> 주고받는</a:t>
            </a:r>
            <a:r>
              <a:rPr lang="ko-KR" altLang="en-US" sz="2000" dirty="0"/>
              <a:t> 것을 돕는 </a:t>
            </a:r>
            <a:r>
              <a:rPr lang="ko-KR" altLang="en-US" sz="2000" dirty="0">
                <a:solidFill>
                  <a:srgbClr val="FF0000"/>
                </a:solidFill>
              </a:rPr>
              <a:t>지갑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크롬 브라우저 확장 프로그램 형태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전체 체인데이터를 로컬에 다운로드하지 않고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네트워크와 상호작용 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Main Net, </a:t>
            </a:r>
            <a:r>
              <a:rPr lang="en-US" altLang="ko-KR" sz="2000" dirty="0" err="1"/>
              <a:t>Ropsten</a:t>
            </a:r>
            <a:r>
              <a:rPr lang="en-US" altLang="ko-KR" sz="2000" dirty="0"/>
              <a:t>/</a:t>
            </a:r>
            <a:r>
              <a:rPr lang="en-US" altLang="ko-KR" sz="2000" dirty="0" err="1"/>
              <a:t>Kovan</a:t>
            </a:r>
            <a:r>
              <a:rPr lang="en-US" altLang="ko-KR" sz="2000" dirty="0"/>
              <a:t>/</a:t>
            </a:r>
            <a:r>
              <a:rPr lang="en-US" altLang="ko-KR" sz="2000" dirty="0" err="1"/>
              <a:t>Rinkeby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TestNet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Local, Custom RPC </a:t>
            </a:r>
            <a:r>
              <a:rPr lang="ko-KR" altLang="en-US" sz="2000" dirty="0"/>
              <a:t>연결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dirty="0" err="1"/>
              <a:t>MetaMask</a:t>
            </a:r>
            <a:r>
              <a:rPr lang="en-US" altLang="ko-KR" sz="2400" dirty="0"/>
              <a:t> </a:t>
            </a:r>
            <a:r>
              <a:rPr lang="ko-KR" altLang="en-US" sz="2400" dirty="0"/>
              <a:t>설치파일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https://metamask.io/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6C0432B-5704-46B5-9904-89167051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87" y="803275"/>
            <a:ext cx="3349544" cy="4653228"/>
          </a:xfrm>
          <a:prstGeom prst="rect">
            <a:avLst/>
          </a:prstGeom>
        </p:spPr>
      </p:pic>
      <p:pic>
        <p:nvPicPr>
          <p:cNvPr id="1026" name="Picture 2" descr="ë©íë§ì¤í¬ì ëí ì´ë¯¸ì§ ê²ìê²°ê³¼">
            <a:extLst>
              <a:ext uri="{FF2B5EF4-FFF2-40B4-BE49-F238E27FC236}">
                <a16:creationId xmlns="" xmlns:a16="http://schemas.microsoft.com/office/drawing/2014/main" id="{682D4CEF-170B-4217-AD30-38668375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90" y="2499782"/>
            <a:ext cx="3012465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3954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4FA794-FA7F-4C93-81CA-591DD5FF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404" y="2766218"/>
            <a:ext cx="1917192" cy="1325563"/>
          </a:xfrm>
        </p:spPr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38293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1D0003-271D-49D0-846E-89496138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Geth</a:t>
            </a:r>
            <a:r>
              <a:rPr lang="ko-KR" altLang="en-US" sz="2400" dirty="0"/>
              <a:t>로 스마트 </a:t>
            </a:r>
            <a:r>
              <a:rPr lang="ko-KR" altLang="en-US" sz="2400" dirty="0" err="1"/>
              <a:t>컨트랙트</a:t>
            </a:r>
            <a:r>
              <a:rPr lang="ko-KR" altLang="en-US" sz="2400" dirty="0"/>
              <a:t> 배포하기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https://busy.org/@pangol/dapp-5-solc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Truffle</a:t>
            </a:r>
            <a:r>
              <a:rPr lang="ko-KR" altLang="en-US" sz="2400" dirty="0"/>
              <a:t>을 이용하여 </a:t>
            </a:r>
            <a:r>
              <a:rPr lang="en-US" altLang="ko-KR" sz="2400" dirty="0" err="1"/>
              <a:t>Dapp</a:t>
            </a:r>
            <a:r>
              <a:rPr lang="en-US" altLang="ko-KR" sz="2400" dirty="0"/>
              <a:t> </a:t>
            </a:r>
            <a:r>
              <a:rPr lang="ko-KR" altLang="en-US" sz="2400" dirty="0"/>
              <a:t>개발하기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https://medium.com/returnvalues/%EC%9D%B4%EB%8D%94%EB%A6%AC%EC%9B%80-dapp-%EA%B0%9C%EB%B0%9C-rental-car-1-2-7268e2e0060a</a:t>
            </a:r>
            <a:endParaRPr lang="en-US" altLang="ko-KR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="" xmlns:p14="http://schemas.microsoft.com/office/powerpoint/2010/main" val="18214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Geth</a:t>
            </a:r>
            <a:r>
              <a:rPr lang="en-US" altLang="ko-KR" dirty="0"/>
              <a:t>(Go Ethereum)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1D0003-271D-49D0-846E-89496138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Ethereum</a:t>
            </a:r>
            <a:r>
              <a:rPr lang="ko-KR" altLang="en-US" sz="2400" dirty="0"/>
              <a:t> 프로토콜을 구현한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Go</a:t>
            </a:r>
            <a:r>
              <a:rPr lang="ko-KR" altLang="en-US" sz="2400" dirty="0"/>
              <a:t>언어로 작성된 </a:t>
            </a:r>
            <a:r>
              <a:rPr lang="en-US" altLang="ko-KR" sz="2400" dirty="0"/>
              <a:t>Ethereum client program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설치방법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https://github.com/ethereum/go-ethereum/wiki/Building-Ethereum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err="1"/>
              <a:t>Geth</a:t>
            </a:r>
            <a:r>
              <a:rPr lang="ko-KR" altLang="en-US" sz="2400" dirty="0"/>
              <a:t> 설치파일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https://geth.ethereum.org/downloads/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6E8B3D8-5669-4AF9-BF5E-58C536BF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088" y="4807635"/>
            <a:ext cx="7144512" cy="2050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B9F546E-82B0-4B6C-83FA-93277E89B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286" y="5175592"/>
            <a:ext cx="2047875" cy="1314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42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Geth</a:t>
            </a:r>
            <a:r>
              <a:rPr lang="en-US" altLang="ko-KR" dirty="0"/>
              <a:t>(Go Ethereum)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1D0003-271D-49D0-846E-89496138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90688"/>
            <a:ext cx="542544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메인 네트워크 또는 테스트 네트워크에 연결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EVM</a:t>
            </a:r>
            <a:r>
              <a:rPr lang="ko-KR" altLang="en-US" sz="2400" dirty="0"/>
              <a:t>을 사용해 </a:t>
            </a:r>
            <a:r>
              <a:rPr lang="en-US" altLang="ko-KR" sz="2400" dirty="0"/>
              <a:t>Private</a:t>
            </a:r>
            <a:r>
              <a:rPr lang="ko-KR" altLang="en-US" sz="2400" dirty="0"/>
              <a:t> 네트워크를 위한 채굴 및 </a:t>
            </a:r>
            <a:r>
              <a:rPr lang="en-US" altLang="ko-KR" sz="2400" dirty="0"/>
              <a:t>EVM </a:t>
            </a:r>
            <a:r>
              <a:rPr lang="ko-KR" altLang="en-US" sz="2400" dirty="0"/>
              <a:t>노드 생성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JSON RPC </a:t>
            </a:r>
            <a:r>
              <a:rPr lang="ko-KR" altLang="en-US" sz="2400" dirty="0"/>
              <a:t>프로토콜에 기초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Command Line Options</a:t>
            </a:r>
          </a:p>
          <a:p>
            <a:pPr lvl="1"/>
            <a:r>
              <a:rPr lang="en-US" altLang="ko-KR" sz="1200" dirty="0">
                <a:hlinkClick r:id="rId3"/>
              </a:rPr>
              <a:t>https://github.com/ethereum/go-ethereum/wiki/Command-Line-Options?source=post_page---------------------------</a:t>
            </a:r>
            <a:endParaRPr lang="en-US" altLang="ko-KR" sz="12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AB7EB2-A235-4D92-81A1-F8C174428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"/>
          <a:stretch/>
        </p:blipFill>
        <p:spPr>
          <a:xfrm>
            <a:off x="6337300" y="1944560"/>
            <a:ext cx="5588000" cy="35926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46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1D0003-271D-49D0-846E-89496138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4288972"/>
            <a:ext cx="10515600" cy="275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Cf.</a:t>
            </a:r>
            <a:r>
              <a:rPr lang="ko-KR" altLang="en-US" sz="2000" dirty="0"/>
              <a:t> </a:t>
            </a:r>
            <a:r>
              <a:rPr lang="en-US" altLang="ko-KR" sz="2000" dirty="0"/>
              <a:t>Genesis File</a:t>
            </a:r>
          </a:p>
          <a:p>
            <a:pPr lvl="1"/>
            <a:r>
              <a:rPr lang="en-US" altLang="ko-KR" sz="1600" dirty="0"/>
              <a:t>Private network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환경설정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채굴 난이도</a:t>
            </a:r>
            <a:r>
              <a:rPr lang="en-US" altLang="ko-KR" sz="1600" dirty="0"/>
              <a:t>, </a:t>
            </a:r>
            <a:r>
              <a:rPr lang="ko-KR" altLang="en-US" sz="1600" dirty="0"/>
              <a:t>체인 환경설정 부분이 들어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Params</a:t>
            </a:r>
          </a:p>
          <a:p>
            <a:pPr lvl="2"/>
            <a:r>
              <a:rPr lang="en-US" altLang="ko-KR" sz="1200" dirty="0" err="1"/>
              <a:t>chainId</a:t>
            </a:r>
            <a:r>
              <a:rPr lang="en-US" altLang="ko-KR" sz="1200" dirty="0"/>
              <a:t> : </a:t>
            </a:r>
            <a:r>
              <a:rPr lang="ko-KR" altLang="en-US" sz="1200" dirty="0"/>
              <a:t>현재 </a:t>
            </a:r>
            <a:r>
              <a:rPr lang="en-US" altLang="ko-KR" sz="1200" dirty="0"/>
              <a:t>chain</a:t>
            </a:r>
            <a:r>
              <a:rPr lang="ko-KR" altLang="en-US" sz="1200" dirty="0"/>
              <a:t>을 식별하는 값</a:t>
            </a:r>
            <a:r>
              <a:rPr lang="en-US" altLang="ko-KR" sz="1200" dirty="0"/>
              <a:t>. Reply attack</a:t>
            </a:r>
            <a:r>
              <a:rPr lang="ko-KR" altLang="en-US" sz="1200" dirty="0"/>
              <a:t>을 막기 위해 사용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homesteadBlock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etherum</a:t>
            </a:r>
            <a:r>
              <a:rPr lang="en-US" altLang="ko-KR" sz="1200" dirty="0"/>
              <a:t> release </a:t>
            </a:r>
            <a:r>
              <a:rPr lang="ko-KR" altLang="en-US" sz="1200" dirty="0"/>
              <a:t>버전</a:t>
            </a:r>
            <a:endParaRPr lang="en-US" altLang="ko-KR" sz="1200" dirty="0"/>
          </a:p>
          <a:p>
            <a:pPr lvl="2"/>
            <a:r>
              <a:rPr lang="en-US" altLang="ko-KR" sz="1200" dirty="0"/>
              <a:t>Difficulty : </a:t>
            </a:r>
            <a:r>
              <a:rPr lang="ko-KR" altLang="en-US" sz="1200" dirty="0"/>
              <a:t>채굴 난이도</a:t>
            </a:r>
            <a:r>
              <a:rPr lang="en-US" altLang="ko-KR" sz="1200" dirty="0"/>
              <a:t>. </a:t>
            </a:r>
            <a:r>
              <a:rPr lang="ko-KR" altLang="en-US" sz="1200" dirty="0"/>
              <a:t>값을 낮게 줄수록 </a:t>
            </a:r>
            <a:r>
              <a:rPr lang="en-US" altLang="ko-KR" sz="1200" dirty="0"/>
              <a:t>block</a:t>
            </a:r>
            <a:r>
              <a:rPr lang="ko-KR" altLang="en-US" sz="1200" dirty="0"/>
              <a:t> 하나를 </a:t>
            </a:r>
            <a:r>
              <a:rPr lang="en-US" altLang="ko-KR" sz="1200" dirty="0"/>
              <a:t>mining</a:t>
            </a:r>
            <a:r>
              <a:rPr lang="ko-KR" altLang="en-US" sz="1200" dirty="0"/>
              <a:t>하는데 걸리는 시간이 짧음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gasLimity</a:t>
            </a:r>
            <a:r>
              <a:rPr lang="en-US" altLang="ko-KR" sz="1200" dirty="0"/>
              <a:t> : block </a:t>
            </a:r>
            <a:r>
              <a:rPr lang="ko-KR" altLang="en-US" sz="1200" dirty="0"/>
              <a:t>하나에 포함할 수 있는 </a:t>
            </a:r>
            <a:r>
              <a:rPr lang="en-US" altLang="ko-KR" sz="1200" dirty="0" err="1"/>
              <a:t>gasLimit</a:t>
            </a:r>
            <a:r>
              <a:rPr lang="ko-KR" altLang="en-US" sz="1200" dirty="0"/>
              <a:t>양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Alloc</a:t>
            </a:r>
            <a:r>
              <a:rPr lang="en-US" altLang="ko-KR" sz="1200" dirty="0"/>
              <a:t> : pre-funded address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C17573B6-BFC8-47FD-8EE0-179B26C3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Geth</a:t>
            </a:r>
            <a:r>
              <a:rPr lang="en-US" altLang="ko-KR" dirty="0"/>
              <a:t>(Go Ethereum) Cont.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F016A8BB-3F26-41E0-8174-A719B4A48064}"/>
              </a:ext>
            </a:extLst>
          </p:cNvPr>
          <p:cNvSpPr txBox="1">
            <a:spLocks/>
          </p:cNvSpPr>
          <p:nvPr/>
        </p:nvSpPr>
        <p:spPr>
          <a:xfrm>
            <a:off x="546100" y="1690688"/>
            <a:ext cx="5718066" cy="413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Private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이더리움</a:t>
            </a:r>
            <a:r>
              <a:rPr lang="ko-KR" altLang="en-US" sz="2400" dirty="0"/>
              <a:t> 네트워크 구성 과정</a:t>
            </a:r>
            <a:endParaRPr lang="en-US" altLang="ko-KR" sz="2000" dirty="0"/>
          </a:p>
          <a:p>
            <a:endParaRPr lang="en-US" altLang="ko-KR" sz="2400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CA2B118-224E-495F-9C15-117B9B934EDD}"/>
              </a:ext>
            </a:extLst>
          </p:cNvPr>
          <p:cNvGrpSpPr/>
          <p:nvPr/>
        </p:nvGrpSpPr>
        <p:grpSpPr>
          <a:xfrm>
            <a:off x="719310" y="2367756"/>
            <a:ext cx="10753380" cy="1658031"/>
            <a:chOff x="838200" y="2599984"/>
            <a:chExt cx="10753380" cy="165803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5EDEEB6-462D-466E-8E79-FAEC8B06C504}"/>
                </a:ext>
              </a:extLst>
            </p:cNvPr>
            <p:cNvSpPr/>
            <p:nvPr/>
          </p:nvSpPr>
          <p:spPr>
            <a:xfrm>
              <a:off x="838200" y="2599984"/>
              <a:ext cx="1658031" cy="16580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Genesis File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E784196D-D032-4669-9355-094B6F8FBA99}"/>
                </a:ext>
              </a:extLst>
            </p:cNvPr>
            <p:cNvSpPr/>
            <p:nvPr/>
          </p:nvSpPr>
          <p:spPr>
            <a:xfrm>
              <a:off x="5385874" y="2599984"/>
              <a:ext cx="1658031" cy="16580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이더리움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노드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DB4F6C33-FAE7-4D04-B22D-4D6FAD2C3017}"/>
                </a:ext>
              </a:extLst>
            </p:cNvPr>
            <p:cNvSpPr/>
            <p:nvPr/>
          </p:nvSpPr>
          <p:spPr>
            <a:xfrm>
              <a:off x="3112037" y="2599984"/>
              <a:ext cx="1658031" cy="16580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Genesis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최초 블록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생성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3CB87A-B8DA-455C-A784-268272B82866}"/>
                </a:ext>
              </a:extLst>
            </p:cNvPr>
            <p:cNvSpPr/>
            <p:nvPr/>
          </p:nvSpPr>
          <p:spPr>
            <a:xfrm>
              <a:off x="7659711" y="2599984"/>
              <a:ext cx="1658031" cy="16580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계정 생성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코인베이스 설정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3ABA940B-9B92-4EFE-8D75-67E5E01AA4DA}"/>
                </a:ext>
              </a:extLst>
            </p:cNvPr>
            <p:cNvSpPr/>
            <p:nvPr/>
          </p:nvSpPr>
          <p:spPr>
            <a:xfrm>
              <a:off x="9933549" y="2599984"/>
              <a:ext cx="1658031" cy="16580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채굴 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="" xmlns:a16="http://schemas.microsoft.com/office/drawing/2014/main" id="{D9121DB0-3733-4984-8D83-767414822987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2496231" y="3429000"/>
              <a:ext cx="61580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D103F447-8EF9-41E6-A8F8-582F6C424CD0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4770068" y="3429000"/>
              <a:ext cx="61580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D6621CA0-07ED-45A5-A910-FFA4DCC714D2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7043905" y="3429000"/>
              <a:ext cx="61580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925ACD21-5992-4378-9EE2-8D8B472E2311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9317742" y="3429000"/>
              <a:ext cx="6158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5218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EEEBFD0-D5B3-4223-BF94-443A92B8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" y="415024"/>
            <a:ext cx="11623993" cy="60279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6B948CE-0D41-4E8A-BE3A-CD797FDCB09B}"/>
              </a:ext>
            </a:extLst>
          </p:cNvPr>
          <p:cNvSpPr/>
          <p:nvPr/>
        </p:nvSpPr>
        <p:spPr>
          <a:xfrm>
            <a:off x="284003" y="1524000"/>
            <a:ext cx="3373597" cy="1295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767B47D-9314-4281-8BF1-94AF3E985995}"/>
              </a:ext>
            </a:extLst>
          </p:cNvPr>
          <p:cNvSpPr/>
          <p:nvPr/>
        </p:nvSpPr>
        <p:spPr>
          <a:xfrm>
            <a:off x="284002" y="2499360"/>
            <a:ext cx="6802598" cy="1295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9235672-6A7C-4130-ADF9-98EC385DB25F}"/>
              </a:ext>
            </a:extLst>
          </p:cNvPr>
          <p:cNvSpPr/>
          <p:nvPr/>
        </p:nvSpPr>
        <p:spPr>
          <a:xfrm>
            <a:off x="7597140" y="563881"/>
            <a:ext cx="4310856" cy="1219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BB22695C-8D46-4345-9290-E631438F9B89}"/>
              </a:ext>
            </a:extLst>
          </p:cNvPr>
          <p:cNvSpPr/>
          <p:nvPr/>
        </p:nvSpPr>
        <p:spPr>
          <a:xfrm>
            <a:off x="7597140" y="1348741"/>
            <a:ext cx="1264920" cy="1219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C355806-3EE7-4B0B-956A-CD7175AEF455}"/>
              </a:ext>
            </a:extLst>
          </p:cNvPr>
          <p:cNvSpPr/>
          <p:nvPr/>
        </p:nvSpPr>
        <p:spPr>
          <a:xfrm>
            <a:off x="7597140" y="1706880"/>
            <a:ext cx="2933700" cy="1219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C034810-08D9-4C65-B4AE-3B7FE28BA638}"/>
              </a:ext>
            </a:extLst>
          </p:cNvPr>
          <p:cNvSpPr/>
          <p:nvPr/>
        </p:nvSpPr>
        <p:spPr>
          <a:xfrm>
            <a:off x="7597140" y="1889759"/>
            <a:ext cx="708660" cy="1219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4E24787-7B8E-421C-9D03-D4FC129545D3}"/>
              </a:ext>
            </a:extLst>
          </p:cNvPr>
          <p:cNvSpPr/>
          <p:nvPr/>
        </p:nvSpPr>
        <p:spPr>
          <a:xfrm>
            <a:off x="7597140" y="2072638"/>
            <a:ext cx="708660" cy="12192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대괄호 30">
            <a:extLst>
              <a:ext uri="{FF2B5EF4-FFF2-40B4-BE49-F238E27FC236}">
                <a16:creationId xmlns="" xmlns:a16="http://schemas.microsoft.com/office/drawing/2014/main" id="{647B6645-7186-4AF4-8E4C-23C6E527C64A}"/>
              </a:ext>
            </a:extLst>
          </p:cNvPr>
          <p:cNvSpPr/>
          <p:nvPr/>
        </p:nvSpPr>
        <p:spPr>
          <a:xfrm>
            <a:off x="6560820" y="5082540"/>
            <a:ext cx="335280" cy="1306831"/>
          </a:xfrm>
          <a:prstGeom prst="righ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="" xmlns:a16="http://schemas.microsoft.com/office/drawing/2014/main" id="{5228C674-5247-42DA-8E8D-729AD4C062E4}"/>
              </a:ext>
            </a:extLst>
          </p:cNvPr>
          <p:cNvCxnSpPr>
            <a:cxnSpLocks/>
            <a:stCxn id="27" idx="1"/>
            <a:endCxn id="31" idx="2"/>
          </p:cNvCxnSpPr>
          <p:nvPr/>
        </p:nvCxnSpPr>
        <p:spPr>
          <a:xfrm rot="10800000" flipV="1">
            <a:off x="6896100" y="2133598"/>
            <a:ext cx="701040" cy="3602357"/>
          </a:xfrm>
          <a:prstGeom prst="bentConnector3">
            <a:avLst>
              <a:gd name="adj1" fmla="val 3804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6EA37F1-15DF-44B3-941D-2A76851D387B}"/>
              </a:ext>
            </a:extLst>
          </p:cNvPr>
          <p:cNvSpPr txBox="1"/>
          <p:nvPr/>
        </p:nvSpPr>
        <p:spPr>
          <a:xfrm>
            <a:off x="6560820" y="4743717"/>
            <a:ext cx="7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채굴</a:t>
            </a:r>
          </a:p>
        </p:txBody>
      </p:sp>
    </p:spTree>
    <p:extLst>
      <p:ext uri="{BB962C8B-B14F-4D97-AF65-F5344CB8AC3E}">
        <p14:creationId xmlns="" xmlns:p14="http://schemas.microsoft.com/office/powerpoint/2010/main" val="6714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Ganache(</a:t>
            </a:r>
            <a:r>
              <a:rPr lang="ko-KR" altLang="en-US" dirty="0" err="1"/>
              <a:t>가나슈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E55488E9-CD87-4020-9FA9-11376954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가상의 </a:t>
            </a:r>
            <a:r>
              <a:rPr lang="ko-KR" altLang="en-US" sz="2400" dirty="0" err="1">
                <a:solidFill>
                  <a:srgbClr val="FF0000"/>
                </a:solidFill>
              </a:rPr>
              <a:t>이더리움</a:t>
            </a:r>
            <a:r>
              <a:rPr lang="ko-KR" altLang="en-US" sz="2400" dirty="0">
                <a:solidFill>
                  <a:srgbClr val="FF0000"/>
                </a:solidFill>
              </a:rPr>
              <a:t> 네트워크를 생성</a:t>
            </a:r>
            <a:r>
              <a:rPr lang="ko-KR" altLang="en-US" sz="2400" dirty="0"/>
              <a:t>해서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스마트 </a:t>
            </a:r>
            <a:r>
              <a:rPr lang="ko-KR" altLang="en-US" sz="2400" dirty="0" err="1"/>
              <a:t>컨트랙트를</a:t>
            </a:r>
            <a:r>
              <a:rPr lang="ko-KR" altLang="en-US" sz="2400" dirty="0"/>
              <a:t> 실행할 수 있도록 해주는 프로그램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TestRPC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Ganache</a:t>
            </a:r>
            <a:r>
              <a:rPr lang="ko-KR" altLang="en-US" sz="2400" dirty="0"/>
              <a:t> 설치파일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https://www.trufflesuite.com/ganache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E8E477D-59F1-427D-B32E-3533679C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76" y="4039588"/>
            <a:ext cx="5413248" cy="2818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966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F1C13B-6C77-4C29-8961-A071841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Ganache(</a:t>
            </a:r>
            <a:r>
              <a:rPr lang="ko-KR" altLang="en-US" dirty="0" err="1"/>
              <a:t>가나슈</a:t>
            </a:r>
            <a:r>
              <a:rPr lang="en-US" altLang="ko-KR" dirty="0"/>
              <a:t>)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11D0003-271D-49D0-846E-894961386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1825625"/>
            <a:ext cx="5295973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이더리움</a:t>
            </a:r>
            <a:r>
              <a:rPr lang="ko-KR" altLang="en-US" sz="2400" dirty="0"/>
              <a:t> 솔루션 및 스마트 계약의 </a:t>
            </a:r>
            <a:r>
              <a:rPr lang="ko-KR" altLang="en-US" sz="2400" dirty="0">
                <a:solidFill>
                  <a:srgbClr val="FF0000"/>
                </a:solidFill>
              </a:rPr>
              <a:t>개발과 테스트 과정을 간소화</a:t>
            </a:r>
            <a:r>
              <a:rPr lang="ko-KR" altLang="en-US" sz="2400" dirty="0"/>
              <a:t>하기 위해 개발됨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ko-KR" altLang="en-US" sz="2400" dirty="0"/>
              <a:t>자체적으로 </a:t>
            </a:r>
            <a:r>
              <a:rPr lang="ko-KR" altLang="en-US" sz="2400" dirty="0" err="1">
                <a:solidFill>
                  <a:srgbClr val="FF0000"/>
                </a:solidFill>
              </a:rPr>
              <a:t>이더리움</a:t>
            </a:r>
            <a:r>
              <a:rPr lang="ko-KR" altLang="en-US" sz="2400" dirty="0">
                <a:solidFill>
                  <a:srgbClr val="FF0000"/>
                </a:solidFill>
              </a:rPr>
              <a:t> 거래 처리와 채굴 기능</a:t>
            </a:r>
            <a:r>
              <a:rPr lang="ko-KR" altLang="en-US" sz="2400" dirty="0"/>
              <a:t>을 가짐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&gt;&gt; </a:t>
            </a:r>
            <a:r>
              <a:rPr lang="ko-KR" altLang="en-US" sz="1600" dirty="0"/>
              <a:t>거래 채굴 대기 시간이 없음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거래는 생성되는 대로 기록됨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  <a:p>
            <a:r>
              <a:rPr lang="ko-KR" altLang="en-US" sz="2400" dirty="0"/>
              <a:t>개발자가 </a:t>
            </a:r>
            <a:r>
              <a:rPr lang="ko-KR" altLang="en-US" sz="2400" dirty="0" err="1"/>
              <a:t>가나슈</a:t>
            </a:r>
            <a:r>
              <a:rPr lang="ko-KR" altLang="en-US" sz="2400" dirty="0"/>
              <a:t> </a:t>
            </a:r>
            <a:r>
              <a:rPr lang="en-US" altLang="ko-KR" sz="2400" dirty="0"/>
              <a:t>CLI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이더리움</a:t>
            </a:r>
            <a:r>
              <a:rPr lang="ko-KR" altLang="en-US" sz="2400" dirty="0"/>
              <a:t> 노드로 사용 가능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5B18C4-DF3B-4FA4-BD2F-B94944B2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2374114"/>
            <a:ext cx="6095998" cy="3006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16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847</Words>
  <Application>Microsoft Office PowerPoint</Application>
  <PresentationFormat>사용자 지정</PresentationFormat>
  <Paragraphs>221</Paragraphs>
  <Slides>36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  스마트 컨트랙트 개발을 위한  이더리움 개발환경 조사</vt:lpstr>
      <vt:lpstr>Index</vt:lpstr>
      <vt:lpstr>이더리움 네트워크 준비하기  Geth &amp; Ganache</vt:lpstr>
      <vt:lpstr>Geth(Go Ethereum)</vt:lpstr>
      <vt:lpstr>Geth(Go Ethereum) Cont.</vt:lpstr>
      <vt:lpstr>Geth(Go Ethereum) Cont.</vt:lpstr>
      <vt:lpstr>슬라이드 7</vt:lpstr>
      <vt:lpstr>Ganache(가나슈)</vt:lpstr>
      <vt:lpstr>Ganache(가나슈) Cont.</vt:lpstr>
      <vt:lpstr>솔리디티 컴파일러  Solc</vt:lpstr>
      <vt:lpstr>Solc (Solidity Compiler)</vt:lpstr>
      <vt:lpstr>Solc (Solidity Compiler) Cont.</vt:lpstr>
      <vt:lpstr>Compile example</vt:lpstr>
      <vt:lpstr>슬라이드 14</vt:lpstr>
      <vt:lpstr>스마트 컨트랙트 개발  Remix &amp; Truffle</vt:lpstr>
      <vt:lpstr>Remix</vt:lpstr>
      <vt:lpstr>슬라이드 17</vt:lpstr>
      <vt:lpstr>Remix Cont.</vt:lpstr>
      <vt:lpstr>Remix Cont.</vt:lpstr>
      <vt:lpstr>Remix Cont.</vt:lpstr>
      <vt:lpstr>Remix Cont.</vt:lpstr>
      <vt:lpstr>Remix Cont.</vt:lpstr>
      <vt:lpstr>슬라이드 23</vt:lpstr>
      <vt:lpstr>슬라이드 24</vt:lpstr>
      <vt:lpstr>Remix Cont.</vt:lpstr>
      <vt:lpstr>슬라이드 26</vt:lpstr>
      <vt:lpstr>Remix Cont.</vt:lpstr>
      <vt:lpstr>Truffle(트러플)</vt:lpstr>
      <vt:lpstr>Truffle(트러플) Cont.</vt:lpstr>
      <vt:lpstr>Truffle(트러플) Cont.</vt:lpstr>
      <vt:lpstr>Web기반 Dapp에서   스마트 컨트랙트 사용</vt:lpstr>
      <vt:lpstr>Web3.js (자바스크립트 라이브러리)</vt:lpstr>
      <vt:lpstr>Web3.js Cont.</vt:lpstr>
      <vt:lpstr>MetaMask(메타마스크)</vt:lpstr>
      <vt:lpstr>Q &amp; A</vt:lpstr>
      <vt:lpstr>추가 참고자료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kss</dc:creator>
  <cp:lastModifiedBy>kkk</cp:lastModifiedBy>
  <cp:revision>87</cp:revision>
  <dcterms:created xsi:type="dcterms:W3CDTF">2019-07-22T00:49:51Z</dcterms:created>
  <dcterms:modified xsi:type="dcterms:W3CDTF">2019-08-31T12:26:36Z</dcterms:modified>
</cp:coreProperties>
</file>