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71" r:id="rId3"/>
    <p:sldId id="258" r:id="rId4"/>
    <p:sldId id="259" r:id="rId5"/>
    <p:sldId id="285" r:id="rId6"/>
    <p:sldId id="260" r:id="rId7"/>
    <p:sldId id="273" r:id="rId8"/>
    <p:sldId id="284" r:id="rId9"/>
    <p:sldId id="277" r:id="rId10"/>
    <p:sldId id="270" r:id="rId11"/>
    <p:sldId id="262" r:id="rId12"/>
    <p:sldId id="275" r:id="rId13"/>
    <p:sldId id="276" r:id="rId14"/>
    <p:sldId id="269" r:id="rId15"/>
    <p:sldId id="286" r:id="rId16"/>
    <p:sldId id="287" r:id="rId17"/>
    <p:sldId id="278" r:id="rId18"/>
    <p:sldId id="279" r:id="rId19"/>
    <p:sldId id="283" r:id="rId20"/>
    <p:sldId id="274" r:id="rId21"/>
    <p:sldId id="280" r:id="rId22"/>
    <p:sldId id="265" r:id="rId23"/>
    <p:sldId id="266" r:id="rId24"/>
    <p:sldId id="267" r:id="rId25"/>
    <p:sldId id="268" r:id="rId26"/>
    <p:sldId id="281"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1D8"/>
          </a:solidFill>
        </a:fill>
      </a:tcStyle>
    </a:wholeTbl>
    <a:band2H>
      <a:tcTxStyle/>
      <a:tcStyle>
        <a:tcBdr/>
        <a:fill>
          <a:solidFill>
            <a:srgbClr val="E7E9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3CB"/>
          </a:solidFill>
        </a:fill>
      </a:tcStyle>
    </a:wholeTbl>
    <a:band2H>
      <a:tcTxStyle/>
      <a:tcStyle>
        <a:tcBdr/>
        <a:fill>
          <a:solidFill>
            <a:srgbClr val="E7EA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1CC"/>
          </a:solidFill>
        </a:fill>
      </a:tcStyle>
    </a:wholeTbl>
    <a:band2H>
      <a:tcTxStyle/>
      <a:tcStyle>
        <a:tcBdr/>
        <a:fill>
          <a:solidFill>
            <a:srgbClr val="E8F0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12" autoAdjust="0"/>
  </p:normalViewPr>
  <p:slideViewPr>
    <p:cSldViewPr snapToGrid="0">
      <p:cViewPr varScale="1">
        <p:scale>
          <a:sx n="99" d="100"/>
          <a:sy n="99" d="100"/>
        </p:scale>
        <p:origin x="9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1143000" y="685800"/>
            <a:ext cx="4572000" cy="3429000"/>
          </a:xfrm>
          <a:prstGeom prst="rect">
            <a:avLst/>
          </a:prstGeom>
        </p:spPr>
        <p:txBody>
          <a:bodyPr/>
          <a:lstStyle/>
          <a:p>
            <a:endParaRPr/>
          </a:p>
        </p:txBody>
      </p:sp>
      <p:sp>
        <p:nvSpPr>
          <p:cNvPr id="99" name="Shape 9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ptos"/>
      </a:defRPr>
    </a:lvl1pPr>
    <a:lvl2pPr indent="228600" latinLnBrk="0">
      <a:defRPr sz="1200">
        <a:latin typeface="+mj-lt"/>
        <a:ea typeface="+mj-ea"/>
        <a:cs typeface="+mj-cs"/>
        <a:sym typeface="Aptos"/>
      </a:defRPr>
    </a:lvl2pPr>
    <a:lvl3pPr indent="457200" latinLnBrk="0">
      <a:defRPr sz="1200">
        <a:latin typeface="+mj-lt"/>
        <a:ea typeface="+mj-ea"/>
        <a:cs typeface="+mj-cs"/>
        <a:sym typeface="Aptos"/>
      </a:defRPr>
    </a:lvl3pPr>
    <a:lvl4pPr indent="685800" latinLnBrk="0">
      <a:defRPr sz="1200">
        <a:latin typeface="+mj-lt"/>
        <a:ea typeface="+mj-ea"/>
        <a:cs typeface="+mj-cs"/>
        <a:sym typeface="Aptos"/>
      </a:defRPr>
    </a:lvl4pPr>
    <a:lvl5pPr indent="914400" latinLnBrk="0">
      <a:defRPr sz="1200">
        <a:latin typeface="+mj-lt"/>
        <a:ea typeface="+mj-ea"/>
        <a:cs typeface="+mj-cs"/>
        <a:sym typeface="Aptos"/>
      </a:defRPr>
    </a:lvl5pPr>
    <a:lvl6pPr indent="1143000" latinLnBrk="0">
      <a:defRPr sz="1200">
        <a:latin typeface="+mj-lt"/>
        <a:ea typeface="+mj-ea"/>
        <a:cs typeface="+mj-cs"/>
        <a:sym typeface="Aptos"/>
      </a:defRPr>
    </a:lvl6pPr>
    <a:lvl7pPr indent="1371600" latinLnBrk="0">
      <a:defRPr sz="1200">
        <a:latin typeface="+mj-lt"/>
        <a:ea typeface="+mj-ea"/>
        <a:cs typeface="+mj-cs"/>
        <a:sym typeface="Aptos"/>
      </a:defRPr>
    </a:lvl7pPr>
    <a:lvl8pPr indent="1600200" latinLnBrk="0">
      <a:defRPr sz="1200">
        <a:latin typeface="+mj-lt"/>
        <a:ea typeface="+mj-ea"/>
        <a:cs typeface="+mj-cs"/>
        <a:sym typeface="Aptos"/>
      </a:defRPr>
    </a:lvl8pPr>
    <a:lvl9pPr indent="1828800" latinLnBrk="0">
      <a:defRPr sz="1200">
        <a:latin typeface="+mj-lt"/>
        <a:ea typeface="+mj-ea"/>
        <a:cs typeface="+mj-cs"/>
        <a:sym typeface="Apto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3006567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227285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877935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3"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prstGeom prst="rect">
            <a:avLst/>
          </a:prstGeom>
        </p:spPr>
        <p:txBody>
          <a:bodyPr/>
          <a:lstStyle/>
          <a:p>
            <a:r>
              <a:t>Title Text</a:t>
            </a:r>
          </a:p>
        </p:txBody>
      </p:sp>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0"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31"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2"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757575"/>
                </a:solidFill>
              </a:defRPr>
            </a:lvl1pPr>
            <a:lvl2pPr marL="0" indent="457200">
              <a:buSzTx/>
              <a:buFontTx/>
              <a:buNone/>
              <a:defRPr sz="2400">
                <a:solidFill>
                  <a:srgbClr val="757575"/>
                </a:solidFill>
              </a:defRPr>
            </a:lvl2pPr>
            <a:lvl3pPr marL="0" indent="914400">
              <a:buSzTx/>
              <a:buFontTx/>
              <a:buNone/>
              <a:defRPr sz="2400">
                <a:solidFill>
                  <a:srgbClr val="757575"/>
                </a:solidFill>
              </a:defRPr>
            </a:lvl3pPr>
            <a:lvl4pPr marL="0" indent="1371600">
              <a:buSzTx/>
              <a:buFontTx/>
              <a:buNone/>
              <a:defRPr sz="2400">
                <a:solidFill>
                  <a:srgbClr val="757575"/>
                </a:solidFill>
              </a:defRPr>
            </a:lvl4pPr>
            <a:lvl5pPr marL="0" indent="1828800">
              <a:buSzTx/>
              <a:buFontTx/>
              <a:buNone/>
              <a:defRPr sz="2400">
                <a:solidFill>
                  <a:srgbClr val="757575"/>
                </a:solidFill>
              </a:defRPr>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0"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41" name="Title Text"/>
          <p:cNvSpPr txBox="1">
            <a:spLocks noGrp="1"/>
          </p:cNvSpPr>
          <p:nvPr>
            <p:ph type="title"/>
          </p:nvPr>
        </p:nvSpPr>
        <p:spPr>
          <a:prstGeom prst="rect">
            <a:avLst/>
          </a:prstGeom>
        </p:spPr>
        <p:txBody>
          <a:bodyPr/>
          <a:lstStyle/>
          <a:p>
            <a:r>
              <a:t>Title Text</a:t>
            </a:r>
          </a:p>
        </p:txBody>
      </p:sp>
      <p:sp>
        <p:nvSpPr>
          <p:cNvPr id="42"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50"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51"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2"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3"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61"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77"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78"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9"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80"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88"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89"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90"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91"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asted-movie.png" descr="pasted-movie.png"/>
          <p:cNvPicPr>
            <a:picLocks noChangeAspect="1"/>
          </p:cNvPicPr>
          <p:nvPr/>
        </p:nvPicPr>
        <p:blipFill>
          <a:blip r:embed="rId11"/>
          <a:stretch>
            <a:fillRect/>
          </a:stretch>
        </p:blipFill>
        <p:spPr>
          <a:xfrm>
            <a:off x="10221769" y="113153"/>
            <a:ext cx="1823086" cy="503943"/>
          </a:xfrm>
          <a:prstGeom prst="rect">
            <a:avLst/>
          </a:prstGeom>
          <a:ln w="12700">
            <a:miter lim="400000"/>
          </a:ln>
        </p:spPr>
      </p:pic>
      <p:sp>
        <p:nvSpPr>
          <p:cNvPr id="3"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4"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757575"/>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i.org/10.13140/RG.2.2.26369.02404"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Nabz3/Credit-Card-Fraud-Detection.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
          <p:cNvSpPr txBox="1">
            <a:spLocks noGrp="1"/>
          </p:cNvSpPr>
          <p:nvPr>
            <p:ph type="ctrTitle"/>
          </p:nvPr>
        </p:nvSpPr>
        <p:spPr>
          <a:prstGeom prst="rect">
            <a:avLst/>
          </a:prstGeom>
        </p:spPr>
        <p:txBody>
          <a:bodyPr/>
          <a:lstStyle/>
          <a:p>
            <a:r>
              <a:rPr dirty="0">
                <a:latin typeface="Share Tech" panose="020B0604020202020204" charset="0"/>
              </a:rPr>
              <a:t>CREDIT CARD FRAUD DETECTION</a:t>
            </a:r>
          </a:p>
        </p:txBody>
      </p:sp>
      <p:sp>
        <p:nvSpPr>
          <p:cNvPr id="102" name="Subtitle 2"/>
          <p:cNvSpPr txBox="1">
            <a:spLocks noGrp="1"/>
          </p:cNvSpPr>
          <p:nvPr>
            <p:ph type="subTitle" sz="quarter" idx="1"/>
          </p:nvPr>
        </p:nvSpPr>
        <p:spPr>
          <a:xfrm>
            <a:off x="1524000" y="3602037"/>
            <a:ext cx="9144000" cy="1655762"/>
          </a:xfrm>
          <a:prstGeom prst="rect">
            <a:avLst/>
          </a:prstGeom>
        </p:spPr>
        <p:txBody>
          <a:bodyPr/>
          <a:lstStyle/>
          <a:p>
            <a:r>
              <a:rPr dirty="0"/>
              <a:t>Nabil bin Zamzamzairani</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81EE00E-A1DD-A0E3-899F-2DC1519692F7}"/>
              </a:ext>
            </a:extLst>
          </p:cNvPr>
          <p:cNvSpPr/>
          <p:nvPr/>
        </p:nvSpPr>
        <p:spPr>
          <a:xfrm>
            <a:off x="1032388" y="2402190"/>
            <a:ext cx="2399071" cy="1325563"/>
          </a:xfrm>
          <a:prstGeom prst="roundRect">
            <a:avLst/>
          </a:prstGeom>
          <a:solidFill>
            <a:schemeClr val="bg2">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8" name="Rectangle: Rounded Corners 7">
            <a:extLst>
              <a:ext uri="{FF2B5EF4-FFF2-40B4-BE49-F238E27FC236}">
                <a16:creationId xmlns:a16="http://schemas.microsoft.com/office/drawing/2014/main" id="{B8625F45-7E4D-AAE5-966A-3D800CE72B85}"/>
              </a:ext>
            </a:extLst>
          </p:cNvPr>
          <p:cNvSpPr/>
          <p:nvPr/>
        </p:nvSpPr>
        <p:spPr>
          <a:xfrm>
            <a:off x="4896464" y="2402191"/>
            <a:ext cx="2399071" cy="1325563"/>
          </a:xfrm>
          <a:prstGeom prst="roundRect">
            <a:avLst/>
          </a:prstGeom>
          <a:solidFill>
            <a:schemeClr val="accent4">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9" name="Rectangle: Rounded Corners 8">
            <a:extLst>
              <a:ext uri="{FF2B5EF4-FFF2-40B4-BE49-F238E27FC236}">
                <a16:creationId xmlns:a16="http://schemas.microsoft.com/office/drawing/2014/main" id="{48D8043E-896C-7197-2973-2BD6BD7FA35F}"/>
              </a:ext>
            </a:extLst>
          </p:cNvPr>
          <p:cNvSpPr/>
          <p:nvPr/>
        </p:nvSpPr>
        <p:spPr>
          <a:xfrm>
            <a:off x="8829367" y="2402190"/>
            <a:ext cx="2399071" cy="1325563"/>
          </a:xfrm>
          <a:prstGeom prst="roundRect">
            <a:avLst/>
          </a:prstGeom>
          <a:solidFill>
            <a:schemeClr val="accent2">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0" name="Rectangle: Rounded Corners 9">
            <a:extLst>
              <a:ext uri="{FF2B5EF4-FFF2-40B4-BE49-F238E27FC236}">
                <a16:creationId xmlns:a16="http://schemas.microsoft.com/office/drawing/2014/main" id="{92A7896D-C851-2F21-414F-80EB1FE63426}"/>
              </a:ext>
            </a:extLst>
          </p:cNvPr>
          <p:cNvSpPr/>
          <p:nvPr/>
        </p:nvSpPr>
        <p:spPr>
          <a:xfrm>
            <a:off x="6966156" y="4850419"/>
            <a:ext cx="2399071" cy="1325563"/>
          </a:xfrm>
          <a:prstGeom prst="roundRect">
            <a:avLst/>
          </a:prstGeom>
          <a:solidFill>
            <a:schemeClr val="accent6">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1" name="Rectangle: Rounded Corners 10">
            <a:extLst>
              <a:ext uri="{FF2B5EF4-FFF2-40B4-BE49-F238E27FC236}">
                <a16:creationId xmlns:a16="http://schemas.microsoft.com/office/drawing/2014/main" id="{9DB95188-D0DA-A80B-C83C-02680CBA5903}"/>
              </a:ext>
            </a:extLst>
          </p:cNvPr>
          <p:cNvSpPr/>
          <p:nvPr/>
        </p:nvSpPr>
        <p:spPr>
          <a:xfrm>
            <a:off x="2826777" y="4850420"/>
            <a:ext cx="2399071" cy="1325563"/>
          </a:xfrm>
          <a:prstGeom prst="roundRect">
            <a:avLst/>
          </a:prstGeom>
          <a:solidFill>
            <a:schemeClr val="accent5">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cxnSp>
        <p:nvCxnSpPr>
          <p:cNvPr id="13" name="Connector: Elbow 12">
            <a:extLst>
              <a:ext uri="{FF2B5EF4-FFF2-40B4-BE49-F238E27FC236}">
                <a16:creationId xmlns:a16="http://schemas.microsoft.com/office/drawing/2014/main" id="{FC5731B6-D164-3A0C-5377-CEB7E4D37C08}"/>
              </a:ext>
            </a:extLst>
          </p:cNvPr>
          <p:cNvCxnSpPr>
            <a:cxnSpLocks/>
            <a:stCxn id="4" idx="3"/>
            <a:endCxn id="8" idx="1"/>
          </p:cNvCxnSpPr>
          <p:nvPr/>
        </p:nvCxnSpPr>
        <p:spPr>
          <a:xfrm>
            <a:off x="3431459" y="3064972"/>
            <a:ext cx="1465005"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87FDBC64-AEB9-79DC-7D34-E001F038847D}"/>
              </a:ext>
            </a:extLst>
          </p:cNvPr>
          <p:cNvCxnSpPr>
            <a:cxnSpLocks/>
            <a:stCxn id="8" idx="3"/>
            <a:endCxn id="9" idx="1"/>
          </p:cNvCxnSpPr>
          <p:nvPr/>
        </p:nvCxnSpPr>
        <p:spPr>
          <a:xfrm flipV="1">
            <a:off x="7295535" y="3064972"/>
            <a:ext cx="1533832" cy="1"/>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32B6CCDF-D5E8-4FF0-F83C-2B1D6F8C35E5}"/>
              </a:ext>
            </a:extLst>
          </p:cNvPr>
          <p:cNvCxnSpPr>
            <a:stCxn id="9" idx="2"/>
            <a:endCxn id="10" idx="3"/>
          </p:cNvCxnSpPr>
          <p:nvPr/>
        </p:nvCxnSpPr>
        <p:spPr>
          <a:xfrm rot="5400000">
            <a:off x="8804341" y="4288639"/>
            <a:ext cx="1785448" cy="663676"/>
          </a:xfrm>
          <a:prstGeom prst="bentConnector2">
            <a:avLst/>
          </a:prstGeom>
          <a:ln w="28575">
            <a:solidFill>
              <a:srgbClr val="000000"/>
            </a:solidFill>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969A1668-5602-6F36-8A19-89DB8D5E8F1E}"/>
              </a:ext>
            </a:extLst>
          </p:cNvPr>
          <p:cNvCxnSpPr>
            <a:cxnSpLocks/>
            <a:stCxn id="10" idx="1"/>
            <a:endCxn id="11" idx="3"/>
          </p:cNvCxnSpPr>
          <p:nvPr/>
        </p:nvCxnSpPr>
        <p:spPr>
          <a:xfrm rot="10800000" flipV="1">
            <a:off x="5225848" y="5513200"/>
            <a:ext cx="1740308"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109EFE40-2C4A-5180-DBDC-E092E2B4B439}"/>
              </a:ext>
            </a:extLst>
          </p:cNvPr>
          <p:cNvSpPr txBox="1"/>
          <p:nvPr/>
        </p:nvSpPr>
        <p:spPr>
          <a:xfrm>
            <a:off x="1101215"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Data Understanding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37" name="TextBox 36">
            <a:extLst>
              <a:ext uri="{FF2B5EF4-FFF2-40B4-BE49-F238E27FC236}">
                <a16:creationId xmlns:a16="http://schemas.microsoft.com/office/drawing/2014/main" id="{AA875E5B-6353-1468-9977-735A8D35B44D}"/>
              </a:ext>
            </a:extLst>
          </p:cNvPr>
          <p:cNvSpPr txBox="1"/>
          <p:nvPr/>
        </p:nvSpPr>
        <p:spPr>
          <a:xfrm>
            <a:off x="4965291" y="2712854"/>
            <a:ext cx="216309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Exploratory data analytics (EDA)</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38" name="TextBox 37">
            <a:extLst>
              <a:ext uri="{FF2B5EF4-FFF2-40B4-BE49-F238E27FC236}">
                <a16:creationId xmlns:a16="http://schemas.microsoft.com/office/drawing/2014/main" id="{40E7495B-5F7D-4F91-9C40-A98539FA7B89}"/>
              </a:ext>
            </a:extLst>
          </p:cNvPr>
          <p:cNvSpPr txBox="1"/>
          <p:nvPr/>
        </p:nvSpPr>
        <p:spPr>
          <a:xfrm>
            <a:off x="8947354"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Train/Test Split</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39" name="TextBox 38">
            <a:extLst>
              <a:ext uri="{FF2B5EF4-FFF2-40B4-BE49-F238E27FC236}">
                <a16:creationId xmlns:a16="http://schemas.microsoft.com/office/drawing/2014/main" id="{3C8432BF-6617-4F59-BBB9-3DFD436541BF}"/>
              </a:ext>
            </a:extLst>
          </p:cNvPr>
          <p:cNvSpPr txBox="1"/>
          <p:nvPr/>
        </p:nvSpPr>
        <p:spPr>
          <a:xfrm>
            <a:off x="7084142" y="5051535"/>
            <a:ext cx="2163097"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Model-Building/Hyperparameter Tuning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40" name="TextBox 39">
            <a:extLst>
              <a:ext uri="{FF2B5EF4-FFF2-40B4-BE49-F238E27FC236}">
                <a16:creationId xmlns:a16="http://schemas.microsoft.com/office/drawing/2014/main" id="{309D7E9E-7FEA-4171-65AC-E46D41B07157}"/>
              </a:ext>
            </a:extLst>
          </p:cNvPr>
          <p:cNvSpPr txBox="1"/>
          <p:nvPr/>
        </p:nvSpPr>
        <p:spPr>
          <a:xfrm>
            <a:off x="2944763" y="5328534"/>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Model Evaluation</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41" name="Content Placeholder 2">
            <a:extLst>
              <a:ext uri="{FF2B5EF4-FFF2-40B4-BE49-F238E27FC236}">
                <a16:creationId xmlns:a16="http://schemas.microsoft.com/office/drawing/2014/main" id="{6FEC59E1-34A1-8E16-9CB1-DED0E4864996}"/>
              </a:ext>
            </a:extLst>
          </p:cNvPr>
          <p:cNvSpPr txBox="1">
            <a:spLocks noGrp="1"/>
          </p:cNvSpPr>
          <p:nvPr>
            <p:ph type="body" idx="1"/>
          </p:nvPr>
        </p:nvSpPr>
        <p:spPr>
          <a:xfrm>
            <a:off x="838200" y="1559063"/>
            <a:ext cx="5346290" cy="505949"/>
          </a:xfrm>
          <a:prstGeom prst="rect">
            <a:avLst/>
          </a:prstGeom>
        </p:spPr>
        <p:txBody>
          <a:bodyPr/>
          <a:lstStyle/>
          <a:p>
            <a:pPr marL="0" indent="0">
              <a:buSzTx/>
              <a:buFontTx/>
              <a:buNone/>
              <a:defRPr sz="3000"/>
            </a:pPr>
            <a:r>
              <a:rPr lang="en-MY" u="sng" dirty="0"/>
              <a:t>Data Flow</a:t>
            </a:r>
          </a:p>
          <a:p>
            <a:pPr marL="0" indent="0">
              <a:lnSpc>
                <a:spcPct val="10000"/>
              </a:lnSpc>
              <a:buSzTx/>
              <a:buFontTx/>
              <a:buNone/>
              <a:defRPr sz="2400"/>
            </a:pPr>
            <a:endParaRPr dirty="0"/>
          </a:p>
          <a:p>
            <a:pPr marL="0" indent="0">
              <a:buSzTx/>
              <a:buFontTx/>
              <a:buNone/>
              <a:defRPr sz="2400"/>
            </a:pPr>
            <a:endParaRPr dirty="0"/>
          </a:p>
        </p:txBody>
      </p:sp>
      <p:sp>
        <p:nvSpPr>
          <p:cNvPr id="43" name="Title 42">
            <a:extLst>
              <a:ext uri="{FF2B5EF4-FFF2-40B4-BE49-F238E27FC236}">
                <a16:creationId xmlns:a16="http://schemas.microsoft.com/office/drawing/2014/main" id="{6B20F02C-A98F-F382-56D8-2CA0F771F6C3}"/>
              </a:ext>
            </a:extLst>
          </p:cNvPr>
          <p:cNvSpPr>
            <a:spLocks noGrp="1"/>
          </p:cNvSpPr>
          <p:nvPr>
            <p:ph type="title"/>
          </p:nvPr>
        </p:nvSpPr>
        <p:spPr/>
        <p:txBody>
          <a:bodyPr/>
          <a:lstStyle/>
          <a:p>
            <a:r>
              <a:rPr lang="en-MY" b="1" dirty="0"/>
              <a:t>Statistical Analysis</a:t>
            </a:r>
          </a:p>
        </p:txBody>
      </p:sp>
      <p:sp>
        <p:nvSpPr>
          <p:cNvPr id="46" name="TextBox 45">
            <a:extLst>
              <a:ext uri="{FF2B5EF4-FFF2-40B4-BE49-F238E27FC236}">
                <a16:creationId xmlns:a16="http://schemas.microsoft.com/office/drawing/2014/main" id="{7AEB4B77-ACA7-6E91-E4DC-A3F34280AC63}"/>
              </a:ext>
            </a:extLst>
          </p:cNvPr>
          <p:cNvSpPr txBox="1"/>
          <p:nvPr/>
        </p:nvSpPr>
        <p:spPr>
          <a:xfrm>
            <a:off x="5075903" y="6377098"/>
            <a:ext cx="194187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200" b="1" i="1" u="none" strike="noStrike" cap="none" spc="0" normalizeH="0" baseline="0" dirty="0">
                <a:ln>
                  <a:noFill/>
                </a:ln>
                <a:solidFill>
                  <a:srgbClr val="000000"/>
                </a:solidFill>
                <a:effectLst/>
                <a:uFillTx/>
                <a:latin typeface="+mj-lt"/>
                <a:ea typeface="+mj-ea"/>
                <a:cs typeface="+mj-cs"/>
                <a:sym typeface="Aptos"/>
              </a:rPr>
              <a:t>Figure </a:t>
            </a:r>
            <a:r>
              <a:rPr lang="en-MY" sz="1200" b="1" i="1" dirty="0"/>
              <a:t>4</a:t>
            </a:r>
            <a:r>
              <a:rPr kumimoji="0" lang="en-MY" sz="1200" b="1" i="1" u="none" strike="noStrike" cap="none" spc="0" normalizeH="0" baseline="0" dirty="0">
                <a:ln>
                  <a:noFill/>
                </a:ln>
                <a:solidFill>
                  <a:srgbClr val="000000"/>
                </a:solidFill>
                <a:effectLst/>
                <a:uFillTx/>
                <a:latin typeface="+mj-lt"/>
                <a:ea typeface="+mj-ea"/>
                <a:cs typeface="+mj-cs"/>
                <a:sym typeface="Aptos"/>
              </a:rPr>
              <a:t>. </a:t>
            </a:r>
            <a:r>
              <a:rPr lang="en-MY" sz="1200" dirty="0"/>
              <a:t>Flow Of Data</a:t>
            </a:r>
            <a:endParaRPr kumimoji="0" lang="en-MY" sz="1200" b="1" i="1" u="none" strike="noStrike" cap="none" spc="0" normalizeH="0" baseline="0" dirty="0">
              <a:ln>
                <a:noFill/>
              </a:ln>
              <a:solidFill>
                <a:srgbClr val="000000"/>
              </a:solidFill>
              <a:effectLst/>
              <a:uFillTx/>
              <a:latin typeface="+mj-lt"/>
              <a:ea typeface="+mj-ea"/>
              <a:cs typeface="+mj-cs"/>
              <a:sym typeface="Aptos"/>
            </a:endParaRPr>
          </a:p>
        </p:txBody>
      </p:sp>
    </p:spTree>
    <p:extLst>
      <p:ext uri="{BB962C8B-B14F-4D97-AF65-F5344CB8AC3E}">
        <p14:creationId xmlns:p14="http://schemas.microsoft.com/office/powerpoint/2010/main" val="142000805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lstStyle>
            <a:lvl1pPr>
              <a:defRPr b="1"/>
            </a:lvl1pPr>
          </a:lstStyle>
          <a:p>
            <a:r>
              <a:rPr dirty="0"/>
              <a:t>Statistical Analysis</a:t>
            </a:r>
          </a:p>
        </p:txBody>
      </p:sp>
      <p:sp>
        <p:nvSpPr>
          <p:cNvPr id="126" name="Content Placeholder 2"/>
          <p:cNvSpPr txBox="1">
            <a:spLocks noGrp="1"/>
          </p:cNvSpPr>
          <p:nvPr>
            <p:ph type="body" idx="1"/>
          </p:nvPr>
        </p:nvSpPr>
        <p:spPr>
          <a:prstGeom prst="rect">
            <a:avLst/>
          </a:prstGeom>
        </p:spPr>
        <p:txBody>
          <a:bodyPr/>
          <a:lstStyle/>
          <a:p>
            <a:pPr marL="0" indent="0" defTabSz="804672">
              <a:spcBef>
                <a:spcPts val="800"/>
              </a:spcBef>
              <a:buSzTx/>
              <a:buFontTx/>
              <a:buNone/>
              <a:defRPr sz="2640"/>
            </a:pPr>
            <a:r>
              <a:rPr lang="en-MY" sz="3000" u="sng" dirty="0"/>
              <a:t>Data Flow</a:t>
            </a:r>
            <a:endParaRPr sz="3000" u="sng" dirty="0"/>
          </a:p>
          <a:p>
            <a:pPr marL="0" indent="0" defTabSz="804672">
              <a:spcBef>
                <a:spcPts val="1400"/>
              </a:spcBef>
              <a:buSzTx/>
              <a:buFontTx/>
              <a:buNone/>
              <a:defRPr sz="2112" b="1"/>
            </a:pPr>
            <a:r>
              <a:rPr lang="en-MY" dirty="0"/>
              <a:t>Logistic Regression</a:t>
            </a:r>
            <a:endParaRPr dirty="0"/>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Importing the necessary packages.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Finding the optimal hyperparameter C.</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Fit model with the optimal hyperparameter C.</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Training the data using the </a:t>
            </a:r>
            <a:r>
              <a:rPr lang="en-US" sz="1800" kern="100" dirty="0" err="1">
                <a:solidFill>
                  <a:srgbClr val="1E1E1E"/>
                </a:solidFill>
                <a:effectLst/>
                <a:latin typeface="Georgia" panose="02040502050405020303" pitchFamily="18" charset="0"/>
                <a:ea typeface="Georgia" panose="02040502050405020303" pitchFamily="18" charset="0"/>
                <a:cs typeface="Georgia" panose="02040502050405020303" pitchFamily="18" charset="0"/>
              </a:rPr>
              <a:t>LogisticRegression</a:t>
            </a: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Calculate the fraud transaction and valid transactions, the calculating the ROC, precision, and accuracy.</a:t>
            </a:r>
            <a:endParaRPr lang="en-MY" sz="1800" kern="100" dirty="0">
              <a:effectLst/>
              <a:latin typeface="Liberation Serif"/>
              <a:ea typeface="NSimSun" panose="02010609030101010101" pitchFamily="49" charset="-122"/>
              <a:cs typeface="Lucida Sans" panose="020B0602030504020204" pitchFamily="34" charset="0"/>
            </a:endParaRPr>
          </a:p>
          <a:p>
            <a:pPr marL="0" indent="0" defTabSz="804672">
              <a:spcBef>
                <a:spcPts val="800"/>
              </a:spcBef>
              <a:buSzTx/>
              <a:buFontTx/>
              <a:buNone/>
              <a:defRPr sz="2112"/>
            </a:pPr>
            <a:endParaRPr dirty="0"/>
          </a:p>
        </p:txBody>
      </p:sp>
      <p:sp>
        <p:nvSpPr>
          <p:cNvPr id="127"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lstStyle>
            <a:lvl1pPr>
              <a:defRPr b="1"/>
            </a:lvl1pPr>
          </a:lstStyle>
          <a:p>
            <a:r>
              <a:t>Statistical Analysis</a:t>
            </a:r>
          </a:p>
        </p:txBody>
      </p:sp>
      <p:sp>
        <p:nvSpPr>
          <p:cNvPr id="126" name="Content Placeholder 2"/>
          <p:cNvSpPr txBox="1">
            <a:spLocks noGrp="1"/>
          </p:cNvSpPr>
          <p:nvPr>
            <p:ph type="body" idx="1"/>
          </p:nvPr>
        </p:nvSpPr>
        <p:spPr>
          <a:prstGeom prst="rect">
            <a:avLst/>
          </a:prstGeom>
        </p:spPr>
        <p:txBody>
          <a:bodyPr/>
          <a:lstStyle/>
          <a:p>
            <a:pPr marL="0" indent="0" defTabSz="804672">
              <a:spcBef>
                <a:spcPts val="800"/>
              </a:spcBef>
              <a:buSzTx/>
              <a:buFontTx/>
              <a:buNone/>
              <a:defRPr sz="2640"/>
            </a:pPr>
            <a:r>
              <a:rPr lang="en-MY" sz="3000" u="sng" dirty="0"/>
              <a:t>Data Flow</a:t>
            </a:r>
            <a:endParaRPr sz="3000" u="sng" dirty="0"/>
          </a:p>
          <a:p>
            <a:pPr marL="0" indent="0" defTabSz="804672">
              <a:spcBef>
                <a:spcPts val="1400"/>
              </a:spcBef>
              <a:buSzTx/>
              <a:buFontTx/>
              <a:buNone/>
              <a:defRPr sz="2112" b="1"/>
            </a:pPr>
            <a:r>
              <a:rPr lang="en-MY" dirty="0"/>
              <a:t>Decision Tree</a:t>
            </a:r>
            <a:endParaRPr dirty="0"/>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Importing the necessary packages.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Finding the optimal hyperparameters.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Fit model with the optimal hyperparameters.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Training the data using the </a:t>
            </a:r>
            <a:r>
              <a:rPr lang="en-US" sz="1800" kern="100" dirty="0" err="1">
                <a:solidFill>
                  <a:srgbClr val="1E1E1E"/>
                </a:solidFill>
                <a:effectLst/>
                <a:latin typeface="Georgia" panose="02040502050405020303" pitchFamily="18" charset="0"/>
                <a:ea typeface="Georgia" panose="02040502050405020303" pitchFamily="18" charset="0"/>
                <a:cs typeface="Georgia" panose="02040502050405020303" pitchFamily="18" charset="0"/>
              </a:rPr>
              <a:t>DecisionTreeClassifier</a:t>
            </a: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Calculate the fraud transaction and valid transactions, the calculating the ROC, precision, and accuracy.</a:t>
            </a:r>
            <a:endParaRPr lang="en-MY" sz="1800" kern="100" dirty="0">
              <a:effectLst/>
              <a:latin typeface="Liberation Serif"/>
              <a:ea typeface="NSimSun" panose="02010609030101010101" pitchFamily="49" charset="-122"/>
              <a:cs typeface="Lucida Sans" panose="020B0602030504020204" pitchFamily="34" charset="0"/>
            </a:endParaRPr>
          </a:p>
          <a:p>
            <a:pPr marL="0" indent="0" defTabSz="804672">
              <a:spcBef>
                <a:spcPts val="800"/>
              </a:spcBef>
              <a:buSzTx/>
              <a:buFontTx/>
              <a:buNone/>
              <a:defRPr sz="2112"/>
            </a:pPr>
            <a:endParaRPr dirty="0"/>
          </a:p>
        </p:txBody>
      </p:sp>
      <p:sp>
        <p:nvSpPr>
          <p:cNvPr id="127"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12</a:t>
            </a:fld>
            <a:endParaRPr/>
          </a:p>
        </p:txBody>
      </p:sp>
    </p:spTree>
    <p:extLst>
      <p:ext uri="{BB962C8B-B14F-4D97-AF65-F5344CB8AC3E}">
        <p14:creationId xmlns:p14="http://schemas.microsoft.com/office/powerpoint/2010/main" val="361251677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lstStyle>
            <a:lvl1pPr>
              <a:defRPr b="1"/>
            </a:lvl1pPr>
          </a:lstStyle>
          <a:p>
            <a:r>
              <a:t>Statistical Analysis</a:t>
            </a:r>
          </a:p>
        </p:txBody>
      </p:sp>
      <p:sp>
        <p:nvSpPr>
          <p:cNvPr id="126" name="Content Placeholder 2"/>
          <p:cNvSpPr txBox="1">
            <a:spLocks noGrp="1"/>
          </p:cNvSpPr>
          <p:nvPr>
            <p:ph type="body" idx="1"/>
          </p:nvPr>
        </p:nvSpPr>
        <p:spPr>
          <a:xfrm>
            <a:off x="838200" y="1825625"/>
            <a:ext cx="10515600" cy="4771820"/>
          </a:xfrm>
          <a:prstGeom prst="rect">
            <a:avLst/>
          </a:prstGeom>
        </p:spPr>
        <p:txBody>
          <a:bodyPr>
            <a:normAutofit fontScale="77500" lnSpcReduction="20000"/>
          </a:bodyPr>
          <a:lstStyle/>
          <a:p>
            <a:pPr marL="0" indent="0" defTabSz="804672">
              <a:spcBef>
                <a:spcPts val="800"/>
              </a:spcBef>
              <a:buSzTx/>
              <a:buFontTx/>
              <a:buNone/>
              <a:defRPr sz="2640"/>
            </a:pPr>
            <a:r>
              <a:rPr lang="en-MY" sz="3000" u="sng" dirty="0"/>
              <a:t>Data Flow</a:t>
            </a:r>
            <a:endParaRPr sz="3000" u="sng" dirty="0"/>
          </a:p>
          <a:p>
            <a:pPr marL="0" indent="0" defTabSz="804672">
              <a:spcBef>
                <a:spcPts val="1400"/>
              </a:spcBef>
              <a:buSzTx/>
              <a:buFontTx/>
              <a:buNone/>
              <a:defRPr sz="2112" b="1"/>
            </a:pPr>
            <a:r>
              <a:rPr lang="en-MY" dirty="0"/>
              <a:t>Neural Network</a:t>
            </a:r>
            <a:endParaRPr dirty="0"/>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Importing the necessary packages.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Training the model using the </a:t>
            </a:r>
            <a:r>
              <a:rPr lang="en-US" sz="1800" kern="100" dirty="0" err="1">
                <a:solidFill>
                  <a:srgbClr val="1E1E1E"/>
                </a:solidFill>
                <a:effectLst/>
                <a:latin typeface="Georgia" panose="02040502050405020303" pitchFamily="18" charset="0"/>
                <a:ea typeface="Georgia" panose="02040502050405020303" pitchFamily="18" charset="0"/>
                <a:cs typeface="Georgia" panose="02040502050405020303" pitchFamily="18" charset="0"/>
              </a:rPr>
              <a:t>tf.keras.Sequential</a:t>
            </a: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Compile Model.</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Fit model and train the data.</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Calculate the fraud transaction and valid transactions, the calculating the ROC, precision, and accuracy.</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b="1"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Check for overfitting.</a:t>
            </a:r>
            <a:endParaRPr lang="en-MY" sz="1800" b="1"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b="1"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Regularization &amp; Dropout Training to adjust overfitting.</a:t>
            </a:r>
            <a:endParaRPr lang="en-MY" sz="1800" b="1"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b="1"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Calculate the fraud transaction and valid transactions, the calculating the ROC, precision, and accuracy.</a:t>
            </a:r>
            <a:endParaRPr lang="en-MY" sz="1800" b="1" kern="100" dirty="0">
              <a:effectLst/>
              <a:latin typeface="Liberation Serif"/>
              <a:ea typeface="NSimSun" panose="02010609030101010101" pitchFamily="49" charset="-122"/>
              <a:cs typeface="Lucida Sans" panose="020B0602030504020204" pitchFamily="34" charset="0"/>
            </a:endParaRPr>
          </a:p>
          <a:p>
            <a:pPr marL="0" indent="0" defTabSz="804672">
              <a:spcBef>
                <a:spcPts val="800"/>
              </a:spcBef>
              <a:buSzTx/>
              <a:buFontTx/>
              <a:buNone/>
              <a:defRPr sz="2112"/>
            </a:pPr>
            <a:endParaRPr dirty="0"/>
          </a:p>
        </p:txBody>
      </p:sp>
      <p:sp>
        <p:nvSpPr>
          <p:cNvPr id="127"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13</a:t>
            </a:fld>
            <a:endParaRPr/>
          </a:p>
        </p:txBody>
      </p:sp>
    </p:spTree>
    <p:extLst>
      <p:ext uri="{BB962C8B-B14F-4D97-AF65-F5344CB8AC3E}">
        <p14:creationId xmlns:p14="http://schemas.microsoft.com/office/powerpoint/2010/main" val="19346942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59B-C9DC-D82D-F564-70473094F3B9}"/>
              </a:ext>
            </a:extLst>
          </p:cNvPr>
          <p:cNvSpPr>
            <a:spLocks noGrp="1"/>
          </p:cNvSpPr>
          <p:nvPr>
            <p:ph type="title"/>
          </p:nvPr>
        </p:nvSpPr>
        <p:spPr/>
        <p:txBody>
          <a:bodyPr/>
          <a:lstStyle/>
          <a:p>
            <a:r>
              <a:rPr lang="en-MY" b="1" dirty="0"/>
              <a:t>Implementation</a:t>
            </a:r>
          </a:p>
        </p:txBody>
      </p:sp>
      <p:sp>
        <p:nvSpPr>
          <p:cNvPr id="3" name="Text Placeholder 2">
            <a:extLst>
              <a:ext uri="{FF2B5EF4-FFF2-40B4-BE49-F238E27FC236}">
                <a16:creationId xmlns:a16="http://schemas.microsoft.com/office/drawing/2014/main" id="{6BF63996-22EB-F176-8D9F-41CF5E3FBE64}"/>
              </a:ext>
            </a:extLst>
          </p:cNvPr>
          <p:cNvSpPr>
            <a:spLocks noGrp="1"/>
          </p:cNvSpPr>
          <p:nvPr>
            <p:ph type="body" idx="1"/>
          </p:nvPr>
        </p:nvSpPr>
        <p:spPr/>
        <p:txBody>
          <a:bodyPr/>
          <a:lstStyle/>
          <a:p>
            <a:pPr marL="0" indent="0">
              <a:buNone/>
            </a:pPr>
            <a:r>
              <a:rPr lang="en-MY" u="sng" dirty="0"/>
              <a:t>Machine Learning Operations (</a:t>
            </a:r>
            <a:r>
              <a:rPr lang="en-MY" u="sng" dirty="0" err="1"/>
              <a:t>MLOps</a:t>
            </a:r>
            <a:r>
              <a:rPr lang="en-MY" u="sng" dirty="0"/>
              <a:t>)</a:t>
            </a:r>
          </a:p>
        </p:txBody>
      </p:sp>
      <p:sp>
        <p:nvSpPr>
          <p:cNvPr id="4" name="Rectangle: Rounded Corners 3">
            <a:extLst>
              <a:ext uri="{FF2B5EF4-FFF2-40B4-BE49-F238E27FC236}">
                <a16:creationId xmlns:a16="http://schemas.microsoft.com/office/drawing/2014/main" id="{ED90466D-BD0E-F897-EAFC-7DE4BD287929}"/>
              </a:ext>
            </a:extLst>
          </p:cNvPr>
          <p:cNvSpPr/>
          <p:nvPr/>
        </p:nvSpPr>
        <p:spPr>
          <a:xfrm>
            <a:off x="1032388" y="2402190"/>
            <a:ext cx="2399071" cy="1325563"/>
          </a:xfrm>
          <a:prstGeom prst="roundRect">
            <a:avLst/>
          </a:prstGeom>
          <a:solidFill>
            <a:schemeClr val="bg2">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5" name="Rectangle: Rounded Corners 4">
            <a:extLst>
              <a:ext uri="{FF2B5EF4-FFF2-40B4-BE49-F238E27FC236}">
                <a16:creationId xmlns:a16="http://schemas.microsoft.com/office/drawing/2014/main" id="{99489E9E-0FEF-0FF5-87BC-C98517F630C4}"/>
              </a:ext>
            </a:extLst>
          </p:cNvPr>
          <p:cNvSpPr/>
          <p:nvPr/>
        </p:nvSpPr>
        <p:spPr>
          <a:xfrm>
            <a:off x="4896464" y="2402191"/>
            <a:ext cx="2399071" cy="1325563"/>
          </a:xfrm>
          <a:prstGeom prst="roundRect">
            <a:avLst/>
          </a:prstGeom>
          <a:solidFill>
            <a:schemeClr val="accent4">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6" name="Rectangle: Rounded Corners 5">
            <a:extLst>
              <a:ext uri="{FF2B5EF4-FFF2-40B4-BE49-F238E27FC236}">
                <a16:creationId xmlns:a16="http://schemas.microsoft.com/office/drawing/2014/main" id="{BF201D17-E70A-C8C6-ADE1-408E27098D5B}"/>
              </a:ext>
            </a:extLst>
          </p:cNvPr>
          <p:cNvSpPr/>
          <p:nvPr/>
        </p:nvSpPr>
        <p:spPr>
          <a:xfrm>
            <a:off x="8829367" y="2402190"/>
            <a:ext cx="2399071" cy="1325563"/>
          </a:xfrm>
          <a:prstGeom prst="roundRect">
            <a:avLst/>
          </a:prstGeom>
          <a:solidFill>
            <a:schemeClr val="accent2">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7" name="Rectangle: Rounded Corners 6">
            <a:extLst>
              <a:ext uri="{FF2B5EF4-FFF2-40B4-BE49-F238E27FC236}">
                <a16:creationId xmlns:a16="http://schemas.microsoft.com/office/drawing/2014/main" id="{E65332DA-A737-0EF0-3F69-1DA4277A2EF5}"/>
              </a:ext>
            </a:extLst>
          </p:cNvPr>
          <p:cNvSpPr/>
          <p:nvPr/>
        </p:nvSpPr>
        <p:spPr>
          <a:xfrm>
            <a:off x="6966156" y="4850419"/>
            <a:ext cx="2399071" cy="1325563"/>
          </a:xfrm>
          <a:prstGeom prst="roundRect">
            <a:avLst/>
          </a:prstGeom>
          <a:solidFill>
            <a:schemeClr val="accent6">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8" name="Rectangle: Rounded Corners 7">
            <a:extLst>
              <a:ext uri="{FF2B5EF4-FFF2-40B4-BE49-F238E27FC236}">
                <a16:creationId xmlns:a16="http://schemas.microsoft.com/office/drawing/2014/main" id="{9CEECCBA-7E04-9CAC-EAE0-8EC53A2C9DB9}"/>
              </a:ext>
            </a:extLst>
          </p:cNvPr>
          <p:cNvSpPr/>
          <p:nvPr/>
        </p:nvSpPr>
        <p:spPr>
          <a:xfrm>
            <a:off x="2826777" y="4850420"/>
            <a:ext cx="2399071" cy="1325563"/>
          </a:xfrm>
          <a:prstGeom prst="roundRect">
            <a:avLst/>
          </a:prstGeom>
          <a:solidFill>
            <a:schemeClr val="accent5">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cxnSp>
        <p:nvCxnSpPr>
          <p:cNvPr id="9" name="Connector: Elbow 8">
            <a:extLst>
              <a:ext uri="{FF2B5EF4-FFF2-40B4-BE49-F238E27FC236}">
                <a16:creationId xmlns:a16="http://schemas.microsoft.com/office/drawing/2014/main" id="{2762FAB0-DB7F-53F7-0240-13219F433C06}"/>
              </a:ext>
            </a:extLst>
          </p:cNvPr>
          <p:cNvCxnSpPr>
            <a:cxnSpLocks/>
            <a:stCxn id="4" idx="3"/>
            <a:endCxn id="5" idx="1"/>
          </p:cNvCxnSpPr>
          <p:nvPr/>
        </p:nvCxnSpPr>
        <p:spPr>
          <a:xfrm>
            <a:off x="3431459" y="3064972"/>
            <a:ext cx="1465005"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056299B4-1C98-557B-F3C7-9D1F6EB60DE3}"/>
              </a:ext>
            </a:extLst>
          </p:cNvPr>
          <p:cNvCxnSpPr>
            <a:cxnSpLocks/>
            <a:stCxn id="5" idx="3"/>
            <a:endCxn id="6" idx="1"/>
          </p:cNvCxnSpPr>
          <p:nvPr/>
        </p:nvCxnSpPr>
        <p:spPr>
          <a:xfrm flipV="1">
            <a:off x="7295535" y="3064972"/>
            <a:ext cx="1533832" cy="1"/>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0B388624-859B-4DF0-B0FA-16ABC0B9355A}"/>
              </a:ext>
            </a:extLst>
          </p:cNvPr>
          <p:cNvCxnSpPr>
            <a:stCxn id="6" idx="2"/>
            <a:endCxn id="7" idx="3"/>
          </p:cNvCxnSpPr>
          <p:nvPr/>
        </p:nvCxnSpPr>
        <p:spPr>
          <a:xfrm rot="5400000">
            <a:off x="8804341" y="4288639"/>
            <a:ext cx="1785448" cy="663676"/>
          </a:xfrm>
          <a:prstGeom prst="bentConnector2">
            <a:avLst/>
          </a:prstGeom>
          <a:ln w="28575">
            <a:solidFill>
              <a:srgbClr val="000000"/>
            </a:solidFill>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07F94024-3978-453F-4CD9-13CA913BB18E}"/>
              </a:ext>
            </a:extLst>
          </p:cNvPr>
          <p:cNvCxnSpPr>
            <a:cxnSpLocks/>
            <a:stCxn id="7" idx="1"/>
            <a:endCxn id="8" idx="3"/>
          </p:cNvCxnSpPr>
          <p:nvPr/>
        </p:nvCxnSpPr>
        <p:spPr>
          <a:xfrm rot="10800000" flipV="1">
            <a:off x="5225848" y="5513200"/>
            <a:ext cx="1740308"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D186D04-4A9D-2399-702C-A53E54A7B8B1}"/>
              </a:ext>
            </a:extLst>
          </p:cNvPr>
          <p:cNvSpPr txBox="1"/>
          <p:nvPr/>
        </p:nvSpPr>
        <p:spPr>
          <a:xfrm>
            <a:off x="1101215"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Scoping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4" name="TextBox 13">
            <a:extLst>
              <a:ext uri="{FF2B5EF4-FFF2-40B4-BE49-F238E27FC236}">
                <a16:creationId xmlns:a16="http://schemas.microsoft.com/office/drawing/2014/main" id="{1B4477FD-D34B-56EA-A172-64D917083477}"/>
              </a:ext>
            </a:extLst>
          </p:cNvPr>
          <p:cNvSpPr txBox="1"/>
          <p:nvPr/>
        </p:nvSpPr>
        <p:spPr>
          <a:xfrm>
            <a:off x="5014451"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Data Engineering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5" name="TextBox 14">
            <a:extLst>
              <a:ext uri="{FF2B5EF4-FFF2-40B4-BE49-F238E27FC236}">
                <a16:creationId xmlns:a16="http://schemas.microsoft.com/office/drawing/2014/main" id="{36D16542-9EF7-D3FA-26B0-96156C81B0D3}"/>
              </a:ext>
            </a:extLst>
          </p:cNvPr>
          <p:cNvSpPr txBox="1"/>
          <p:nvPr/>
        </p:nvSpPr>
        <p:spPr>
          <a:xfrm>
            <a:off x="8996515"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Modelling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6" name="TextBox 15">
            <a:extLst>
              <a:ext uri="{FF2B5EF4-FFF2-40B4-BE49-F238E27FC236}">
                <a16:creationId xmlns:a16="http://schemas.microsoft.com/office/drawing/2014/main" id="{A30CF04B-6B3D-06C0-22C7-DBD16C0AE3A7}"/>
              </a:ext>
            </a:extLst>
          </p:cNvPr>
          <p:cNvSpPr txBox="1"/>
          <p:nvPr/>
        </p:nvSpPr>
        <p:spPr>
          <a:xfrm>
            <a:off x="7084140" y="5328534"/>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Deployment</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7" name="TextBox 16">
            <a:extLst>
              <a:ext uri="{FF2B5EF4-FFF2-40B4-BE49-F238E27FC236}">
                <a16:creationId xmlns:a16="http://schemas.microsoft.com/office/drawing/2014/main" id="{5AD0B013-E6A1-2AE2-11D2-4EE458B3B86B}"/>
              </a:ext>
            </a:extLst>
          </p:cNvPr>
          <p:cNvSpPr txBox="1"/>
          <p:nvPr/>
        </p:nvSpPr>
        <p:spPr>
          <a:xfrm>
            <a:off x="2944763" y="5328534"/>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800" b="1" u="none" strike="noStrike" cap="none" spc="0" normalizeH="0" baseline="0" dirty="0">
                <a:ln>
                  <a:noFill/>
                </a:ln>
                <a:solidFill>
                  <a:srgbClr val="1F2328"/>
                </a:solidFill>
                <a:uFillTx/>
                <a:latin typeface="-apple-system"/>
                <a:ea typeface="+mj-ea"/>
                <a:cs typeface="+mj-cs"/>
                <a:sym typeface="Aptos"/>
              </a:rPr>
              <a:t>Monitoring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8" name="TextBox 17">
            <a:extLst>
              <a:ext uri="{FF2B5EF4-FFF2-40B4-BE49-F238E27FC236}">
                <a16:creationId xmlns:a16="http://schemas.microsoft.com/office/drawing/2014/main" id="{A7F2A5C8-7352-E935-6EA6-BBC3773541C8}"/>
              </a:ext>
            </a:extLst>
          </p:cNvPr>
          <p:cNvSpPr txBox="1"/>
          <p:nvPr/>
        </p:nvSpPr>
        <p:spPr>
          <a:xfrm>
            <a:off x="4820264" y="6377099"/>
            <a:ext cx="3345168"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200" b="1" i="1" u="none" strike="noStrike" cap="none" spc="0" normalizeH="0" baseline="0" dirty="0">
                <a:ln>
                  <a:noFill/>
                </a:ln>
                <a:solidFill>
                  <a:srgbClr val="000000"/>
                </a:solidFill>
                <a:effectLst/>
                <a:uFillTx/>
                <a:latin typeface="+mj-lt"/>
                <a:ea typeface="+mj-ea"/>
                <a:cs typeface="+mj-cs"/>
                <a:sym typeface="Aptos"/>
              </a:rPr>
              <a:t>Figure 5. </a:t>
            </a:r>
            <a:r>
              <a:rPr lang="en-MY" sz="1200" dirty="0"/>
              <a:t>Machine Learning Cycle </a:t>
            </a:r>
            <a:r>
              <a:rPr lang="en-MY" sz="1200" b="0" i="0" dirty="0">
                <a:solidFill>
                  <a:srgbClr val="05103E"/>
                </a:solidFill>
                <a:effectLst/>
                <a:latin typeface="Times New Roman" panose="02020603050405020304" pitchFamily="18" charset="0"/>
              </a:rPr>
              <a:t>(Nayak, 2023)</a:t>
            </a:r>
            <a:endParaRPr kumimoji="0" lang="en-MY" sz="1200" b="1" i="1" u="none" strike="noStrike" cap="none" spc="0" normalizeH="0" baseline="0" dirty="0">
              <a:ln>
                <a:noFill/>
              </a:ln>
              <a:solidFill>
                <a:srgbClr val="000000"/>
              </a:solidFill>
              <a:effectLst/>
              <a:uFillTx/>
              <a:latin typeface="+mj-lt"/>
              <a:ea typeface="+mj-ea"/>
              <a:cs typeface="+mj-cs"/>
              <a:sym typeface="Aptos"/>
            </a:endParaRPr>
          </a:p>
        </p:txBody>
      </p:sp>
    </p:spTree>
    <p:extLst>
      <p:ext uri="{BB962C8B-B14F-4D97-AF65-F5344CB8AC3E}">
        <p14:creationId xmlns:p14="http://schemas.microsoft.com/office/powerpoint/2010/main" val="6409164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59B-C9DC-D82D-F564-70473094F3B9}"/>
              </a:ext>
            </a:extLst>
          </p:cNvPr>
          <p:cNvSpPr>
            <a:spLocks noGrp="1"/>
          </p:cNvSpPr>
          <p:nvPr>
            <p:ph type="title"/>
          </p:nvPr>
        </p:nvSpPr>
        <p:spPr/>
        <p:txBody>
          <a:bodyPr/>
          <a:lstStyle/>
          <a:p>
            <a:r>
              <a:rPr lang="en-MY" b="1" dirty="0"/>
              <a:t>Implementation</a:t>
            </a:r>
          </a:p>
        </p:txBody>
      </p:sp>
      <p:sp>
        <p:nvSpPr>
          <p:cNvPr id="3" name="Text Placeholder 2">
            <a:extLst>
              <a:ext uri="{FF2B5EF4-FFF2-40B4-BE49-F238E27FC236}">
                <a16:creationId xmlns:a16="http://schemas.microsoft.com/office/drawing/2014/main" id="{6BF63996-22EB-F176-8D9F-41CF5E3FBE64}"/>
              </a:ext>
            </a:extLst>
          </p:cNvPr>
          <p:cNvSpPr>
            <a:spLocks noGrp="1"/>
          </p:cNvSpPr>
          <p:nvPr>
            <p:ph type="body" idx="1"/>
          </p:nvPr>
        </p:nvSpPr>
        <p:spPr>
          <a:xfrm>
            <a:off x="838200" y="1825625"/>
            <a:ext cx="10515600" cy="663052"/>
          </a:xfrm>
        </p:spPr>
        <p:txBody>
          <a:bodyPr>
            <a:normAutofit/>
          </a:bodyPr>
          <a:lstStyle/>
          <a:p>
            <a:pPr marL="0" indent="0">
              <a:buNone/>
            </a:pPr>
            <a:r>
              <a:rPr lang="en-MY" sz="3000" u="sng" dirty="0"/>
              <a:t>Deployment</a:t>
            </a:r>
          </a:p>
          <a:p>
            <a:pPr marL="0" indent="0">
              <a:buNone/>
            </a:pPr>
            <a:endParaRPr lang="en-MY" sz="3000" u="sng" dirty="0"/>
          </a:p>
          <a:p>
            <a:pPr marL="0" indent="0">
              <a:buNone/>
            </a:pPr>
            <a:endParaRPr lang="en-MY" u="sng" dirty="0"/>
          </a:p>
        </p:txBody>
      </p:sp>
      <p:sp>
        <p:nvSpPr>
          <p:cNvPr id="4" name="Rectangle: Rounded Corners 3">
            <a:extLst>
              <a:ext uri="{FF2B5EF4-FFF2-40B4-BE49-F238E27FC236}">
                <a16:creationId xmlns:a16="http://schemas.microsoft.com/office/drawing/2014/main" id="{37ACAE3C-6D16-5984-4E8E-4774A97BA470}"/>
              </a:ext>
            </a:extLst>
          </p:cNvPr>
          <p:cNvSpPr/>
          <p:nvPr/>
        </p:nvSpPr>
        <p:spPr>
          <a:xfrm>
            <a:off x="2052956" y="2746186"/>
            <a:ext cx="2399071" cy="1325563"/>
          </a:xfrm>
          <a:prstGeom prst="roundRect">
            <a:avLst/>
          </a:prstGeom>
          <a:solidFill>
            <a:schemeClr val="accent5">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5" name="TextBox 4">
            <a:extLst>
              <a:ext uri="{FF2B5EF4-FFF2-40B4-BE49-F238E27FC236}">
                <a16:creationId xmlns:a16="http://schemas.microsoft.com/office/drawing/2014/main" id="{B66ED8BF-DA65-2EEB-CE00-E835D4355FF7}"/>
              </a:ext>
            </a:extLst>
          </p:cNvPr>
          <p:cNvSpPr txBox="1"/>
          <p:nvPr/>
        </p:nvSpPr>
        <p:spPr>
          <a:xfrm>
            <a:off x="2170942" y="3085800"/>
            <a:ext cx="216309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effectLst/>
                <a:latin typeface="SegoeUIVariable"/>
              </a:rPr>
              <a:t>Infrastructure Setup</a:t>
            </a:r>
            <a:r>
              <a:rPr lang="en-MY" b="1" i="0" dirty="0">
                <a:solidFill>
                  <a:srgbClr val="1F2328"/>
                </a:solidFill>
                <a:effectLst/>
                <a:latin typeface="-apple-system"/>
              </a:rPr>
              <a:t> </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6" name="Rectangle: Rounded Corners 5">
            <a:extLst>
              <a:ext uri="{FF2B5EF4-FFF2-40B4-BE49-F238E27FC236}">
                <a16:creationId xmlns:a16="http://schemas.microsoft.com/office/drawing/2014/main" id="{9C7DFB53-7D8F-6F1B-C337-3DAFA61E2F7C}"/>
              </a:ext>
            </a:extLst>
          </p:cNvPr>
          <p:cNvSpPr/>
          <p:nvPr/>
        </p:nvSpPr>
        <p:spPr>
          <a:xfrm>
            <a:off x="7857962" y="2746187"/>
            <a:ext cx="2399071" cy="1325563"/>
          </a:xfrm>
          <a:prstGeom prst="roundRect">
            <a:avLst/>
          </a:prstGeom>
          <a:solidFill>
            <a:schemeClr val="accent3">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7" name="TextBox 6">
            <a:extLst>
              <a:ext uri="{FF2B5EF4-FFF2-40B4-BE49-F238E27FC236}">
                <a16:creationId xmlns:a16="http://schemas.microsoft.com/office/drawing/2014/main" id="{068EFE6C-AA3C-8416-ED5C-8B22E4FC4226}"/>
              </a:ext>
            </a:extLst>
          </p:cNvPr>
          <p:cNvSpPr txBox="1"/>
          <p:nvPr/>
        </p:nvSpPr>
        <p:spPr>
          <a:xfrm>
            <a:off x="7975948" y="3085800"/>
            <a:ext cx="216309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effectLst/>
                <a:latin typeface="SegoeUIVariable"/>
              </a:rPr>
              <a:t>Cloud vs On-Premises</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2" name="TextBox 11">
            <a:extLst>
              <a:ext uri="{FF2B5EF4-FFF2-40B4-BE49-F238E27FC236}">
                <a16:creationId xmlns:a16="http://schemas.microsoft.com/office/drawing/2014/main" id="{674463F3-8444-2718-C357-F2B3A2EA6300}"/>
              </a:ext>
            </a:extLst>
          </p:cNvPr>
          <p:cNvSpPr txBox="1"/>
          <p:nvPr/>
        </p:nvSpPr>
        <p:spPr>
          <a:xfrm>
            <a:off x="1314771" y="4333412"/>
            <a:ext cx="4155371"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buFont typeface="Arial" panose="020B0604020202020204" pitchFamily="34" charset="0"/>
              <a:buChar char="•"/>
            </a:pPr>
            <a:r>
              <a:rPr lang="en-MY" b="1" i="0" dirty="0">
                <a:effectLst/>
                <a:latin typeface="SegoeUIVariable"/>
              </a:rPr>
              <a:t>Hardware</a:t>
            </a:r>
            <a:r>
              <a:rPr lang="en-MY" b="0" i="0" dirty="0">
                <a:effectLst/>
                <a:latin typeface="SegoeUIVariable"/>
              </a:rPr>
              <a:t>: Choose hardware that can support the computational demands of neural networks, such as GPUs for parallel processing.</a:t>
            </a:r>
          </a:p>
          <a:p>
            <a:pPr algn="l">
              <a:buFont typeface="Arial" panose="020B0604020202020204" pitchFamily="34" charset="0"/>
              <a:buChar char="•"/>
            </a:pPr>
            <a:r>
              <a:rPr lang="en-MY" b="1" i="0" dirty="0">
                <a:effectLst/>
                <a:latin typeface="SegoeUIVariable"/>
              </a:rPr>
              <a:t>Software</a:t>
            </a:r>
            <a:r>
              <a:rPr lang="en-MY" b="0" i="0" dirty="0">
                <a:effectLst/>
                <a:latin typeface="SegoeUIVariable"/>
              </a:rPr>
              <a:t>: Install the necessary operating systems, drivers, and libraries that are compatible with the machine learning frameworks you’re using.</a:t>
            </a:r>
          </a:p>
        </p:txBody>
      </p:sp>
      <p:sp>
        <p:nvSpPr>
          <p:cNvPr id="14" name="TextBox 13">
            <a:extLst>
              <a:ext uri="{FF2B5EF4-FFF2-40B4-BE49-F238E27FC236}">
                <a16:creationId xmlns:a16="http://schemas.microsoft.com/office/drawing/2014/main" id="{ACF3A214-4E68-8E85-F9DF-D10F8E53BB25}"/>
              </a:ext>
            </a:extLst>
          </p:cNvPr>
          <p:cNvSpPr txBox="1"/>
          <p:nvPr/>
        </p:nvSpPr>
        <p:spPr>
          <a:xfrm>
            <a:off x="6721859" y="4255312"/>
            <a:ext cx="4956794"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buFont typeface="Arial" panose="020B0604020202020204" pitchFamily="34" charset="0"/>
              <a:buChar char="•"/>
            </a:pPr>
            <a:r>
              <a:rPr lang="en-MY" b="1" i="0" dirty="0">
                <a:effectLst/>
                <a:latin typeface="SegoeUIVariable"/>
              </a:rPr>
              <a:t>Cloud-Based Deployment</a:t>
            </a:r>
            <a:r>
              <a:rPr lang="en-MY" b="0" i="0" dirty="0">
                <a:effectLst/>
                <a:latin typeface="SegoeUIVariable"/>
              </a:rPr>
              <a:t>: Utilize cloud services for scalability and flexibility. Services like AWS, Google Cloud, and Azure offer machine learning-specific infrastructure.</a:t>
            </a:r>
          </a:p>
          <a:p>
            <a:pPr algn="l">
              <a:buFont typeface="Arial" panose="020B0604020202020204" pitchFamily="34" charset="0"/>
              <a:buChar char="•"/>
            </a:pPr>
            <a:r>
              <a:rPr lang="en-MY" b="1" i="0" dirty="0">
                <a:effectLst/>
                <a:latin typeface="SegoeUIVariable"/>
              </a:rPr>
              <a:t>On-Premises Deployment</a:t>
            </a:r>
            <a:r>
              <a:rPr lang="en-MY" b="0" i="0" dirty="0">
                <a:effectLst/>
                <a:latin typeface="SegoeUIVariable"/>
              </a:rPr>
              <a:t>: For sensitive data, an on-premises solution might be preferred. This requires setting up and maintaining your own servers and hardware.</a:t>
            </a:r>
          </a:p>
        </p:txBody>
      </p:sp>
    </p:spTree>
    <p:extLst>
      <p:ext uri="{BB962C8B-B14F-4D97-AF65-F5344CB8AC3E}">
        <p14:creationId xmlns:p14="http://schemas.microsoft.com/office/powerpoint/2010/main" val="359843132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59B-C9DC-D82D-F564-70473094F3B9}"/>
              </a:ext>
            </a:extLst>
          </p:cNvPr>
          <p:cNvSpPr>
            <a:spLocks noGrp="1"/>
          </p:cNvSpPr>
          <p:nvPr>
            <p:ph type="title"/>
          </p:nvPr>
        </p:nvSpPr>
        <p:spPr/>
        <p:txBody>
          <a:bodyPr/>
          <a:lstStyle/>
          <a:p>
            <a:r>
              <a:rPr lang="en-MY" b="1" dirty="0"/>
              <a:t>Implementation</a:t>
            </a:r>
          </a:p>
        </p:txBody>
      </p:sp>
      <p:sp>
        <p:nvSpPr>
          <p:cNvPr id="3" name="Text Placeholder 2">
            <a:extLst>
              <a:ext uri="{FF2B5EF4-FFF2-40B4-BE49-F238E27FC236}">
                <a16:creationId xmlns:a16="http://schemas.microsoft.com/office/drawing/2014/main" id="{6BF63996-22EB-F176-8D9F-41CF5E3FBE64}"/>
              </a:ext>
            </a:extLst>
          </p:cNvPr>
          <p:cNvSpPr>
            <a:spLocks noGrp="1"/>
          </p:cNvSpPr>
          <p:nvPr>
            <p:ph type="body" idx="1"/>
          </p:nvPr>
        </p:nvSpPr>
        <p:spPr>
          <a:xfrm>
            <a:off x="838200" y="1825625"/>
            <a:ext cx="10515600" cy="663052"/>
          </a:xfrm>
        </p:spPr>
        <p:txBody>
          <a:bodyPr>
            <a:normAutofit/>
          </a:bodyPr>
          <a:lstStyle/>
          <a:p>
            <a:pPr marL="0" indent="0">
              <a:buNone/>
            </a:pPr>
            <a:r>
              <a:rPr lang="en-MY" sz="3000" u="sng" dirty="0"/>
              <a:t>4.2 Deployment</a:t>
            </a:r>
          </a:p>
          <a:p>
            <a:pPr marL="0" indent="0">
              <a:buNone/>
            </a:pPr>
            <a:endParaRPr lang="en-MY" sz="3000" u="sng" dirty="0"/>
          </a:p>
          <a:p>
            <a:pPr marL="0" indent="0">
              <a:buNone/>
            </a:pPr>
            <a:endParaRPr lang="en-MY" u="sng" dirty="0"/>
          </a:p>
        </p:txBody>
      </p:sp>
      <p:sp>
        <p:nvSpPr>
          <p:cNvPr id="4" name="Rectangle: Rounded Corners 3">
            <a:extLst>
              <a:ext uri="{FF2B5EF4-FFF2-40B4-BE49-F238E27FC236}">
                <a16:creationId xmlns:a16="http://schemas.microsoft.com/office/drawing/2014/main" id="{37ACAE3C-6D16-5984-4E8E-4774A97BA470}"/>
              </a:ext>
            </a:extLst>
          </p:cNvPr>
          <p:cNvSpPr/>
          <p:nvPr/>
        </p:nvSpPr>
        <p:spPr>
          <a:xfrm>
            <a:off x="1174096" y="2652204"/>
            <a:ext cx="2399071" cy="1325563"/>
          </a:xfrm>
          <a:prstGeom prst="roundRect">
            <a:avLst/>
          </a:prstGeom>
          <a:solidFill>
            <a:schemeClr val="accent5">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5" name="TextBox 4">
            <a:extLst>
              <a:ext uri="{FF2B5EF4-FFF2-40B4-BE49-F238E27FC236}">
                <a16:creationId xmlns:a16="http://schemas.microsoft.com/office/drawing/2014/main" id="{B66ED8BF-DA65-2EEB-CE00-E835D4355FF7}"/>
              </a:ext>
            </a:extLst>
          </p:cNvPr>
          <p:cNvSpPr txBox="1"/>
          <p:nvPr/>
        </p:nvSpPr>
        <p:spPr>
          <a:xfrm>
            <a:off x="1292082" y="2991818"/>
            <a:ext cx="216309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effectLst/>
                <a:latin typeface="SegoeUIVariable"/>
              </a:rPr>
              <a:t>Infrastructure Setup</a:t>
            </a:r>
            <a:r>
              <a:rPr lang="en-MY" b="1" i="0" dirty="0">
                <a:solidFill>
                  <a:srgbClr val="1F2328"/>
                </a:solidFill>
                <a:effectLst/>
                <a:latin typeface="-apple-system"/>
              </a:rPr>
              <a:t> </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6" name="Rectangle: Rounded Corners 5">
            <a:extLst>
              <a:ext uri="{FF2B5EF4-FFF2-40B4-BE49-F238E27FC236}">
                <a16:creationId xmlns:a16="http://schemas.microsoft.com/office/drawing/2014/main" id="{9C7DFB53-7D8F-6F1B-C337-3DAFA61E2F7C}"/>
              </a:ext>
            </a:extLst>
          </p:cNvPr>
          <p:cNvSpPr/>
          <p:nvPr/>
        </p:nvSpPr>
        <p:spPr>
          <a:xfrm>
            <a:off x="4713709" y="2652204"/>
            <a:ext cx="2399071" cy="1325563"/>
          </a:xfrm>
          <a:prstGeom prst="roundRect">
            <a:avLst/>
          </a:prstGeom>
          <a:solidFill>
            <a:schemeClr val="accent3">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7" name="TextBox 6">
            <a:extLst>
              <a:ext uri="{FF2B5EF4-FFF2-40B4-BE49-F238E27FC236}">
                <a16:creationId xmlns:a16="http://schemas.microsoft.com/office/drawing/2014/main" id="{068EFE6C-AA3C-8416-ED5C-8B22E4FC4226}"/>
              </a:ext>
            </a:extLst>
          </p:cNvPr>
          <p:cNvSpPr txBox="1"/>
          <p:nvPr/>
        </p:nvSpPr>
        <p:spPr>
          <a:xfrm>
            <a:off x="4831695" y="2991817"/>
            <a:ext cx="216309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effectLst/>
                <a:latin typeface="SegoeUIVariable"/>
              </a:rPr>
              <a:t>Cloud vs On-Premises</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8" name="Rectangle: Rounded Corners 7">
            <a:extLst>
              <a:ext uri="{FF2B5EF4-FFF2-40B4-BE49-F238E27FC236}">
                <a16:creationId xmlns:a16="http://schemas.microsoft.com/office/drawing/2014/main" id="{10FF0416-603D-1D8E-7E9B-060D4999387D}"/>
              </a:ext>
            </a:extLst>
          </p:cNvPr>
          <p:cNvSpPr/>
          <p:nvPr/>
        </p:nvSpPr>
        <p:spPr>
          <a:xfrm>
            <a:off x="8253322" y="2652204"/>
            <a:ext cx="2399071" cy="1325563"/>
          </a:xfrm>
          <a:prstGeom prst="roundRect">
            <a:avLst/>
          </a:prstGeom>
          <a:solidFill>
            <a:schemeClr val="accent2">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0" name="TextBox 9">
            <a:extLst>
              <a:ext uri="{FF2B5EF4-FFF2-40B4-BE49-F238E27FC236}">
                <a16:creationId xmlns:a16="http://schemas.microsoft.com/office/drawing/2014/main" id="{40F16B79-4715-6C44-9D51-C7281D786ECB}"/>
              </a:ext>
            </a:extLst>
          </p:cNvPr>
          <p:cNvSpPr txBox="1"/>
          <p:nvPr/>
        </p:nvSpPr>
        <p:spPr>
          <a:xfrm>
            <a:off x="8371308" y="3103786"/>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effectLst/>
                <a:latin typeface="SegoeUIVariable"/>
              </a:rPr>
              <a:t>Containerization</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2" name="TextBox 11">
            <a:extLst>
              <a:ext uri="{FF2B5EF4-FFF2-40B4-BE49-F238E27FC236}">
                <a16:creationId xmlns:a16="http://schemas.microsoft.com/office/drawing/2014/main" id="{674463F3-8444-2718-C357-F2B3A2EA6300}"/>
              </a:ext>
            </a:extLst>
          </p:cNvPr>
          <p:cNvSpPr txBox="1"/>
          <p:nvPr/>
        </p:nvSpPr>
        <p:spPr>
          <a:xfrm>
            <a:off x="849630" y="4141293"/>
            <a:ext cx="3176938"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buFont typeface="Arial" panose="020B0604020202020204" pitchFamily="34" charset="0"/>
              <a:buChar char="•"/>
            </a:pPr>
            <a:r>
              <a:rPr lang="en-MY" sz="1600" b="1" i="0" dirty="0">
                <a:effectLst/>
                <a:latin typeface="SegoeUIVariable"/>
              </a:rPr>
              <a:t>Hardware</a:t>
            </a:r>
            <a:r>
              <a:rPr lang="en-MY" sz="1600" b="0" i="0" dirty="0">
                <a:effectLst/>
                <a:latin typeface="SegoeUIVariable"/>
              </a:rPr>
              <a:t>: Choose hardware that can support the computational demands of neural networks, such as GPUs for parallel processing.</a:t>
            </a:r>
          </a:p>
          <a:p>
            <a:pPr algn="l">
              <a:buFont typeface="Arial" panose="020B0604020202020204" pitchFamily="34" charset="0"/>
              <a:buChar char="•"/>
            </a:pPr>
            <a:r>
              <a:rPr lang="en-MY" sz="1600" b="1" i="0" dirty="0">
                <a:effectLst/>
                <a:latin typeface="SegoeUIVariable"/>
              </a:rPr>
              <a:t>Software</a:t>
            </a:r>
            <a:r>
              <a:rPr lang="en-MY" sz="1600" b="0" i="0" dirty="0">
                <a:effectLst/>
                <a:latin typeface="SegoeUIVariable"/>
              </a:rPr>
              <a:t>: Install the necessary operating systems, drivers, and libraries that are compatible with the machine learning frameworks you’re using.</a:t>
            </a:r>
          </a:p>
        </p:txBody>
      </p:sp>
      <p:sp>
        <p:nvSpPr>
          <p:cNvPr id="14" name="TextBox 13">
            <a:extLst>
              <a:ext uri="{FF2B5EF4-FFF2-40B4-BE49-F238E27FC236}">
                <a16:creationId xmlns:a16="http://schemas.microsoft.com/office/drawing/2014/main" id="{ACF3A214-4E68-8E85-F9DF-D10F8E53BB25}"/>
              </a:ext>
            </a:extLst>
          </p:cNvPr>
          <p:cNvSpPr txBox="1"/>
          <p:nvPr/>
        </p:nvSpPr>
        <p:spPr>
          <a:xfrm>
            <a:off x="4347627" y="4141294"/>
            <a:ext cx="3496746"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buFont typeface="Arial" panose="020B0604020202020204" pitchFamily="34" charset="0"/>
              <a:buChar char="•"/>
            </a:pPr>
            <a:r>
              <a:rPr lang="en-MY" sz="1600" b="1" i="0" dirty="0">
                <a:effectLst/>
                <a:latin typeface="SegoeUIVariable"/>
              </a:rPr>
              <a:t>Cloud-Based Deployment</a:t>
            </a:r>
            <a:r>
              <a:rPr lang="en-MY" sz="1600" b="0" i="0" dirty="0">
                <a:effectLst/>
                <a:latin typeface="SegoeUIVariable"/>
              </a:rPr>
              <a:t>: Utilize cloud services for scalability and flexibility. Services like AWS, Google Cloud, and Azure offer machine learning-specific infrastructure.</a:t>
            </a:r>
          </a:p>
          <a:p>
            <a:pPr algn="l">
              <a:buFont typeface="Arial" panose="020B0604020202020204" pitchFamily="34" charset="0"/>
              <a:buChar char="•"/>
            </a:pPr>
            <a:r>
              <a:rPr lang="en-MY" sz="1600" b="1" i="0" dirty="0">
                <a:effectLst/>
                <a:latin typeface="SegoeUIVariable"/>
              </a:rPr>
              <a:t>On-Premises Deployment</a:t>
            </a:r>
            <a:r>
              <a:rPr lang="en-MY" sz="1600" b="0" i="0" dirty="0">
                <a:effectLst/>
                <a:latin typeface="SegoeUIVariable"/>
              </a:rPr>
              <a:t>: For sensitive data, an on-premises solution might be preferred. This requires setting up and maintaining your own servers and hardware.</a:t>
            </a:r>
          </a:p>
        </p:txBody>
      </p:sp>
      <p:sp>
        <p:nvSpPr>
          <p:cNvPr id="16" name="TextBox 15">
            <a:extLst>
              <a:ext uri="{FF2B5EF4-FFF2-40B4-BE49-F238E27FC236}">
                <a16:creationId xmlns:a16="http://schemas.microsoft.com/office/drawing/2014/main" id="{E9446EEE-70EB-8815-F9D4-61C98CC22600}"/>
              </a:ext>
            </a:extLst>
          </p:cNvPr>
          <p:cNvSpPr txBox="1"/>
          <p:nvPr/>
        </p:nvSpPr>
        <p:spPr>
          <a:xfrm>
            <a:off x="8037096" y="4184551"/>
            <a:ext cx="3188368"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MY" b="0" i="0" dirty="0">
                <a:effectLst/>
                <a:latin typeface="SegoeUIVariable"/>
              </a:rPr>
              <a:t>Use containerization tools like Docker to create a consistent and isolated environment for your model. This simplifies dependencies management and makes the deployment process reproducible.</a:t>
            </a:r>
          </a:p>
        </p:txBody>
      </p:sp>
    </p:spTree>
    <p:extLst>
      <p:ext uri="{BB962C8B-B14F-4D97-AF65-F5344CB8AC3E}">
        <p14:creationId xmlns:p14="http://schemas.microsoft.com/office/powerpoint/2010/main" val="319363805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59B-C9DC-D82D-F564-70473094F3B9}"/>
              </a:ext>
            </a:extLst>
          </p:cNvPr>
          <p:cNvSpPr>
            <a:spLocks noGrp="1"/>
          </p:cNvSpPr>
          <p:nvPr>
            <p:ph type="title"/>
          </p:nvPr>
        </p:nvSpPr>
        <p:spPr/>
        <p:txBody>
          <a:bodyPr/>
          <a:lstStyle/>
          <a:p>
            <a:r>
              <a:rPr lang="en-MY" b="1" dirty="0"/>
              <a:t>Implementation</a:t>
            </a:r>
          </a:p>
        </p:txBody>
      </p:sp>
      <p:sp>
        <p:nvSpPr>
          <p:cNvPr id="3" name="Text Placeholder 2">
            <a:extLst>
              <a:ext uri="{FF2B5EF4-FFF2-40B4-BE49-F238E27FC236}">
                <a16:creationId xmlns:a16="http://schemas.microsoft.com/office/drawing/2014/main" id="{6BF63996-22EB-F176-8D9F-41CF5E3FBE64}"/>
              </a:ext>
            </a:extLst>
          </p:cNvPr>
          <p:cNvSpPr>
            <a:spLocks noGrp="1"/>
          </p:cNvSpPr>
          <p:nvPr>
            <p:ph type="body" idx="1"/>
          </p:nvPr>
        </p:nvSpPr>
        <p:spPr>
          <a:xfrm>
            <a:off x="838200" y="1825624"/>
            <a:ext cx="10515600" cy="4735431"/>
          </a:xfrm>
        </p:spPr>
        <p:txBody>
          <a:bodyPr>
            <a:normAutofit fontScale="85000" lnSpcReduction="20000"/>
          </a:bodyPr>
          <a:lstStyle/>
          <a:p>
            <a:pPr marL="0" indent="0">
              <a:buNone/>
            </a:pPr>
            <a:r>
              <a:rPr lang="en-MY" sz="3000" u="sng" dirty="0"/>
              <a:t>4.2 Deployment</a:t>
            </a:r>
          </a:p>
          <a:p>
            <a:pPr marL="342900" lvl="0" indent="-342900">
              <a:lnSpc>
                <a:spcPct val="87000"/>
              </a:lnSpc>
              <a:spcBef>
                <a:spcPts val="1800"/>
              </a:spcBef>
              <a:spcAft>
                <a:spcPts val="600"/>
              </a:spcAft>
              <a:buFont typeface="+mj-lt"/>
              <a:buAutoNum type="arabicPeriod"/>
              <a:tabLst>
                <a:tab pos="457200" algn="l"/>
              </a:tabLst>
            </a:pPr>
            <a:r>
              <a:rPr lang="en-MY" sz="2000" b="1" dirty="0"/>
              <a:t>Register the Model</a:t>
            </a:r>
            <a:r>
              <a:rPr lang="en-MY" sz="2000" dirty="0"/>
              <a:t>: Save the trained model in </a:t>
            </a:r>
            <a:r>
              <a:rPr lang="en-MY" sz="2000" dirty="0" err="1"/>
              <a:t>MLOps</a:t>
            </a:r>
            <a:r>
              <a:rPr lang="en-MY" sz="2000" dirty="0"/>
              <a:t> tool so it can be accessed in other projects or deployed.</a:t>
            </a:r>
          </a:p>
          <a:p>
            <a:pPr marL="342900" lvl="0" indent="-342900">
              <a:lnSpc>
                <a:spcPct val="87000"/>
              </a:lnSpc>
              <a:spcBef>
                <a:spcPts val="1800"/>
              </a:spcBef>
              <a:spcAft>
                <a:spcPts val="600"/>
              </a:spcAft>
              <a:buFont typeface="+mj-lt"/>
              <a:buAutoNum type="arabicPeriod"/>
              <a:tabLst>
                <a:tab pos="457200" algn="l"/>
              </a:tabLst>
            </a:pPr>
            <a:r>
              <a:rPr lang="en-MY" sz="2000" b="1" dirty="0"/>
              <a:t>Prepare Entry Script and Dependencies</a:t>
            </a:r>
            <a:r>
              <a:rPr lang="en-MY" sz="2000" dirty="0"/>
              <a:t>:</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Entry Script (score.py): This script is responsible for loading the trained model, processing input data, performing predictions, and returning the results.</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Dependencies File (</a:t>
            </a:r>
            <a:r>
              <a:rPr lang="en-MY" sz="2000" dirty="0" err="1"/>
              <a:t>conda_env.yaml</a:t>
            </a:r>
            <a:r>
              <a:rPr lang="en-MY" sz="2000" dirty="0"/>
              <a:t>): Specifies the necessary pip and </a:t>
            </a:r>
            <a:r>
              <a:rPr lang="en-MY" sz="2000" dirty="0" err="1"/>
              <a:t>conda</a:t>
            </a:r>
            <a:r>
              <a:rPr lang="en-MY" sz="2000" dirty="0"/>
              <a:t> packages required by your service.</a:t>
            </a:r>
          </a:p>
          <a:p>
            <a:pPr marL="342900" lvl="0" indent="-342900">
              <a:lnSpc>
                <a:spcPct val="87000"/>
              </a:lnSpc>
              <a:spcBef>
                <a:spcPts val="1800"/>
              </a:spcBef>
              <a:spcAft>
                <a:spcPts val="600"/>
              </a:spcAft>
              <a:buFont typeface="+mj-lt"/>
              <a:buAutoNum type="arabicPeriod"/>
              <a:tabLst>
                <a:tab pos="457200" algn="l"/>
              </a:tabLst>
            </a:pPr>
            <a:r>
              <a:rPr lang="en-MY" sz="2000" b="1" dirty="0"/>
              <a:t>Configure the Deployment</a:t>
            </a:r>
            <a:r>
              <a:rPr lang="en-MY" sz="2000" dirty="0"/>
              <a:t>:</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Define the compute target where the model will be deployed.</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Configure the entry script and dependencies file.</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Set up the deployment configuration with the required CPU, memory, and other settings.</a:t>
            </a:r>
          </a:p>
          <a:p>
            <a:pPr marL="0" indent="0">
              <a:buNone/>
            </a:pPr>
            <a:endParaRPr lang="en-MY" sz="3000" u="sng" dirty="0"/>
          </a:p>
          <a:p>
            <a:pPr marL="0" indent="0">
              <a:buNone/>
            </a:pPr>
            <a:endParaRPr lang="en-MY" u="sng" dirty="0"/>
          </a:p>
        </p:txBody>
      </p:sp>
    </p:spTree>
    <p:extLst>
      <p:ext uri="{BB962C8B-B14F-4D97-AF65-F5344CB8AC3E}">
        <p14:creationId xmlns:p14="http://schemas.microsoft.com/office/powerpoint/2010/main" val="72370475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59B-C9DC-D82D-F564-70473094F3B9}"/>
              </a:ext>
            </a:extLst>
          </p:cNvPr>
          <p:cNvSpPr>
            <a:spLocks noGrp="1"/>
          </p:cNvSpPr>
          <p:nvPr>
            <p:ph type="title"/>
          </p:nvPr>
        </p:nvSpPr>
        <p:spPr/>
        <p:txBody>
          <a:bodyPr/>
          <a:lstStyle/>
          <a:p>
            <a:r>
              <a:rPr lang="en-MY" b="1" dirty="0"/>
              <a:t>Implementation</a:t>
            </a:r>
          </a:p>
        </p:txBody>
      </p:sp>
      <p:sp>
        <p:nvSpPr>
          <p:cNvPr id="3" name="Text Placeholder 2">
            <a:extLst>
              <a:ext uri="{FF2B5EF4-FFF2-40B4-BE49-F238E27FC236}">
                <a16:creationId xmlns:a16="http://schemas.microsoft.com/office/drawing/2014/main" id="{6BF63996-22EB-F176-8D9F-41CF5E3FBE64}"/>
              </a:ext>
            </a:extLst>
          </p:cNvPr>
          <p:cNvSpPr>
            <a:spLocks noGrp="1"/>
          </p:cNvSpPr>
          <p:nvPr>
            <p:ph type="body" idx="1"/>
          </p:nvPr>
        </p:nvSpPr>
        <p:spPr>
          <a:xfrm>
            <a:off x="838200" y="1825624"/>
            <a:ext cx="10515600" cy="4565749"/>
          </a:xfrm>
        </p:spPr>
        <p:txBody>
          <a:bodyPr>
            <a:normAutofit fontScale="85000" lnSpcReduction="20000"/>
          </a:bodyPr>
          <a:lstStyle/>
          <a:p>
            <a:pPr marL="0" indent="0">
              <a:buNone/>
            </a:pPr>
            <a:r>
              <a:rPr lang="en-MY" sz="3000" u="sng" dirty="0"/>
              <a:t>4.2 Deployment</a:t>
            </a:r>
          </a:p>
          <a:p>
            <a:pPr marL="342900" lvl="0" indent="-342900">
              <a:lnSpc>
                <a:spcPct val="107000"/>
              </a:lnSpc>
              <a:spcBef>
                <a:spcPts val="1800"/>
              </a:spcBef>
              <a:spcAft>
                <a:spcPts val="600"/>
              </a:spcAft>
              <a:buFont typeface="+mj-lt"/>
              <a:buAutoNum type="arabicPeriod" startAt="4"/>
              <a:tabLst>
                <a:tab pos="457200" algn="l"/>
              </a:tabLst>
            </a:pPr>
            <a:r>
              <a:rPr lang="en-MY" sz="2300" b="1" dirty="0"/>
              <a:t>Deploy the Model</a:t>
            </a:r>
            <a:r>
              <a:rPr lang="en-MY" sz="2300" dirty="0"/>
              <a:t>:</a:t>
            </a:r>
          </a:p>
          <a:p>
            <a:pPr lvl="1">
              <a:lnSpc>
                <a:spcPct val="107000"/>
              </a:lnSpc>
              <a:spcBef>
                <a:spcPts val="1800"/>
              </a:spcBef>
              <a:spcAft>
                <a:spcPts val="600"/>
              </a:spcAft>
              <a:buSzPts val="1000"/>
              <a:buFont typeface="Courier New" panose="02070309020205020404" pitchFamily="49" charset="0"/>
              <a:buChar char="o"/>
              <a:tabLst>
                <a:tab pos="914400" algn="l"/>
              </a:tabLst>
            </a:pPr>
            <a:r>
              <a:rPr lang="en-MY" sz="2300" dirty="0"/>
              <a:t>Deploy the model to the chosen compute target.</a:t>
            </a:r>
          </a:p>
          <a:p>
            <a:pPr marL="342900" lvl="0" indent="-342900">
              <a:lnSpc>
                <a:spcPct val="107000"/>
              </a:lnSpc>
              <a:spcBef>
                <a:spcPts val="1800"/>
              </a:spcBef>
              <a:spcAft>
                <a:spcPts val="600"/>
              </a:spcAft>
              <a:buFont typeface="+mj-lt"/>
              <a:buAutoNum type="arabicPeriod" startAt="4"/>
              <a:tabLst>
                <a:tab pos="457200" algn="l"/>
              </a:tabLst>
            </a:pPr>
            <a:r>
              <a:rPr lang="en-MY" sz="2300" b="1" dirty="0"/>
              <a:t>Test the Deployment</a:t>
            </a:r>
            <a:r>
              <a:rPr lang="en-MY" sz="2300" dirty="0"/>
              <a:t>:</a:t>
            </a:r>
          </a:p>
          <a:p>
            <a:pPr lvl="1">
              <a:lnSpc>
                <a:spcPct val="107000"/>
              </a:lnSpc>
              <a:spcBef>
                <a:spcPts val="1800"/>
              </a:spcBef>
              <a:spcAft>
                <a:spcPts val="600"/>
              </a:spcAft>
              <a:buSzPts val="1000"/>
              <a:buFont typeface="Courier New" panose="02070309020205020404" pitchFamily="49" charset="0"/>
              <a:buChar char="o"/>
              <a:tabLst>
                <a:tab pos="914400" algn="l"/>
              </a:tabLst>
            </a:pPr>
            <a:r>
              <a:rPr lang="en-MY" sz="2300" dirty="0"/>
              <a:t>Once deployed, test the endpoint to ensure it’s working correctly by sending sample requests and verifying the responses.</a:t>
            </a:r>
          </a:p>
          <a:p>
            <a:pPr marL="342900" lvl="0" indent="-342900">
              <a:lnSpc>
                <a:spcPct val="107000"/>
              </a:lnSpc>
              <a:spcBef>
                <a:spcPts val="1800"/>
              </a:spcBef>
              <a:spcAft>
                <a:spcPts val="600"/>
              </a:spcAft>
              <a:buFont typeface="+mj-lt"/>
              <a:buAutoNum type="arabicPeriod" startAt="4"/>
              <a:tabLst>
                <a:tab pos="457200" algn="l"/>
              </a:tabLst>
            </a:pPr>
            <a:r>
              <a:rPr lang="en-MY" sz="2300" b="1" dirty="0"/>
              <a:t>Monitor and Manage the Endpoint</a:t>
            </a:r>
            <a:r>
              <a:rPr lang="en-MY" sz="2300" dirty="0"/>
              <a:t>:</a:t>
            </a:r>
          </a:p>
          <a:p>
            <a:pPr lvl="1">
              <a:lnSpc>
                <a:spcPct val="107000"/>
              </a:lnSpc>
              <a:spcBef>
                <a:spcPts val="1800"/>
              </a:spcBef>
              <a:spcAft>
                <a:spcPts val="600"/>
              </a:spcAft>
              <a:buSzPts val="1000"/>
              <a:buFont typeface="Courier New" panose="02070309020205020404" pitchFamily="49" charset="0"/>
              <a:buChar char="o"/>
              <a:tabLst>
                <a:tab pos="914400" algn="l"/>
              </a:tabLst>
            </a:pPr>
            <a:r>
              <a:rPr lang="en-MY" sz="2300" dirty="0"/>
              <a:t>Use monitoring tools to keep track of the model’s performance and health.</a:t>
            </a:r>
          </a:p>
          <a:p>
            <a:pPr lvl="1">
              <a:lnSpc>
                <a:spcPct val="107000"/>
              </a:lnSpc>
              <a:spcBef>
                <a:spcPts val="1800"/>
              </a:spcBef>
              <a:spcAft>
                <a:spcPts val="600"/>
              </a:spcAft>
              <a:buSzPts val="1000"/>
              <a:buFont typeface="Courier New" panose="02070309020205020404" pitchFamily="49" charset="0"/>
              <a:buChar char="o"/>
              <a:tabLst>
                <a:tab pos="914400" algn="l"/>
              </a:tabLst>
            </a:pPr>
            <a:r>
              <a:rPr lang="en-MY" sz="2300" dirty="0"/>
              <a:t>Manage the endpoint through scaling, updating, or redeployment as needed.</a:t>
            </a:r>
          </a:p>
        </p:txBody>
      </p:sp>
    </p:spTree>
    <p:extLst>
      <p:ext uri="{BB962C8B-B14F-4D97-AF65-F5344CB8AC3E}">
        <p14:creationId xmlns:p14="http://schemas.microsoft.com/office/powerpoint/2010/main" val="372296796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a:defRPr b="1"/>
            </a:lvl1pPr>
          </a:lstStyle>
          <a:p>
            <a:r>
              <a:rPr lang="en-MY" dirty="0"/>
              <a:t>Evaluation</a:t>
            </a:r>
            <a:endParaRPr dirty="0"/>
          </a:p>
        </p:txBody>
      </p:sp>
      <p:sp>
        <p:nvSpPr>
          <p:cNvPr id="122" name="Content Placeholder 2"/>
          <p:cNvSpPr txBox="1">
            <a:spLocks noGrp="1"/>
          </p:cNvSpPr>
          <p:nvPr>
            <p:ph type="body" idx="1"/>
          </p:nvPr>
        </p:nvSpPr>
        <p:spPr>
          <a:xfrm>
            <a:off x="838200" y="1825625"/>
            <a:ext cx="10515600" cy="2107278"/>
          </a:xfrm>
          <a:prstGeom prst="rect">
            <a:avLst/>
          </a:prstGeom>
        </p:spPr>
        <p:txBody>
          <a:bodyPr/>
          <a:lstStyle/>
          <a:p>
            <a:pPr marL="0" indent="0">
              <a:buSzTx/>
              <a:buFontTx/>
              <a:buNone/>
              <a:defRPr sz="3000"/>
            </a:pPr>
            <a:r>
              <a:rPr lang="en-MY" u="sng" dirty="0"/>
              <a:t>Results</a:t>
            </a:r>
            <a:endParaRPr u="sng" dirty="0"/>
          </a:p>
          <a:p>
            <a:pPr marL="0" indent="0">
              <a:spcBef>
                <a:spcPts val="1700"/>
              </a:spcBef>
              <a:buSzTx/>
              <a:buFontTx/>
              <a:buNone/>
              <a:defRPr sz="2400"/>
            </a:pPr>
            <a:r>
              <a:rPr dirty="0"/>
              <a:t>Out of the three models (</a:t>
            </a:r>
            <a:r>
              <a:rPr lang="en-MY" dirty="0"/>
              <a:t>Logistic Regression</a:t>
            </a:r>
            <a:r>
              <a:rPr dirty="0"/>
              <a:t>, </a:t>
            </a:r>
            <a:r>
              <a:rPr lang="en-MY" dirty="0"/>
              <a:t>Decision Tree</a:t>
            </a:r>
            <a:r>
              <a:rPr dirty="0"/>
              <a:t>, </a:t>
            </a:r>
            <a:r>
              <a:rPr lang="en-MY" dirty="0"/>
              <a:t>Neural Network</a:t>
            </a:r>
            <a:r>
              <a:rPr dirty="0"/>
              <a:t>), it was found that Neural Network have the highest  </a:t>
            </a:r>
            <a:r>
              <a:rPr lang="en-MY" dirty="0"/>
              <a:t>and ROC</a:t>
            </a:r>
            <a:r>
              <a:rPr dirty="0"/>
              <a:t>.</a:t>
            </a:r>
            <a:r>
              <a:rPr lang="en-MY" dirty="0"/>
              <a:t> Even though Neural Network accuracy is lower than Decision Tree but the difference is too minute to make an Impact as shown in Figure 2 </a:t>
            </a:r>
            <a:endParaRPr dirty="0"/>
          </a:p>
          <a:p>
            <a:pPr marL="0" indent="0">
              <a:lnSpc>
                <a:spcPct val="10000"/>
              </a:lnSpc>
              <a:buSzTx/>
              <a:buFontTx/>
              <a:buNone/>
              <a:defRPr sz="2400"/>
            </a:pPr>
            <a:endParaRPr dirty="0"/>
          </a:p>
          <a:p>
            <a:pPr marL="0" indent="0">
              <a:buSzTx/>
              <a:buFontTx/>
              <a:buNone/>
              <a:defRPr sz="2400"/>
            </a:pPr>
            <a:endParaRPr dirty="0"/>
          </a:p>
        </p:txBody>
      </p:sp>
      <p:sp>
        <p:nvSpPr>
          <p:cNvPr id="123"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19</a:t>
            </a:fld>
            <a:endParaRPr/>
          </a:p>
        </p:txBody>
      </p:sp>
      <p:graphicFrame>
        <p:nvGraphicFramePr>
          <p:cNvPr id="5" name="Table 7">
            <a:extLst>
              <a:ext uri="{FF2B5EF4-FFF2-40B4-BE49-F238E27FC236}">
                <a16:creationId xmlns:a16="http://schemas.microsoft.com/office/drawing/2014/main" id="{F891D7D9-7EA7-D6AC-5F83-032CD95A4610}"/>
              </a:ext>
            </a:extLst>
          </p:cNvPr>
          <p:cNvGraphicFramePr/>
          <p:nvPr/>
        </p:nvGraphicFramePr>
        <p:xfrm>
          <a:off x="838200" y="4162077"/>
          <a:ext cx="10944772" cy="1547336"/>
        </p:xfrm>
        <a:graphic>
          <a:graphicData uri="http://schemas.openxmlformats.org/drawingml/2006/table">
            <a:tbl>
              <a:tblPr firstRow="1" bandRow="1">
                <a:tableStyleId>{4C3C2611-4C71-4FC5-86AE-919BDF0F9419}</a:tableStyleId>
              </a:tblPr>
              <a:tblGrid>
                <a:gridCol w="2736193">
                  <a:extLst>
                    <a:ext uri="{9D8B030D-6E8A-4147-A177-3AD203B41FA5}">
                      <a16:colId xmlns:a16="http://schemas.microsoft.com/office/drawing/2014/main" val="20000"/>
                    </a:ext>
                  </a:extLst>
                </a:gridCol>
                <a:gridCol w="2736193">
                  <a:extLst>
                    <a:ext uri="{9D8B030D-6E8A-4147-A177-3AD203B41FA5}">
                      <a16:colId xmlns:a16="http://schemas.microsoft.com/office/drawing/2014/main" val="20001"/>
                    </a:ext>
                  </a:extLst>
                </a:gridCol>
                <a:gridCol w="2736193">
                  <a:extLst>
                    <a:ext uri="{9D8B030D-6E8A-4147-A177-3AD203B41FA5}">
                      <a16:colId xmlns:a16="http://schemas.microsoft.com/office/drawing/2014/main" val="20002"/>
                    </a:ext>
                  </a:extLst>
                </a:gridCol>
                <a:gridCol w="2736193">
                  <a:extLst>
                    <a:ext uri="{9D8B030D-6E8A-4147-A177-3AD203B41FA5}">
                      <a16:colId xmlns:a16="http://schemas.microsoft.com/office/drawing/2014/main" val="20003"/>
                    </a:ext>
                  </a:extLst>
                </a:gridCol>
              </a:tblGrid>
              <a:tr h="386834">
                <a:tc>
                  <a:txBody>
                    <a:bodyPr/>
                    <a:lstStyle/>
                    <a:p>
                      <a:pPr algn="ctr"/>
                      <a:r>
                        <a:rPr lang="en-US" sz="1500" b="1" kern="100" dirty="0">
                          <a:solidFill>
                            <a:srgbClr val="FFFFFF"/>
                          </a:solidFill>
                          <a:effectLst/>
                          <a:latin typeface="Liberation Serif"/>
                          <a:ea typeface="NSimSun" panose="02010609030101010101" pitchFamily="49" charset="-122"/>
                          <a:cs typeface="Lucida Sans" panose="020B0602030504020204" pitchFamily="34" charset="0"/>
                        </a:rPr>
                        <a:t>Algorithms</a:t>
                      </a:r>
                      <a:endParaRPr lang="en-MY" sz="12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500" b="1" kern="100">
                          <a:solidFill>
                            <a:srgbClr val="FFFFFF"/>
                          </a:solidFill>
                          <a:effectLst/>
                          <a:latin typeface="Liberation Serif"/>
                          <a:ea typeface="NSimSun" panose="02010609030101010101" pitchFamily="49" charset="-122"/>
                          <a:cs typeface="Lucida Sans" panose="020B0602030504020204" pitchFamily="34" charset="0"/>
                        </a:rPr>
                        <a:t>Accuracy</a:t>
                      </a:r>
                      <a:endParaRPr lang="en-MY" sz="12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500" b="1" kern="100">
                          <a:solidFill>
                            <a:srgbClr val="FFFFFF"/>
                          </a:solidFill>
                          <a:effectLst/>
                          <a:latin typeface="Liberation Serif"/>
                          <a:ea typeface="NSimSun" panose="02010609030101010101" pitchFamily="49" charset="-122"/>
                          <a:cs typeface="Lucida Sans" panose="020B0602030504020204" pitchFamily="34" charset="0"/>
                        </a:rPr>
                        <a:t>Precision</a:t>
                      </a:r>
                      <a:endParaRPr lang="en-MY" sz="12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500" b="1" kern="100" dirty="0">
                          <a:solidFill>
                            <a:srgbClr val="FFFFFF"/>
                          </a:solidFill>
                          <a:effectLst/>
                          <a:latin typeface="Liberation Serif"/>
                          <a:ea typeface="NSimSun" panose="02010609030101010101" pitchFamily="49" charset="-122"/>
                          <a:cs typeface="Lucida Sans" panose="020B0602030504020204" pitchFamily="34" charset="0"/>
                        </a:rPr>
                        <a:t>ROC</a:t>
                      </a:r>
                      <a:endParaRPr lang="en-MY" sz="12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extLst>
                  <a:ext uri="{0D108BD9-81ED-4DB2-BD59-A6C34878D82A}">
                    <a16:rowId xmlns:a16="http://schemas.microsoft.com/office/drawing/2014/main" val="10000"/>
                  </a:ext>
                </a:extLst>
              </a:tr>
              <a:tr h="386834">
                <a:tc>
                  <a:txBody>
                    <a:bodyPr/>
                    <a:lstStyle/>
                    <a:p>
                      <a:pPr algn="ctr"/>
                      <a:r>
                        <a:rPr lang="en-US" sz="1600" b="1" kern="100" dirty="0">
                          <a:solidFill>
                            <a:srgbClr val="000000"/>
                          </a:solidFill>
                          <a:effectLst/>
                          <a:latin typeface="Liberation Serif"/>
                          <a:ea typeface="NSimSun" panose="02010609030101010101" pitchFamily="49" charset="-122"/>
                          <a:cs typeface="Lucida Sans" panose="020B0602030504020204" pitchFamily="34" charset="0"/>
                        </a:rPr>
                        <a:t>Logistic Regression</a:t>
                      </a:r>
                      <a:endParaRPr lang="en-MY" sz="1400" b="1"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0.94</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0.97</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0.99</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extLst>
                  <a:ext uri="{0D108BD9-81ED-4DB2-BD59-A6C34878D82A}">
                    <a16:rowId xmlns:a16="http://schemas.microsoft.com/office/drawing/2014/main" val="10001"/>
                  </a:ext>
                </a:extLst>
              </a:tr>
              <a:tr h="386834">
                <a:tc>
                  <a:txBody>
                    <a:bodyPr/>
                    <a:lstStyle/>
                    <a:p>
                      <a:pPr algn="ctr"/>
                      <a:r>
                        <a:rPr lang="en-US" sz="1600" b="1" kern="100" dirty="0">
                          <a:solidFill>
                            <a:srgbClr val="000000"/>
                          </a:solidFill>
                          <a:effectLst/>
                          <a:latin typeface="Liberation Serif"/>
                          <a:ea typeface="NSimSun" panose="02010609030101010101" pitchFamily="49" charset="-122"/>
                          <a:cs typeface="Lucida Sans" panose="020B0602030504020204" pitchFamily="34" charset="0"/>
                        </a:rPr>
                        <a:t>Decision Tree</a:t>
                      </a:r>
                      <a:endParaRPr lang="en-MY" sz="1400" b="1"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0.95</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0.96</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tc>
                <a:tc>
                  <a:txBody>
                    <a:bodyPr/>
                    <a:lstStyle/>
                    <a:p>
                      <a:pPr algn="ctr"/>
                      <a:r>
                        <a:rPr lang="en-US" sz="1600" kern="100" dirty="0">
                          <a:solidFill>
                            <a:srgbClr val="000000"/>
                          </a:solidFill>
                          <a:effectLst/>
                          <a:latin typeface="Liberation Serif"/>
                          <a:ea typeface="NSimSun" panose="02010609030101010101" pitchFamily="49" charset="-122"/>
                          <a:cs typeface="Lucida Sans" panose="020B0602030504020204" pitchFamily="34" charset="0"/>
                        </a:rPr>
                        <a:t>0.97</a:t>
                      </a:r>
                      <a:endParaRPr lang="en-MY" sz="1400" kern="100" dirty="0">
                        <a:effectLst/>
                        <a:latin typeface="Liberation Serif"/>
                        <a:ea typeface="NSimSun" panose="02010609030101010101" pitchFamily="49" charset="-122"/>
                        <a:cs typeface="Lucida Sans" panose="020B0602030504020204" pitchFamily="34" charset="0"/>
                      </a:endParaRPr>
                    </a:p>
                  </a:txBody>
                  <a:tcPr marL="34925" marR="34925" marT="34925" marB="34925"/>
                </a:tc>
                <a:extLst>
                  <a:ext uri="{0D108BD9-81ED-4DB2-BD59-A6C34878D82A}">
                    <a16:rowId xmlns:a16="http://schemas.microsoft.com/office/drawing/2014/main" val="10002"/>
                  </a:ext>
                </a:extLst>
              </a:tr>
              <a:tr h="386834">
                <a:tc>
                  <a:txBody>
                    <a:bodyPr/>
                    <a:lstStyle/>
                    <a:p>
                      <a:pPr algn="ctr"/>
                      <a:r>
                        <a:rPr lang="en-US" sz="1600" b="1" kern="100" dirty="0">
                          <a:solidFill>
                            <a:srgbClr val="000000"/>
                          </a:solidFill>
                          <a:effectLst/>
                          <a:latin typeface="Liberation Serif"/>
                          <a:ea typeface="NSimSun" panose="02010609030101010101" pitchFamily="49" charset="-122"/>
                          <a:cs typeface="Lucida Sans" panose="020B0602030504020204" pitchFamily="34" charset="0"/>
                        </a:rPr>
                        <a:t>Neural Network</a:t>
                      </a:r>
                      <a:endParaRPr lang="en-MY" sz="1400" b="1"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dirty="0">
                          <a:solidFill>
                            <a:srgbClr val="000000"/>
                          </a:solidFill>
                          <a:effectLst/>
                          <a:latin typeface="Liberation Serif"/>
                          <a:ea typeface="NSimSun" panose="02010609030101010101" pitchFamily="49" charset="-122"/>
                          <a:cs typeface="Lucida Sans" panose="020B0602030504020204" pitchFamily="34" charset="0"/>
                        </a:rPr>
                        <a:t>0.94</a:t>
                      </a:r>
                      <a:endParaRPr lang="en-MY" sz="14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dirty="0">
                          <a:solidFill>
                            <a:srgbClr val="000000"/>
                          </a:solidFill>
                          <a:effectLst/>
                          <a:latin typeface="Liberation Serif"/>
                          <a:ea typeface="NSimSun" panose="02010609030101010101" pitchFamily="49" charset="-122"/>
                          <a:cs typeface="Lucida Sans" panose="020B0602030504020204" pitchFamily="34" charset="0"/>
                        </a:rPr>
                        <a:t>0.98</a:t>
                      </a:r>
                      <a:endParaRPr lang="en-MY" sz="14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dirty="0">
                          <a:solidFill>
                            <a:srgbClr val="000000"/>
                          </a:solidFill>
                          <a:effectLst/>
                          <a:latin typeface="Liberation Serif"/>
                          <a:ea typeface="NSimSun" panose="02010609030101010101" pitchFamily="49" charset="-122"/>
                          <a:cs typeface="Lucida Sans" panose="020B0602030504020204" pitchFamily="34" charset="0"/>
                        </a:rPr>
                        <a:t>1.00</a:t>
                      </a:r>
                      <a:endParaRPr lang="en-MY" sz="14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E3958BAF-68F7-4CCB-0724-7CAF86D71041}"/>
              </a:ext>
            </a:extLst>
          </p:cNvPr>
          <p:cNvSpPr txBox="1"/>
          <p:nvPr/>
        </p:nvSpPr>
        <p:spPr>
          <a:xfrm>
            <a:off x="838200" y="3913951"/>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b="1" i="1"/>
            </a:pPr>
            <a:r>
              <a:rPr lang="fr-FR" sz="1400" dirty="0"/>
              <a:t>Table 4</a:t>
            </a:r>
            <a:r>
              <a:rPr lang="fr-FR" sz="1400" b="0" i="0" dirty="0"/>
              <a:t>. </a:t>
            </a:r>
            <a:r>
              <a:rPr lang="fr-FR" sz="1400" b="0" i="0" dirty="0" err="1"/>
              <a:t>Findings</a:t>
            </a:r>
            <a:r>
              <a:rPr lang="fr-FR" sz="1400" b="0" i="0" dirty="0"/>
              <a:t> </a:t>
            </a:r>
            <a:r>
              <a:rPr lang="fr-FR" sz="1400" b="0" i="0" dirty="0" err="1"/>
              <a:t>Metrics</a:t>
            </a:r>
            <a:endParaRPr lang="fr-FR" sz="1400" b="0" i="0" dirty="0"/>
          </a:p>
        </p:txBody>
      </p:sp>
    </p:spTree>
    <p:extLst>
      <p:ext uri="{BB962C8B-B14F-4D97-AF65-F5344CB8AC3E}">
        <p14:creationId xmlns:p14="http://schemas.microsoft.com/office/powerpoint/2010/main" val="269162887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555A6-01F4-3A70-4C52-E15D84B1A973}"/>
              </a:ext>
            </a:extLst>
          </p:cNvPr>
          <p:cNvSpPr>
            <a:spLocks noGrp="1"/>
          </p:cNvSpPr>
          <p:nvPr>
            <p:ph type="title"/>
          </p:nvPr>
        </p:nvSpPr>
        <p:spPr/>
        <p:txBody>
          <a:bodyPr>
            <a:normAutofit/>
          </a:bodyPr>
          <a:lstStyle/>
          <a:p>
            <a:r>
              <a:rPr lang="en-MY" sz="4000" dirty="0">
                <a:latin typeface="Share Tech" panose="020B0604020202020204" charset="0"/>
              </a:rPr>
              <a:t>TABLE OF CONTENT</a:t>
            </a:r>
          </a:p>
        </p:txBody>
      </p:sp>
      <p:sp>
        <p:nvSpPr>
          <p:cNvPr id="88" name="Google Shape;477;p27">
            <a:extLst>
              <a:ext uri="{FF2B5EF4-FFF2-40B4-BE49-F238E27FC236}">
                <a16:creationId xmlns:a16="http://schemas.microsoft.com/office/drawing/2014/main" id="{F63B8489-62C5-F6FC-FD95-3C1B9FCC9DCA}"/>
              </a:ext>
            </a:extLst>
          </p:cNvPr>
          <p:cNvSpPr txBox="1">
            <a:spLocks/>
          </p:cNvSpPr>
          <p:nvPr/>
        </p:nvSpPr>
        <p:spPr>
          <a:xfrm>
            <a:off x="3549846" y="3272142"/>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rgbClr val="00CFCC"/>
                </a:solidFill>
                <a:effectLst/>
                <a:uLnTx/>
                <a:uFillTx/>
                <a:latin typeface="Share Tech"/>
                <a:sym typeface="Share Tech"/>
              </a:rPr>
              <a:t>02</a:t>
            </a:r>
          </a:p>
        </p:txBody>
      </p:sp>
      <p:sp>
        <p:nvSpPr>
          <p:cNvPr id="90" name="Google Shape;479;p27">
            <a:extLst>
              <a:ext uri="{FF2B5EF4-FFF2-40B4-BE49-F238E27FC236}">
                <a16:creationId xmlns:a16="http://schemas.microsoft.com/office/drawing/2014/main" id="{386C5523-4901-093E-A3B9-64C308C05B8F}"/>
              </a:ext>
            </a:extLst>
          </p:cNvPr>
          <p:cNvSpPr txBox="1">
            <a:spLocks/>
          </p:cNvSpPr>
          <p:nvPr/>
        </p:nvSpPr>
        <p:spPr>
          <a:xfrm>
            <a:off x="5614567" y="3281568"/>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3"/>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rgbClr val="FF9973"/>
                </a:solidFill>
                <a:effectLst/>
                <a:uLnTx/>
                <a:uFillTx/>
                <a:latin typeface="Share Tech"/>
                <a:sym typeface="Share Tech"/>
              </a:rPr>
              <a:t>03</a:t>
            </a:r>
          </a:p>
        </p:txBody>
      </p:sp>
      <p:sp>
        <p:nvSpPr>
          <p:cNvPr id="91" name="Google Shape;481;p27">
            <a:extLst>
              <a:ext uri="{FF2B5EF4-FFF2-40B4-BE49-F238E27FC236}">
                <a16:creationId xmlns:a16="http://schemas.microsoft.com/office/drawing/2014/main" id="{0F96D905-96AB-FC7B-7F9B-2F83720D4CB0}"/>
              </a:ext>
            </a:extLst>
          </p:cNvPr>
          <p:cNvSpPr txBox="1">
            <a:spLocks/>
          </p:cNvSpPr>
          <p:nvPr/>
        </p:nvSpPr>
        <p:spPr>
          <a:xfrm>
            <a:off x="7925744" y="3272142"/>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chemeClr val="tx2">
                    <a:lumMod val="75000"/>
                  </a:schemeClr>
                </a:solidFill>
                <a:effectLst/>
                <a:uLnTx/>
                <a:uFillTx/>
                <a:latin typeface="Share Tech"/>
                <a:sym typeface="Share Tech"/>
              </a:rPr>
              <a:t>04</a:t>
            </a:r>
          </a:p>
        </p:txBody>
      </p:sp>
      <p:sp>
        <p:nvSpPr>
          <p:cNvPr id="92" name="Google Shape;482;p27">
            <a:extLst>
              <a:ext uri="{FF2B5EF4-FFF2-40B4-BE49-F238E27FC236}">
                <a16:creationId xmlns:a16="http://schemas.microsoft.com/office/drawing/2014/main" id="{58F1A8E7-A882-C7CB-48B0-B6E07EF23C71}"/>
              </a:ext>
            </a:extLst>
          </p:cNvPr>
          <p:cNvSpPr/>
          <p:nvPr/>
        </p:nvSpPr>
        <p:spPr>
          <a:xfrm>
            <a:off x="3353166" y="1977234"/>
            <a:ext cx="1097858" cy="1097858"/>
          </a:xfrm>
          <a:prstGeom prst="rect">
            <a:avLst/>
          </a:prstGeom>
          <a:solidFill>
            <a:srgbClr val="00CF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cxnSp>
        <p:nvCxnSpPr>
          <p:cNvPr id="95" name="Google Shape;485;p27">
            <a:extLst>
              <a:ext uri="{FF2B5EF4-FFF2-40B4-BE49-F238E27FC236}">
                <a16:creationId xmlns:a16="http://schemas.microsoft.com/office/drawing/2014/main" id="{37A3BB42-476A-19E5-9724-AF3A127AD5CE}"/>
              </a:ext>
            </a:extLst>
          </p:cNvPr>
          <p:cNvCxnSpPr>
            <a:cxnSpLocks/>
            <a:stCxn id="92" idx="1"/>
            <a:endCxn id="88" idx="1"/>
          </p:cNvCxnSpPr>
          <p:nvPr/>
        </p:nvCxnSpPr>
        <p:spPr>
          <a:xfrm rot="10800000" flipH="1" flipV="1">
            <a:off x="3353166" y="2526162"/>
            <a:ext cx="196680" cy="1034879"/>
          </a:xfrm>
          <a:prstGeom prst="bentConnector3">
            <a:avLst>
              <a:gd name="adj1" fmla="val -116229"/>
            </a:avLst>
          </a:prstGeom>
          <a:noFill/>
          <a:ln w="9525" cap="flat" cmpd="sng">
            <a:solidFill>
              <a:schemeClr val="tx1"/>
            </a:solidFill>
            <a:prstDash val="solid"/>
            <a:round/>
            <a:headEnd type="none" w="med" len="med"/>
            <a:tailEnd type="none" w="med" len="med"/>
          </a:ln>
        </p:spPr>
      </p:cxnSp>
      <p:cxnSp>
        <p:nvCxnSpPr>
          <p:cNvPr id="97" name="Google Shape;487;p27">
            <a:extLst>
              <a:ext uri="{FF2B5EF4-FFF2-40B4-BE49-F238E27FC236}">
                <a16:creationId xmlns:a16="http://schemas.microsoft.com/office/drawing/2014/main" id="{59AB10B3-406B-3C30-CF0F-97DF156C6976}"/>
              </a:ext>
            </a:extLst>
          </p:cNvPr>
          <p:cNvCxnSpPr>
            <a:cxnSpLocks/>
            <a:stCxn id="174" idx="1"/>
          </p:cNvCxnSpPr>
          <p:nvPr/>
        </p:nvCxnSpPr>
        <p:spPr>
          <a:xfrm rot="10800000" flipH="1" flipV="1">
            <a:off x="7855328" y="2524517"/>
            <a:ext cx="70415" cy="1064806"/>
          </a:xfrm>
          <a:prstGeom prst="bentConnector3">
            <a:avLst>
              <a:gd name="adj1" fmla="val -324647"/>
            </a:avLst>
          </a:prstGeom>
          <a:noFill/>
          <a:ln w="9525" cap="flat" cmpd="sng">
            <a:solidFill>
              <a:schemeClr val="tx1"/>
            </a:solidFill>
            <a:prstDash val="solid"/>
            <a:round/>
            <a:headEnd type="none" w="med" len="med"/>
            <a:tailEnd type="none" w="med" len="med"/>
          </a:ln>
        </p:spPr>
      </p:cxnSp>
      <p:sp>
        <p:nvSpPr>
          <p:cNvPr id="99" name="Google Shape;490;p27">
            <a:extLst>
              <a:ext uri="{FF2B5EF4-FFF2-40B4-BE49-F238E27FC236}">
                <a16:creationId xmlns:a16="http://schemas.microsoft.com/office/drawing/2014/main" id="{2FF8B499-F7C5-65F4-CD42-8F233D31BAB7}"/>
              </a:ext>
            </a:extLst>
          </p:cNvPr>
          <p:cNvSpPr/>
          <p:nvPr/>
        </p:nvSpPr>
        <p:spPr>
          <a:xfrm>
            <a:off x="3517628" y="2152087"/>
            <a:ext cx="768934" cy="769759"/>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35" name="Group 134">
            <a:extLst>
              <a:ext uri="{FF2B5EF4-FFF2-40B4-BE49-F238E27FC236}">
                <a16:creationId xmlns:a16="http://schemas.microsoft.com/office/drawing/2014/main" id="{D603F758-9CB5-B3F6-BEA5-5ACE03F44FE4}"/>
              </a:ext>
            </a:extLst>
          </p:cNvPr>
          <p:cNvGrpSpPr/>
          <p:nvPr/>
        </p:nvGrpSpPr>
        <p:grpSpPr>
          <a:xfrm>
            <a:off x="5523376" y="1976523"/>
            <a:ext cx="1111308" cy="1096871"/>
            <a:chOff x="4841254" y="2124082"/>
            <a:chExt cx="1111308" cy="1096871"/>
          </a:xfrm>
        </p:grpSpPr>
        <p:sp>
          <p:nvSpPr>
            <p:cNvPr id="93" name="Google Shape;483;p27">
              <a:extLst>
                <a:ext uri="{FF2B5EF4-FFF2-40B4-BE49-F238E27FC236}">
                  <a16:creationId xmlns:a16="http://schemas.microsoft.com/office/drawing/2014/main" id="{D5022519-C30E-E89F-1E82-EADBD81D15AA}"/>
                </a:ext>
              </a:extLst>
            </p:cNvPr>
            <p:cNvSpPr/>
            <p:nvPr/>
          </p:nvSpPr>
          <p:spPr>
            <a:xfrm>
              <a:off x="4841254" y="2124082"/>
              <a:ext cx="1111308" cy="1096871"/>
            </a:xfrm>
            <a:prstGeom prst="rect">
              <a:avLst/>
            </a:prstGeom>
            <a:solidFill>
              <a:srgbClr val="FF997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00" name="Google Shape;491;p27">
              <a:extLst>
                <a:ext uri="{FF2B5EF4-FFF2-40B4-BE49-F238E27FC236}">
                  <a16:creationId xmlns:a16="http://schemas.microsoft.com/office/drawing/2014/main" id="{564428C5-2BF5-2BBD-ECEE-5D292E229FD7}"/>
                </a:ext>
              </a:extLst>
            </p:cNvPr>
            <p:cNvGrpSpPr/>
            <p:nvPr/>
          </p:nvGrpSpPr>
          <p:grpSpPr>
            <a:xfrm>
              <a:off x="5026195" y="2308318"/>
              <a:ext cx="741425" cy="745371"/>
              <a:chOff x="3095745" y="3805393"/>
              <a:chExt cx="352840" cy="354717"/>
            </a:xfrm>
          </p:grpSpPr>
          <p:sp>
            <p:nvSpPr>
              <p:cNvPr id="101" name="Google Shape;492;p27">
                <a:extLst>
                  <a:ext uri="{FF2B5EF4-FFF2-40B4-BE49-F238E27FC236}">
                    <a16:creationId xmlns:a16="http://schemas.microsoft.com/office/drawing/2014/main" id="{30829731-66BA-E367-4919-DDC371B5EC6C}"/>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2" name="Google Shape;493;p27">
                <a:extLst>
                  <a:ext uri="{FF2B5EF4-FFF2-40B4-BE49-F238E27FC236}">
                    <a16:creationId xmlns:a16="http://schemas.microsoft.com/office/drawing/2014/main" id="{BFDB387A-687C-CB75-8F5A-E710A743557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3" name="Google Shape;494;p27">
                <a:extLst>
                  <a:ext uri="{FF2B5EF4-FFF2-40B4-BE49-F238E27FC236}">
                    <a16:creationId xmlns:a16="http://schemas.microsoft.com/office/drawing/2014/main" id="{B40F98B4-7444-063B-53BF-5F54F12EC171}"/>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4" name="Google Shape;495;p27">
                <a:extLst>
                  <a:ext uri="{FF2B5EF4-FFF2-40B4-BE49-F238E27FC236}">
                    <a16:creationId xmlns:a16="http://schemas.microsoft.com/office/drawing/2014/main" id="{47F2E81C-FDB7-951E-EA7D-DE163519BE8F}"/>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5" name="Google Shape;496;p27">
                <a:extLst>
                  <a:ext uri="{FF2B5EF4-FFF2-40B4-BE49-F238E27FC236}">
                    <a16:creationId xmlns:a16="http://schemas.microsoft.com/office/drawing/2014/main" id="{B70E42DB-108F-9E95-25A7-20B66E30F886}"/>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6" name="Google Shape;497;p27">
                <a:extLst>
                  <a:ext uri="{FF2B5EF4-FFF2-40B4-BE49-F238E27FC236}">
                    <a16:creationId xmlns:a16="http://schemas.microsoft.com/office/drawing/2014/main" id="{EE7B32EB-E832-B395-346E-A1A66E3BC821}"/>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grpSp>
      </p:grpSp>
      <p:cxnSp>
        <p:nvCxnSpPr>
          <p:cNvPr id="131" name="Google Shape;485;p27">
            <a:extLst>
              <a:ext uri="{FF2B5EF4-FFF2-40B4-BE49-F238E27FC236}">
                <a16:creationId xmlns:a16="http://schemas.microsoft.com/office/drawing/2014/main" id="{10046CD6-538D-A143-E9B5-E20B03EEF150}"/>
              </a:ext>
            </a:extLst>
          </p:cNvPr>
          <p:cNvCxnSpPr>
            <a:cxnSpLocks/>
            <a:stCxn id="93" idx="1"/>
            <a:endCxn id="90" idx="1"/>
          </p:cNvCxnSpPr>
          <p:nvPr/>
        </p:nvCxnSpPr>
        <p:spPr>
          <a:xfrm rot="10800000" flipH="1" flipV="1">
            <a:off x="5523375" y="2524958"/>
            <a:ext cx="91191" cy="1045509"/>
          </a:xfrm>
          <a:prstGeom prst="bentConnector3">
            <a:avLst>
              <a:gd name="adj1" fmla="val -250683"/>
            </a:avLst>
          </a:prstGeom>
          <a:noFill/>
          <a:ln w="9525" cap="flat" cmpd="sng">
            <a:solidFill>
              <a:schemeClr val="tx1"/>
            </a:solidFill>
            <a:prstDash val="solid"/>
            <a:round/>
            <a:headEnd type="none" w="med" len="med"/>
            <a:tailEnd type="none" w="med" len="med"/>
          </a:ln>
        </p:spPr>
      </p:cxnSp>
      <p:sp>
        <p:nvSpPr>
          <p:cNvPr id="146" name="Google Shape;475;p27">
            <a:extLst>
              <a:ext uri="{FF2B5EF4-FFF2-40B4-BE49-F238E27FC236}">
                <a16:creationId xmlns:a16="http://schemas.microsoft.com/office/drawing/2014/main" id="{52BDD9AF-8BE8-27F3-D78E-C758A6D48112}"/>
              </a:ext>
            </a:extLst>
          </p:cNvPr>
          <p:cNvSpPr txBox="1">
            <a:spLocks/>
          </p:cNvSpPr>
          <p:nvPr/>
        </p:nvSpPr>
        <p:spPr>
          <a:xfrm>
            <a:off x="2869258" y="4766518"/>
            <a:ext cx="2152500" cy="57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91425" rIns="91425" bIns="91425" anchor="t"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r>
              <a:rPr lang="en-MY" sz="1800" dirty="0"/>
              <a:t>Imbalance Data &amp;</a:t>
            </a:r>
          </a:p>
          <a:p>
            <a:pPr algn="ctr" hangingPunct="1"/>
            <a:r>
              <a:rPr lang="en-MY" sz="1800" dirty="0"/>
              <a:t>Correlation</a:t>
            </a:r>
          </a:p>
        </p:txBody>
      </p:sp>
      <p:sp>
        <p:nvSpPr>
          <p:cNvPr id="147" name="Google Shape;477;p27">
            <a:extLst>
              <a:ext uri="{FF2B5EF4-FFF2-40B4-BE49-F238E27FC236}">
                <a16:creationId xmlns:a16="http://schemas.microsoft.com/office/drawing/2014/main" id="{15280948-A758-7FEC-888B-027B0DD64345}"/>
              </a:ext>
            </a:extLst>
          </p:cNvPr>
          <p:cNvSpPr txBox="1">
            <a:spLocks/>
          </p:cNvSpPr>
          <p:nvPr/>
        </p:nvSpPr>
        <p:spPr>
          <a:xfrm>
            <a:off x="1269329" y="3272142"/>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chemeClr val="accent3">
                    <a:lumMod val="60000"/>
                    <a:lumOff val="40000"/>
                  </a:schemeClr>
                </a:solidFill>
                <a:effectLst/>
                <a:uLnTx/>
                <a:uFillTx/>
                <a:latin typeface="Share Tech"/>
                <a:sym typeface="Share Tech"/>
              </a:rPr>
              <a:t>01</a:t>
            </a:r>
          </a:p>
        </p:txBody>
      </p:sp>
      <p:sp>
        <p:nvSpPr>
          <p:cNvPr id="148" name="Google Shape;482;p27">
            <a:extLst>
              <a:ext uri="{FF2B5EF4-FFF2-40B4-BE49-F238E27FC236}">
                <a16:creationId xmlns:a16="http://schemas.microsoft.com/office/drawing/2014/main" id="{6EDF749E-7828-EF64-9E81-9FDB44234EBE}"/>
              </a:ext>
            </a:extLst>
          </p:cNvPr>
          <p:cNvSpPr/>
          <p:nvPr/>
        </p:nvSpPr>
        <p:spPr>
          <a:xfrm>
            <a:off x="1072649" y="1977234"/>
            <a:ext cx="1097858" cy="1097858"/>
          </a:xfrm>
          <a:prstGeom prst="rect">
            <a:avLst/>
          </a:prstGeom>
          <a:solidFill>
            <a:schemeClr val="accent3">
              <a:lumMod val="40000"/>
              <a:lumOff val="6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cxnSp>
        <p:nvCxnSpPr>
          <p:cNvPr id="149" name="Google Shape;485;p27">
            <a:extLst>
              <a:ext uri="{FF2B5EF4-FFF2-40B4-BE49-F238E27FC236}">
                <a16:creationId xmlns:a16="http://schemas.microsoft.com/office/drawing/2014/main" id="{2D9B93D2-4693-49B2-A3ED-73ECCBA0B84E}"/>
              </a:ext>
            </a:extLst>
          </p:cNvPr>
          <p:cNvCxnSpPr>
            <a:cxnSpLocks/>
            <a:stCxn id="148" idx="1"/>
            <a:endCxn id="147" idx="1"/>
          </p:cNvCxnSpPr>
          <p:nvPr/>
        </p:nvCxnSpPr>
        <p:spPr>
          <a:xfrm rot="10800000" flipH="1" flipV="1">
            <a:off x="1072649" y="2526162"/>
            <a:ext cx="196680" cy="1034879"/>
          </a:xfrm>
          <a:prstGeom prst="bentConnector3">
            <a:avLst>
              <a:gd name="adj1" fmla="val -116229"/>
            </a:avLst>
          </a:prstGeom>
          <a:noFill/>
          <a:ln w="9525" cap="flat" cmpd="sng">
            <a:solidFill>
              <a:schemeClr val="tx1"/>
            </a:solidFill>
            <a:prstDash val="solid"/>
            <a:round/>
            <a:headEnd type="none" w="med" len="med"/>
            <a:tailEnd type="none" w="med" len="med"/>
          </a:ln>
        </p:spPr>
      </p:cxnSp>
      <p:sp>
        <p:nvSpPr>
          <p:cNvPr id="151" name="Google Shape;475;p27">
            <a:extLst>
              <a:ext uri="{FF2B5EF4-FFF2-40B4-BE49-F238E27FC236}">
                <a16:creationId xmlns:a16="http://schemas.microsoft.com/office/drawing/2014/main" id="{B74DBC89-26EA-B459-A671-376B32553E19}"/>
              </a:ext>
            </a:extLst>
          </p:cNvPr>
          <p:cNvSpPr txBox="1">
            <a:spLocks/>
          </p:cNvSpPr>
          <p:nvPr/>
        </p:nvSpPr>
        <p:spPr>
          <a:xfrm>
            <a:off x="606412" y="3859151"/>
            <a:ext cx="2262846" cy="57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INTRODUCTION</a:t>
            </a:r>
          </a:p>
        </p:txBody>
      </p:sp>
      <p:sp>
        <p:nvSpPr>
          <p:cNvPr id="152" name="Google Shape;475;p27">
            <a:extLst>
              <a:ext uri="{FF2B5EF4-FFF2-40B4-BE49-F238E27FC236}">
                <a16:creationId xmlns:a16="http://schemas.microsoft.com/office/drawing/2014/main" id="{47C42D16-1B24-485F-25C8-BDC9B9BA3CAB}"/>
              </a:ext>
            </a:extLst>
          </p:cNvPr>
          <p:cNvSpPr txBox="1">
            <a:spLocks/>
          </p:cNvSpPr>
          <p:nvPr/>
        </p:nvSpPr>
        <p:spPr>
          <a:xfrm>
            <a:off x="660966" y="5085933"/>
            <a:ext cx="2152500" cy="57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1800" dirty="0"/>
              <a:t>Problem statement, Objective, Data, Metrics</a:t>
            </a:r>
          </a:p>
        </p:txBody>
      </p:sp>
      <p:pic>
        <p:nvPicPr>
          <p:cNvPr id="155" name="Picture 154" descr="A black background with a black square&#10;&#10;Description automatically generated with medium confidence">
            <a:extLst>
              <a:ext uri="{FF2B5EF4-FFF2-40B4-BE49-F238E27FC236}">
                <a16:creationId xmlns:a16="http://schemas.microsoft.com/office/drawing/2014/main" id="{80299859-1D53-B4F0-DEF9-A92D9CF82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1660" y="2081497"/>
            <a:ext cx="799835" cy="799835"/>
          </a:xfrm>
          <a:prstGeom prst="rect">
            <a:avLst/>
          </a:prstGeom>
        </p:spPr>
      </p:pic>
      <p:sp>
        <p:nvSpPr>
          <p:cNvPr id="157" name="Google Shape;475;p27">
            <a:extLst>
              <a:ext uri="{FF2B5EF4-FFF2-40B4-BE49-F238E27FC236}">
                <a16:creationId xmlns:a16="http://schemas.microsoft.com/office/drawing/2014/main" id="{3C5B57AA-8DE3-54B5-158F-EC9277AF6402}"/>
              </a:ext>
            </a:extLst>
          </p:cNvPr>
          <p:cNvSpPr txBox="1">
            <a:spLocks/>
          </p:cNvSpPr>
          <p:nvPr/>
        </p:nvSpPr>
        <p:spPr>
          <a:xfrm>
            <a:off x="3029277" y="4141723"/>
            <a:ext cx="2152501" cy="57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SUMMARY FINDINGS</a:t>
            </a:r>
          </a:p>
        </p:txBody>
      </p:sp>
      <p:sp>
        <p:nvSpPr>
          <p:cNvPr id="158" name="Google Shape;475;p27">
            <a:extLst>
              <a:ext uri="{FF2B5EF4-FFF2-40B4-BE49-F238E27FC236}">
                <a16:creationId xmlns:a16="http://schemas.microsoft.com/office/drawing/2014/main" id="{26F4D665-99A8-8376-C99E-5F547CDE35F8}"/>
              </a:ext>
            </a:extLst>
          </p:cNvPr>
          <p:cNvSpPr txBox="1">
            <a:spLocks/>
          </p:cNvSpPr>
          <p:nvPr/>
        </p:nvSpPr>
        <p:spPr>
          <a:xfrm>
            <a:off x="5129426" y="4128874"/>
            <a:ext cx="1880798" cy="57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STATISTICAL ANALYSIS</a:t>
            </a:r>
          </a:p>
        </p:txBody>
      </p:sp>
      <p:sp>
        <p:nvSpPr>
          <p:cNvPr id="159" name="Google Shape;475;p27">
            <a:extLst>
              <a:ext uri="{FF2B5EF4-FFF2-40B4-BE49-F238E27FC236}">
                <a16:creationId xmlns:a16="http://schemas.microsoft.com/office/drawing/2014/main" id="{C2BF3D78-C46C-8A65-BB4C-5AFB8C7E5101}"/>
              </a:ext>
            </a:extLst>
          </p:cNvPr>
          <p:cNvSpPr txBox="1">
            <a:spLocks/>
          </p:cNvSpPr>
          <p:nvPr/>
        </p:nvSpPr>
        <p:spPr>
          <a:xfrm>
            <a:off x="7025998" y="3852823"/>
            <a:ext cx="2576387" cy="57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IMPLEMANTATION</a:t>
            </a:r>
          </a:p>
        </p:txBody>
      </p:sp>
      <p:sp>
        <p:nvSpPr>
          <p:cNvPr id="161" name="Google Shape;481;p27">
            <a:extLst>
              <a:ext uri="{FF2B5EF4-FFF2-40B4-BE49-F238E27FC236}">
                <a16:creationId xmlns:a16="http://schemas.microsoft.com/office/drawing/2014/main" id="{DF71C782-5C94-DE7B-AF90-6C619F4A0224}"/>
              </a:ext>
            </a:extLst>
          </p:cNvPr>
          <p:cNvSpPr txBox="1">
            <a:spLocks/>
          </p:cNvSpPr>
          <p:nvPr/>
        </p:nvSpPr>
        <p:spPr>
          <a:xfrm>
            <a:off x="10141515" y="3281567"/>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rgbClr val="E898AC"/>
                </a:solidFill>
                <a:effectLst/>
                <a:uLnTx/>
                <a:uFillTx/>
                <a:latin typeface="Share Tech"/>
                <a:sym typeface="Share Tech"/>
              </a:rPr>
              <a:t>05</a:t>
            </a:r>
          </a:p>
        </p:txBody>
      </p:sp>
      <p:cxnSp>
        <p:nvCxnSpPr>
          <p:cNvPr id="162" name="Google Shape;487;p27">
            <a:extLst>
              <a:ext uri="{FF2B5EF4-FFF2-40B4-BE49-F238E27FC236}">
                <a16:creationId xmlns:a16="http://schemas.microsoft.com/office/drawing/2014/main" id="{C39C2C96-B3AF-E6BE-83AF-27D91B8922CB}"/>
              </a:ext>
            </a:extLst>
          </p:cNvPr>
          <p:cNvCxnSpPr>
            <a:cxnSpLocks/>
            <a:stCxn id="164" idx="1"/>
            <a:endCxn id="161" idx="1"/>
          </p:cNvCxnSpPr>
          <p:nvPr/>
        </p:nvCxnSpPr>
        <p:spPr>
          <a:xfrm rot="10800000" flipH="1" flipV="1">
            <a:off x="10046971" y="2536081"/>
            <a:ext cx="94543" cy="1034385"/>
          </a:xfrm>
          <a:prstGeom prst="bentConnector3">
            <a:avLst>
              <a:gd name="adj1" fmla="val -241795"/>
            </a:avLst>
          </a:prstGeom>
          <a:noFill/>
          <a:ln w="9525" cap="flat" cmpd="sng">
            <a:solidFill>
              <a:schemeClr val="tx1"/>
            </a:solidFill>
            <a:prstDash val="solid"/>
            <a:round/>
            <a:headEnd type="none" w="med" len="med"/>
            <a:tailEnd type="none" w="med" len="med"/>
          </a:ln>
        </p:spPr>
      </p:cxnSp>
      <p:grpSp>
        <p:nvGrpSpPr>
          <p:cNvPr id="163" name="Group 162">
            <a:extLst>
              <a:ext uri="{FF2B5EF4-FFF2-40B4-BE49-F238E27FC236}">
                <a16:creationId xmlns:a16="http://schemas.microsoft.com/office/drawing/2014/main" id="{FA83093F-515C-E8C9-2246-DF26603FBB76}"/>
              </a:ext>
            </a:extLst>
          </p:cNvPr>
          <p:cNvGrpSpPr/>
          <p:nvPr/>
        </p:nvGrpSpPr>
        <p:grpSpPr>
          <a:xfrm>
            <a:off x="10046972" y="1987646"/>
            <a:ext cx="1108691" cy="1096871"/>
            <a:chOff x="7904519" y="1717053"/>
            <a:chExt cx="1108691" cy="1096871"/>
          </a:xfrm>
        </p:grpSpPr>
        <p:sp>
          <p:nvSpPr>
            <p:cNvPr id="164" name="Google Shape;484;p27">
              <a:extLst>
                <a:ext uri="{FF2B5EF4-FFF2-40B4-BE49-F238E27FC236}">
                  <a16:creationId xmlns:a16="http://schemas.microsoft.com/office/drawing/2014/main" id="{CCFA9732-5790-D710-08D9-F60FEAFC3041}"/>
                </a:ext>
              </a:extLst>
            </p:cNvPr>
            <p:cNvSpPr/>
            <p:nvPr/>
          </p:nvSpPr>
          <p:spPr>
            <a:xfrm>
              <a:off x="7904519" y="1717053"/>
              <a:ext cx="1108691" cy="1096871"/>
            </a:xfrm>
            <a:prstGeom prst="rect">
              <a:avLst/>
            </a:prstGeom>
            <a:solidFill>
              <a:srgbClr val="E898A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65" name="Google Shape;498;p27">
              <a:extLst>
                <a:ext uri="{FF2B5EF4-FFF2-40B4-BE49-F238E27FC236}">
                  <a16:creationId xmlns:a16="http://schemas.microsoft.com/office/drawing/2014/main" id="{5851C6BF-41FF-1062-4BF8-305A683E664F}"/>
                </a:ext>
              </a:extLst>
            </p:cNvPr>
            <p:cNvGrpSpPr/>
            <p:nvPr/>
          </p:nvGrpSpPr>
          <p:grpSpPr>
            <a:xfrm>
              <a:off x="8033699" y="1901229"/>
              <a:ext cx="795583" cy="790809"/>
              <a:chOff x="3541011" y="3367320"/>
              <a:chExt cx="348257" cy="346188"/>
            </a:xfrm>
          </p:grpSpPr>
          <p:sp>
            <p:nvSpPr>
              <p:cNvPr id="166" name="Google Shape;499;p27">
                <a:extLst>
                  <a:ext uri="{FF2B5EF4-FFF2-40B4-BE49-F238E27FC236}">
                    <a16:creationId xmlns:a16="http://schemas.microsoft.com/office/drawing/2014/main" id="{A843BD3E-EE90-9053-2EF0-BC968C89EE3A}"/>
                  </a:ext>
                </a:extLst>
              </p:cNvPr>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67" name="Google Shape;500;p27">
                <a:extLst>
                  <a:ext uri="{FF2B5EF4-FFF2-40B4-BE49-F238E27FC236}">
                    <a16:creationId xmlns:a16="http://schemas.microsoft.com/office/drawing/2014/main" id="{34227DAF-38DF-4E80-4687-6591F06C4684}"/>
                  </a:ext>
                </a:extLst>
              </p:cNvPr>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68" name="Google Shape;501;p27">
                <a:extLst>
                  <a:ext uri="{FF2B5EF4-FFF2-40B4-BE49-F238E27FC236}">
                    <a16:creationId xmlns:a16="http://schemas.microsoft.com/office/drawing/2014/main" id="{13FD3FD9-2091-593F-8C5A-93866C04A12E}"/>
                  </a:ext>
                </a:extLst>
              </p:cNvPr>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69" name="Google Shape;502;p27">
                <a:extLst>
                  <a:ext uri="{FF2B5EF4-FFF2-40B4-BE49-F238E27FC236}">
                    <a16:creationId xmlns:a16="http://schemas.microsoft.com/office/drawing/2014/main" id="{0D8AF1E8-4B46-D5E3-7144-AB4614EF3208}"/>
                  </a:ext>
                </a:extLst>
              </p:cNvPr>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grpSp>
      </p:grpSp>
      <p:sp>
        <p:nvSpPr>
          <p:cNvPr id="170" name="Google Shape;475;p27">
            <a:extLst>
              <a:ext uri="{FF2B5EF4-FFF2-40B4-BE49-F238E27FC236}">
                <a16:creationId xmlns:a16="http://schemas.microsoft.com/office/drawing/2014/main" id="{471C6FD8-CF27-0BA2-A25F-2BB4E375FF2F}"/>
              </a:ext>
            </a:extLst>
          </p:cNvPr>
          <p:cNvSpPr txBox="1">
            <a:spLocks/>
          </p:cNvSpPr>
          <p:nvPr/>
        </p:nvSpPr>
        <p:spPr>
          <a:xfrm>
            <a:off x="9660917" y="3859151"/>
            <a:ext cx="1880799" cy="57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EVALUATION</a:t>
            </a:r>
          </a:p>
        </p:txBody>
      </p:sp>
      <p:sp>
        <p:nvSpPr>
          <p:cNvPr id="174" name="Google Shape;483;p27">
            <a:extLst>
              <a:ext uri="{FF2B5EF4-FFF2-40B4-BE49-F238E27FC236}">
                <a16:creationId xmlns:a16="http://schemas.microsoft.com/office/drawing/2014/main" id="{7ABE6825-9FE9-C255-ADF4-99C891BFF755}"/>
              </a:ext>
            </a:extLst>
          </p:cNvPr>
          <p:cNvSpPr/>
          <p:nvPr/>
        </p:nvSpPr>
        <p:spPr>
          <a:xfrm>
            <a:off x="7855329" y="1976081"/>
            <a:ext cx="1111308" cy="1096871"/>
          </a:xfrm>
          <a:prstGeom prst="rect">
            <a:avLst/>
          </a:prstGeom>
          <a:solidFill>
            <a:schemeClr val="tx2">
              <a:lumMod val="60000"/>
              <a:lumOff val="4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p:txBody>
      </p:sp>
      <p:pic>
        <p:nvPicPr>
          <p:cNvPr id="172" name="Picture 171" descr="A black background with a black square&#10;&#10;Description automatically generated with medium confidence">
            <a:extLst>
              <a:ext uri="{FF2B5EF4-FFF2-40B4-BE49-F238E27FC236}">
                <a16:creationId xmlns:a16="http://schemas.microsoft.com/office/drawing/2014/main" id="{15F8E315-9453-3AB5-D26B-D49DBD66CF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0067" y="2109778"/>
            <a:ext cx="781730" cy="781730"/>
          </a:xfrm>
          <a:prstGeom prst="rect">
            <a:avLst/>
          </a:prstGeom>
        </p:spPr>
      </p:pic>
      <p:sp>
        <p:nvSpPr>
          <p:cNvPr id="183" name="Google Shape;475;p27">
            <a:extLst>
              <a:ext uri="{FF2B5EF4-FFF2-40B4-BE49-F238E27FC236}">
                <a16:creationId xmlns:a16="http://schemas.microsoft.com/office/drawing/2014/main" id="{9DB9D4E3-47AE-BDBC-2BF5-802A8A9E5384}"/>
              </a:ext>
            </a:extLst>
          </p:cNvPr>
          <p:cNvSpPr txBox="1">
            <a:spLocks/>
          </p:cNvSpPr>
          <p:nvPr/>
        </p:nvSpPr>
        <p:spPr>
          <a:xfrm>
            <a:off x="4987196" y="4766518"/>
            <a:ext cx="2152500" cy="57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91425" rIns="91425" bIns="91425" anchor="t"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r>
              <a:rPr lang="en-MY" sz="1800" dirty="0"/>
              <a:t>Chosen Model</a:t>
            </a:r>
          </a:p>
          <a:p>
            <a:pPr algn="ctr" hangingPunct="1"/>
            <a:r>
              <a:rPr lang="en-MY" sz="1800" dirty="0"/>
              <a:t>and  Data Flow</a:t>
            </a:r>
          </a:p>
        </p:txBody>
      </p:sp>
      <p:sp>
        <p:nvSpPr>
          <p:cNvPr id="184" name="Google Shape;475;p27">
            <a:extLst>
              <a:ext uri="{FF2B5EF4-FFF2-40B4-BE49-F238E27FC236}">
                <a16:creationId xmlns:a16="http://schemas.microsoft.com/office/drawing/2014/main" id="{7E302E93-88DD-680C-D7A8-F1BBB145DAE3}"/>
              </a:ext>
            </a:extLst>
          </p:cNvPr>
          <p:cNvSpPr txBox="1">
            <a:spLocks/>
          </p:cNvSpPr>
          <p:nvPr/>
        </p:nvSpPr>
        <p:spPr>
          <a:xfrm>
            <a:off x="7304682" y="4762076"/>
            <a:ext cx="2152500" cy="57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91425" rIns="91425" bIns="91425" anchor="t"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r>
              <a:rPr lang="en-MY" sz="1800" dirty="0" err="1"/>
              <a:t>MLOps</a:t>
            </a:r>
            <a:r>
              <a:rPr lang="en-MY" sz="1800" dirty="0"/>
              <a:t> </a:t>
            </a:r>
          </a:p>
          <a:p>
            <a:pPr algn="ctr" hangingPunct="1"/>
            <a:r>
              <a:rPr lang="en-MY" sz="1800" dirty="0"/>
              <a:t>and Deployment</a:t>
            </a:r>
          </a:p>
        </p:txBody>
      </p:sp>
      <p:sp>
        <p:nvSpPr>
          <p:cNvPr id="185" name="Google Shape;475;p27">
            <a:extLst>
              <a:ext uri="{FF2B5EF4-FFF2-40B4-BE49-F238E27FC236}">
                <a16:creationId xmlns:a16="http://schemas.microsoft.com/office/drawing/2014/main" id="{65CA9108-8EE7-7D06-D593-4646B690CC33}"/>
              </a:ext>
            </a:extLst>
          </p:cNvPr>
          <p:cNvSpPr txBox="1">
            <a:spLocks/>
          </p:cNvSpPr>
          <p:nvPr/>
        </p:nvSpPr>
        <p:spPr>
          <a:xfrm>
            <a:off x="9525066" y="4749385"/>
            <a:ext cx="2152500" cy="57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91425" rIns="91425" bIns="91425" anchor="t"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r>
              <a:rPr lang="en-MY" sz="1800" dirty="0"/>
              <a:t>Results, </a:t>
            </a:r>
          </a:p>
          <a:p>
            <a:pPr algn="ctr" hangingPunct="1"/>
            <a:r>
              <a:rPr lang="en-MY" sz="1800" dirty="0"/>
              <a:t>Cost Benefit Analysis</a:t>
            </a:r>
          </a:p>
          <a:p>
            <a:pPr algn="ctr" hangingPunct="1"/>
            <a:r>
              <a:rPr lang="en-MY" sz="1800" dirty="0"/>
              <a:t>and Conclusion</a:t>
            </a:r>
          </a:p>
        </p:txBody>
      </p:sp>
    </p:spTree>
    <p:extLst>
      <p:ext uri="{BB962C8B-B14F-4D97-AF65-F5344CB8AC3E}">
        <p14:creationId xmlns:p14="http://schemas.microsoft.com/office/powerpoint/2010/main" val="412962550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a:defRPr b="1"/>
            </a:lvl1pPr>
          </a:lstStyle>
          <a:p>
            <a:r>
              <a:rPr lang="en-MY" dirty="0"/>
              <a:t>Evaluation</a:t>
            </a:r>
            <a:endParaRPr dirty="0"/>
          </a:p>
        </p:txBody>
      </p:sp>
      <p:sp>
        <p:nvSpPr>
          <p:cNvPr id="122" name="Content Placeholder 2"/>
          <p:cNvSpPr txBox="1">
            <a:spLocks noGrp="1"/>
          </p:cNvSpPr>
          <p:nvPr>
            <p:ph type="body" idx="1"/>
          </p:nvPr>
        </p:nvSpPr>
        <p:spPr>
          <a:xfrm>
            <a:off x="838200" y="2546555"/>
            <a:ext cx="5346290" cy="2340078"/>
          </a:xfrm>
          <a:prstGeom prst="rect">
            <a:avLst/>
          </a:prstGeom>
        </p:spPr>
        <p:txBody>
          <a:bodyPr/>
          <a:lstStyle/>
          <a:p>
            <a:pPr marL="0" indent="0">
              <a:buSzTx/>
              <a:buFontTx/>
              <a:buNone/>
              <a:defRPr sz="3000"/>
            </a:pPr>
            <a:r>
              <a:rPr lang="en-MY" u="sng" dirty="0"/>
              <a:t>Results</a:t>
            </a:r>
          </a:p>
          <a:p>
            <a:pPr marL="0" indent="0">
              <a:buSzTx/>
              <a:buNone/>
              <a:defRPr sz="3000"/>
            </a:pPr>
            <a:r>
              <a:rPr lang="en-MY" sz="2400" dirty="0"/>
              <a:t>Even though Neural Network accuracy is lower than Decision Tree but the difference is too minute to make an Impact as shown in Figure 2 </a:t>
            </a:r>
          </a:p>
          <a:p>
            <a:pPr marL="0" indent="0">
              <a:buSzTx/>
              <a:buFontTx/>
              <a:buNone/>
              <a:defRPr sz="3000"/>
            </a:pPr>
            <a:endParaRPr lang="en-MY" u="sng" dirty="0"/>
          </a:p>
          <a:p>
            <a:pPr marL="0" indent="0">
              <a:lnSpc>
                <a:spcPct val="10000"/>
              </a:lnSpc>
              <a:buSzTx/>
              <a:buFontTx/>
              <a:buNone/>
              <a:defRPr sz="2400"/>
            </a:pPr>
            <a:endParaRPr dirty="0"/>
          </a:p>
          <a:p>
            <a:pPr marL="0" indent="0">
              <a:buSzTx/>
              <a:buFontTx/>
              <a:buNone/>
              <a:defRPr sz="2400"/>
            </a:pPr>
            <a:endParaRPr dirty="0"/>
          </a:p>
        </p:txBody>
      </p:sp>
      <p:sp>
        <p:nvSpPr>
          <p:cNvPr id="123"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20</a:t>
            </a:fld>
            <a:endParaRPr/>
          </a:p>
        </p:txBody>
      </p:sp>
      <p:pic>
        <p:nvPicPr>
          <p:cNvPr id="2" name="Picture 1" descr="A graph showing a comparison of a model&#10;&#10;Description automatically generated with medium confidence">
            <a:extLst>
              <a:ext uri="{FF2B5EF4-FFF2-40B4-BE49-F238E27FC236}">
                <a16:creationId xmlns:a16="http://schemas.microsoft.com/office/drawing/2014/main" id="{5ED7B7E6-1C13-8D26-3ADD-12A8D91943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32752" y="2307400"/>
            <a:ext cx="4549879" cy="3634848"/>
          </a:xfrm>
          <a:prstGeom prst="rect">
            <a:avLst/>
          </a:prstGeom>
          <a:noFill/>
          <a:ln>
            <a:noFill/>
          </a:ln>
        </p:spPr>
      </p:pic>
      <p:sp>
        <p:nvSpPr>
          <p:cNvPr id="3" name="TextBox 2">
            <a:extLst>
              <a:ext uri="{FF2B5EF4-FFF2-40B4-BE49-F238E27FC236}">
                <a16:creationId xmlns:a16="http://schemas.microsoft.com/office/drawing/2014/main" id="{12F78AB0-0311-C6B7-5187-ABEF9288E36D}"/>
              </a:ext>
            </a:extLst>
          </p:cNvPr>
          <p:cNvSpPr txBox="1"/>
          <p:nvPr/>
        </p:nvSpPr>
        <p:spPr>
          <a:xfrm>
            <a:off x="8404175" y="5942248"/>
            <a:ext cx="894736"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200" b="1" i="1" u="none" strike="noStrike" cap="none" spc="0" normalizeH="0" baseline="0" dirty="0">
                <a:ln>
                  <a:noFill/>
                </a:ln>
                <a:solidFill>
                  <a:srgbClr val="000000"/>
                </a:solidFill>
                <a:effectLst/>
                <a:uFillTx/>
                <a:latin typeface="+mj-lt"/>
                <a:ea typeface="+mj-ea"/>
                <a:cs typeface="+mj-cs"/>
                <a:sym typeface="Aptos"/>
              </a:rPr>
              <a:t>Figure 6</a:t>
            </a:r>
          </a:p>
        </p:txBody>
      </p:sp>
    </p:spTree>
    <p:extLst>
      <p:ext uri="{BB962C8B-B14F-4D97-AF65-F5344CB8AC3E}">
        <p14:creationId xmlns:p14="http://schemas.microsoft.com/office/powerpoint/2010/main" val="225538406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noGrp="1"/>
          </p:cNvSpPr>
          <p:nvPr>
            <p:ph type="title"/>
          </p:nvPr>
        </p:nvSpPr>
        <p:spPr>
          <a:prstGeom prst="rect">
            <a:avLst/>
          </a:prstGeom>
        </p:spPr>
        <p:txBody>
          <a:bodyPr/>
          <a:lstStyle/>
          <a:p>
            <a:r>
              <a:rPr dirty="0"/>
              <a:t>Evaluation</a:t>
            </a:r>
          </a:p>
        </p:txBody>
      </p:sp>
      <p:sp>
        <p:nvSpPr>
          <p:cNvPr id="138" name="Slide Number Placeholder 3"/>
          <p:cNvSpPr txBox="1">
            <a:spLocks noGrp="1"/>
          </p:cNvSpPr>
          <p:nvPr>
            <p:ph type="sldNum" sz="quarter" idx="2"/>
          </p:nvPr>
        </p:nvSpPr>
        <p:spPr>
          <a:xfrm>
            <a:off x="11080144" y="6239192"/>
            <a:ext cx="273657"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21</a:t>
            </a:fld>
            <a:endParaRPr/>
          </a:p>
        </p:txBody>
      </p:sp>
      <p:sp>
        <p:nvSpPr>
          <p:cNvPr id="140" name="TextBox 8"/>
          <p:cNvSpPr txBox="1"/>
          <p:nvPr/>
        </p:nvSpPr>
        <p:spPr>
          <a:xfrm>
            <a:off x="669333" y="1564975"/>
            <a:ext cx="923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i="1"/>
            </a:pPr>
            <a:endParaRPr b="0" i="0" dirty="0"/>
          </a:p>
        </p:txBody>
      </p:sp>
      <p:sp>
        <p:nvSpPr>
          <p:cNvPr id="141" name="Table 1 shows that Neural Network have the highest Accuracy and Precision compared to SVM and KNN.…"/>
          <p:cNvSpPr txBox="1"/>
          <p:nvPr/>
        </p:nvSpPr>
        <p:spPr>
          <a:xfrm>
            <a:off x="715530" y="1564975"/>
            <a:ext cx="11207295" cy="38251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07000"/>
              </a:lnSpc>
              <a:spcBef>
                <a:spcPts val="1800"/>
              </a:spcBef>
              <a:spcAft>
                <a:spcPts val="600"/>
              </a:spcAft>
            </a:pPr>
            <a:r>
              <a:rPr lang="en-US" sz="3000" dirty="0"/>
              <a:t>Cost Benefit Analysis</a:t>
            </a:r>
          </a:p>
          <a:p>
            <a:pPr>
              <a:lnSpc>
                <a:spcPct val="107000"/>
              </a:lnSpc>
              <a:spcBef>
                <a:spcPts val="1800"/>
              </a:spcBef>
              <a:spcAft>
                <a:spcPts val="600"/>
              </a:spcAft>
            </a:pPr>
            <a:r>
              <a:rPr lang="en-US" sz="2000" dirty="0"/>
              <a:t>While picking the best performing model is important, there are also other factors that need to be considered when choosing the best machine learning models. These factors are whether we have the required resources, infrastructure or computational power to run the model or not </a:t>
            </a:r>
            <a:r>
              <a:rPr lang="en-MY" sz="2000" dirty="0"/>
              <a:t>(</a:t>
            </a:r>
            <a:r>
              <a:rPr lang="en-MY" sz="2000" dirty="0" err="1"/>
              <a:t>Ileberi</a:t>
            </a:r>
            <a:r>
              <a:rPr lang="en-MY" sz="2000" dirty="0"/>
              <a:t> et al., 2022).</a:t>
            </a:r>
          </a:p>
          <a:p>
            <a:pPr>
              <a:lnSpc>
                <a:spcPct val="107000"/>
              </a:lnSpc>
              <a:spcBef>
                <a:spcPts val="1800"/>
              </a:spcBef>
              <a:spcAft>
                <a:spcPts val="600"/>
              </a:spcAft>
            </a:pPr>
            <a:r>
              <a:rPr lang="en-US" sz="2000" dirty="0"/>
              <a:t>Even though Neural Network is the best model comparatively financial institutions need to consider the cost of deploying Neural Network as a model. This is because, for computing complex models the deployment cost will be high. On the flip side, simple models like Logistic Regression have a lower cost due to requiring less computational resources.</a:t>
            </a:r>
            <a:endParaRPr lang="en-MY" sz="2000" dirty="0"/>
          </a:p>
        </p:txBody>
      </p:sp>
    </p:spTree>
    <p:extLst>
      <p:ext uri="{BB962C8B-B14F-4D97-AF65-F5344CB8AC3E}">
        <p14:creationId xmlns:p14="http://schemas.microsoft.com/office/powerpoint/2010/main" val="194563514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noGrp="1"/>
          </p:cNvSpPr>
          <p:nvPr>
            <p:ph type="title"/>
          </p:nvPr>
        </p:nvSpPr>
        <p:spPr>
          <a:prstGeom prst="rect">
            <a:avLst/>
          </a:prstGeom>
        </p:spPr>
        <p:txBody>
          <a:bodyPr/>
          <a:lstStyle/>
          <a:p>
            <a:r>
              <a:rPr dirty="0"/>
              <a:t>Evaluation</a:t>
            </a:r>
          </a:p>
        </p:txBody>
      </p:sp>
      <p:sp>
        <p:nvSpPr>
          <p:cNvPr id="138" name="Slide Number Placeholder 3"/>
          <p:cNvSpPr txBox="1">
            <a:spLocks noGrp="1"/>
          </p:cNvSpPr>
          <p:nvPr>
            <p:ph type="sldNum" sz="quarter" idx="2"/>
          </p:nvPr>
        </p:nvSpPr>
        <p:spPr>
          <a:xfrm>
            <a:off x="11080144" y="6239192"/>
            <a:ext cx="273657"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22</a:t>
            </a:fld>
            <a:endParaRPr/>
          </a:p>
        </p:txBody>
      </p:sp>
      <p:sp>
        <p:nvSpPr>
          <p:cNvPr id="140" name="TextBox 8"/>
          <p:cNvSpPr txBox="1"/>
          <p:nvPr/>
        </p:nvSpPr>
        <p:spPr>
          <a:xfrm>
            <a:off x="669333" y="1564975"/>
            <a:ext cx="923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i="1"/>
            </a:pPr>
            <a:endParaRPr b="0" i="0" dirty="0"/>
          </a:p>
        </p:txBody>
      </p:sp>
      <p:sp>
        <p:nvSpPr>
          <p:cNvPr id="141" name="Table 1 shows that Neural Network have the highest Accuracy and Precision compared to SVM and KNN.…"/>
          <p:cNvSpPr txBox="1"/>
          <p:nvPr/>
        </p:nvSpPr>
        <p:spPr>
          <a:xfrm>
            <a:off x="715531" y="1564975"/>
            <a:ext cx="10397146" cy="26638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07000"/>
              </a:lnSpc>
              <a:spcBef>
                <a:spcPts val="1800"/>
              </a:spcBef>
              <a:spcAft>
                <a:spcPts val="600"/>
              </a:spcAft>
            </a:pPr>
            <a:r>
              <a:rPr lang="en-US" sz="3000" dirty="0"/>
              <a:t>Conclusion and Recommendation</a:t>
            </a:r>
          </a:p>
          <a:p>
            <a:pPr>
              <a:lnSpc>
                <a:spcPct val="107000"/>
              </a:lnSpc>
              <a:spcBef>
                <a:spcPts val="1800"/>
              </a:spcBef>
              <a:spcAft>
                <a:spcPts val="600"/>
              </a:spcAft>
            </a:pPr>
            <a:r>
              <a:rPr lang="en-US" sz="2400" dirty="0"/>
              <a:t>In conclusion, Neural Network is the best Model but if resources are limited, Logistic Regression is also a good option as the simplistic nature of Logistic Regression makes the resources needed lesser thus, making the cost lower.</a:t>
            </a:r>
            <a:endParaRPr lang="en-MY" sz="2400" dirty="0"/>
          </a:p>
          <a:p>
            <a:pPr>
              <a:lnSpc>
                <a:spcPct val="107000"/>
              </a:lnSpc>
              <a:spcBef>
                <a:spcPts val="1800"/>
              </a:spcBef>
              <a:spcAft>
                <a:spcPts val="600"/>
              </a:spcAft>
            </a:pPr>
            <a:endParaRPr lang="en-MY" sz="1800" kern="100" dirty="0">
              <a:effectLst/>
              <a:latin typeface="Liberation Serif"/>
              <a:ea typeface="NSimSun" panose="02010609030101010101" pitchFamily="49" charset="-122"/>
              <a:cs typeface="Lucida Sans" panose="020B0602030504020204" pitchFamily="34" charset="0"/>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itle 1"/>
          <p:cNvSpPr txBox="1">
            <a:spLocks noGrp="1"/>
          </p:cNvSpPr>
          <p:nvPr>
            <p:ph type="title"/>
          </p:nvPr>
        </p:nvSpPr>
        <p:spPr>
          <a:prstGeom prst="rect">
            <a:avLst/>
          </a:prstGeom>
        </p:spPr>
        <p:txBody>
          <a:bodyPr/>
          <a:lstStyle/>
          <a:p>
            <a:r>
              <a:t>Reference</a:t>
            </a:r>
          </a:p>
        </p:txBody>
      </p:sp>
      <p:sp>
        <p:nvSpPr>
          <p:cNvPr id="144" name="Content Placeholder 2"/>
          <p:cNvSpPr txBox="1">
            <a:spLocks noGrp="1"/>
          </p:cNvSpPr>
          <p:nvPr>
            <p:ph type="body" idx="1"/>
          </p:nvPr>
        </p:nvSpPr>
        <p:spPr>
          <a:prstGeom prst="rect">
            <a:avLst/>
          </a:prstGeom>
          <a:solidFill>
            <a:srgbClr val="FFFFFF"/>
          </a:solidFill>
          <a:ln w="19050">
            <a:solidFill>
              <a:schemeClr val="accent1"/>
            </a:solidFill>
            <a:miter lim="800000"/>
          </a:ln>
        </p:spPr>
        <p:txBody>
          <a:bodyPr/>
          <a:lstStyle/>
          <a:p>
            <a:pPr marL="0" indent="0">
              <a:lnSpc>
                <a:spcPct val="107000"/>
              </a:lnSpc>
              <a:spcBef>
                <a:spcPts val="2400"/>
              </a:spcBef>
              <a:spcAft>
                <a:spcPts val="600"/>
              </a:spcAft>
              <a:buNone/>
            </a:pPr>
            <a:r>
              <a:rPr lang="en-MY" sz="2000" dirty="0" err="1"/>
              <a:t>Ileberi</a:t>
            </a:r>
            <a:r>
              <a:rPr lang="en-MY" sz="2000" dirty="0"/>
              <a:t>, E., Sun, Y., &amp; Wang, Z. (2022). A machine learning based credit card fraud detection using the GA algorithm for feature selection. Journal of Big Data, 9(1). https://doi.org/10.1186/s40537-022-00573-8</a:t>
            </a:r>
          </a:p>
          <a:p>
            <a:pPr marL="0" indent="0">
              <a:lnSpc>
                <a:spcPct val="107000"/>
              </a:lnSpc>
              <a:spcBef>
                <a:spcPts val="2400"/>
              </a:spcBef>
              <a:spcAft>
                <a:spcPts val="600"/>
              </a:spcAft>
              <a:buNone/>
            </a:pPr>
            <a:r>
              <a:rPr lang="en-MY" sz="2000" dirty="0"/>
              <a:t>Nayak, Y. (2023, June 26). A gentle introduction to MLOPs - towards data science. Medium. https://towardsdatascience.com/a-gentle-introduction-to-mlops-7d64a3e890ff</a:t>
            </a:r>
          </a:p>
          <a:p>
            <a:pPr marL="0" indent="0">
              <a:lnSpc>
                <a:spcPct val="107000"/>
              </a:lnSpc>
              <a:spcBef>
                <a:spcPts val="2400"/>
              </a:spcBef>
              <a:spcAft>
                <a:spcPts val="600"/>
              </a:spcAft>
              <a:buNone/>
            </a:pPr>
            <a:r>
              <a:rPr lang="en-MY" sz="2000" dirty="0"/>
              <a:t>Oluwole, O. (2023). PREDICTIVE ANALYTICS ON CREDIT CARD FRAUD DETECTION USING CLASSIFICATION MODELS. ResearchGate. </a:t>
            </a:r>
            <a:r>
              <a:rPr lang="en-MY" sz="2000" dirty="0">
                <a:hlinkClick r:id="rId2">
                  <a:extLst>
                    <a:ext uri="{A12FA001-AC4F-418D-AE19-62706E023703}">
                      <ahyp:hlinkClr xmlns:ahyp="http://schemas.microsoft.com/office/drawing/2018/hyperlinkcolor" val="tx"/>
                    </a:ext>
                  </a:extLst>
                </a:hlinkClick>
              </a:rPr>
              <a:t>https://doi.org/10.13140/RG.2.2.26369.02404</a:t>
            </a:r>
            <a:endParaRPr lang="en-MY" sz="2000" dirty="0"/>
          </a:p>
          <a:p>
            <a:pPr marL="0" indent="0">
              <a:lnSpc>
                <a:spcPct val="100000"/>
              </a:lnSpc>
              <a:spcBef>
                <a:spcPts val="0"/>
              </a:spcBef>
              <a:buSzTx/>
              <a:buFontTx/>
              <a:buNone/>
              <a:defRPr sz="1800"/>
            </a:pPr>
            <a:endParaRPr lang="en-MY" dirty="0"/>
          </a:p>
          <a:p>
            <a:pPr marL="0" indent="0">
              <a:lnSpc>
                <a:spcPct val="100000"/>
              </a:lnSpc>
              <a:spcBef>
                <a:spcPts val="0"/>
              </a:spcBef>
              <a:buSzTx/>
              <a:buFontTx/>
              <a:buNone/>
              <a:defRPr sz="1800"/>
            </a:pPr>
            <a:endParaRPr dirty="0"/>
          </a:p>
        </p:txBody>
      </p:sp>
      <p:sp>
        <p:nvSpPr>
          <p:cNvPr id="145" name="Slide Number Placeholder 3"/>
          <p:cNvSpPr txBox="1">
            <a:spLocks noGrp="1"/>
          </p:cNvSpPr>
          <p:nvPr>
            <p:ph type="sldNum" sz="quarter" idx="2"/>
          </p:nvPr>
        </p:nvSpPr>
        <p:spPr>
          <a:xfrm>
            <a:off x="11091381" y="6404292"/>
            <a:ext cx="262420"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lide Number Placeholder 1"/>
          <p:cNvSpPr txBox="1">
            <a:spLocks noGrp="1"/>
          </p:cNvSpPr>
          <p:nvPr>
            <p:ph type="sldNum" sz="quarter" idx="2"/>
          </p:nvPr>
        </p:nvSpPr>
        <p:spPr>
          <a:xfrm>
            <a:off x="11080144" y="6404292"/>
            <a:ext cx="273657"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24</a:t>
            </a:fld>
            <a:endParaRPr/>
          </a:p>
        </p:txBody>
      </p:sp>
      <p:sp>
        <p:nvSpPr>
          <p:cNvPr id="148" name="TextBox 3"/>
          <p:cNvSpPr txBox="1"/>
          <p:nvPr/>
        </p:nvSpPr>
        <p:spPr>
          <a:xfrm>
            <a:off x="3987100" y="2564525"/>
            <a:ext cx="3662249" cy="1005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6000"/>
            </a:lvl1pPr>
          </a:lstStyle>
          <a:p>
            <a:r>
              <a:t>Thank you</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lide Number Placeholder 1"/>
          <p:cNvSpPr txBox="1">
            <a:spLocks noGrp="1"/>
          </p:cNvSpPr>
          <p:nvPr>
            <p:ph type="sldNum" sz="quarter" idx="2"/>
          </p:nvPr>
        </p:nvSpPr>
        <p:spPr>
          <a:xfrm>
            <a:off x="11080144" y="6404292"/>
            <a:ext cx="273657"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25</a:t>
            </a:fld>
            <a:endParaRPr/>
          </a:p>
        </p:txBody>
      </p:sp>
      <p:sp>
        <p:nvSpPr>
          <p:cNvPr id="151" name="TextBox 3"/>
          <p:cNvSpPr txBox="1"/>
          <p:nvPr/>
        </p:nvSpPr>
        <p:spPr>
          <a:xfrm>
            <a:off x="3987100" y="2564525"/>
            <a:ext cx="3281621" cy="1005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6000"/>
            </a:lvl1pPr>
          </a:lstStyle>
          <a:p>
            <a:r>
              <a:rPr dirty="0"/>
              <a:t>Appendix</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B79F-9F36-F3FB-17EE-A957EB0ADB4E}"/>
              </a:ext>
            </a:extLst>
          </p:cNvPr>
          <p:cNvSpPr>
            <a:spLocks noGrp="1"/>
          </p:cNvSpPr>
          <p:nvPr>
            <p:ph type="title"/>
          </p:nvPr>
        </p:nvSpPr>
        <p:spPr/>
        <p:txBody>
          <a:bodyPr/>
          <a:lstStyle/>
          <a:p>
            <a:r>
              <a:rPr lang="en-MY" dirty="0"/>
              <a:t>Appendix</a:t>
            </a:r>
          </a:p>
        </p:txBody>
      </p:sp>
      <p:sp>
        <p:nvSpPr>
          <p:cNvPr id="3" name="Text Placeholder 2">
            <a:extLst>
              <a:ext uri="{FF2B5EF4-FFF2-40B4-BE49-F238E27FC236}">
                <a16:creationId xmlns:a16="http://schemas.microsoft.com/office/drawing/2014/main" id="{2C7A8BF6-65E2-D37A-59A9-95F865BC12EB}"/>
              </a:ext>
            </a:extLst>
          </p:cNvPr>
          <p:cNvSpPr>
            <a:spLocks noGrp="1"/>
          </p:cNvSpPr>
          <p:nvPr>
            <p:ph type="body" idx="1"/>
          </p:nvPr>
        </p:nvSpPr>
        <p:spPr/>
        <p:txBody>
          <a:bodyPr/>
          <a:lstStyle/>
          <a:p>
            <a:r>
              <a:rPr lang="en-US" sz="2400" dirty="0"/>
              <a:t>For reference of the modeling here is the link to the handling of data and modeling: </a:t>
            </a:r>
            <a:r>
              <a:rPr lang="en-US" sz="2400" dirty="0">
                <a:solidFill>
                  <a:schemeClr val="accent4">
                    <a:lumMod val="75000"/>
                  </a:schemeClr>
                </a:solidFill>
                <a:hlinkClick r:id="rId2">
                  <a:extLst>
                    <a:ext uri="{A12FA001-AC4F-418D-AE19-62706E023703}">
                      <ahyp:hlinkClr xmlns:ahyp="http://schemas.microsoft.com/office/drawing/2018/hyperlinkcolor" val="tx"/>
                    </a:ext>
                  </a:extLst>
                </a:hlinkClick>
              </a:rPr>
              <a:t>https://github.com/Nabz3/Credit-Card-Fraud-Detection.git</a:t>
            </a:r>
            <a:endParaRPr lang="en-MY" sz="2400" dirty="0">
              <a:solidFill>
                <a:schemeClr val="accent4">
                  <a:lumMod val="75000"/>
                </a:schemeClr>
              </a:solidFill>
            </a:endParaRPr>
          </a:p>
          <a:p>
            <a:pPr marL="0" indent="0">
              <a:buNone/>
            </a:pPr>
            <a:endParaRPr lang="en-MY" dirty="0"/>
          </a:p>
        </p:txBody>
      </p:sp>
    </p:spTree>
    <p:extLst>
      <p:ext uri="{BB962C8B-B14F-4D97-AF65-F5344CB8AC3E}">
        <p14:creationId xmlns:p14="http://schemas.microsoft.com/office/powerpoint/2010/main" val="411734041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1"/>
          <p:cNvSpPr txBox="1">
            <a:spLocks noGrp="1"/>
          </p:cNvSpPr>
          <p:nvPr>
            <p:ph type="title"/>
          </p:nvPr>
        </p:nvSpPr>
        <p:spPr>
          <a:prstGeom prst="rect">
            <a:avLst/>
          </a:prstGeom>
        </p:spPr>
        <p:txBody>
          <a:bodyPr/>
          <a:lstStyle>
            <a:lvl1pPr>
              <a:defRPr b="1"/>
            </a:lvl1pPr>
          </a:lstStyle>
          <a:p>
            <a:r>
              <a:rPr dirty="0"/>
              <a:t>Introduction</a:t>
            </a:r>
          </a:p>
        </p:txBody>
      </p:sp>
      <p:sp>
        <p:nvSpPr>
          <p:cNvPr id="110" name="Content Placeholder 2"/>
          <p:cNvSpPr txBox="1">
            <a:spLocks noGrp="1"/>
          </p:cNvSpPr>
          <p:nvPr>
            <p:ph type="body" idx="1"/>
          </p:nvPr>
        </p:nvSpPr>
        <p:spPr>
          <a:prstGeom prst="rect">
            <a:avLst/>
          </a:prstGeom>
        </p:spPr>
        <p:txBody>
          <a:bodyPr/>
          <a:lstStyle/>
          <a:p>
            <a:pPr marL="0" indent="0">
              <a:buSzTx/>
              <a:buFontTx/>
              <a:buNone/>
              <a:defRPr sz="3000"/>
            </a:pPr>
            <a:r>
              <a:rPr u="sng" dirty="0"/>
              <a:t>Problem Statement</a:t>
            </a:r>
          </a:p>
          <a:p>
            <a:pPr marL="0" indent="0">
              <a:buSzTx/>
              <a:buFontTx/>
              <a:buNone/>
              <a:defRPr sz="2400"/>
            </a:pPr>
            <a:r>
              <a:rPr dirty="0">
                <a:latin typeface="Aptos (Display)"/>
              </a:rPr>
              <a:t>The alarming increase in fraudulent credit card usage has stressed the fraud management systems currently in use in banks which effects accuracy </a:t>
            </a:r>
            <a:r>
              <a:rPr lang="en-US" sz="2400" dirty="0">
                <a:latin typeface="Aptos (Display)"/>
              </a:rPr>
              <a:t>(Oluwole, 2023)</a:t>
            </a:r>
            <a:endParaRPr sz="2400" dirty="0">
              <a:latin typeface="Aptos (Display)"/>
            </a:endParaRPr>
          </a:p>
          <a:p>
            <a:pPr marL="0" indent="0">
              <a:buSzTx/>
              <a:buFontTx/>
              <a:buNone/>
              <a:defRPr sz="2400"/>
            </a:pPr>
            <a:endParaRPr dirty="0"/>
          </a:p>
          <a:p>
            <a:pPr marL="0" indent="0">
              <a:buSzTx/>
              <a:buFontTx/>
              <a:buNone/>
              <a:defRPr sz="2400"/>
            </a:pPr>
            <a:r>
              <a:rPr sz="3000" u="sng" dirty="0"/>
              <a:t>Objective</a:t>
            </a:r>
          </a:p>
          <a:p>
            <a:pPr>
              <a:buSzTx/>
              <a:defRPr sz="2400"/>
            </a:pPr>
            <a:r>
              <a:rPr lang="en-US" sz="2400" dirty="0">
                <a:latin typeface="Aptos (Display)"/>
              </a:rPr>
              <a:t>To Detect fraudulent credit card transactions.</a:t>
            </a:r>
          </a:p>
          <a:p>
            <a:pPr>
              <a:buSzTx/>
              <a:defRPr sz="2400"/>
            </a:pPr>
            <a:r>
              <a:rPr lang="en-US" sz="2400" dirty="0">
                <a:latin typeface="Aptos (Display)"/>
              </a:rPr>
              <a:t>To Compare machine learning models.</a:t>
            </a:r>
            <a:endParaRPr lang="en-MY" sz="2400" dirty="0">
              <a:latin typeface="Aptos (Display)"/>
            </a:endParaRPr>
          </a:p>
        </p:txBody>
      </p:sp>
      <p:sp>
        <p:nvSpPr>
          <p:cNvPr id="111"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p:cNvSpPr txBox="1">
            <a:spLocks noGrp="1"/>
          </p:cNvSpPr>
          <p:nvPr>
            <p:ph type="title"/>
          </p:nvPr>
        </p:nvSpPr>
        <p:spPr>
          <a:prstGeom prst="rect">
            <a:avLst/>
          </a:prstGeom>
        </p:spPr>
        <p:txBody>
          <a:bodyPr/>
          <a:lstStyle>
            <a:lvl1pPr>
              <a:defRPr b="1"/>
            </a:lvl1pPr>
          </a:lstStyle>
          <a:p>
            <a:r>
              <a:rPr lang="en-MY" dirty="0"/>
              <a:t>Introduction</a:t>
            </a:r>
            <a:endParaRPr dirty="0"/>
          </a:p>
        </p:txBody>
      </p:sp>
      <p:sp>
        <p:nvSpPr>
          <p:cNvPr id="114" name="Content Placeholder 2"/>
          <p:cNvSpPr txBox="1">
            <a:spLocks noGrp="1"/>
          </p:cNvSpPr>
          <p:nvPr>
            <p:ph type="body" idx="1"/>
          </p:nvPr>
        </p:nvSpPr>
        <p:spPr>
          <a:prstGeom prst="rect">
            <a:avLst/>
          </a:prstGeom>
        </p:spPr>
        <p:txBody>
          <a:bodyPr/>
          <a:lstStyle/>
          <a:p>
            <a:pPr marL="0" indent="0">
              <a:buSzTx/>
              <a:buNone/>
              <a:defRPr sz="2400"/>
            </a:pPr>
            <a:r>
              <a:rPr lang="en-MY" sz="3000" u="sng" dirty="0"/>
              <a:t>Data</a:t>
            </a:r>
          </a:p>
          <a:p>
            <a:pPr marL="0" indent="0">
              <a:buSzTx/>
              <a:buFontTx/>
              <a:buNone/>
              <a:defRPr sz="2400"/>
            </a:pPr>
            <a:endParaRPr lang="en-MY" dirty="0"/>
          </a:p>
          <a:p>
            <a:pPr marL="0" indent="0">
              <a:buSzTx/>
              <a:buFontTx/>
              <a:buNone/>
              <a:defRPr sz="2400"/>
            </a:pPr>
            <a:r>
              <a:rPr dirty="0"/>
              <a:t>The project makes use of the dataset downloaded from:</a:t>
            </a:r>
          </a:p>
          <a:p>
            <a:pPr marL="0" indent="0">
              <a:buSzTx/>
              <a:buFontTx/>
              <a:buNone/>
              <a:defRPr sz="2400"/>
            </a:pPr>
            <a:r>
              <a:rPr u="sng" dirty="0">
                <a:solidFill>
                  <a:srgbClr val="467886"/>
                </a:solidFill>
                <a:uFill>
                  <a:solidFill>
                    <a:srgbClr val="467886"/>
                  </a:solidFill>
                </a:uFill>
                <a:hlinkClick r:id="rId2"/>
              </a:rPr>
              <a:t>www.kaggle.com</a:t>
            </a:r>
          </a:p>
          <a:p>
            <a:pPr marL="0" indent="0">
              <a:buSzTx/>
              <a:buFontTx/>
              <a:buNone/>
              <a:defRPr sz="3000"/>
            </a:pPr>
            <a:endParaRPr u="sng" dirty="0">
              <a:solidFill>
                <a:srgbClr val="467886"/>
              </a:solidFill>
              <a:uFill>
                <a:solidFill>
                  <a:srgbClr val="467886"/>
                </a:solidFill>
              </a:uFill>
              <a:hlinkClick r:id="rId2"/>
            </a:endParaRPr>
          </a:p>
          <a:p>
            <a:pPr marL="0" indent="0">
              <a:buSzTx/>
              <a:buNone/>
              <a:defRPr sz="2400"/>
            </a:pPr>
            <a:r>
              <a:rPr lang="en-US" sz="2400" dirty="0">
                <a:latin typeface="Aptos (Display)"/>
              </a:rPr>
              <a:t>The data set includes credit card transactions made by European cardholders over a period of two days in September 2013. Out of a total of 2,84,807 transactions, 492 were fraudulent. This data set is highly unbalanced, with the positive class (frauds) accounting for 0.172% of the total transactions.</a:t>
            </a:r>
            <a:endParaRPr sz="2400" dirty="0">
              <a:latin typeface="Aptos (Display)"/>
            </a:endParaRPr>
          </a:p>
        </p:txBody>
      </p:sp>
      <p:sp>
        <p:nvSpPr>
          <p:cNvPr id="115"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p:cNvSpPr txBox="1">
            <a:spLocks noGrp="1"/>
          </p:cNvSpPr>
          <p:nvPr>
            <p:ph type="title"/>
          </p:nvPr>
        </p:nvSpPr>
        <p:spPr>
          <a:prstGeom prst="rect">
            <a:avLst/>
          </a:prstGeom>
        </p:spPr>
        <p:txBody>
          <a:bodyPr/>
          <a:lstStyle>
            <a:lvl1pPr>
              <a:defRPr b="1"/>
            </a:lvl1pPr>
          </a:lstStyle>
          <a:p>
            <a:r>
              <a:rPr lang="en-MY" dirty="0"/>
              <a:t>Introduction</a:t>
            </a:r>
            <a:endParaRPr dirty="0"/>
          </a:p>
        </p:txBody>
      </p:sp>
      <p:sp>
        <p:nvSpPr>
          <p:cNvPr id="114" name="Content Placeholder 2"/>
          <p:cNvSpPr txBox="1">
            <a:spLocks noGrp="1"/>
          </p:cNvSpPr>
          <p:nvPr>
            <p:ph type="body" idx="1"/>
          </p:nvPr>
        </p:nvSpPr>
        <p:spPr>
          <a:prstGeom prst="rect">
            <a:avLst/>
          </a:prstGeom>
        </p:spPr>
        <p:txBody>
          <a:bodyPr/>
          <a:lstStyle/>
          <a:p>
            <a:pPr marL="0" indent="0">
              <a:buSzTx/>
              <a:buNone/>
              <a:defRPr sz="2400"/>
            </a:pPr>
            <a:r>
              <a:rPr lang="en-MY" sz="3000" u="sng" dirty="0"/>
              <a:t>Data</a:t>
            </a:r>
          </a:p>
          <a:p>
            <a:pPr marL="0" indent="0">
              <a:buSzTx/>
              <a:buFontTx/>
              <a:buNone/>
              <a:defRPr sz="2400"/>
            </a:pPr>
            <a:endParaRPr lang="en-MY" dirty="0"/>
          </a:p>
          <a:p>
            <a:pPr marL="0" indent="0">
              <a:buSzTx/>
              <a:buFontTx/>
              <a:buNone/>
              <a:defRPr sz="2400"/>
            </a:pPr>
            <a:endParaRPr lang="en-MY" dirty="0"/>
          </a:p>
        </p:txBody>
      </p:sp>
      <p:sp>
        <p:nvSpPr>
          <p:cNvPr id="115"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p:graphicFrame>
        <p:nvGraphicFramePr>
          <p:cNvPr id="2" name="Table 1">
            <a:extLst>
              <a:ext uri="{FF2B5EF4-FFF2-40B4-BE49-F238E27FC236}">
                <a16:creationId xmlns:a16="http://schemas.microsoft.com/office/drawing/2014/main" id="{194AE402-CBAC-8880-F387-A63055EE6FAC}"/>
              </a:ext>
            </a:extLst>
          </p:cNvPr>
          <p:cNvGraphicFramePr>
            <a:graphicFrameLocks noGrp="1"/>
          </p:cNvGraphicFramePr>
          <p:nvPr>
            <p:extLst>
              <p:ext uri="{D42A27DB-BD31-4B8C-83A1-F6EECF244321}">
                <p14:modId xmlns:p14="http://schemas.microsoft.com/office/powerpoint/2010/main" val="3212293012"/>
              </p:ext>
            </p:extLst>
          </p:nvPr>
        </p:nvGraphicFramePr>
        <p:xfrm>
          <a:off x="683923" y="2812902"/>
          <a:ext cx="10824153" cy="2584860"/>
        </p:xfrm>
        <a:graphic>
          <a:graphicData uri="http://schemas.openxmlformats.org/drawingml/2006/table">
            <a:tbl>
              <a:tblPr firstRow="1" bandRow="1">
                <a:tableStyleId>{3C2FFA5D-87B4-456A-9821-1D502468CF0F}</a:tableStyleId>
              </a:tblPr>
              <a:tblGrid>
                <a:gridCol w="2793329">
                  <a:extLst>
                    <a:ext uri="{9D8B030D-6E8A-4147-A177-3AD203B41FA5}">
                      <a16:colId xmlns:a16="http://schemas.microsoft.com/office/drawing/2014/main" val="444648645"/>
                    </a:ext>
                  </a:extLst>
                </a:gridCol>
                <a:gridCol w="8030824">
                  <a:extLst>
                    <a:ext uri="{9D8B030D-6E8A-4147-A177-3AD203B41FA5}">
                      <a16:colId xmlns:a16="http://schemas.microsoft.com/office/drawing/2014/main" val="1314290881"/>
                    </a:ext>
                  </a:extLst>
                </a:gridCol>
              </a:tblGrid>
              <a:tr h="493852">
                <a:tc>
                  <a:txBody>
                    <a:bodyPr/>
                    <a:lstStyle/>
                    <a:p>
                      <a:pPr algn="ctr"/>
                      <a:r>
                        <a:rPr lang="en-MY" sz="2400" b="1" dirty="0"/>
                        <a:t>Feature</a:t>
                      </a:r>
                    </a:p>
                  </a:txBody>
                  <a:tcPr marL="121772" marR="121772" marT="60886" marB="60886"/>
                </a:tc>
                <a:tc>
                  <a:txBody>
                    <a:bodyPr/>
                    <a:lstStyle/>
                    <a:p>
                      <a:pPr algn="ctr"/>
                      <a:r>
                        <a:rPr lang="en-MY" sz="2400" b="1" dirty="0"/>
                        <a:t>Description</a:t>
                      </a:r>
                    </a:p>
                  </a:txBody>
                  <a:tcPr marL="121772" marR="121772" marT="60886" marB="60886"/>
                </a:tc>
                <a:extLst>
                  <a:ext uri="{0D108BD9-81ED-4DB2-BD59-A6C34878D82A}">
                    <a16:rowId xmlns:a16="http://schemas.microsoft.com/office/drawing/2014/main" val="1621581679"/>
                  </a:ext>
                </a:extLst>
              </a:tr>
              <a:tr h="493852">
                <a:tc>
                  <a:txBody>
                    <a:bodyPr/>
                    <a:lstStyle/>
                    <a:p>
                      <a:pPr algn="ctr"/>
                      <a:r>
                        <a:rPr lang="en-MY" sz="1800" b="1" dirty="0"/>
                        <a:t>Time</a:t>
                      </a:r>
                    </a:p>
                  </a:txBody>
                  <a:tcPr marL="121772" marR="121772" marT="60886" marB="6088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spc="0" baseline="0" dirty="0">
                          <a:solidFill>
                            <a:schemeClr val="dk1"/>
                          </a:solidFill>
                          <a:uFillTx/>
                          <a:latin typeface="+mn-lt"/>
                          <a:ea typeface="+mn-ea"/>
                          <a:cs typeface="+mn-cs"/>
                          <a:sym typeface="Aptos"/>
                        </a:rPr>
                        <a:t>Seconds elapsed between the first transaction in the data set and the subsequent transactions</a:t>
                      </a:r>
                      <a:endParaRPr lang="en-MY" sz="1600" b="0" i="0" u="none" strike="noStrike" cap="none" spc="0" baseline="0" dirty="0">
                        <a:solidFill>
                          <a:schemeClr val="dk1"/>
                        </a:solidFill>
                        <a:uFillTx/>
                        <a:latin typeface="+mn-lt"/>
                        <a:ea typeface="+mn-ea"/>
                        <a:cs typeface="+mn-cs"/>
                        <a:sym typeface="Aptos"/>
                      </a:endParaRPr>
                    </a:p>
                  </a:txBody>
                  <a:tcPr marL="121772" marR="121772" marT="60886" marB="60886" anchor="ctr"/>
                </a:tc>
                <a:extLst>
                  <a:ext uri="{0D108BD9-81ED-4DB2-BD59-A6C34878D82A}">
                    <a16:rowId xmlns:a16="http://schemas.microsoft.com/office/drawing/2014/main" val="3849922666"/>
                  </a:ext>
                </a:extLst>
              </a:tr>
              <a:tr h="493852">
                <a:tc>
                  <a:txBody>
                    <a:bodyPr/>
                    <a:lstStyle/>
                    <a:p>
                      <a:pPr algn="ctr"/>
                      <a:r>
                        <a:rPr lang="en-MY" sz="1800" b="1" dirty="0"/>
                        <a:t>Amount</a:t>
                      </a:r>
                    </a:p>
                  </a:txBody>
                  <a:tcPr marL="121772" marR="121772" marT="60886" marB="60886" anchor="ctr"/>
                </a:tc>
                <a:tc>
                  <a:txBody>
                    <a:bodyPr/>
                    <a:lstStyle/>
                    <a:p>
                      <a:pPr algn="l"/>
                      <a:r>
                        <a:rPr lang="en-MY" sz="1600" dirty="0"/>
                        <a:t>Amount </a:t>
                      </a:r>
                      <a:r>
                        <a:rPr lang="en-MY" sz="1600"/>
                        <a:t>of transaction</a:t>
                      </a:r>
                      <a:endParaRPr lang="en-MY" sz="1600" dirty="0"/>
                    </a:p>
                  </a:txBody>
                  <a:tcPr marL="121772" marR="121772" marT="60886" marB="60886" anchor="ctr"/>
                </a:tc>
                <a:extLst>
                  <a:ext uri="{0D108BD9-81ED-4DB2-BD59-A6C34878D82A}">
                    <a16:rowId xmlns:a16="http://schemas.microsoft.com/office/drawing/2014/main" val="1157972834"/>
                  </a:ext>
                </a:extLst>
              </a:tr>
              <a:tr h="493852">
                <a:tc>
                  <a:txBody>
                    <a:bodyPr/>
                    <a:lstStyle/>
                    <a:p>
                      <a:pPr algn="ctr"/>
                      <a:r>
                        <a:rPr lang="en-MY" sz="1800" b="1" dirty="0"/>
                        <a:t>V1 – V28</a:t>
                      </a:r>
                    </a:p>
                  </a:txBody>
                  <a:tcPr marL="121772" marR="121772" marT="60886" marB="60886" anchor="ctr"/>
                </a:tc>
                <a:tc>
                  <a:txBody>
                    <a:bodyPr/>
                    <a:lstStyle/>
                    <a:p>
                      <a:pPr marL="0" marR="0" indent="0" algn="l" defTabSz="914400" rtl="0" latinLnBrk="0">
                        <a:lnSpc>
                          <a:spcPct val="100000"/>
                        </a:lnSpc>
                        <a:spcBef>
                          <a:spcPts val="0"/>
                        </a:spcBef>
                        <a:spcAft>
                          <a:spcPts val="0"/>
                        </a:spcAft>
                        <a:buClrTx/>
                        <a:buSzTx/>
                        <a:buFontTx/>
                        <a:buNone/>
                        <a:tabLst/>
                      </a:pPr>
                      <a:r>
                        <a:rPr lang="en-US" sz="1600" b="0" i="0" u="none" strike="noStrike" cap="none" spc="0" baseline="0" dirty="0">
                          <a:solidFill>
                            <a:schemeClr val="dk1"/>
                          </a:solidFill>
                          <a:uFillTx/>
                          <a:latin typeface="+mn-lt"/>
                          <a:ea typeface="+mn-ea"/>
                          <a:cs typeface="+mn-cs"/>
                          <a:sym typeface="Aptos"/>
                        </a:rPr>
                        <a:t>The principal components obtained using PCA due to privacy</a:t>
                      </a:r>
                      <a:endParaRPr lang="en-MY" sz="1600" b="0" i="0" u="none" strike="noStrike" cap="none" spc="0" baseline="0" dirty="0">
                        <a:solidFill>
                          <a:schemeClr val="dk1"/>
                        </a:solidFill>
                        <a:uFillTx/>
                        <a:latin typeface="+mn-lt"/>
                        <a:ea typeface="+mn-ea"/>
                        <a:cs typeface="+mn-cs"/>
                        <a:sym typeface="Aptos"/>
                      </a:endParaRPr>
                    </a:p>
                  </a:txBody>
                  <a:tcPr marL="121772" marR="121772" marT="60886" marB="60886" anchor="ctr"/>
                </a:tc>
                <a:extLst>
                  <a:ext uri="{0D108BD9-81ED-4DB2-BD59-A6C34878D82A}">
                    <a16:rowId xmlns:a16="http://schemas.microsoft.com/office/drawing/2014/main" val="4010345384"/>
                  </a:ext>
                </a:extLst>
              </a:tr>
              <a:tr h="493852">
                <a:tc>
                  <a:txBody>
                    <a:bodyPr/>
                    <a:lstStyle/>
                    <a:p>
                      <a:pPr algn="ctr"/>
                      <a:r>
                        <a:rPr lang="en-MY" sz="1800" b="1" dirty="0"/>
                        <a:t>Class</a:t>
                      </a:r>
                    </a:p>
                  </a:txBody>
                  <a:tcPr marL="121772" marR="121772" marT="60886" marB="60886" anchor="ctr"/>
                </a:tc>
                <a:tc>
                  <a:txBody>
                    <a:bodyPr/>
                    <a:lstStyle/>
                    <a:p>
                      <a:pPr marL="0" marR="0" indent="0" algn="l" defTabSz="914400" rtl="0" latinLnBrk="0">
                        <a:lnSpc>
                          <a:spcPct val="100000"/>
                        </a:lnSpc>
                        <a:spcBef>
                          <a:spcPts val="0"/>
                        </a:spcBef>
                        <a:spcAft>
                          <a:spcPts val="0"/>
                        </a:spcAft>
                        <a:buClrTx/>
                        <a:buSzTx/>
                        <a:buFontTx/>
                        <a:buNone/>
                        <a:tabLst/>
                      </a:pPr>
                      <a:r>
                        <a:rPr lang="en-US" sz="1600" b="0" i="0" u="none" strike="noStrike" cap="none" spc="0" baseline="0" dirty="0">
                          <a:solidFill>
                            <a:schemeClr val="dk1"/>
                          </a:solidFill>
                          <a:uFillTx/>
                          <a:latin typeface="+mn-lt"/>
                          <a:ea typeface="+mn-ea"/>
                          <a:cs typeface="+mn-cs"/>
                          <a:sym typeface="Aptos"/>
                        </a:rPr>
                        <a:t>The transaction amount</a:t>
                      </a:r>
                      <a:endParaRPr lang="en-MY" sz="1600" b="0" i="0" u="none" strike="noStrike" cap="none" spc="0" baseline="0" dirty="0">
                        <a:solidFill>
                          <a:schemeClr val="dk1"/>
                        </a:solidFill>
                        <a:uFillTx/>
                        <a:latin typeface="+mn-lt"/>
                        <a:ea typeface="+mn-ea"/>
                        <a:cs typeface="+mn-cs"/>
                        <a:sym typeface="Aptos"/>
                      </a:endParaRPr>
                    </a:p>
                  </a:txBody>
                  <a:tcPr marL="121772" marR="121772" marT="60886" marB="60886" anchor="ctr"/>
                </a:tc>
                <a:extLst>
                  <a:ext uri="{0D108BD9-81ED-4DB2-BD59-A6C34878D82A}">
                    <a16:rowId xmlns:a16="http://schemas.microsoft.com/office/drawing/2014/main" val="613417149"/>
                  </a:ext>
                </a:extLst>
              </a:tr>
            </a:tbl>
          </a:graphicData>
        </a:graphic>
      </p:graphicFrame>
      <p:sp>
        <p:nvSpPr>
          <p:cNvPr id="4" name="TextBox 3">
            <a:extLst>
              <a:ext uri="{FF2B5EF4-FFF2-40B4-BE49-F238E27FC236}">
                <a16:creationId xmlns:a16="http://schemas.microsoft.com/office/drawing/2014/main" id="{07C7C247-E7F3-9B42-05CF-E1DF6C0AE061}"/>
              </a:ext>
            </a:extLst>
          </p:cNvPr>
          <p:cNvSpPr txBox="1"/>
          <p:nvPr/>
        </p:nvSpPr>
        <p:spPr>
          <a:xfrm>
            <a:off x="683923" y="2505125"/>
            <a:ext cx="609442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b="1" i="1"/>
            </a:pPr>
            <a:r>
              <a:rPr lang="en-MY" sz="1400" dirty="0"/>
              <a:t>Table 1</a:t>
            </a:r>
            <a:r>
              <a:rPr lang="en-MY" sz="1400" b="0" i="0" dirty="0"/>
              <a:t>. Data Definition </a:t>
            </a:r>
          </a:p>
        </p:txBody>
      </p:sp>
    </p:spTree>
    <p:extLst>
      <p:ext uri="{BB962C8B-B14F-4D97-AF65-F5344CB8AC3E}">
        <p14:creationId xmlns:p14="http://schemas.microsoft.com/office/powerpoint/2010/main" val="200735422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txBox="1">
            <a:spLocks noGrp="1"/>
          </p:cNvSpPr>
          <p:nvPr>
            <p:ph type="title"/>
          </p:nvPr>
        </p:nvSpPr>
        <p:spPr>
          <a:prstGeom prst="rect">
            <a:avLst/>
          </a:prstGeom>
        </p:spPr>
        <p:txBody>
          <a:bodyPr/>
          <a:lstStyle>
            <a:lvl1pPr>
              <a:defRPr b="1"/>
            </a:lvl1pPr>
          </a:lstStyle>
          <a:p>
            <a:r>
              <a:rPr lang="en-MY" dirty="0"/>
              <a:t>Introduction</a:t>
            </a:r>
          </a:p>
        </p:txBody>
      </p:sp>
      <p:sp>
        <p:nvSpPr>
          <p:cNvPr id="118" name="Content Placeholder 2"/>
          <p:cNvSpPr txBox="1">
            <a:spLocks noGrp="1"/>
          </p:cNvSpPr>
          <p:nvPr>
            <p:ph type="body" idx="1"/>
          </p:nvPr>
        </p:nvSpPr>
        <p:spPr>
          <a:prstGeom prst="rect">
            <a:avLst/>
          </a:prstGeom>
        </p:spPr>
        <p:txBody>
          <a:bodyPr/>
          <a:lstStyle/>
          <a:p>
            <a:pPr marL="0" indent="0">
              <a:spcBef>
                <a:spcPts val="1900"/>
              </a:spcBef>
              <a:buSzTx/>
              <a:buFontTx/>
              <a:buNone/>
              <a:defRPr sz="3000" u="sng"/>
            </a:pPr>
            <a:r>
              <a:rPr lang="en-MY" dirty="0"/>
              <a:t>Metrics</a:t>
            </a:r>
            <a:endParaRPr dirty="0"/>
          </a:p>
        </p:txBody>
      </p:sp>
      <p:sp>
        <p:nvSpPr>
          <p:cNvPr id="119"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a:p>
        </p:txBody>
      </p:sp>
      <p:graphicFrame>
        <p:nvGraphicFramePr>
          <p:cNvPr id="3" name="Table 2">
            <a:extLst>
              <a:ext uri="{FF2B5EF4-FFF2-40B4-BE49-F238E27FC236}">
                <a16:creationId xmlns:a16="http://schemas.microsoft.com/office/drawing/2014/main" id="{904C467B-98B1-32E5-A501-C7AF7C924DE3}"/>
              </a:ext>
            </a:extLst>
          </p:cNvPr>
          <p:cNvGraphicFramePr>
            <a:graphicFrameLocks noGrp="1"/>
          </p:cNvGraphicFramePr>
          <p:nvPr>
            <p:extLst>
              <p:ext uri="{D42A27DB-BD31-4B8C-83A1-F6EECF244321}">
                <p14:modId xmlns:p14="http://schemas.microsoft.com/office/powerpoint/2010/main" val="1141178727"/>
              </p:ext>
            </p:extLst>
          </p:nvPr>
        </p:nvGraphicFramePr>
        <p:xfrm>
          <a:off x="683923" y="2812902"/>
          <a:ext cx="10824153" cy="1975408"/>
        </p:xfrm>
        <a:graphic>
          <a:graphicData uri="http://schemas.openxmlformats.org/drawingml/2006/table">
            <a:tbl>
              <a:tblPr firstRow="1" bandRow="1">
                <a:tableStyleId>{3C2FFA5D-87B4-456A-9821-1D502468CF0F}</a:tableStyleId>
              </a:tblPr>
              <a:tblGrid>
                <a:gridCol w="2793329">
                  <a:extLst>
                    <a:ext uri="{9D8B030D-6E8A-4147-A177-3AD203B41FA5}">
                      <a16:colId xmlns:a16="http://schemas.microsoft.com/office/drawing/2014/main" val="444648645"/>
                    </a:ext>
                  </a:extLst>
                </a:gridCol>
                <a:gridCol w="8030824">
                  <a:extLst>
                    <a:ext uri="{9D8B030D-6E8A-4147-A177-3AD203B41FA5}">
                      <a16:colId xmlns:a16="http://schemas.microsoft.com/office/drawing/2014/main" val="1314290881"/>
                    </a:ext>
                  </a:extLst>
                </a:gridCol>
              </a:tblGrid>
              <a:tr h="493852">
                <a:tc>
                  <a:txBody>
                    <a:bodyPr/>
                    <a:lstStyle/>
                    <a:p>
                      <a:pPr algn="ctr"/>
                      <a:r>
                        <a:rPr lang="en-MY" sz="2400" b="1" dirty="0"/>
                        <a:t>Metrics</a:t>
                      </a:r>
                    </a:p>
                  </a:txBody>
                  <a:tcPr marL="121772" marR="121772" marT="60886" marB="60886"/>
                </a:tc>
                <a:tc>
                  <a:txBody>
                    <a:bodyPr/>
                    <a:lstStyle/>
                    <a:p>
                      <a:pPr algn="ctr"/>
                      <a:r>
                        <a:rPr lang="en-MY" sz="2400" b="1" dirty="0"/>
                        <a:t>Description</a:t>
                      </a:r>
                    </a:p>
                  </a:txBody>
                  <a:tcPr marL="121772" marR="121772" marT="60886" marB="60886"/>
                </a:tc>
                <a:extLst>
                  <a:ext uri="{0D108BD9-81ED-4DB2-BD59-A6C34878D82A}">
                    <a16:rowId xmlns:a16="http://schemas.microsoft.com/office/drawing/2014/main" val="1621581679"/>
                  </a:ext>
                </a:extLst>
              </a:tr>
              <a:tr h="493852">
                <a:tc>
                  <a:txBody>
                    <a:bodyPr/>
                    <a:lstStyle/>
                    <a:p>
                      <a:pPr algn="ctr"/>
                      <a:r>
                        <a:rPr lang="en-MY" sz="1800" b="1" dirty="0"/>
                        <a:t>Accuracy</a:t>
                      </a:r>
                    </a:p>
                  </a:txBody>
                  <a:tcPr marL="121772" marR="121772" marT="60886" marB="6088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600" dirty="0"/>
                        <a:t>To compare the best model to accurately predict fraudulent transaction</a:t>
                      </a:r>
                    </a:p>
                  </a:txBody>
                  <a:tcPr marL="121772" marR="121772" marT="60886" marB="60886" anchor="ctr"/>
                </a:tc>
                <a:extLst>
                  <a:ext uri="{0D108BD9-81ED-4DB2-BD59-A6C34878D82A}">
                    <a16:rowId xmlns:a16="http://schemas.microsoft.com/office/drawing/2014/main" val="3849922666"/>
                  </a:ext>
                </a:extLst>
              </a:tr>
              <a:tr h="493852">
                <a:tc>
                  <a:txBody>
                    <a:bodyPr/>
                    <a:lstStyle/>
                    <a:p>
                      <a:pPr algn="ctr"/>
                      <a:r>
                        <a:rPr lang="en-MY" sz="1800" b="1" dirty="0"/>
                        <a:t>Precision</a:t>
                      </a:r>
                    </a:p>
                  </a:txBody>
                  <a:tcPr marL="121772" marR="121772" marT="60886" marB="60886" anchor="ctr"/>
                </a:tc>
                <a:tc>
                  <a:txBody>
                    <a:bodyPr/>
                    <a:lstStyle/>
                    <a:p>
                      <a:pPr algn="l"/>
                      <a:r>
                        <a:rPr lang="en-MY" sz="1600" dirty="0"/>
                        <a:t>To compare the best model the produce the least False Positive</a:t>
                      </a:r>
                    </a:p>
                  </a:txBody>
                  <a:tcPr marL="121772" marR="121772" marT="60886" marB="60886" anchor="ctr"/>
                </a:tc>
                <a:extLst>
                  <a:ext uri="{0D108BD9-81ED-4DB2-BD59-A6C34878D82A}">
                    <a16:rowId xmlns:a16="http://schemas.microsoft.com/office/drawing/2014/main" val="1157972834"/>
                  </a:ext>
                </a:extLst>
              </a:tr>
              <a:tr h="493852">
                <a:tc>
                  <a:txBody>
                    <a:bodyPr/>
                    <a:lstStyle/>
                    <a:p>
                      <a:pPr algn="ctr"/>
                      <a:r>
                        <a:rPr lang="en-MY" sz="1800" b="1" dirty="0"/>
                        <a:t>ROC score</a:t>
                      </a:r>
                    </a:p>
                  </a:txBody>
                  <a:tcPr marL="121772" marR="121772" marT="60886" marB="60886" anchor="ctr"/>
                </a:tc>
                <a:tc>
                  <a:txBody>
                    <a:bodyPr/>
                    <a:lstStyle/>
                    <a:p>
                      <a:pPr algn="l"/>
                      <a:r>
                        <a:rPr lang="en-MY" sz="1600" dirty="0"/>
                        <a:t>To compare </a:t>
                      </a:r>
                      <a:r>
                        <a:rPr lang="en-US" sz="1600" b="0" i="0" u="none" strike="noStrike" cap="none" spc="0" baseline="0" dirty="0">
                          <a:solidFill>
                            <a:schemeClr val="dk1"/>
                          </a:solidFill>
                          <a:effectLst/>
                          <a:uFillTx/>
                          <a:latin typeface="+mn-lt"/>
                          <a:ea typeface="+mn-ea"/>
                          <a:cs typeface="+mn-cs"/>
                          <a:sym typeface="Aptos"/>
                        </a:rPr>
                        <a:t>the performance of a classification model at all classification thresholds.</a:t>
                      </a:r>
                      <a:endParaRPr lang="en-MY" sz="1600" dirty="0"/>
                    </a:p>
                  </a:txBody>
                  <a:tcPr marL="121772" marR="121772" marT="60886" marB="60886" anchor="ctr"/>
                </a:tc>
                <a:extLst>
                  <a:ext uri="{0D108BD9-81ED-4DB2-BD59-A6C34878D82A}">
                    <a16:rowId xmlns:a16="http://schemas.microsoft.com/office/drawing/2014/main" val="4010345384"/>
                  </a:ext>
                </a:extLst>
              </a:tr>
            </a:tbl>
          </a:graphicData>
        </a:graphic>
      </p:graphicFrame>
      <p:sp>
        <p:nvSpPr>
          <p:cNvPr id="4" name="TextBox 8">
            <a:extLst>
              <a:ext uri="{FF2B5EF4-FFF2-40B4-BE49-F238E27FC236}">
                <a16:creationId xmlns:a16="http://schemas.microsoft.com/office/drawing/2014/main" id="{202915B0-ADAE-F97D-222F-70ED8360A3B5}"/>
              </a:ext>
            </a:extLst>
          </p:cNvPr>
          <p:cNvSpPr txBox="1"/>
          <p:nvPr/>
        </p:nvSpPr>
        <p:spPr>
          <a:xfrm>
            <a:off x="683923" y="2524076"/>
            <a:ext cx="1341071"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i="1"/>
            </a:pPr>
            <a:r>
              <a:rPr sz="1400" dirty="0"/>
              <a:t>Table </a:t>
            </a:r>
            <a:r>
              <a:rPr lang="en-MY" sz="1400" dirty="0"/>
              <a:t>2</a:t>
            </a:r>
            <a:r>
              <a:rPr sz="1400" b="0" i="0" dirty="0"/>
              <a:t>. </a:t>
            </a:r>
            <a:r>
              <a:rPr lang="en-MY" sz="1400" b="0" i="0" dirty="0"/>
              <a:t>Metrics</a:t>
            </a:r>
            <a:endParaRPr sz="1400" b="0" i="0"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p:cNvSpPr txBox="1">
            <a:spLocks noGrp="1"/>
          </p:cNvSpPr>
          <p:nvPr>
            <p:ph type="title"/>
          </p:nvPr>
        </p:nvSpPr>
        <p:spPr>
          <a:prstGeom prst="rect">
            <a:avLst/>
          </a:prstGeom>
        </p:spPr>
        <p:txBody>
          <a:bodyPr/>
          <a:lstStyle>
            <a:lvl1pPr>
              <a:defRPr b="1"/>
            </a:lvl1pPr>
          </a:lstStyle>
          <a:p>
            <a:r>
              <a:rPr lang="en-MY" dirty="0"/>
              <a:t>Summary Findings</a:t>
            </a:r>
            <a:endParaRPr dirty="0"/>
          </a:p>
        </p:txBody>
      </p:sp>
      <p:sp>
        <p:nvSpPr>
          <p:cNvPr id="114" name="Content Placeholder 2"/>
          <p:cNvSpPr txBox="1">
            <a:spLocks noGrp="1"/>
          </p:cNvSpPr>
          <p:nvPr>
            <p:ph type="body" idx="1"/>
          </p:nvPr>
        </p:nvSpPr>
        <p:spPr>
          <a:xfrm>
            <a:off x="838200" y="2002607"/>
            <a:ext cx="5169310" cy="1313723"/>
          </a:xfrm>
          <a:prstGeom prst="rect">
            <a:avLst/>
          </a:prstGeom>
        </p:spPr>
        <p:txBody>
          <a:bodyPr>
            <a:normAutofit/>
          </a:bodyPr>
          <a:lstStyle/>
          <a:p>
            <a:pPr marL="0" indent="0">
              <a:buSzTx/>
              <a:buNone/>
              <a:defRPr sz="2400"/>
            </a:pPr>
            <a:r>
              <a:rPr lang="en-MY" sz="3000" u="sng" dirty="0"/>
              <a:t>Imbalance Data</a:t>
            </a:r>
          </a:p>
          <a:p>
            <a:pPr marL="0" indent="0">
              <a:buSzTx/>
              <a:buNone/>
              <a:defRPr sz="2400"/>
            </a:pPr>
            <a:r>
              <a:rPr lang="en-MY" dirty="0"/>
              <a:t>The Dataset is heavily biased. This is shown in the table below:</a:t>
            </a:r>
          </a:p>
          <a:p>
            <a:pPr marL="0" indent="0">
              <a:buSzTx/>
              <a:buNone/>
              <a:defRPr sz="2400"/>
            </a:pPr>
            <a:endParaRPr lang="en-MY" u="sng" dirty="0"/>
          </a:p>
          <a:p>
            <a:pPr marL="0" indent="0">
              <a:buSzTx/>
              <a:buNone/>
              <a:defRPr sz="2400"/>
            </a:pPr>
            <a:endParaRPr sz="2400" dirty="0">
              <a:latin typeface="Aptos (Display)"/>
            </a:endParaRPr>
          </a:p>
        </p:txBody>
      </p:sp>
      <p:sp>
        <p:nvSpPr>
          <p:cNvPr id="115"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graphicFrame>
        <p:nvGraphicFramePr>
          <p:cNvPr id="4" name="Table 3">
            <a:extLst>
              <a:ext uri="{FF2B5EF4-FFF2-40B4-BE49-F238E27FC236}">
                <a16:creationId xmlns:a16="http://schemas.microsoft.com/office/drawing/2014/main" id="{370A706D-A407-B491-5FF7-BAB87E470FB0}"/>
              </a:ext>
            </a:extLst>
          </p:cNvPr>
          <p:cNvGraphicFramePr>
            <a:graphicFrameLocks noGrp="1"/>
          </p:cNvGraphicFramePr>
          <p:nvPr>
            <p:extLst>
              <p:ext uri="{D42A27DB-BD31-4B8C-83A1-F6EECF244321}">
                <p14:modId xmlns:p14="http://schemas.microsoft.com/office/powerpoint/2010/main" val="753057221"/>
              </p:ext>
            </p:extLst>
          </p:nvPr>
        </p:nvGraphicFramePr>
        <p:xfrm>
          <a:off x="838200" y="3633020"/>
          <a:ext cx="4998064" cy="741680"/>
        </p:xfrm>
        <a:graphic>
          <a:graphicData uri="http://schemas.openxmlformats.org/drawingml/2006/table">
            <a:tbl>
              <a:tblPr firstRow="1" bandRow="1">
                <a:tableStyleId>{3C2FFA5D-87B4-456A-9821-1D502468CF0F}</a:tableStyleId>
              </a:tblPr>
              <a:tblGrid>
                <a:gridCol w="2499032">
                  <a:extLst>
                    <a:ext uri="{9D8B030D-6E8A-4147-A177-3AD203B41FA5}">
                      <a16:colId xmlns:a16="http://schemas.microsoft.com/office/drawing/2014/main" val="3019146488"/>
                    </a:ext>
                  </a:extLst>
                </a:gridCol>
                <a:gridCol w="2499032">
                  <a:extLst>
                    <a:ext uri="{9D8B030D-6E8A-4147-A177-3AD203B41FA5}">
                      <a16:colId xmlns:a16="http://schemas.microsoft.com/office/drawing/2014/main" val="1993470456"/>
                    </a:ext>
                  </a:extLst>
                </a:gridCol>
              </a:tblGrid>
              <a:tr h="370840">
                <a:tc>
                  <a:txBody>
                    <a:bodyPr/>
                    <a:lstStyle/>
                    <a:p>
                      <a:pPr algn="ctr"/>
                      <a:r>
                        <a:rPr lang="en-MY" dirty="0"/>
                        <a:t>Non- Fraudulent</a:t>
                      </a:r>
                    </a:p>
                  </a:txBody>
                  <a:tcPr/>
                </a:tc>
                <a:tc>
                  <a:txBody>
                    <a:bodyPr/>
                    <a:lstStyle/>
                    <a:p>
                      <a:pPr algn="ctr"/>
                      <a:r>
                        <a:rPr lang="en-MY" dirty="0"/>
                        <a:t>Fraudulent</a:t>
                      </a:r>
                    </a:p>
                  </a:txBody>
                  <a:tcPr/>
                </a:tc>
                <a:extLst>
                  <a:ext uri="{0D108BD9-81ED-4DB2-BD59-A6C34878D82A}">
                    <a16:rowId xmlns:a16="http://schemas.microsoft.com/office/drawing/2014/main" val="677089138"/>
                  </a:ext>
                </a:extLst>
              </a:tr>
              <a:tr h="370840">
                <a:tc>
                  <a:txBody>
                    <a:bodyPr/>
                    <a:lstStyle/>
                    <a:p>
                      <a:pPr algn="ctr"/>
                      <a:r>
                        <a:rPr lang="en-MY" sz="1600" dirty="0"/>
                        <a:t>284,315</a:t>
                      </a:r>
                    </a:p>
                  </a:txBody>
                  <a:tcPr/>
                </a:tc>
                <a:tc>
                  <a:txBody>
                    <a:bodyPr/>
                    <a:lstStyle/>
                    <a:p>
                      <a:pPr algn="ctr"/>
                      <a:r>
                        <a:rPr lang="en-MY" sz="1600" dirty="0"/>
                        <a:t>492</a:t>
                      </a:r>
                    </a:p>
                  </a:txBody>
                  <a:tcPr/>
                </a:tc>
                <a:extLst>
                  <a:ext uri="{0D108BD9-81ED-4DB2-BD59-A6C34878D82A}">
                    <a16:rowId xmlns:a16="http://schemas.microsoft.com/office/drawing/2014/main" val="4026592959"/>
                  </a:ext>
                </a:extLst>
              </a:tr>
            </a:tbl>
          </a:graphicData>
        </a:graphic>
      </p:graphicFrame>
      <p:pic>
        <p:nvPicPr>
          <p:cNvPr id="8" name="Picture 7">
            <a:extLst>
              <a:ext uri="{FF2B5EF4-FFF2-40B4-BE49-F238E27FC236}">
                <a16:creationId xmlns:a16="http://schemas.microsoft.com/office/drawing/2014/main" id="{8293917D-FFCD-2B20-046C-34434B88B642}"/>
              </a:ext>
            </a:extLst>
          </p:cNvPr>
          <p:cNvPicPr>
            <a:picLocks noChangeAspect="1"/>
          </p:cNvPicPr>
          <p:nvPr/>
        </p:nvPicPr>
        <p:blipFill>
          <a:blip r:embed="rId2"/>
          <a:stretch>
            <a:fillRect/>
          </a:stretch>
        </p:blipFill>
        <p:spPr>
          <a:xfrm>
            <a:off x="6270115" y="2018186"/>
            <a:ext cx="5762625" cy="4238625"/>
          </a:xfrm>
          <a:prstGeom prst="rect">
            <a:avLst/>
          </a:prstGeom>
        </p:spPr>
      </p:pic>
      <p:sp>
        <p:nvSpPr>
          <p:cNvPr id="9" name="Content Placeholder 2">
            <a:extLst>
              <a:ext uri="{FF2B5EF4-FFF2-40B4-BE49-F238E27FC236}">
                <a16:creationId xmlns:a16="http://schemas.microsoft.com/office/drawing/2014/main" id="{402CD055-67E6-1C0B-2815-5F65745FE79B}"/>
              </a:ext>
            </a:extLst>
          </p:cNvPr>
          <p:cNvSpPr txBox="1">
            <a:spLocks/>
          </p:cNvSpPr>
          <p:nvPr/>
        </p:nvSpPr>
        <p:spPr>
          <a:xfrm>
            <a:off x="838200" y="3841958"/>
            <a:ext cx="5169310" cy="4947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9pPr>
          </a:lstStyle>
          <a:p>
            <a:pPr marL="0" indent="0" hangingPunct="1">
              <a:buSzTx/>
              <a:buFont typeface="Arial"/>
              <a:buNone/>
              <a:defRPr sz="2400"/>
            </a:pPr>
            <a:endParaRPr lang="en-MY" sz="2400" dirty="0"/>
          </a:p>
          <a:p>
            <a:pPr marL="0" indent="0" hangingPunct="1">
              <a:buSzTx/>
              <a:buFont typeface="Arial"/>
              <a:buNone/>
              <a:defRPr sz="2400"/>
            </a:pPr>
            <a:endParaRPr lang="en-MY" sz="2400" dirty="0">
              <a:latin typeface="Aptos (Display)"/>
            </a:endParaRPr>
          </a:p>
        </p:txBody>
      </p:sp>
      <p:sp>
        <p:nvSpPr>
          <p:cNvPr id="10" name="Content Placeholder 2">
            <a:extLst>
              <a:ext uri="{FF2B5EF4-FFF2-40B4-BE49-F238E27FC236}">
                <a16:creationId xmlns:a16="http://schemas.microsoft.com/office/drawing/2014/main" id="{DDEE43F3-152A-77BA-3B7E-0596F5C2BD44}"/>
              </a:ext>
            </a:extLst>
          </p:cNvPr>
          <p:cNvSpPr txBox="1">
            <a:spLocks/>
          </p:cNvSpPr>
          <p:nvPr/>
        </p:nvSpPr>
        <p:spPr>
          <a:xfrm>
            <a:off x="752577" y="4653436"/>
            <a:ext cx="5169310" cy="16033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9pPr>
          </a:lstStyle>
          <a:p>
            <a:pPr marL="0" indent="0" hangingPunct="1">
              <a:buSzTx/>
              <a:buFont typeface="Arial"/>
              <a:buNone/>
              <a:defRPr sz="2400"/>
            </a:pPr>
            <a:endParaRPr lang="en-MY" sz="2400" u="sng" dirty="0"/>
          </a:p>
          <a:p>
            <a:pPr marL="0" indent="0" hangingPunct="1">
              <a:buSzTx/>
              <a:buFont typeface="Arial"/>
              <a:buNone/>
              <a:defRPr sz="2400"/>
            </a:pPr>
            <a:endParaRPr lang="en-MY" sz="2400" dirty="0">
              <a:latin typeface="Aptos (Display)"/>
            </a:endParaRPr>
          </a:p>
        </p:txBody>
      </p:sp>
      <p:sp>
        <p:nvSpPr>
          <p:cNvPr id="11" name="Content Placeholder 2">
            <a:extLst>
              <a:ext uri="{FF2B5EF4-FFF2-40B4-BE49-F238E27FC236}">
                <a16:creationId xmlns:a16="http://schemas.microsoft.com/office/drawing/2014/main" id="{3192868F-13B5-B085-426E-14C30BC31DC4}"/>
              </a:ext>
            </a:extLst>
          </p:cNvPr>
          <p:cNvSpPr txBox="1">
            <a:spLocks/>
          </p:cNvSpPr>
          <p:nvPr/>
        </p:nvSpPr>
        <p:spPr>
          <a:xfrm>
            <a:off x="752577" y="4653435"/>
            <a:ext cx="5169310" cy="16033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9pPr>
          </a:lstStyle>
          <a:p>
            <a:pPr marL="0" indent="0" hangingPunct="1">
              <a:buSzTx/>
              <a:buFont typeface="Arial"/>
              <a:buNone/>
              <a:defRPr sz="2400"/>
            </a:pPr>
            <a:r>
              <a:rPr lang="en-MY" sz="2400" dirty="0"/>
              <a:t>Due to this, </a:t>
            </a:r>
            <a:r>
              <a:rPr lang="en-MY" sz="2400" b="1" dirty="0"/>
              <a:t>random over sampling </a:t>
            </a:r>
            <a:r>
              <a:rPr lang="en-MY" sz="2400" dirty="0"/>
              <a:t>was used to balance the data.</a:t>
            </a:r>
          </a:p>
          <a:p>
            <a:pPr marL="0" indent="0" hangingPunct="1">
              <a:buSzTx/>
              <a:buFont typeface="Arial"/>
              <a:buNone/>
              <a:defRPr sz="2400"/>
            </a:pPr>
            <a:endParaRPr lang="en-MY" sz="2400" u="sng" dirty="0"/>
          </a:p>
          <a:p>
            <a:pPr marL="0" indent="0" hangingPunct="1">
              <a:buSzTx/>
              <a:buFont typeface="Arial"/>
              <a:buNone/>
              <a:defRPr sz="2400"/>
            </a:pPr>
            <a:endParaRPr lang="en-MY" sz="2400" dirty="0">
              <a:latin typeface="Aptos (Display)"/>
            </a:endParaRPr>
          </a:p>
        </p:txBody>
      </p:sp>
      <p:sp>
        <p:nvSpPr>
          <p:cNvPr id="12" name="TextBox 11">
            <a:extLst>
              <a:ext uri="{FF2B5EF4-FFF2-40B4-BE49-F238E27FC236}">
                <a16:creationId xmlns:a16="http://schemas.microsoft.com/office/drawing/2014/main" id="{F8A621A0-28EF-234E-4F63-B4EE5893FC5C}"/>
              </a:ext>
            </a:extLst>
          </p:cNvPr>
          <p:cNvSpPr txBox="1"/>
          <p:nvPr/>
        </p:nvSpPr>
        <p:spPr>
          <a:xfrm>
            <a:off x="9151427" y="6219372"/>
            <a:ext cx="894736"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200" b="0" i="0" u="none" strike="noStrike" cap="none" spc="0" normalizeH="0" baseline="0" dirty="0">
                <a:ln>
                  <a:noFill/>
                </a:ln>
                <a:solidFill>
                  <a:srgbClr val="000000"/>
                </a:solidFill>
                <a:effectLst/>
                <a:uFillTx/>
                <a:latin typeface="+mj-lt"/>
                <a:ea typeface="+mj-ea"/>
                <a:cs typeface="+mj-cs"/>
                <a:sym typeface="Aptos"/>
              </a:rPr>
              <a:t>Figure 1</a:t>
            </a:r>
          </a:p>
        </p:txBody>
      </p:sp>
      <p:sp>
        <p:nvSpPr>
          <p:cNvPr id="13" name="TextBox 8">
            <a:extLst>
              <a:ext uri="{FF2B5EF4-FFF2-40B4-BE49-F238E27FC236}">
                <a16:creationId xmlns:a16="http://schemas.microsoft.com/office/drawing/2014/main" id="{6B036074-48FC-A1AA-3589-03EEFF955636}"/>
              </a:ext>
            </a:extLst>
          </p:cNvPr>
          <p:cNvSpPr txBox="1"/>
          <p:nvPr/>
        </p:nvSpPr>
        <p:spPr>
          <a:xfrm>
            <a:off x="838200" y="3354285"/>
            <a:ext cx="4050146"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i="1"/>
            </a:pPr>
            <a:r>
              <a:rPr sz="1400" dirty="0"/>
              <a:t>Table </a:t>
            </a:r>
            <a:r>
              <a:rPr lang="en-MY" sz="1400" dirty="0"/>
              <a:t>3</a:t>
            </a:r>
            <a:r>
              <a:rPr sz="1400" b="0" i="0" dirty="0"/>
              <a:t>. </a:t>
            </a:r>
            <a:r>
              <a:rPr lang="en-MY" sz="1400" b="0" i="0" dirty="0"/>
              <a:t>Non-Fraudulent vs Fraudulent Transaction</a:t>
            </a:r>
            <a:endParaRPr sz="1400" b="0" i="0" dirty="0"/>
          </a:p>
        </p:txBody>
      </p:sp>
    </p:spTree>
    <p:extLst>
      <p:ext uri="{BB962C8B-B14F-4D97-AF65-F5344CB8AC3E}">
        <p14:creationId xmlns:p14="http://schemas.microsoft.com/office/powerpoint/2010/main" val="199196494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a:defRPr b="1"/>
            </a:lvl1pPr>
          </a:lstStyle>
          <a:p>
            <a:r>
              <a:rPr lang="en-MY" dirty="0"/>
              <a:t>Summary Findings</a:t>
            </a:r>
            <a:endParaRPr dirty="0"/>
          </a:p>
        </p:txBody>
      </p:sp>
      <p:sp>
        <p:nvSpPr>
          <p:cNvPr id="122" name="Content Placeholder 2"/>
          <p:cNvSpPr txBox="1">
            <a:spLocks noGrp="1"/>
          </p:cNvSpPr>
          <p:nvPr>
            <p:ph type="body" idx="1"/>
          </p:nvPr>
        </p:nvSpPr>
        <p:spPr>
          <a:xfrm>
            <a:off x="838200" y="1825625"/>
            <a:ext cx="10515600" cy="1603375"/>
          </a:xfrm>
          <a:prstGeom prst="rect">
            <a:avLst/>
          </a:prstGeom>
        </p:spPr>
        <p:txBody>
          <a:bodyPr>
            <a:normAutofit fontScale="92500" lnSpcReduction="20000"/>
          </a:bodyPr>
          <a:lstStyle/>
          <a:p>
            <a:pPr marL="0" indent="0">
              <a:buSzTx/>
              <a:buFontTx/>
              <a:buNone/>
              <a:defRPr sz="3000"/>
            </a:pPr>
            <a:r>
              <a:rPr lang="en-MY" u="sng" dirty="0"/>
              <a:t>Correlation</a:t>
            </a:r>
            <a:endParaRPr u="sng" dirty="0"/>
          </a:p>
          <a:p>
            <a:pPr marL="0" indent="0">
              <a:spcBef>
                <a:spcPts val="1700"/>
              </a:spcBef>
              <a:buSzTx/>
              <a:buNone/>
              <a:defRPr sz="2400"/>
            </a:pPr>
            <a:r>
              <a:rPr lang="en-MY" sz="2400" dirty="0"/>
              <a:t>Time have a negative correlation with class and the distribution of classes with time have no pattern as shown in Figure 2. W</a:t>
            </a:r>
            <a:r>
              <a:rPr lang="en-MY" dirty="0"/>
              <a:t>hile Amount have a positive correlation and the distribution of classes with amount can be seen that fraudulent transaction is only low amount, as shown In Figure 3. Thus, We drop Time and use Amount as a variable.</a:t>
            </a:r>
            <a:endParaRPr dirty="0"/>
          </a:p>
          <a:p>
            <a:pPr marL="0" indent="0">
              <a:lnSpc>
                <a:spcPct val="10000"/>
              </a:lnSpc>
              <a:buSzTx/>
              <a:buFontTx/>
              <a:buNone/>
              <a:defRPr sz="2400"/>
            </a:pPr>
            <a:endParaRPr dirty="0"/>
          </a:p>
          <a:p>
            <a:pPr marL="0" indent="0">
              <a:buSzTx/>
              <a:buFontTx/>
              <a:buNone/>
              <a:defRPr sz="2400"/>
            </a:pPr>
            <a:endParaRPr dirty="0"/>
          </a:p>
        </p:txBody>
      </p:sp>
      <p:sp>
        <p:nvSpPr>
          <p:cNvPr id="123"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8</a:t>
            </a:fld>
            <a:endParaRPr/>
          </a:p>
        </p:txBody>
      </p:sp>
      <p:pic>
        <p:nvPicPr>
          <p:cNvPr id="3" name="Picture 2">
            <a:extLst>
              <a:ext uri="{FF2B5EF4-FFF2-40B4-BE49-F238E27FC236}">
                <a16:creationId xmlns:a16="http://schemas.microsoft.com/office/drawing/2014/main" id="{76C4D481-EA9D-7315-96A3-921C029C8405}"/>
              </a:ext>
            </a:extLst>
          </p:cNvPr>
          <p:cNvPicPr>
            <a:picLocks noChangeAspect="1"/>
          </p:cNvPicPr>
          <p:nvPr/>
        </p:nvPicPr>
        <p:blipFill>
          <a:blip r:embed="rId3"/>
          <a:stretch>
            <a:fillRect/>
          </a:stretch>
        </p:blipFill>
        <p:spPr>
          <a:xfrm>
            <a:off x="1043185" y="3878820"/>
            <a:ext cx="3915316" cy="2641238"/>
          </a:xfrm>
          <a:prstGeom prst="rect">
            <a:avLst/>
          </a:prstGeom>
        </p:spPr>
      </p:pic>
      <p:pic>
        <p:nvPicPr>
          <p:cNvPr id="6" name="Picture 5">
            <a:extLst>
              <a:ext uri="{FF2B5EF4-FFF2-40B4-BE49-F238E27FC236}">
                <a16:creationId xmlns:a16="http://schemas.microsoft.com/office/drawing/2014/main" id="{9DF5EEA6-7C3A-B2F3-A5F8-EBC95A27AA3D}"/>
              </a:ext>
            </a:extLst>
          </p:cNvPr>
          <p:cNvPicPr>
            <a:picLocks noChangeAspect="1"/>
          </p:cNvPicPr>
          <p:nvPr/>
        </p:nvPicPr>
        <p:blipFill>
          <a:blip r:embed="rId4"/>
          <a:stretch>
            <a:fillRect/>
          </a:stretch>
        </p:blipFill>
        <p:spPr>
          <a:xfrm>
            <a:off x="6096000" y="3897674"/>
            <a:ext cx="4246116" cy="2641238"/>
          </a:xfrm>
          <a:prstGeom prst="rect">
            <a:avLst/>
          </a:prstGeom>
        </p:spPr>
      </p:pic>
      <p:sp>
        <p:nvSpPr>
          <p:cNvPr id="8" name="TextBox 7">
            <a:extLst>
              <a:ext uri="{FF2B5EF4-FFF2-40B4-BE49-F238E27FC236}">
                <a16:creationId xmlns:a16="http://schemas.microsoft.com/office/drawing/2014/main" id="{6F369B8C-C28D-CED3-0A9C-5939F3697FDF}"/>
              </a:ext>
            </a:extLst>
          </p:cNvPr>
          <p:cNvSpPr txBox="1"/>
          <p:nvPr/>
        </p:nvSpPr>
        <p:spPr>
          <a:xfrm>
            <a:off x="1501386" y="6463950"/>
            <a:ext cx="2998913"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100" b="1" i="1" u="none" strike="noStrike" cap="none" spc="0" normalizeH="0" baseline="0" dirty="0">
                <a:ln>
                  <a:noFill/>
                </a:ln>
                <a:solidFill>
                  <a:srgbClr val="000000"/>
                </a:solidFill>
                <a:effectLst/>
                <a:uFillTx/>
                <a:latin typeface="+mj-lt"/>
                <a:ea typeface="+mj-ea"/>
                <a:cs typeface="+mj-cs"/>
                <a:sym typeface="Aptos"/>
              </a:rPr>
              <a:t>Figure </a:t>
            </a:r>
            <a:r>
              <a:rPr lang="en-MY" sz="1100" b="1" i="1" dirty="0"/>
              <a:t>2</a:t>
            </a:r>
            <a:r>
              <a:rPr kumimoji="0" lang="en-MY" sz="1200" b="0" i="0" u="none" strike="noStrike" cap="none" spc="0" normalizeH="0" baseline="0" dirty="0">
                <a:ln>
                  <a:noFill/>
                </a:ln>
                <a:solidFill>
                  <a:srgbClr val="000000"/>
                </a:solidFill>
                <a:effectLst/>
                <a:uFillTx/>
                <a:latin typeface="+mj-lt"/>
                <a:ea typeface="+mj-ea"/>
                <a:cs typeface="+mj-cs"/>
                <a:sym typeface="Aptos"/>
              </a:rPr>
              <a:t>: Distribution of Class with Time </a:t>
            </a:r>
          </a:p>
        </p:txBody>
      </p:sp>
      <p:sp>
        <p:nvSpPr>
          <p:cNvPr id="9" name="TextBox 8">
            <a:extLst>
              <a:ext uri="{FF2B5EF4-FFF2-40B4-BE49-F238E27FC236}">
                <a16:creationId xmlns:a16="http://schemas.microsoft.com/office/drawing/2014/main" id="{CCFD9D17-8CD2-BEE7-5BFF-765D46923F95}"/>
              </a:ext>
            </a:extLst>
          </p:cNvPr>
          <p:cNvSpPr txBox="1"/>
          <p:nvPr/>
        </p:nvSpPr>
        <p:spPr>
          <a:xfrm>
            <a:off x="6951649" y="6463950"/>
            <a:ext cx="2998913"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100" b="1" i="1" u="none" strike="noStrike" cap="none" spc="0" normalizeH="0" baseline="0" dirty="0">
                <a:ln>
                  <a:noFill/>
                </a:ln>
                <a:solidFill>
                  <a:srgbClr val="000000"/>
                </a:solidFill>
                <a:effectLst/>
                <a:uFillTx/>
                <a:latin typeface="+mj-lt"/>
                <a:ea typeface="+mj-ea"/>
                <a:cs typeface="+mj-cs"/>
                <a:sym typeface="Aptos"/>
              </a:rPr>
              <a:t>Figure 3</a:t>
            </a:r>
            <a:r>
              <a:rPr kumimoji="0" lang="en-MY" sz="1200" b="0" i="0" u="none" strike="noStrike" cap="none" spc="0" normalizeH="0" baseline="0" dirty="0">
                <a:ln>
                  <a:noFill/>
                </a:ln>
                <a:solidFill>
                  <a:srgbClr val="000000"/>
                </a:solidFill>
                <a:effectLst/>
                <a:uFillTx/>
                <a:latin typeface="+mj-lt"/>
                <a:ea typeface="+mj-ea"/>
                <a:cs typeface="+mj-cs"/>
                <a:sym typeface="Aptos"/>
              </a:rPr>
              <a:t>: Distribution of Class with Amount </a:t>
            </a:r>
          </a:p>
        </p:txBody>
      </p:sp>
    </p:spTree>
    <p:extLst>
      <p:ext uri="{BB962C8B-B14F-4D97-AF65-F5344CB8AC3E}">
        <p14:creationId xmlns:p14="http://schemas.microsoft.com/office/powerpoint/2010/main" val="33007610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a:defRPr b="1"/>
            </a:lvl1pPr>
          </a:lstStyle>
          <a:p>
            <a:r>
              <a:rPr lang="en-MY" dirty="0"/>
              <a:t>Statistical Analysis</a:t>
            </a:r>
            <a:endParaRPr dirty="0"/>
          </a:p>
        </p:txBody>
      </p:sp>
      <p:sp>
        <p:nvSpPr>
          <p:cNvPr id="123"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a:p>
        </p:txBody>
      </p:sp>
      <p:sp>
        <p:nvSpPr>
          <p:cNvPr id="5" name="Text Placeholder 4">
            <a:extLst>
              <a:ext uri="{FF2B5EF4-FFF2-40B4-BE49-F238E27FC236}">
                <a16:creationId xmlns:a16="http://schemas.microsoft.com/office/drawing/2014/main" id="{5A8C6F04-14A2-A795-3759-6D056A78B582}"/>
              </a:ext>
            </a:extLst>
          </p:cNvPr>
          <p:cNvSpPr>
            <a:spLocks noGrp="1"/>
          </p:cNvSpPr>
          <p:nvPr>
            <p:ph type="body" idx="1"/>
          </p:nvPr>
        </p:nvSpPr>
        <p:spPr/>
        <p:txBody>
          <a:bodyPr>
            <a:normAutofit/>
          </a:bodyPr>
          <a:lstStyle/>
          <a:p>
            <a:pPr marL="0" indent="0">
              <a:buNone/>
            </a:pPr>
            <a:r>
              <a:rPr lang="en-MY" sz="3000" u="sng" dirty="0"/>
              <a:t>Chosen Model</a:t>
            </a:r>
          </a:p>
          <a:p>
            <a:pPr marL="0" indent="0">
              <a:buNone/>
            </a:pPr>
            <a:endParaRPr lang="en-MY" sz="2400" dirty="0"/>
          </a:p>
          <a:p>
            <a:pPr marL="0" indent="0">
              <a:buNone/>
            </a:pPr>
            <a:r>
              <a:rPr lang="en-MY" sz="2400" dirty="0"/>
              <a:t>The Model that was chosen for this project is </a:t>
            </a:r>
            <a:r>
              <a:rPr lang="en-MY" sz="2400" b="1" dirty="0"/>
              <a:t>Logistic Regression</a:t>
            </a:r>
            <a:r>
              <a:rPr lang="en-MY" sz="2400" dirty="0"/>
              <a:t>, </a:t>
            </a:r>
            <a:r>
              <a:rPr lang="en-MY" sz="2400" b="1" dirty="0"/>
              <a:t>Decision Tree</a:t>
            </a:r>
            <a:r>
              <a:rPr lang="en-MY" sz="2400" dirty="0"/>
              <a:t>, and </a:t>
            </a:r>
            <a:r>
              <a:rPr lang="en-MY" sz="2400" b="1" dirty="0"/>
              <a:t>Neural Network</a:t>
            </a:r>
            <a:r>
              <a:rPr lang="en-MY" sz="2400" dirty="0"/>
              <a:t>.</a:t>
            </a:r>
          </a:p>
          <a:p>
            <a:pPr marL="0" indent="0">
              <a:buNone/>
            </a:pPr>
            <a:endParaRPr lang="en-MY" sz="1200" dirty="0"/>
          </a:p>
          <a:p>
            <a:pPr marL="0" indent="0">
              <a:buNone/>
            </a:pPr>
            <a:r>
              <a:rPr lang="en-MY" sz="2400" dirty="0"/>
              <a:t>SVM, Random Forest and KNN was not chosen. The reason why SVM and Random Forest </a:t>
            </a:r>
            <a:r>
              <a:rPr lang="en-US" sz="2400" dirty="0"/>
              <a:t>is not very efficient with large number of datapoints </a:t>
            </a:r>
            <a:r>
              <a:rPr lang="en-US" sz="2400" dirty="0" err="1"/>
              <a:t>beacuse</a:t>
            </a:r>
            <a:r>
              <a:rPr lang="en-US" sz="2400" dirty="0"/>
              <a:t> it takes lot of computational power and resources to make the transformation. While KNN is not memory efficient. It becomes very slow as the number of datapoints increases as the model needs to store all the data points.</a:t>
            </a:r>
            <a:endParaRPr lang="en-MY" sz="2400" dirty="0"/>
          </a:p>
        </p:txBody>
      </p:sp>
    </p:spTree>
    <p:extLst>
      <p:ext uri="{BB962C8B-B14F-4D97-AF65-F5344CB8AC3E}">
        <p14:creationId xmlns:p14="http://schemas.microsoft.com/office/powerpoint/2010/main" val="3620384661"/>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Aptos"/>
        <a:ea typeface="Aptos"/>
        <a:cs typeface="Apto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Aptos"/>
        <a:ea typeface="Aptos"/>
        <a:cs typeface="Apto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1697</TotalTime>
  <Words>1560</Words>
  <Application>Microsoft Office PowerPoint</Application>
  <PresentationFormat>Widescreen</PresentationFormat>
  <Paragraphs>219</Paragraphs>
  <Slides>26</Slides>
  <Notes>3</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-apple-system</vt:lpstr>
      <vt:lpstr>Aptos</vt:lpstr>
      <vt:lpstr>Aptos (Display)</vt:lpstr>
      <vt:lpstr>Aptos Display</vt:lpstr>
      <vt:lpstr>Arial</vt:lpstr>
      <vt:lpstr>Courier New</vt:lpstr>
      <vt:lpstr>Georgia</vt:lpstr>
      <vt:lpstr>Liberation Serif</vt:lpstr>
      <vt:lpstr>SegoeUIVariable</vt:lpstr>
      <vt:lpstr>Share Tech</vt:lpstr>
      <vt:lpstr>Times New Roman</vt:lpstr>
      <vt:lpstr>Office Theme</vt:lpstr>
      <vt:lpstr>CREDIT CARD FRAUD DETECTION</vt:lpstr>
      <vt:lpstr>TABLE OF CONTENT</vt:lpstr>
      <vt:lpstr>Introduction</vt:lpstr>
      <vt:lpstr>Introduction</vt:lpstr>
      <vt:lpstr>Introduction</vt:lpstr>
      <vt:lpstr>Introduction</vt:lpstr>
      <vt:lpstr>Summary Findings</vt:lpstr>
      <vt:lpstr>Summary Findings</vt:lpstr>
      <vt:lpstr>Statistical Analysis</vt:lpstr>
      <vt:lpstr>Statistical Analysis</vt:lpstr>
      <vt:lpstr>Statistical Analysis</vt:lpstr>
      <vt:lpstr>Statistical Analysis</vt:lpstr>
      <vt:lpstr>Statistical Analysis</vt:lpstr>
      <vt:lpstr>Implementation</vt:lpstr>
      <vt:lpstr>Implementation</vt:lpstr>
      <vt:lpstr>Implementation</vt:lpstr>
      <vt:lpstr>Implementation</vt:lpstr>
      <vt:lpstr>Implementation</vt:lpstr>
      <vt:lpstr>Evaluation</vt:lpstr>
      <vt:lpstr>Evaluation</vt:lpstr>
      <vt:lpstr>Evaluation</vt:lpstr>
      <vt:lpstr>Evaluation</vt:lpstr>
      <vt:lpstr>Reference</vt:lpstr>
      <vt:lpstr>PowerPoint Presentation</vt:lpstr>
      <vt:lpstr>PowerPoint Presentation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cp:lastModifiedBy>Nabil Zamzamzairani</cp:lastModifiedBy>
  <cp:revision>9</cp:revision>
  <dcterms:modified xsi:type="dcterms:W3CDTF">2024-03-24T03:53:19Z</dcterms:modified>
</cp:coreProperties>
</file>