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91" r:id="rId16"/>
    <p:sldId id="273" r:id="rId17"/>
    <p:sldId id="269"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68150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204941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D3D14-F9D5-4296-A404-19248934555A}"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6034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399002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D3D14-F9D5-4296-A404-19248934555A}"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84253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40936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39285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79205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9F60B7D-8C75-4043-8876-263F2616AF61}" type="datetimeFigureOut">
              <a:rPr lang="fr-FR" smtClean="0"/>
              <a:t>13/05/2022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5828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38490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9F60B7D-8C75-4043-8876-263F2616AF61}" type="datetimeFigureOut">
              <a:rPr lang="fr-FR" smtClean="0"/>
              <a:t>13/05/2022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328493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9F60B7D-8C75-4043-8876-263F2616AF61}" type="datetimeFigureOut">
              <a:rPr lang="fr-FR" smtClean="0"/>
              <a:t>13/05/2022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06244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60B7D-8C75-4043-8876-263F2616AF61}" type="datetimeFigureOut">
              <a:rPr lang="fr-FR" smtClean="0"/>
              <a:t>13/05/2022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40714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118864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F60B7D-8C75-4043-8876-263F2616AF61}" type="datetimeFigureOut">
              <a:rPr lang="fr-FR" smtClean="0"/>
              <a:t>13/05/2022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D3D14-F9D5-4296-A404-19248934555A}" type="slidenum">
              <a:rPr lang="fr-FR" smtClean="0"/>
              <a:t>‹N°›</a:t>
            </a:fld>
            <a:endParaRPr lang="fr-FR"/>
          </a:p>
        </p:txBody>
      </p:sp>
    </p:spTree>
    <p:extLst>
      <p:ext uri="{BB962C8B-B14F-4D97-AF65-F5344CB8AC3E}">
        <p14:creationId xmlns:p14="http://schemas.microsoft.com/office/powerpoint/2010/main" val="42531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F60B7D-8C75-4043-8876-263F2616AF61}" type="datetimeFigureOut">
              <a:rPr lang="fr-FR" smtClean="0"/>
              <a:t>13/05/2022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CD3D14-F9D5-4296-A404-19248934555A}" type="slidenum">
              <a:rPr lang="fr-FR" smtClean="0"/>
              <a:t>‹N°›</a:t>
            </a:fld>
            <a:endParaRPr lang="fr-FR"/>
          </a:p>
        </p:txBody>
      </p:sp>
    </p:spTree>
    <p:extLst>
      <p:ext uri="{BB962C8B-B14F-4D97-AF65-F5344CB8AC3E}">
        <p14:creationId xmlns:p14="http://schemas.microsoft.com/office/powerpoint/2010/main" val="12188519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SOAP" TargetMode="External"/><Relationship Id="rId2" Type="http://schemas.openxmlformats.org/officeDocument/2006/relationships/hyperlink" Target="https://fr.wikipedia.org/wiki/Representational_State_Transf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wig.sensiolab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mfony.com/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ootswatch.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ootswatch.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akerphp.github.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ymfony.com/bundles/EasyAdminBundle/current/dashboard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ymfony.com/doc/current/form/bootstrap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nsiolab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uvelle-techno.fr/actualites/serie/creer-un-blog-pas-a-pas-avec-symfony" TargetMode="External"/><Relationship Id="rId2" Type="http://schemas.openxmlformats.org/officeDocument/2006/relationships/hyperlink" Target="https://symfony.com/blog/symfony-4-4-curated-new-feat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dirty="0"/>
              <a:t>SYMFONY</a:t>
            </a:r>
            <a:endParaRPr lang="fr-FR" sz="1000" dirty="0"/>
          </a:p>
        </p:txBody>
      </p:sp>
      <p:sp>
        <p:nvSpPr>
          <p:cNvPr id="3" name="Sous-titre 2"/>
          <p:cNvSpPr>
            <a:spLocks noGrp="1"/>
          </p:cNvSpPr>
          <p:nvPr>
            <p:ph type="subTitle" idx="1"/>
          </p:nvPr>
        </p:nvSpPr>
        <p:spPr/>
        <p:txBody>
          <a:bodyPr/>
          <a:lstStyle/>
          <a:p>
            <a:r>
              <a:rPr lang="en-US" dirty="0"/>
              <a:t>Bandiougou BOUARE </a:t>
            </a:r>
          </a:p>
          <a:p>
            <a:r>
              <a:rPr lang="en-US" dirty="0"/>
              <a:t>bandiougoubouare@gmail.com</a:t>
            </a:r>
            <a:endParaRPr lang="fr-FR" dirty="0"/>
          </a:p>
        </p:txBody>
      </p:sp>
    </p:spTree>
    <p:extLst>
      <p:ext uri="{BB962C8B-B14F-4D97-AF65-F5344CB8AC3E}">
        <p14:creationId xmlns:p14="http://schemas.microsoft.com/office/powerpoint/2010/main" val="162872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br>
              <a:rPr lang="fr-FR" b="1" dirty="0"/>
            </a:br>
            <a:r>
              <a:rPr lang="fr-FR" b="1" dirty="0"/>
              <a:t>LES MÉTHODES HTTP</a:t>
            </a:r>
            <a:br>
              <a:rPr lang="fr-FR" b="1" dirty="0"/>
            </a:br>
            <a:endParaRPr lang="fr-FR" dirty="0"/>
          </a:p>
        </p:txBody>
      </p:sp>
      <p:sp>
        <p:nvSpPr>
          <p:cNvPr id="3" name="Espace réservé du contenu 2"/>
          <p:cNvSpPr>
            <a:spLocks noGrp="1"/>
          </p:cNvSpPr>
          <p:nvPr>
            <p:ph idx="1"/>
          </p:nvPr>
        </p:nvSpPr>
        <p:spPr/>
        <p:txBody>
          <a:bodyPr/>
          <a:lstStyle/>
          <a:p>
            <a:pPr lvl="0"/>
            <a:r>
              <a:rPr lang="fr-FR" dirty="0"/>
              <a:t>Ce qui nous intéresse dans les méthodes HTTP</a:t>
            </a:r>
          </a:p>
          <a:p>
            <a:pPr lvl="0"/>
            <a:r>
              <a:rPr lang="fr-FR" dirty="0"/>
              <a:t>Méthodes:</a:t>
            </a:r>
            <a:endParaRPr lang="fr-FR" sz="1400" dirty="0"/>
          </a:p>
          <a:p>
            <a:pPr lvl="1"/>
            <a:r>
              <a:rPr lang="fr-FR" dirty="0"/>
              <a:t>GET</a:t>
            </a:r>
            <a:endParaRPr lang="fr-FR" sz="1400" dirty="0"/>
          </a:p>
          <a:p>
            <a:pPr lvl="1"/>
            <a:r>
              <a:rPr lang="fr-FR" dirty="0"/>
              <a:t>POST</a:t>
            </a:r>
            <a:endParaRPr lang="fr-FR" sz="1400" dirty="0"/>
          </a:p>
          <a:p>
            <a:pPr lvl="1"/>
            <a:r>
              <a:rPr lang="fr-FR" dirty="0"/>
              <a:t>PUT/PATCH</a:t>
            </a:r>
            <a:endParaRPr lang="fr-FR" sz="1400" dirty="0"/>
          </a:p>
          <a:p>
            <a:pPr lvl="1"/>
            <a:r>
              <a:rPr lang="fr-FR" dirty="0"/>
              <a:t>DELETE</a:t>
            </a:r>
          </a:p>
        </p:txBody>
      </p:sp>
    </p:spTree>
    <p:extLst>
      <p:ext uri="{BB962C8B-B14F-4D97-AF65-F5344CB8AC3E}">
        <p14:creationId xmlns:p14="http://schemas.microsoft.com/office/powerpoint/2010/main" val="368430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dirty="0"/>
              <a:t>API REST</a:t>
            </a:r>
            <a:endParaRPr lang="fr-FR" dirty="0"/>
          </a:p>
        </p:txBody>
      </p:sp>
      <p:sp>
        <p:nvSpPr>
          <p:cNvPr id="3" name="Espace réservé du contenu 2"/>
          <p:cNvSpPr>
            <a:spLocks noGrp="1"/>
          </p:cNvSpPr>
          <p:nvPr>
            <p:ph idx="1"/>
          </p:nvPr>
        </p:nvSpPr>
        <p:spPr/>
        <p:txBody>
          <a:bodyPr>
            <a:normAutofit fontScale="92500" lnSpcReduction="20000"/>
          </a:bodyPr>
          <a:lstStyle/>
          <a:p>
            <a:pPr lvl="0"/>
            <a:r>
              <a:rPr lang="fr-FR" dirty="0"/>
              <a:t>Le REST signifie “</a:t>
            </a:r>
            <a:r>
              <a:rPr lang="fr-FR" dirty="0" err="1"/>
              <a:t>Representational</a:t>
            </a:r>
            <a:r>
              <a:rPr lang="fr-FR" dirty="0"/>
              <a:t> State Transfer” est un style d’architecture qui repose sur le protocole HTTP créer en 2000 par Roy Fielding. </a:t>
            </a:r>
            <a:r>
              <a:rPr lang="fr-FR" u="heavy" dirty="0">
                <a:hlinkClick r:id="rId2"/>
              </a:rPr>
              <a:t>Source de données</a:t>
            </a:r>
            <a:r>
              <a:rPr lang="fr-FR" dirty="0">
                <a:hlinkClick r:id="rId2"/>
              </a:rPr>
              <a:t> </a:t>
            </a:r>
            <a:r>
              <a:rPr lang="fr-FR" dirty="0"/>
              <a:t>fiable.</a:t>
            </a:r>
          </a:p>
          <a:p>
            <a:pPr lvl="0"/>
            <a:r>
              <a:rPr lang="fr-FR" dirty="0"/>
              <a:t>Le REST est bien une architecture et non une technologie. Il impose les contraintes suivantes:</a:t>
            </a:r>
            <a:endParaRPr lang="fr-FR" sz="1400" dirty="0"/>
          </a:p>
          <a:p>
            <a:pPr lvl="1"/>
            <a:r>
              <a:rPr lang="fr-FR" dirty="0"/>
              <a:t>la séparation entre le client et le serveur</a:t>
            </a:r>
            <a:endParaRPr lang="fr-FR" sz="1400" dirty="0"/>
          </a:p>
          <a:p>
            <a:pPr lvl="1"/>
            <a:r>
              <a:rPr lang="fr-FR" dirty="0"/>
              <a:t>La gestion du cache</a:t>
            </a:r>
            <a:endParaRPr lang="fr-FR" sz="1400" dirty="0"/>
          </a:p>
          <a:p>
            <a:pPr lvl="1"/>
            <a:r>
              <a:rPr lang="fr-FR" dirty="0"/>
              <a:t>Une interface uniforme</a:t>
            </a:r>
            <a:endParaRPr lang="fr-FR" sz="1400" dirty="0"/>
          </a:p>
          <a:p>
            <a:pPr lvl="1"/>
            <a:r>
              <a:rPr lang="fr-FR" dirty="0"/>
              <a:t>Un système hiérarchisé par couche</a:t>
            </a:r>
            <a:endParaRPr lang="fr-FR" sz="1400" dirty="0"/>
          </a:p>
          <a:p>
            <a:pPr lvl="1"/>
            <a:r>
              <a:rPr lang="fr-FR" dirty="0"/>
              <a:t>Code-on-</a:t>
            </a:r>
            <a:r>
              <a:rPr lang="fr-FR" dirty="0" err="1"/>
              <a:t>demand</a:t>
            </a:r>
            <a:r>
              <a:rPr lang="fr-FR" dirty="0"/>
              <a:t> (facultatif)</a:t>
            </a:r>
            <a:endParaRPr lang="fr-FR" sz="1400" dirty="0"/>
          </a:p>
          <a:p>
            <a:pPr lvl="0"/>
            <a:r>
              <a:rPr lang="fr-FR" dirty="0"/>
              <a:t>A noter qu’il existe une autre architecture appelé </a:t>
            </a:r>
            <a:r>
              <a:rPr lang="fr-FR" u="heavy" dirty="0">
                <a:hlinkClick r:id="rId3"/>
              </a:rPr>
              <a:t>SOAP</a:t>
            </a:r>
            <a:r>
              <a:rPr lang="fr-FR" dirty="0">
                <a:hlinkClick r:id="rId3"/>
              </a:rPr>
              <a:t> </a:t>
            </a:r>
            <a:r>
              <a:rPr lang="fr-FR" dirty="0"/>
              <a:t>de moins en moins utilisé mais qui</a:t>
            </a:r>
            <a:endParaRPr lang="fr-FR" sz="1400" dirty="0"/>
          </a:p>
          <a:p>
            <a:r>
              <a:rPr lang="fr-FR" dirty="0"/>
              <a:t>reste tout de même une référence.</a:t>
            </a:r>
            <a:endParaRPr lang="fr-FR" sz="1400" dirty="0"/>
          </a:p>
          <a:p>
            <a:pPr lvl="0"/>
            <a:endParaRPr lang="fr-FR" dirty="0"/>
          </a:p>
        </p:txBody>
      </p:sp>
    </p:spTree>
    <p:extLst>
      <p:ext uri="{BB962C8B-B14F-4D97-AF65-F5344CB8AC3E}">
        <p14:creationId xmlns:p14="http://schemas.microsoft.com/office/powerpoint/2010/main" val="237566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TWIG</a:t>
            </a:r>
            <a:endParaRPr lang="fr-FR" dirty="0"/>
          </a:p>
        </p:txBody>
      </p:sp>
      <p:sp>
        <p:nvSpPr>
          <p:cNvPr id="3" name="Espace réservé du contenu 2"/>
          <p:cNvSpPr>
            <a:spLocks noGrp="1"/>
          </p:cNvSpPr>
          <p:nvPr>
            <p:ph idx="1"/>
          </p:nvPr>
        </p:nvSpPr>
        <p:spPr>
          <a:xfrm>
            <a:off x="838200" y="1825625"/>
            <a:ext cx="10515600" cy="4026535"/>
          </a:xfrm>
        </p:spPr>
        <p:txBody>
          <a:bodyPr>
            <a:normAutofit fontScale="85000" lnSpcReduction="10000"/>
          </a:bodyPr>
          <a:lstStyle/>
          <a:p>
            <a:r>
              <a:rPr lang="fr-FR" b="1" dirty="0"/>
              <a:t>TWIG</a:t>
            </a:r>
          </a:p>
          <a:p>
            <a:pPr lvl="0"/>
            <a:r>
              <a:rPr lang="fr-FR" dirty="0" err="1"/>
              <a:t>Twig</a:t>
            </a:r>
            <a:r>
              <a:rPr lang="fr-FR" dirty="0"/>
              <a:t> est un moteur de </a:t>
            </a:r>
            <a:r>
              <a:rPr lang="fr-FR" dirty="0" err="1"/>
              <a:t>template</a:t>
            </a:r>
            <a:r>
              <a:rPr lang="fr-FR" dirty="0"/>
              <a:t> en PHP fait par </a:t>
            </a:r>
            <a:r>
              <a:rPr lang="fr-FR" dirty="0" err="1"/>
              <a:t>Sensiolabs</a:t>
            </a:r>
            <a:endParaRPr lang="fr-FR" sz="1400" dirty="0"/>
          </a:p>
          <a:p>
            <a:pPr lvl="0"/>
            <a:r>
              <a:rPr lang="fr-FR" dirty="0"/>
              <a:t>Il facilite le développement front end et est plus simple à apprendre.</a:t>
            </a:r>
            <a:endParaRPr lang="fr-FR" sz="1400" dirty="0"/>
          </a:p>
          <a:p>
            <a:pPr lvl="0"/>
            <a:r>
              <a:rPr lang="fr-FR" dirty="0"/>
              <a:t>L’un des objectif de </a:t>
            </a:r>
            <a:r>
              <a:rPr lang="fr-FR" dirty="0" err="1"/>
              <a:t>Sensiolabs</a:t>
            </a:r>
            <a:r>
              <a:rPr lang="fr-FR" dirty="0"/>
              <a:t> était de faire un moteur de </a:t>
            </a:r>
            <a:r>
              <a:rPr lang="fr-FR" dirty="0" err="1"/>
              <a:t>template</a:t>
            </a:r>
            <a:r>
              <a:rPr lang="fr-FR" dirty="0"/>
              <a:t> avec une syntaxe qu’on retrouve souvent dans d’autres langages de sorte que les développeurs front-end puisse développer sans avoir à connaître le PHP</a:t>
            </a:r>
            <a:endParaRPr lang="fr-FR" sz="1400" dirty="0"/>
          </a:p>
          <a:p>
            <a:pPr lvl="0"/>
            <a:r>
              <a:rPr lang="fr-FR" dirty="0"/>
              <a:t>Il existe d’autres moteurs de </a:t>
            </a:r>
            <a:r>
              <a:rPr lang="fr-FR" dirty="0" err="1"/>
              <a:t>template</a:t>
            </a:r>
            <a:r>
              <a:rPr lang="fr-FR" dirty="0"/>
              <a:t> comme </a:t>
            </a:r>
            <a:r>
              <a:rPr lang="fr-FR" dirty="0" err="1"/>
              <a:t>Blade</a:t>
            </a:r>
            <a:r>
              <a:rPr lang="fr-FR" dirty="0"/>
              <a:t>, </a:t>
            </a:r>
            <a:r>
              <a:rPr lang="fr-FR" dirty="0" err="1"/>
              <a:t>Mustache</a:t>
            </a:r>
            <a:r>
              <a:rPr lang="fr-FR" dirty="0"/>
              <a:t> ou encore </a:t>
            </a:r>
            <a:r>
              <a:rPr lang="fr-FR" dirty="0" err="1"/>
              <a:t>Smarty</a:t>
            </a:r>
            <a:endParaRPr lang="fr-FR" sz="1400" dirty="0"/>
          </a:p>
          <a:p>
            <a:pPr lvl="0"/>
            <a:r>
              <a:rPr lang="fr-FR" dirty="0"/>
              <a:t>A noter:</a:t>
            </a:r>
            <a:endParaRPr lang="fr-FR" sz="1400" dirty="0"/>
          </a:p>
          <a:p>
            <a:pPr lvl="1"/>
            <a:r>
              <a:rPr lang="fr-FR" dirty="0" err="1"/>
              <a:t>Blade</a:t>
            </a:r>
            <a:r>
              <a:rPr lang="fr-FR" dirty="0"/>
              <a:t> est le moteur de </a:t>
            </a:r>
            <a:r>
              <a:rPr lang="fr-FR" dirty="0" err="1"/>
              <a:t>template</a:t>
            </a:r>
            <a:r>
              <a:rPr lang="fr-FR" dirty="0"/>
              <a:t> de </a:t>
            </a:r>
            <a:r>
              <a:rPr lang="fr-FR" dirty="0" err="1"/>
              <a:t>Laravel</a:t>
            </a:r>
            <a:endParaRPr lang="fr-FR" sz="1600" dirty="0"/>
          </a:p>
          <a:p>
            <a:pPr lvl="1"/>
            <a:r>
              <a:rPr lang="fr-FR" dirty="0" err="1"/>
              <a:t>Mustache</a:t>
            </a:r>
            <a:r>
              <a:rPr lang="fr-FR" dirty="0"/>
              <a:t> est un moteur de </a:t>
            </a:r>
            <a:r>
              <a:rPr lang="fr-FR" dirty="0" err="1"/>
              <a:t>template</a:t>
            </a:r>
            <a:r>
              <a:rPr lang="fr-FR" dirty="0"/>
              <a:t> </a:t>
            </a:r>
            <a:r>
              <a:rPr lang="fr-FR" dirty="0" err="1"/>
              <a:t>logic-less</a:t>
            </a:r>
            <a:r>
              <a:rPr lang="fr-FR" dirty="0"/>
              <a:t> et portable (</a:t>
            </a:r>
            <a:r>
              <a:rPr lang="fr-FR" dirty="0" err="1"/>
              <a:t>utilisabe</a:t>
            </a:r>
            <a:r>
              <a:rPr lang="fr-FR" dirty="0"/>
              <a:t> dans presque tout les langages)</a:t>
            </a:r>
            <a:endParaRPr lang="fr-FR" sz="1600" dirty="0"/>
          </a:p>
          <a:p>
            <a:pPr lvl="1"/>
            <a:r>
              <a:rPr lang="fr-FR" dirty="0" err="1"/>
              <a:t>Smarty</a:t>
            </a:r>
            <a:r>
              <a:rPr lang="fr-FR" dirty="0"/>
              <a:t>, un moteur de </a:t>
            </a:r>
            <a:r>
              <a:rPr lang="fr-FR" dirty="0" err="1"/>
              <a:t>template</a:t>
            </a:r>
            <a:r>
              <a:rPr lang="fr-FR" dirty="0"/>
              <a:t> très répandu et réputé plus performant que </a:t>
            </a:r>
            <a:r>
              <a:rPr lang="fr-FR" dirty="0" err="1"/>
              <a:t>Twig</a:t>
            </a:r>
            <a:r>
              <a:rPr lang="fr-FR" dirty="0"/>
              <a:t> (dans un comparatif fait en</a:t>
            </a:r>
            <a:endParaRPr lang="fr-FR" sz="1600" dirty="0"/>
          </a:p>
          <a:p>
            <a:r>
              <a:rPr lang="fr-FR" dirty="0"/>
              <a:t>2011… donc à revoir car depuis </a:t>
            </a:r>
            <a:r>
              <a:rPr lang="fr-FR" dirty="0" err="1"/>
              <a:t>tiwg</a:t>
            </a:r>
            <a:r>
              <a:rPr lang="fr-FR" dirty="0"/>
              <a:t> à beaucoup évolué)</a:t>
            </a:r>
            <a:endParaRPr lang="fr-FR" sz="1800" dirty="0"/>
          </a:p>
          <a:p>
            <a:r>
              <a:rPr lang="fr-FR" dirty="0"/>
              <a:t>Doc et site officiel : </a:t>
            </a:r>
            <a:r>
              <a:rPr lang="fr-FR" u="heavy" dirty="0">
                <a:hlinkClick r:id="rId2"/>
              </a:rPr>
              <a:t>http://twig.sensiolabs.org/</a:t>
            </a:r>
            <a:endParaRPr lang="fr-FR" dirty="0"/>
          </a:p>
        </p:txBody>
      </p:sp>
    </p:spTree>
    <p:extLst>
      <p:ext uri="{BB962C8B-B14F-4D97-AF65-F5344CB8AC3E}">
        <p14:creationId xmlns:p14="http://schemas.microsoft.com/office/powerpoint/2010/main" val="69596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SYMFONY 6 – INSTALLATION SYSTÈME</a:t>
            </a:r>
          </a:p>
        </p:txBody>
      </p:sp>
      <p:sp>
        <p:nvSpPr>
          <p:cNvPr id="3" name="Espace réservé du contenu 2"/>
          <p:cNvSpPr>
            <a:spLocks noGrp="1"/>
          </p:cNvSpPr>
          <p:nvPr>
            <p:ph idx="1"/>
          </p:nvPr>
        </p:nvSpPr>
        <p:spPr/>
        <p:txBody>
          <a:bodyPr/>
          <a:lstStyle/>
          <a:p>
            <a:pPr lvl="0"/>
            <a:r>
              <a:rPr lang="fr-FR" dirty="0"/>
              <a:t>Pour votre environnement de développement et production vous devez:</a:t>
            </a:r>
            <a:endParaRPr lang="fr-FR" sz="1200" dirty="0"/>
          </a:p>
          <a:p>
            <a:pPr lvl="1"/>
            <a:r>
              <a:rPr lang="fr-FR" dirty="0"/>
              <a:t>avoir au moins PHP 8.0.2</a:t>
            </a:r>
            <a:endParaRPr lang="fr-FR" sz="1200" dirty="0"/>
          </a:p>
          <a:p>
            <a:pPr lvl="1"/>
            <a:r>
              <a:rPr lang="fr-FR" dirty="0"/>
              <a:t>Pour votre environnement de développement vous devez avoir:</a:t>
            </a:r>
            <a:endParaRPr lang="fr-FR" sz="1200" dirty="0"/>
          </a:p>
          <a:p>
            <a:pPr lvl="1"/>
            <a:r>
              <a:rPr lang="fr-FR" dirty="0"/>
              <a:t>Composer installé localement ou globalement</a:t>
            </a:r>
            <a:endParaRPr lang="fr-FR" sz="1200" dirty="0"/>
          </a:p>
          <a:p>
            <a:pPr lvl="1"/>
            <a:r>
              <a:rPr lang="fr-FR" dirty="0"/>
              <a:t>Git (Recommandé)</a:t>
            </a:r>
          </a:p>
          <a:p>
            <a:pPr lvl="1"/>
            <a:r>
              <a:rPr lang="fr-FR" sz="2400" dirty="0" err="1"/>
              <a:t>Symfony</a:t>
            </a:r>
            <a:r>
              <a:rPr lang="fr-FR" sz="2400" dirty="0"/>
              <a:t> CLI</a:t>
            </a:r>
          </a:p>
          <a:p>
            <a:pPr lvl="0"/>
            <a:r>
              <a:rPr lang="fr-FR" dirty="0">
                <a:hlinkClick r:id="rId2"/>
              </a:rPr>
              <a:t>Vous pouvez créer un nouveau projet </a:t>
            </a:r>
            <a:r>
              <a:rPr lang="fr-FR" dirty="0" err="1">
                <a:hlinkClick r:id="rId2"/>
              </a:rPr>
              <a:t>Symfony</a:t>
            </a:r>
            <a:r>
              <a:rPr lang="fr-FR" dirty="0">
                <a:hlinkClick r:id="rId2"/>
              </a:rPr>
              <a:t> en utilisant </a:t>
            </a:r>
            <a:r>
              <a:rPr lang="fr-FR" u="heavy" dirty="0">
                <a:hlinkClick r:id="rId2"/>
              </a:rPr>
              <a:t>l’</a:t>
            </a:r>
            <a:r>
              <a:rPr lang="fr-FR" u="heavy" dirty="0" err="1">
                <a:hlinkClick r:id="rId2"/>
              </a:rPr>
              <a:t>installteur</a:t>
            </a:r>
            <a:r>
              <a:rPr lang="fr-FR" u="heavy" dirty="0">
                <a:hlinkClick r:id="rId2"/>
              </a:rPr>
              <a:t> </a:t>
            </a:r>
            <a:r>
              <a:rPr lang="fr-FR" u="heavy" dirty="0" err="1">
                <a:hlinkClick r:id="rId2"/>
              </a:rPr>
              <a:t>Symfony</a:t>
            </a:r>
            <a:r>
              <a:rPr lang="fr-FR" dirty="0">
                <a:hlinkClick r:id="rId2"/>
              </a:rPr>
              <a:t> </a:t>
            </a:r>
            <a:r>
              <a:rPr lang="fr-FR" u="heavy" dirty="0">
                <a:hlinkClick r:id="rId2"/>
              </a:rPr>
              <a:t>de </a:t>
            </a:r>
            <a:r>
              <a:rPr lang="fr-FR" u="heavy" dirty="0" err="1">
                <a:hlinkClick r:id="rId2"/>
              </a:rPr>
              <a:t>Sensiolabs</a:t>
            </a:r>
            <a:endParaRPr lang="fr-FR" sz="1200" dirty="0"/>
          </a:p>
        </p:txBody>
      </p:sp>
    </p:spTree>
    <p:extLst>
      <p:ext uri="{BB962C8B-B14F-4D97-AF65-F5344CB8AC3E}">
        <p14:creationId xmlns:p14="http://schemas.microsoft.com/office/powerpoint/2010/main" val="60894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MVC</a:t>
            </a:r>
          </a:p>
        </p:txBody>
      </p:sp>
      <p:sp>
        <p:nvSpPr>
          <p:cNvPr id="3" name="Espace réservé du contenu 2"/>
          <p:cNvSpPr>
            <a:spLocks noGrp="1"/>
          </p:cNvSpPr>
          <p:nvPr>
            <p:ph idx="1"/>
          </p:nvPr>
        </p:nvSpPr>
        <p:spPr/>
        <p:txBody>
          <a:bodyPr/>
          <a:lstStyle/>
          <a:p>
            <a:pPr marL="0" indent="0">
              <a:buNone/>
            </a:pPr>
            <a:r>
              <a:rPr lang="fr-FR" dirty="0"/>
              <a:t>MVC est un patron de conception (</a:t>
            </a:r>
            <a:r>
              <a:rPr lang="fr-FR" i="1" dirty="0"/>
              <a:t>design pattern </a:t>
            </a:r>
            <a:r>
              <a:rPr lang="fr-FR" dirty="0"/>
              <a:t>en anglais) très répandu pour réaliser des sites web. Ce patron de conception est une solution éprouvée et reconnue permettant de séparer l’affichage des informations, les actions de l’utilisateur et l’accès aux données.</a:t>
            </a:r>
          </a:p>
          <a:p>
            <a:pPr marL="0" indent="0">
              <a:buNone/>
            </a:pPr>
            <a:endParaRPr lang="fr-FR" dirty="0"/>
          </a:p>
          <a:p>
            <a:pPr marL="0" indent="0">
              <a:buNone/>
            </a:pPr>
            <a:endParaRPr lang="fr-FR" dirty="0"/>
          </a:p>
        </p:txBody>
      </p:sp>
      <p:pic>
        <p:nvPicPr>
          <p:cNvPr id="4" name="Image 3"/>
          <p:cNvPicPr>
            <a:picLocks noChangeAspect="1"/>
          </p:cNvPicPr>
          <p:nvPr/>
        </p:nvPicPr>
        <p:blipFill>
          <a:blip r:embed="rId2"/>
          <a:stretch>
            <a:fillRect/>
          </a:stretch>
        </p:blipFill>
        <p:spPr>
          <a:xfrm>
            <a:off x="2739735" y="3506307"/>
            <a:ext cx="6077262" cy="3351693"/>
          </a:xfrm>
          <a:prstGeom prst="rect">
            <a:avLst/>
          </a:prstGeom>
        </p:spPr>
      </p:pic>
    </p:spTree>
    <p:extLst>
      <p:ext uri="{BB962C8B-B14F-4D97-AF65-F5344CB8AC3E}">
        <p14:creationId xmlns:p14="http://schemas.microsoft.com/office/powerpoint/2010/main" val="143682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A8E41-7A43-401F-4005-0E7830E6877C}"/>
              </a:ext>
            </a:extLst>
          </p:cNvPr>
          <p:cNvSpPr>
            <a:spLocks noGrp="1"/>
          </p:cNvSpPr>
          <p:nvPr>
            <p:ph type="title"/>
          </p:nvPr>
        </p:nvSpPr>
        <p:spPr/>
        <p:txBody>
          <a:bodyPr/>
          <a:lstStyle/>
          <a:p>
            <a:pPr algn="ctr"/>
            <a:r>
              <a:rPr lang="fr-FR" dirty="0">
                <a:solidFill>
                  <a:srgbClr val="00B0F0"/>
                </a:solidFill>
              </a:rPr>
              <a:t>VS CODE</a:t>
            </a:r>
          </a:p>
        </p:txBody>
      </p:sp>
      <p:sp>
        <p:nvSpPr>
          <p:cNvPr id="3" name="Espace réservé du contenu 2">
            <a:extLst>
              <a:ext uri="{FF2B5EF4-FFF2-40B4-BE49-F238E27FC236}">
                <a16:creationId xmlns:a16="http://schemas.microsoft.com/office/drawing/2014/main" id="{08CD81BC-895C-B776-52AD-F9C34F8576EB}"/>
              </a:ext>
            </a:extLst>
          </p:cNvPr>
          <p:cNvSpPr>
            <a:spLocks noGrp="1"/>
          </p:cNvSpPr>
          <p:nvPr>
            <p:ph idx="1"/>
          </p:nvPr>
        </p:nvSpPr>
        <p:spPr/>
        <p:txBody>
          <a:bodyPr>
            <a:normAutofit/>
          </a:bodyPr>
          <a:lstStyle/>
          <a:p>
            <a:pPr marL="0" indent="0">
              <a:buNone/>
            </a:pPr>
            <a:r>
              <a:rPr lang="fr-FR" dirty="0">
                <a:solidFill>
                  <a:srgbClr val="FF0000"/>
                </a:solidFill>
              </a:rPr>
              <a:t>French </a:t>
            </a:r>
            <a:r>
              <a:rPr lang="fr-FR" dirty="0" err="1">
                <a:solidFill>
                  <a:srgbClr val="FF0000"/>
                </a:solidFill>
              </a:rPr>
              <a:t>Language</a:t>
            </a:r>
            <a:r>
              <a:rPr lang="fr-FR" dirty="0">
                <a:solidFill>
                  <a:srgbClr val="FF0000"/>
                </a:solidFill>
              </a:rPr>
              <a:t> </a:t>
            </a:r>
            <a:r>
              <a:rPr lang="fr-FR" dirty="0"/>
              <a:t>Pack for Visual Studio Code (Pour le Français)</a:t>
            </a:r>
          </a:p>
          <a:p>
            <a:pPr marL="0" indent="0">
              <a:buNone/>
            </a:pPr>
            <a:endParaRPr lang="fr-FR" dirty="0"/>
          </a:p>
          <a:p>
            <a:pPr marL="0" indent="0">
              <a:buNone/>
            </a:pPr>
            <a:r>
              <a:rPr lang="fr-FR" dirty="0">
                <a:solidFill>
                  <a:srgbClr val="FF0000"/>
                </a:solidFill>
              </a:rPr>
              <a:t>PHP </a:t>
            </a:r>
            <a:r>
              <a:rPr lang="fr-FR" dirty="0" err="1">
                <a:solidFill>
                  <a:srgbClr val="FF0000"/>
                </a:solidFill>
              </a:rPr>
              <a:t>Intelephense</a:t>
            </a:r>
            <a:r>
              <a:rPr lang="fr-FR" dirty="0">
                <a:solidFill>
                  <a:srgbClr val="FF0000"/>
                </a:solidFill>
              </a:rPr>
              <a:t> </a:t>
            </a:r>
            <a:r>
              <a:rPr lang="fr-FR" dirty="0"/>
              <a:t>(Autocomplétions </a:t>
            </a:r>
            <a:r>
              <a:rPr lang="fr-FR" dirty="0" err="1"/>
              <a:t>php</a:t>
            </a:r>
            <a:r>
              <a:rPr lang="fr-FR" dirty="0"/>
              <a:t> et d'autres fonctionnalités)</a:t>
            </a:r>
          </a:p>
          <a:p>
            <a:pPr marL="0" indent="0">
              <a:buNone/>
            </a:pPr>
            <a:endParaRPr lang="fr-FR" dirty="0"/>
          </a:p>
          <a:p>
            <a:pPr marL="0" indent="0">
              <a:buNone/>
            </a:pPr>
            <a:r>
              <a:rPr lang="fr-FR" dirty="0">
                <a:solidFill>
                  <a:srgbClr val="FF0000"/>
                </a:solidFill>
              </a:rPr>
              <a:t>PHP </a:t>
            </a:r>
            <a:r>
              <a:rPr lang="fr-FR" dirty="0" err="1">
                <a:solidFill>
                  <a:srgbClr val="FF0000"/>
                </a:solidFill>
              </a:rPr>
              <a:t>Namespace</a:t>
            </a:r>
            <a:r>
              <a:rPr lang="fr-FR" dirty="0">
                <a:solidFill>
                  <a:srgbClr val="FF0000"/>
                </a:solidFill>
              </a:rPr>
              <a:t> </a:t>
            </a:r>
            <a:r>
              <a:rPr lang="fr-FR" dirty="0" err="1">
                <a:solidFill>
                  <a:srgbClr val="FF0000"/>
                </a:solidFill>
              </a:rPr>
              <a:t>Resolver</a:t>
            </a:r>
            <a:r>
              <a:rPr lang="fr-FR" dirty="0">
                <a:solidFill>
                  <a:srgbClr val="FF0000"/>
                </a:solidFill>
              </a:rPr>
              <a:t> </a:t>
            </a:r>
            <a:r>
              <a:rPr lang="fr-FR" dirty="0"/>
              <a:t>(Faciliter l'importation des espaces de nom)</a:t>
            </a:r>
          </a:p>
          <a:p>
            <a:pPr marL="0" indent="0">
              <a:buNone/>
            </a:pPr>
            <a:endParaRPr lang="fr-FR" dirty="0"/>
          </a:p>
          <a:p>
            <a:pPr marL="0" indent="0">
              <a:buNone/>
            </a:pPr>
            <a:r>
              <a:rPr lang="fr-FR" dirty="0">
                <a:solidFill>
                  <a:srgbClr val="FF0000"/>
                </a:solidFill>
              </a:rPr>
              <a:t>Symfony for </a:t>
            </a:r>
            <a:r>
              <a:rPr lang="fr-FR" dirty="0" err="1">
                <a:solidFill>
                  <a:srgbClr val="FF0000"/>
                </a:solidFill>
              </a:rPr>
              <a:t>VScode</a:t>
            </a:r>
            <a:r>
              <a:rPr lang="fr-FR" dirty="0">
                <a:solidFill>
                  <a:srgbClr val="FF0000"/>
                </a:solidFill>
              </a:rPr>
              <a:t> </a:t>
            </a:r>
            <a:r>
              <a:rPr lang="fr-FR" dirty="0"/>
              <a:t>(Autocomplétions Symfony)</a:t>
            </a:r>
          </a:p>
          <a:p>
            <a:pPr marL="0" indent="0">
              <a:buNone/>
            </a:pPr>
            <a:endParaRPr lang="fr-FR" dirty="0"/>
          </a:p>
          <a:p>
            <a:pPr marL="0" indent="0">
              <a:buNone/>
            </a:pPr>
            <a:r>
              <a:rPr lang="fr-FR" dirty="0" err="1">
                <a:solidFill>
                  <a:srgbClr val="FF0000"/>
                </a:solidFill>
              </a:rPr>
              <a:t>Twig</a:t>
            </a:r>
            <a:r>
              <a:rPr lang="fr-FR" dirty="0">
                <a:solidFill>
                  <a:srgbClr val="FF0000"/>
                </a:solidFill>
              </a:rPr>
              <a:t> </a:t>
            </a:r>
            <a:r>
              <a:rPr lang="fr-FR" dirty="0" err="1">
                <a:solidFill>
                  <a:srgbClr val="FF0000"/>
                </a:solidFill>
              </a:rPr>
              <a:t>Language</a:t>
            </a:r>
            <a:r>
              <a:rPr lang="fr-FR" dirty="0">
                <a:solidFill>
                  <a:srgbClr val="FF0000"/>
                </a:solidFill>
              </a:rPr>
              <a:t> </a:t>
            </a:r>
            <a:r>
              <a:rPr lang="fr-FR" dirty="0"/>
              <a:t>(Pour la partie </a:t>
            </a:r>
            <a:r>
              <a:rPr lang="fr-FR" dirty="0" err="1"/>
              <a:t>twig</a:t>
            </a:r>
            <a:r>
              <a:rPr lang="fr-FR" dirty="0"/>
              <a:t>)</a:t>
            </a:r>
          </a:p>
        </p:txBody>
      </p:sp>
    </p:spTree>
    <p:extLst>
      <p:ext uri="{BB962C8B-B14F-4D97-AF65-F5344CB8AC3E}">
        <p14:creationId xmlns:p14="http://schemas.microsoft.com/office/powerpoint/2010/main" val="284838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Création du projet </a:t>
            </a:r>
            <a:r>
              <a:rPr lang="fr-FR" dirty="0" err="1"/>
              <a:t>Symfony</a:t>
            </a:r>
            <a:endParaRPr lang="fr-FR" dirty="0"/>
          </a:p>
        </p:txBody>
      </p:sp>
      <p:sp>
        <p:nvSpPr>
          <p:cNvPr id="3" name="Espace réservé du contenu 2"/>
          <p:cNvSpPr>
            <a:spLocks noGrp="1"/>
          </p:cNvSpPr>
          <p:nvPr>
            <p:ph idx="1"/>
          </p:nvPr>
        </p:nvSpPr>
        <p:spPr/>
        <p:txBody>
          <a:bodyPr/>
          <a:lstStyle/>
          <a:p>
            <a:r>
              <a:rPr lang="fr-FR" dirty="0" err="1"/>
              <a:t>Run</a:t>
            </a:r>
            <a:r>
              <a:rPr lang="fr-FR" dirty="0"/>
              <a:t> dans le terminal </a:t>
            </a:r>
            <a:r>
              <a:rPr lang="fr-FR" sz="2400" dirty="0">
                <a:solidFill>
                  <a:schemeClr val="accent2">
                    <a:lumMod val="75000"/>
                  </a:schemeClr>
                </a:solidFill>
              </a:rPr>
              <a:t>composer </a:t>
            </a:r>
            <a:r>
              <a:rPr lang="fr-FR" sz="2400" dirty="0" err="1">
                <a:solidFill>
                  <a:schemeClr val="accent2">
                    <a:lumMod val="75000"/>
                  </a:schemeClr>
                </a:solidFill>
              </a:rPr>
              <a:t>create-project</a:t>
            </a:r>
            <a:r>
              <a:rPr lang="fr-FR" sz="2400" dirty="0">
                <a:solidFill>
                  <a:schemeClr val="accent2">
                    <a:lumMod val="75000"/>
                  </a:schemeClr>
                </a:solidFill>
              </a:rPr>
              <a:t> </a:t>
            </a:r>
            <a:r>
              <a:rPr lang="fr-FR" sz="2400" dirty="0" err="1">
                <a:solidFill>
                  <a:schemeClr val="accent2">
                    <a:lumMod val="75000"/>
                  </a:schemeClr>
                </a:solidFill>
              </a:rPr>
              <a:t>symfony</a:t>
            </a:r>
            <a:r>
              <a:rPr lang="fr-FR" sz="2400" dirty="0">
                <a:solidFill>
                  <a:schemeClr val="accent2">
                    <a:lumMod val="75000"/>
                  </a:schemeClr>
                </a:solidFill>
              </a:rPr>
              <a:t>/</a:t>
            </a:r>
            <a:r>
              <a:rPr lang="fr-FR" sz="2400" dirty="0" err="1">
                <a:solidFill>
                  <a:schemeClr val="accent2">
                    <a:lumMod val="75000"/>
                  </a:schemeClr>
                </a:solidFill>
              </a:rPr>
              <a:t>skeleton</a:t>
            </a:r>
            <a:r>
              <a:rPr lang="fr-FR" sz="2400" dirty="0">
                <a:solidFill>
                  <a:schemeClr val="accent2">
                    <a:lumMod val="75000"/>
                  </a:schemeClr>
                </a:solidFill>
              </a:rPr>
              <a:t> blog</a:t>
            </a:r>
            <a:r>
              <a:rPr lang="fr-FR" dirty="0"/>
              <a:t>  (Commande pour créer un projet </a:t>
            </a:r>
            <a:r>
              <a:rPr lang="fr-FR" dirty="0" err="1"/>
              <a:t>symfony</a:t>
            </a:r>
            <a:r>
              <a:rPr lang="fr-FR" dirty="0"/>
              <a:t> Basic)</a:t>
            </a:r>
          </a:p>
          <a:p>
            <a:r>
              <a:rPr lang="fr-FR" dirty="0"/>
              <a:t>Installation de notre première bundle</a:t>
            </a:r>
          </a:p>
          <a:p>
            <a:pPr marL="0" indent="0">
              <a:buNone/>
            </a:pPr>
            <a:r>
              <a:rPr lang="fr-FR" dirty="0"/>
              <a:t>	</a:t>
            </a:r>
            <a:r>
              <a:rPr lang="en-US" dirty="0"/>
              <a:t> </a:t>
            </a:r>
            <a:r>
              <a:rPr lang="en-US" dirty="0">
                <a:solidFill>
                  <a:schemeClr val="accent2">
                    <a:lumMod val="75000"/>
                  </a:schemeClr>
                </a:solidFill>
              </a:rPr>
              <a:t>composer require --dev </a:t>
            </a:r>
            <a:r>
              <a:rPr lang="en-US" dirty="0" err="1">
                <a:solidFill>
                  <a:schemeClr val="accent2">
                    <a:lumMod val="75000"/>
                  </a:schemeClr>
                </a:solidFill>
              </a:rPr>
              <a:t>symfony</a:t>
            </a:r>
            <a:r>
              <a:rPr lang="en-US" dirty="0">
                <a:solidFill>
                  <a:schemeClr val="accent2">
                    <a:lumMod val="75000"/>
                  </a:schemeClr>
                </a:solidFill>
              </a:rPr>
              <a:t>/maker-bundle</a:t>
            </a:r>
            <a:endParaRPr lang="fr-FR" dirty="0">
              <a:solidFill>
                <a:schemeClr val="accent2">
                  <a:lumMod val="75000"/>
                </a:schemeClr>
              </a:solidFill>
            </a:endParaRPr>
          </a:p>
          <a:p>
            <a:pPr marL="0" indent="0">
              <a:buNone/>
            </a:pPr>
            <a:endParaRPr lang="fr-FR" dirty="0"/>
          </a:p>
          <a:p>
            <a:endParaRPr lang="fr-FR" dirty="0"/>
          </a:p>
        </p:txBody>
      </p:sp>
    </p:spTree>
    <p:extLst>
      <p:ext uri="{BB962C8B-B14F-4D97-AF65-F5344CB8AC3E}">
        <p14:creationId xmlns:p14="http://schemas.microsoft.com/office/powerpoint/2010/main" val="325972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4017807" y="2155729"/>
            <a:ext cx="6058211" cy="3733992"/>
          </a:xfrm>
          <a:prstGeom prst="rect">
            <a:avLst/>
          </a:prstGeom>
        </p:spPr>
      </p:pic>
    </p:spTree>
    <p:extLst>
      <p:ext uri="{BB962C8B-B14F-4D97-AF65-F5344CB8AC3E}">
        <p14:creationId xmlns:p14="http://schemas.microsoft.com/office/powerpoint/2010/main" val="163744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SYMFONY 6 - ARCHITECTURE</a:t>
            </a:r>
          </a:p>
        </p:txBody>
      </p:sp>
      <p:pic>
        <p:nvPicPr>
          <p:cNvPr id="7" name="Espace réservé du contenu 6"/>
          <p:cNvPicPr>
            <a:picLocks noGrp="1" noChangeAspect="1"/>
          </p:cNvPicPr>
          <p:nvPr>
            <p:ph idx="1"/>
          </p:nvPr>
        </p:nvPicPr>
        <p:blipFill>
          <a:blip r:embed="rId2"/>
          <a:stretch>
            <a:fillRect/>
          </a:stretch>
        </p:blipFill>
        <p:spPr>
          <a:xfrm>
            <a:off x="3752811" y="2133600"/>
            <a:ext cx="6588204" cy="3778250"/>
          </a:xfrm>
          <a:prstGeom prst="rect">
            <a:avLst/>
          </a:prstGeom>
        </p:spPr>
      </p:pic>
    </p:spTree>
    <p:extLst>
      <p:ext uri="{BB962C8B-B14F-4D97-AF65-F5344CB8AC3E}">
        <p14:creationId xmlns:p14="http://schemas.microsoft.com/office/powerpoint/2010/main" val="42589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Développement d’un site e-commerce (blog) </a:t>
            </a:r>
          </a:p>
        </p:txBody>
      </p:sp>
      <p:sp>
        <p:nvSpPr>
          <p:cNvPr id="3" name="Espace réservé du contenu 2"/>
          <p:cNvSpPr>
            <a:spLocks noGrp="1"/>
          </p:cNvSpPr>
          <p:nvPr>
            <p:ph idx="1"/>
          </p:nvPr>
        </p:nvSpPr>
        <p:spPr/>
        <p:txBody>
          <a:bodyPr/>
          <a:lstStyle/>
          <a:p>
            <a:pPr marL="0" indent="0">
              <a:buNone/>
            </a:pPr>
            <a:r>
              <a:rPr lang="fr-FR" dirty="0"/>
              <a:t>Dans cette partie de la formation nous allons voir les différentes fonctionnalités que propose </a:t>
            </a:r>
            <a:r>
              <a:rPr lang="fr-FR" dirty="0" err="1"/>
              <a:t>symfony</a:t>
            </a:r>
            <a:r>
              <a:rPr lang="fr-FR" dirty="0"/>
              <a:t> à travers le développement d’un site (</a:t>
            </a:r>
            <a:r>
              <a:rPr lang="fr-FR" dirty="0" err="1"/>
              <a:t>bog</a:t>
            </a:r>
            <a:r>
              <a:rPr lang="fr-FR" dirty="0"/>
              <a:t>)   </a:t>
            </a:r>
          </a:p>
        </p:txBody>
      </p:sp>
    </p:spTree>
    <p:extLst>
      <p:ext uri="{BB962C8B-B14F-4D97-AF65-F5344CB8AC3E}">
        <p14:creationId xmlns:p14="http://schemas.microsoft.com/office/powerpoint/2010/main" val="70838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br>
              <a:rPr lang="fr-FR" b="1" dirty="0"/>
            </a:br>
            <a:r>
              <a:rPr lang="fr-FR" b="1" dirty="0"/>
              <a:t>FRAMEWORK</a:t>
            </a:r>
            <a:br>
              <a:rPr lang="fr-FR" b="1" dirty="0"/>
            </a:br>
            <a:endParaRPr lang="fr-FR" dirty="0"/>
          </a:p>
        </p:txBody>
      </p:sp>
      <p:sp>
        <p:nvSpPr>
          <p:cNvPr id="3" name="Espace réservé du contenu 2"/>
          <p:cNvSpPr>
            <a:spLocks noGrp="1"/>
          </p:cNvSpPr>
          <p:nvPr>
            <p:ph idx="1"/>
          </p:nvPr>
        </p:nvSpPr>
        <p:spPr/>
        <p:txBody>
          <a:bodyPr/>
          <a:lstStyle/>
          <a:p>
            <a:r>
              <a:rPr lang="fr-FR" dirty="0"/>
              <a:t>Un Framework est une </a:t>
            </a:r>
            <a:r>
              <a:rPr lang="fr-FR" b="1" u="heavy" dirty="0"/>
              <a:t>boite à outils</a:t>
            </a:r>
            <a:r>
              <a:rPr lang="fr-FR" b="1" dirty="0"/>
              <a:t> </a:t>
            </a:r>
            <a:r>
              <a:rPr lang="fr-FR" dirty="0"/>
              <a:t>pour un développeur web. Frame signifie </a:t>
            </a:r>
            <a:r>
              <a:rPr lang="fr-FR" i="1" dirty="0"/>
              <a:t>cadre </a:t>
            </a:r>
            <a:r>
              <a:rPr lang="fr-FR" dirty="0"/>
              <a:t>et </a:t>
            </a:r>
            <a:r>
              <a:rPr lang="fr-FR" dirty="0" err="1"/>
              <a:t>work</a:t>
            </a:r>
            <a:r>
              <a:rPr lang="fr-FR" dirty="0"/>
              <a:t> se traduit par </a:t>
            </a:r>
            <a:r>
              <a:rPr lang="fr-FR" i="1" dirty="0"/>
              <a:t>travail</a:t>
            </a:r>
            <a:r>
              <a:rPr lang="fr-FR" dirty="0"/>
              <a:t>. Un Framework contient des composants autonomes qui permettent de faciliter le développement d’un site web ou d’une application. Ces composants résolvent des problèmes souvent rencontrés par les développeurs (CRUD, arborescence, normes, sécurités, etc.). Ils permettent donc de gagner du temps lors du développement du site.</a:t>
            </a:r>
          </a:p>
        </p:txBody>
      </p:sp>
    </p:spTree>
    <p:extLst>
      <p:ext uri="{BB962C8B-B14F-4D97-AF65-F5344CB8AC3E}">
        <p14:creationId xmlns:p14="http://schemas.microsoft.com/office/powerpoint/2010/main" val="366681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rPr>
              <a:t>Chapitre 1 : Les notions de bases de </a:t>
            </a:r>
            <a:r>
              <a:rPr lang="fr-FR" dirty="0" err="1">
                <a:solidFill>
                  <a:srgbClr val="FF0000"/>
                </a:solidFill>
              </a:rPr>
              <a:t>symfony</a:t>
            </a:r>
            <a:endParaRPr lang="fr-FR" dirty="0">
              <a:solidFill>
                <a:srgbClr val="FF0000"/>
              </a:solidFill>
            </a:endParaRPr>
          </a:p>
        </p:txBody>
      </p:sp>
      <p:sp>
        <p:nvSpPr>
          <p:cNvPr id="3" name="Espace réservé du contenu 2"/>
          <p:cNvSpPr>
            <a:spLocks noGrp="1"/>
          </p:cNvSpPr>
          <p:nvPr>
            <p:ph idx="1"/>
          </p:nvPr>
        </p:nvSpPr>
        <p:spPr>
          <a:xfrm>
            <a:off x="838199" y="1825625"/>
            <a:ext cx="10779493" cy="4351338"/>
          </a:xfrm>
        </p:spPr>
        <p:txBody>
          <a:bodyPr>
            <a:normAutofit/>
          </a:bodyPr>
          <a:lstStyle/>
          <a:p>
            <a:r>
              <a:rPr lang="fr-FR" b="1" u="sng" dirty="0">
                <a:solidFill>
                  <a:schemeClr val="accent1"/>
                </a:solidFill>
              </a:rPr>
              <a:t>Etape 1 </a:t>
            </a:r>
            <a:r>
              <a:rPr lang="fr-FR" dirty="0"/>
              <a:t>Notion de Flex</a:t>
            </a:r>
          </a:p>
          <a:p>
            <a:r>
              <a:rPr lang="fr-FR" b="1" u="sng" dirty="0">
                <a:solidFill>
                  <a:schemeClr val="accent1"/>
                </a:solidFill>
              </a:rPr>
              <a:t>Etape 2 </a:t>
            </a:r>
            <a:r>
              <a:rPr lang="fr-FR" dirty="0" err="1"/>
              <a:t>controller</a:t>
            </a:r>
            <a:r>
              <a:rPr lang="fr-FR" dirty="0"/>
              <a:t> et Route : </a:t>
            </a:r>
          </a:p>
          <a:p>
            <a:pPr marL="0" indent="0">
              <a:buNone/>
            </a:pPr>
            <a:r>
              <a:rPr lang="fr-FR" dirty="0"/>
              <a:t> 	- Création et affichage de « Hello Word » </a:t>
            </a:r>
          </a:p>
          <a:p>
            <a:pPr marL="0" indent="0">
              <a:buNone/>
            </a:pPr>
            <a:r>
              <a:rPr lang="fr-FR" dirty="0"/>
              <a:t>	- Notion des annotations  avec </a:t>
            </a:r>
            <a:r>
              <a:rPr lang="fr-FR" dirty="0">
                <a:solidFill>
                  <a:schemeClr val="accent2">
                    <a:lumMod val="75000"/>
                  </a:schemeClr>
                </a:solidFill>
              </a:rPr>
              <a:t>Composer </a:t>
            </a:r>
            <a:r>
              <a:rPr lang="fr-FR" dirty="0" err="1">
                <a:solidFill>
                  <a:schemeClr val="accent2">
                    <a:lumMod val="75000"/>
                  </a:schemeClr>
                </a:solidFill>
              </a:rPr>
              <a:t>req</a:t>
            </a:r>
            <a:r>
              <a:rPr lang="fr-FR" dirty="0">
                <a:solidFill>
                  <a:schemeClr val="accent2">
                    <a:lumMod val="75000"/>
                  </a:schemeClr>
                </a:solidFill>
              </a:rPr>
              <a:t> annotations</a:t>
            </a:r>
          </a:p>
          <a:p>
            <a:pPr marL="0" indent="0">
              <a:buNone/>
            </a:pPr>
            <a:r>
              <a:rPr lang="fr-FR" dirty="0">
                <a:solidFill>
                  <a:schemeClr val="accent2">
                    <a:lumMod val="75000"/>
                  </a:schemeClr>
                </a:solidFill>
              </a:rPr>
              <a:t>	</a:t>
            </a:r>
            <a:r>
              <a:rPr lang="fr-FR" dirty="0"/>
              <a:t> -</a:t>
            </a:r>
            <a:r>
              <a:rPr lang="fr-FR" dirty="0">
                <a:solidFill>
                  <a:schemeClr val="accent2">
                    <a:lumMod val="75000"/>
                  </a:schemeClr>
                </a:solidFill>
              </a:rPr>
              <a:t> </a:t>
            </a:r>
            <a:r>
              <a:rPr lang="fr-FR" dirty="0"/>
              <a:t>Création de home </a:t>
            </a:r>
            <a:r>
              <a:rPr lang="fr-FR" dirty="0" err="1"/>
              <a:t>controller</a:t>
            </a:r>
            <a:r>
              <a:rPr lang="fr-FR" dirty="0"/>
              <a:t> avec (</a:t>
            </a:r>
            <a:r>
              <a:rPr lang="fr-FR" dirty="0" err="1"/>
              <a:t>symfony</a:t>
            </a:r>
            <a:r>
              <a:rPr lang="fr-FR" dirty="0"/>
              <a:t> console </a:t>
            </a:r>
            <a:r>
              <a:rPr lang="fr-FR" dirty="0" err="1"/>
              <a:t>make:controller</a:t>
            </a:r>
            <a:r>
              <a:rPr lang="fr-FR" dirty="0"/>
              <a:t>)</a:t>
            </a:r>
          </a:p>
          <a:p>
            <a:r>
              <a:rPr lang="fr-FR" b="1" u="sng" dirty="0">
                <a:solidFill>
                  <a:schemeClr val="accent1"/>
                </a:solidFill>
              </a:rPr>
              <a:t>Etape 3 </a:t>
            </a:r>
            <a:r>
              <a:rPr lang="fr-FR" dirty="0" err="1"/>
              <a:t>template</a:t>
            </a:r>
            <a:r>
              <a:rPr lang="fr-FR" dirty="0"/>
              <a:t> </a:t>
            </a:r>
            <a:r>
              <a:rPr lang="fr-FR" dirty="0" err="1"/>
              <a:t>Twig</a:t>
            </a:r>
            <a:r>
              <a:rPr lang="fr-FR" dirty="0"/>
              <a:t> : (</a:t>
            </a:r>
            <a:r>
              <a:rPr lang="fr-FR" dirty="0">
                <a:solidFill>
                  <a:schemeClr val="accent2">
                    <a:lumMod val="75000"/>
                  </a:schemeClr>
                </a:solidFill>
              </a:rPr>
              <a:t>Composer </a:t>
            </a:r>
            <a:r>
              <a:rPr lang="fr-FR" dirty="0" err="1">
                <a:solidFill>
                  <a:schemeClr val="accent2">
                    <a:lumMod val="75000"/>
                  </a:schemeClr>
                </a:solidFill>
              </a:rPr>
              <a:t>req</a:t>
            </a:r>
            <a:r>
              <a:rPr lang="fr-FR" dirty="0">
                <a:solidFill>
                  <a:schemeClr val="accent2">
                    <a:lumMod val="75000"/>
                  </a:schemeClr>
                </a:solidFill>
              </a:rPr>
              <a:t> </a:t>
            </a:r>
            <a:r>
              <a:rPr lang="fr-FR" dirty="0" err="1">
                <a:solidFill>
                  <a:schemeClr val="accent2">
                    <a:lumMod val="75000"/>
                  </a:schemeClr>
                </a:solidFill>
              </a:rPr>
              <a:t>twig</a:t>
            </a:r>
            <a:r>
              <a:rPr lang="fr-FR" dirty="0"/>
              <a:t>)</a:t>
            </a:r>
          </a:p>
          <a:p>
            <a:pPr marL="0" indent="0">
              <a:buNone/>
            </a:pPr>
            <a:r>
              <a:rPr lang="fr-FR" dirty="0"/>
              <a:t>	- Création du fichier dans </a:t>
            </a:r>
            <a:r>
              <a:rPr lang="fr-FR" dirty="0" err="1"/>
              <a:t>template</a:t>
            </a:r>
            <a:r>
              <a:rPr lang="fr-FR" dirty="0"/>
              <a:t>/home/</a:t>
            </a:r>
            <a:r>
              <a:rPr lang="fr-FR" dirty="0" err="1"/>
              <a:t>index.html.twig</a:t>
            </a:r>
            <a:endParaRPr lang="fr-FR" dirty="0"/>
          </a:p>
          <a:p>
            <a:pPr marL="0" indent="0">
              <a:buNone/>
            </a:pPr>
            <a:r>
              <a:rPr lang="fr-FR" dirty="0"/>
              <a:t>	-Utilisation de </a:t>
            </a:r>
            <a:r>
              <a:rPr lang="fr-FR" dirty="0" err="1">
                <a:hlinkClick r:id="rId2"/>
              </a:rPr>
              <a:t>bootswatch</a:t>
            </a:r>
            <a:r>
              <a:rPr lang="fr-FR" dirty="0"/>
              <a:t> pour télécharger un </a:t>
            </a:r>
            <a:r>
              <a:rPr lang="fr-FR" dirty="0" err="1"/>
              <a:t>template</a:t>
            </a:r>
            <a:r>
              <a:rPr lang="fr-FR" dirty="0"/>
              <a:t> 	</a:t>
            </a:r>
          </a:p>
        </p:txBody>
      </p:sp>
    </p:spTree>
    <p:extLst>
      <p:ext uri="{BB962C8B-B14F-4D97-AF65-F5344CB8AC3E}">
        <p14:creationId xmlns:p14="http://schemas.microsoft.com/office/powerpoint/2010/main" val="30673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a:t>	- Dans public crée un dossier assets/</a:t>
            </a:r>
            <a:r>
              <a:rPr lang="fr-FR" dirty="0" err="1"/>
              <a:t>css</a:t>
            </a:r>
            <a:r>
              <a:rPr lang="fr-FR" dirty="0"/>
              <a:t> pour mettre notre </a:t>
            </a:r>
            <a:r>
              <a:rPr lang="fr-FR" dirty="0" err="1"/>
              <a:t>css</a:t>
            </a:r>
            <a:r>
              <a:rPr lang="fr-FR" dirty="0"/>
              <a:t> téléchargé sur </a:t>
            </a:r>
            <a:r>
              <a:rPr lang="fr-FR" dirty="0" err="1">
                <a:hlinkClick r:id="rId2"/>
              </a:rPr>
              <a:t>bootswatch</a:t>
            </a:r>
            <a:r>
              <a:rPr lang="fr-FR" dirty="0"/>
              <a:t> </a:t>
            </a:r>
          </a:p>
          <a:p>
            <a:pPr marL="0" indent="0">
              <a:buNone/>
            </a:pPr>
            <a:r>
              <a:rPr lang="fr-FR" dirty="0"/>
              <a:t>	- Ajouter la balise &lt;</a:t>
            </a:r>
            <a:r>
              <a:rPr lang="fr-FR" dirty="0" err="1"/>
              <a:t>link</a:t>
            </a:r>
            <a:r>
              <a:rPr lang="fr-FR" dirty="0"/>
              <a:t>&gt; dans </a:t>
            </a:r>
            <a:r>
              <a:rPr lang="fr-FR" dirty="0" err="1"/>
              <a:t>base.html.twig</a:t>
            </a:r>
            <a:r>
              <a:rPr lang="fr-FR" dirty="0"/>
              <a:t> pour prendre le </a:t>
            </a:r>
            <a:r>
              <a:rPr lang="fr-FR" dirty="0" err="1"/>
              <a:t>css</a:t>
            </a:r>
            <a:endParaRPr lang="fr-FR" dirty="0"/>
          </a:p>
          <a:p>
            <a:pPr marL="0" indent="0">
              <a:buNone/>
            </a:pPr>
            <a:r>
              <a:rPr lang="fr-FR" dirty="0"/>
              <a:t>	- Choisir une balise &lt;</a:t>
            </a:r>
            <a:r>
              <a:rPr lang="fr-FR" dirty="0" err="1"/>
              <a:t>nav</a:t>
            </a:r>
            <a:r>
              <a:rPr lang="fr-FR" dirty="0"/>
              <a:t>&gt; sur </a:t>
            </a:r>
            <a:r>
              <a:rPr lang="fr-FR" dirty="0" err="1"/>
              <a:t>bootswatch</a:t>
            </a:r>
            <a:r>
              <a:rPr lang="fr-FR" dirty="0"/>
              <a:t> pour le mettre dans notre projet (</a:t>
            </a:r>
            <a:r>
              <a:rPr lang="fr-FR" dirty="0" err="1"/>
              <a:t>base.html.twig</a:t>
            </a:r>
            <a:r>
              <a:rPr lang="fr-FR" dirty="0"/>
              <a:t>)</a:t>
            </a:r>
          </a:p>
          <a:p>
            <a:pPr marL="0" indent="0">
              <a:buNone/>
            </a:pPr>
            <a:endParaRPr lang="fr-FR" dirty="0"/>
          </a:p>
        </p:txBody>
      </p:sp>
    </p:spTree>
    <p:extLst>
      <p:ext uri="{BB962C8B-B14F-4D97-AF65-F5344CB8AC3E}">
        <p14:creationId xmlns:p14="http://schemas.microsoft.com/office/powerpoint/2010/main" val="157263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832690" cy="1325563"/>
          </a:xfrm>
        </p:spPr>
        <p:txBody>
          <a:bodyPr>
            <a:normAutofit/>
          </a:bodyPr>
          <a:lstStyle/>
          <a:p>
            <a:pPr algn="ctr"/>
            <a:r>
              <a:rPr lang="fr-FR" b="1" u="sng" dirty="0">
                <a:solidFill>
                  <a:schemeClr val="accent1"/>
                </a:solidFill>
              </a:rPr>
              <a:t>Etape 4 </a:t>
            </a:r>
            <a:r>
              <a:rPr lang="fr-FR" dirty="0"/>
              <a:t>ORM Doctrine (Object </a:t>
            </a:r>
            <a:r>
              <a:rPr lang="fr-FR" dirty="0" err="1"/>
              <a:t>Relationnal</a:t>
            </a:r>
            <a:r>
              <a:rPr lang="fr-FR" dirty="0"/>
              <a:t> Mapper)</a:t>
            </a:r>
          </a:p>
        </p:txBody>
      </p:sp>
      <p:sp>
        <p:nvSpPr>
          <p:cNvPr id="3" name="Espace réservé du contenu 2"/>
          <p:cNvSpPr>
            <a:spLocks noGrp="1"/>
          </p:cNvSpPr>
          <p:nvPr>
            <p:ph idx="1"/>
          </p:nvPr>
        </p:nvSpPr>
        <p:spPr>
          <a:xfrm>
            <a:off x="838200" y="1825625"/>
            <a:ext cx="10515600" cy="4693162"/>
          </a:xfrm>
        </p:spPr>
        <p:txBody>
          <a:bodyPr>
            <a:normAutofit/>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	</a:t>
            </a:r>
          </a:p>
          <a:p>
            <a:pPr marL="0" indent="0">
              <a:buNone/>
            </a:pPr>
            <a:endParaRPr lang="fr-FR" dirty="0"/>
          </a:p>
          <a:p>
            <a:pPr marL="0" indent="0">
              <a:buNone/>
            </a:pPr>
            <a:r>
              <a:rPr lang="fr-FR" dirty="0"/>
              <a:t> </a:t>
            </a:r>
          </a:p>
          <a:p>
            <a:pPr marL="0" indent="0">
              <a:buNone/>
            </a:pPr>
            <a:r>
              <a:rPr lang="fr-FR" dirty="0"/>
              <a:t>Installation du package ORM (</a:t>
            </a:r>
            <a:r>
              <a:rPr lang="fr-FR" dirty="0">
                <a:solidFill>
                  <a:schemeClr val="accent2">
                    <a:lumMod val="75000"/>
                  </a:schemeClr>
                </a:solidFill>
              </a:rPr>
              <a:t>composer </a:t>
            </a:r>
            <a:r>
              <a:rPr lang="fr-FR" dirty="0" err="1">
                <a:solidFill>
                  <a:schemeClr val="accent2">
                    <a:lumMod val="75000"/>
                  </a:schemeClr>
                </a:solidFill>
              </a:rPr>
              <a:t>req</a:t>
            </a:r>
            <a:r>
              <a:rPr lang="fr-FR" dirty="0">
                <a:solidFill>
                  <a:schemeClr val="accent2">
                    <a:lumMod val="75000"/>
                  </a:schemeClr>
                </a:solidFill>
              </a:rPr>
              <a:t> </a:t>
            </a:r>
            <a:r>
              <a:rPr lang="fr-FR" dirty="0" err="1">
                <a:solidFill>
                  <a:schemeClr val="accent2">
                    <a:lumMod val="75000"/>
                  </a:schemeClr>
                </a:solidFill>
              </a:rPr>
              <a:t>orm</a:t>
            </a:r>
            <a:r>
              <a:rPr lang="fr-FR" dirty="0"/>
              <a:t>)</a:t>
            </a:r>
          </a:p>
          <a:p>
            <a:pPr marL="0" indent="0">
              <a:buNone/>
            </a:pPr>
            <a:endParaRPr lang="fr-FR" dirty="0"/>
          </a:p>
        </p:txBody>
      </p:sp>
      <p:pic>
        <p:nvPicPr>
          <p:cNvPr id="4" name="Image 3"/>
          <p:cNvPicPr/>
          <p:nvPr/>
        </p:nvPicPr>
        <p:blipFill>
          <a:blip r:embed="rId2"/>
          <a:stretch>
            <a:fillRect/>
          </a:stretch>
        </p:blipFill>
        <p:spPr>
          <a:xfrm>
            <a:off x="3087820" y="2391569"/>
            <a:ext cx="5760720" cy="2770366"/>
          </a:xfrm>
          <a:prstGeom prst="rect">
            <a:avLst/>
          </a:prstGeom>
        </p:spPr>
      </p:pic>
    </p:spTree>
    <p:extLst>
      <p:ext uri="{BB962C8B-B14F-4D97-AF65-F5344CB8AC3E}">
        <p14:creationId xmlns:p14="http://schemas.microsoft.com/office/powerpoint/2010/main" val="4220590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a:solidFill>
                  <a:schemeClr val="accent1">
                    <a:lumMod val="75000"/>
                  </a:schemeClr>
                </a:solidFill>
              </a:rPr>
              <a:t>Etape 6 </a:t>
            </a:r>
            <a:r>
              <a:rPr lang="fr-FR" dirty="0"/>
              <a:t>: Création de base de donnée</a:t>
            </a:r>
          </a:p>
        </p:txBody>
      </p:sp>
      <p:sp>
        <p:nvSpPr>
          <p:cNvPr id="3" name="Espace réservé du contenu 2"/>
          <p:cNvSpPr>
            <a:spLocks noGrp="1"/>
          </p:cNvSpPr>
          <p:nvPr>
            <p:ph idx="1"/>
          </p:nvPr>
        </p:nvSpPr>
        <p:spPr/>
        <p:txBody>
          <a:bodyPr>
            <a:normAutofit/>
          </a:bodyPr>
          <a:lstStyle/>
          <a:p>
            <a:pPr>
              <a:buFontTx/>
              <a:buChar char="-"/>
            </a:pPr>
            <a:r>
              <a:rPr lang="fr-FR" dirty="0"/>
              <a:t>Création des entités ( Article, User, </a:t>
            </a:r>
            <a:r>
              <a:rPr lang="fr-FR" dirty="0" err="1"/>
              <a:t>Category</a:t>
            </a:r>
            <a:r>
              <a:rPr lang="fr-FR" dirty="0"/>
              <a:t>)</a:t>
            </a:r>
          </a:p>
          <a:p>
            <a:pPr marL="0" indent="0">
              <a:buNone/>
            </a:pPr>
            <a:r>
              <a:rPr lang="fr-FR" dirty="0"/>
              <a:t>	- </a:t>
            </a:r>
            <a:r>
              <a:rPr lang="en-US" dirty="0" err="1">
                <a:solidFill>
                  <a:schemeClr val="accent2">
                    <a:lumMod val="75000"/>
                  </a:schemeClr>
                </a:solidFill>
              </a:rPr>
              <a:t>Symfony</a:t>
            </a:r>
            <a:r>
              <a:rPr lang="en-US" dirty="0">
                <a:solidFill>
                  <a:schemeClr val="accent2">
                    <a:lumMod val="75000"/>
                  </a:schemeClr>
                </a:solidFill>
              </a:rPr>
              <a:t> console make :entity Article</a:t>
            </a:r>
            <a:endParaRPr lang="fr-FR" dirty="0">
              <a:solidFill>
                <a:schemeClr val="accent2">
                  <a:lumMod val="75000"/>
                </a:schemeClr>
              </a:solidFill>
            </a:endParaRPr>
          </a:p>
          <a:p>
            <a:pPr marL="0" indent="0">
              <a:buNone/>
            </a:pPr>
            <a:r>
              <a:rPr lang="en-US" dirty="0"/>
              <a:t>	   </a:t>
            </a:r>
            <a:r>
              <a:rPr lang="en-US" dirty="0">
                <a:solidFill>
                  <a:schemeClr val="accent6"/>
                </a:solidFill>
              </a:rPr>
              <a:t>Article</a:t>
            </a:r>
            <a:r>
              <a:rPr lang="en-US" dirty="0"/>
              <a:t>		          		</a:t>
            </a:r>
            <a:r>
              <a:rPr lang="en-US" dirty="0">
                <a:solidFill>
                  <a:schemeClr val="accent6"/>
                </a:solidFill>
              </a:rPr>
              <a:t>User</a:t>
            </a:r>
            <a:r>
              <a:rPr lang="en-US" dirty="0"/>
              <a:t>		             			</a:t>
            </a:r>
            <a:r>
              <a:rPr lang="en-US" dirty="0">
                <a:solidFill>
                  <a:schemeClr val="accent6"/>
                </a:solidFill>
              </a:rPr>
              <a:t>Category</a:t>
            </a:r>
          </a:p>
          <a:p>
            <a:pPr marL="0" indent="0">
              <a:buNone/>
            </a:pPr>
            <a:r>
              <a:rPr lang="en-US" dirty="0"/>
              <a:t>	title: string	             	username: string	            		title: string</a:t>
            </a:r>
            <a:endParaRPr lang="fr-FR" dirty="0"/>
          </a:p>
          <a:p>
            <a:pPr marL="0" indent="0">
              <a:buNone/>
            </a:pPr>
            <a:r>
              <a:rPr lang="en-US" dirty="0"/>
              <a:t>	content: text              </a:t>
            </a:r>
            <a:r>
              <a:rPr lang="en-US" dirty="0" err="1"/>
              <a:t>firstname</a:t>
            </a:r>
            <a:r>
              <a:rPr lang="en-US" dirty="0"/>
              <a:t>: string	       		</a:t>
            </a:r>
            <a:r>
              <a:rPr lang="fr-FR" dirty="0"/>
              <a:t>description : </a:t>
            </a:r>
            <a:r>
              <a:rPr lang="fr-FR" dirty="0" err="1"/>
              <a:t>text</a:t>
            </a:r>
            <a:r>
              <a:rPr lang="fr-FR" dirty="0"/>
              <a:t> (</a:t>
            </a:r>
            <a:r>
              <a:rPr lang="fr-FR" dirty="0" err="1"/>
              <a:t>Null</a:t>
            </a:r>
            <a:r>
              <a:rPr lang="fr-FR" dirty="0"/>
              <a:t>)</a:t>
            </a:r>
          </a:p>
          <a:p>
            <a:pPr marL="0" indent="0">
              <a:buNone/>
            </a:pPr>
            <a:r>
              <a:rPr lang="en-US" dirty="0"/>
              <a:t>	image: string         	   </a:t>
            </a:r>
            <a:r>
              <a:rPr lang="en-US" dirty="0" err="1"/>
              <a:t>lastname</a:t>
            </a:r>
            <a:r>
              <a:rPr lang="en-US" dirty="0"/>
              <a:t>: string               image : string</a:t>
            </a:r>
            <a:endParaRPr lang="fr-FR" dirty="0"/>
          </a:p>
          <a:p>
            <a:pPr marL="0" indent="0">
              <a:buNone/>
            </a:pPr>
            <a:r>
              <a:rPr lang="en-US" dirty="0"/>
              <a:t>	</a:t>
            </a:r>
            <a:r>
              <a:rPr lang="en-US" dirty="0" err="1"/>
              <a:t>createdAt</a:t>
            </a:r>
            <a:r>
              <a:rPr lang="en-US" dirty="0"/>
              <a:t>: </a:t>
            </a:r>
            <a:r>
              <a:rPr lang="en-US" dirty="0" err="1"/>
              <a:t>datetime</a:t>
            </a:r>
            <a:r>
              <a:rPr lang="en-US" dirty="0"/>
              <a:t>  password: string</a:t>
            </a:r>
            <a:endParaRPr lang="fr-FR" dirty="0"/>
          </a:p>
          <a:p>
            <a:pPr marL="0" indent="0">
              <a:buNone/>
            </a:pPr>
            <a:r>
              <a:rPr lang="fr-FR" dirty="0"/>
              <a:t>				    			</a:t>
            </a:r>
            <a:r>
              <a:rPr lang="en-US" dirty="0"/>
              <a:t>email: string</a:t>
            </a:r>
            <a:endParaRPr lang="fr-FR" dirty="0"/>
          </a:p>
          <a:p>
            <a:pPr marL="0" indent="0">
              <a:buNone/>
            </a:pPr>
            <a:r>
              <a:rPr lang="fr-FR" dirty="0"/>
              <a:t>				    		</a:t>
            </a:r>
            <a:r>
              <a:rPr lang="en-US" dirty="0" err="1"/>
              <a:t>createdAt</a:t>
            </a:r>
            <a:r>
              <a:rPr lang="en-US" dirty="0"/>
              <a:t>: datetime</a:t>
            </a:r>
            <a:r>
              <a:rPr lang="fr-FR" dirty="0"/>
              <a:t>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09289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a:t>- </a:t>
            </a:r>
            <a:r>
              <a:rPr lang="fr-FR" dirty="0" err="1"/>
              <a:t>Mapping</a:t>
            </a:r>
            <a:r>
              <a:rPr lang="fr-FR" dirty="0"/>
              <a:t> entres les entités </a:t>
            </a:r>
          </a:p>
          <a:p>
            <a:pPr marL="0" indent="0">
              <a:buNone/>
            </a:pPr>
            <a:r>
              <a:rPr lang="fr-FR" dirty="0"/>
              <a:t>		Article et </a:t>
            </a:r>
            <a:r>
              <a:rPr lang="fr-FR" dirty="0" err="1"/>
              <a:t>Category</a:t>
            </a:r>
            <a:r>
              <a:rPr lang="fr-FR" dirty="0"/>
              <a:t> (</a:t>
            </a:r>
            <a:r>
              <a:rPr lang="fr-FR" dirty="0" err="1"/>
              <a:t>ManyToMany</a:t>
            </a:r>
            <a:r>
              <a:rPr lang="fr-FR" dirty="0"/>
              <a:t>)</a:t>
            </a:r>
          </a:p>
          <a:p>
            <a:pPr marL="0" indent="0">
              <a:buNone/>
            </a:pPr>
            <a:r>
              <a:rPr lang="fr-FR" dirty="0"/>
              <a:t>		Article et User (</a:t>
            </a:r>
            <a:r>
              <a:rPr lang="fr-FR" dirty="0" err="1"/>
              <a:t>ManyToOne</a:t>
            </a:r>
            <a:r>
              <a:rPr lang="fr-FR" dirty="0"/>
              <a:t>)</a:t>
            </a:r>
          </a:p>
          <a:p>
            <a:pPr marL="0" indent="0">
              <a:buNone/>
            </a:pPr>
            <a:r>
              <a:rPr lang="fr-FR" dirty="0"/>
              <a:t>	- Configuration du fichier .</a:t>
            </a:r>
            <a:r>
              <a:rPr lang="fr-FR" dirty="0" err="1"/>
              <a:t>env</a:t>
            </a:r>
            <a:r>
              <a:rPr lang="fr-FR" dirty="0"/>
              <a:t> pour paramétré le nom de la base </a:t>
            </a:r>
          </a:p>
          <a:p>
            <a:pPr marL="0" indent="0">
              <a:buNone/>
            </a:pPr>
            <a:r>
              <a:rPr lang="fr-FR" dirty="0"/>
              <a:t>	- </a:t>
            </a:r>
            <a:r>
              <a:rPr lang="fr-FR" dirty="0">
                <a:solidFill>
                  <a:schemeClr val="accent2">
                    <a:lumMod val="75000"/>
                  </a:schemeClr>
                </a:solidFill>
              </a:rPr>
              <a:t>Symfony console </a:t>
            </a:r>
            <a:r>
              <a:rPr lang="fr-FR" dirty="0" err="1">
                <a:solidFill>
                  <a:schemeClr val="accent2">
                    <a:lumMod val="75000"/>
                  </a:schemeClr>
                </a:solidFill>
              </a:rPr>
              <a:t>doctrine:database:create</a:t>
            </a:r>
            <a:r>
              <a:rPr lang="fr-FR" dirty="0"/>
              <a:t> (créer la base)</a:t>
            </a:r>
          </a:p>
          <a:p>
            <a:pPr marL="0" indent="0">
              <a:buNone/>
            </a:pPr>
            <a:r>
              <a:rPr lang="fr-FR" dirty="0"/>
              <a:t>	- </a:t>
            </a:r>
            <a:r>
              <a:rPr lang="fr-FR" dirty="0">
                <a:solidFill>
                  <a:schemeClr val="accent2">
                    <a:lumMod val="75000"/>
                  </a:schemeClr>
                </a:solidFill>
              </a:rPr>
              <a:t>Symfony console </a:t>
            </a:r>
            <a:r>
              <a:rPr lang="fr-FR" dirty="0" err="1">
                <a:solidFill>
                  <a:schemeClr val="accent2">
                    <a:lumMod val="75000"/>
                  </a:schemeClr>
                </a:solidFill>
              </a:rPr>
              <a:t>make:migration</a:t>
            </a:r>
            <a:r>
              <a:rPr lang="fr-FR" dirty="0">
                <a:solidFill>
                  <a:schemeClr val="accent2">
                    <a:lumMod val="75000"/>
                  </a:schemeClr>
                </a:solidFill>
              </a:rPr>
              <a:t> </a:t>
            </a:r>
            <a:r>
              <a:rPr lang="fr-FR" dirty="0"/>
              <a:t>(fabrique une migration)</a:t>
            </a:r>
          </a:p>
          <a:p>
            <a:pPr marL="0" indent="0">
              <a:buNone/>
            </a:pPr>
            <a:r>
              <a:rPr lang="fr-FR" dirty="0"/>
              <a:t>	- </a:t>
            </a:r>
            <a:r>
              <a:rPr lang="fr-FR" dirty="0" err="1">
                <a:solidFill>
                  <a:schemeClr val="accent2">
                    <a:lumMod val="75000"/>
                  </a:schemeClr>
                </a:solidFill>
              </a:rPr>
              <a:t>Symfony</a:t>
            </a:r>
            <a:r>
              <a:rPr lang="fr-FR" dirty="0">
                <a:solidFill>
                  <a:schemeClr val="accent2">
                    <a:lumMod val="75000"/>
                  </a:schemeClr>
                </a:solidFill>
              </a:rPr>
              <a:t> console </a:t>
            </a:r>
            <a:r>
              <a:rPr lang="fr-FR" dirty="0" err="1">
                <a:solidFill>
                  <a:schemeClr val="accent2">
                    <a:lumMod val="75000"/>
                  </a:schemeClr>
                </a:solidFill>
              </a:rPr>
              <a:t>doctrine:migrations:migrate</a:t>
            </a:r>
            <a:r>
              <a:rPr lang="fr-FR" dirty="0">
                <a:solidFill>
                  <a:schemeClr val="accent2">
                    <a:lumMod val="75000"/>
                  </a:schemeClr>
                </a:solidFill>
              </a:rPr>
              <a:t> </a:t>
            </a:r>
            <a:r>
              <a:rPr lang="fr-FR" dirty="0"/>
              <a:t>(migration vers la BD)</a:t>
            </a:r>
          </a:p>
        </p:txBody>
      </p:sp>
    </p:spTree>
    <p:extLst>
      <p:ext uri="{BB962C8B-B14F-4D97-AF65-F5344CB8AC3E}">
        <p14:creationId xmlns:p14="http://schemas.microsoft.com/office/powerpoint/2010/main" val="186371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70C0"/>
                </a:solidFill>
              </a:rPr>
              <a:t>Etape 7 </a:t>
            </a:r>
            <a:r>
              <a:rPr lang="fr-FR" dirty="0"/>
              <a:t>:  </a:t>
            </a:r>
            <a:r>
              <a:rPr lang="fr-FR" dirty="0" err="1"/>
              <a:t>Fixtures</a:t>
            </a:r>
            <a:r>
              <a:rPr lang="fr-FR" dirty="0"/>
              <a:t> avec doctrine</a:t>
            </a:r>
          </a:p>
        </p:txBody>
      </p:sp>
      <p:sp>
        <p:nvSpPr>
          <p:cNvPr id="3" name="Espace réservé du contenu 2"/>
          <p:cNvSpPr>
            <a:spLocks noGrp="1"/>
          </p:cNvSpPr>
          <p:nvPr>
            <p:ph idx="1"/>
          </p:nvPr>
        </p:nvSpPr>
        <p:spPr/>
        <p:txBody>
          <a:bodyPr/>
          <a:lstStyle/>
          <a:p>
            <a:pPr marL="0" indent="0">
              <a:buNone/>
            </a:pPr>
            <a:r>
              <a:rPr lang="fr-FR" dirty="0"/>
              <a:t>Les </a:t>
            </a:r>
            <a:r>
              <a:rPr lang="fr-FR" dirty="0" err="1"/>
              <a:t>fixtures</a:t>
            </a:r>
            <a:r>
              <a:rPr lang="fr-FR" dirty="0"/>
              <a:t> sont les jeux de données pour notre base de données.</a:t>
            </a:r>
          </a:p>
          <a:p>
            <a:pPr marL="0" indent="0">
              <a:buNone/>
            </a:pPr>
            <a:r>
              <a:rPr lang="fr-FR" dirty="0"/>
              <a:t>	-  </a:t>
            </a:r>
            <a:r>
              <a:rPr lang="fr-FR" dirty="0">
                <a:solidFill>
                  <a:srgbClr val="C00000"/>
                </a:solidFill>
              </a:rPr>
              <a:t>Composer </a:t>
            </a:r>
            <a:r>
              <a:rPr lang="fr-FR" dirty="0" err="1">
                <a:solidFill>
                  <a:srgbClr val="C00000"/>
                </a:solidFill>
              </a:rPr>
              <a:t>req</a:t>
            </a:r>
            <a:r>
              <a:rPr lang="fr-FR" dirty="0">
                <a:solidFill>
                  <a:srgbClr val="C00000"/>
                </a:solidFill>
              </a:rPr>
              <a:t> </a:t>
            </a:r>
            <a:r>
              <a:rPr lang="fr-FR" dirty="0" err="1">
                <a:solidFill>
                  <a:srgbClr val="C00000"/>
                </a:solidFill>
              </a:rPr>
              <a:t>orm-fixtures</a:t>
            </a:r>
            <a:r>
              <a:rPr lang="fr-FR" dirty="0">
                <a:solidFill>
                  <a:srgbClr val="C00000"/>
                </a:solidFill>
              </a:rPr>
              <a:t> </a:t>
            </a:r>
            <a:r>
              <a:rPr lang="fr-FR" dirty="0"/>
              <a:t>(Installation du composant)</a:t>
            </a:r>
          </a:p>
          <a:p>
            <a:pPr marL="0" indent="0">
              <a:buNone/>
            </a:pPr>
            <a:r>
              <a:rPr lang="fr-FR" dirty="0"/>
              <a:t>	</a:t>
            </a:r>
            <a:r>
              <a:rPr lang="en-US" dirty="0"/>
              <a:t>-  </a:t>
            </a:r>
            <a:r>
              <a:rPr lang="en-US" dirty="0">
                <a:solidFill>
                  <a:srgbClr val="C00000"/>
                </a:solidFill>
              </a:rPr>
              <a:t>Composer req </a:t>
            </a:r>
            <a:r>
              <a:rPr lang="en-US" dirty="0" err="1">
                <a:solidFill>
                  <a:srgbClr val="C00000"/>
                </a:solidFill>
              </a:rPr>
              <a:t>fakerphp</a:t>
            </a:r>
            <a:r>
              <a:rPr lang="en-US" dirty="0">
                <a:solidFill>
                  <a:srgbClr val="C00000"/>
                </a:solidFill>
              </a:rPr>
              <a:t>/faker </a:t>
            </a:r>
            <a:r>
              <a:rPr lang="en-US" dirty="0"/>
              <a:t>(</a:t>
            </a:r>
            <a:r>
              <a:rPr lang="en-US" dirty="0" err="1"/>
              <a:t>création</a:t>
            </a:r>
            <a:r>
              <a:rPr lang="en-US" dirty="0"/>
              <a:t> des </a:t>
            </a:r>
            <a:r>
              <a:rPr lang="en-US" dirty="0" err="1"/>
              <a:t>données</a:t>
            </a:r>
            <a:r>
              <a:rPr lang="en-US" dirty="0"/>
              <a:t> </a:t>
            </a:r>
            <a:r>
              <a:rPr lang="en-US" dirty="0" err="1"/>
              <a:t>aléatoires</a:t>
            </a:r>
            <a:r>
              <a:rPr lang="en-US" dirty="0"/>
              <a:t>). </a:t>
            </a:r>
            <a:r>
              <a:rPr lang="en-US" dirty="0">
                <a:solidFill>
                  <a:srgbClr val="00B0F0"/>
                </a:solidFill>
                <a:hlinkClick r:id="rId2">
                  <a:extLst>
                    <a:ext uri="{A12FA001-AC4F-418D-AE19-62706E023703}">
                      <ahyp:hlinkClr xmlns:ahyp="http://schemas.microsoft.com/office/drawing/2018/hyperlinkcolor" val="tx"/>
                    </a:ext>
                  </a:extLst>
                </a:hlinkClick>
              </a:rPr>
              <a:t>Faker</a:t>
            </a:r>
            <a:endParaRPr lang="en-US" dirty="0">
              <a:solidFill>
                <a:srgbClr val="00B0F0"/>
              </a:solidFill>
            </a:endParaRPr>
          </a:p>
          <a:p>
            <a:pPr marL="0" indent="0">
              <a:buNone/>
            </a:pPr>
            <a:r>
              <a:rPr lang="en-US" dirty="0" err="1"/>
              <a:t>Dans</a:t>
            </a:r>
            <a:r>
              <a:rPr lang="en-US" dirty="0"/>
              <a:t> le dossier Fixtures preparer </a:t>
            </a:r>
            <a:r>
              <a:rPr lang="en-US" dirty="0" err="1"/>
              <a:t>vos</a:t>
            </a:r>
            <a:r>
              <a:rPr lang="en-US" dirty="0"/>
              <a:t> </a:t>
            </a:r>
            <a:r>
              <a:rPr lang="en-US" dirty="0" err="1"/>
              <a:t>données</a:t>
            </a:r>
            <a:r>
              <a:rPr lang="en-US" dirty="0"/>
              <a:t>.</a:t>
            </a:r>
          </a:p>
          <a:p>
            <a:pPr marL="0" indent="0">
              <a:buNone/>
            </a:pPr>
            <a:r>
              <a:rPr lang="en-US" dirty="0">
                <a:solidFill>
                  <a:srgbClr val="C00000"/>
                </a:solidFill>
              </a:rPr>
              <a:t>	</a:t>
            </a:r>
            <a:r>
              <a:rPr lang="fr-FR" dirty="0"/>
              <a:t>- </a:t>
            </a:r>
            <a:r>
              <a:rPr lang="fr-FR" dirty="0" err="1">
                <a:solidFill>
                  <a:srgbClr val="C00000"/>
                </a:solidFill>
              </a:rPr>
              <a:t>symfony</a:t>
            </a:r>
            <a:r>
              <a:rPr lang="fr-FR" dirty="0">
                <a:solidFill>
                  <a:srgbClr val="C00000"/>
                </a:solidFill>
              </a:rPr>
              <a:t> console </a:t>
            </a:r>
            <a:r>
              <a:rPr lang="fr-FR" dirty="0" err="1">
                <a:solidFill>
                  <a:srgbClr val="C00000"/>
                </a:solidFill>
              </a:rPr>
              <a:t>doctrine:fixtures:load</a:t>
            </a:r>
            <a:r>
              <a:rPr lang="fr-FR" dirty="0">
                <a:solidFill>
                  <a:srgbClr val="C00000"/>
                </a:solidFill>
              </a:rPr>
              <a:t> </a:t>
            </a:r>
            <a:r>
              <a:rPr lang="fr-FR" dirty="0"/>
              <a:t>(Chargement des données dans BD)</a:t>
            </a:r>
            <a:endParaRPr lang="fr-FR" dirty="0">
              <a:solidFill>
                <a:srgbClr val="C00000"/>
              </a:solidFill>
            </a:endParaRP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56607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FF0000"/>
                </a:solidFill>
              </a:rPr>
              <a:t>Chapitre 2 : Création du Blog</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solidFill>
                  <a:srgbClr val="0070C0"/>
                </a:solidFill>
              </a:rPr>
              <a:t>Etape 1: </a:t>
            </a:r>
            <a:r>
              <a:rPr lang="fr-FR" dirty="0"/>
              <a:t>Mise en place de la page d’affichage des articles</a:t>
            </a:r>
          </a:p>
          <a:p>
            <a:pPr marL="0" indent="0">
              <a:buNone/>
            </a:pPr>
            <a:r>
              <a:rPr lang="fr-FR" dirty="0"/>
              <a:t> 	- Dans le </a:t>
            </a:r>
            <a:r>
              <a:rPr lang="fr-FR" dirty="0" err="1"/>
              <a:t>HomeController.php</a:t>
            </a:r>
            <a:r>
              <a:rPr lang="fr-FR" dirty="0"/>
              <a:t> récupérez la liste des articles</a:t>
            </a:r>
          </a:p>
          <a:p>
            <a:pPr marL="0" indent="0">
              <a:buNone/>
            </a:pPr>
            <a:r>
              <a:rPr lang="fr-FR" dirty="0"/>
              <a:t>	- Afficher les données dans </a:t>
            </a:r>
            <a:r>
              <a:rPr lang="en-US" dirty="0"/>
              <a:t>Home/</a:t>
            </a:r>
            <a:r>
              <a:rPr lang="en-US" dirty="0" err="1"/>
              <a:t>index.html.twig</a:t>
            </a:r>
            <a:r>
              <a:rPr lang="fr-FR" dirty="0"/>
              <a:t> en vous basant sur la classe </a:t>
            </a:r>
            <a:r>
              <a:rPr lang="fr-FR" dirty="0" err="1"/>
              <a:t>card</a:t>
            </a:r>
            <a:r>
              <a:rPr lang="fr-FR" dirty="0"/>
              <a:t> de </a:t>
            </a:r>
            <a:r>
              <a:rPr lang="fr-FR" dirty="0" err="1"/>
              <a:t>bootstrap</a:t>
            </a:r>
            <a:r>
              <a:rPr lang="fr-FR" dirty="0"/>
              <a:t>.</a:t>
            </a:r>
          </a:p>
          <a:p>
            <a:pPr marL="0" indent="0">
              <a:buNone/>
            </a:pPr>
            <a:r>
              <a:rPr lang="fr-FR" dirty="0">
                <a:solidFill>
                  <a:srgbClr val="0070C0"/>
                </a:solidFill>
              </a:rPr>
              <a:t>Etape 2: </a:t>
            </a:r>
            <a:r>
              <a:rPr lang="fr-FR" dirty="0"/>
              <a:t>Mise en place de la page présentation d’un article.</a:t>
            </a:r>
          </a:p>
          <a:p>
            <a:pPr marL="0" indent="0">
              <a:buNone/>
            </a:pPr>
            <a:r>
              <a:rPr lang="fr-FR" dirty="0"/>
              <a:t>	- Dans le </a:t>
            </a:r>
            <a:r>
              <a:rPr lang="fr-FR" dirty="0" err="1"/>
              <a:t>HomeController.php</a:t>
            </a:r>
            <a:r>
              <a:rPr lang="fr-FR" dirty="0"/>
              <a:t> crée la méthode show (action) pour récupérer un article.</a:t>
            </a:r>
          </a:p>
          <a:p>
            <a:pPr marL="0" indent="0">
              <a:buNone/>
            </a:pPr>
            <a:r>
              <a:rPr lang="fr-FR" dirty="0"/>
              <a:t>	- Créer le </a:t>
            </a:r>
            <a:r>
              <a:rPr lang="fr-FR" dirty="0" err="1"/>
              <a:t>template</a:t>
            </a:r>
            <a:r>
              <a:rPr lang="fr-FR" dirty="0"/>
              <a:t> </a:t>
            </a:r>
            <a:r>
              <a:rPr lang="fr-FR" dirty="0" err="1"/>
              <a:t>show.html.twig</a:t>
            </a:r>
            <a:r>
              <a:rPr lang="fr-FR" dirty="0"/>
              <a:t> (pour le détail d’un article)</a:t>
            </a:r>
          </a:p>
          <a:p>
            <a:pPr marL="0" indent="0">
              <a:buNone/>
            </a:pPr>
            <a:r>
              <a:rPr lang="fr-FR" dirty="0"/>
              <a:t>	- </a:t>
            </a:r>
            <a:r>
              <a:rPr lang="fr-FR"/>
              <a:t>Dans index</a:t>
            </a:r>
            <a:r>
              <a:rPr lang="fr-FR" dirty="0" err="1"/>
              <a:t>.html.twig</a:t>
            </a:r>
            <a:r>
              <a:rPr lang="fr-FR" dirty="0"/>
              <a:t> faites en sorte que le lien « En savoir plus » vous ramène sur le détail d’un article.</a:t>
            </a:r>
          </a:p>
        </p:txBody>
      </p:sp>
    </p:spTree>
    <p:extLst>
      <p:ext uri="{BB962C8B-B14F-4D97-AF65-F5344CB8AC3E}">
        <p14:creationId xmlns:p14="http://schemas.microsoft.com/office/powerpoint/2010/main" val="165916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rgbClr val="0070C0"/>
                </a:solidFill>
              </a:rPr>
              <a:t>Etape 3:</a:t>
            </a:r>
            <a:r>
              <a:rPr lang="fr-FR" dirty="0"/>
              <a:t> Création du </a:t>
            </a:r>
            <a:r>
              <a:rPr lang="fr-FR" dirty="0" err="1"/>
              <a:t>dashboard</a:t>
            </a:r>
            <a:r>
              <a:rPr lang="fr-FR" dirty="0"/>
              <a:t>  (Administration)</a:t>
            </a:r>
          </a:p>
        </p:txBody>
      </p:sp>
      <p:sp>
        <p:nvSpPr>
          <p:cNvPr id="3" name="Espace réservé du contenu 2"/>
          <p:cNvSpPr>
            <a:spLocks noGrp="1"/>
          </p:cNvSpPr>
          <p:nvPr>
            <p:ph idx="1"/>
          </p:nvPr>
        </p:nvSpPr>
        <p:spPr>
          <a:xfrm>
            <a:off x="838200" y="1825625"/>
            <a:ext cx="10515600" cy="4761988"/>
          </a:xfrm>
        </p:spPr>
        <p:txBody>
          <a:bodyPr>
            <a:normAutofit/>
          </a:bodyPr>
          <a:lstStyle/>
          <a:p>
            <a:pPr>
              <a:buFontTx/>
              <a:buChar char="-"/>
            </a:pPr>
            <a:r>
              <a:rPr lang="fr-FR" dirty="0"/>
              <a:t>Installation du composant Admin</a:t>
            </a:r>
          </a:p>
          <a:p>
            <a:pPr marL="0" indent="0">
              <a:buNone/>
            </a:pPr>
            <a:r>
              <a:rPr lang="fr-FR" dirty="0"/>
              <a:t>	</a:t>
            </a:r>
            <a:r>
              <a:rPr lang="fr-FR" dirty="0">
                <a:solidFill>
                  <a:srgbClr val="C00000"/>
                </a:solidFill>
              </a:rPr>
              <a:t>Composer </a:t>
            </a:r>
            <a:r>
              <a:rPr lang="fr-FR" dirty="0" err="1">
                <a:solidFill>
                  <a:srgbClr val="C00000"/>
                </a:solidFill>
              </a:rPr>
              <a:t>req</a:t>
            </a:r>
            <a:r>
              <a:rPr lang="fr-FR" dirty="0">
                <a:solidFill>
                  <a:srgbClr val="C00000"/>
                </a:solidFill>
              </a:rPr>
              <a:t> admin </a:t>
            </a:r>
            <a:r>
              <a:rPr lang="fr-FR" dirty="0"/>
              <a:t>(installation du composant)</a:t>
            </a:r>
          </a:p>
          <a:p>
            <a:pPr marL="0" indent="0">
              <a:buNone/>
            </a:pPr>
            <a:r>
              <a:rPr lang="fr-FR" dirty="0">
                <a:solidFill>
                  <a:srgbClr val="C00000"/>
                </a:solidFill>
              </a:rPr>
              <a:t>	</a:t>
            </a:r>
            <a:r>
              <a:rPr lang="fr-FR" dirty="0"/>
              <a:t> </a:t>
            </a:r>
            <a:r>
              <a:rPr lang="en-US" dirty="0" err="1">
                <a:solidFill>
                  <a:srgbClr val="C00000"/>
                </a:solidFill>
              </a:rPr>
              <a:t>Symfony</a:t>
            </a:r>
            <a:r>
              <a:rPr lang="en-US" dirty="0">
                <a:solidFill>
                  <a:srgbClr val="C00000"/>
                </a:solidFill>
              </a:rPr>
              <a:t> console </a:t>
            </a:r>
            <a:r>
              <a:rPr lang="en-US" dirty="0" err="1">
                <a:solidFill>
                  <a:srgbClr val="C00000"/>
                </a:solidFill>
              </a:rPr>
              <a:t>make:admin:dashboard</a:t>
            </a:r>
            <a:r>
              <a:rPr lang="fr-FR" dirty="0"/>
              <a:t> (Installation du Dashboard)</a:t>
            </a:r>
          </a:p>
          <a:p>
            <a:pPr marL="0" indent="0">
              <a:buNone/>
            </a:pPr>
            <a:r>
              <a:rPr lang="fr-FR" dirty="0"/>
              <a:t>Tester la page admin en faisant /admin dans le navigateur</a:t>
            </a:r>
          </a:p>
          <a:p>
            <a:pPr marL="0" lvl="0" indent="0">
              <a:buNone/>
            </a:pPr>
            <a:r>
              <a:rPr lang="fr-FR" dirty="0"/>
              <a:t>- Création de </a:t>
            </a:r>
            <a:r>
              <a:rPr lang="fr-FR" dirty="0" err="1"/>
              <a:t>crud</a:t>
            </a:r>
            <a:r>
              <a:rPr lang="fr-FR" dirty="0"/>
              <a:t> pour nos entités (Article, </a:t>
            </a:r>
            <a:r>
              <a:rPr lang="fr-FR" dirty="0" err="1"/>
              <a:t>Category</a:t>
            </a:r>
            <a:r>
              <a:rPr lang="fr-FR" dirty="0"/>
              <a:t>, User)</a:t>
            </a:r>
          </a:p>
          <a:p>
            <a:pPr marL="0" indent="0">
              <a:buNone/>
            </a:pPr>
            <a:r>
              <a:rPr lang="fr-FR" dirty="0"/>
              <a:t>	</a:t>
            </a:r>
            <a:r>
              <a:rPr lang="en-US" dirty="0"/>
              <a:t> </a:t>
            </a:r>
            <a:r>
              <a:rPr lang="en-US" dirty="0" err="1">
                <a:solidFill>
                  <a:srgbClr val="C00000"/>
                </a:solidFill>
              </a:rPr>
              <a:t>Symfony</a:t>
            </a:r>
            <a:r>
              <a:rPr lang="en-US" dirty="0">
                <a:solidFill>
                  <a:srgbClr val="C00000"/>
                </a:solidFill>
              </a:rPr>
              <a:t> console </a:t>
            </a:r>
            <a:r>
              <a:rPr lang="en-US" dirty="0" err="1">
                <a:solidFill>
                  <a:srgbClr val="C00000"/>
                </a:solidFill>
              </a:rPr>
              <a:t>make:admin:crud</a:t>
            </a:r>
            <a:endParaRPr lang="fr-FR" dirty="0">
              <a:solidFill>
                <a:srgbClr val="C00000"/>
              </a:solidFill>
            </a:endParaRPr>
          </a:p>
          <a:p>
            <a:pPr>
              <a:buFontTx/>
              <a:buChar char="-"/>
            </a:pPr>
            <a:r>
              <a:rPr lang="fr-FR" dirty="0"/>
              <a:t>Dans le </a:t>
            </a:r>
            <a:r>
              <a:rPr lang="fr-FR" dirty="0" err="1"/>
              <a:t>DashboardController.php</a:t>
            </a:r>
            <a:r>
              <a:rPr lang="fr-FR" dirty="0"/>
              <a:t>  mettez à jour la méthode </a:t>
            </a:r>
            <a:r>
              <a:rPr lang="fr-FR" dirty="0" err="1"/>
              <a:t>configureMenuItems</a:t>
            </a:r>
            <a:r>
              <a:rPr lang="fr-FR" dirty="0"/>
              <a:t>() pour avoir l’affichage ci-dessous</a:t>
            </a:r>
          </a:p>
          <a:p>
            <a:pPr marL="0" indent="0">
              <a:buNone/>
            </a:pPr>
            <a:r>
              <a:rPr lang="fr-FR" dirty="0"/>
              <a:t>- </a:t>
            </a:r>
            <a:r>
              <a:rPr lang="fr-FR" dirty="0">
                <a:hlinkClick r:id="rId2"/>
              </a:rPr>
              <a:t>Ici </a:t>
            </a:r>
            <a:r>
              <a:rPr lang="fr-FR" dirty="0" err="1">
                <a:hlinkClick r:id="rId2"/>
              </a:rPr>
              <a:t>EasyAdmin</a:t>
            </a:r>
            <a:endParaRPr lang="fr-FR" dirty="0"/>
          </a:p>
          <a:p>
            <a:pPr marL="0" indent="0">
              <a:buNone/>
            </a:pPr>
            <a:endParaRPr lang="fr-FR" dirty="0">
              <a:solidFill>
                <a:srgbClr val="C00000"/>
              </a:solidFill>
            </a:endParaRPr>
          </a:p>
          <a:p>
            <a:pPr marL="0" indent="0">
              <a:buNone/>
            </a:pPr>
            <a:endParaRPr lang="fr-FR" dirty="0"/>
          </a:p>
        </p:txBody>
      </p:sp>
    </p:spTree>
    <p:extLst>
      <p:ext uri="{BB962C8B-B14F-4D97-AF65-F5344CB8AC3E}">
        <p14:creationId xmlns:p14="http://schemas.microsoft.com/office/powerpoint/2010/main" val="98355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3305837" y="2573935"/>
            <a:ext cx="5740695" cy="2025754"/>
          </a:xfrm>
          <a:prstGeom prst="rect">
            <a:avLst/>
          </a:prstGeom>
        </p:spPr>
      </p:pic>
    </p:spTree>
    <p:extLst>
      <p:ext uri="{BB962C8B-B14F-4D97-AF65-F5344CB8AC3E}">
        <p14:creationId xmlns:p14="http://schemas.microsoft.com/office/powerpoint/2010/main" val="344518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70C0"/>
                </a:solidFill>
              </a:rPr>
              <a:t>Etape 4:</a:t>
            </a:r>
            <a:r>
              <a:rPr lang="fr-FR" dirty="0"/>
              <a:t> Personnalisation du </a:t>
            </a:r>
            <a:r>
              <a:rPr lang="fr-FR" dirty="0" err="1"/>
              <a:t>dashboard</a:t>
            </a:r>
            <a:endParaRPr lang="fr-FR" dirty="0"/>
          </a:p>
        </p:txBody>
      </p:sp>
      <p:sp>
        <p:nvSpPr>
          <p:cNvPr id="3" name="Espace réservé du contenu 2"/>
          <p:cNvSpPr>
            <a:spLocks noGrp="1"/>
          </p:cNvSpPr>
          <p:nvPr>
            <p:ph idx="1"/>
          </p:nvPr>
        </p:nvSpPr>
        <p:spPr/>
        <p:txBody>
          <a:bodyPr/>
          <a:lstStyle/>
          <a:p>
            <a:pPr marL="0" indent="0">
              <a:buNone/>
            </a:pPr>
            <a:r>
              <a:rPr lang="fr-FR" dirty="0"/>
              <a:t>1 - Dans la liste des articles de l’admin on ne voit pas la catégorie et les </a:t>
            </a:r>
            <a:r>
              <a:rPr lang="fr-FR" dirty="0" err="1"/>
              <a:t>users</a:t>
            </a:r>
            <a:r>
              <a:rPr lang="fr-FR" dirty="0"/>
              <a:t> affichés (à corriger)</a:t>
            </a:r>
          </a:p>
          <a:p>
            <a:pPr marL="0" indent="0">
              <a:buNone/>
            </a:pPr>
            <a:r>
              <a:rPr lang="fr-FR" dirty="0"/>
              <a:t>2 - Lors de l’ajout d’un article on ne voit pas la possibilité de choisir le user et la catégorie (à corriger)</a:t>
            </a:r>
          </a:p>
          <a:p>
            <a:pPr marL="0" indent="0">
              <a:buNone/>
            </a:pPr>
            <a:r>
              <a:rPr lang="fr-FR" dirty="0"/>
              <a:t>3 - Lors de l’ajout d’un article avoir la possibilité d’uploader une image.</a:t>
            </a:r>
          </a:p>
          <a:p>
            <a:pPr marL="0" indent="0">
              <a:buNone/>
            </a:pPr>
            <a:r>
              <a:rPr lang="fr-FR" dirty="0"/>
              <a:t>Pour ces corrections nous allons agir dans </a:t>
            </a:r>
            <a:r>
              <a:rPr lang="fr-FR" dirty="0" err="1"/>
              <a:t>ArticleCrudController.php</a:t>
            </a:r>
            <a:endParaRPr lang="fr-FR" dirty="0"/>
          </a:p>
          <a:p>
            <a:pPr marL="0" indent="0">
              <a:buNone/>
            </a:pPr>
            <a:r>
              <a:rPr lang="fr-FR" dirty="0"/>
              <a:t>Une fois que tout est ok vide la table article pour ajouter un article via admin</a:t>
            </a:r>
          </a:p>
          <a:p>
            <a:pPr marL="0" indent="0">
              <a:buNone/>
            </a:pPr>
            <a:endParaRPr lang="fr-FR" dirty="0"/>
          </a:p>
        </p:txBody>
      </p:sp>
    </p:spTree>
    <p:extLst>
      <p:ext uri="{BB962C8B-B14F-4D97-AF65-F5344CB8AC3E}">
        <p14:creationId xmlns:p14="http://schemas.microsoft.com/office/powerpoint/2010/main" val="207483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i="1" dirty="0"/>
              <a:t>QUEL INTÉRÊT À UTILISER UN FRAMEWORK POUR UN PROJET WEB ?</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L’intérêt à utiliser un Framework lors du développement de votre projet web se situe à</a:t>
            </a:r>
            <a:endParaRPr lang="fr-FR" sz="1200" dirty="0"/>
          </a:p>
          <a:p>
            <a:pPr marL="0" indent="0">
              <a:buNone/>
            </a:pPr>
            <a:r>
              <a:rPr lang="fr-FR" dirty="0"/>
              <a:t>plusieurs niveaux :</a:t>
            </a:r>
            <a:endParaRPr lang="fr-FR" sz="1200" dirty="0"/>
          </a:p>
          <a:p>
            <a:pPr>
              <a:buFont typeface="Wingdings" panose="05000000000000000000" pitchFamily="2" charset="2"/>
              <a:buChar char="Ø"/>
            </a:pPr>
            <a:r>
              <a:rPr lang="fr-FR" dirty="0"/>
              <a:t> </a:t>
            </a:r>
            <a:r>
              <a:rPr lang="fr-FR" b="1" dirty="0"/>
              <a:t>Rapidité</a:t>
            </a:r>
            <a:r>
              <a:rPr lang="fr-FR" dirty="0"/>
              <a:t> : une base de travail existe déjà, donc le développeur web n’a pas besoin de partir de zéro pour créer votre site web.</a:t>
            </a:r>
            <a:endParaRPr lang="fr-FR" sz="1400" dirty="0"/>
          </a:p>
          <a:p>
            <a:pPr>
              <a:buFont typeface="Wingdings" panose="05000000000000000000" pitchFamily="2" charset="2"/>
              <a:buChar char="Ø"/>
            </a:pPr>
            <a:r>
              <a:rPr lang="fr-FR" dirty="0"/>
              <a:t> </a:t>
            </a:r>
            <a:r>
              <a:rPr lang="fr-FR" b="1" dirty="0"/>
              <a:t>Flexibilité</a:t>
            </a:r>
            <a:r>
              <a:rPr lang="fr-FR" dirty="0"/>
              <a:t> : vous pouvez choisir d’utiliser ou non certains composants du Framework pour</a:t>
            </a:r>
            <a:r>
              <a:rPr lang="fr-FR" sz="1200" dirty="0"/>
              <a:t> </a:t>
            </a:r>
            <a:r>
              <a:rPr lang="fr-FR" dirty="0" err="1"/>
              <a:t>méliorer</a:t>
            </a:r>
            <a:r>
              <a:rPr lang="fr-FR" dirty="0"/>
              <a:t> le référencement naturel de votre site.</a:t>
            </a:r>
            <a:endParaRPr lang="fr-FR" sz="1400" dirty="0"/>
          </a:p>
          <a:p>
            <a:pPr>
              <a:buFont typeface="Wingdings" panose="05000000000000000000" pitchFamily="2" charset="2"/>
              <a:buChar char="Ø"/>
            </a:pPr>
            <a:r>
              <a:rPr lang="fr-FR" dirty="0"/>
              <a:t> </a:t>
            </a:r>
            <a:r>
              <a:rPr lang="fr-FR" b="1" dirty="0"/>
              <a:t>Architecture</a:t>
            </a:r>
            <a:r>
              <a:rPr lang="fr-FR" dirty="0"/>
              <a:t> : en utilisant un bon Framework, vous avez du code propre et fonctionnel qui ne</a:t>
            </a:r>
            <a:r>
              <a:rPr lang="fr-FR" sz="1200" dirty="0"/>
              <a:t> </a:t>
            </a:r>
            <a:r>
              <a:rPr lang="fr-FR" dirty="0"/>
              <a:t>ralentit pas le fonctionnement du site.</a:t>
            </a:r>
            <a:endParaRPr lang="fr-FR" sz="1400" dirty="0"/>
          </a:p>
          <a:p>
            <a:pPr>
              <a:buFont typeface="Wingdings" panose="05000000000000000000" pitchFamily="2" charset="2"/>
              <a:buChar char="Ø"/>
            </a:pPr>
            <a:r>
              <a:rPr lang="fr-FR" b="1" dirty="0"/>
              <a:t>Productivité</a:t>
            </a:r>
            <a:r>
              <a:rPr lang="fr-FR" dirty="0"/>
              <a:t> : que ce soit un développement en solo ou en équipe, un Framework est un outil puissant puisque tout est parfaitement organisé.</a:t>
            </a:r>
            <a:endParaRPr lang="fr-FR" sz="1200" dirty="0"/>
          </a:p>
          <a:p>
            <a:pPr>
              <a:buFont typeface="Wingdings" panose="05000000000000000000" pitchFamily="2" charset="2"/>
              <a:buChar char="Ø"/>
            </a:pPr>
            <a:r>
              <a:rPr lang="fr-FR" b="1" dirty="0"/>
              <a:t>Communauté</a:t>
            </a:r>
            <a:r>
              <a:rPr lang="fr-FR" dirty="0"/>
              <a:t> : vous bénéficiez de l’appui de toute une communauté en ligne (support et</a:t>
            </a:r>
            <a:endParaRPr lang="fr-FR" sz="1200" dirty="0"/>
          </a:p>
          <a:p>
            <a:pPr marL="0" indent="0">
              <a:buNone/>
            </a:pPr>
            <a:r>
              <a:rPr lang="fr-FR" dirty="0"/>
              <a:t>   forum) qui vous aidera à corriger les bugs ou résoudre des problèmes de programmation.</a:t>
            </a:r>
            <a:endParaRPr lang="fr-FR" sz="1400" dirty="0"/>
          </a:p>
          <a:p>
            <a:pPr marL="0" indent="0">
              <a:buNone/>
            </a:pPr>
            <a:endParaRPr lang="fr-FR" dirty="0"/>
          </a:p>
        </p:txBody>
      </p:sp>
    </p:spTree>
    <p:extLst>
      <p:ext uri="{BB962C8B-B14F-4D97-AF65-F5344CB8AC3E}">
        <p14:creationId xmlns:p14="http://schemas.microsoft.com/office/powerpoint/2010/main" val="263071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a:t>2 – Personnalisation du </a:t>
            </a:r>
            <a:r>
              <a:rPr lang="en-US" dirty="0" err="1">
                <a:solidFill>
                  <a:srgbClr val="7030A0"/>
                </a:solidFill>
              </a:rPr>
              <a:t>CategoryCrudController.php</a:t>
            </a:r>
            <a:r>
              <a:rPr lang="en-US" dirty="0"/>
              <a:t> et </a:t>
            </a:r>
            <a:r>
              <a:rPr lang="en-US" dirty="0" err="1">
                <a:solidFill>
                  <a:srgbClr val="7030A0"/>
                </a:solidFill>
              </a:rPr>
              <a:t>UserCrudController.php</a:t>
            </a:r>
            <a:r>
              <a:rPr lang="en-US" dirty="0"/>
              <a:t> pour </a:t>
            </a:r>
            <a:r>
              <a:rPr lang="en-US" dirty="0" err="1"/>
              <a:t>afficher</a:t>
            </a:r>
            <a:r>
              <a:rPr lang="en-US" dirty="0"/>
              <a:t> </a:t>
            </a:r>
            <a:r>
              <a:rPr lang="en-US" dirty="0" err="1"/>
              <a:t>correctement</a:t>
            </a:r>
            <a:r>
              <a:rPr lang="en-US" dirty="0"/>
              <a:t> les champs de </a:t>
            </a:r>
            <a:r>
              <a:rPr lang="en-US" dirty="0" err="1"/>
              <a:t>saisies</a:t>
            </a:r>
            <a:r>
              <a:rPr lang="en-US" dirty="0"/>
              <a:t> </a:t>
            </a:r>
            <a:r>
              <a:rPr lang="en-US" dirty="0" err="1"/>
              <a:t>comme</a:t>
            </a:r>
            <a:r>
              <a:rPr lang="en-US" dirty="0"/>
              <a:t> on </a:t>
            </a:r>
            <a:r>
              <a:rPr lang="en-US" dirty="0" err="1"/>
              <a:t>vient</a:t>
            </a:r>
            <a:r>
              <a:rPr lang="en-US" dirty="0"/>
              <a:t> de faire </a:t>
            </a:r>
            <a:r>
              <a:rPr lang="en-US" dirty="0" err="1"/>
              <a:t>dans</a:t>
            </a:r>
            <a:r>
              <a:rPr lang="en-US" dirty="0"/>
              <a:t> </a:t>
            </a:r>
            <a:r>
              <a:rPr lang="en-US" dirty="0" err="1">
                <a:solidFill>
                  <a:srgbClr val="7030A0"/>
                </a:solidFill>
              </a:rPr>
              <a:t>ArticleCrudController.php</a:t>
            </a:r>
            <a:endParaRPr lang="en-US" dirty="0">
              <a:solidFill>
                <a:srgbClr val="7030A0"/>
              </a:solidFill>
            </a:endParaRPr>
          </a:p>
          <a:p>
            <a:pPr marL="0" indent="0">
              <a:buNone/>
            </a:pPr>
            <a:endParaRPr lang="en-US" dirty="0">
              <a:solidFill>
                <a:srgbClr val="7030A0"/>
              </a:solidFill>
            </a:endParaRPr>
          </a:p>
          <a:p>
            <a:pPr marL="0" indent="0">
              <a:buNone/>
            </a:pPr>
            <a:r>
              <a:rPr lang="en-US" dirty="0"/>
              <a:t>3 -</a:t>
            </a:r>
            <a:r>
              <a:rPr lang="en-US" dirty="0">
                <a:solidFill>
                  <a:srgbClr val="7030A0"/>
                </a:solidFill>
              </a:rPr>
              <a:t> </a:t>
            </a:r>
            <a:r>
              <a:rPr lang="en-US" dirty="0" err="1"/>
              <a:t>Supprimez</a:t>
            </a:r>
            <a:r>
              <a:rPr lang="en-US" dirty="0"/>
              <a:t> la base de </a:t>
            </a:r>
            <a:r>
              <a:rPr lang="en-US" dirty="0" err="1"/>
              <a:t>données</a:t>
            </a:r>
            <a:r>
              <a:rPr lang="en-US" dirty="0"/>
              <a:t> </a:t>
            </a:r>
            <a:r>
              <a:rPr lang="en-US" dirty="0" err="1"/>
              <a:t>afin</a:t>
            </a:r>
            <a:r>
              <a:rPr lang="en-US" dirty="0"/>
              <a:t> de </a:t>
            </a:r>
            <a:r>
              <a:rPr lang="en-US" dirty="0" err="1"/>
              <a:t>mettre</a:t>
            </a:r>
            <a:r>
              <a:rPr lang="en-US" dirty="0"/>
              <a:t> les </a:t>
            </a:r>
            <a:r>
              <a:rPr lang="en-US" dirty="0" err="1"/>
              <a:t>vraies</a:t>
            </a:r>
            <a:r>
              <a:rPr lang="en-US" dirty="0"/>
              <a:t> </a:t>
            </a:r>
            <a:r>
              <a:rPr lang="en-US" dirty="0" err="1"/>
              <a:t>données</a:t>
            </a:r>
            <a:r>
              <a:rPr lang="en-US" dirty="0"/>
              <a:t> </a:t>
            </a:r>
            <a:r>
              <a:rPr lang="en-US" dirty="0" err="1"/>
              <a:t>depuis</a:t>
            </a:r>
            <a:r>
              <a:rPr lang="en-US" dirty="0"/>
              <a:t> </a:t>
            </a:r>
            <a:r>
              <a:rPr lang="en-US" dirty="0" err="1"/>
              <a:t>notre</a:t>
            </a:r>
            <a:r>
              <a:rPr lang="en-US" dirty="0"/>
              <a:t> page admin</a:t>
            </a:r>
          </a:p>
          <a:p>
            <a:pPr marL="0" indent="0">
              <a:buNone/>
            </a:pPr>
            <a:r>
              <a:rPr lang="en-US" dirty="0"/>
              <a:t>	 - </a:t>
            </a:r>
            <a:r>
              <a:rPr lang="en-US" dirty="0">
                <a:solidFill>
                  <a:srgbClr val="7030A0"/>
                </a:solidFill>
              </a:rPr>
              <a:t>Symfony console  d:d:d –force</a:t>
            </a:r>
            <a:r>
              <a:rPr lang="en-US" dirty="0"/>
              <a:t>  (forcer la suppression BD)</a:t>
            </a:r>
          </a:p>
          <a:p>
            <a:pPr marL="0" indent="0">
              <a:buNone/>
            </a:pPr>
            <a:r>
              <a:rPr lang="en-US" dirty="0"/>
              <a:t>	 - </a:t>
            </a:r>
            <a:r>
              <a:rPr lang="en-US" dirty="0">
                <a:solidFill>
                  <a:srgbClr val="7030A0"/>
                </a:solidFill>
              </a:rPr>
              <a:t>Symfony console  d:d:c</a:t>
            </a:r>
            <a:r>
              <a:rPr lang="en-US" dirty="0"/>
              <a:t>  (</a:t>
            </a:r>
            <a:r>
              <a:rPr lang="en-US" dirty="0" err="1"/>
              <a:t>Créer</a:t>
            </a:r>
            <a:r>
              <a:rPr lang="en-US" dirty="0"/>
              <a:t> la BD)</a:t>
            </a:r>
          </a:p>
          <a:p>
            <a:pPr marL="0" indent="0">
              <a:buNone/>
            </a:pPr>
            <a:r>
              <a:rPr lang="en-US" dirty="0"/>
              <a:t>	- </a:t>
            </a:r>
            <a:r>
              <a:rPr lang="en-US" dirty="0">
                <a:solidFill>
                  <a:srgbClr val="7030A0"/>
                </a:solidFill>
              </a:rPr>
              <a:t>Symfony console  d:m:m</a:t>
            </a:r>
            <a:r>
              <a:rPr lang="en-US" dirty="0"/>
              <a:t> (Migration des </a:t>
            </a:r>
            <a:r>
              <a:rPr lang="en-US" dirty="0" err="1"/>
              <a:t>données</a:t>
            </a:r>
            <a:r>
              <a:rPr lang="en-US" dirty="0"/>
              <a:t>) </a:t>
            </a:r>
            <a:endParaRPr lang="fr-FR" dirty="0"/>
          </a:p>
          <a:p>
            <a:pPr marL="0" indent="0">
              <a:buNone/>
            </a:pPr>
            <a:endParaRPr lang="fr-FR" dirty="0"/>
          </a:p>
        </p:txBody>
      </p:sp>
    </p:spTree>
    <p:extLst>
      <p:ext uri="{BB962C8B-B14F-4D97-AF65-F5344CB8AC3E}">
        <p14:creationId xmlns:p14="http://schemas.microsoft.com/office/powerpoint/2010/main" val="1452438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E1BC6-61ED-2825-0B36-16AAB4B202A8}"/>
              </a:ext>
            </a:extLst>
          </p:cNvPr>
          <p:cNvSpPr>
            <a:spLocks noGrp="1"/>
          </p:cNvSpPr>
          <p:nvPr>
            <p:ph type="title"/>
          </p:nvPr>
        </p:nvSpPr>
        <p:spPr/>
        <p:txBody>
          <a:bodyPr/>
          <a:lstStyle/>
          <a:p>
            <a:r>
              <a:rPr lang="fr-FR" dirty="0">
                <a:solidFill>
                  <a:srgbClr val="0070C0"/>
                </a:solidFill>
              </a:rPr>
              <a:t>Etape 5:</a:t>
            </a:r>
            <a:r>
              <a:rPr lang="fr-FR" dirty="0"/>
              <a:t> TP</a:t>
            </a:r>
          </a:p>
        </p:txBody>
      </p:sp>
      <p:sp>
        <p:nvSpPr>
          <p:cNvPr id="3" name="Espace réservé du contenu 2">
            <a:extLst>
              <a:ext uri="{FF2B5EF4-FFF2-40B4-BE49-F238E27FC236}">
                <a16:creationId xmlns:a16="http://schemas.microsoft.com/office/drawing/2014/main" id="{83EEA09F-CBE8-5B83-8414-B4BA1F96F6B0}"/>
              </a:ext>
            </a:extLst>
          </p:cNvPr>
          <p:cNvSpPr>
            <a:spLocks noGrp="1"/>
          </p:cNvSpPr>
          <p:nvPr>
            <p:ph idx="1"/>
          </p:nvPr>
        </p:nvSpPr>
        <p:spPr/>
        <p:txBody>
          <a:bodyPr/>
          <a:lstStyle/>
          <a:p>
            <a:pPr marL="0" indent="0">
              <a:buNone/>
            </a:pPr>
            <a:r>
              <a:rPr lang="fr-FR" dirty="0"/>
              <a:t>1 – Afficher les Catégorie sur la page d’accueil à droits avec le nombre d’articles que contient la Catégorie comme indiqué sur la page suivante du TP</a:t>
            </a:r>
          </a:p>
          <a:p>
            <a:pPr marL="0" indent="0">
              <a:buNone/>
            </a:pPr>
            <a:r>
              <a:rPr lang="fr-FR" dirty="0"/>
              <a:t>2 – Rendre cliquable les Catégorie pour être redirigé vers une page qui affiche la liste des articles contenant dans cette Catégorie </a:t>
            </a:r>
          </a:p>
        </p:txBody>
      </p:sp>
    </p:spTree>
    <p:extLst>
      <p:ext uri="{BB962C8B-B14F-4D97-AF65-F5344CB8AC3E}">
        <p14:creationId xmlns:p14="http://schemas.microsoft.com/office/powerpoint/2010/main" val="461298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FA25A-ED76-C13F-0046-93920C77B92F}"/>
              </a:ext>
            </a:extLst>
          </p:cNvPr>
          <p:cNvSpPr>
            <a:spLocks noGrp="1"/>
          </p:cNvSpPr>
          <p:nvPr>
            <p:ph type="title"/>
          </p:nvPr>
        </p:nvSpPr>
        <p:spPr/>
        <p:txBody>
          <a:bodyPr/>
          <a:lstStyle/>
          <a:p>
            <a:pPr algn="ctr"/>
            <a:r>
              <a:rPr lang="fr-FR" dirty="0">
                <a:solidFill>
                  <a:srgbClr val="00B0F0"/>
                </a:solidFill>
              </a:rPr>
              <a:t>Résultat attendu du TP</a:t>
            </a:r>
          </a:p>
        </p:txBody>
      </p:sp>
      <p:pic>
        <p:nvPicPr>
          <p:cNvPr id="5" name="Espace réservé du contenu 4">
            <a:extLst>
              <a:ext uri="{FF2B5EF4-FFF2-40B4-BE49-F238E27FC236}">
                <a16:creationId xmlns:a16="http://schemas.microsoft.com/office/drawing/2014/main" id="{A56B2661-6A82-6221-698D-7F2C19004E18}"/>
              </a:ext>
            </a:extLst>
          </p:cNvPr>
          <p:cNvPicPr>
            <a:picLocks noGrp="1" noChangeAspect="1"/>
          </p:cNvPicPr>
          <p:nvPr>
            <p:ph idx="1"/>
          </p:nvPr>
        </p:nvPicPr>
        <p:blipFill>
          <a:blip r:embed="rId2"/>
          <a:stretch>
            <a:fillRect/>
          </a:stretch>
        </p:blipFill>
        <p:spPr>
          <a:xfrm>
            <a:off x="3376148" y="2133600"/>
            <a:ext cx="7341530" cy="3778250"/>
          </a:xfrm>
        </p:spPr>
      </p:pic>
    </p:spTree>
    <p:extLst>
      <p:ext uri="{BB962C8B-B14F-4D97-AF65-F5344CB8AC3E}">
        <p14:creationId xmlns:p14="http://schemas.microsoft.com/office/powerpoint/2010/main" val="330920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70C0"/>
                </a:solidFill>
              </a:rPr>
              <a:t>Etape 6:</a:t>
            </a:r>
            <a:r>
              <a:rPr lang="fr-FR" dirty="0"/>
              <a:t> Outil de </a:t>
            </a:r>
            <a:r>
              <a:rPr lang="fr-FR" dirty="0" err="1"/>
              <a:t>Débuggage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nous allons installer l’outil de </a:t>
            </a:r>
            <a:r>
              <a:rPr lang="fr-FR" dirty="0" err="1"/>
              <a:t>débuggage</a:t>
            </a:r>
            <a:r>
              <a:rPr lang="fr-FR" dirty="0"/>
              <a:t> de notre application en mode développement.</a:t>
            </a:r>
          </a:p>
          <a:p>
            <a:pPr marL="0" indent="0">
              <a:buNone/>
            </a:pPr>
            <a:r>
              <a:rPr lang="fr-FR" dirty="0"/>
              <a:t>	</a:t>
            </a:r>
            <a:r>
              <a:rPr lang="fr-FR" dirty="0">
                <a:solidFill>
                  <a:srgbClr val="FF0000"/>
                </a:solidFill>
              </a:rPr>
              <a:t>Composer </a:t>
            </a:r>
            <a:r>
              <a:rPr lang="fr-FR" dirty="0" err="1">
                <a:solidFill>
                  <a:srgbClr val="FF0000"/>
                </a:solidFill>
              </a:rPr>
              <a:t>req</a:t>
            </a:r>
            <a:r>
              <a:rPr lang="fr-FR" dirty="0">
                <a:solidFill>
                  <a:srgbClr val="FF0000"/>
                </a:solidFill>
              </a:rPr>
              <a:t> profiler</a:t>
            </a:r>
          </a:p>
          <a:p>
            <a:pPr marL="0" indent="0">
              <a:buNone/>
            </a:pPr>
            <a:r>
              <a:rPr lang="fr-FR" dirty="0"/>
              <a:t>Une fois installé on actualise notre application et verra apparaitre une barre de stat tout en bas.  </a:t>
            </a:r>
          </a:p>
        </p:txBody>
      </p:sp>
    </p:spTree>
    <p:extLst>
      <p:ext uri="{BB962C8B-B14F-4D97-AF65-F5344CB8AC3E}">
        <p14:creationId xmlns:p14="http://schemas.microsoft.com/office/powerpoint/2010/main" val="3201643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70C0"/>
                </a:solidFill>
              </a:rPr>
              <a:t> Etape 7:</a:t>
            </a:r>
            <a:r>
              <a:rPr lang="fr-FR" dirty="0"/>
              <a:t> Les formulaires</a:t>
            </a:r>
          </a:p>
        </p:txBody>
      </p:sp>
      <p:sp>
        <p:nvSpPr>
          <p:cNvPr id="3" name="Espace réservé du contenu 2"/>
          <p:cNvSpPr>
            <a:spLocks noGrp="1"/>
          </p:cNvSpPr>
          <p:nvPr>
            <p:ph idx="1"/>
          </p:nvPr>
        </p:nvSpPr>
        <p:spPr/>
        <p:txBody>
          <a:bodyPr/>
          <a:lstStyle/>
          <a:p>
            <a:pPr marL="0" indent="0">
              <a:buNone/>
            </a:pPr>
            <a:r>
              <a:rPr lang="fr-FR" dirty="0"/>
              <a:t> 1 – Installation du composant formulaire </a:t>
            </a:r>
          </a:p>
          <a:p>
            <a:pPr marL="0" indent="0">
              <a:buNone/>
            </a:pPr>
            <a:r>
              <a:rPr lang="fr-FR" dirty="0"/>
              <a:t>	</a:t>
            </a:r>
            <a:r>
              <a:rPr lang="fr-FR" dirty="0">
                <a:solidFill>
                  <a:srgbClr val="FF0000"/>
                </a:solidFill>
              </a:rPr>
              <a:t>composer </a:t>
            </a:r>
            <a:r>
              <a:rPr lang="fr-FR" dirty="0" err="1">
                <a:solidFill>
                  <a:srgbClr val="FF0000"/>
                </a:solidFill>
              </a:rPr>
              <a:t>require</a:t>
            </a:r>
            <a:r>
              <a:rPr lang="fr-FR" dirty="0">
                <a:solidFill>
                  <a:srgbClr val="FF0000"/>
                </a:solidFill>
              </a:rPr>
              <a:t> </a:t>
            </a:r>
            <a:r>
              <a:rPr lang="fr-FR" dirty="0" err="1">
                <a:solidFill>
                  <a:srgbClr val="FF0000"/>
                </a:solidFill>
              </a:rPr>
              <a:t>symfony</a:t>
            </a:r>
            <a:r>
              <a:rPr lang="fr-FR" dirty="0">
                <a:solidFill>
                  <a:srgbClr val="FF0000"/>
                </a:solidFill>
              </a:rPr>
              <a:t>/</a:t>
            </a:r>
            <a:r>
              <a:rPr lang="fr-FR" dirty="0" err="1">
                <a:solidFill>
                  <a:srgbClr val="FF0000"/>
                </a:solidFill>
              </a:rPr>
              <a:t>form</a:t>
            </a:r>
            <a:endParaRPr lang="fr-FR" dirty="0">
              <a:solidFill>
                <a:srgbClr val="FF0000"/>
              </a:solidFill>
            </a:endParaRPr>
          </a:p>
          <a:p>
            <a:pPr marL="0" indent="0">
              <a:buNone/>
            </a:pPr>
            <a:r>
              <a:rPr lang="fr-FR" dirty="0"/>
              <a:t>2 – Création du formulaire ( </a:t>
            </a:r>
            <a:r>
              <a:rPr lang="fr-FR" dirty="0" err="1"/>
              <a:t>RegisterType</a:t>
            </a:r>
            <a:r>
              <a:rPr lang="fr-FR" dirty="0"/>
              <a:t> ) pour </a:t>
            </a:r>
            <a:r>
              <a:rPr lang="fr-FR" dirty="0" err="1"/>
              <a:t>User.php</a:t>
            </a:r>
            <a:r>
              <a:rPr lang="fr-FR" dirty="0"/>
              <a:t> </a:t>
            </a:r>
            <a:r>
              <a:rPr lang="fr-FR" dirty="0" err="1"/>
              <a:t>Entity</a:t>
            </a:r>
            <a:endParaRPr lang="fr-FR" dirty="0"/>
          </a:p>
          <a:p>
            <a:pPr marL="0" indent="0">
              <a:buNone/>
            </a:pPr>
            <a:r>
              <a:rPr lang="fr-FR" dirty="0"/>
              <a:t>	</a:t>
            </a:r>
            <a:r>
              <a:rPr lang="fr-FR" dirty="0" err="1">
                <a:solidFill>
                  <a:srgbClr val="FF0000"/>
                </a:solidFill>
              </a:rPr>
              <a:t>symfony</a:t>
            </a:r>
            <a:r>
              <a:rPr lang="fr-FR" dirty="0">
                <a:solidFill>
                  <a:srgbClr val="FF0000"/>
                </a:solidFill>
              </a:rPr>
              <a:t> console </a:t>
            </a:r>
            <a:r>
              <a:rPr lang="fr-FR" dirty="0" err="1">
                <a:solidFill>
                  <a:srgbClr val="FF0000"/>
                </a:solidFill>
              </a:rPr>
              <a:t>make:form</a:t>
            </a:r>
            <a:r>
              <a:rPr lang="fr-FR" dirty="0">
                <a:solidFill>
                  <a:srgbClr val="FF0000"/>
                </a:solidFill>
              </a:rPr>
              <a:t> </a:t>
            </a:r>
            <a:r>
              <a:rPr lang="fr-FR" dirty="0" err="1">
                <a:solidFill>
                  <a:srgbClr val="FF0000"/>
                </a:solidFill>
              </a:rPr>
              <a:t>RegisterType</a:t>
            </a:r>
            <a:endParaRPr lang="fr-FR" dirty="0">
              <a:solidFill>
                <a:srgbClr val="FF0000"/>
              </a:solidFill>
            </a:endParaRPr>
          </a:p>
          <a:p>
            <a:pPr marL="0" indent="0">
              <a:buNone/>
            </a:pPr>
            <a:r>
              <a:rPr lang="fr-FR" dirty="0"/>
              <a:t>Dans le </a:t>
            </a:r>
            <a:r>
              <a:rPr lang="fr-FR" dirty="0" err="1"/>
              <a:t>RegisterType.php</a:t>
            </a:r>
            <a:r>
              <a:rPr lang="fr-FR" dirty="0"/>
              <a:t> créé on va adapter notre formulaire</a:t>
            </a:r>
          </a:p>
          <a:p>
            <a:pPr marL="0" indent="0">
              <a:buNone/>
            </a:pPr>
            <a:r>
              <a:rPr lang="fr-FR" dirty="0"/>
              <a:t>	- Enlever --&gt;</a:t>
            </a:r>
            <a:r>
              <a:rPr lang="fr-FR" dirty="0" err="1"/>
              <a:t>add</a:t>
            </a:r>
            <a:r>
              <a:rPr lang="fr-FR" dirty="0"/>
              <a:t>(‘</a:t>
            </a:r>
            <a:r>
              <a:rPr lang="fr-FR" dirty="0" err="1"/>
              <a:t>createdAt</a:t>
            </a:r>
            <a:r>
              <a:rPr lang="fr-FR" dirty="0"/>
              <a:t>’) pas besoin</a:t>
            </a:r>
          </a:p>
          <a:p>
            <a:pPr marL="0" indent="0">
              <a:buNone/>
            </a:pPr>
            <a:r>
              <a:rPr lang="fr-FR" dirty="0"/>
              <a:t>	- Ajouter  </a:t>
            </a:r>
            <a:r>
              <a:rPr lang="fr-FR" dirty="0">
                <a:sym typeface="Wingdings" panose="05000000000000000000" pitchFamily="2" charset="2"/>
              </a:rPr>
              <a:t>--&gt;</a:t>
            </a:r>
            <a:r>
              <a:rPr lang="fr-FR" dirty="0"/>
              <a:t> </a:t>
            </a:r>
            <a:r>
              <a:rPr lang="fr-FR" dirty="0" err="1"/>
              <a:t>add</a:t>
            </a:r>
            <a:r>
              <a:rPr lang="fr-FR" dirty="0"/>
              <a:t>(‘</a:t>
            </a:r>
            <a:r>
              <a:rPr lang="fr-FR" dirty="0" err="1"/>
              <a:t>passwordConfirm</a:t>
            </a:r>
            <a:r>
              <a:rPr lang="fr-FR" dirty="0"/>
              <a:t>’) et mettre ce nouveau champ dans </a:t>
            </a:r>
            <a:r>
              <a:rPr lang="fr-FR" dirty="0" err="1"/>
              <a:t>User.php</a:t>
            </a:r>
            <a:r>
              <a:rPr lang="fr-FR" dirty="0"/>
              <a:t> sans annotations et créer les getters et setters</a:t>
            </a:r>
          </a:p>
        </p:txBody>
      </p:sp>
    </p:spTree>
    <p:extLst>
      <p:ext uri="{BB962C8B-B14F-4D97-AF65-F5344CB8AC3E}">
        <p14:creationId xmlns:p14="http://schemas.microsoft.com/office/powerpoint/2010/main" val="83602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a:t>4 – Affichage de notre formulaire (dans un nouveau </a:t>
            </a:r>
            <a:r>
              <a:rPr lang="fr-FR" dirty="0" err="1"/>
              <a:t>controller</a:t>
            </a:r>
            <a:r>
              <a:rPr lang="fr-FR" dirty="0"/>
              <a:t>)</a:t>
            </a:r>
          </a:p>
          <a:p>
            <a:pPr marL="0" indent="0">
              <a:buNone/>
            </a:pPr>
            <a:r>
              <a:rPr lang="fr-FR" dirty="0"/>
              <a:t>	</a:t>
            </a:r>
            <a:r>
              <a:rPr lang="fr-FR" dirty="0" err="1">
                <a:solidFill>
                  <a:srgbClr val="FF0000"/>
                </a:solidFill>
              </a:rPr>
              <a:t>symfony</a:t>
            </a:r>
            <a:r>
              <a:rPr lang="fr-FR" dirty="0">
                <a:solidFill>
                  <a:srgbClr val="FF0000"/>
                </a:solidFill>
              </a:rPr>
              <a:t> console </a:t>
            </a:r>
            <a:r>
              <a:rPr lang="fr-FR" dirty="0" err="1">
                <a:solidFill>
                  <a:srgbClr val="FF0000"/>
                </a:solidFill>
              </a:rPr>
              <a:t>make:controller</a:t>
            </a:r>
            <a:r>
              <a:rPr lang="fr-FR" dirty="0">
                <a:solidFill>
                  <a:srgbClr val="FF0000"/>
                </a:solidFill>
              </a:rPr>
              <a:t> Security</a:t>
            </a:r>
          </a:p>
          <a:p>
            <a:pPr marL="0" indent="0">
              <a:buNone/>
            </a:pPr>
            <a:r>
              <a:rPr lang="fr-FR" dirty="0"/>
              <a:t>5 – Adaptation de notre </a:t>
            </a:r>
            <a:r>
              <a:rPr lang="fr-FR" dirty="0" err="1"/>
              <a:t>SecurityController.php</a:t>
            </a:r>
            <a:r>
              <a:rPr lang="fr-FR" dirty="0"/>
              <a:t> pour passer nos données à la vue </a:t>
            </a:r>
          </a:p>
          <a:p>
            <a:pPr marL="0" indent="0">
              <a:buNone/>
            </a:pPr>
            <a:r>
              <a:rPr lang="fr-FR" dirty="0"/>
              <a:t>6 – Ajout du </a:t>
            </a:r>
            <a:r>
              <a:rPr lang="fr-FR" dirty="0">
                <a:hlinkClick r:id="rId2"/>
              </a:rPr>
              <a:t>Bootstrap</a:t>
            </a:r>
            <a:r>
              <a:rPr lang="fr-FR" dirty="0"/>
              <a:t> pour amélioré notre page d’inscription plus le bouton </a:t>
            </a:r>
            <a:r>
              <a:rPr lang="fr-FR" dirty="0" err="1"/>
              <a:t>submit</a:t>
            </a:r>
            <a:endParaRPr lang="fr-FR" dirty="0"/>
          </a:p>
          <a:p>
            <a:pPr marL="0" indent="0">
              <a:buNone/>
            </a:pPr>
            <a:r>
              <a:rPr lang="fr-FR" dirty="0"/>
              <a:t>7 – Afficher les champs en français </a:t>
            </a:r>
          </a:p>
        </p:txBody>
      </p:sp>
    </p:spTree>
    <p:extLst>
      <p:ext uri="{BB962C8B-B14F-4D97-AF65-F5344CB8AC3E}">
        <p14:creationId xmlns:p14="http://schemas.microsoft.com/office/powerpoint/2010/main" val="132114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FRAMEWORKS</a:t>
            </a:r>
          </a:p>
        </p:txBody>
      </p:sp>
      <p:pic>
        <p:nvPicPr>
          <p:cNvPr id="7" name="Espace réservé du contenu 6"/>
          <p:cNvPicPr>
            <a:picLocks noGrp="1" noChangeAspect="1"/>
          </p:cNvPicPr>
          <p:nvPr>
            <p:ph idx="1"/>
          </p:nvPr>
        </p:nvPicPr>
        <p:blipFill>
          <a:blip r:embed="rId2"/>
          <a:stretch>
            <a:fillRect/>
          </a:stretch>
        </p:blipFill>
        <p:spPr>
          <a:xfrm>
            <a:off x="3488174" y="2133600"/>
            <a:ext cx="7117478" cy="3778250"/>
          </a:xfrm>
          <a:prstGeom prst="rect">
            <a:avLst/>
          </a:prstGeom>
        </p:spPr>
      </p:pic>
    </p:spTree>
    <p:extLst>
      <p:ext uri="{BB962C8B-B14F-4D97-AF65-F5344CB8AC3E}">
        <p14:creationId xmlns:p14="http://schemas.microsoft.com/office/powerpoint/2010/main" val="335266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IL ETAIT UNE FOIS … SYMFONY</a:t>
            </a:r>
          </a:p>
        </p:txBody>
      </p:sp>
      <p:sp>
        <p:nvSpPr>
          <p:cNvPr id="3" name="Espace réservé du contenu 2"/>
          <p:cNvSpPr>
            <a:spLocks noGrp="1"/>
          </p:cNvSpPr>
          <p:nvPr>
            <p:ph idx="1"/>
          </p:nvPr>
        </p:nvSpPr>
        <p:spPr/>
        <p:txBody>
          <a:bodyPr/>
          <a:lstStyle/>
          <a:p>
            <a:r>
              <a:rPr lang="fr-FR" b="1" u="heavy" dirty="0" err="1"/>
              <a:t>Symfony</a:t>
            </a:r>
            <a:r>
              <a:rPr lang="fr-FR" b="1" u="heavy" dirty="0"/>
              <a:t> est un puissant Framework</a:t>
            </a:r>
            <a:r>
              <a:rPr lang="fr-FR" b="1" dirty="0"/>
              <a:t> </a:t>
            </a:r>
            <a:r>
              <a:rPr lang="fr-FR" dirty="0"/>
              <a:t>qui permet de réaliser des sites complexes rapidement, mais de façon structurée et avec un code clair         et maintenable. En un mot : le paradis du développeur !</a:t>
            </a:r>
          </a:p>
          <a:p>
            <a:pPr lvl="0"/>
            <a:r>
              <a:rPr lang="fr-FR" dirty="0"/>
              <a:t> Développé par </a:t>
            </a:r>
            <a:r>
              <a:rPr lang="fr-FR" u="heavy" dirty="0" err="1">
                <a:hlinkClick r:id="rId2"/>
              </a:rPr>
              <a:t>SensioLabs</a:t>
            </a:r>
            <a:r>
              <a:rPr lang="fr-FR" dirty="0"/>
              <a:t>, la première de </a:t>
            </a:r>
            <a:r>
              <a:rPr lang="fr-FR" dirty="0" err="1"/>
              <a:t>symfony</a:t>
            </a:r>
            <a:r>
              <a:rPr lang="fr-FR" dirty="0"/>
              <a:t> commença en 2005.</a:t>
            </a:r>
          </a:p>
          <a:p>
            <a:pPr lvl="0"/>
            <a:r>
              <a:rPr lang="fr-FR" dirty="0"/>
              <a:t>Cette première version était surtout une collection de librairie PHP et quelques méthodes, une architecture assez simple et pas suffisamment normé. Manque de conventions.</a:t>
            </a:r>
          </a:p>
          <a:p>
            <a:pPr marL="0" indent="0">
              <a:buNone/>
            </a:pPr>
            <a:endParaRPr lang="fr-FR" dirty="0"/>
          </a:p>
        </p:txBody>
      </p:sp>
    </p:spTree>
    <p:extLst>
      <p:ext uri="{BB962C8B-B14F-4D97-AF65-F5344CB8AC3E}">
        <p14:creationId xmlns:p14="http://schemas.microsoft.com/office/powerpoint/2010/main" val="45444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VERSION SYMFONY</a:t>
            </a:r>
          </a:p>
        </p:txBody>
      </p:sp>
      <p:sp>
        <p:nvSpPr>
          <p:cNvPr id="3" name="Espace réservé du contenu 2"/>
          <p:cNvSpPr>
            <a:spLocks noGrp="1"/>
          </p:cNvSpPr>
          <p:nvPr>
            <p:ph idx="1"/>
          </p:nvPr>
        </p:nvSpPr>
        <p:spPr/>
        <p:txBody>
          <a:bodyPr/>
          <a:lstStyle/>
          <a:p>
            <a:pPr marL="228600" lvl="1">
              <a:spcBef>
                <a:spcPts val="1000"/>
              </a:spcBef>
            </a:pPr>
            <a:r>
              <a:rPr lang="fr-FR" dirty="0" err="1"/>
              <a:t>Symfony</a:t>
            </a:r>
            <a:r>
              <a:rPr lang="fr-FR" dirty="0"/>
              <a:t> 2: arrivée ce juillet 2011 avec (L’injection de </a:t>
            </a:r>
            <a:r>
              <a:rPr lang="fr-FR" dirty="0" err="1"/>
              <a:t>dépendences</a:t>
            </a:r>
            <a:r>
              <a:rPr lang="fr-FR" dirty="0"/>
              <a:t>, tout est un Bundle dans </a:t>
            </a:r>
            <a:r>
              <a:rPr lang="fr-FR" dirty="0" err="1"/>
              <a:t>Symfony</a:t>
            </a:r>
            <a:r>
              <a:rPr lang="fr-FR" dirty="0"/>
              <a:t>, Gestion de la sécurité)</a:t>
            </a:r>
          </a:p>
          <a:p>
            <a:pPr marL="228600" lvl="1">
              <a:spcBef>
                <a:spcPts val="1000"/>
              </a:spcBef>
            </a:pPr>
            <a:r>
              <a:rPr lang="fr-FR" dirty="0" err="1"/>
              <a:t>Symfony</a:t>
            </a:r>
            <a:r>
              <a:rPr lang="fr-FR" dirty="0"/>
              <a:t> 3: novembre 2015 : (On </a:t>
            </a:r>
            <a:r>
              <a:rPr lang="fr-FR" dirty="0" err="1"/>
              <a:t>considére</a:t>
            </a:r>
            <a:r>
              <a:rPr lang="fr-FR" dirty="0"/>
              <a:t> la version 3 comme une version 2.8 sans les couches dépréciés)</a:t>
            </a:r>
          </a:p>
          <a:p>
            <a:pPr marL="228600" lvl="1">
              <a:spcBef>
                <a:spcPts val="1000"/>
              </a:spcBef>
            </a:pPr>
            <a:r>
              <a:rPr lang="fr-FR" dirty="0" err="1"/>
              <a:t>Symfony</a:t>
            </a:r>
            <a:r>
              <a:rPr lang="fr-FR" dirty="0"/>
              <a:t> 4: novembre 2017 : (</a:t>
            </a:r>
            <a:r>
              <a:rPr lang="fr-FR" dirty="0" err="1"/>
              <a:t>Symfony</a:t>
            </a:r>
            <a:r>
              <a:rPr lang="fr-FR" dirty="0"/>
              <a:t> 4.0 = </a:t>
            </a:r>
            <a:r>
              <a:rPr lang="fr-FR" dirty="0" err="1"/>
              <a:t>Symfony</a:t>
            </a:r>
            <a:r>
              <a:rPr lang="fr-FR" dirty="0"/>
              <a:t> 3.0 + Flex et composer)</a:t>
            </a:r>
          </a:p>
        </p:txBody>
      </p:sp>
    </p:spTree>
    <p:extLst>
      <p:ext uri="{BB962C8B-B14F-4D97-AF65-F5344CB8AC3E}">
        <p14:creationId xmlns:p14="http://schemas.microsoft.com/office/powerpoint/2010/main" val="318242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  SYMFONY 5</a:t>
            </a:r>
          </a:p>
        </p:txBody>
      </p:sp>
      <p:sp>
        <p:nvSpPr>
          <p:cNvPr id="3" name="Espace réservé du contenu 2"/>
          <p:cNvSpPr>
            <a:spLocks noGrp="1"/>
          </p:cNvSpPr>
          <p:nvPr>
            <p:ph idx="1"/>
          </p:nvPr>
        </p:nvSpPr>
        <p:spPr/>
        <p:txBody>
          <a:bodyPr/>
          <a:lstStyle/>
          <a:p>
            <a:pPr lvl="0"/>
            <a:r>
              <a:rPr lang="fr-FR" dirty="0"/>
              <a:t>Le 21 novembre 2019, marque la </a:t>
            </a:r>
            <a:r>
              <a:rPr lang="fr-FR" b="1" dirty="0"/>
              <a:t>sortie de </a:t>
            </a:r>
            <a:r>
              <a:rPr lang="fr-FR" b="1" dirty="0" err="1"/>
              <a:t>Symfony</a:t>
            </a:r>
            <a:r>
              <a:rPr lang="fr-FR" b="1" dirty="0"/>
              <a:t> 5</a:t>
            </a:r>
            <a:r>
              <a:rPr lang="fr-FR" dirty="0"/>
              <a:t>.</a:t>
            </a:r>
          </a:p>
          <a:p>
            <a:r>
              <a:rPr lang="fr-FR" dirty="0"/>
              <a:t>La mise à jour contient toutes les </a:t>
            </a:r>
            <a:r>
              <a:rPr lang="fr-FR" u="heavy" dirty="0">
                <a:hlinkClick r:id="rId2"/>
              </a:rPr>
              <a:t>fonctionnalités prévues dans </a:t>
            </a:r>
            <a:r>
              <a:rPr lang="fr-FR" u="heavy" dirty="0" err="1">
                <a:hlinkClick r:id="rId2"/>
              </a:rPr>
              <a:t>Symfony</a:t>
            </a:r>
            <a:r>
              <a:rPr lang="fr-FR" u="heavy" dirty="0">
                <a:hlinkClick r:id="rId2"/>
              </a:rPr>
              <a:t> 4.4</a:t>
            </a:r>
            <a:r>
              <a:rPr lang="fr-FR" dirty="0"/>
              <a:t>, et des fonctionnalités expérimentales</a:t>
            </a:r>
          </a:p>
          <a:p>
            <a:pPr lvl="0"/>
            <a:r>
              <a:rPr lang="fr-FR" dirty="0"/>
              <a:t>La </a:t>
            </a:r>
            <a:r>
              <a:rPr lang="fr-FR" u="heavy" dirty="0">
                <a:hlinkClick r:id="rId3"/>
              </a:rPr>
              <a:t>série d'articles sur </a:t>
            </a:r>
            <a:r>
              <a:rPr lang="fr-FR" u="heavy" dirty="0" err="1">
                <a:hlinkClick r:id="rId3"/>
              </a:rPr>
              <a:t>Symfony</a:t>
            </a:r>
            <a:r>
              <a:rPr lang="fr-FR" u="heavy" dirty="0">
                <a:hlinkClick r:id="rId3"/>
              </a:rPr>
              <a:t> 4</a:t>
            </a:r>
            <a:r>
              <a:rPr lang="fr-FR" dirty="0">
                <a:hlinkClick r:id="rId3"/>
              </a:rPr>
              <a:t> </a:t>
            </a:r>
            <a:r>
              <a:rPr lang="fr-FR" dirty="0"/>
              <a:t>sera mise à jour progressivement avec des</a:t>
            </a:r>
          </a:p>
          <a:p>
            <a:r>
              <a:rPr lang="fr-FR" dirty="0"/>
              <a:t>précisions sur les différences pour les utilisateurs de </a:t>
            </a:r>
            <a:r>
              <a:rPr lang="fr-FR" dirty="0" err="1"/>
              <a:t>Symfony</a:t>
            </a:r>
            <a:r>
              <a:rPr lang="fr-FR" dirty="0"/>
              <a:t> 5.</a:t>
            </a:r>
          </a:p>
          <a:p>
            <a:r>
              <a:rPr lang="fr-FR" dirty="0"/>
              <a:t>L’injection de dépendances</a:t>
            </a:r>
          </a:p>
          <a:p>
            <a:r>
              <a:rPr lang="fr-FR" dirty="0"/>
              <a:t>Mailer et Notifier </a:t>
            </a:r>
          </a:p>
          <a:p>
            <a:pPr marL="0" indent="0">
              <a:buNone/>
            </a:pPr>
            <a:endParaRPr lang="fr-FR" dirty="0"/>
          </a:p>
        </p:txBody>
      </p:sp>
    </p:spTree>
    <p:extLst>
      <p:ext uri="{BB962C8B-B14F-4D97-AF65-F5344CB8AC3E}">
        <p14:creationId xmlns:p14="http://schemas.microsoft.com/office/powerpoint/2010/main" val="40813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br>
              <a:rPr lang="fr-FR" b="1" dirty="0"/>
            </a:br>
            <a:r>
              <a:rPr lang="fr-FR" dirty="0"/>
              <a:t>SYMFONY 6</a:t>
            </a:r>
            <a:br>
              <a:rPr lang="fr-FR" b="1" dirty="0"/>
            </a:br>
            <a:endParaRPr lang="fr-FR" dirty="0"/>
          </a:p>
        </p:txBody>
      </p:sp>
      <p:sp>
        <p:nvSpPr>
          <p:cNvPr id="3" name="Espace réservé du contenu 2"/>
          <p:cNvSpPr>
            <a:spLocks noGrp="1"/>
          </p:cNvSpPr>
          <p:nvPr>
            <p:ph idx="1"/>
          </p:nvPr>
        </p:nvSpPr>
        <p:spPr/>
        <p:txBody>
          <a:bodyPr/>
          <a:lstStyle/>
          <a:p>
            <a:r>
              <a:rPr lang="fr-FR" dirty="0"/>
              <a:t>Novembre 2021</a:t>
            </a:r>
          </a:p>
          <a:p>
            <a:r>
              <a:rPr lang="fr-FR" dirty="0"/>
              <a:t>Prise en charge de Bootstrap5 et </a:t>
            </a:r>
            <a:r>
              <a:rPr lang="fr-FR" dirty="0" err="1"/>
              <a:t>Tailwind</a:t>
            </a:r>
            <a:r>
              <a:rPr lang="fr-FR" dirty="0"/>
              <a:t> pour le rendu des formulaires.</a:t>
            </a:r>
          </a:p>
          <a:p>
            <a:r>
              <a:rPr lang="fr-FR" dirty="0"/>
              <a:t>Gestionnaires de messagerie configurables par le biais d’attributs, sans avoir à les ajouter à la configuration.</a:t>
            </a:r>
          </a:p>
          <a:p>
            <a:r>
              <a:rPr lang="fr-FR" dirty="0"/>
              <a:t>Consommation par lot des messages du messager via l’interface </a:t>
            </a:r>
            <a:r>
              <a:rPr lang="fr-FR" dirty="0" err="1"/>
              <a:t>BatchHandlerInterface</a:t>
            </a:r>
            <a:r>
              <a:rPr lang="fr-FR" dirty="0"/>
              <a:t>.</a:t>
            </a:r>
          </a:p>
          <a:p>
            <a:r>
              <a:rPr lang="fr-FR" dirty="0"/>
              <a:t>Nouvelles fonctionnalités dans le component String : </a:t>
            </a:r>
            <a:r>
              <a:rPr lang="fr-FR" dirty="0" err="1"/>
              <a:t>trimPrefix</a:t>
            </a:r>
            <a:r>
              <a:rPr lang="fr-FR" dirty="0"/>
              <a:t> et </a:t>
            </a:r>
            <a:r>
              <a:rPr lang="fr-FR" dirty="0" err="1"/>
              <a:t>trimSuffix</a:t>
            </a:r>
            <a:endParaRPr lang="fr-FR" dirty="0"/>
          </a:p>
        </p:txBody>
      </p:sp>
    </p:spTree>
    <p:extLst>
      <p:ext uri="{BB962C8B-B14F-4D97-AF65-F5344CB8AC3E}">
        <p14:creationId xmlns:p14="http://schemas.microsoft.com/office/powerpoint/2010/main" val="428844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COMPOSER</a:t>
            </a:r>
            <a:br>
              <a:rPr lang="fr-FR" b="1" dirty="0"/>
            </a:br>
            <a:endParaRPr lang="fr-FR" dirty="0"/>
          </a:p>
        </p:txBody>
      </p:sp>
      <p:sp>
        <p:nvSpPr>
          <p:cNvPr id="3" name="Espace réservé du contenu 2"/>
          <p:cNvSpPr>
            <a:spLocks noGrp="1"/>
          </p:cNvSpPr>
          <p:nvPr>
            <p:ph idx="1"/>
          </p:nvPr>
        </p:nvSpPr>
        <p:spPr/>
        <p:txBody>
          <a:bodyPr>
            <a:normAutofit/>
          </a:bodyPr>
          <a:lstStyle/>
          <a:p>
            <a:r>
              <a:rPr lang="fr-FR" dirty="0"/>
              <a:t>Composer est un Gestionnaire de dépendance</a:t>
            </a:r>
          </a:p>
          <a:p>
            <a:pPr lvl="0"/>
            <a:r>
              <a:rPr lang="fr-FR" dirty="0"/>
              <a:t>Il gère les dépendances qu’on lui demande de gérer via un fichier </a:t>
            </a:r>
            <a:r>
              <a:rPr lang="fr-FR" dirty="0" err="1"/>
              <a:t>composer.json</a:t>
            </a:r>
            <a:endParaRPr lang="fr-FR" dirty="0"/>
          </a:p>
          <a:p>
            <a:r>
              <a:rPr lang="fr-FR" dirty="0"/>
              <a:t>Composer n’est pas un gestionnaire de paquets comme </a:t>
            </a:r>
            <a:r>
              <a:rPr lang="fr-FR" dirty="0" err="1"/>
              <a:t>Yum</a:t>
            </a:r>
            <a:r>
              <a:rPr lang="fr-FR" dirty="0"/>
              <a:t> ou Apt. Il ne gère les dépendances que localement et non globalement comme le ferait un gestionnaire de paquets</a:t>
            </a:r>
          </a:p>
          <a:p>
            <a:r>
              <a:rPr lang="fr-FR" dirty="0"/>
              <a:t>En plus de gérer les dépendances, il s’occupe aussi de faire l’</a:t>
            </a:r>
            <a:r>
              <a:rPr lang="fr-FR" dirty="0" err="1"/>
              <a:t>autoload</a:t>
            </a:r>
            <a:r>
              <a:rPr lang="fr-FR" dirty="0"/>
              <a:t> pour nous</a:t>
            </a:r>
          </a:p>
          <a:p>
            <a:pPr lvl="0"/>
            <a:r>
              <a:rPr lang="fr-FR" dirty="0"/>
              <a:t>Pour avoir un système d’</a:t>
            </a:r>
            <a:r>
              <a:rPr lang="fr-FR" dirty="0" err="1"/>
              <a:t>autoload</a:t>
            </a:r>
            <a:r>
              <a:rPr lang="fr-FR" dirty="0"/>
              <a:t> gratuitement, il nous suffira de faire un import du fichier </a:t>
            </a:r>
            <a:r>
              <a:rPr lang="fr-FR" dirty="0" err="1"/>
              <a:t>autoload</a:t>
            </a:r>
            <a:r>
              <a:rPr lang="fr-FR" dirty="0"/>
              <a:t> de composer qu’il place dans le dossier </a:t>
            </a:r>
            <a:r>
              <a:rPr lang="fr-FR" dirty="0" err="1"/>
              <a:t>vendor</a:t>
            </a:r>
            <a:r>
              <a:rPr lang="fr-FR" dirty="0"/>
              <a:t>/</a:t>
            </a:r>
            <a:r>
              <a:rPr lang="fr-FR" dirty="0" err="1"/>
              <a:t>autoload.php</a:t>
            </a:r>
            <a:endParaRPr lang="fr-FR" dirty="0"/>
          </a:p>
          <a:p>
            <a:pPr marL="0" indent="0">
              <a:buNone/>
            </a:pPr>
            <a:endParaRPr lang="fr-FR" dirty="0"/>
          </a:p>
        </p:txBody>
      </p:sp>
    </p:spTree>
    <p:extLst>
      <p:ext uri="{BB962C8B-B14F-4D97-AF65-F5344CB8AC3E}">
        <p14:creationId xmlns:p14="http://schemas.microsoft.com/office/powerpoint/2010/main" val="4134251940"/>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2401</TotalTime>
  <Words>2171</Words>
  <Application>Microsoft Office PowerPoint</Application>
  <PresentationFormat>Grand écran</PresentationFormat>
  <Paragraphs>195</Paragraphs>
  <Slides>35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Century Gothic</vt:lpstr>
      <vt:lpstr>Wingdings</vt:lpstr>
      <vt:lpstr>Wingdings 3</vt:lpstr>
      <vt:lpstr>Brin</vt:lpstr>
      <vt:lpstr>SYMFONY</vt:lpstr>
      <vt:lpstr> FRAMEWORK </vt:lpstr>
      <vt:lpstr>QUEL INTÉRÊT À UTILISER UN FRAMEWORK POUR UN PROJET WEB ?</vt:lpstr>
      <vt:lpstr>QUELQUES FRAMEWORKS</vt:lpstr>
      <vt:lpstr>IL ETAIT UNE FOIS … SYMFONY</vt:lpstr>
      <vt:lpstr>LES VERSION SYMFONY</vt:lpstr>
      <vt:lpstr>  SYMFONY 5</vt:lpstr>
      <vt:lpstr> SYMFONY 6 </vt:lpstr>
      <vt:lpstr>COMPOSER </vt:lpstr>
      <vt:lpstr> LES MÉTHODES HTTP </vt:lpstr>
      <vt:lpstr>API REST</vt:lpstr>
      <vt:lpstr>TWIG</vt:lpstr>
      <vt:lpstr>SYMFONY 6 – INSTALLATION SYSTÈME</vt:lpstr>
      <vt:lpstr>MVC</vt:lpstr>
      <vt:lpstr>VS CODE</vt:lpstr>
      <vt:lpstr>Création du projet Symfony</vt:lpstr>
      <vt:lpstr>Présentation PowerPoint</vt:lpstr>
      <vt:lpstr>SYMFONY 6 - ARCHITECTURE</vt:lpstr>
      <vt:lpstr>Développement d’un site e-commerce (blog) </vt:lpstr>
      <vt:lpstr>Chapitre 1 : Les notions de bases de symfony</vt:lpstr>
      <vt:lpstr>Présentation PowerPoint</vt:lpstr>
      <vt:lpstr>Etape 4 ORM Doctrine (Object Relationnal Mapper)</vt:lpstr>
      <vt:lpstr>Etape 6 : Création de base de donnée</vt:lpstr>
      <vt:lpstr>Présentation PowerPoint</vt:lpstr>
      <vt:lpstr>Etape 7 :  Fixtures avec doctrine</vt:lpstr>
      <vt:lpstr>Chapitre 2 : Création du Blog</vt:lpstr>
      <vt:lpstr>Etape 3: Création du dashboard  (Administration)</vt:lpstr>
      <vt:lpstr>Présentation PowerPoint</vt:lpstr>
      <vt:lpstr>Etape 4: Personnalisation du dashboard</vt:lpstr>
      <vt:lpstr>Présentation PowerPoint</vt:lpstr>
      <vt:lpstr>Etape 5: TP</vt:lpstr>
      <vt:lpstr>Résultat attendu du TP</vt:lpstr>
      <vt:lpstr>Etape 6: Outil de Débuggage</vt:lpstr>
      <vt:lpstr> Etape 7: Les formulaires</vt:lpstr>
      <vt:lpstr>Présentation PowerPoint</vt:lpstr>
    </vt:vector>
  </TitlesOfParts>
  <Company>Veolia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SYMFONY</dc:title>
  <dc:creator>Bandiougou BOUARE</dc:creator>
  <cp:lastModifiedBy>Bandiougou</cp:lastModifiedBy>
  <cp:revision>93</cp:revision>
  <dcterms:created xsi:type="dcterms:W3CDTF">2022-04-28T13:40:44Z</dcterms:created>
  <dcterms:modified xsi:type="dcterms:W3CDTF">2022-05-13T13:09:59Z</dcterms:modified>
</cp:coreProperties>
</file>