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031bbee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031bbee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031bbee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031bbee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031bbee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031bbee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031bbee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031bbee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031bbee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031bbee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031bbee0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031bbee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031bbee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031bbee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031bbee0c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031bbee0c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031bbee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031bbee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031bbee0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031bbee0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031bbee0c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031bbee0c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031bbee0c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031bbee0c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31bbee0c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031bbee0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031bbee0c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031bbee0c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031bbee0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031bbee0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031bbee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031bbee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wikipedia.org/wiki/Protocolo_de_transferencia_de_hipertexto" TargetMode="External"/><Relationship Id="rId4" Type="http://schemas.openxmlformats.org/officeDocument/2006/relationships/hyperlink" Target="https://concepto.de/http/#ixzz8DeL8dTTy" TargetMode="External"/><Relationship Id="rId5" Type="http://schemas.openxmlformats.org/officeDocument/2006/relationships/hyperlink" Target="https://learn.microsoft.com/es-es/dotnet/framework/wcf/diagnostics/tracing/synchronous-scenarios-using-http-tcp-or-named-pipe" TargetMode="External"/><Relationship Id="rId6" Type="http://schemas.openxmlformats.org/officeDocument/2006/relationships/hyperlink" Target="https://tutorialesdeaplicaciones.com/arquitectura-cliente-servidor-y-protocolo-http/" TargetMode="External"/><Relationship Id="rId7" Type="http://schemas.openxmlformats.org/officeDocument/2006/relationships/hyperlink" Target="https://developer.mozilla.org/es/docs/Web/HTTP/Session" TargetMode="External"/><Relationship Id="rId8" Type="http://schemas.openxmlformats.org/officeDocument/2006/relationships/hyperlink" Target="https://chat.openai.com/share/d0fc2fac-5ff5-42e9-b1f1-5da0250d200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/>
              <a:t> </a:t>
            </a:r>
            <a:r>
              <a:rPr b="1" i="1" lang="es" sz="4233">
                <a:solidFill>
                  <a:srgbClr val="D9EAD3"/>
                </a:solidFill>
              </a:rPr>
              <a:t>PROTOCOLO HTTP</a:t>
            </a:r>
            <a:endParaRPr b="1" i="1" sz="4233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45400" y="4205000"/>
            <a:ext cx="2411700" cy="664800"/>
          </a:xfrm>
          <a:prstGeom prst="rect">
            <a:avLst/>
          </a:prstGeom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118"/>
              <a:t>David Pozo Berlinches</a:t>
            </a:r>
            <a:endParaRPr i="1" sz="51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118"/>
              <a:t>Rubén Sancho Jiménez</a:t>
            </a:r>
            <a:endParaRPr i="1" sz="51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5118"/>
              <a:t>Antonio Manuel Figueroa Pinilla </a:t>
            </a:r>
            <a:endParaRPr i="1" sz="51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398325" y="618650"/>
            <a:ext cx="526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 GET</a:t>
            </a:r>
            <a:endParaRPr b="1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052550" y="1616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Comportamiento</a:t>
            </a:r>
            <a:r>
              <a:rPr lang="es" sz="1400"/>
              <a:t>: Los datos enviados son parte de la url,por lo tanto se guardan en el historial del navegador y logs del servidor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Obtiene datos</a:t>
            </a:r>
            <a:r>
              <a:rPr lang="es" sz="1400"/>
              <a:t>: Se utiliza para obtener datos de un servidor.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Más rápido</a:t>
            </a:r>
            <a:r>
              <a:rPr lang="es" sz="1400"/>
              <a:t>: El contenido pasa por la cache del navegador,por lo tanto puede ser almacenado y mejorar la velocidad de respuesta.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Menos seguro</a:t>
            </a:r>
            <a:r>
              <a:rPr lang="es" sz="1400"/>
              <a:t>: No debe usarse para enviar información sensible dado que los valores viajan por la url.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662500" y="596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 POST</a:t>
            </a:r>
            <a:endParaRPr b="1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Comportamiento</a:t>
            </a:r>
            <a:r>
              <a:rPr lang="es" sz="1400"/>
              <a:t>: Los datos son enviados al servidor en el cuerpo de la </a:t>
            </a:r>
            <a:r>
              <a:rPr lang="es" sz="1400"/>
              <a:t>petición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Envía</a:t>
            </a:r>
            <a:r>
              <a:rPr b="1" lang="es" sz="1400"/>
              <a:t> datos</a:t>
            </a:r>
            <a:r>
              <a:rPr lang="es" sz="1400"/>
              <a:t>: La </a:t>
            </a:r>
            <a:r>
              <a:rPr lang="es" sz="1400"/>
              <a:t>información</a:t>
            </a:r>
            <a:r>
              <a:rPr lang="es" sz="1400"/>
              <a:t> se codifica y se manda de forma no visible dentro del cuerpo de la </a:t>
            </a:r>
            <a:r>
              <a:rPr lang="es" sz="1400"/>
              <a:t>petición</a:t>
            </a:r>
            <a:r>
              <a:rPr lang="es" sz="1400"/>
              <a:t>.Para que el servidor la pueda almacenar.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Más</a:t>
            </a:r>
            <a:r>
              <a:rPr b="1" lang="es" sz="1400"/>
              <a:t> lento</a:t>
            </a:r>
            <a:r>
              <a:rPr lang="es" sz="1400"/>
              <a:t>: Al no ser almacenado en </a:t>
            </a:r>
            <a:r>
              <a:rPr lang="es" sz="1400"/>
              <a:t>caché</a:t>
            </a:r>
            <a:r>
              <a:rPr lang="es" sz="1400"/>
              <a:t> las peticiones y respuestas son un poco </a:t>
            </a:r>
            <a:r>
              <a:rPr lang="es" sz="1400"/>
              <a:t>más</a:t>
            </a:r>
            <a:r>
              <a:rPr lang="es" sz="1400"/>
              <a:t> lentas.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Más</a:t>
            </a:r>
            <a:r>
              <a:rPr b="1" lang="es" sz="1400"/>
              <a:t> seguro</a:t>
            </a:r>
            <a:r>
              <a:rPr lang="es" sz="1400"/>
              <a:t>: Los </a:t>
            </a:r>
            <a:r>
              <a:rPr lang="es" sz="1400"/>
              <a:t>parámetros</a:t>
            </a:r>
            <a:r>
              <a:rPr lang="es" sz="1400"/>
              <a:t> no se guardan en el </a:t>
            </a:r>
            <a:r>
              <a:rPr lang="es" sz="1400"/>
              <a:t>historial</a:t>
            </a:r>
            <a:r>
              <a:rPr lang="es" sz="1400"/>
              <a:t> del navegador ni en los logs del servidor.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579525"/>
            <a:ext cx="626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2650">
                <a:latin typeface="Arial"/>
                <a:ea typeface="Arial"/>
                <a:cs typeface="Arial"/>
                <a:sym typeface="Arial"/>
              </a:rPr>
              <a:t>Una típica sesión de HTTP</a:t>
            </a:r>
            <a:endParaRPr b="1" sz="2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336625" y="1763100"/>
            <a:ext cx="7038900" cy="1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El cliente establece una conexión TCP.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El cliente manda su petición, y espera por la respuesta.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El servidor procesa la petición, y responde con un código de estado y los datos correspondientes.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718000" y="550200"/>
            <a:ext cx="37971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Establecer conexión</a:t>
            </a:r>
            <a:endParaRPr b="1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09525" y="1508850"/>
            <a:ext cx="7038900" cy="24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 un protocolo cliente/servidor  es siempre el cliente el que establece la conexión.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En </a:t>
            </a:r>
            <a:r>
              <a:rPr b="1" i="1" lang="es" sz="1400"/>
              <a:t>TCP</a:t>
            </a:r>
            <a:r>
              <a:rPr lang="es" sz="1400"/>
              <a:t> (protocolo de transmisión) el puerto por defecto, para un servidor HTTP en un computador,  es el </a:t>
            </a:r>
            <a:r>
              <a:rPr b="1" lang="es" sz="1400"/>
              <a:t>puerto 80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TCP es un protocolo que sirve para crear las conexiones entre los distintos equipos de una red.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La </a:t>
            </a:r>
            <a:r>
              <a:rPr b="1" i="1" lang="es" sz="1400"/>
              <a:t>URL</a:t>
            </a:r>
            <a:r>
              <a:rPr lang="es" sz="1400"/>
              <a:t> de la página pedida contiene tanto el nombre del dominio,  como el número de puerto, aunque este puede ser omitido.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571300" y="606300"/>
            <a:ext cx="39339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Mandar una petición</a:t>
            </a:r>
            <a:endParaRPr b="1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Una vez la conexión está establecida, el cliente, puede mandar una petición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La petición de datos de un cliente HTTP, consiste en directivas de texto, separadas mediante </a:t>
            </a:r>
            <a:r>
              <a:rPr b="1" i="1" lang="es" sz="1400"/>
              <a:t>CRLF</a:t>
            </a:r>
            <a:r>
              <a:rPr lang="es" sz="1400"/>
              <a:t> (retorno de carro y cambio de línea) y se divide en tres partes: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La dirección del documento pedido: por ejemplo su URL completa y la versión del protocolo HTTP.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Un bloque de líneas consecutivas, que representan las cabeceras de la petición HTTP, y dan información al servidor, sobre qué tipo de datos es apropiado.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La parte final es un bloque de datos opcional, que puede contener más datos para ser usados por el método POST.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189950" y="511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Respuesta del servidor</a:t>
            </a:r>
            <a:endParaRPr b="1"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444200" y="1425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Después de que se </a:t>
            </a:r>
            <a:r>
              <a:rPr lang="es" sz="1400"/>
              <a:t>envíe</a:t>
            </a:r>
            <a:r>
              <a:rPr lang="es" sz="1400"/>
              <a:t> la  petición, el servidor web lo procesa, y a continuación responde.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 De forma similar a la petición del servidor, la respuesta del servidor está formada por directivas de texto, separadas por el carácter CRLF y divida en tres bloques: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Que consiste en una confirmación del la versión de HTTP utilizado, y seguido por el estado de la petición.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Las líneas siguientes representan cabeceras de HTTP concretas, dando al cliente información sobre los datos enviado.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El bloque final, es el bloque que puede contener opcionalmente los datos.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29050" y="576925"/>
            <a:ext cx="7038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Enlaces Utilizados</a:t>
            </a:r>
            <a:endParaRPr b="1"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414850" y="1381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hlinkClick r:id="rId3"/>
              </a:rPr>
              <a:t>https://es.wikipedia.org/wiki/Protocolo_de_transferencia_de_hipertexto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https://concepto.de/http/#ixzz8DeL8dTTy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 u="sng">
                <a:latin typeface="Arial"/>
                <a:ea typeface="Arial"/>
                <a:cs typeface="Arial"/>
                <a:sym typeface="Arial"/>
                <a:hlinkClick r:id="rId5"/>
              </a:rPr>
              <a:t>https://learn.microsoft.com/es-es/dotnet/framework/wcf/diagnostics/tracing/synchronous-scenarios-using-http-tcp-or-named-pipe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 u="sng">
                <a:latin typeface="Arial"/>
                <a:ea typeface="Arial"/>
                <a:cs typeface="Arial"/>
                <a:sym typeface="Arial"/>
                <a:hlinkClick r:id="rId6"/>
              </a:rPr>
              <a:t>https://tutorialesdeaplicaciones.com/arquitectura-cliente-servidor-y-protocolo-http/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 u="sng">
                <a:latin typeface="Arial"/>
                <a:ea typeface="Arial"/>
                <a:cs typeface="Arial"/>
                <a:sym typeface="Arial"/>
                <a:hlinkClick r:id="rId7"/>
              </a:rPr>
              <a:t>https://developer.mozilla.org/es/docs/Web/HTTP/Session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hlinkClick r:id="rId8"/>
              </a:rPr>
              <a:t>https://chat.openai.com/share/d0fc2fac-5ff5-42e9-b1f1-5da0250d2008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049975" y="1987650"/>
            <a:ext cx="71661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FIN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¡¡ Gracias por vuestra atención !!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 ( Se acepta bizum )</a:t>
            </a:r>
            <a:endParaRPr sz="3200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25" y="3740875"/>
            <a:ext cx="2572201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758400" y="1320100"/>
            <a:ext cx="7529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El </a:t>
            </a:r>
            <a:r>
              <a:rPr b="1" i="1" lang="es">
                <a:solidFill>
                  <a:schemeClr val="lt1"/>
                </a:solidFill>
              </a:rPr>
              <a:t>HTTP</a:t>
            </a:r>
            <a:r>
              <a:rPr lang="es">
                <a:solidFill>
                  <a:schemeClr val="lt1"/>
                </a:solidFill>
              </a:rPr>
              <a:t> o </a:t>
            </a:r>
            <a:r>
              <a:rPr b="1" i="1" lang="es">
                <a:solidFill>
                  <a:schemeClr val="lt1"/>
                </a:solidFill>
              </a:rPr>
              <a:t>HyperText Transfer Protocol </a:t>
            </a:r>
            <a:r>
              <a:rPr lang="es">
                <a:solidFill>
                  <a:schemeClr val="lt1"/>
                </a:solidFill>
              </a:rPr>
              <a:t>(protocolo de transferencia de hipertexto) es un protocolo de comunicación de la capa de aplicación del modelo </a:t>
            </a:r>
            <a:r>
              <a:rPr b="1" i="1" lang="es">
                <a:solidFill>
                  <a:schemeClr val="lt1"/>
                </a:solidFill>
              </a:rPr>
              <a:t>TCP/IP</a:t>
            </a:r>
            <a:r>
              <a:rPr lang="es">
                <a:solidFill>
                  <a:schemeClr val="lt1"/>
                </a:solidFill>
              </a:rPr>
              <a:t> . El mismo es el encargado de permitir la transferencia de datos por un canal de comunicación (cables de fibra óptica,etc) por medio de archivos (HTML, por ejemplo) a la World Wide Web, la red informática global.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En resumen, el protocolo http consistiría en ser un lenguaje que media entre las peticiones del cliente y las respuestas del servidor en la Internet, para permitir una comunicación fluida y en un mismo “idioma”.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2225175" y="625850"/>
            <a:ext cx="28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es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HTTP?</a:t>
            </a:r>
            <a:endParaRPr b="1"/>
          </a:p>
        </p:txBody>
      </p:sp>
      <p:sp>
        <p:nvSpPr>
          <p:cNvPr id="142" name="Google Shape;142;p14"/>
          <p:cNvSpPr txBox="1"/>
          <p:nvPr/>
        </p:nvSpPr>
        <p:spPr>
          <a:xfrm>
            <a:off x="2098050" y="3321100"/>
            <a:ext cx="696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es HTTPS o en qué difiere de HTTP?</a:t>
            </a:r>
            <a:endParaRPr b="1"/>
          </a:p>
        </p:txBody>
      </p:sp>
      <p:sp>
        <p:nvSpPr>
          <p:cNvPr id="143" name="Google Shape;143;p14"/>
          <p:cNvSpPr txBox="1"/>
          <p:nvPr/>
        </p:nvSpPr>
        <p:spPr>
          <a:xfrm>
            <a:off x="765400" y="3875200"/>
            <a:ext cx="702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La diferencia con </a:t>
            </a:r>
            <a:r>
              <a:rPr b="1" i="1" lang="es">
                <a:solidFill>
                  <a:schemeClr val="lt1"/>
                </a:solidFill>
              </a:rPr>
              <a:t>https</a:t>
            </a:r>
            <a:r>
              <a:rPr lang="es">
                <a:solidFill>
                  <a:schemeClr val="lt1"/>
                </a:solidFill>
              </a:rPr>
              <a:t> (HyperText Transfer Procotol Secure o protocolo de transferencia segura de hipertexto) es que este envía la información por un canal cifrado, es decir, es la versión segura de http.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465675" y="1717650"/>
            <a:ext cx="4572000" cy="17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89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3"/>
              <a:buChar char="➢"/>
            </a:pPr>
            <a:r>
              <a:rPr lang="es" sz="1423"/>
              <a:t>Es un protocolo en constante evolución, actualmente se desarrollan nuevas versiones para afrontar los desafíos de seguridad y rendimiento actuales.</a:t>
            </a:r>
            <a:endParaRPr sz="525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50" y="1717650"/>
            <a:ext cx="3927975" cy="22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 de HTTP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143500" y="1688250"/>
            <a:ext cx="3697800" cy="17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89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3"/>
              <a:buChar char="➢"/>
            </a:pPr>
            <a:r>
              <a:rPr lang="es" sz="1423"/>
              <a:t>Este protocolo no es seguro por sí mismo, es susceptible a la interceptación y ataques de intermediarios, por ello se suele utilizar HTTPS ya que cifra la comunicación.</a:t>
            </a:r>
            <a:endParaRPr sz="525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25" y="1789275"/>
            <a:ext cx="4134301" cy="27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 de HTTP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5276425" y="1326313"/>
            <a:ext cx="3535200" cy="30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89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3"/>
              <a:buChar char="➢"/>
            </a:pPr>
            <a:r>
              <a:rPr lang="es" sz="1423"/>
              <a:t>HTTP utiliza códigos de estado  para indicar el resultado de una solicitud, tales como el 200 que significa “OK” o el 404 que significa ubicación no encontrada y sin olvidarnos del 418 que significa “Soy una tetera”, utilizado comúnmente para propósitos humorísticos.</a:t>
            </a:r>
            <a:endParaRPr sz="1423"/>
          </a:p>
          <a:p>
            <a:pPr indent="-3189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3"/>
              <a:buChar char="➢"/>
            </a:pPr>
            <a:r>
              <a:rPr lang="es" sz="1423"/>
              <a:t>El código de error HTTP 418 Soy una tetera indica que el servidor se rehúsa a preparar café porque es una tetera.</a:t>
            </a:r>
            <a:endParaRPr sz="1423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25" y="1670101"/>
            <a:ext cx="4785575" cy="235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 de HTTP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6153600" y="1192975"/>
            <a:ext cx="2591700" cy="3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89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3"/>
              <a:buChar char="➢"/>
            </a:pPr>
            <a:r>
              <a:rPr lang="es" sz="1423"/>
              <a:t>HTTP/3 es la última versión del protocolo, fue diseñado para ser más rápido y seguro que su anterior versión, sin embargo, utiliza el protocolo UDP en vez de TCP para reducir la latencia.</a:t>
            </a:r>
            <a:endParaRPr sz="525"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 de HTTP</a:t>
            </a:r>
            <a:endParaRPr b="1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25" y="1794250"/>
            <a:ext cx="5319474" cy="2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797950" y="1651350"/>
            <a:ext cx="4146600" cy="18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89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23"/>
              <a:buChar char="➢"/>
            </a:pPr>
            <a:r>
              <a:rPr lang="es" sz="1423"/>
              <a:t>HTTP define varios métodos para que los clientes puedan interactuar con el servidor como se explicará en la siguiente diapositiva.</a:t>
            </a:r>
            <a:endParaRPr sz="525"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Características de HTTP</a:t>
            </a:r>
            <a:endParaRPr b="1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75" y="1651350"/>
            <a:ext cx="4399775" cy="26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671675" y="48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688">
                <a:latin typeface="Arial"/>
                <a:ea typeface="Arial"/>
                <a:cs typeface="Arial"/>
                <a:sym typeface="Arial"/>
              </a:rPr>
              <a:t>Arquitectura cliente-servidor</a:t>
            </a:r>
            <a:endParaRPr b="1" sz="26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199700" y="1587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</a:t>
            </a:r>
            <a:r>
              <a:rPr b="1" lang="es" sz="1400"/>
              <a:t>cliente</a:t>
            </a:r>
            <a:r>
              <a:rPr lang="es" sz="1400"/>
              <a:t> es la entidad que realiza peticiones al servidor, mientras que el servidor es quien recibe una petición y retorna una respuesta. Se trata del navegador o de un rastreador web (</a:t>
            </a:r>
            <a:r>
              <a:rPr b="1" lang="es" sz="1400"/>
              <a:t>webcrawlers</a:t>
            </a:r>
            <a:r>
              <a:rPr lang="es" sz="1400"/>
              <a:t>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protocolo HTTP define dos tipos de mensajes conocidos: como petición (</a:t>
            </a:r>
            <a:r>
              <a:rPr b="1" lang="es" sz="1400"/>
              <a:t>request</a:t>
            </a:r>
            <a:r>
              <a:rPr lang="es" sz="1400"/>
              <a:t>) y la respuesta (</a:t>
            </a:r>
            <a:r>
              <a:rPr b="1" lang="es" sz="1400"/>
              <a:t>response</a:t>
            </a:r>
            <a:r>
              <a:rPr lang="es" sz="1400"/>
              <a:t>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cliente establece conexión con el servidor y le envía una petición con la información de la misma. El servidor recibe esa petición, la analiza y responde con un mensaje similar, que contiene el estado de la operación (conocido, a veces, como </a:t>
            </a:r>
            <a:r>
              <a:rPr b="1" lang="es" sz="1400"/>
              <a:t>server status</a:t>
            </a:r>
            <a:r>
              <a:rPr lang="es" sz="1400"/>
              <a:t>) y su resultado.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153850" y="462200"/>
            <a:ext cx="631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88">
                <a:latin typeface="Arial"/>
                <a:ea typeface="Arial"/>
                <a:cs typeface="Arial"/>
                <a:sym typeface="Arial"/>
              </a:rPr>
              <a:t>Métodos del protocolo HTTP</a:t>
            </a:r>
            <a:endParaRPr b="1" sz="26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45350" y="1459975"/>
            <a:ext cx="82533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Los métodos del protocolo http definen las acciones que se desean realizar. Existen diversos tipos de métodos como se muestran a continuación.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i="1" lang="es" sz="1400"/>
              <a:t>Get</a:t>
            </a:r>
            <a:r>
              <a:rPr lang="es" sz="1400"/>
              <a:t>: Es un método que debe utilizarse sólo para recuperar (leer) información y nunca para modificarla.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s" sz="1400"/>
              <a:t>Post</a:t>
            </a:r>
            <a:r>
              <a:rPr lang="es" sz="1400"/>
              <a:t>: Se utiliza para crear nuevos recursos o datos, con base en lo que se envía en el cuerpo del mensaje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s" sz="1400"/>
              <a:t>Put</a:t>
            </a:r>
            <a:r>
              <a:rPr lang="es" sz="1400"/>
              <a:t>: Es utilizado para modificar un recurso en caso de que exista, sin embargo si el recurso no existe lo crea.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s" sz="1400"/>
              <a:t>Delete</a:t>
            </a:r>
            <a:r>
              <a:rPr lang="es" sz="1400"/>
              <a:t>: Se utiliza para borrar un recurso (información).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El método POST y GET son similares pero con algunas diferencias que vamos a indicar a continuación.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