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4" y="84"/>
      </p:cViewPr>
      <p:guideLst>
        <p:guide orient="horz" pos="1620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07e8b76_1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07e8b76_1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107e8c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107e8c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107e8b76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107e8b76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ちあき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107e8cd5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107e8cd5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107e8b76_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107e8b76_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07e8b76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107e8b76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107e8c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107e8c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107e8c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107e8c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107e8c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107e8c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107e8c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107e8c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eiryo"/>
              <a:buNone/>
              <a:defRPr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06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48215" y="1598100"/>
            <a:ext cx="6356607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MY ファースト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	プレゼンテーション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58825" y="3545400"/>
            <a:ext cx="52242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8 班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今井 颯佑、松岡 敬三、河口 野歩、塚脇 諒、松本 千優、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掛川 夏海、遠藤 那歩、濱田 明里、鎌田 真由、藤森 千亜希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/>
              <a:t>比較の考察</a:t>
            </a:r>
            <a:endParaRPr sz="2250" b="1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2489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10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400" y="1271008"/>
            <a:ext cx="8161290" cy="3239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1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これから自分たちが実践すべきこと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182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リーダーとしての役割をもつ人だけでなく、</a:t>
            </a:r>
            <a:br>
              <a:rPr lang="en-US" alt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全ての人が自分の仕事に対して</a:t>
            </a:r>
            <a:r>
              <a:rPr lang="ja" sz="21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主体性</a:t>
            </a: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を持って行動していく</a:t>
            </a:r>
            <a:b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明治安田フィロソフィー</a:t>
            </a: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を常に体現する</a:t>
            </a:r>
            <a:br>
              <a:rPr lang="en-US" alt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r>
              <a:rPr lang="en-US" altLang="ja-JP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EX.)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825500" lvl="1" indent="-342900">
              <a:spcBef>
                <a:spcPts val="12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常に相手目線に立った言動・行動の実現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825500" lvl="1" indent="-342900">
              <a:spcBef>
                <a:spcPts val="12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初めて行く配属地域でも積極的に地元の人と関わっていく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2489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58999"/>
          </a:blip>
          <a:srcRect l="14551" t="10260" r="10361" b="11657"/>
          <a:stretch/>
        </p:blipFill>
        <p:spPr>
          <a:xfrm>
            <a:off x="1523075" y="1215350"/>
            <a:ext cx="6097848" cy="3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124" y="1645772"/>
            <a:ext cx="833775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私たち新入職員が、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「明治安田</a:t>
            </a:r>
            <a:r>
              <a:rPr lang="ja-JP" altLang="en-US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生命</a:t>
            </a: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で働くうえで、必要だと考える素養」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当社で活躍する先輩職員が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「持ちあわせている素養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」を比較し、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「配属後に実践すべき具体的な行動」</a:t>
            </a:r>
            <a:endParaRPr sz="2100" b="1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を定めます！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169;p22">
            <a:extLst>
              <a:ext uri="{FF2B5EF4-FFF2-40B4-BE49-F238E27FC236}">
                <a16:creationId xmlns:a16="http://schemas.microsoft.com/office/drawing/2014/main" id="{EAD0DCBD-5C9E-42CA-9397-A9BB984B184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</a:p>
        </p:txBody>
      </p:sp>
      <p:pic>
        <p:nvPicPr>
          <p:cNvPr id="8" name="Google Shape;116;p18">
            <a:extLst>
              <a:ext uri="{FF2B5EF4-FFF2-40B4-BE49-F238E27FC236}">
                <a16:creationId xmlns:a16="http://schemas.microsoft.com/office/drawing/2014/main" id="{9EF505DA-720D-4D1D-9ADC-6B6E1BD2DE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136E4E-00C9-4C8A-B0BA-6C8CFDBBF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F2B907-82EB-4E1C-A86E-0EDD3A0F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311268"/>
            <a:ext cx="7090913" cy="3745549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756596F-4182-46CD-AC9D-C89D81ED0F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9;p22">
            <a:extLst>
              <a:ext uri="{FF2B5EF4-FFF2-40B4-BE49-F238E27FC236}">
                <a16:creationId xmlns:a16="http://schemas.microsoft.com/office/drawing/2014/main" id="{22133A64-88CE-4D82-8EC9-A5D566C608E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具体的な取り組み</a:t>
            </a:r>
          </a:p>
        </p:txBody>
      </p:sp>
      <p:pic>
        <p:nvPicPr>
          <p:cNvPr id="11" name="Google Shape;116;p18">
            <a:extLst>
              <a:ext uri="{FF2B5EF4-FFF2-40B4-BE49-F238E27FC236}">
                <a16:creationId xmlns:a16="http://schemas.microsoft.com/office/drawing/2014/main" id="{A19C5A9D-137F-474D-9099-0A94F0FA52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これから私たちが実践すべきこと（最終結論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Google Shape;169;p22">
            <a:extLst>
              <a:ext uri="{FF2B5EF4-FFF2-40B4-BE49-F238E27FC236}">
                <a16:creationId xmlns:a16="http://schemas.microsoft.com/office/drawing/2014/main" id="{2A10AD36-B4AA-4F16-8F6A-43B0C633F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947675" y="1725175"/>
            <a:ext cx="296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「</a:t>
            </a:r>
            <a:r>
              <a:rPr lang="ja" b="1" u="sng">
                <a:solidFill>
                  <a:schemeClr val="dk1"/>
                </a:solidFill>
              </a:rPr>
              <a:t>コミュニケーション力</a:t>
            </a:r>
            <a:r>
              <a:rPr lang="ja" b="1">
                <a:solidFill>
                  <a:schemeClr val="dk1"/>
                </a:solidFill>
              </a:rPr>
              <a:t>」「</a:t>
            </a:r>
            <a:r>
              <a:rPr lang="ja" b="1" u="sng">
                <a:solidFill>
                  <a:schemeClr val="dk1"/>
                </a:solidFill>
              </a:rPr>
              <a:t>誠実力</a:t>
            </a:r>
            <a:r>
              <a:rPr lang="ja" b="1">
                <a:solidFill>
                  <a:schemeClr val="dk1"/>
                </a:solidFill>
              </a:rPr>
              <a:t>」</a:t>
            </a:r>
            <a:r>
              <a:rPr lang="ja" b="1" i="1" u="sng">
                <a:solidFill>
                  <a:schemeClr val="dk1"/>
                </a:solidFill>
              </a:rPr>
              <a:t>「協調力」</a:t>
            </a:r>
            <a:r>
              <a:rPr lang="ja" b="1">
                <a:solidFill>
                  <a:schemeClr val="dk1"/>
                </a:solidFill>
              </a:rPr>
              <a:t>などの</a:t>
            </a:r>
            <a:r>
              <a:rPr lang="ja" b="1">
                <a:solidFill>
                  <a:srgbClr val="04AC88"/>
                </a:solidFill>
              </a:rPr>
              <a:t>対人スキル</a:t>
            </a:r>
            <a:r>
              <a:rPr lang="ja" b="1">
                <a:solidFill>
                  <a:schemeClr val="dk1"/>
                </a:solidFill>
              </a:rPr>
              <a:t>がTOP3！！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2475"/>
            <a:ext cx="579528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3075" y="4444375"/>
            <a:ext cx="2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※2022年度入社の総合職新入職員のアンケート結果</a:t>
            </a:r>
            <a:endParaRPr sz="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16019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  <p:sp>
        <p:nvSpPr>
          <p:cNvPr id="13" name="Google Shape;169;p22">
            <a:extLst>
              <a:ext uri="{FF2B5EF4-FFF2-40B4-BE49-F238E27FC236}">
                <a16:creationId xmlns:a16="http://schemas.microsoft.com/office/drawing/2014/main" id="{FBDC660D-BA7E-4DC9-A204-D08CDC35C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Google Shape;116;p18">
            <a:extLst>
              <a:ext uri="{FF2B5EF4-FFF2-40B4-BE49-F238E27FC236}">
                <a16:creationId xmlns:a16="http://schemas.microsoft.com/office/drawing/2014/main" id="{8822FFA2-1878-44C1-A959-476CC65BDF8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447213"/>
            <a:ext cx="491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社会人以前の環境で重要視されてきた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ものが上位にきているのではないか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採用段階で</a:t>
            </a: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素養を持つ人財が選ばれ、入社が決まり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をより一層意識する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ようになったのではないか</a:t>
            </a:r>
            <a:endParaRPr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434500" y="1598850"/>
            <a:ext cx="1227300" cy="904500"/>
          </a:xfrm>
          <a:prstGeom prst="triangle">
            <a:avLst>
              <a:gd name="adj" fmla="val 50000"/>
            </a:avLst>
          </a:prstGeom>
          <a:solidFill>
            <a:srgbClr val="04AC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28875" y="2598900"/>
            <a:ext cx="2313900" cy="666600"/>
          </a:xfrm>
          <a:prstGeom prst="trapezoid">
            <a:avLst>
              <a:gd name="adj" fmla="val 73708"/>
            </a:avLst>
          </a:prstGeom>
          <a:gradFill>
            <a:gsLst>
              <a:gs pos="0">
                <a:srgbClr val="04AC88"/>
              </a:gs>
              <a:gs pos="100000">
                <a:srgbClr val="F9BC0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402225" y="3339825"/>
            <a:ext cx="3367200" cy="666600"/>
          </a:xfrm>
          <a:prstGeom prst="trapezoid">
            <a:avLst>
              <a:gd name="adj" fmla="val 74664"/>
            </a:avLst>
          </a:prstGeom>
          <a:solidFill>
            <a:srgbClr val="F9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33350" y="1845388"/>
            <a:ext cx="16296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確かな安心を、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いつまでも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02300" y="2571963"/>
            <a:ext cx="28917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信頼を得て選ばれ続ける、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人に一番やさしい生命保険会社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020500" y="3256200"/>
            <a:ext cx="2055300" cy="83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お客様志向・倫理観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協働・成長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33350" y="4213540"/>
            <a:ext cx="19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明治安田フィロソフィー</a:t>
            </a:r>
            <a:endParaRPr sz="1200" b="1" dirty="0"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19514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169;p22">
            <a:extLst>
              <a:ext uri="{FF2B5EF4-FFF2-40B4-BE49-F238E27FC236}">
                <a16:creationId xmlns:a16="http://schemas.microsoft.com/office/drawing/2014/main" id="{24B560E7-EAF8-46EC-BE4C-61B228401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" name="Google Shape;116;p18">
            <a:extLst>
              <a:ext uri="{FF2B5EF4-FFF2-40B4-BE49-F238E27FC236}">
                <a16:creationId xmlns:a16="http://schemas.microsoft.com/office/drawing/2014/main" id="{0C1D0D03-A196-4199-AC60-5594BD69AA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927750" y="1239375"/>
            <a:ext cx="2797500" cy="17229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111458" y="1147059"/>
            <a:ext cx="29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「リーダーシップ力」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「論理的思考力」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「企画力」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ビジネス力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が上位に位置！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7533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018050" y="4444375"/>
            <a:ext cx="290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※人事部のスタッフにアンケートを実施した結果を元に作成したダミーデータ</a:t>
            </a:r>
            <a:endParaRPr sz="20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927739" y="3300520"/>
            <a:ext cx="27975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074739" y="3300520"/>
            <a:ext cx="2503500" cy="181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「計画力」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　</a:t>
            </a: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「完遂力」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が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下位に位置！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Google Shape;169;p22">
            <a:extLst>
              <a:ext uri="{FF2B5EF4-FFF2-40B4-BE49-F238E27FC236}">
                <a16:creationId xmlns:a16="http://schemas.microsoft.com/office/drawing/2014/main" id="{A9CD4475-386B-4047-8647-89EF50808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400" y="27665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2400" y="15988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37924" y="987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AC8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ja" sz="22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の中でも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CC412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を意識した能力を重視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sz="22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下位になったのは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3C78D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変化の激しい時代に意識されにくい能力</a:t>
            </a:r>
            <a:endParaRPr sz="2900" b="1" dirty="0">
              <a:solidFill>
                <a:srgbClr val="3C78D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987" y="2638900"/>
            <a:ext cx="2846000" cy="1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8001" y="1451951"/>
            <a:ext cx="2508075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Google Shape;169;p22">
            <a:extLst>
              <a:ext uri="{FF2B5EF4-FFF2-40B4-BE49-F238E27FC236}">
                <a16:creationId xmlns:a16="http://schemas.microsoft.com/office/drawing/2014/main" id="{B52686FB-219C-4441-8E7A-CF7E8132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1225" y="2825191"/>
            <a:ext cx="84792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共通点:</a:t>
            </a:r>
            <a:r>
              <a:rPr lang="ja" sz="16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をしっかりと意識できている点 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相違点:①リーダーシップの優先順位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		→リーダー以外の人でも自ら引っ張っていく意識があるかどうか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②新入職員は項目を単発で見ているが、先輩方は項目を複合的にみている</a:t>
            </a:r>
            <a:r>
              <a:rPr lang="ja-JP" altLang="en-US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" y="472127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75" y="1142486"/>
            <a:ext cx="798902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9;p22">
            <a:extLst>
              <a:ext uri="{FF2B5EF4-FFF2-40B4-BE49-F238E27FC236}">
                <a16:creationId xmlns:a16="http://schemas.microsoft.com/office/drawing/2014/main" id="{3318B2EB-4228-4274-AD14-407800BBC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502</Words>
  <Application>Microsoft Office PowerPoint</Application>
  <PresentationFormat>画面に合わせる (16:9)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Meiryo</vt:lpstr>
      <vt:lpstr>Arial</vt:lpstr>
      <vt:lpstr>Wingdings</vt:lpstr>
      <vt:lpstr>Simple Light</vt:lpstr>
      <vt:lpstr>PowerPoint プレゼンテーション</vt:lpstr>
      <vt:lpstr>PowerPoint プレゼンテーション</vt:lpstr>
      <vt:lpstr>PowerPoint プレゼンテーション</vt:lpstr>
      <vt:lpstr>目次</vt:lpstr>
      <vt:lpstr>自分たちのアンケート結果</vt:lpstr>
      <vt:lpstr>自分たちのアンケート結果の考察</vt:lpstr>
      <vt:lpstr>先輩たちのアンケート結果</vt:lpstr>
      <vt:lpstr>先輩たちのアンケート結果の考察</vt:lpstr>
      <vt:lpstr>比較</vt:lpstr>
      <vt:lpstr>比較の考察</vt:lpstr>
      <vt:lpstr>これから自分たちが実践すべきこと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7</cp:revision>
  <dcterms:modified xsi:type="dcterms:W3CDTF">2022-04-05T08:50:52Z</dcterms:modified>
</cp:coreProperties>
</file>