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107e8b76_1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107e8b76_1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107e8c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107e8c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107e8b76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107e8b76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107e8cd5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107e8cd5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107e8b76_1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107e8b76_1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107e8b76_1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107e8b76_1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107e8c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107e8c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107e8c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107e8c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107e8c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107e8c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107e8c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107e8c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eiryo"/>
              <a:buNone/>
              <a:defRPr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066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448215" y="1598100"/>
            <a:ext cx="6356607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 b="1" dirty="0">
                <a:latin typeface="Meiryo"/>
                <a:ea typeface="Meiryo"/>
                <a:cs typeface="Meiryo"/>
                <a:sym typeface="Meiryo"/>
              </a:rPr>
              <a:t>MY ファースト</a:t>
            </a:r>
            <a:endParaRPr sz="45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 b="1" dirty="0">
                <a:latin typeface="Meiryo"/>
                <a:ea typeface="Meiryo"/>
                <a:cs typeface="Meiryo"/>
                <a:sym typeface="Meiryo"/>
              </a:rPr>
              <a:t>	プレゼンテーション</a:t>
            </a:r>
            <a:endParaRPr sz="4500" b="1" dirty="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558825" y="3545400"/>
            <a:ext cx="52242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8 班</a:t>
            </a:r>
            <a:endParaRPr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今井 颯佑、松岡 敬三、河口 野歩、塚脇 諒、松本 千優、</a:t>
            </a:r>
            <a:endParaRPr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掛川 夏海、遠藤 那歩、濱田 明里、鎌田 真由、藤森 千亜希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" sz="2500" b="1">
                <a:latin typeface="Meiryo UI" panose="020B0604030504040204" pitchFamily="50" charset="-128"/>
                <a:ea typeface="Meiryo UI" panose="020B0604030504040204" pitchFamily="50" charset="-128"/>
              </a:rPr>
              <a:t>比較の考察</a:t>
            </a:r>
            <a:endParaRPr sz="225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0362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271008"/>
            <a:ext cx="2688976" cy="325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3776" y="1271008"/>
            <a:ext cx="2750720" cy="328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6896" y="1271008"/>
            <a:ext cx="2693257" cy="323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" sz="2500" b="1">
                <a:latin typeface="Meiryo UI" panose="020B0604030504040204" pitchFamily="50" charset="-128"/>
                <a:ea typeface="Meiryo UI" panose="020B0604030504040204" pitchFamily="50" charset="-128"/>
              </a:rPr>
              <a:t>これから自分たちが実践すべきこと</a:t>
            </a:r>
            <a:endParaRPr sz="225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1700" y="11827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リーダーとしての役割をもつ人だけでなく、全ての人が自分の</a:t>
            </a:r>
            <a:b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</a:b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仕事に対して</a:t>
            </a:r>
            <a:r>
              <a:rPr lang="ja" sz="2100" b="1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主体性</a:t>
            </a: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を持って行動していく</a:t>
            </a:r>
            <a:b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</a:b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ja" sz="2100" b="1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明治安田フィロソフィー</a:t>
            </a: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を常に体現する</a:t>
            </a: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→常に相手目線に立った言動・行動の実現</a:t>
            </a: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→初めて行く配属地域でも積極的に地元の人と関わっていく</a:t>
            </a: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0362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58999"/>
          </a:blip>
          <a:srcRect l="14551" t="10260" r="10361" b="11657"/>
          <a:stretch/>
        </p:blipFill>
        <p:spPr>
          <a:xfrm>
            <a:off x="1523075" y="1215350"/>
            <a:ext cx="6097848" cy="39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44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08875" y="445000"/>
            <a:ext cx="1557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背景</a:t>
            </a:r>
            <a:endParaRPr sz="25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76366"/>
            <a:ext cx="8839201" cy="7701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3124" y="1645772"/>
            <a:ext cx="8337750" cy="280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私たち新入職員が、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「明治安田</a:t>
            </a:r>
            <a:r>
              <a:rPr lang="ja-JP" altLang="en-US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生命</a:t>
            </a:r>
            <a:r>
              <a:rPr lang="ja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で働くうえで、必要だと考える素養」</a:t>
            </a: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当社で活躍する先輩職員が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「持ちあわせている素養</a:t>
            </a: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」を比較し、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「配属後に実践すべき具体的な行動」</a:t>
            </a:r>
            <a:endParaRPr sz="2100" b="1" u="sng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を定めます！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136E4E-00C9-4C8A-B0BA-6C8CFDBBF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3</a:t>
            </a:fld>
            <a:endParaRPr lang="ja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F2B907-82EB-4E1C-A86E-0EDD3A0F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3" y="1311268"/>
            <a:ext cx="7090913" cy="3745549"/>
          </a:xfrm>
          <a:prstGeom prst="rect">
            <a:avLst/>
          </a:prstGeom>
        </p:spPr>
      </p:pic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756596F-4182-46CD-AC9D-C89D81ED0F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27" y="110644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4;p14">
            <a:extLst>
              <a:ext uri="{FF2B5EF4-FFF2-40B4-BE49-F238E27FC236}">
                <a16:creationId xmlns:a16="http://schemas.microsoft.com/office/drawing/2014/main" id="{065B35A4-4FFE-4F1C-B92F-756B8EC3BA59}"/>
              </a:ext>
            </a:extLst>
          </p:cNvPr>
          <p:cNvSpPr txBox="1"/>
          <p:nvPr/>
        </p:nvSpPr>
        <p:spPr>
          <a:xfrm>
            <a:off x="308875" y="445000"/>
            <a:ext cx="35040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具体的な取り組み</a:t>
            </a:r>
            <a:endParaRPr sz="25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Google Shape;65;p14">
            <a:extLst>
              <a:ext uri="{FF2B5EF4-FFF2-40B4-BE49-F238E27FC236}">
                <a16:creationId xmlns:a16="http://schemas.microsoft.com/office/drawing/2014/main" id="{A0057083-364A-476D-AB50-7F88B7327C8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6366"/>
            <a:ext cx="8839201" cy="77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先輩のアンケート結果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先輩のアンケート結果の考察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これから私たちが実践すべきこと（最終結論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431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500" b="1" dirty="0"/>
              <a:t>自分たちのアンケート結果</a:t>
            </a:r>
            <a:endParaRPr sz="2500" b="1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5947675" y="1725175"/>
            <a:ext cx="296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b="1">
                <a:solidFill>
                  <a:schemeClr val="dk1"/>
                </a:solidFill>
              </a:rPr>
              <a:t>「</a:t>
            </a:r>
            <a:r>
              <a:rPr lang="ja" b="1" u="sng">
                <a:solidFill>
                  <a:schemeClr val="dk1"/>
                </a:solidFill>
              </a:rPr>
              <a:t>コミュニケーション力</a:t>
            </a:r>
            <a:r>
              <a:rPr lang="ja" b="1">
                <a:solidFill>
                  <a:schemeClr val="dk1"/>
                </a:solidFill>
              </a:rPr>
              <a:t>」「</a:t>
            </a:r>
            <a:r>
              <a:rPr lang="ja" b="1" u="sng">
                <a:solidFill>
                  <a:schemeClr val="dk1"/>
                </a:solidFill>
              </a:rPr>
              <a:t>誠実力</a:t>
            </a:r>
            <a:r>
              <a:rPr lang="ja" b="1">
                <a:solidFill>
                  <a:schemeClr val="dk1"/>
                </a:solidFill>
              </a:rPr>
              <a:t>」</a:t>
            </a:r>
            <a:r>
              <a:rPr lang="ja" b="1" i="1" u="sng">
                <a:solidFill>
                  <a:schemeClr val="dk1"/>
                </a:solidFill>
              </a:rPr>
              <a:t>「協調力」</a:t>
            </a:r>
            <a:r>
              <a:rPr lang="ja" b="1">
                <a:solidFill>
                  <a:schemeClr val="dk1"/>
                </a:solidFill>
              </a:rPr>
              <a:t>などの</a:t>
            </a:r>
            <a:r>
              <a:rPr lang="ja" b="1">
                <a:solidFill>
                  <a:srgbClr val="04AC88"/>
                </a:solidFill>
              </a:rPr>
              <a:t>対人スキル</a:t>
            </a:r>
            <a:r>
              <a:rPr lang="ja" b="1">
                <a:solidFill>
                  <a:schemeClr val="dk1"/>
                </a:solidFill>
              </a:rPr>
              <a:t>がTOP3！！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6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42475"/>
            <a:ext cx="579528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943075" y="4444375"/>
            <a:ext cx="200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※2022年度入社の総合職新入職員のアンケート結果</a:t>
            </a:r>
            <a:endParaRPr sz="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716019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3693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自分たちのアンケート結果の考察</a:t>
            </a:r>
            <a:endParaRPr sz="25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447213"/>
            <a:ext cx="491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社会人以前の環境で重要視されてきた</a:t>
            </a:r>
            <a:br>
              <a:rPr lang="ja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ものが上位にきているのではないか</a:t>
            </a:r>
            <a:endParaRPr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採用段階で</a:t>
            </a:r>
            <a:r>
              <a:rPr lang="ja" b="1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br>
              <a:rPr lang="ja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素養を持つ人財が選ばれ、入社が決まり</a:t>
            </a:r>
            <a:r>
              <a:rPr lang="ja" b="1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をより一層意識するようになったのではないか</a:t>
            </a:r>
            <a:endParaRPr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434500" y="1598850"/>
            <a:ext cx="1227300" cy="904500"/>
          </a:xfrm>
          <a:prstGeom prst="triangle">
            <a:avLst>
              <a:gd name="adj" fmla="val 50000"/>
            </a:avLst>
          </a:prstGeom>
          <a:solidFill>
            <a:srgbClr val="04AC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928875" y="2598900"/>
            <a:ext cx="2313900" cy="666600"/>
          </a:xfrm>
          <a:prstGeom prst="trapezoid">
            <a:avLst>
              <a:gd name="adj" fmla="val 73708"/>
            </a:avLst>
          </a:prstGeom>
          <a:gradFill>
            <a:gsLst>
              <a:gs pos="0">
                <a:srgbClr val="04AC88"/>
              </a:gs>
              <a:gs pos="100000">
                <a:srgbClr val="F9BC0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402225" y="3339825"/>
            <a:ext cx="3367200" cy="666600"/>
          </a:xfrm>
          <a:prstGeom prst="trapezoid">
            <a:avLst>
              <a:gd name="adj" fmla="val 74664"/>
            </a:avLst>
          </a:prstGeom>
          <a:solidFill>
            <a:srgbClr val="F9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33350" y="1845388"/>
            <a:ext cx="16296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確かな安心を、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いつまでも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602300" y="2571963"/>
            <a:ext cx="28917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信頼を得て選ばれ続ける、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人に一番やさしい生命保険会社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020500" y="3256200"/>
            <a:ext cx="2055300" cy="83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お客様志向・倫理観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挑戦・創造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協働・成長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118175" y="4185538"/>
            <a:ext cx="193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b="1"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明治安田フィロソフィー</a:t>
            </a:r>
            <a:endParaRPr sz="1200" b="1"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088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5927750" y="1239375"/>
            <a:ext cx="2797500" cy="1722900"/>
          </a:xfrm>
          <a:prstGeom prst="roundRect">
            <a:avLst>
              <a:gd name="adj" fmla="val 16667"/>
            </a:avLst>
          </a:prstGeom>
          <a:solidFill>
            <a:srgbClr val="FFDA00">
              <a:alpha val="52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先輩たちのアンケート結果</a:t>
            </a:r>
            <a:endParaRPr sz="25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074750" y="1226195"/>
            <a:ext cx="290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「リーダーシップ力」</a:t>
            </a:r>
            <a:endParaRPr sz="1500" b="1" u="sng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「論理的思考力」</a:t>
            </a:r>
            <a:endParaRPr sz="1500" b="1" u="sng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「企画力」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ビジネス力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が上位に位置！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42475"/>
            <a:ext cx="577533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018050" y="4444375"/>
            <a:ext cx="290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※人事部のスタッフにアンケートを実施した結果を元に作成したダミーデータ</a:t>
            </a:r>
            <a:endParaRPr sz="20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" y="47212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927739" y="3300520"/>
            <a:ext cx="2797500" cy="1040100"/>
          </a:xfrm>
          <a:prstGeom prst="roundRect">
            <a:avLst>
              <a:gd name="adj" fmla="val 16667"/>
            </a:avLst>
          </a:prstGeom>
          <a:solidFill>
            <a:srgbClr val="04AC1E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074739" y="3300520"/>
            <a:ext cx="2503500" cy="181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「計画力」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　</a:t>
            </a: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「完遂力」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が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下位に位置！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152400" y="2766500"/>
            <a:ext cx="6041100" cy="1040100"/>
          </a:xfrm>
          <a:prstGeom prst="roundRect">
            <a:avLst>
              <a:gd name="adj" fmla="val 16667"/>
            </a:avLst>
          </a:prstGeom>
          <a:solidFill>
            <a:srgbClr val="04AC1E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52400" y="1598800"/>
            <a:ext cx="6041100" cy="1040100"/>
          </a:xfrm>
          <a:prstGeom prst="roundRect">
            <a:avLst>
              <a:gd name="adj" fmla="val 16667"/>
            </a:avLst>
          </a:prstGeom>
          <a:solidFill>
            <a:srgbClr val="FFDA00">
              <a:alpha val="52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" sz="2500" b="1">
                <a:latin typeface="Meiryo UI" panose="020B0604030504040204" pitchFamily="50" charset="-128"/>
                <a:ea typeface="Meiryo UI" panose="020B0604030504040204" pitchFamily="50" charset="-128"/>
              </a:rPr>
              <a:t>先輩たちのアンケート結果の考察</a:t>
            </a:r>
            <a:endParaRPr sz="225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37924" y="9871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4AC8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ja" sz="22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の中でも、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sz="2200" b="1" dirty="0">
                <a:solidFill>
                  <a:srgbClr val="CC412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挑戦・創造</a:t>
            </a: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を意識した能力を重視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sz="22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下位になったのは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sz="2200" b="1" dirty="0">
                <a:solidFill>
                  <a:srgbClr val="3C78D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変化の激しい時代に意識されにくい能力</a:t>
            </a:r>
            <a:endParaRPr sz="2900" b="1" dirty="0">
              <a:solidFill>
                <a:srgbClr val="3C78D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987" y="2638900"/>
            <a:ext cx="2846000" cy="19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8001" y="1451951"/>
            <a:ext cx="2508075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7212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" sz="2500" b="1">
                <a:latin typeface="Meiryo UI" panose="020B0604030504040204" pitchFamily="50" charset="-128"/>
                <a:ea typeface="Meiryo UI" panose="020B0604030504040204" pitchFamily="50" charset="-128"/>
              </a:rPr>
              <a:t>比較</a:t>
            </a:r>
            <a:endParaRPr sz="225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681225" y="2825191"/>
            <a:ext cx="84792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共通点:</a:t>
            </a:r>
            <a:r>
              <a:rPr lang="ja" sz="16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をしっかりと意識できている点 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相違点:①リーダーシップの優先順位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		→リーダー以外の人でも自ら引っ張っていく意識があるかどうか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②新入職員は項目を単発で見ているが、先輩方は項目を複合的にみている</a:t>
            </a:r>
            <a:endParaRPr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6425" y="472127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475" y="1142486"/>
            <a:ext cx="7989026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画面に合わせる (16:9)</PresentationFormat>
  <Paragraphs>68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Meiryo UI</vt:lpstr>
      <vt:lpstr>Meiryo</vt:lpstr>
      <vt:lpstr>Arial</vt:lpstr>
      <vt:lpstr>Simple Light</vt:lpstr>
      <vt:lpstr>PowerPoint プレゼンテーション</vt:lpstr>
      <vt:lpstr>PowerPoint プレゼンテーション</vt:lpstr>
      <vt:lpstr>PowerPoint プレゼンテーション</vt:lpstr>
      <vt:lpstr>目次</vt:lpstr>
      <vt:lpstr>自分たちのアンケート結果</vt:lpstr>
      <vt:lpstr>自分たちのアンケート結果の考察</vt:lpstr>
      <vt:lpstr>先輩たちのアンケート結果</vt:lpstr>
      <vt:lpstr>先輩たちのアンケート結果の考察</vt:lpstr>
      <vt:lpstr>比較</vt:lpstr>
      <vt:lpstr>比較の考察</vt:lpstr>
      <vt:lpstr>これから自分たちが実践すべきこと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Owner</cp:lastModifiedBy>
  <cp:revision>1</cp:revision>
  <dcterms:modified xsi:type="dcterms:W3CDTF">2022-04-05T07:31:01Z</dcterms:modified>
</cp:coreProperties>
</file>