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4"/>
    <p:restoredTop sz="94628"/>
  </p:normalViewPr>
  <p:slideViewPr>
    <p:cSldViewPr snapToGrid="0">
      <p:cViewPr varScale="1">
        <p:scale>
          <a:sx n="139" d="100"/>
          <a:sy n="139" d="100"/>
        </p:scale>
        <p:origin x="160" y="496"/>
      </p:cViewPr>
      <p:guideLst>
        <p:guide orient="horz" pos="9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e96c7d2d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e96c7d2d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3621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593472"/>
            <a:ext cx="25134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Summary</a:t>
            </a:r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4A642A-6BA6-AA4A-3BB8-21D3463DBCF0}"/>
              </a:ext>
            </a:extLst>
          </p:cNvPr>
          <p:cNvGrpSpPr/>
          <p:nvPr/>
        </p:nvGrpSpPr>
        <p:grpSpPr>
          <a:xfrm>
            <a:off x="521424" y="1481225"/>
            <a:ext cx="8101152" cy="3170589"/>
            <a:chOff x="521424" y="1481225"/>
            <a:chExt cx="8101152" cy="317058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AB1AC7-67D3-9A4C-D7C4-1BE882E481A7}"/>
                </a:ext>
              </a:extLst>
            </p:cNvPr>
            <p:cNvGrpSpPr/>
            <p:nvPr/>
          </p:nvGrpSpPr>
          <p:grpSpPr>
            <a:xfrm>
              <a:off x="3875174" y="3926845"/>
              <a:ext cx="4747402" cy="724969"/>
              <a:chOff x="3875174" y="2297159"/>
              <a:chExt cx="4747402" cy="724969"/>
            </a:xfrm>
          </p:grpSpPr>
          <p:sp>
            <p:nvSpPr>
              <p:cNvPr id="8" name="Google Shape;532;p28">
                <a:extLst>
                  <a:ext uri="{FF2B5EF4-FFF2-40B4-BE49-F238E27FC236}">
                    <a16:creationId xmlns:a16="http://schemas.microsoft.com/office/drawing/2014/main" id="{7611571F-5E27-16BE-2838-21BF1D93CEAD}"/>
                  </a:ext>
                </a:extLst>
              </p:cNvPr>
              <p:cNvSpPr/>
              <p:nvPr/>
            </p:nvSpPr>
            <p:spPr>
              <a:xfrm>
                <a:off x="4110324" y="2298149"/>
                <a:ext cx="4512252" cy="72397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Evaluation: 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models were evaluated using the appropriate metrics and the best performing model has a Mean Absolute Error of 6.92</a:t>
                </a:r>
                <a:endParaRPr lang="en-US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542;p28">
                <a:extLst>
                  <a:ext uri="{FF2B5EF4-FFF2-40B4-BE49-F238E27FC236}">
                    <a16:creationId xmlns:a16="http://schemas.microsoft.com/office/drawing/2014/main" id="{88CC6886-35C5-4585-53A4-5B865384B726}"/>
                  </a:ext>
                </a:extLst>
              </p:cNvPr>
              <p:cNvSpPr/>
              <p:nvPr/>
            </p:nvSpPr>
            <p:spPr>
              <a:xfrm>
                <a:off x="3875174" y="2297159"/>
                <a:ext cx="547291" cy="546636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27521" extrusionOk="0">
                    <a:moveTo>
                      <a:pt x="27553" y="13777"/>
                    </a:moveTo>
                    <a:cubicBezTo>
                      <a:pt x="27553" y="21349"/>
                      <a:pt x="21382" y="27520"/>
                      <a:pt x="13777" y="27520"/>
                    </a:cubicBezTo>
                    <a:cubicBezTo>
                      <a:pt x="6171" y="27520"/>
                      <a:pt x="0" y="21349"/>
                      <a:pt x="0" y="13777"/>
                    </a:cubicBezTo>
                    <a:cubicBezTo>
                      <a:pt x="0" y="6172"/>
                      <a:pt x="6171" y="1"/>
                      <a:pt x="13777" y="1"/>
                    </a:cubicBezTo>
                    <a:cubicBezTo>
                      <a:pt x="21382" y="1"/>
                      <a:pt x="27553" y="6172"/>
                      <a:pt x="27553" y="137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26" name="Google Shape;526;p28"/>
            <p:cNvGrpSpPr/>
            <p:nvPr/>
          </p:nvGrpSpPr>
          <p:grpSpPr>
            <a:xfrm>
              <a:off x="667958" y="3391157"/>
              <a:ext cx="2379418" cy="1093523"/>
              <a:chOff x="805334" y="3391157"/>
              <a:chExt cx="2379418" cy="1093523"/>
            </a:xfrm>
          </p:grpSpPr>
          <p:sp>
            <p:nvSpPr>
              <p:cNvPr id="527" name="Google Shape;527;p28"/>
              <p:cNvSpPr/>
              <p:nvPr/>
            </p:nvSpPr>
            <p:spPr>
              <a:xfrm>
                <a:off x="2301386" y="3646743"/>
                <a:ext cx="883367" cy="837927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33025" extrusionOk="0">
                    <a:moveTo>
                      <a:pt x="0" y="33025"/>
                    </a:moveTo>
                    <a:lnTo>
                      <a:pt x="42230" y="10075"/>
                    </a:lnTo>
                    <a:lnTo>
                      <a:pt x="42230" y="1"/>
                    </a:lnTo>
                    <a:lnTo>
                      <a:pt x="0" y="22951"/>
                    </a:lnTo>
                    <a:close/>
                  </a:path>
                </a:pathLst>
              </a:custGeom>
              <a:solidFill>
                <a:srgbClr val="2D6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805334" y="3391157"/>
                <a:ext cx="2379345" cy="837901"/>
              </a:xfrm>
              <a:custGeom>
                <a:avLst/>
                <a:gdLst/>
                <a:ahLst/>
                <a:cxnLst/>
                <a:rect l="l" t="t" r="r" b="b"/>
                <a:pathLst>
                  <a:path w="113749" h="33024" extrusionOk="0">
                    <a:moveTo>
                      <a:pt x="71518" y="33024"/>
                    </a:moveTo>
                    <a:lnTo>
                      <a:pt x="113748" y="10074"/>
                    </a:lnTo>
                    <a:lnTo>
                      <a:pt x="42231" y="0"/>
                    </a:lnTo>
                    <a:lnTo>
                      <a:pt x="0" y="229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805334" y="3974312"/>
                <a:ext cx="1495999" cy="510368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20115" extrusionOk="0">
                    <a:moveTo>
                      <a:pt x="0" y="0"/>
                    </a:moveTo>
                    <a:lnTo>
                      <a:pt x="34" y="10074"/>
                    </a:lnTo>
                    <a:lnTo>
                      <a:pt x="71518" y="20115"/>
                    </a:lnTo>
                    <a:lnTo>
                      <a:pt x="71518" y="10041"/>
                    </a:lnTo>
                    <a:close/>
                  </a:path>
                </a:pathLst>
              </a:custGeom>
              <a:solidFill>
                <a:srgbClr val="2D6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805334" y="3646743"/>
                <a:ext cx="2379345" cy="582324"/>
              </a:xfrm>
              <a:custGeom>
                <a:avLst/>
                <a:gdLst/>
                <a:ahLst/>
                <a:cxnLst/>
                <a:rect l="l" t="t" r="r" b="b"/>
                <a:pathLst>
                  <a:path w="113749" h="22951" fill="none" extrusionOk="0">
                    <a:moveTo>
                      <a:pt x="0" y="12910"/>
                    </a:moveTo>
                    <a:lnTo>
                      <a:pt x="71518" y="22951"/>
                    </a:lnTo>
                    <a:lnTo>
                      <a:pt x="113748" y="1"/>
                    </a:lnTo>
                  </a:path>
                </a:pathLst>
              </a:custGeom>
              <a:noFill/>
              <a:ln w="1085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8"/>
            <p:cNvGrpSpPr/>
            <p:nvPr/>
          </p:nvGrpSpPr>
          <p:grpSpPr>
            <a:xfrm>
              <a:off x="521424" y="2767355"/>
              <a:ext cx="2379418" cy="1092685"/>
              <a:chOff x="658800" y="2767355"/>
              <a:chExt cx="2379418" cy="1092685"/>
            </a:xfrm>
          </p:grpSpPr>
          <p:sp>
            <p:nvSpPr>
              <p:cNvPr id="537" name="Google Shape;537;p28"/>
              <p:cNvSpPr/>
              <p:nvPr/>
            </p:nvSpPr>
            <p:spPr>
              <a:xfrm>
                <a:off x="2154851" y="3022128"/>
                <a:ext cx="883367" cy="837901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33024" extrusionOk="0">
                    <a:moveTo>
                      <a:pt x="0" y="33024"/>
                    </a:moveTo>
                    <a:lnTo>
                      <a:pt x="42230" y="10074"/>
                    </a:lnTo>
                    <a:lnTo>
                      <a:pt x="42230" y="0"/>
                    </a:lnTo>
                    <a:lnTo>
                      <a:pt x="0" y="2295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658800" y="2767355"/>
                <a:ext cx="2379345" cy="837090"/>
              </a:xfrm>
              <a:custGeom>
                <a:avLst/>
                <a:gdLst/>
                <a:ahLst/>
                <a:cxnLst/>
                <a:rect l="l" t="t" r="r" b="b"/>
                <a:pathLst>
                  <a:path w="113749" h="32992" extrusionOk="0">
                    <a:moveTo>
                      <a:pt x="71518" y="32991"/>
                    </a:moveTo>
                    <a:lnTo>
                      <a:pt x="113748" y="10041"/>
                    </a:lnTo>
                    <a:lnTo>
                      <a:pt x="42231" y="1"/>
                    </a:lnTo>
                    <a:lnTo>
                      <a:pt x="0" y="2295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658800" y="3349672"/>
                <a:ext cx="1495999" cy="510368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20115" extrusionOk="0">
                    <a:moveTo>
                      <a:pt x="0" y="1"/>
                    </a:moveTo>
                    <a:lnTo>
                      <a:pt x="34" y="10074"/>
                    </a:lnTo>
                    <a:lnTo>
                      <a:pt x="71518" y="20115"/>
                    </a:lnTo>
                    <a:lnTo>
                      <a:pt x="71518" y="1004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658800" y="3022128"/>
                <a:ext cx="2379345" cy="582324"/>
              </a:xfrm>
              <a:custGeom>
                <a:avLst/>
                <a:gdLst/>
                <a:ahLst/>
                <a:cxnLst/>
                <a:rect l="l" t="t" r="r" b="b"/>
                <a:pathLst>
                  <a:path w="113749" h="22951" fill="none" extrusionOk="0">
                    <a:moveTo>
                      <a:pt x="0" y="12910"/>
                    </a:moveTo>
                    <a:lnTo>
                      <a:pt x="71518" y="22950"/>
                    </a:lnTo>
                    <a:lnTo>
                      <a:pt x="113748" y="0"/>
                    </a:lnTo>
                  </a:path>
                </a:pathLst>
              </a:custGeom>
              <a:noFill/>
              <a:ln w="1085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46D9BF-396B-AD7F-48CA-F6233C8273E2}"/>
                </a:ext>
              </a:extLst>
            </p:cNvPr>
            <p:cNvGrpSpPr/>
            <p:nvPr/>
          </p:nvGrpSpPr>
          <p:grpSpPr>
            <a:xfrm>
              <a:off x="3875174" y="1481225"/>
              <a:ext cx="4747402" cy="546616"/>
              <a:chOff x="3875174" y="1481225"/>
              <a:chExt cx="4747402" cy="546616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4110324" y="1481225"/>
                <a:ext cx="4512252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Understanding: </a:t>
                </a: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Besides the sales data, there is stock level and temperature data that offer more </a:t>
                </a:r>
                <a:r>
                  <a:rPr lang="en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potenti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al</a:t>
                </a:r>
                <a:endParaRPr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3875174" y="1481225"/>
                <a:ext cx="547291" cy="546616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27520" extrusionOk="0">
                    <a:moveTo>
                      <a:pt x="27553" y="13777"/>
                    </a:moveTo>
                    <a:cubicBezTo>
                      <a:pt x="27553" y="21382"/>
                      <a:pt x="21382" y="27520"/>
                      <a:pt x="13777" y="27520"/>
                    </a:cubicBezTo>
                    <a:cubicBezTo>
                      <a:pt x="6171" y="27520"/>
                      <a:pt x="0" y="21382"/>
                      <a:pt x="0" y="13777"/>
                    </a:cubicBezTo>
                    <a:cubicBezTo>
                      <a:pt x="0" y="6171"/>
                      <a:pt x="6171" y="0"/>
                      <a:pt x="13777" y="0"/>
                    </a:cubicBezTo>
                    <a:cubicBezTo>
                      <a:pt x="21382" y="0"/>
                      <a:pt x="27553" y="6171"/>
                      <a:pt x="27553" y="1377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25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2A8A76-7790-D734-43C4-ADDA13E041F1}"/>
                </a:ext>
              </a:extLst>
            </p:cNvPr>
            <p:cNvGrpSpPr/>
            <p:nvPr/>
          </p:nvGrpSpPr>
          <p:grpSpPr>
            <a:xfrm>
              <a:off x="3875174" y="2237348"/>
              <a:ext cx="4747402" cy="724969"/>
              <a:chOff x="3875174" y="2297159"/>
              <a:chExt cx="4747402" cy="724969"/>
            </a:xfrm>
          </p:grpSpPr>
          <p:sp>
            <p:nvSpPr>
              <p:cNvPr id="532" name="Google Shape;532;p28"/>
              <p:cNvSpPr/>
              <p:nvPr/>
            </p:nvSpPr>
            <p:spPr>
              <a:xfrm>
                <a:off x="4110324" y="2298149"/>
                <a:ext cx="4512252" cy="72397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Preparation: </a:t>
                </a: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3 datasets were grouped on an hourly basis and merged. Other features were created like: hour, day, shifted quantity…</a:t>
                </a:r>
                <a:endParaRPr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3875174" y="2297159"/>
                <a:ext cx="547291" cy="546636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27521" extrusionOk="0">
                    <a:moveTo>
                      <a:pt x="27553" y="13777"/>
                    </a:moveTo>
                    <a:cubicBezTo>
                      <a:pt x="27553" y="21349"/>
                      <a:pt x="21382" y="27520"/>
                      <a:pt x="13777" y="27520"/>
                    </a:cubicBezTo>
                    <a:cubicBezTo>
                      <a:pt x="6171" y="27520"/>
                      <a:pt x="0" y="21349"/>
                      <a:pt x="0" y="13777"/>
                    </a:cubicBezTo>
                    <a:cubicBezTo>
                      <a:pt x="0" y="6172"/>
                      <a:pt x="6171" y="1"/>
                      <a:pt x="13777" y="1"/>
                    </a:cubicBezTo>
                    <a:cubicBezTo>
                      <a:pt x="21382" y="1"/>
                      <a:pt x="27553" y="6172"/>
                      <a:pt x="27553" y="1377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E7BC6F9-EB75-CE7D-F2FD-B6F9A9A8C8FE}"/>
                </a:ext>
              </a:extLst>
            </p:cNvPr>
            <p:cNvGrpSpPr/>
            <p:nvPr/>
          </p:nvGrpSpPr>
          <p:grpSpPr>
            <a:xfrm>
              <a:off x="3875174" y="3171824"/>
              <a:ext cx="4747402" cy="548787"/>
              <a:chOff x="3875174" y="3114189"/>
              <a:chExt cx="4747402" cy="548787"/>
            </a:xfrm>
          </p:grpSpPr>
          <p:sp>
            <p:nvSpPr>
              <p:cNvPr id="533" name="Google Shape;533;p28"/>
              <p:cNvSpPr/>
              <p:nvPr/>
            </p:nvSpPr>
            <p:spPr>
              <a:xfrm>
                <a:off x="4110324" y="3116376"/>
                <a:ext cx="4512252" cy="5466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Modeling: </a:t>
                </a: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models were developed using multiple machine learning algorithms and different techniques</a:t>
                </a:r>
                <a:endParaRPr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3875174" y="3114189"/>
                <a:ext cx="547291" cy="546616"/>
              </a:xfrm>
              <a:custGeom>
                <a:avLst/>
                <a:gdLst/>
                <a:ahLst/>
                <a:cxnLst/>
                <a:rect l="l" t="t" r="r" b="b"/>
                <a:pathLst>
                  <a:path w="27554" h="27520" extrusionOk="0">
                    <a:moveTo>
                      <a:pt x="27553" y="13777"/>
                    </a:moveTo>
                    <a:cubicBezTo>
                      <a:pt x="27553" y="21349"/>
                      <a:pt x="21382" y="27520"/>
                      <a:pt x="13777" y="27520"/>
                    </a:cubicBezTo>
                    <a:cubicBezTo>
                      <a:pt x="6171" y="27520"/>
                      <a:pt x="0" y="21349"/>
                      <a:pt x="0" y="13777"/>
                    </a:cubicBezTo>
                    <a:cubicBezTo>
                      <a:pt x="0" y="6171"/>
                      <a:pt x="6171" y="0"/>
                      <a:pt x="13777" y="0"/>
                    </a:cubicBezTo>
                    <a:cubicBezTo>
                      <a:pt x="21382" y="0"/>
                      <a:pt x="27553" y="6171"/>
                      <a:pt x="27553" y="137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45" name="Google Shape;545;p28"/>
            <p:cNvGrpSpPr/>
            <p:nvPr/>
          </p:nvGrpSpPr>
          <p:grpSpPr>
            <a:xfrm>
              <a:off x="667958" y="2142740"/>
              <a:ext cx="2379418" cy="1093523"/>
              <a:chOff x="805334" y="2142740"/>
              <a:chExt cx="2379418" cy="1093523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2301386" y="2397488"/>
                <a:ext cx="883367" cy="838764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33058" extrusionOk="0">
                    <a:moveTo>
                      <a:pt x="0" y="33058"/>
                    </a:moveTo>
                    <a:lnTo>
                      <a:pt x="42230" y="10075"/>
                    </a:lnTo>
                    <a:lnTo>
                      <a:pt x="42197" y="1"/>
                    </a:lnTo>
                    <a:lnTo>
                      <a:pt x="0" y="229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805334" y="2142740"/>
                <a:ext cx="2378634" cy="837901"/>
              </a:xfrm>
              <a:custGeom>
                <a:avLst/>
                <a:gdLst/>
                <a:ahLst/>
                <a:cxnLst/>
                <a:rect l="l" t="t" r="r" b="b"/>
                <a:pathLst>
                  <a:path w="113715" h="33024" extrusionOk="0">
                    <a:moveTo>
                      <a:pt x="71518" y="33024"/>
                    </a:moveTo>
                    <a:lnTo>
                      <a:pt x="113715" y="10041"/>
                    </a:lnTo>
                    <a:lnTo>
                      <a:pt x="42231" y="0"/>
                    </a:lnTo>
                    <a:lnTo>
                      <a:pt x="0" y="2295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805334" y="2725032"/>
                <a:ext cx="1495999" cy="511231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20149" extrusionOk="0">
                    <a:moveTo>
                      <a:pt x="0" y="1"/>
                    </a:moveTo>
                    <a:lnTo>
                      <a:pt x="0" y="10075"/>
                    </a:lnTo>
                    <a:lnTo>
                      <a:pt x="71518" y="20149"/>
                    </a:lnTo>
                    <a:lnTo>
                      <a:pt x="71518" y="10075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821379" y="2397488"/>
                <a:ext cx="2362590" cy="583162"/>
              </a:xfrm>
              <a:custGeom>
                <a:avLst/>
                <a:gdLst/>
                <a:ahLst/>
                <a:cxnLst/>
                <a:rect l="l" t="t" r="r" b="b"/>
                <a:pathLst>
                  <a:path w="112948" h="22984" fill="none" extrusionOk="0">
                    <a:moveTo>
                      <a:pt x="1" y="12910"/>
                    </a:moveTo>
                    <a:lnTo>
                      <a:pt x="70751" y="22984"/>
                    </a:lnTo>
                    <a:lnTo>
                      <a:pt x="112948" y="1"/>
                    </a:lnTo>
                  </a:path>
                </a:pathLst>
              </a:custGeom>
              <a:noFill/>
              <a:ln w="1085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" name="Google Shape;550;p28"/>
            <p:cNvGrpSpPr/>
            <p:nvPr/>
          </p:nvGrpSpPr>
          <p:grpSpPr>
            <a:xfrm>
              <a:off x="521424" y="1518100"/>
              <a:ext cx="2379418" cy="1093548"/>
              <a:chOff x="658800" y="1518100"/>
              <a:chExt cx="2379418" cy="1093548"/>
            </a:xfrm>
          </p:grpSpPr>
          <p:sp>
            <p:nvSpPr>
              <p:cNvPr id="551" name="Google Shape;551;p28"/>
              <p:cNvSpPr/>
              <p:nvPr/>
            </p:nvSpPr>
            <p:spPr>
              <a:xfrm>
                <a:off x="2154851" y="1772873"/>
                <a:ext cx="883367" cy="838764"/>
              </a:xfrm>
              <a:custGeom>
                <a:avLst/>
                <a:gdLst/>
                <a:ahLst/>
                <a:cxnLst/>
                <a:rect l="l" t="t" r="r" b="b"/>
                <a:pathLst>
                  <a:path w="42231" h="33058" extrusionOk="0">
                    <a:moveTo>
                      <a:pt x="0" y="33057"/>
                    </a:moveTo>
                    <a:lnTo>
                      <a:pt x="42230" y="10074"/>
                    </a:lnTo>
                    <a:lnTo>
                      <a:pt x="42230" y="0"/>
                    </a:lnTo>
                    <a:lnTo>
                      <a:pt x="0" y="22983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658800" y="1518100"/>
                <a:ext cx="2379345" cy="837927"/>
              </a:xfrm>
              <a:custGeom>
                <a:avLst/>
                <a:gdLst/>
                <a:ahLst/>
                <a:cxnLst/>
                <a:rect l="l" t="t" r="r" b="b"/>
                <a:pathLst>
                  <a:path w="113749" h="33025" extrusionOk="0">
                    <a:moveTo>
                      <a:pt x="71518" y="33024"/>
                    </a:moveTo>
                    <a:lnTo>
                      <a:pt x="113748" y="10041"/>
                    </a:lnTo>
                    <a:lnTo>
                      <a:pt x="42231" y="1"/>
                    </a:lnTo>
                    <a:lnTo>
                      <a:pt x="0" y="2298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658800" y="2101255"/>
                <a:ext cx="1495999" cy="510393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20116" extrusionOk="0">
                    <a:moveTo>
                      <a:pt x="0" y="1"/>
                    </a:moveTo>
                    <a:lnTo>
                      <a:pt x="34" y="10075"/>
                    </a:lnTo>
                    <a:lnTo>
                      <a:pt x="71518" y="20115"/>
                    </a:lnTo>
                    <a:lnTo>
                      <a:pt x="71518" y="10041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658800" y="1772873"/>
                <a:ext cx="2379345" cy="583162"/>
              </a:xfrm>
              <a:custGeom>
                <a:avLst/>
                <a:gdLst/>
                <a:ahLst/>
                <a:cxnLst/>
                <a:rect l="l" t="t" r="r" b="b"/>
                <a:pathLst>
                  <a:path w="113749" h="22984" fill="none" extrusionOk="0">
                    <a:moveTo>
                      <a:pt x="0" y="12943"/>
                    </a:moveTo>
                    <a:lnTo>
                      <a:pt x="71518" y="22983"/>
                    </a:lnTo>
                    <a:lnTo>
                      <a:pt x="113748" y="0"/>
                    </a:lnTo>
                  </a:path>
                </a:pathLst>
              </a:custGeom>
              <a:noFill/>
              <a:ln w="10850" cap="flat" cmpd="sng">
                <a:solidFill>
                  <a:srgbClr val="FFFFFF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tep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6AA84F"/>
      </a:accent1>
      <a:accent2>
        <a:srgbClr val="93C47D"/>
      </a:accent2>
      <a:accent3>
        <a:srgbClr val="B6D7A8"/>
      </a:accent3>
      <a:accent4>
        <a:srgbClr val="3D85C6"/>
      </a:accent4>
      <a:accent5>
        <a:srgbClr val="6FA8DC"/>
      </a:accent5>
      <a:accent6>
        <a:srgbClr val="B1CAE0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Fira Sans Extra Condensed Medium</vt:lpstr>
      <vt:lpstr>Roboto</vt:lpstr>
      <vt:lpstr>Arial</vt:lpstr>
      <vt:lpstr>Steps Infographics by Slidesgo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</dc:title>
  <cp:lastModifiedBy>Nacer Kroudir</cp:lastModifiedBy>
  <cp:revision>1</cp:revision>
  <dcterms:modified xsi:type="dcterms:W3CDTF">2023-08-11T16:41:24Z</dcterms:modified>
</cp:coreProperties>
</file>