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2" autoAdjust="0"/>
    <p:restoredTop sz="96274" autoAdjust="0"/>
  </p:normalViewPr>
  <p:slideViewPr>
    <p:cSldViewPr snapToGrid="0">
      <p:cViewPr varScale="1">
        <p:scale>
          <a:sx n="119" d="100"/>
          <a:sy n="119" d="100"/>
        </p:scale>
        <p:origin x="208" y="28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7/10/23</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7/10/23</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82.xml"/><Relationship Id="rId5" Type="http://schemas.openxmlformats.org/officeDocument/2006/relationships/image" Target="../media/image10.emf"/><Relationship Id="rId4"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1"/>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a:xfrm>
            <a:off x="630000" y="2771845"/>
            <a:ext cx="2478638" cy="1314311"/>
          </a:xfrm>
        </p:spPr>
        <p:txBody>
          <a:bodyPr vert="horz"/>
          <a:lstStyle/>
          <a:p>
            <a:r>
              <a:rPr lang="en-US" sz="4000" dirty="0">
                <a:solidFill>
                  <a:srgbClr val="D4DF33"/>
                </a:solidFill>
              </a:rPr>
              <a:t>Executive summary</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999384" y="450477"/>
            <a:ext cx="6352558" cy="5957046"/>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sz="1800" dirty="0">
                <a:solidFill>
                  <a:schemeClr val="tx1">
                    <a:lumMod val="100000"/>
                  </a:schemeClr>
                </a:solidFill>
                <a:latin typeface="Trebuchet MS" panose="020B0703020202090204" pitchFamily="34" charset="0"/>
              </a:rPr>
              <a:t>Situation</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800" dirty="0" err="1">
                <a:solidFill>
                  <a:schemeClr val="tx1">
                    <a:lumMod val="100000"/>
                  </a:schemeClr>
                </a:solidFill>
                <a:latin typeface="Trebuchet MS" panose="020B0703020202090204" pitchFamily="34" charset="0"/>
              </a:rPr>
              <a:t>PowerCo</a:t>
            </a:r>
            <a:r>
              <a:rPr lang="en-US" sz="1800" dirty="0">
                <a:solidFill>
                  <a:schemeClr val="tx1">
                    <a:lumMod val="100000"/>
                  </a:schemeClr>
                </a:solidFill>
                <a:latin typeface="Trebuchet MS" panose="020B0703020202090204" pitchFamily="34" charset="0"/>
              </a:rPr>
              <a:t> is a major gas and electricity utility that supplies to corporate, SME (Small &amp; Medium Enterprise), and residential customers.</a:t>
            </a:r>
          </a:p>
          <a:p>
            <a:pPr marL="334800" lvl="2" indent="0">
              <a:buClr>
                <a:schemeClr val="tx2">
                  <a:lumMod val="100000"/>
                </a:schemeClr>
              </a:buClr>
              <a:buSzPct val="100000"/>
              <a:buNone/>
            </a:pPr>
            <a:endParaRPr lang="en-US" sz="18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800" dirty="0">
                <a:solidFill>
                  <a:schemeClr val="tx1">
                    <a:lumMod val="100000"/>
                  </a:schemeClr>
                </a:solidFill>
                <a:latin typeface="Trebuchet MS" panose="020B0703020202090204" pitchFamily="34" charset="0"/>
              </a:rPr>
              <a:t>Complication</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800" dirty="0">
                <a:solidFill>
                  <a:schemeClr val="tx1">
                    <a:lumMod val="100000"/>
                  </a:schemeClr>
                </a:solidFill>
                <a:latin typeface="Trebuchet MS" panose="020B0703020202090204" pitchFamily="34" charset="0"/>
              </a:rPr>
              <a:t>The power-liberalization of the energy market in Europe has led to significant customer churn, especially in the SME segment.</a:t>
            </a:r>
          </a:p>
          <a:p>
            <a:pPr marL="334800" lvl="2" indent="0">
              <a:buClr>
                <a:schemeClr val="tx2">
                  <a:lumMod val="100000"/>
                </a:schemeClr>
              </a:buClr>
              <a:buSzPct val="100000"/>
              <a:buNone/>
            </a:pPr>
            <a:endParaRPr lang="en-US" sz="18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800" dirty="0">
                <a:solidFill>
                  <a:schemeClr val="tx1">
                    <a:lumMod val="100000"/>
                  </a:schemeClr>
                </a:solidFill>
                <a:latin typeface="Trebuchet MS" panose="020B0703020202090204" pitchFamily="34" charset="0"/>
              </a:rPr>
              <a:t>Objectives</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800" dirty="0">
                <a:solidFill>
                  <a:schemeClr val="tx1">
                    <a:lumMod val="100000"/>
                  </a:schemeClr>
                </a:solidFill>
                <a:latin typeface="Trebuchet MS" panose="020B0703020202090204" pitchFamily="34" charset="0"/>
              </a:rPr>
              <a:t>Build a predictive model to detect clients who are most likely to churn.</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800" dirty="0">
                <a:solidFill>
                  <a:schemeClr val="tx1">
                    <a:lumMod val="100000"/>
                  </a:schemeClr>
                </a:solidFill>
                <a:latin typeface="Trebuchet MS" panose="020B0703020202090204" pitchFamily="34" charset="0"/>
              </a:rPr>
              <a:t>Design a discount plan that will be offered to those clients</a:t>
            </a:r>
          </a:p>
          <a:p>
            <a:pPr marL="108000" lvl="1" indent="0">
              <a:lnSpc>
                <a:spcPct val="100000"/>
              </a:lnSpc>
              <a:spcAft>
                <a:spcPts val="0"/>
              </a:spcAft>
              <a:buClr>
                <a:schemeClr val="tx2">
                  <a:lumMod val="100000"/>
                </a:schemeClr>
              </a:buClr>
              <a:buSzPct val="100000"/>
              <a:buNone/>
            </a:pPr>
            <a:endParaRPr lang="en-US" sz="18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800" dirty="0">
                <a:solidFill>
                  <a:schemeClr val="tx1">
                    <a:lumMod val="100000"/>
                  </a:schemeClr>
                </a:solidFill>
                <a:latin typeface="Trebuchet MS" panose="020B0703020202090204" pitchFamily="34" charset="0"/>
              </a:rPr>
              <a:t>Answer</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800" dirty="0">
                <a:solidFill>
                  <a:schemeClr val="tx1">
                    <a:lumMod val="100000"/>
                  </a:schemeClr>
                </a:solidFill>
                <a:latin typeface="Trebuchet MS" panose="020B0703020202090204" pitchFamily="34" charset="0"/>
              </a:rPr>
              <a:t>Very powerful model that detects clients who are most likely to churn at a precision of 100%.</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800" dirty="0">
                <a:solidFill>
                  <a:schemeClr val="tx1">
                    <a:lumMod val="100000"/>
                  </a:schemeClr>
                </a:solidFill>
                <a:latin typeface="Trebuchet MS" panose="020B0703020202090204" pitchFamily="34" charset="0"/>
              </a:rPr>
              <a:t>20% discount is offered to those clients to dissuade them from churning.</a:t>
            </a: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TotalTime>
  <Words>112</Words>
  <Application>Microsoft Macintosh PowerPoint</Application>
  <PresentationFormat>Widescreen</PresentationFormat>
  <Paragraphs>15</Paragraphs>
  <Slides>1</Slides>
  <Notes>1</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6" baseType="lpstr">
      <vt:lpstr>Arial</vt:lpstr>
      <vt:lpstr>Trebuchet MS</vt:lpstr>
      <vt:lpstr>BCG Grid 16:9</vt:lpstr>
      <vt:lpstr>think-cell Slide</vt:lpstr>
      <vt:lpstr>Executive summary</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Nacer Kroudir</cp:lastModifiedBy>
  <cp:revision>448</cp:revision>
  <cp:lastPrinted>2016-04-06T18:59:25Z</cp:lastPrinted>
  <dcterms:created xsi:type="dcterms:W3CDTF">2016-11-04T11:46:04Z</dcterms:created>
  <dcterms:modified xsi:type="dcterms:W3CDTF">2023-07-10T12:43:06Z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