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56" r:id="rId2"/>
    <p:sldId id="257" r:id="rId3"/>
    <p:sldId id="258" r:id="rId4"/>
    <p:sldId id="261" r:id="rId5"/>
    <p:sldId id="268" r:id="rId6"/>
    <p:sldId id="264" r:id="rId7"/>
    <p:sldId id="259" r:id="rId8"/>
    <p:sldId id="269" r:id="rId9"/>
    <p:sldId id="260" r:id="rId10"/>
    <p:sldId id="262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22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51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84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9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25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8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9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4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0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7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0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DB98-0BB7-4AAC-B738-D0079B7E488A}" type="datetimeFigureOut">
              <a:rPr lang="en-US" smtClean="0"/>
              <a:t>18/04/2021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83C1F0-3725-4E99-A769-FFB292FA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959" y="415344"/>
            <a:ext cx="9671475" cy="2262781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latin typeface="Century Schoolbook" panose="02040604050505020304" pitchFamily="18" charset="0"/>
              </a:rPr>
              <a:t>SIGN LANGUAGE DETECTION</a:t>
            </a:r>
            <a:endParaRPr lang="en-US" sz="5000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5118" y="3278308"/>
            <a:ext cx="5305536" cy="181894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Team Members:</a:t>
            </a:r>
          </a:p>
          <a:p>
            <a:r>
              <a:rPr lang="en-US" sz="8000" dirty="0"/>
              <a:t>Nachammai Devi Pooja S – 185001096</a:t>
            </a:r>
          </a:p>
          <a:p>
            <a:r>
              <a:rPr lang="en-US" sz="8000" dirty="0" smtClean="0"/>
              <a:t>Prashanth S </a:t>
            </a:r>
            <a:r>
              <a:rPr lang="en-US" sz="8000" dirty="0"/>
              <a:t>– 185001111</a:t>
            </a:r>
          </a:p>
          <a:p>
            <a:r>
              <a:rPr lang="en-US" sz="8000" dirty="0"/>
              <a:t>Prathyush </a:t>
            </a:r>
            <a:r>
              <a:rPr lang="en-US" sz="8000" dirty="0" smtClean="0"/>
              <a:t>S – </a:t>
            </a:r>
            <a:r>
              <a:rPr lang="en-US" sz="8000" dirty="0"/>
              <a:t>185001112</a:t>
            </a:r>
          </a:p>
          <a:p>
            <a:r>
              <a:rPr lang="en-US" sz="8000" dirty="0"/>
              <a:t>Ramaprabha </a:t>
            </a:r>
            <a:r>
              <a:rPr lang="en-US" sz="8000" dirty="0" smtClean="0"/>
              <a:t>R – </a:t>
            </a:r>
            <a:r>
              <a:rPr lang="en-US" sz="8000" dirty="0"/>
              <a:t>185001123       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30160" y="5304614"/>
            <a:ext cx="5130876" cy="412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5000" dirty="0">
              <a:latin typeface="Century Schoolbook" panose="02040604050505020304" pitchFamily="18" charset="0"/>
            </a:endParaRPr>
          </a:p>
        </p:txBody>
      </p:sp>
      <p:pic>
        <p:nvPicPr>
          <p:cNvPr id="9" name="Picture 2" descr="American Sign Language Recognition | by Rushikesh Jachak | Towards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160" y="2678125"/>
            <a:ext cx="3502493" cy="24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7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545" y="1322231"/>
            <a:ext cx="8915400" cy="3777622"/>
          </a:xfrm>
        </p:spPr>
        <p:txBody>
          <a:bodyPr/>
          <a:lstStyle/>
          <a:p>
            <a:r>
              <a:rPr lang="en-US" sz="2200" b="1" dirty="0"/>
              <a:t>Validation loss</a:t>
            </a:r>
            <a:r>
              <a:rPr lang="en-US" sz="2200" dirty="0"/>
              <a:t> is the same metric as training </a:t>
            </a:r>
            <a:r>
              <a:rPr lang="en-US" sz="2200" b="1" dirty="0"/>
              <a:t>loss</a:t>
            </a:r>
            <a:r>
              <a:rPr lang="en-US" sz="2200" dirty="0"/>
              <a:t>, but it is not used to update the weights.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139" y="2339125"/>
            <a:ext cx="5124400" cy="363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666" y="1438140"/>
            <a:ext cx="8915400" cy="4808113"/>
          </a:xfrm>
        </p:spPr>
        <p:txBody>
          <a:bodyPr/>
          <a:lstStyle/>
          <a:p>
            <a:r>
              <a:rPr lang="en-US" sz="2400" dirty="0" smtClean="0"/>
              <a:t>AUC-ROC Curve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03" y="2145942"/>
            <a:ext cx="5118681" cy="35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103" y="624110"/>
            <a:ext cx="8911687" cy="80544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Accuracy, Precision, Recall, F1-score</a:t>
            </a:r>
            <a:endParaRPr lang="en-US" sz="3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328" y="1429555"/>
            <a:ext cx="5442339" cy="53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0766"/>
            <a:ext cx="8915400" cy="461045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 </a:t>
            </a:r>
            <a:r>
              <a:rPr lang="en-US" sz="2200" b="1" dirty="0" smtClean="0"/>
              <a:t>confusion matrix</a:t>
            </a:r>
            <a:r>
              <a:rPr lang="en-US" sz="2200" dirty="0"/>
              <a:t> is a table that is often used to describe the performance of a classification model (or "classifier") on a set of test data for which the true values are </a:t>
            </a:r>
            <a:r>
              <a:rPr lang="en-US" sz="2200" dirty="0" smtClean="0"/>
              <a:t>known.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8" name="Picture 4" descr="Learn And Code Confusion Matrix With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24" y="2581656"/>
            <a:ext cx="6683106" cy="375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710" y="2537138"/>
            <a:ext cx="8911687" cy="3400021"/>
          </a:xfrm>
        </p:spPr>
        <p:txBody>
          <a:bodyPr>
            <a:noAutofit/>
          </a:bodyPr>
          <a:lstStyle/>
          <a:p>
            <a:pPr algn="ctr"/>
            <a:r>
              <a:rPr lang="en-US" sz="10000" dirty="0"/>
              <a:t>Thank You 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5886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528" y="533958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539" y="1682839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Hand gestures made using the sign language are detected and displays the letter along with the accuracy. </a:t>
            </a:r>
          </a:p>
          <a:p>
            <a:r>
              <a:rPr lang="en-US" sz="2200" dirty="0" smtClean="0"/>
              <a:t>If many letters are shown continuously then it should be detected as a word and displayed respectively. 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2" descr="https://miro.medium.com/max/929/1*7a9EDbUd15HjIxcNcydE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88" y="3474029"/>
            <a:ext cx="4930665" cy="300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711" y="50498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Dataset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40" y="1145426"/>
            <a:ext cx="6829570" cy="428007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User generated Dataset </a:t>
            </a:r>
          </a:p>
          <a:p>
            <a:r>
              <a:rPr lang="en-US" sz="2200" dirty="0" smtClean="0"/>
              <a:t>We </a:t>
            </a:r>
            <a:r>
              <a:rPr lang="en-US" sz="2200" dirty="0" smtClean="0"/>
              <a:t>have done</a:t>
            </a:r>
            <a:r>
              <a:rPr lang="en-US" sz="2200" dirty="0" smtClean="0"/>
              <a:t> 120 images </a:t>
            </a:r>
            <a:r>
              <a:rPr lang="en-US" sz="2200" dirty="0" smtClean="0"/>
              <a:t>per </a:t>
            </a:r>
            <a:r>
              <a:rPr lang="en-US" sz="2200" dirty="0" smtClean="0"/>
              <a:t>output class.</a:t>
            </a:r>
          </a:p>
          <a:p>
            <a:r>
              <a:rPr lang="en-US" sz="2200" dirty="0" smtClean="0"/>
              <a:t>The size of the dataset = </a:t>
            </a:r>
            <a:r>
              <a:rPr lang="en-US" sz="2200" dirty="0" err="1" smtClean="0"/>
              <a:t>Cmxn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                                      =120 x 27</a:t>
            </a:r>
          </a:p>
          <a:p>
            <a:pPr marL="0" indent="0">
              <a:buNone/>
            </a:pPr>
            <a:r>
              <a:rPr lang="en-US" sz="2200" dirty="0" smtClean="0"/>
              <a:t>                                            =3240</a:t>
            </a:r>
          </a:p>
          <a:p>
            <a:endParaRPr lang="en-US" sz="2200" dirty="0" smtClean="0"/>
          </a:p>
          <a:p>
            <a:endParaRPr lang="en-US" sz="2600" dirty="0" smtClean="0"/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53825" y="2091011"/>
            <a:ext cx="6400800" cy="45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6777"/>
            <a:ext cx="8915400" cy="5091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Convolutional Neural Network (CNN):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It is </a:t>
            </a:r>
            <a:r>
              <a:rPr lang="en-US" sz="2000" dirty="0"/>
              <a:t>a </a:t>
            </a:r>
            <a:r>
              <a:rPr lang="en-US" sz="2000" b="1" dirty="0"/>
              <a:t>neural network</a:t>
            </a:r>
            <a:r>
              <a:rPr lang="en-US" sz="2000" dirty="0"/>
              <a:t> that has one or more </a:t>
            </a:r>
            <a:r>
              <a:rPr lang="en-US" sz="2000" b="1" dirty="0"/>
              <a:t>convolutional</a:t>
            </a:r>
            <a:r>
              <a:rPr lang="en-US" sz="2000" dirty="0"/>
              <a:t> layers and are </a:t>
            </a:r>
            <a:r>
              <a:rPr lang="en-US" sz="2000" b="1" dirty="0"/>
              <a:t>used</a:t>
            </a:r>
            <a:r>
              <a:rPr lang="en-US" sz="2000" dirty="0"/>
              <a:t> mainly for image processing, classification, segmentation and also for other auto correlated </a:t>
            </a:r>
            <a:r>
              <a:rPr lang="en-US" sz="2000" dirty="0" smtClean="0"/>
              <a:t>data.</a:t>
            </a:r>
          </a:p>
          <a:p>
            <a:r>
              <a:rPr lang="en-US" sz="2000" dirty="0"/>
              <a:t>The layers of a CNN consist of an input layer, an output layer and a hidden layer that includes multiple convolutional layers, pooling layers, fully connected layers and normalization </a:t>
            </a:r>
            <a:r>
              <a:rPr lang="en-US" sz="2000" dirty="0" smtClean="0"/>
              <a:t>layers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NASNET-Mobile: </a:t>
            </a:r>
          </a:p>
          <a:p>
            <a:r>
              <a:rPr lang="en-US" sz="2000" dirty="0" err="1"/>
              <a:t>NASNet</a:t>
            </a:r>
            <a:r>
              <a:rPr lang="en-US" sz="2000" dirty="0"/>
              <a:t>-Mobile is a convolutional neural network that is trained on more than a million images from the </a:t>
            </a:r>
            <a:r>
              <a:rPr lang="en-US" sz="2000" dirty="0" err="1"/>
              <a:t>ImageNet</a:t>
            </a:r>
            <a:r>
              <a:rPr lang="en-US" sz="2000" dirty="0"/>
              <a:t> </a:t>
            </a:r>
            <a:r>
              <a:rPr lang="en-US" sz="2000" dirty="0" smtClean="0"/>
              <a:t>database. </a:t>
            </a:r>
          </a:p>
          <a:p>
            <a:r>
              <a:rPr lang="en-US" sz="2000" dirty="0" smtClean="0"/>
              <a:t>As </a:t>
            </a:r>
            <a:r>
              <a:rPr lang="en-US" sz="2000" dirty="0"/>
              <a:t>a result, the network has learned rich feature representations for a wide range of images. The network has an image input size of 224-by-224.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01" y="617448"/>
            <a:ext cx="9060623" cy="54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693" y="115910"/>
            <a:ext cx="4494727" cy="660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748" y="244698"/>
            <a:ext cx="8911687" cy="779687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Functionality</a:t>
            </a:r>
            <a:r>
              <a:rPr lang="en-US" sz="5000" dirty="0" smtClean="0"/>
              <a:t> </a:t>
            </a:r>
            <a:r>
              <a:rPr lang="en-US" sz="5000" dirty="0"/>
              <a:t/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748" y="1024385"/>
            <a:ext cx="9697234" cy="5492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Open </a:t>
            </a:r>
            <a:r>
              <a:rPr lang="en-US" sz="2000" b="1" dirty="0" smtClean="0"/>
              <a:t>cv:</a:t>
            </a:r>
          </a:p>
          <a:p>
            <a:r>
              <a:rPr lang="en-US" sz="2000" dirty="0" smtClean="0"/>
              <a:t>It is </a:t>
            </a:r>
            <a:r>
              <a:rPr lang="en-US" sz="2000" dirty="0"/>
              <a:t>a cross-platform library using which we can develop real-time computer vision applications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It mainly focuses on image processing, video capture and analysis including features like face detection and object detection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Matplotlib-Pyplot:</a:t>
            </a:r>
          </a:p>
          <a:p>
            <a:r>
              <a:rPr lang="en-US" sz="2000" dirty="0" smtClean="0"/>
              <a:t>Draw Figures and Plot Graphs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/>
              <a:t>Tensorflow</a:t>
            </a:r>
            <a:r>
              <a:rPr lang="en-US" sz="2000" b="1" dirty="0"/>
              <a:t> </a:t>
            </a:r>
            <a:r>
              <a:rPr lang="en-US" sz="2000" b="1" dirty="0" smtClean="0"/>
              <a:t>&amp; </a:t>
            </a:r>
            <a:r>
              <a:rPr lang="en-US" sz="2000" b="1" dirty="0" err="1" smtClean="0"/>
              <a:t>Keras</a:t>
            </a:r>
            <a:r>
              <a:rPr lang="en-US" sz="2000" b="1" dirty="0" smtClean="0"/>
              <a:t> </a:t>
            </a:r>
            <a:r>
              <a:rPr lang="en-US" sz="2000" dirty="0" smtClean="0"/>
              <a:t>(For Image </a:t>
            </a:r>
            <a:r>
              <a:rPr lang="en-US" sz="2000" dirty="0"/>
              <a:t>Processing </a:t>
            </a:r>
            <a:r>
              <a:rPr lang="en-US" sz="2000" dirty="0" smtClean="0"/>
              <a:t>&amp; Image </a:t>
            </a:r>
            <a:r>
              <a:rPr lang="en-US" sz="2000" dirty="0"/>
              <a:t>Conversion</a:t>
            </a:r>
            <a:r>
              <a:rPr lang="en-US" sz="2000" dirty="0" smtClean="0"/>
              <a:t>):</a:t>
            </a:r>
          </a:p>
          <a:p>
            <a:r>
              <a:rPr lang="en-US" sz="2000" b="1" dirty="0" err="1"/>
              <a:t>Keras</a:t>
            </a:r>
            <a:r>
              <a:rPr lang="en-US" sz="2000" dirty="0"/>
              <a:t> is a deep learning API written in Python, running on top of the machine learning platform </a:t>
            </a:r>
            <a:r>
              <a:rPr lang="en-US" sz="2000" b="1" dirty="0" err="1"/>
              <a:t>TensorFlow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was developed with a focus on enabling fast experimentation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55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998" y="304800"/>
            <a:ext cx="8915400" cy="6366456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000" b="1" dirty="0"/>
              <a:t>Adam Optimizer: </a:t>
            </a:r>
          </a:p>
          <a:p>
            <a:r>
              <a:rPr lang="en-US" sz="2000" b="1" dirty="0"/>
              <a:t>Adam</a:t>
            </a:r>
            <a:r>
              <a:rPr lang="en-US" sz="2000" dirty="0"/>
              <a:t> is a replacement </a:t>
            </a:r>
            <a:r>
              <a:rPr lang="en-US" sz="2000" b="1" dirty="0"/>
              <a:t>optimization</a:t>
            </a:r>
            <a:r>
              <a:rPr lang="en-US" sz="2000" dirty="0"/>
              <a:t> algorithm for stochastic gradient descent for training deep learning models. </a:t>
            </a:r>
          </a:p>
          <a:p>
            <a:r>
              <a:rPr lang="en-US" sz="2000" b="1" dirty="0"/>
              <a:t>Adam</a:t>
            </a:r>
            <a:r>
              <a:rPr lang="en-US" sz="2000" dirty="0"/>
              <a:t> combines the best properties of the </a:t>
            </a:r>
            <a:r>
              <a:rPr lang="en-US" sz="2000" dirty="0" err="1"/>
              <a:t>AdaGrad</a:t>
            </a:r>
            <a:r>
              <a:rPr lang="en-US" sz="2000" dirty="0"/>
              <a:t> and </a:t>
            </a:r>
            <a:r>
              <a:rPr lang="en-US" sz="2000" dirty="0" err="1"/>
              <a:t>RMSProp</a:t>
            </a:r>
            <a:r>
              <a:rPr lang="en-US" sz="2000" dirty="0"/>
              <a:t> algorithms to provide an </a:t>
            </a:r>
            <a:r>
              <a:rPr lang="en-US" sz="2000" b="1" dirty="0"/>
              <a:t>optimization</a:t>
            </a:r>
            <a:r>
              <a:rPr lang="en-US" sz="2000" dirty="0"/>
              <a:t> algorithm that can handle sparse gradients on noisy </a:t>
            </a:r>
            <a:r>
              <a:rPr lang="en-US" sz="2000" dirty="0" smtClean="0"/>
              <a:t>problems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Dropout</a:t>
            </a:r>
            <a:r>
              <a:rPr lang="en-US" sz="2000" b="1" dirty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avoid Over fitting and Over Sampling by deliberately blocking few neurons from </a:t>
            </a:r>
            <a:r>
              <a:rPr lang="en-US" sz="2000" dirty="0" smtClean="0"/>
              <a:t>activation </a:t>
            </a:r>
            <a:r>
              <a:rPr lang="en-US" sz="2000" dirty="0"/>
              <a:t>during </a:t>
            </a:r>
            <a:r>
              <a:rPr lang="en-US" sz="2000" dirty="0" smtClean="0"/>
              <a:t>training.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361" y="55971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Error calculation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937" y="1592687"/>
            <a:ext cx="8915400" cy="5091448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Training </a:t>
            </a:r>
            <a:r>
              <a:rPr lang="en-US" sz="2200" b="1" dirty="0" smtClean="0"/>
              <a:t>Accuracy </a:t>
            </a:r>
            <a:r>
              <a:rPr lang="en-US" sz="2600" dirty="0" smtClean="0"/>
              <a:t> </a:t>
            </a:r>
            <a:r>
              <a:rPr lang="en-US" sz="2200" dirty="0" smtClean="0"/>
              <a:t>is usually the </a:t>
            </a:r>
            <a:r>
              <a:rPr lang="en-US" sz="2200" b="1" dirty="0" smtClean="0"/>
              <a:t>accuracy</a:t>
            </a:r>
            <a:r>
              <a:rPr lang="en-US" sz="2200" dirty="0" smtClean="0"/>
              <a:t> you get if you apply the model on the </a:t>
            </a:r>
            <a:r>
              <a:rPr lang="en-US" sz="2200" b="1" dirty="0" smtClean="0"/>
              <a:t>training</a:t>
            </a:r>
            <a:r>
              <a:rPr lang="en-US" sz="2200" dirty="0" smtClean="0"/>
              <a:t> data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259" y="2855709"/>
            <a:ext cx="4922766" cy="34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600</TotalTime>
  <Words>184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Century Schoolbook</vt:lpstr>
      <vt:lpstr>Wingdings 3</vt:lpstr>
      <vt:lpstr>Wisp</vt:lpstr>
      <vt:lpstr>SIGN LANGUAGE DETECTION</vt:lpstr>
      <vt:lpstr>Problem Statement</vt:lpstr>
      <vt:lpstr>Dataset </vt:lpstr>
      <vt:lpstr>Methodology</vt:lpstr>
      <vt:lpstr>PowerPoint Presentation</vt:lpstr>
      <vt:lpstr>PowerPoint Presentation</vt:lpstr>
      <vt:lpstr>Functionality  </vt:lpstr>
      <vt:lpstr>PowerPoint Presentation</vt:lpstr>
      <vt:lpstr>Error calculation Metrics</vt:lpstr>
      <vt:lpstr>PowerPoint Presentation</vt:lpstr>
      <vt:lpstr>PowerPoint Presentation</vt:lpstr>
      <vt:lpstr>Accuracy, Precision, Recall, F1-score</vt:lpstr>
      <vt:lpstr>Confusion Matrix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DETECTION</dc:title>
  <dc:creator>User</dc:creator>
  <cp:lastModifiedBy>User</cp:lastModifiedBy>
  <cp:revision>17</cp:revision>
  <dcterms:created xsi:type="dcterms:W3CDTF">2021-04-14T00:36:54Z</dcterms:created>
  <dcterms:modified xsi:type="dcterms:W3CDTF">2021-04-19T05:39:02Z</dcterms:modified>
</cp:coreProperties>
</file>