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Pompiere" charset="0"/>
      <p:regular r:id="rId17"/>
    </p:embeddedFont>
    <p:embeddedFont>
      <p:font typeface="Krabuler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-75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8.svg"/><Relationship Id="rId7" Type="http://schemas.openxmlformats.org/officeDocument/2006/relationships/image" Target="../media/image52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50.sv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5.svg"/><Relationship Id="rId7" Type="http://schemas.openxmlformats.org/officeDocument/2006/relationships/image" Target="../media/image10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svg"/><Relationship Id="rId7" Type="http://schemas.openxmlformats.org/officeDocument/2006/relationships/image" Target="../media/image4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58.sv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1.svg"/><Relationship Id="rId7" Type="http://schemas.openxmlformats.org/officeDocument/2006/relationships/image" Target="../media/image30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20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8.svg"/><Relationship Id="rId3" Type="http://schemas.openxmlformats.org/officeDocument/2006/relationships/image" Target="../media/image64.svg"/><Relationship Id="rId7" Type="http://schemas.openxmlformats.org/officeDocument/2006/relationships/image" Target="../media/image4.svg"/><Relationship Id="rId12" Type="http://schemas.openxmlformats.org/officeDocument/2006/relationships/image" Target="../media/image1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0.svg"/><Relationship Id="rId5" Type="http://schemas.openxmlformats.org/officeDocument/2006/relationships/image" Target="../media/image66.svg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8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2.sv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22.sv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28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0.svg"/><Relationship Id="rId3" Type="http://schemas.openxmlformats.org/officeDocument/2006/relationships/image" Target="../media/image20.svg"/><Relationship Id="rId7" Type="http://schemas.openxmlformats.org/officeDocument/2006/relationships/image" Target="../media/image34.svg"/><Relationship Id="rId12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38.svg"/><Relationship Id="rId5" Type="http://schemas.openxmlformats.org/officeDocument/2006/relationships/image" Target="../media/image32.svg"/><Relationship Id="rId1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image" Target="../media/image36.sv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2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8.svg"/><Relationship Id="rId5" Type="http://schemas.openxmlformats.org/officeDocument/2006/relationships/image" Target="../media/image38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16.sv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5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0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4508551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286815" y="3039159"/>
            <a:ext cx="7069036" cy="1061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920"/>
              </a:lnSpc>
            </a:pPr>
            <a:r>
              <a:rPr lang="en-US" sz="8000" spc="17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Capstone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58775" y="6407981"/>
            <a:ext cx="11029225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999" spc="43" dirty="0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BY :- TIRTH PATEL &amp; NACHIKETBHAI PRAJAPATI</a:t>
            </a:r>
          </a:p>
        </p:txBody>
      </p:sp>
      <p:sp>
        <p:nvSpPr>
          <p:cNvPr id="8" name="Freeform 8"/>
          <p:cNvSpPr/>
          <p:nvPr/>
        </p:nvSpPr>
        <p:spPr>
          <a:xfrm rot="-9379677" flipV="1">
            <a:off x="10367781" y="2007068"/>
            <a:ext cx="2614268" cy="230602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3"/>
                </a:moveTo>
                <a:lnTo>
                  <a:pt x="3617027" y="3833073"/>
                </a:lnTo>
                <a:lnTo>
                  <a:pt x="3617027" y="0"/>
                </a:lnTo>
                <a:lnTo>
                  <a:pt x="0" y="0"/>
                </a:lnTo>
                <a:lnTo>
                  <a:pt x="0" y="383307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258775" y="7371337"/>
            <a:ext cx="11029225" cy="52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999" spc="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TO:- RAHIM SAMEI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926323">
            <a:off x="2788601" y="-747677"/>
            <a:ext cx="9806501" cy="12286049"/>
          </a:xfrm>
          <a:custGeom>
            <a:avLst/>
            <a:gdLst/>
            <a:ahLst/>
            <a:cxnLst/>
            <a:rect l="l" t="t" r="r" b="b"/>
            <a:pathLst>
              <a:path w="9806501" h="12286049">
                <a:moveTo>
                  <a:pt x="0" y="0"/>
                </a:moveTo>
                <a:lnTo>
                  <a:pt x="9806501" y="0"/>
                </a:lnTo>
                <a:lnTo>
                  <a:pt x="9806501" y="12286049"/>
                </a:lnTo>
                <a:lnTo>
                  <a:pt x="0" y="12286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568932">
            <a:off x="14230865" y="7691457"/>
            <a:ext cx="1144336" cy="1640625"/>
          </a:xfrm>
          <a:custGeom>
            <a:avLst/>
            <a:gdLst/>
            <a:ahLst/>
            <a:cxnLst/>
            <a:rect l="l" t="t" r="r" b="b"/>
            <a:pathLst>
              <a:path w="1144336" h="1640625">
                <a:moveTo>
                  <a:pt x="0" y="0"/>
                </a:moveTo>
                <a:lnTo>
                  <a:pt x="1144336" y="0"/>
                </a:lnTo>
                <a:lnTo>
                  <a:pt x="1144336" y="1640626"/>
                </a:lnTo>
                <a:lnTo>
                  <a:pt x="0" y="1640626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027046">
            <a:off x="16282896" y="916013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21495" y="162060"/>
            <a:ext cx="49883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999" spc="16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Linear Regression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43200" y="2171700"/>
            <a:ext cx="9452837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565072">
            <a:off x="-18998" y="-4605895"/>
            <a:ext cx="17584215" cy="16625076"/>
          </a:xfrm>
          <a:custGeom>
            <a:avLst/>
            <a:gdLst/>
            <a:ahLst/>
            <a:cxnLst/>
            <a:rect l="l" t="t" r="r" b="b"/>
            <a:pathLst>
              <a:path w="17584215" h="16625076">
                <a:moveTo>
                  <a:pt x="0" y="0"/>
                </a:moveTo>
                <a:lnTo>
                  <a:pt x="17584215" y="0"/>
                </a:lnTo>
                <a:lnTo>
                  <a:pt x="17584215" y="16625076"/>
                </a:lnTo>
                <a:lnTo>
                  <a:pt x="0" y="16625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435657" flipV="1">
            <a:off x="-1567378" y="7416056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568932">
            <a:off x="16755239" y="-32815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4" y="0"/>
                </a:lnTo>
                <a:lnTo>
                  <a:pt x="1480814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79644" y="1571452"/>
            <a:ext cx="14388902" cy="7831934"/>
          </a:xfrm>
          <a:custGeom>
            <a:avLst/>
            <a:gdLst/>
            <a:ahLst/>
            <a:cxnLst/>
            <a:rect l="l" t="t" r="r" b="b"/>
            <a:pathLst>
              <a:path w="14388902" h="7831934">
                <a:moveTo>
                  <a:pt x="0" y="0"/>
                </a:moveTo>
                <a:lnTo>
                  <a:pt x="14388902" y="0"/>
                </a:lnTo>
                <a:lnTo>
                  <a:pt x="14388902" y="7831934"/>
                </a:lnTo>
                <a:lnTo>
                  <a:pt x="0" y="78319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6002" t="-42830" r="-31484" b="-1992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9394" y="495127"/>
            <a:ext cx="12623808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999" spc="16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Predicted Immigration to Canada for year 2024-2028 (India vs Random Countries)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35067" y="-115383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9" y="0"/>
                </a:lnTo>
                <a:lnTo>
                  <a:pt x="10083239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1965079" y="9011630"/>
            <a:ext cx="8506453" cy="1905171"/>
          </a:xfrm>
          <a:custGeom>
            <a:avLst/>
            <a:gdLst/>
            <a:ahLst/>
            <a:cxnLst/>
            <a:rect l="l" t="t" r="r" b="b"/>
            <a:pathLst>
              <a:path w="8506453" h="1905171">
                <a:moveTo>
                  <a:pt x="0" y="0"/>
                </a:moveTo>
                <a:lnTo>
                  <a:pt x="8506453" y="0"/>
                </a:lnTo>
                <a:lnTo>
                  <a:pt x="8506453" y="1905171"/>
                </a:lnTo>
                <a:lnTo>
                  <a:pt x="0" y="1905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 l="-62081"/>
            </a:stretch>
          </a:blipFill>
        </p:spPr>
      </p:sp>
      <p:sp>
        <p:nvSpPr>
          <p:cNvPr id="4" name="Freeform 4"/>
          <p:cNvSpPr/>
          <p:nvPr/>
        </p:nvSpPr>
        <p:spPr>
          <a:xfrm rot="5399999">
            <a:off x="5560424" y="-114808"/>
            <a:ext cx="7767489" cy="10978728"/>
          </a:xfrm>
          <a:custGeom>
            <a:avLst/>
            <a:gdLst/>
            <a:ahLst/>
            <a:cxnLst/>
            <a:rect l="l" t="t" r="r" b="b"/>
            <a:pathLst>
              <a:path w="7767489" h="10978728">
                <a:moveTo>
                  <a:pt x="0" y="0"/>
                </a:moveTo>
                <a:lnTo>
                  <a:pt x="7767489" y="0"/>
                </a:lnTo>
                <a:lnTo>
                  <a:pt x="7767489" y="10978727"/>
                </a:lnTo>
                <a:lnTo>
                  <a:pt x="0" y="109787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b="-55030"/>
            </a:stretch>
          </a:blipFill>
        </p:spPr>
      </p:sp>
      <p:sp>
        <p:nvSpPr>
          <p:cNvPr id="5" name="Freeform 5"/>
          <p:cNvSpPr/>
          <p:nvPr/>
        </p:nvSpPr>
        <p:spPr>
          <a:xfrm rot="9074365" flipH="1" flipV="1">
            <a:off x="1625648" y="9215895"/>
            <a:ext cx="3573273" cy="896567"/>
          </a:xfrm>
          <a:custGeom>
            <a:avLst/>
            <a:gdLst/>
            <a:ahLst/>
            <a:cxnLst/>
            <a:rect l="l" t="t" r="r" b="b"/>
            <a:pathLst>
              <a:path w="3573273" h="896567">
                <a:moveTo>
                  <a:pt x="3573273" y="896567"/>
                </a:moveTo>
                <a:lnTo>
                  <a:pt x="0" y="896567"/>
                </a:lnTo>
                <a:lnTo>
                  <a:pt x="0" y="0"/>
                </a:lnTo>
                <a:lnTo>
                  <a:pt x="3573273" y="0"/>
                </a:lnTo>
                <a:lnTo>
                  <a:pt x="3573273" y="89656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267386" y="2071956"/>
            <a:ext cx="9753229" cy="6339599"/>
          </a:xfrm>
          <a:custGeom>
            <a:avLst/>
            <a:gdLst/>
            <a:ahLst/>
            <a:cxnLst/>
            <a:rect l="l" t="t" r="r" b="b"/>
            <a:pathLst>
              <a:path w="9753229" h="6339599">
                <a:moveTo>
                  <a:pt x="0" y="0"/>
                </a:moveTo>
                <a:lnTo>
                  <a:pt x="9753228" y="0"/>
                </a:lnTo>
                <a:lnTo>
                  <a:pt x="9753228" y="6339599"/>
                </a:lnTo>
                <a:lnTo>
                  <a:pt x="0" y="63395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083" t="-72053" r="-105745" b="-4328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90800" y="876300"/>
            <a:ext cx="9753229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Immigration Trend Prediction for India (Linear regression Model)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3386" y="1747568"/>
            <a:ext cx="15607023" cy="7510732"/>
            <a:chOff x="0" y="0"/>
            <a:chExt cx="21260769" cy="10231544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21197269" cy="10168044"/>
            </a:xfrm>
            <a:custGeom>
              <a:avLst/>
              <a:gdLst/>
              <a:ahLst/>
              <a:cxnLst/>
              <a:rect l="l" t="t" r="r" b="b"/>
              <a:pathLst>
                <a:path w="21197269" h="10168044">
                  <a:moveTo>
                    <a:pt x="21104560" y="10168044"/>
                  </a:moveTo>
                  <a:lnTo>
                    <a:pt x="92710" y="10168044"/>
                  </a:lnTo>
                  <a:cubicBezTo>
                    <a:pt x="41910" y="10168044"/>
                    <a:pt x="0" y="10126134"/>
                    <a:pt x="0" y="1007533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1103290" y="0"/>
                  </a:lnTo>
                  <a:cubicBezTo>
                    <a:pt x="21154090" y="0"/>
                    <a:pt x="21195999" y="41910"/>
                    <a:pt x="21195999" y="92710"/>
                  </a:cubicBezTo>
                  <a:lnTo>
                    <a:pt x="21195999" y="10074064"/>
                  </a:lnTo>
                  <a:cubicBezTo>
                    <a:pt x="21197269" y="10126134"/>
                    <a:pt x="21155360" y="10168044"/>
                    <a:pt x="21104560" y="10168044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21260769" cy="10231544"/>
            </a:xfrm>
            <a:custGeom>
              <a:avLst/>
              <a:gdLst/>
              <a:ahLst/>
              <a:cxnLst/>
              <a:rect l="l" t="t" r="r" b="b"/>
              <a:pathLst>
                <a:path w="21260769" h="10231544">
                  <a:moveTo>
                    <a:pt x="21136310" y="59690"/>
                  </a:moveTo>
                  <a:cubicBezTo>
                    <a:pt x="21171869" y="59690"/>
                    <a:pt x="21201080" y="88900"/>
                    <a:pt x="21201080" y="124460"/>
                  </a:cubicBezTo>
                  <a:lnTo>
                    <a:pt x="21201080" y="10107084"/>
                  </a:lnTo>
                  <a:cubicBezTo>
                    <a:pt x="21201080" y="10142644"/>
                    <a:pt x="21171869" y="10171854"/>
                    <a:pt x="21136310" y="10171854"/>
                  </a:cubicBezTo>
                  <a:lnTo>
                    <a:pt x="124460" y="10171854"/>
                  </a:lnTo>
                  <a:cubicBezTo>
                    <a:pt x="88900" y="10171854"/>
                    <a:pt x="59690" y="10142644"/>
                    <a:pt x="59690" y="1010708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1136310" y="59690"/>
                  </a:lnTo>
                  <a:moveTo>
                    <a:pt x="2113631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107084"/>
                  </a:lnTo>
                  <a:cubicBezTo>
                    <a:pt x="0" y="10175664"/>
                    <a:pt x="55880" y="10231544"/>
                    <a:pt x="124460" y="10231544"/>
                  </a:cubicBezTo>
                  <a:lnTo>
                    <a:pt x="21136310" y="10231544"/>
                  </a:lnTo>
                  <a:cubicBezTo>
                    <a:pt x="21204890" y="10231544"/>
                    <a:pt x="21260769" y="10175664"/>
                    <a:pt x="21260769" y="10107084"/>
                  </a:cubicBezTo>
                  <a:lnTo>
                    <a:pt x="21260769" y="124460"/>
                  </a:lnTo>
                  <a:cubicBezTo>
                    <a:pt x="21260769" y="55880"/>
                    <a:pt x="21204890" y="0"/>
                    <a:pt x="2113631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5" name="Freeform 5"/>
          <p:cNvSpPr/>
          <p:nvPr/>
        </p:nvSpPr>
        <p:spPr>
          <a:xfrm rot="231717">
            <a:off x="-1154824" y="239524"/>
            <a:ext cx="10406808" cy="5430462"/>
          </a:xfrm>
          <a:custGeom>
            <a:avLst/>
            <a:gdLst/>
            <a:ahLst/>
            <a:cxnLst/>
            <a:rect l="l" t="t" r="r" b="b"/>
            <a:pathLst>
              <a:path w="10406808" h="5430462">
                <a:moveTo>
                  <a:pt x="0" y="0"/>
                </a:moveTo>
                <a:lnTo>
                  <a:pt x="10406808" y="0"/>
                </a:lnTo>
                <a:lnTo>
                  <a:pt x="10406808" y="5430461"/>
                </a:lnTo>
                <a:lnTo>
                  <a:pt x="0" y="5430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-3798639" y="8684891"/>
            <a:ext cx="11594212" cy="1602109"/>
          </a:xfrm>
          <a:custGeom>
            <a:avLst/>
            <a:gdLst/>
            <a:ahLst/>
            <a:cxnLst/>
            <a:rect l="l" t="t" r="r" b="b"/>
            <a:pathLst>
              <a:path w="11594212" h="1602109">
                <a:moveTo>
                  <a:pt x="0" y="0"/>
                </a:moveTo>
                <a:lnTo>
                  <a:pt x="11594211" y="0"/>
                </a:lnTo>
                <a:lnTo>
                  <a:pt x="11594211" y="1602109"/>
                </a:lnTo>
                <a:lnTo>
                  <a:pt x="0" y="1602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023135" y="0"/>
            <a:ext cx="10847286" cy="1498898"/>
          </a:xfrm>
          <a:custGeom>
            <a:avLst/>
            <a:gdLst/>
            <a:ahLst/>
            <a:cxnLst/>
            <a:rect l="l" t="t" r="r" b="b"/>
            <a:pathLst>
              <a:path w="10847286" h="1498898">
                <a:moveTo>
                  <a:pt x="0" y="0"/>
                </a:moveTo>
                <a:lnTo>
                  <a:pt x="10847286" y="0"/>
                </a:lnTo>
                <a:lnTo>
                  <a:pt x="10847286" y="1498898"/>
                </a:lnTo>
                <a:lnTo>
                  <a:pt x="0" y="1498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3617189" flipH="1">
            <a:off x="15767695" y="8040444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2983210" y="0"/>
                </a:moveTo>
                <a:lnTo>
                  <a:pt x="0" y="0"/>
                </a:lnTo>
                <a:lnTo>
                  <a:pt x="0" y="2891002"/>
                </a:lnTo>
                <a:lnTo>
                  <a:pt x="2983210" y="2891002"/>
                </a:lnTo>
                <a:lnTo>
                  <a:pt x="298321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68007" y="422573"/>
            <a:ext cx="1206112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999" spc="16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Immigration Trend By random forest and Time series with smoothed data</a:t>
            </a:r>
          </a:p>
        </p:txBody>
      </p:sp>
      <p:pic>
        <p:nvPicPr>
          <p:cNvPr id="12" name="Picture 11" descr="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7400" y="2171700"/>
            <a:ext cx="10836401" cy="666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5400" y="4610100"/>
            <a:ext cx="4199874" cy="63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SUMMARY OF FINDINGS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10400" y="5524500"/>
            <a:ext cx="4449671" cy="3488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19"/>
              </a:lnSpc>
            </a:pPr>
            <a:r>
              <a:rPr lang="en-US" sz="30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The project provides actionable insights into Canadian immigration trends, aiding policymakers and stakeholders in planning and decision-making for 2024-2028</a:t>
            </a:r>
            <a:r>
              <a:rPr lang="en-US" sz="3200" dirty="0" smtClean="0"/>
              <a:t>.</a:t>
            </a:r>
            <a:endParaRPr lang="en-US" sz="30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4648200" y="1028700"/>
            <a:ext cx="9699658" cy="3103890"/>
          </a:xfrm>
          <a:custGeom>
            <a:avLst/>
            <a:gdLst/>
            <a:ahLst/>
            <a:cxnLst/>
            <a:rect l="l" t="t" r="r" b="b"/>
            <a:pathLst>
              <a:path w="9699658" h="3103890">
                <a:moveTo>
                  <a:pt x="0" y="0"/>
                </a:moveTo>
                <a:lnTo>
                  <a:pt x="9699657" y="0"/>
                </a:lnTo>
                <a:lnTo>
                  <a:pt x="9699657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 rot="-166726">
            <a:off x="6312853" y="1562633"/>
            <a:ext cx="6377402" cy="281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7"/>
              </a:lnSpc>
            </a:pPr>
            <a:r>
              <a:rPr lang="en-US" sz="5355" spc="208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"CONCLUSION AND FUTURE SCOPE"</a:t>
            </a:r>
          </a:p>
          <a:p>
            <a:pPr algn="ctr">
              <a:lnSpc>
                <a:spcPts val="7497"/>
              </a:lnSpc>
              <a:spcBef>
                <a:spcPct val="0"/>
              </a:spcBef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228600" y="5448300"/>
            <a:ext cx="6167374" cy="3388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056" lvl="1" indent="-310528">
              <a:lnSpc>
                <a:spcPts val="3279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The project demonstrated the effectiveness of models like LDA for dimensionality reduction, Linear Regression for trend prediction, and Random Forest for identifying key features influencing Canadian immigration trends</a:t>
            </a:r>
            <a:r>
              <a:rPr lang="en-US" sz="30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.</a:t>
            </a:r>
            <a:endParaRPr lang="en-US" sz="30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010400" y="4686300"/>
            <a:ext cx="4199874" cy="63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IMPACT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63400" y="5600700"/>
            <a:ext cx="5133479" cy="305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19"/>
              </a:lnSpc>
            </a:pPr>
            <a:r>
              <a:rPr lang="en-US" sz="30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Explore advanced models for better accuracy, expand the dataset with additional variables, and apply findings to real-world policy-making and immigration planning scenarios.</a:t>
            </a:r>
            <a:endParaRPr lang="en-US" sz="30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63400" y="4686300"/>
            <a:ext cx="4199874" cy="63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FUTURE ENHANCEMENTS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443690" y="2883467"/>
            <a:ext cx="2704795" cy="1249123"/>
          </a:xfrm>
          <a:custGeom>
            <a:avLst/>
            <a:gdLst/>
            <a:ahLst/>
            <a:cxnLst/>
            <a:rect l="l" t="t" r="r" b="b"/>
            <a:pathLst>
              <a:path w="2704795" h="1249123">
                <a:moveTo>
                  <a:pt x="0" y="0"/>
                </a:moveTo>
                <a:lnTo>
                  <a:pt x="2704795" y="0"/>
                </a:lnTo>
                <a:lnTo>
                  <a:pt x="2704795" y="1249124"/>
                </a:lnTo>
                <a:lnTo>
                  <a:pt x="0" y="124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91967">
            <a:off x="4297985" y="389069"/>
            <a:ext cx="2241878" cy="2042147"/>
          </a:xfrm>
          <a:custGeom>
            <a:avLst/>
            <a:gdLst/>
            <a:ahLst/>
            <a:cxnLst/>
            <a:rect l="l" t="t" r="r" b="b"/>
            <a:pathLst>
              <a:path w="2241878" h="2042147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4706294" flipV="1">
            <a:off x="-68579" y="257825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568932">
            <a:off x="15630734" y="1977497"/>
            <a:ext cx="1447775" cy="2075662"/>
          </a:xfrm>
          <a:custGeom>
            <a:avLst/>
            <a:gdLst/>
            <a:ahLst/>
            <a:cxnLst/>
            <a:rect l="l" t="t" r="r" b="b"/>
            <a:pathLst>
              <a:path w="1447775" h="2075662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538197" y="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 l="-6208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9223231" y="8895219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2649686" y="-149539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12426" y="1028700"/>
            <a:ext cx="3634128" cy="4158041"/>
          </a:xfrm>
          <a:custGeom>
            <a:avLst/>
            <a:gdLst/>
            <a:ahLst/>
            <a:cxnLst/>
            <a:rect l="l" t="t" r="r" b="b"/>
            <a:pathLst>
              <a:path w="3634128" h="4158041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591427" y="5685088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288608" y="849567"/>
            <a:ext cx="6927975" cy="8739418"/>
          </a:xfrm>
          <a:custGeom>
            <a:avLst/>
            <a:gdLst/>
            <a:ahLst/>
            <a:cxnLst/>
            <a:rect l="l" t="t" r="r" b="b"/>
            <a:pathLst>
              <a:path w="6927975" h="8739418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166174" y="1454996"/>
            <a:ext cx="4584113" cy="3975676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 rot="-810814">
            <a:off x="2852062" y="2571579"/>
            <a:ext cx="3535128" cy="193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5000" spc="11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Canadian immigration prediction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3345" y="2728016"/>
            <a:ext cx="7135263" cy="583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The team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Contribution And Dataset Preparation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Analysis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Results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 dirty="0" smtClean="0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Conclusions</a:t>
            </a:r>
            <a:endParaRPr lang="en-US" sz="4865" spc="107" dirty="0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6" name="Freeform 6"/>
          <p:cNvSpPr/>
          <p:nvPr/>
        </p:nvSpPr>
        <p:spPr>
          <a:xfrm rot="787682" flipV="1">
            <a:off x="1397312" y="5080667"/>
            <a:ext cx="3435988" cy="3641221"/>
          </a:xfrm>
          <a:custGeom>
            <a:avLst/>
            <a:gdLst/>
            <a:ahLst/>
            <a:cxnLst/>
            <a:rect l="l" t="t" r="r" b="b"/>
            <a:pathLst>
              <a:path w="3435988" h="3641221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568932">
            <a:off x="15282144" y="572852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190582">
            <a:off x="14034320" y="781506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752595" y="-301411"/>
            <a:ext cx="12710840" cy="1756407"/>
          </a:xfrm>
          <a:custGeom>
            <a:avLst/>
            <a:gdLst/>
            <a:ahLst/>
            <a:cxnLst/>
            <a:rect l="l" t="t" r="r" b="b"/>
            <a:pathLst>
              <a:path w="12710840" h="1756407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-5599813" y="8633321"/>
            <a:ext cx="13959219" cy="1928910"/>
          </a:xfrm>
          <a:custGeom>
            <a:avLst/>
            <a:gdLst/>
            <a:ahLst/>
            <a:cxnLst/>
            <a:rect l="l" t="t" r="r" b="b"/>
            <a:pathLst>
              <a:path w="13959219" h="1928910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69991" y="1943867"/>
            <a:ext cx="5626209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677400" y="3009900"/>
            <a:ext cx="7669539" cy="5382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200" dirty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Immigration prediction is our project, and today, to improve any business, this is a necessary and crucial aspect to analyze. We are focusing on predicting immigration trends for the country. Among a wide range of prediction models, we are specifically making predictions related to immigration.</a:t>
            </a:r>
          </a:p>
          <a:p>
            <a:pPr algn="l">
              <a:lnSpc>
                <a:spcPts val="4716"/>
              </a:lnSpc>
              <a:spcBef>
                <a:spcPct val="0"/>
              </a:spcBef>
            </a:pPr>
            <a:endParaRPr sz="3200"/>
          </a:p>
        </p:txBody>
      </p:sp>
      <p:sp>
        <p:nvSpPr>
          <p:cNvPr id="4" name="Freeform 4"/>
          <p:cNvSpPr/>
          <p:nvPr/>
        </p:nvSpPr>
        <p:spPr>
          <a:xfrm>
            <a:off x="15408091" y="1028700"/>
            <a:ext cx="1488455" cy="1291398"/>
          </a:xfrm>
          <a:custGeom>
            <a:avLst/>
            <a:gdLst/>
            <a:ahLst/>
            <a:cxnLst/>
            <a:rect l="l" t="t" r="r" b="b"/>
            <a:pathLst>
              <a:path w="1488455" h="1291398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435657" flipV="1">
            <a:off x="13488715" y="8374128"/>
            <a:ext cx="3050838" cy="3233065"/>
          </a:xfrm>
          <a:custGeom>
            <a:avLst/>
            <a:gdLst/>
            <a:ahLst/>
            <a:cxnLst/>
            <a:rect l="l" t="t" r="r" b="b"/>
            <a:pathLst>
              <a:path w="3050838" h="3233065">
                <a:moveTo>
                  <a:pt x="0" y="3233065"/>
                </a:moveTo>
                <a:lnTo>
                  <a:pt x="3050838" y="3233065"/>
                </a:lnTo>
                <a:lnTo>
                  <a:pt x="3050838" y="0"/>
                </a:lnTo>
                <a:lnTo>
                  <a:pt x="0" y="0"/>
                </a:lnTo>
                <a:lnTo>
                  <a:pt x="0" y="323306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677400" y="1790700"/>
            <a:ext cx="7307783" cy="134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  <a:spcBef>
                <a:spcPct val="0"/>
              </a:spcBef>
            </a:pPr>
            <a:r>
              <a:rPr lang="en-US" sz="879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11760" y="7914319"/>
            <a:ext cx="4570040" cy="693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000" dirty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Hi there! I’m Nick!</a:t>
            </a:r>
          </a:p>
        </p:txBody>
      </p:sp>
      <p:pic>
        <p:nvPicPr>
          <p:cNvPr id="9" name="Picture 8" descr="IMG_2156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90800" y="2324100"/>
            <a:ext cx="382905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905000" y="2019300"/>
            <a:ext cx="4800601" cy="5638800"/>
            <a:chOff x="0" y="0"/>
            <a:chExt cx="12700000" cy="12700000"/>
          </a:xfrm>
        </p:grpSpPr>
        <p:sp>
          <p:nvSpPr>
            <p:cNvPr id="3" name="Freeform 3"/>
            <p:cNvSpPr/>
            <p:nvPr/>
          </p:nvSpPr>
          <p:spPr>
            <a:xfrm>
              <a:off x="-11430" y="857250"/>
              <a:ext cx="13009880" cy="11644630"/>
            </a:xfrm>
            <a:custGeom>
              <a:avLst/>
              <a:gdLst/>
              <a:ahLst/>
              <a:cxnLst/>
              <a:rect l="l" t="t" r="r" b="b"/>
              <a:pathLst>
                <a:path w="13009880" h="11644630">
                  <a:moveTo>
                    <a:pt x="10152380" y="938530"/>
                  </a:moveTo>
                  <a:cubicBezTo>
                    <a:pt x="8962390" y="189230"/>
                    <a:pt x="8643620" y="154940"/>
                    <a:pt x="7245350" y="0"/>
                  </a:cubicBezTo>
                  <a:cubicBezTo>
                    <a:pt x="4039870" y="38100"/>
                    <a:pt x="1441450" y="1889760"/>
                    <a:pt x="435610" y="4933950"/>
                  </a:cubicBezTo>
                  <a:cubicBezTo>
                    <a:pt x="91440" y="5975350"/>
                    <a:pt x="0" y="7139940"/>
                    <a:pt x="403860" y="8159750"/>
                  </a:cubicBezTo>
                  <a:cubicBezTo>
                    <a:pt x="934720" y="9499600"/>
                    <a:pt x="2254250" y="10407650"/>
                    <a:pt x="3648710" y="10773410"/>
                  </a:cubicBezTo>
                  <a:cubicBezTo>
                    <a:pt x="5043170" y="11140440"/>
                    <a:pt x="6578600" y="11644630"/>
                    <a:pt x="8008619" y="11470640"/>
                  </a:cubicBezTo>
                  <a:cubicBezTo>
                    <a:pt x="9123679" y="11334750"/>
                    <a:pt x="10237469" y="10519410"/>
                    <a:pt x="11071860" y="9767570"/>
                  </a:cubicBezTo>
                  <a:cubicBezTo>
                    <a:pt x="11625579" y="9268460"/>
                    <a:pt x="11971019" y="8576310"/>
                    <a:pt x="12202160" y="7867650"/>
                  </a:cubicBezTo>
                  <a:cubicBezTo>
                    <a:pt x="13009880" y="5401310"/>
                    <a:pt x="12348210" y="2322830"/>
                    <a:pt x="10152380" y="938530"/>
                  </a:cubicBezTo>
                  <a:close/>
                </a:path>
              </a:pathLst>
            </a:custGeom>
            <a:blipFill>
              <a:blip r:embed="rId2"/>
              <a:stretch>
                <a:fillRect l="-21315" r="-21315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7051433" y="-68578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4098675" y="8905418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l="-62081"/>
            </a:stretch>
          </a:blipFill>
        </p:spPr>
      </p:sp>
      <p:sp>
        <p:nvSpPr>
          <p:cNvPr id="6" name="Freeform 6"/>
          <p:cNvSpPr/>
          <p:nvPr/>
        </p:nvSpPr>
        <p:spPr>
          <a:xfrm rot="-1568932">
            <a:off x="-151296" y="718028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113920" y="6856667"/>
            <a:ext cx="3539744" cy="3430333"/>
          </a:xfrm>
          <a:custGeom>
            <a:avLst/>
            <a:gdLst/>
            <a:ahLst/>
            <a:cxnLst/>
            <a:rect l="l" t="t" r="r" b="b"/>
            <a:pathLst>
              <a:path w="3539744" h="3430333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240727">
            <a:off x="1556443" y="38624"/>
            <a:ext cx="1162426" cy="1666560"/>
          </a:xfrm>
          <a:custGeom>
            <a:avLst/>
            <a:gdLst/>
            <a:ahLst/>
            <a:cxnLst/>
            <a:rect l="l" t="t" r="r" b="b"/>
            <a:pathLst>
              <a:path w="1162426" h="1666560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467600" y="1943100"/>
            <a:ext cx="7699617" cy="1408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The Team</a:t>
            </a:r>
            <a:endParaRPr lang="en-US" sz="8799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295242" y="3639340"/>
            <a:ext cx="7368056" cy="2410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16"/>
              </a:lnSpc>
            </a:pPr>
            <a:r>
              <a:rPr lang="en-US" sz="32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Krabuler"/>
              </a:rPr>
              <a:t>Took Dataset from Kaggle.com and  also reference from canadaimmigration.com </a:t>
            </a:r>
          </a:p>
          <a:p>
            <a:pPr>
              <a:lnSpc>
                <a:spcPts val="4716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Krabuler"/>
              </a:rPr>
              <a:t>Dataset was good but </a:t>
            </a:r>
            <a:r>
              <a:rPr lang="en-US" sz="32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Krabuler"/>
              </a:rPr>
              <a:t>needed changes </a:t>
            </a:r>
            <a:r>
              <a:rPr lang="en-US" sz="32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Krabuler"/>
              </a:rPr>
              <a:t>in that.</a:t>
            </a:r>
            <a:endParaRPr lang="en-US" sz="32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Krabuler"/>
            </a:endParaRPr>
          </a:p>
        </p:txBody>
      </p:sp>
      <p:sp>
        <p:nvSpPr>
          <p:cNvPr id="18" name="Freeform 2"/>
          <p:cNvSpPr/>
          <p:nvPr/>
        </p:nvSpPr>
        <p:spPr>
          <a:xfrm>
            <a:off x="1676400" y="1943100"/>
            <a:ext cx="5943601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50" y="0"/>
                </a:lnTo>
                <a:lnTo>
                  <a:pt x="7347650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8"/>
          <p:cNvSpPr txBox="1"/>
          <p:nvPr/>
        </p:nvSpPr>
        <p:spPr>
          <a:xfrm>
            <a:off x="2211760" y="7914319"/>
            <a:ext cx="457004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I’m </a:t>
            </a:r>
            <a:r>
              <a:rPr lang="en-US" sz="4000" dirty="0" err="1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Tirth</a:t>
            </a:r>
            <a:r>
              <a:rPr lang="en-US" sz="4000" dirty="0" smtClean="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!</a:t>
            </a:r>
            <a:endParaRPr lang="en-US" sz="4000" dirty="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7670131" y="8661831"/>
            <a:ext cx="12159733" cy="1680254"/>
          </a:xfrm>
          <a:custGeom>
            <a:avLst/>
            <a:gdLst/>
            <a:ahLst/>
            <a:cxnLst/>
            <a:rect l="l" t="t" r="r" b="b"/>
            <a:pathLst>
              <a:path w="12159733" h="1680254">
                <a:moveTo>
                  <a:pt x="12159733" y="0"/>
                </a:moveTo>
                <a:lnTo>
                  <a:pt x="0" y="0"/>
                </a:lnTo>
                <a:lnTo>
                  <a:pt x="0" y="1680254"/>
                </a:lnTo>
                <a:lnTo>
                  <a:pt x="12159733" y="1680254"/>
                </a:lnTo>
                <a:lnTo>
                  <a:pt x="12159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972581" y="-143918"/>
            <a:ext cx="13032502" cy="1800855"/>
          </a:xfrm>
          <a:custGeom>
            <a:avLst/>
            <a:gdLst/>
            <a:ahLst/>
            <a:cxnLst/>
            <a:rect l="l" t="t" r="r" b="b"/>
            <a:pathLst>
              <a:path w="13032502" h="1800855">
                <a:moveTo>
                  <a:pt x="13032501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1" y="1800855"/>
                </a:lnTo>
                <a:lnTo>
                  <a:pt x="1303250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074390" y="1314543"/>
            <a:ext cx="12148746" cy="7912169"/>
            <a:chOff x="0" y="0"/>
            <a:chExt cx="16549709" cy="10778404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6486209" cy="10714903"/>
            </a:xfrm>
            <a:custGeom>
              <a:avLst/>
              <a:gdLst/>
              <a:ahLst/>
              <a:cxnLst/>
              <a:rect l="l" t="t" r="r" b="b"/>
              <a:pathLst>
                <a:path w="16486209" h="10714903">
                  <a:moveTo>
                    <a:pt x="16393499" y="10714903"/>
                  </a:moveTo>
                  <a:lnTo>
                    <a:pt x="92710" y="10714903"/>
                  </a:lnTo>
                  <a:cubicBezTo>
                    <a:pt x="41910" y="10714903"/>
                    <a:pt x="0" y="10672993"/>
                    <a:pt x="0" y="106221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392229" y="0"/>
                  </a:lnTo>
                  <a:cubicBezTo>
                    <a:pt x="16443029" y="0"/>
                    <a:pt x="16484940" y="41910"/>
                    <a:pt x="16484940" y="92710"/>
                  </a:cubicBezTo>
                  <a:lnTo>
                    <a:pt x="16484940" y="10620924"/>
                  </a:lnTo>
                  <a:cubicBezTo>
                    <a:pt x="16486209" y="10672993"/>
                    <a:pt x="16444299" y="10714903"/>
                    <a:pt x="16393499" y="10714903"/>
                  </a:cubicBezTo>
                  <a:close/>
                </a:path>
              </a:pathLst>
            </a:custGeom>
            <a:solidFill>
              <a:srgbClr val="FBF7F1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6549709" cy="10778404"/>
            </a:xfrm>
            <a:custGeom>
              <a:avLst/>
              <a:gdLst/>
              <a:ahLst/>
              <a:cxnLst/>
              <a:rect l="l" t="t" r="r" b="b"/>
              <a:pathLst>
                <a:path w="16549709" h="10778404">
                  <a:moveTo>
                    <a:pt x="16425249" y="59690"/>
                  </a:moveTo>
                  <a:cubicBezTo>
                    <a:pt x="16460809" y="59690"/>
                    <a:pt x="16490018" y="88900"/>
                    <a:pt x="16490018" y="124460"/>
                  </a:cubicBezTo>
                  <a:lnTo>
                    <a:pt x="16490018" y="10653944"/>
                  </a:lnTo>
                  <a:cubicBezTo>
                    <a:pt x="16490018" y="10689504"/>
                    <a:pt x="16460809" y="10718714"/>
                    <a:pt x="16425249" y="10718714"/>
                  </a:cubicBezTo>
                  <a:lnTo>
                    <a:pt x="124460" y="10718714"/>
                  </a:lnTo>
                  <a:cubicBezTo>
                    <a:pt x="88900" y="10718714"/>
                    <a:pt x="59690" y="10689504"/>
                    <a:pt x="59690" y="1065394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425249" y="59690"/>
                  </a:lnTo>
                  <a:moveTo>
                    <a:pt x="164252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653944"/>
                  </a:lnTo>
                  <a:cubicBezTo>
                    <a:pt x="0" y="10722524"/>
                    <a:pt x="55880" y="10778404"/>
                    <a:pt x="124460" y="10778404"/>
                  </a:cubicBezTo>
                  <a:lnTo>
                    <a:pt x="16425249" y="10778404"/>
                  </a:lnTo>
                  <a:cubicBezTo>
                    <a:pt x="16493829" y="10778404"/>
                    <a:pt x="16549709" y="10722524"/>
                    <a:pt x="16549709" y="10653944"/>
                  </a:cubicBezTo>
                  <a:lnTo>
                    <a:pt x="16549709" y="124460"/>
                  </a:lnTo>
                  <a:cubicBezTo>
                    <a:pt x="16549709" y="55880"/>
                    <a:pt x="16493829" y="0"/>
                    <a:pt x="1642524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7" name="AutoShape 7"/>
          <p:cNvSpPr/>
          <p:nvPr/>
        </p:nvSpPr>
        <p:spPr>
          <a:xfrm flipH="1">
            <a:off x="3064865" y="4207368"/>
            <a:ext cx="1214874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232289" flipH="1">
            <a:off x="11777778" y="-67565"/>
            <a:ext cx="5940956" cy="4828377"/>
          </a:xfrm>
          <a:custGeom>
            <a:avLst/>
            <a:gdLst/>
            <a:ahLst/>
            <a:cxnLst/>
            <a:rect l="l" t="t" r="r" b="b"/>
            <a:pathLst>
              <a:path w="5940956" h="4828377">
                <a:moveTo>
                  <a:pt x="5940957" y="0"/>
                </a:moveTo>
                <a:lnTo>
                  <a:pt x="0" y="0"/>
                </a:lnTo>
                <a:lnTo>
                  <a:pt x="0" y="4828377"/>
                </a:lnTo>
                <a:lnTo>
                  <a:pt x="5940957" y="4828377"/>
                </a:lnTo>
                <a:lnTo>
                  <a:pt x="594095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508112">
            <a:off x="415881" y="1906702"/>
            <a:ext cx="1899841" cy="3512736"/>
          </a:xfrm>
          <a:custGeom>
            <a:avLst/>
            <a:gdLst/>
            <a:ahLst/>
            <a:cxnLst/>
            <a:rect l="l" t="t" r="r" b="b"/>
            <a:pathLst>
              <a:path w="2513769" h="4114800">
                <a:moveTo>
                  <a:pt x="0" y="0"/>
                </a:moveTo>
                <a:lnTo>
                  <a:pt x="2513769" y="0"/>
                </a:lnTo>
                <a:lnTo>
                  <a:pt x="2513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097649" y="4955866"/>
            <a:ext cx="2307654" cy="2307654"/>
          </a:xfrm>
          <a:custGeom>
            <a:avLst/>
            <a:gdLst/>
            <a:ahLst/>
            <a:cxnLst/>
            <a:rect l="l" t="t" r="r" b="b"/>
            <a:pathLst>
              <a:path w="2307654" h="2307654">
                <a:moveTo>
                  <a:pt x="0" y="0"/>
                </a:moveTo>
                <a:lnTo>
                  <a:pt x="2307654" y="0"/>
                </a:lnTo>
                <a:lnTo>
                  <a:pt x="2307654" y="2307654"/>
                </a:lnTo>
                <a:lnTo>
                  <a:pt x="0" y="2307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 rot="263213">
            <a:off x="12640785" y="1655448"/>
            <a:ext cx="4592383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0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CONTRIBUTION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83324" y="3197374"/>
            <a:ext cx="437616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l">
              <a:lnSpc>
                <a:spcPts val="33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Linear Regression </a:t>
            </a:r>
          </a:p>
          <a:p>
            <a:pPr marL="539748" lvl="1" indent="-269874" algn="l">
              <a:lnSpc>
                <a:spcPts val="33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Random Forest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783324" y="1848589"/>
            <a:ext cx="8115033" cy="1302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19"/>
              </a:lnSpc>
            </a:pPr>
            <a:r>
              <a:rPr lang="en-US" sz="3999" spc="-3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Let's dive into the models we used and the techniques applied to them.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02520" y="5338155"/>
            <a:ext cx="185564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Linear Regrassion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823139" y="3187849"/>
            <a:ext cx="4153690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LDA</a:t>
            </a: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Time series</a:t>
            </a:r>
          </a:p>
        </p:txBody>
      </p:sp>
      <p:sp>
        <p:nvSpPr>
          <p:cNvPr id="16" name="Freeform 16"/>
          <p:cNvSpPr/>
          <p:nvPr/>
        </p:nvSpPr>
        <p:spPr>
          <a:xfrm>
            <a:off x="7014903" y="4955866"/>
            <a:ext cx="2307654" cy="2307654"/>
          </a:xfrm>
          <a:custGeom>
            <a:avLst/>
            <a:gdLst/>
            <a:ahLst/>
            <a:cxnLst/>
            <a:rect l="l" t="t" r="r" b="b"/>
            <a:pathLst>
              <a:path w="2307654" h="2307654">
                <a:moveTo>
                  <a:pt x="0" y="0"/>
                </a:moveTo>
                <a:lnTo>
                  <a:pt x="2307654" y="0"/>
                </a:lnTo>
                <a:lnTo>
                  <a:pt x="2307654" y="2307654"/>
                </a:lnTo>
                <a:lnTo>
                  <a:pt x="0" y="23076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7262845" y="5338155"/>
            <a:ext cx="188115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Random Forest 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143662" y="4979917"/>
            <a:ext cx="2283603" cy="2283603"/>
          </a:xfrm>
          <a:custGeom>
            <a:avLst/>
            <a:gdLst/>
            <a:ahLst/>
            <a:cxnLst/>
            <a:rect l="l" t="t" r="r" b="b"/>
            <a:pathLst>
              <a:path w="2283603" h="2283603">
                <a:moveTo>
                  <a:pt x="0" y="0"/>
                </a:moveTo>
                <a:lnTo>
                  <a:pt x="2283603" y="0"/>
                </a:lnTo>
                <a:lnTo>
                  <a:pt x="2283603" y="2283603"/>
                </a:lnTo>
                <a:lnTo>
                  <a:pt x="0" y="22836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436930" y="5338155"/>
            <a:ext cx="1539899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499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LDA and Time series </a:t>
            </a:r>
          </a:p>
        </p:txBody>
      </p:sp>
      <p:sp>
        <p:nvSpPr>
          <p:cNvPr id="20" name="Freeform 20"/>
          <p:cNvSpPr/>
          <p:nvPr/>
        </p:nvSpPr>
        <p:spPr>
          <a:xfrm rot="-4087408">
            <a:off x="1193680" y="7229350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097649" y="7434970"/>
            <a:ext cx="2307654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Tirth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049596" y="7434970"/>
            <a:ext cx="2307654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Nick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053053" y="7456051"/>
            <a:ext cx="2307654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Nick &amp; Tirth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37804" y="1603734"/>
            <a:ext cx="9289030" cy="8366823"/>
            <a:chOff x="0" y="0"/>
            <a:chExt cx="12654042" cy="11397759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2590542" cy="11334259"/>
            </a:xfrm>
            <a:custGeom>
              <a:avLst/>
              <a:gdLst/>
              <a:ahLst/>
              <a:cxnLst/>
              <a:rect l="l" t="t" r="r" b="b"/>
              <a:pathLst>
                <a:path w="12590542" h="11334259">
                  <a:moveTo>
                    <a:pt x="12497832" y="11334259"/>
                  </a:moveTo>
                  <a:lnTo>
                    <a:pt x="92710" y="11334259"/>
                  </a:lnTo>
                  <a:cubicBezTo>
                    <a:pt x="41910" y="11334259"/>
                    <a:pt x="0" y="11292349"/>
                    <a:pt x="0" y="1124154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496562" y="0"/>
                  </a:lnTo>
                  <a:cubicBezTo>
                    <a:pt x="12547362" y="0"/>
                    <a:pt x="12589272" y="41910"/>
                    <a:pt x="12589272" y="92710"/>
                  </a:cubicBezTo>
                  <a:lnTo>
                    <a:pt x="12589272" y="11240279"/>
                  </a:lnTo>
                  <a:cubicBezTo>
                    <a:pt x="12590542" y="11292349"/>
                    <a:pt x="12548632" y="11334259"/>
                    <a:pt x="12497832" y="11334259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2654042" cy="11397759"/>
            </a:xfrm>
            <a:custGeom>
              <a:avLst/>
              <a:gdLst/>
              <a:ahLst/>
              <a:cxnLst/>
              <a:rect l="l" t="t" r="r" b="b"/>
              <a:pathLst>
                <a:path w="12654042" h="11397759">
                  <a:moveTo>
                    <a:pt x="12529582" y="59690"/>
                  </a:moveTo>
                  <a:cubicBezTo>
                    <a:pt x="12565142" y="59690"/>
                    <a:pt x="12594352" y="88900"/>
                    <a:pt x="12594352" y="124460"/>
                  </a:cubicBezTo>
                  <a:lnTo>
                    <a:pt x="12594352" y="11273299"/>
                  </a:lnTo>
                  <a:cubicBezTo>
                    <a:pt x="12594352" y="11308859"/>
                    <a:pt x="12565142" y="11338069"/>
                    <a:pt x="12529582" y="11338069"/>
                  </a:cubicBezTo>
                  <a:lnTo>
                    <a:pt x="124460" y="11338069"/>
                  </a:lnTo>
                  <a:cubicBezTo>
                    <a:pt x="88900" y="11338069"/>
                    <a:pt x="59690" y="11308859"/>
                    <a:pt x="59690" y="1127329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529582" y="59690"/>
                  </a:lnTo>
                  <a:moveTo>
                    <a:pt x="1252958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273299"/>
                  </a:lnTo>
                  <a:cubicBezTo>
                    <a:pt x="0" y="11341879"/>
                    <a:pt x="55880" y="11397759"/>
                    <a:pt x="124460" y="11397759"/>
                  </a:cubicBezTo>
                  <a:lnTo>
                    <a:pt x="12529582" y="11397759"/>
                  </a:lnTo>
                  <a:cubicBezTo>
                    <a:pt x="12598162" y="11397759"/>
                    <a:pt x="12654042" y="11341879"/>
                    <a:pt x="12654042" y="11273299"/>
                  </a:cubicBezTo>
                  <a:lnTo>
                    <a:pt x="12654042" y="124460"/>
                  </a:lnTo>
                  <a:cubicBezTo>
                    <a:pt x="12654042" y="55880"/>
                    <a:pt x="12598162" y="0"/>
                    <a:pt x="12529582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369538" y="2348134"/>
            <a:ext cx="3965461" cy="3609996"/>
          </a:xfrm>
          <a:custGeom>
            <a:avLst/>
            <a:gdLst/>
            <a:ahLst/>
            <a:cxnLst/>
            <a:rect l="l" t="t" r="r" b="b"/>
            <a:pathLst>
              <a:path w="3609996" h="3609996">
                <a:moveTo>
                  <a:pt x="0" y="0"/>
                </a:moveTo>
                <a:lnTo>
                  <a:pt x="3609996" y="0"/>
                </a:lnTo>
                <a:lnTo>
                  <a:pt x="3609996" y="3609996"/>
                </a:lnTo>
                <a:lnTo>
                  <a:pt x="0" y="3609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48852" y="6050312"/>
            <a:ext cx="4024548" cy="3651181"/>
          </a:xfrm>
          <a:custGeom>
            <a:avLst/>
            <a:gdLst/>
            <a:ahLst/>
            <a:cxnLst/>
            <a:rect l="l" t="t" r="r" b="b"/>
            <a:pathLst>
              <a:path w="3651181" h="3651181">
                <a:moveTo>
                  <a:pt x="0" y="0"/>
                </a:moveTo>
                <a:lnTo>
                  <a:pt x="3651181" y="0"/>
                </a:lnTo>
                <a:lnTo>
                  <a:pt x="3651181" y="3651182"/>
                </a:lnTo>
                <a:lnTo>
                  <a:pt x="0" y="3651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809153" y="2372185"/>
            <a:ext cx="4097847" cy="3585945"/>
          </a:xfrm>
          <a:custGeom>
            <a:avLst/>
            <a:gdLst/>
            <a:ahLst/>
            <a:cxnLst/>
            <a:rect l="l" t="t" r="r" b="b"/>
            <a:pathLst>
              <a:path w="3585945" h="3585945">
                <a:moveTo>
                  <a:pt x="0" y="0"/>
                </a:moveTo>
                <a:lnTo>
                  <a:pt x="3585945" y="0"/>
                </a:lnTo>
                <a:lnTo>
                  <a:pt x="3585945" y="3585945"/>
                </a:lnTo>
                <a:lnTo>
                  <a:pt x="0" y="35859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568932">
            <a:off x="-30836" y="8050291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5027046">
            <a:off x="16502236" y="496365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8878474" flipV="1">
            <a:off x="15813184" y="8923316"/>
            <a:ext cx="4427299" cy="1110849"/>
          </a:xfrm>
          <a:custGeom>
            <a:avLst/>
            <a:gdLst/>
            <a:ahLst/>
            <a:cxnLst/>
            <a:rect l="l" t="t" r="r" b="b"/>
            <a:pathLst>
              <a:path w="4427299" h="1110849">
                <a:moveTo>
                  <a:pt x="0" y="1110849"/>
                </a:moveTo>
                <a:lnTo>
                  <a:pt x="4427299" y="1110849"/>
                </a:lnTo>
                <a:lnTo>
                  <a:pt x="4427299" y="0"/>
                </a:lnTo>
                <a:lnTo>
                  <a:pt x="0" y="0"/>
                </a:lnTo>
                <a:lnTo>
                  <a:pt x="0" y="1110849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24000">
            <a:off x="-15209" y="3091426"/>
            <a:ext cx="8502409" cy="4445829"/>
          </a:xfrm>
          <a:custGeom>
            <a:avLst/>
            <a:gdLst/>
            <a:ahLst/>
            <a:cxnLst/>
            <a:rect l="l" t="t" r="r" b="b"/>
            <a:pathLst>
              <a:path w="8502409" h="4445829">
                <a:moveTo>
                  <a:pt x="0" y="59145"/>
                </a:moveTo>
                <a:lnTo>
                  <a:pt x="8471783" y="0"/>
                </a:lnTo>
                <a:lnTo>
                  <a:pt x="8502408" y="4386683"/>
                </a:lnTo>
                <a:lnTo>
                  <a:pt x="30625" y="4445829"/>
                </a:lnTo>
                <a:lnTo>
                  <a:pt x="0" y="59145"/>
                </a:lnTo>
                <a:close/>
              </a:path>
            </a:pathLst>
          </a:custGeom>
          <a:blipFill>
            <a:blip r:embed="rId14"/>
            <a:stretch>
              <a:fillRect l="-46233" t="-69300" r="-56891" b="-49211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566348" y="2811524"/>
            <a:ext cx="3768652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dirty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•The dataset contains immigration statistics for multiple countries over years.</a:t>
            </a:r>
          </a:p>
          <a:p>
            <a:pPr algn="l">
              <a:lnSpc>
                <a:spcPts val="46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11995876" y="6588856"/>
            <a:ext cx="3548924" cy="2949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• </a:t>
            </a:r>
            <a:r>
              <a:rPr lang="en-US" sz="3000" dirty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Exploratory Data Analysis: Top 5 and Bottom 5 countries by immigration.</a:t>
            </a:r>
          </a:p>
          <a:p>
            <a:pPr algn="l">
              <a:lnSpc>
                <a:spcPts val="4620"/>
              </a:lnSpc>
            </a:pPr>
            <a:endParaRPr sz="3000"/>
          </a:p>
        </p:txBody>
      </p:sp>
      <p:sp>
        <p:nvSpPr>
          <p:cNvPr id="14" name="TextBox 14"/>
          <p:cNvSpPr txBox="1"/>
          <p:nvPr/>
        </p:nvSpPr>
        <p:spPr>
          <a:xfrm>
            <a:off x="14105470" y="2811524"/>
            <a:ext cx="3877730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dirty="0" smtClean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• </a:t>
            </a:r>
            <a:r>
              <a:rPr lang="en-US" sz="3000" dirty="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Dataset preprocessing: Handling null values, dropping unnecessary columns.</a:t>
            </a:r>
          </a:p>
          <a:p>
            <a:pPr algn="l">
              <a:lnSpc>
                <a:spcPts val="4620"/>
              </a:lnSpc>
            </a:pPr>
            <a:endParaRPr sz="3000"/>
          </a:p>
        </p:txBody>
      </p:sp>
      <p:sp>
        <p:nvSpPr>
          <p:cNvPr id="15" name="TextBox 15"/>
          <p:cNvSpPr txBox="1"/>
          <p:nvPr/>
        </p:nvSpPr>
        <p:spPr>
          <a:xfrm>
            <a:off x="9152076" y="1672688"/>
            <a:ext cx="8460486" cy="40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5"/>
              </a:lnSpc>
              <a:spcBef>
                <a:spcPct val="0"/>
              </a:spcBef>
            </a:pPr>
            <a:r>
              <a:rPr lang="en-US" sz="3005" spc="12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Dataset and 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22617">
            <a:off x="8504696" y="2247821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89417" y="4139805"/>
            <a:ext cx="7221431" cy="198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Tirth’s Contribution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9399" y="4322771"/>
            <a:ext cx="5212137" cy="1666965"/>
            <a:chOff x="0" y="0"/>
            <a:chExt cx="1500879" cy="4800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0879" cy="480017"/>
            </a:xfrm>
            <a:custGeom>
              <a:avLst/>
              <a:gdLst/>
              <a:ahLst/>
              <a:cxnLst/>
              <a:rect l="l" t="t" r="r" b="b"/>
              <a:pathLst>
                <a:path w="1500879" h="480017">
                  <a:moveTo>
                    <a:pt x="53473" y="0"/>
                  </a:moveTo>
                  <a:lnTo>
                    <a:pt x="1447406" y="0"/>
                  </a:lnTo>
                  <a:cubicBezTo>
                    <a:pt x="1461588" y="0"/>
                    <a:pt x="1475189" y="5634"/>
                    <a:pt x="1485217" y="15662"/>
                  </a:cubicBezTo>
                  <a:cubicBezTo>
                    <a:pt x="1495245" y="25690"/>
                    <a:pt x="1500879" y="39291"/>
                    <a:pt x="1500879" y="53473"/>
                  </a:cubicBezTo>
                  <a:lnTo>
                    <a:pt x="1500879" y="426544"/>
                  </a:lnTo>
                  <a:cubicBezTo>
                    <a:pt x="1500879" y="456076"/>
                    <a:pt x="1476938" y="480017"/>
                    <a:pt x="1447406" y="480017"/>
                  </a:cubicBezTo>
                  <a:lnTo>
                    <a:pt x="53473" y="480017"/>
                  </a:lnTo>
                  <a:cubicBezTo>
                    <a:pt x="39291" y="480017"/>
                    <a:pt x="25690" y="474383"/>
                    <a:pt x="15662" y="464355"/>
                  </a:cubicBezTo>
                  <a:cubicBezTo>
                    <a:pt x="5634" y="454327"/>
                    <a:pt x="0" y="440725"/>
                    <a:pt x="0" y="426544"/>
                  </a:cubicBezTo>
                  <a:lnTo>
                    <a:pt x="0" y="53473"/>
                  </a:lnTo>
                  <a:cubicBezTo>
                    <a:pt x="0" y="39291"/>
                    <a:pt x="5634" y="25690"/>
                    <a:pt x="15662" y="15662"/>
                  </a:cubicBezTo>
                  <a:cubicBezTo>
                    <a:pt x="25690" y="5634"/>
                    <a:pt x="39291" y="0"/>
                    <a:pt x="53473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1500879" cy="45144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86885" y="8000218"/>
            <a:ext cx="4547757" cy="1666965"/>
            <a:chOff x="0" y="0"/>
            <a:chExt cx="1309565" cy="4800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9565" cy="480017"/>
            </a:xfrm>
            <a:custGeom>
              <a:avLst/>
              <a:gdLst/>
              <a:ahLst/>
              <a:cxnLst/>
              <a:rect l="l" t="t" r="r" b="b"/>
              <a:pathLst>
                <a:path w="1309565" h="480017">
                  <a:moveTo>
                    <a:pt x="61285" y="0"/>
                  </a:moveTo>
                  <a:lnTo>
                    <a:pt x="1248280" y="0"/>
                  </a:lnTo>
                  <a:cubicBezTo>
                    <a:pt x="1282127" y="0"/>
                    <a:pt x="1309565" y="27438"/>
                    <a:pt x="1309565" y="61285"/>
                  </a:cubicBezTo>
                  <a:lnTo>
                    <a:pt x="1309565" y="418732"/>
                  </a:lnTo>
                  <a:cubicBezTo>
                    <a:pt x="1309565" y="452578"/>
                    <a:pt x="1282127" y="480017"/>
                    <a:pt x="1248280" y="480017"/>
                  </a:cubicBezTo>
                  <a:lnTo>
                    <a:pt x="61285" y="480017"/>
                  </a:lnTo>
                  <a:cubicBezTo>
                    <a:pt x="45031" y="480017"/>
                    <a:pt x="29443" y="473560"/>
                    <a:pt x="17950" y="462067"/>
                  </a:cubicBezTo>
                  <a:cubicBezTo>
                    <a:pt x="6457" y="450574"/>
                    <a:pt x="0" y="434985"/>
                    <a:pt x="0" y="418732"/>
                  </a:cubicBezTo>
                  <a:lnTo>
                    <a:pt x="0" y="61285"/>
                  </a:lnTo>
                  <a:cubicBezTo>
                    <a:pt x="0" y="27438"/>
                    <a:pt x="27438" y="0"/>
                    <a:pt x="61285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1309565" cy="451442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546188" y="3996930"/>
            <a:ext cx="4547757" cy="1663050"/>
            <a:chOff x="0" y="0"/>
            <a:chExt cx="1309565" cy="47888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9565" cy="478889"/>
            </a:xfrm>
            <a:custGeom>
              <a:avLst/>
              <a:gdLst/>
              <a:ahLst/>
              <a:cxnLst/>
              <a:rect l="l" t="t" r="r" b="b"/>
              <a:pathLst>
                <a:path w="1309565" h="478889">
                  <a:moveTo>
                    <a:pt x="61285" y="0"/>
                  </a:moveTo>
                  <a:lnTo>
                    <a:pt x="1248280" y="0"/>
                  </a:lnTo>
                  <a:cubicBezTo>
                    <a:pt x="1282127" y="0"/>
                    <a:pt x="1309565" y="27438"/>
                    <a:pt x="1309565" y="61285"/>
                  </a:cubicBezTo>
                  <a:lnTo>
                    <a:pt x="1309565" y="417604"/>
                  </a:lnTo>
                  <a:cubicBezTo>
                    <a:pt x="1309565" y="451451"/>
                    <a:pt x="1282127" y="478889"/>
                    <a:pt x="1248280" y="478889"/>
                  </a:cubicBezTo>
                  <a:lnTo>
                    <a:pt x="61285" y="478889"/>
                  </a:lnTo>
                  <a:cubicBezTo>
                    <a:pt x="45031" y="478889"/>
                    <a:pt x="29443" y="472432"/>
                    <a:pt x="17950" y="460939"/>
                  </a:cubicBezTo>
                  <a:cubicBezTo>
                    <a:pt x="6457" y="449446"/>
                    <a:pt x="0" y="433858"/>
                    <a:pt x="0" y="417604"/>
                  </a:cubicBezTo>
                  <a:lnTo>
                    <a:pt x="0" y="61285"/>
                  </a:lnTo>
                  <a:cubicBezTo>
                    <a:pt x="0" y="27438"/>
                    <a:pt x="27438" y="0"/>
                    <a:pt x="61285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1309565" cy="450314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947540" y="8347539"/>
            <a:ext cx="4809699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0"/>
              </a:lnSpc>
            </a:pPr>
            <a:r>
              <a:rPr lang="en-US" sz="3000" spc="126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• </a:t>
            </a:r>
            <a:r>
              <a:rPr lang="en-US" sz="3000" spc="126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Linear Regression: Predictive modeling.</a:t>
            </a:r>
          </a:p>
          <a:p>
            <a:pPr algn="ctr">
              <a:lnSpc>
                <a:spcPts val="3150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3546188" y="4352939"/>
            <a:ext cx="4182902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sz="3093" spc="129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• </a:t>
            </a:r>
            <a:r>
              <a:rPr lang="en-US" sz="3093" spc="129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Time Series Analysis: Patterns and trends.</a:t>
            </a:r>
          </a:p>
          <a:p>
            <a:pPr algn="ctr">
              <a:lnSpc>
                <a:spcPts val="3248"/>
              </a:lnSpc>
              <a:spcBef>
                <a:spcPct val="0"/>
              </a:spcBef>
            </a:pPr>
            <a:endParaRPr/>
          </a:p>
        </p:txBody>
      </p:sp>
      <p:sp>
        <p:nvSpPr>
          <p:cNvPr id="15" name="Freeform 15"/>
          <p:cNvSpPr/>
          <p:nvPr/>
        </p:nvSpPr>
        <p:spPr>
          <a:xfrm rot="204962">
            <a:off x="11333721" y="4479549"/>
            <a:ext cx="2196191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16" name="Freeform 16"/>
          <p:cNvSpPr/>
          <p:nvPr/>
        </p:nvSpPr>
        <p:spPr>
          <a:xfrm rot="5512854">
            <a:off x="9784907" y="6639511"/>
            <a:ext cx="2037776" cy="611817"/>
          </a:xfrm>
          <a:custGeom>
            <a:avLst/>
            <a:gdLst/>
            <a:ahLst/>
            <a:cxnLst/>
            <a:rect l="l" t="t" r="r" b="b"/>
            <a:pathLst>
              <a:path w="2196191" h="611817">
                <a:moveTo>
                  <a:pt x="0" y="0"/>
                </a:moveTo>
                <a:lnTo>
                  <a:pt x="2196191" y="0"/>
                </a:lnTo>
                <a:lnTo>
                  <a:pt x="2196191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17" name="Freeform 17"/>
          <p:cNvSpPr/>
          <p:nvPr/>
        </p:nvSpPr>
        <p:spPr>
          <a:xfrm rot="-10366412">
            <a:off x="5635956" y="4694545"/>
            <a:ext cx="2092261" cy="582864"/>
          </a:xfrm>
          <a:custGeom>
            <a:avLst/>
            <a:gdLst/>
            <a:ahLst/>
            <a:cxnLst/>
            <a:rect l="l" t="t" r="r" b="b"/>
            <a:pathLst>
              <a:path w="2092261" h="582864">
                <a:moveTo>
                  <a:pt x="0" y="0"/>
                </a:moveTo>
                <a:lnTo>
                  <a:pt x="2092261" y="0"/>
                </a:lnTo>
                <a:lnTo>
                  <a:pt x="2092261" y="582864"/>
                </a:lnTo>
                <a:lnTo>
                  <a:pt x="0" y="58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233085"/>
            </a:stretch>
          </a:blipFill>
        </p:spPr>
      </p:sp>
      <p:sp>
        <p:nvSpPr>
          <p:cNvPr id="18" name="Freeform 18"/>
          <p:cNvSpPr/>
          <p:nvPr/>
        </p:nvSpPr>
        <p:spPr>
          <a:xfrm rot="-8261386">
            <a:off x="8672556" y="6509905"/>
            <a:ext cx="1437070" cy="1309040"/>
          </a:xfrm>
          <a:custGeom>
            <a:avLst/>
            <a:gdLst/>
            <a:ahLst/>
            <a:cxnLst/>
            <a:rect l="l" t="t" r="r" b="b"/>
            <a:pathLst>
              <a:path w="1437070" h="130904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69399" y="4748173"/>
            <a:ext cx="5212137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9"/>
              </a:lnSpc>
              <a:spcBef>
                <a:spcPct val="0"/>
              </a:spcBef>
            </a:pPr>
            <a:r>
              <a:rPr lang="en-US" sz="2999" spc="125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•Linear </a:t>
            </a:r>
            <a:r>
              <a:rPr lang="en-US" sz="2999" spc="125" dirty="0" err="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Discriminant</a:t>
            </a:r>
            <a:r>
              <a:rPr lang="en-US" sz="2999" spc="125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Analysis (LDA): Dimensionality reduction.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9085" y="1651269"/>
            <a:ext cx="9253079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 spc="27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NACHIKET’S CONTRIBUTION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7295294" y="5334444"/>
            <a:ext cx="3713137" cy="4248440"/>
          </a:xfrm>
          <a:custGeom>
            <a:avLst/>
            <a:gdLst/>
            <a:ahLst/>
            <a:cxnLst/>
            <a:rect l="l" t="t" r="r" b="b"/>
            <a:pathLst>
              <a:path w="3713137" h="4248440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146395" y="5666453"/>
            <a:ext cx="2035299" cy="805959"/>
            <a:chOff x="0" y="0"/>
            <a:chExt cx="586082" cy="2320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6082" cy="232083"/>
            </a:xfrm>
            <a:custGeom>
              <a:avLst/>
              <a:gdLst/>
              <a:ahLst/>
              <a:cxnLst/>
              <a:rect l="l" t="t" r="r" b="b"/>
              <a:pathLst>
                <a:path w="586082" h="232083">
                  <a:moveTo>
                    <a:pt x="116041" y="0"/>
                  </a:moveTo>
                  <a:lnTo>
                    <a:pt x="470040" y="0"/>
                  </a:lnTo>
                  <a:cubicBezTo>
                    <a:pt x="534128" y="0"/>
                    <a:pt x="586082" y="51953"/>
                    <a:pt x="586082" y="116041"/>
                  </a:cubicBezTo>
                  <a:lnTo>
                    <a:pt x="586082" y="116041"/>
                  </a:lnTo>
                  <a:cubicBezTo>
                    <a:pt x="586082" y="146817"/>
                    <a:pt x="573856" y="176333"/>
                    <a:pt x="552094" y="198095"/>
                  </a:cubicBezTo>
                  <a:cubicBezTo>
                    <a:pt x="530332" y="219857"/>
                    <a:pt x="500816" y="232083"/>
                    <a:pt x="470040" y="232083"/>
                  </a:cubicBezTo>
                  <a:lnTo>
                    <a:pt x="116041" y="232083"/>
                  </a:lnTo>
                  <a:cubicBezTo>
                    <a:pt x="85265" y="232083"/>
                    <a:pt x="55750" y="219857"/>
                    <a:pt x="33988" y="198095"/>
                  </a:cubicBezTo>
                  <a:cubicBezTo>
                    <a:pt x="12226" y="176333"/>
                    <a:pt x="0" y="146817"/>
                    <a:pt x="0" y="116041"/>
                  </a:cubicBezTo>
                  <a:lnTo>
                    <a:pt x="0" y="116041"/>
                  </a:lnTo>
                  <a:cubicBezTo>
                    <a:pt x="0" y="85265"/>
                    <a:pt x="12226" y="55750"/>
                    <a:pt x="33988" y="33988"/>
                  </a:cubicBezTo>
                  <a:cubicBezTo>
                    <a:pt x="55750" y="12226"/>
                    <a:pt x="85265" y="0"/>
                    <a:pt x="116041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586082" cy="20350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903967" y="5766956"/>
            <a:ext cx="2601165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2.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935804" y="5426630"/>
            <a:ext cx="2132597" cy="960497"/>
            <a:chOff x="0" y="0"/>
            <a:chExt cx="614099" cy="2765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14099" cy="276583"/>
            </a:xfrm>
            <a:custGeom>
              <a:avLst/>
              <a:gdLst/>
              <a:ahLst/>
              <a:cxnLst/>
              <a:rect l="l" t="t" r="r" b="b"/>
              <a:pathLst>
                <a:path w="614099" h="276583">
                  <a:moveTo>
                    <a:pt x="130690" y="0"/>
                  </a:moveTo>
                  <a:lnTo>
                    <a:pt x="483409" y="0"/>
                  </a:lnTo>
                  <a:cubicBezTo>
                    <a:pt x="555587" y="0"/>
                    <a:pt x="614099" y="58512"/>
                    <a:pt x="614099" y="130690"/>
                  </a:cubicBezTo>
                  <a:lnTo>
                    <a:pt x="614099" y="145893"/>
                  </a:lnTo>
                  <a:cubicBezTo>
                    <a:pt x="614099" y="218071"/>
                    <a:pt x="555587" y="276583"/>
                    <a:pt x="483409" y="276583"/>
                  </a:cubicBezTo>
                  <a:lnTo>
                    <a:pt x="130690" y="276583"/>
                  </a:lnTo>
                  <a:cubicBezTo>
                    <a:pt x="58512" y="276583"/>
                    <a:pt x="0" y="218071"/>
                    <a:pt x="0" y="145893"/>
                  </a:cubicBezTo>
                  <a:lnTo>
                    <a:pt x="0" y="130690"/>
                  </a:lnTo>
                  <a:cubicBezTo>
                    <a:pt x="0" y="58512"/>
                    <a:pt x="58512" y="0"/>
                    <a:pt x="130690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614099" cy="248008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44208" y="5619268"/>
            <a:ext cx="2770143" cy="46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  <a:spcBef>
                <a:spcPct val="0"/>
              </a:spcBef>
            </a:pPr>
            <a:r>
              <a:rPr lang="en-US" sz="3300" spc="138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1.</a:t>
            </a:r>
          </a:p>
        </p:txBody>
      </p:sp>
      <p:sp>
        <p:nvSpPr>
          <p:cNvPr id="12" name="Freeform 12"/>
          <p:cNvSpPr/>
          <p:nvPr/>
        </p:nvSpPr>
        <p:spPr>
          <a:xfrm rot="-6872816">
            <a:off x="2802294" y="4621311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9" y="0"/>
                </a:lnTo>
                <a:lnTo>
                  <a:pt x="1345939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13" name="Freeform 13"/>
          <p:cNvSpPr/>
          <p:nvPr/>
        </p:nvSpPr>
        <p:spPr>
          <a:xfrm rot="2638600">
            <a:off x="8660159" y="479015"/>
            <a:ext cx="1206893" cy="1099370"/>
          </a:xfrm>
          <a:custGeom>
            <a:avLst/>
            <a:gdLst/>
            <a:ahLst/>
            <a:cxnLst/>
            <a:rect l="l" t="t" r="r" b="b"/>
            <a:pathLst>
              <a:path w="1206893" h="1099370">
                <a:moveTo>
                  <a:pt x="0" y="0"/>
                </a:moveTo>
                <a:lnTo>
                  <a:pt x="1206893" y="0"/>
                </a:lnTo>
                <a:lnTo>
                  <a:pt x="1206893" y="1099370"/>
                </a:lnTo>
                <a:lnTo>
                  <a:pt x="0" y="1099370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4258782">
            <a:off x="13508725" y="4789843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9" y="0"/>
                </a:lnTo>
                <a:lnTo>
                  <a:pt x="1345939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658415" y="3482849"/>
            <a:ext cx="6063618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3300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• </a:t>
            </a:r>
            <a:r>
              <a:rPr lang="en-US" sz="3300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Time Series Smoothing: Data preparation for forecasting.</a:t>
            </a:r>
          </a:p>
          <a:p>
            <a:pPr algn="l">
              <a:lnSpc>
                <a:spcPts val="3761"/>
              </a:lnSpc>
            </a:pPr>
            <a:endParaRPr/>
          </a:p>
        </p:txBody>
      </p:sp>
      <p:sp>
        <p:nvSpPr>
          <p:cNvPr id="16" name="Freeform 16"/>
          <p:cNvSpPr/>
          <p:nvPr/>
        </p:nvSpPr>
        <p:spPr>
          <a:xfrm rot="-7790319">
            <a:off x="6061447" y="6578474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8" y="0"/>
                </a:lnTo>
                <a:lnTo>
                  <a:pt x="1345938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17" name="Freeform 17"/>
          <p:cNvSpPr/>
          <p:nvPr/>
        </p:nvSpPr>
        <p:spPr>
          <a:xfrm rot="-2591211">
            <a:off x="10773389" y="6607575"/>
            <a:ext cx="1345939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9" y="0"/>
                </a:lnTo>
                <a:lnTo>
                  <a:pt x="1345939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396664" y="3511424"/>
            <a:ext cx="7756736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300" spc="138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• </a:t>
            </a:r>
            <a:r>
              <a:rPr lang="en-US" sz="3300" spc="138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Random Forest Classifier: Feature importance.</a:t>
            </a:r>
          </a:p>
          <a:p>
            <a:pPr algn="ctr">
              <a:lnSpc>
                <a:spcPts val="3465"/>
              </a:lnSpc>
              <a:spcBef>
                <a:spcPct val="0"/>
              </a:spcBef>
            </a:pPr>
            <a:endParaRPr/>
          </a:p>
        </p:txBody>
      </p:sp>
      <p:sp>
        <p:nvSpPr>
          <p:cNvPr id="19" name="Freeform 17"/>
          <p:cNvSpPr/>
          <p:nvPr/>
        </p:nvSpPr>
        <p:spPr>
          <a:xfrm rot="16474317">
            <a:off x="8715030" y="5011649"/>
            <a:ext cx="818081" cy="611817"/>
          </a:xfrm>
          <a:custGeom>
            <a:avLst/>
            <a:gdLst/>
            <a:ahLst/>
            <a:cxnLst/>
            <a:rect l="l" t="t" r="r" b="b"/>
            <a:pathLst>
              <a:path w="1345939" h="611817">
                <a:moveTo>
                  <a:pt x="0" y="0"/>
                </a:moveTo>
                <a:lnTo>
                  <a:pt x="1345939" y="0"/>
                </a:lnTo>
                <a:lnTo>
                  <a:pt x="1345939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 l="-443501"/>
            </a:stretch>
          </a:blipFill>
        </p:spPr>
      </p:sp>
      <p:sp>
        <p:nvSpPr>
          <p:cNvPr id="20" name="TextBox 15"/>
          <p:cNvSpPr txBox="1"/>
          <p:nvPr/>
        </p:nvSpPr>
        <p:spPr>
          <a:xfrm>
            <a:off x="7696200" y="4229100"/>
            <a:ext cx="35052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3300" dirty="0" smtClean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Presentation PPT file</a:t>
            </a:r>
            <a:endParaRPr lang="en-US" sz="3300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algn="l">
              <a:lnSpc>
                <a:spcPts val="3761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146330" y="-145721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0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0" y="1836482"/>
                </a:lnTo>
                <a:lnTo>
                  <a:pt x="132903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 flipH="1">
            <a:off x="8209465" y="8823812"/>
            <a:ext cx="13290330" cy="1836482"/>
          </a:xfrm>
          <a:custGeom>
            <a:avLst/>
            <a:gdLst/>
            <a:ahLst/>
            <a:cxnLst/>
            <a:rect l="l" t="t" r="r" b="b"/>
            <a:pathLst>
              <a:path w="13290330" h="1836482">
                <a:moveTo>
                  <a:pt x="13290331" y="0"/>
                </a:moveTo>
                <a:lnTo>
                  <a:pt x="0" y="0"/>
                </a:lnTo>
                <a:lnTo>
                  <a:pt x="0" y="1836482"/>
                </a:lnTo>
                <a:lnTo>
                  <a:pt x="13290331" y="1836482"/>
                </a:lnTo>
                <a:lnTo>
                  <a:pt x="132903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19534" y="1219828"/>
            <a:ext cx="11178862" cy="7847344"/>
            <a:chOff x="0" y="0"/>
            <a:chExt cx="15228478" cy="10690097"/>
          </a:xfrm>
        </p:grpSpPr>
        <p:sp>
          <p:nvSpPr>
            <p:cNvPr id="5" name="Freeform 5"/>
            <p:cNvSpPr/>
            <p:nvPr/>
          </p:nvSpPr>
          <p:spPr>
            <a:xfrm>
              <a:off x="31750" y="31750"/>
              <a:ext cx="15164978" cy="10626596"/>
            </a:xfrm>
            <a:custGeom>
              <a:avLst/>
              <a:gdLst/>
              <a:ahLst/>
              <a:cxnLst/>
              <a:rect l="l" t="t" r="r" b="b"/>
              <a:pathLst>
                <a:path w="15164978" h="10626596">
                  <a:moveTo>
                    <a:pt x="15072269" y="10626596"/>
                  </a:moveTo>
                  <a:lnTo>
                    <a:pt x="92710" y="10626596"/>
                  </a:lnTo>
                  <a:cubicBezTo>
                    <a:pt x="41910" y="10626596"/>
                    <a:pt x="0" y="10584686"/>
                    <a:pt x="0" y="10533886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5070998" y="0"/>
                  </a:lnTo>
                  <a:cubicBezTo>
                    <a:pt x="15121798" y="0"/>
                    <a:pt x="15163709" y="41910"/>
                    <a:pt x="15163709" y="92710"/>
                  </a:cubicBezTo>
                  <a:lnTo>
                    <a:pt x="15163709" y="10532617"/>
                  </a:lnTo>
                  <a:cubicBezTo>
                    <a:pt x="15164978" y="10584686"/>
                    <a:pt x="15123069" y="10626596"/>
                    <a:pt x="15072269" y="10626596"/>
                  </a:cubicBezTo>
                  <a:close/>
                </a:path>
              </a:pathLst>
            </a:custGeom>
            <a:solidFill>
              <a:srgbClr val="FFFEF7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228478" cy="10690096"/>
            </a:xfrm>
            <a:custGeom>
              <a:avLst/>
              <a:gdLst/>
              <a:ahLst/>
              <a:cxnLst/>
              <a:rect l="l" t="t" r="r" b="b"/>
              <a:pathLst>
                <a:path w="15228478" h="10690096">
                  <a:moveTo>
                    <a:pt x="15104019" y="59690"/>
                  </a:moveTo>
                  <a:cubicBezTo>
                    <a:pt x="15139578" y="59690"/>
                    <a:pt x="15168789" y="88900"/>
                    <a:pt x="15168789" y="124460"/>
                  </a:cubicBezTo>
                  <a:lnTo>
                    <a:pt x="15168789" y="10565636"/>
                  </a:lnTo>
                  <a:cubicBezTo>
                    <a:pt x="15168789" y="10601196"/>
                    <a:pt x="15139578" y="10630406"/>
                    <a:pt x="15104019" y="10630406"/>
                  </a:cubicBezTo>
                  <a:lnTo>
                    <a:pt x="124460" y="10630406"/>
                  </a:lnTo>
                  <a:cubicBezTo>
                    <a:pt x="88900" y="10630406"/>
                    <a:pt x="59690" y="10601196"/>
                    <a:pt x="59690" y="1056563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5104019" y="59690"/>
                  </a:lnTo>
                  <a:moveTo>
                    <a:pt x="1510401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565636"/>
                  </a:lnTo>
                  <a:cubicBezTo>
                    <a:pt x="0" y="10634217"/>
                    <a:pt x="55880" y="10690096"/>
                    <a:pt x="124460" y="10690096"/>
                  </a:cubicBezTo>
                  <a:lnTo>
                    <a:pt x="15104019" y="10690096"/>
                  </a:lnTo>
                  <a:cubicBezTo>
                    <a:pt x="15172598" y="10690096"/>
                    <a:pt x="15228478" y="10634217"/>
                    <a:pt x="15228478" y="10565636"/>
                  </a:cubicBezTo>
                  <a:lnTo>
                    <a:pt x="15228478" y="124460"/>
                  </a:lnTo>
                  <a:cubicBezTo>
                    <a:pt x="15228478" y="55880"/>
                    <a:pt x="15172598" y="0"/>
                    <a:pt x="15104019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719534" y="2321516"/>
            <a:ext cx="1117886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3995677">
            <a:off x="-563128" y="7546074"/>
            <a:ext cx="2983210" cy="2891002"/>
          </a:xfrm>
          <a:custGeom>
            <a:avLst/>
            <a:gdLst/>
            <a:ahLst/>
            <a:cxnLst/>
            <a:rect l="l" t="t" r="r" b="b"/>
            <a:pathLst>
              <a:path w="2983210" h="2891002">
                <a:moveTo>
                  <a:pt x="0" y="0"/>
                </a:moveTo>
                <a:lnTo>
                  <a:pt x="2983210" y="0"/>
                </a:lnTo>
                <a:lnTo>
                  <a:pt x="2983210" y="2891003"/>
                </a:lnTo>
                <a:lnTo>
                  <a:pt x="0" y="2891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6000">
            <a:off x="1404835" y="2516558"/>
            <a:ext cx="9853768" cy="6003975"/>
          </a:xfrm>
          <a:custGeom>
            <a:avLst/>
            <a:gdLst/>
            <a:ahLst/>
            <a:cxnLst/>
            <a:rect l="l" t="t" r="r" b="b"/>
            <a:pathLst>
              <a:path w="9853768" h="6003975">
                <a:moveTo>
                  <a:pt x="0" y="17180"/>
                </a:moveTo>
                <a:lnTo>
                  <a:pt x="9843320" y="0"/>
                </a:lnTo>
                <a:lnTo>
                  <a:pt x="9853769" y="5986795"/>
                </a:lnTo>
                <a:lnTo>
                  <a:pt x="10449" y="6003975"/>
                </a:lnTo>
                <a:lnTo>
                  <a:pt x="0" y="17180"/>
                </a:lnTo>
                <a:close/>
              </a:path>
            </a:pathLst>
          </a:custGeom>
          <a:blipFill>
            <a:blip r:embed="rId6"/>
            <a:stretch>
              <a:fillRect l="-40632" t="-40435" r="-73474" b="-5722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10052" y="1455909"/>
            <a:ext cx="6278382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SEABORN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21172" y="2369141"/>
            <a:ext cx="5266917" cy="579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3999" spc="16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With Seaborn, you can easily visualize relationships between variables, distribution patterns, and data trends, making it an excellent tool for exploratory data analysis and presentation-quality visuals.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401</Words>
  <Application>Microsoft Office PowerPoint</Application>
  <PresentationFormat>Custom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Pompiere</vt:lpstr>
      <vt:lpstr>Krabuler</vt:lpstr>
      <vt:lpstr>Handy Casual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cp:lastModifiedBy>Nachiket</cp:lastModifiedBy>
  <cp:revision>26</cp:revision>
  <dcterms:created xsi:type="dcterms:W3CDTF">2006-08-16T00:00:00Z</dcterms:created>
  <dcterms:modified xsi:type="dcterms:W3CDTF">2024-12-13T18:05:39Z</dcterms:modified>
  <dc:identifier>DAGYeLiRSkE</dc:identifier>
</cp:coreProperties>
</file>