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9" r:id="rId9"/>
    <p:sldId id="266" r:id="rId10"/>
  </p:sldIdLst>
  <p:sldSz cx="18288000" cy="10287000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DM Sans Bold" charset="0"/>
      <p:regular r:id="rId15"/>
    </p:embeddedFont>
    <p:embeddedFont>
      <p:font typeface="DM Sans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-1522" y="-5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9" Type="http://schemas.openxmlformats.org/officeDocument/2006/relationships/image" Target="../media/image8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9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19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2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2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2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2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 cstate="print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775818" y="2354412"/>
            <a:ext cx="15202820" cy="2769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3"/>
              </a:lnSpc>
            </a:pPr>
            <a:r>
              <a:rPr lang="en-US" sz="8238" b="1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Reinforcement Learning in Recommendation Systems</a:t>
            </a:r>
          </a:p>
          <a:p>
            <a:pPr algn="ctr">
              <a:lnSpc>
                <a:spcPts val="7743"/>
              </a:lnSpc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876800" y="5143500"/>
            <a:ext cx="8459795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Presented by </a:t>
            </a:r>
          </a:p>
          <a:p>
            <a:pPr algn="ctr">
              <a:lnSpc>
                <a:spcPts val="4381"/>
              </a:lnSpc>
            </a:pPr>
            <a:r>
              <a:rPr lang="en-US" sz="4381" b="1" spc="-87" dirty="0" err="1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Tirth</a:t>
            </a:r>
            <a:r>
              <a:rPr lang="en-US" sz="4381" b="1" spc="-87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 Patel,</a:t>
            </a:r>
          </a:p>
          <a:p>
            <a:pPr algn="ctr">
              <a:lnSpc>
                <a:spcPts val="4381"/>
              </a:lnSpc>
            </a:pPr>
            <a:r>
              <a:rPr lang="en-US" sz="4381" b="1" spc="-87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 </a:t>
            </a:r>
            <a:r>
              <a:rPr lang="en-US" sz="4381" b="1" spc="-87" dirty="0" err="1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Priyank</a:t>
            </a:r>
            <a:r>
              <a:rPr lang="en-US" sz="4381" b="1" spc="-87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 Patel, </a:t>
            </a:r>
          </a:p>
          <a:p>
            <a:pPr algn="ctr">
              <a:lnSpc>
                <a:spcPts val="4381"/>
              </a:lnSpc>
            </a:pPr>
            <a:r>
              <a:rPr lang="en-US" sz="4381" b="1" spc="-87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Neel Patel, </a:t>
            </a:r>
          </a:p>
          <a:p>
            <a:pPr algn="ctr">
              <a:lnSpc>
                <a:spcPts val="4381"/>
              </a:lnSpc>
            </a:pPr>
            <a:r>
              <a:rPr lang="en-US" sz="4381" b="1" spc="-87" dirty="0" err="1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Nachiket</a:t>
            </a:r>
            <a:r>
              <a:rPr lang="en-US" sz="4381" b="1" spc="-87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 </a:t>
            </a:r>
            <a:r>
              <a:rPr lang="en-US" sz="4381" b="1" spc="-87" dirty="0" err="1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Prajapati</a:t>
            </a:r>
            <a:endParaRPr lang="en-US" sz="4381" b="1" spc="-87" dirty="0">
              <a:solidFill>
                <a:srgbClr val="000000"/>
              </a:solidFill>
              <a:latin typeface="Times New Roman" pitchFamily="18" charset="0"/>
              <a:ea typeface="DM Sans Bold"/>
              <a:cs typeface="Times New Roman" pitchFamily="18" charset="0"/>
              <a:sym typeface="DM Sans 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04950" y="2171595"/>
            <a:ext cx="9489984" cy="2592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93"/>
              </a:lnSpc>
            </a:pPr>
            <a:r>
              <a:rPr lang="en-US" sz="6900" b="1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Introduction to Reinforcement Learning (RL)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950" y="4778982"/>
            <a:ext cx="7707571" cy="4124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499" spc="20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•Reinforcement Learning is a subset of Machine Learning focused on decision-making. Key components: Agent, Environment, Actions, Rewards. Applications span various fields.</a:t>
            </a:r>
          </a:p>
          <a:p>
            <a:pPr marL="0" lvl="0" indent="0" algn="l">
              <a:lnSpc>
                <a:spcPts val="4724"/>
              </a:lnSpc>
              <a:spcBef>
                <a:spcPct val="0"/>
              </a:spcBef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 cstate="print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504950" y="2840835"/>
            <a:ext cx="7025086" cy="281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7500" b="1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Types of Reinforcement Learning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4950" y="6252853"/>
            <a:ext cx="7025086" cy="1006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•Outlines Q-Learning, SARSA, and others. Q-Learning suits recommendation systems for personalized content.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975489" y="0"/>
            <a:ext cx="6576143" cy="2409988"/>
            <a:chOff x="0" y="0"/>
            <a:chExt cx="2342659" cy="8585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2659" cy="858524"/>
            </a:xfrm>
            <a:custGeom>
              <a:avLst/>
              <a:gdLst/>
              <a:ahLst/>
              <a:cxnLst/>
              <a:rect l="l" t="t" r="r" b="b"/>
              <a:pathLst>
                <a:path w="2342659" h="858524">
                  <a:moveTo>
                    <a:pt x="17659" y="0"/>
                  </a:moveTo>
                  <a:lnTo>
                    <a:pt x="2325000" y="0"/>
                  </a:lnTo>
                  <a:cubicBezTo>
                    <a:pt x="2334752" y="0"/>
                    <a:pt x="2342659" y="7906"/>
                    <a:pt x="2342659" y="17659"/>
                  </a:cubicBezTo>
                  <a:lnTo>
                    <a:pt x="2342659" y="840865"/>
                  </a:lnTo>
                  <a:cubicBezTo>
                    <a:pt x="2342659" y="850618"/>
                    <a:pt x="2334752" y="858524"/>
                    <a:pt x="2325000" y="858524"/>
                  </a:cubicBezTo>
                  <a:lnTo>
                    <a:pt x="17659" y="858524"/>
                  </a:lnTo>
                  <a:cubicBezTo>
                    <a:pt x="7906" y="858524"/>
                    <a:pt x="0" y="850618"/>
                    <a:pt x="0" y="840865"/>
                  </a:cubicBezTo>
                  <a:lnTo>
                    <a:pt x="0" y="17659"/>
                  </a:lnTo>
                  <a:cubicBezTo>
                    <a:pt x="0" y="7906"/>
                    <a:pt x="7906" y="0"/>
                    <a:pt x="17659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342659" cy="772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460551" y="806558"/>
            <a:ext cx="1483756" cy="97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7"/>
              </a:lnSpc>
            </a:pPr>
            <a:r>
              <a:rPr lang="en-US" sz="7517" spc="-61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975489" y="2508446"/>
            <a:ext cx="6576143" cy="2407091"/>
            <a:chOff x="0" y="0"/>
            <a:chExt cx="2342659" cy="857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7659" y="0"/>
                  </a:moveTo>
                  <a:lnTo>
                    <a:pt x="2325000" y="0"/>
                  </a:lnTo>
                  <a:cubicBezTo>
                    <a:pt x="2334752" y="0"/>
                    <a:pt x="2342659" y="7906"/>
                    <a:pt x="2342659" y="17659"/>
                  </a:cubicBezTo>
                  <a:lnTo>
                    <a:pt x="2342659" y="839833"/>
                  </a:lnTo>
                  <a:cubicBezTo>
                    <a:pt x="2342659" y="849586"/>
                    <a:pt x="2334752" y="857492"/>
                    <a:pt x="2325000" y="857492"/>
                  </a:cubicBezTo>
                  <a:lnTo>
                    <a:pt x="17659" y="857492"/>
                  </a:lnTo>
                  <a:cubicBezTo>
                    <a:pt x="7906" y="857492"/>
                    <a:pt x="0" y="849586"/>
                    <a:pt x="0" y="839833"/>
                  </a:cubicBezTo>
                  <a:lnTo>
                    <a:pt x="0" y="17659"/>
                  </a:lnTo>
                  <a:cubicBezTo>
                    <a:pt x="0" y="7906"/>
                    <a:pt x="7906" y="0"/>
                    <a:pt x="17659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75489" y="5013996"/>
            <a:ext cx="6576143" cy="2407091"/>
            <a:chOff x="0" y="0"/>
            <a:chExt cx="2342659" cy="8574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7659" y="0"/>
                  </a:moveTo>
                  <a:lnTo>
                    <a:pt x="2325000" y="0"/>
                  </a:lnTo>
                  <a:cubicBezTo>
                    <a:pt x="2334752" y="0"/>
                    <a:pt x="2342659" y="7906"/>
                    <a:pt x="2342659" y="17659"/>
                  </a:cubicBezTo>
                  <a:lnTo>
                    <a:pt x="2342659" y="839833"/>
                  </a:lnTo>
                  <a:cubicBezTo>
                    <a:pt x="2342659" y="849586"/>
                    <a:pt x="2334752" y="857492"/>
                    <a:pt x="2325000" y="857492"/>
                  </a:cubicBezTo>
                  <a:lnTo>
                    <a:pt x="17659" y="857492"/>
                  </a:lnTo>
                  <a:cubicBezTo>
                    <a:pt x="7906" y="857492"/>
                    <a:pt x="0" y="849586"/>
                    <a:pt x="0" y="839833"/>
                  </a:cubicBezTo>
                  <a:lnTo>
                    <a:pt x="0" y="17659"/>
                  </a:lnTo>
                  <a:cubicBezTo>
                    <a:pt x="0" y="7906"/>
                    <a:pt x="7906" y="0"/>
                    <a:pt x="17659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460551" y="3313693"/>
            <a:ext cx="1483756" cy="97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7"/>
              </a:lnSpc>
            </a:pPr>
            <a:r>
              <a:rPr lang="en-US" sz="7517" spc="-61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60551" y="5817931"/>
            <a:ext cx="1483756" cy="97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7"/>
              </a:lnSpc>
            </a:pPr>
            <a:r>
              <a:rPr lang="en-US" sz="7517" spc="-61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44308" y="537870"/>
            <a:ext cx="4022342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4039" lvl="1" indent="-142019" algn="just">
              <a:lnSpc>
                <a:spcPts val="1776"/>
              </a:lnSpc>
              <a:spcBef>
                <a:spcPct val="0"/>
              </a:spcBef>
              <a:buFont typeface="Arial"/>
              <a:buChar char="•"/>
            </a:pPr>
            <a:r>
              <a:rPr lang="en-US" sz="1600" spc="21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Valu</a:t>
            </a:r>
            <a:r>
              <a:rPr lang="en-US" sz="1600" u="none" spc="21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e-Based: Focuses on finding the optimal policy by estimating the value of actions in each state. Q-learning is a popular example, where the agent learns the value of action-state pairs.</a:t>
            </a:r>
          </a:p>
          <a:p>
            <a:pPr algn="just">
              <a:lnSpc>
                <a:spcPts val="1776"/>
              </a:lnSpc>
              <a:spcBef>
                <a:spcPct val="0"/>
              </a:spcBef>
            </a:pP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083651" y="3045005"/>
            <a:ext cx="3882998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776"/>
              </a:lnSpc>
              <a:spcBef>
                <a:spcPct val="0"/>
              </a:spcBef>
            </a:pPr>
            <a:r>
              <a:rPr lang="en-US" sz="1600" spc="21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Policy-Based: Directly learns the optimal policy by optimizing actions to maximize reward, often used in high-dimensional or continuous action spaces.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083651" y="5549243"/>
            <a:ext cx="3882998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776"/>
              </a:lnSpc>
              <a:spcBef>
                <a:spcPct val="0"/>
              </a:spcBef>
            </a:pPr>
            <a:r>
              <a:rPr lang="en-US" sz="1600" spc="21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Model-Based: Builds a model of the environment to predict future states and rewards, allowing the agent to plan actions based on this model.</a:t>
            </a:r>
          </a:p>
        </p:txBody>
      </p:sp>
      <p:sp>
        <p:nvSpPr>
          <p:cNvPr id="20" name="Freeform 20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24"/>
          <p:cNvGrpSpPr/>
          <p:nvPr/>
        </p:nvGrpSpPr>
        <p:grpSpPr>
          <a:xfrm>
            <a:off x="9975489" y="7576828"/>
            <a:ext cx="6576143" cy="2407091"/>
            <a:chOff x="0" y="0"/>
            <a:chExt cx="2342659" cy="85749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7659" y="0"/>
                  </a:moveTo>
                  <a:lnTo>
                    <a:pt x="2325000" y="0"/>
                  </a:lnTo>
                  <a:cubicBezTo>
                    <a:pt x="2334752" y="0"/>
                    <a:pt x="2342659" y="7906"/>
                    <a:pt x="2342659" y="17659"/>
                  </a:cubicBezTo>
                  <a:lnTo>
                    <a:pt x="2342659" y="839833"/>
                  </a:lnTo>
                  <a:cubicBezTo>
                    <a:pt x="2342659" y="849586"/>
                    <a:pt x="2334752" y="857492"/>
                    <a:pt x="2325000" y="857492"/>
                  </a:cubicBezTo>
                  <a:lnTo>
                    <a:pt x="17659" y="857492"/>
                  </a:lnTo>
                  <a:cubicBezTo>
                    <a:pt x="7906" y="857492"/>
                    <a:pt x="0" y="849586"/>
                    <a:pt x="0" y="839833"/>
                  </a:cubicBezTo>
                  <a:lnTo>
                    <a:pt x="0" y="17659"/>
                  </a:lnTo>
                  <a:cubicBezTo>
                    <a:pt x="0" y="7906"/>
                    <a:pt x="7906" y="0"/>
                    <a:pt x="17659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460551" y="8380763"/>
            <a:ext cx="1483756" cy="97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7"/>
              </a:lnSpc>
            </a:pPr>
            <a:r>
              <a:rPr lang="en-US" sz="7517" spc="-61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04.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083651" y="8112075"/>
            <a:ext cx="3882998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indent="0" algn="just">
              <a:lnSpc>
                <a:spcPts val="1776"/>
              </a:lnSpc>
              <a:spcBef>
                <a:spcPct val="0"/>
              </a:spcBef>
            </a:pPr>
            <a:r>
              <a:rPr lang="en-US" sz="1600" spc="21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Actor-Critic: Combines value-based and policy-based methods, where the "actor" makes decisions, and the "critic" evaluates them, improving convergence and stability.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78075" y="1267971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857087" y="1879538"/>
            <a:ext cx="5956731" cy="6527925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04950" y="2211155"/>
            <a:ext cx="8092094" cy="2522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6"/>
              </a:lnSpc>
            </a:pPr>
            <a:r>
              <a:rPr lang="en-US" sz="6800" b="1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Why Recommendation Systems?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4950" y="4807557"/>
            <a:ext cx="7707571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•Purpose: To deliver personalized content effectively using RL. Advantages over traditional methods.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86198" y="2217699"/>
            <a:ext cx="10014901" cy="90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Success cases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16330" y="3187389"/>
            <a:ext cx="1432560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Neel Patel-Data Preprocessing &amp; Cleaning:-</a:t>
            </a:r>
          </a:p>
          <a:p>
            <a:pPr algn="just"/>
            <a:endParaRPr lang="en-US" sz="3000" spc="119" dirty="0">
              <a:solidFill>
                <a:srgbClr val="000000"/>
              </a:solidFill>
              <a:latin typeface="Times New Roman" pitchFamily="18" charset="0"/>
              <a:ea typeface="DM Sans"/>
              <a:cs typeface="Times New Roman" pitchFamily="18" charset="0"/>
              <a:sym typeface="DM Sans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Tasks:- Load the dataset (movies.csv).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Remove duplicate entries.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Handle missing values, convert necessary fields to numeric types, and re-check for </a:t>
            </a:r>
          </a:p>
          <a:p>
            <a:pPr algn="just"/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 </a:t>
            </a:r>
            <a:r>
              <a:rPr lang="en-US" sz="3000" spc="119" dirty="0" err="1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NaNs</a:t>
            </a: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Standardize text fields, such as movie titles and genres, to ensure uniform </a:t>
            </a:r>
          </a:p>
          <a:p>
            <a:pPr algn="just"/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 formatting.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Filter scores to ensure all ratings are within a valid range (0 to 10).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Print out the number of missing values before and after cleaning.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Deliverables: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Cleaned </a:t>
            </a:r>
            <a:r>
              <a:rPr lang="en-US" sz="3000" spc="119" dirty="0" err="1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movies_df</a:t>
            </a: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</a:t>
            </a:r>
            <a:r>
              <a:rPr lang="en-US" sz="3000" spc="119" dirty="0" err="1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DataFrame</a:t>
            </a: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, ready for Q-</a:t>
            </a:r>
            <a:r>
              <a:rPr lang="en-US" sz="3000" spc="119" dirty="0" err="1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learning.Output</a:t>
            </a: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with missing values </a:t>
            </a:r>
          </a:p>
          <a:p>
            <a:pPr algn="just"/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 before and after cleaning.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26150" y="1230211"/>
            <a:ext cx="13334999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92"/>
              </a:lnSpc>
            </a:pPr>
            <a:r>
              <a:rPr lang="en-US" sz="68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Practical Demonstration Setup</a:t>
            </a: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 cstate="print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64059" y="2051295"/>
            <a:ext cx="10014901" cy="90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Success cases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04298" y="2810300"/>
            <a:ext cx="14325600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000" u="sng" spc="119" dirty="0" err="1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Nachiket</a:t>
            </a:r>
            <a:r>
              <a:rPr lang="en-US" sz="3000" u="sng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</a:t>
            </a:r>
            <a:r>
              <a:rPr lang="en-US" sz="3000" u="sng" spc="119" dirty="0" err="1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Prajapati</a:t>
            </a: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:- Q-learning Setup &amp; Training</a:t>
            </a:r>
          </a:p>
          <a:p>
            <a:pPr algn="just"/>
            <a:endParaRPr lang="en-US" sz="3000" spc="119" dirty="0">
              <a:solidFill>
                <a:srgbClr val="000000"/>
              </a:solidFill>
              <a:latin typeface="Times New Roman" pitchFamily="18" charset="0"/>
              <a:ea typeface="DM Sans"/>
              <a:cs typeface="Times New Roman" pitchFamily="18" charset="0"/>
              <a:sym typeface="DM Sans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Tasks: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Define states (genres) and actions (movie names) from the </a:t>
            </a:r>
            <a:r>
              <a:rPr lang="en-US" sz="3000" spc="119" dirty="0" err="1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movies_df</a:t>
            </a: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Initialize the Q-table with zero values.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Create a reward function based on movie ratings (e.g., positive reward for scores 7   </a:t>
            </a:r>
          </a:p>
          <a:p>
            <a:pPr algn="just"/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 and above, neutral for 4-6.9, negative for below 4).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Implement the Q-learning training loop: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Randomly select a genre (state) for each episode.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Implement exploration-exploitation trade-off with epsilon-greedy strategy.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Update the Q-table values using the Q-learning formula.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Train for 500 episodes.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Deliverables: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Trained Q-table with updated Q-values for state-action pairs.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Code for Q-learning loop with detailed comments explaining each step.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92713" y="1153296"/>
            <a:ext cx="13334999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92"/>
              </a:lnSpc>
            </a:pPr>
            <a:r>
              <a:rPr lang="en-US" sz="68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Practical Demonstration Setup</a:t>
            </a: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036804" y="9826869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 cstate="print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2716247" y="9826869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86200" y="2628900"/>
            <a:ext cx="10014901" cy="90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Success cases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62200" y="3924300"/>
            <a:ext cx="14325600" cy="5078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Priyankkumar Patel: User Interaction &amp; Genre Selection</a:t>
            </a:r>
          </a:p>
          <a:p>
            <a:pPr algn="just"/>
            <a:endParaRPr lang="en-US" sz="3000" spc="119" dirty="0">
              <a:solidFill>
                <a:srgbClr val="000000"/>
              </a:solidFill>
              <a:latin typeface="Times New Roman" pitchFamily="18" charset="0"/>
              <a:ea typeface="DM Sans"/>
              <a:cs typeface="Times New Roman" pitchFamily="18" charset="0"/>
              <a:sym typeface="DM Sans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Tasks: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Display the available genres to the user with numbered options.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Accept user input to choose a genre based on a number.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Handle invalid inputs (e.g., numbers outside the genre list or non-numeric input).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Pass the user-selected genre to the recommendation function.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Deliverables: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Code for displaying genres, handling user input, and validating the selection.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A variable user_preference containing the selected genre to be used by the </a:t>
            </a:r>
          </a:p>
          <a:p>
            <a:pPr algn="just"/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 recommendation function.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86000" y="1730721"/>
            <a:ext cx="13334999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92"/>
              </a:lnSpc>
            </a:pPr>
            <a:r>
              <a:rPr lang="en-US" sz="68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Practical Demonstration Setup</a:t>
            </a: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 cstate="print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886200" y="2628900"/>
            <a:ext cx="10014901" cy="90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Success cases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62200" y="3924300"/>
            <a:ext cx="14325600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000" spc="119" dirty="0" err="1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Tirth</a:t>
            </a: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Patel: Recommendation Logic &amp; Output Formatting</a:t>
            </a:r>
          </a:p>
          <a:p>
            <a:pPr algn="just"/>
            <a:endParaRPr lang="en-US" sz="3000" spc="119" dirty="0">
              <a:solidFill>
                <a:srgbClr val="000000"/>
              </a:solidFill>
              <a:latin typeface="Times New Roman" pitchFamily="18" charset="0"/>
              <a:ea typeface="DM Sans"/>
              <a:cs typeface="Times New Roman" pitchFamily="18" charset="0"/>
              <a:sym typeface="DM Sans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Tasks: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Implement the </a:t>
            </a:r>
            <a:r>
              <a:rPr lang="en-US" sz="3000" spc="119" dirty="0" err="1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recommend_top_movies</a:t>
            </a: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function to: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Filter </a:t>
            </a: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DM Sans"/>
              </a:rPr>
              <a:t>movies</a:t>
            </a: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within the selected genre with ratings between 6 and 10.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Sort and select the top 5 unique movies based on Q-</a:t>
            </a:r>
            <a:r>
              <a:rPr lang="en-US" sz="3000" spc="119" dirty="0" err="1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values.Format</a:t>
            </a: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and display </a:t>
            </a:r>
          </a:p>
          <a:p>
            <a:pPr algn="just"/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 recommendations: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Ensure each recommendation includes the movie title, genre, and integer rating.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Sort recommendations in descending order by rating.</a:t>
            </a:r>
          </a:p>
          <a:p>
            <a:pPr algn="just">
              <a:buFont typeface="Arial" pitchFamily="34" charset="0"/>
              <a:buChar char="•"/>
            </a:pPr>
            <a:r>
              <a:rPr lang="en-US" sz="3000" spc="119" dirty="0">
                <a:solidFill>
                  <a:srgbClr val="000000"/>
                </a:solidFill>
                <a:latin typeface="Times New Roman" pitchFamily="18" charset="0"/>
                <a:ea typeface="DM Sans"/>
                <a:cs typeface="Times New Roman" pitchFamily="18" charset="0"/>
                <a:sym typeface="DM Sans"/>
              </a:rPr>
              <a:t> Add spacing and separators for readability.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86000" y="1730721"/>
            <a:ext cx="13334999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92"/>
              </a:lnSpc>
            </a:pPr>
            <a:r>
              <a:rPr lang="en-US" sz="68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Practical Demonstration Setup</a:t>
            </a: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 cstate="print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 cstate="print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 dirty="0">
                <a:solidFill>
                  <a:srgbClr val="000000"/>
                </a:solidFill>
                <a:latin typeface="Times New Roman" pitchFamily="18" charset="0"/>
                <a:ea typeface="DM Sans Bold"/>
                <a:cs typeface="Times New Roman" pitchFamily="18" charset="0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647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DM Sans Bold</vt:lpstr>
      <vt:lpstr>DM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group assignment.</dc:title>
  <cp:lastModifiedBy>Nachiket</cp:lastModifiedBy>
  <cp:revision>15</cp:revision>
  <dcterms:created xsi:type="dcterms:W3CDTF">2006-08-16T00:00:00Z</dcterms:created>
  <dcterms:modified xsi:type="dcterms:W3CDTF">2024-10-30T22:40:18Z</dcterms:modified>
  <dc:identifier>DAGVE-vRHRk</dc:identifier>
</cp:coreProperties>
</file>