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7" r:id="rId5"/>
    <p:sldId id="273" r:id="rId6"/>
    <p:sldId id="258" r:id="rId7"/>
    <p:sldId id="274" r:id="rId8"/>
    <p:sldId id="276" r:id="rId9"/>
    <p:sldId id="259" r:id="rId10"/>
    <p:sldId id="278" r:id="rId11"/>
    <p:sldId id="277" r:id="rId12"/>
    <p:sldId id="279" r:id="rId13"/>
    <p:sldId id="260" r:id="rId14"/>
    <p:sldId id="263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FFE699"/>
    <a:srgbClr val="FF6767"/>
    <a:srgbClr val="B92C2B"/>
    <a:srgbClr val="D35CAD"/>
    <a:srgbClr val="E1D32C"/>
    <a:srgbClr val="B2B2B2"/>
    <a:srgbClr val="202020"/>
    <a:srgbClr val="32323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2"/>
        <p:guide pos="379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/mnt/win10/Users/Nachi/Documents/School/NCSU/Masters/Spring2021/csc724/project/proposal/presentation/time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/mnt/win10/Users/Nachi/Documents/School/NCSU/Masters/Spring2021/csc724/project/proposal/presentation/time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/mnt/win10/Users/Nachi/Documents/School/NCSU/Masters/Spring2021/csc724/project/proposal/presentation/time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/mnt/win10/Users/Nachi/Documents/School/NCSU/Masters/Spring2021/csc724/project/proposal/presentation/time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/mnt/win10/Users/Nachi/Documents/School/NCSU/Masters/Spring2021/csc724/project/proposal/presentation/tim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lang val="zh-CN"/>
  <c:roundedCorners val="false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true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Time Saved Vs. Number of Sub-Tasks</a:t>
            </a:r>
            <a:endParaRPr lang="en-US" altLang="en-US"/>
          </a:p>
        </c:rich>
      </c:tx>
      <c:layout>
        <c:manualLayout>
          <c:xMode val="edge"/>
          <c:yMode val="edge"/>
          <c:x val="0.234914732623656"/>
          <c:y val="0.030147114735564"/>
        </c:manualLayout>
      </c:layout>
      <c:overlay val="false"/>
      <c:spPr>
        <a:noFill/>
        <a:ln>
          <a:noFill/>
        </a:ln>
        <a:effectLst/>
      </c:spPr>
    </c:title>
    <c:autoTitleDeleted val="false"/>
    <c:plotArea>
      <c:layout>
        <c:manualLayout>
          <c:layoutTarget val="inner"/>
          <c:xMode val="edge"/>
          <c:yMode val="edge"/>
          <c:x val="0.112596452550356"/>
          <c:y val="0.115090296908479"/>
          <c:w val="0.865357250225473"/>
          <c:h val="0.764524028160392"/>
        </c:manualLayout>
      </c:layout>
      <c:lineChart>
        <c:grouping val="standard"/>
        <c:varyColors val="false"/>
        <c:ser>
          <c:idx val="0"/>
          <c:order val="0"/>
          <c:tx>
            <c:strRef>
              <c:f>"(10000,10000)x(10000,10000) Time saved"</c:f>
              <c:strCache>
                <c:ptCount val="1"/>
                <c:pt idx="0">
                  <c:v>(10000,10000)x(10000,10000) Time saved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true"/>
          </c:dLbls>
          <c:cat>
            <c:numRef>
              <c:f>[times.xlsx]Granularity!$B$5:$B$9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9</c:v>
                </c:pt>
              </c:numCache>
            </c:numRef>
          </c:cat>
          <c:val>
            <c:numRef>
              <c:f>[times.xlsx]Granularity!$G$5:$G$9</c:f>
              <c:numCache>
                <c:formatCode>0.00_ </c:formatCode>
                <c:ptCount val="5"/>
                <c:pt idx="0">
                  <c:v>0</c:v>
                </c:pt>
                <c:pt idx="1">
                  <c:v>8.21333333333334</c:v>
                </c:pt>
                <c:pt idx="2">
                  <c:v>11.1333333333333</c:v>
                </c:pt>
                <c:pt idx="3">
                  <c:v>12.2433333333333</c:v>
                </c:pt>
                <c:pt idx="4">
                  <c:v>12.14</c:v>
                </c:pt>
              </c:numCache>
            </c:numRef>
          </c:val>
          <c:smooth val="false"/>
        </c:ser>
        <c:ser>
          <c:idx val="1"/>
          <c:order val="1"/>
          <c:tx>
            <c:strRef>
              <c:f>"(12000,12000)x(12000,12000) Time Saved"</c:f>
              <c:strCache>
                <c:ptCount val="1"/>
                <c:pt idx="0">
                  <c:v>(12000,12000)x(12000,12000) Time Saved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true"/>
          </c:dLbls>
          <c:cat>
            <c:numRef>
              <c:f>[times.xlsx]Granularity!$B$5:$B$9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9</c:v>
                </c:pt>
              </c:numCache>
            </c:numRef>
          </c:cat>
          <c:val>
            <c:numRef>
              <c:f>[times.xlsx]Granularity!$G$15:$G$19</c:f>
              <c:numCache>
                <c:formatCode>0.00_ </c:formatCode>
                <c:ptCount val="5"/>
                <c:pt idx="0">
                  <c:v>0</c:v>
                </c:pt>
                <c:pt idx="1">
                  <c:v>18.61</c:v>
                </c:pt>
                <c:pt idx="2">
                  <c:v>24.2633333333333</c:v>
                </c:pt>
                <c:pt idx="3">
                  <c:v>25.2133333333333</c:v>
                </c:pt>
                <c:pt idx="4">
                  <c:v>25.2133333333333</c:v>
                </c:pt>
              </c:numCache>
            </c:numRef>
          </c:val>
          <c:smooth val="false"/>
        </c:ser>
        <c:dLbls>
          <c:showLegendKey val="false"/>
          <c:showVal val="false"/>
          <c:showCatName val="false"/>
          <c:showSerName val="false"/>
          <c:showPercent val="false"/>
          <c:showBubbleSize val="false"/>
        </c:dLbls>
        <c:marker val="true"/>
        <c:smooth val="false"/>
        <c:axId val="14712559"/>
        <c:axId val="940458644"/>
      </c:lineChart>
      <c:catAx>
        <c:axId val="14712559"/>
        <c:scaling>
          <c:orientation val="minMax"/>
        </c:scaling>
        <c:delete val="false"/>
        <c:axPos val="b"/>
        <c:title>
          <c:tx>
            <c:rich>
              <a:bodyPr rot="0" spcFirstLastPara="0" vertOverflow="ellipsis" vert="horz" wrap="square" anchor="ctr" anchorCtr="true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en-US"/>
                  <a:t>Number of Sub-Tasks</a:t>
                </a:r>
                <a:endParaRPr lang="en-US" altLang="en-US"/>
              </a:p>
            </c:rich>
          </c:tx>
          <c:layout>
            <c:manualLayout>
              <c:xMode val="edge"/>
              <c:yMode val="edge"/>
              <c:x val="0.397699836274634"/>
              <c:y val="0.95246928800193"/>
            </c:manualLayout>
          </c:layout>
          <c:overlay val="false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true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0458644"/>
        <c:crosses val="autoZero"/>
        <c:auto val="true"/>
        <c:lblAlgn val="ctr"/>
        <c:lblOffset val="100"/>
        <c:noMultiLvlLbl val="false"/>
      </c:catAx>
      <c:valAx>
        <c:axId val="940458644"/>
        <c:scaling>
          <c:orientation val="minMax"/>
        </c:scaling>
        <c:delete val="false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true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Time (s)</a:t>
                </a:r>
              </a:p>
            </c:rich>
          </c:tx>
          <c:layout/>
          <c:overlay val="false"/>
          <c:spPr>
            <a:noFill/>
            <a:ln>
              <a:noFill/>
            </a:ln>
            <a:effectLst/>
          </c:spPr>
        </c:title>
        <c:numFmt formatCode="0.00_ " sourceLinked="true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true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712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8331496141898"/>
          <c:y val="0.780923235285406"/>
          <c:w val="0.484617697164045"/>
          <c:h val="0.0834098561371289"/>
        </c:manualLayout>
      </c:layout>
      <c:overlay val="false"/>
      <c:spPr>
        <a:noFill/>
        <a:ln>
          <a:noFill/>
        </a:ln>
        <a:effectLst/>
      </c:spPr>
      <c:txPr>
        <a:bodyPr rot="0" spcFirstLastPara="0" vertOverflow="ellipsis" vert="horz" wrap="square" anchor="ctr" anchorCtr="true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true"/>
    <c:dispBlanksAs val="gap"/>
    <c:showDLblsOverMax val="false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false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lang val="zh-CN"/>
  <c:roundedCorners val="false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true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Overhead of 1 Worker Failure at Different Stages</a:t>
            </a:r>
            <a:endParaRPr lang="en-US" altLang="en-US"/>
          </a:p>
        </c:rich>
      </c:tx>
      <c:layout/>
      <c:overlay val="false"/>
      <c:spPr>
        <a:noFill/>
        <a:ln>
          <a:noFill/>
        </a:ln>
        <a:effectLst/>
      </c:spPr>
    </c:title>
    <c:autoTitleDeleted val="false"/>
    <c:plotArea>
      <c:layout>
        <c:manualLayout>
          <c:layoutTarget val="inner"/>
          <c:xMode val="edge"/>
          <c:yMode val="edge"/>
          <c:x val="0.103313223222233"/>
          <c:y val="0.0822515666965085"/>
          <c:w val="0.87898328553061"/>
          <c:h val="0.677417188898836"/>
        </c:manualLayout>
      </c:layout>
      <c:barChart>
        <c:barDir val="col"/>
        <c:grouping val="clustered"/>
        <c:varyColors val="false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false"/>
          <c:dPt>
            <c:idx val="0"/>
            <c:invertIfNegative val="false"/>
            <c:bubble3D val="false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false"/>
            <c:bubble3D val="false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false"/>
            <c:bubble3D val="false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false"/>
            <c:bubble3D val="false"/>
            <c:spPr>
              <a:gradFill>
                <a:gsLst>
                  <a:gs pos="100000">
                    <a:srgbClr val="FF6767"/>
                  </a:gs>
                  <a:gs pos="100000">
                    <a:srgbClr val="832B2B"/>
                  </a:gs>
                </a:gsLst>
                <a:lin ang="5400000" scaled="false"/>
              </a:gra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true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false"/>
            <c:showVal val="true"/>
            <c:showCatName val="false"/>
            <c:showSerName val="false"/>
            <c:showPercent val="false"/>
            <c:showBubbleSize val="false"/>
            <c:showLeaderLines val="false"/>
            <c:extLst>
              <c:ext xmlns:c15="http://schemas.microsoft.com/office/drawing/2012/chart" uri="{CE6537A1-D6FC-4f65-9D91-7224C49458BB}">
                <c15:layout/>
                <c15:showLeaderLines val="true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'[times.xlsx]Node Failures'!$B$6:$B$10</c:f>
              <c:strCache>
                <c:ptCount val="5"/>
                <c:pt idx="0">
                  <c:v>Local Compute</c:v>
                </c:pt>
                <c:pt idx="1">
                  <c:v>No Failure</c:v>
                </c:pt>
                <c:pt idx="2">
                  <c:v>After Receiving Matrix data</c:v>
                </c:pt>
                <c:pt idx="3">
                  <c:v>After Computing Results</c:v>
                </c:pt>
                <c:pt idx="4">
                  <c:v>After Sending Results</c:v>
                </c:pt>
              </c:strCache>
            </c:strRef>
          </c:cat>
          <c:val>
            <c:numRef>
              <c:f>'[times.xlsx]Node Failures'!$F$6:$F$10</c:f>
              <c:numCache>
                <c:formatCode>0.00_ </c:formatCode>
                <c:ptCount val="5"/>
                <c:pt idx="0">
                  <c:v>29.5166666666667</c:v>
                </c:pt>
                <c:pt idx="1">
                  <c:v>18.22</c:v>
                </c:pt>
                <c:pt idx="2">
                  <c:v>20.4933333333333</c:v>
                </c:pt>
                <c:pt idx="3">
                  <c:v>24.4766666666667</c:v>
                </c:pt>
                <c:pt idx="4">
                  <c:v>27.0933333333333</c:v>
                </c:pt>
              </c:numCache>
            </c:numRef>
          </c:val>
        </c:ser>
        <c:dLbls>
          <c:showLegendKey val="false"/>
          <c:showVal val="true"/>
          <c:showCatName val="false"/>
          <c:showSerName val="false"/>
          <c:showPercent val="false"/>
          <c:showBubbleSize val="false"/>
        </c:dLbls>
        <c:gapWidth val="219"/>
        <c:overlap val="-27"/>
        <c:axId val="149205460"/>
        <c:axId val="179396741"/>
      </c:barChart>
      <c:catAx>
        <c:axId val="149205460"/>
        <c:scaling>
          <c:orientation val="minMax"/>
        </c:scaling>
        <c:delete val="false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true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9396741"/>
        <c:crosses val="autoZero"/>
        <c:auto val="true"/>
        <c:lblAlgn val="ctr"/>
        <c:lblOffset val="100"/>
        <c:noMultiLvlLbl val="false"/>
      </c:catAx>
      <c:valAx>
        <c:axId val="179396741"/>
        <c:scaling>
          <c:orientation val="minMax"/>
        </c:scaling>
        <c:delete val="false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true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en-US"/>
                  <a:t>Time (s)</a:t>
                </a:r>
                <a:endParaRPr lang="en-US" altLang="en-US"/>
              </a:p>
            </c:rich>
          </c:tx>
          <c:layout/>
          <c:overlay val="false"/>
          <c:spPr>
            <a:noFill/>
            <a:ln>
              <a:noFill/>
            </a:ln>
            <a:effectLst/>
          </c:spPr>
        </c:title>
        <c:numFmt formatCode="0.00_ " sourceLinked="true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true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9205460"/>
        <c:crosses val="autoZero"/>
        <c:crossBetween val="between"/>
      </c:valAx>
      <c:spPr>
        <a:noFill/>
        <a:ln>
          <a:noFill/>
        </a:ln>
        <a:effectLst/>
      </c:spPr>
    </c:plotArea>
    <c:plotVisOnly val="true"/>
    <c:dispBlanksAs val="gap"/>
    <c:showDLblsOverMax val="false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false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lang val="zh-CN"/>
  <c:roundedCorners val="false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true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Caching Vs. No Caching</a:t>
            </a:r>
            <a:endParaRPr lang="en-US" altLang="en-US"/>
          </a:p>
        </c:rich>
      </c:tx>
      <c:layout/>
      <c:overlay val="false"/>
      <c:spPr>
        <a:noFill/>
        <a:ln>
          <a:noFill/>
        </a:ln>
        <a:effectLst/>
      </c:spPr>
    </c:title>
    <c:autoTitleDeleted val="false"/>
    <c:plotArea>
      <c:layout/>
      <c:barChart>
        <c:barDir val="col"/>
        <c:grouping val="clustered"/>
        <c:varyColors val="false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false"/>
          <c:dPt>
            <c:idx val="1"/>
            <c:invertIfNegative val="false"/>
            <c:bubble3D val="false"/>
            <c:spPr>
              <a:gradFill>
                <a:gsLst>
                  <a:gs pos="0">
                    <a:srgbClr val="FE4444"/>
                  </a:gs>
                  <a:gs pos="0">
                    <a:srgbClr val="832B2B"/>
                  </a:gs>
                </a:gsLst>
                <a:lin ang="5400000" scaled="false"/>
              </a:gra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true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false"/>
            <c:showVal val="true"/>
            <c:showCatName val="false"/>
            <c:showSerName val="false"/>
            <c:showPercent val="false"/>
            <c:showBubbleSize val="false"/>
            <c:showLeaderLines val="false"/>
            <c:extLst>
              <c:ext xmlns:c15="http://schemas.microsoft.com/office/drawing/2012/chart" uri="{CE6537A1-D6FC-4f65-9D91-7224C49458BB}">
                <c15:layout/>
                <c15:showLeaderLines val="true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'[times.xlsx]Caching Vs. No Caching'!$B$7:$B$8</c:f>
              <c:strCache>
                <c:ptCount val="2"/>
                <c:pt idx="0">
                  <c:v>Caching</c:v>
                </c:pt>
                <c:pt idx="1">
                  <c:v>No Caching</c:v>
                </c:pt>
              </c:strCache>
            </c:strRef>
          </c:cat>
          <c:val>
            <c:numRef>
              <c:f>'[times.xlsx]Caching Vs. No Caching'!$F$7:$F$8</c:f>
              <c:numCache>
                <c:formatCode>0.00_ </c:formatCode>
                <c:ptCount val="2"/>
                <c:pt idx="0">
                  <c:v>20.4933333333333</c:v>
                </c:pt>
                <c:pt idx="1">
                  <c:v>22.5366666666667</c:v>
                </c:pt>
              </c:numCache>
            </c:numRef>
          </c:val>
        </c:ser>
        <c:dLbls>
          <c:showLegendKey val="false"/>
          <c:showVal val="true"/>
          <c:showCatName val="false"/>
          <c:showSerName val="false"/>
          <c:showPercent val="false"/>
          <c:showBubbleSize val="false"/>
        </c:dLbls>
        <c:gapWidth val="219"/>
        <c:overlap val="-27"/>
        <c:axId val="949620962"/>
        <c:axId val="305672465"/>
      </c:barChart>
      <c:catAx>
        <c:axId val="949620962"/>
        <c:scaling>
          <c:orientation val="minMax"/>
        </c:scaling>
        <c:delete val="false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true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05672465"/>
        <c:crosses val="autoZero"/>
        <c:auto val="true"/>
        <c:lblAlgn val="ctr"/>
        <c:lblOffset val="100"/>
        <c:noMultiLvlLbl val="false"/>
      </c:catAx>
      <c:valAx>
        <c:axId val="305672465"/>
        <c:scaling>
          <c:orientation val="minMax"/>
          <c:min val="0"/>
        </c:scaling>
        <c:delete val="false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true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en-US"/>
                  <a:t>Time (s)</a:t>
                </a:r>
                <a:endParaRPr lang="en-US" altLang="en-US"/>
              </a:p>
            </c:rich>
          </c:tx>
          <c:layout>
            <c:manualLayout>
              <c:xMode val="edge"/>
              <c:yMode val="edge"/>
              <c:x val="0.0198602931105328"/>
              <c:y val="0.423010532475132"/>
            </c:manualLayout>
          </c:layout>
          <c:overlay val="false"/>
          <c:spPr>
            <a:noFill/>
            <a:ln>
              <a:noFill/>
            </a:ln>
            <a:effectLst/>
          </c:spPr>
        </c:title>
        <c:numFmt formatCode="0.00_ " sourceLinked="true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true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9620962"/>
        <c:crosses val="autoZero"/>
        <c:crossBetween val="between"/>
      </c:valAx>
      <c:spPr>
        <a:noFill/>
        <a:ln>
          <a:noFill/>
        </a:ln>
        <a:effectLst/>
      </c:spPr>
    </c:plotArea>
    <c:plotVisOnly val="true"/>
    <c:dispBlanksAs val="gap"/>
    <c:showDLblsOverMax val="false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false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lang val="zh-CN"/>
  <c:roundedCorners val="false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true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Local Vs Distributed (6 sub tasks) Compute Time </a:t>
            </a:r>
            <a:endParaRPr lang="en-US" altLang="en-US"/>
          </a:p>
        </c:rich>
      </c:tx>
      <c:layout/>
      <c:overlay val="false"/>
      <c:spPr>
        <a:noFill/>
        <a:ln>
          <a:noFill/>
        </a:ln>
        <a:effectLst/>
      </c:spPr>
    </c:title>
    <c:autoTitleDeleted val="false"/>
    <c:plotArea>
      <c:layout>
        <c:manualLayout>
          <c:layoutTarget val="inner"/>
          <c:xMode val="edge"/>
          <c:yMode val="edge"/>
          <c:x val="0.123398328690808"/>
          <c:y val="0.088356620093147"/>
          <c:w val="0.842795644466954"/>
          <c:h val="0.786214238190286"/>
        </c:manualLayout>
      </c:layout>
      <c:lineChart>
        <c:grouping val="standard"/>
        <c:varyColors val="false"/>
        <c:ser>
          <c:idx val="2"/>
          <c:order val="0"/>
          <c:tx>
            <c:strRef>
              <c:f>"Distributed"</c:f>
              <c:strCache>
                <c:ptCount val="1"/>
                <c:pt idx="0">
                  <c:v>Distributed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0.0151378446115288"/>
                  <c:y val="-0.0357305936073059"/>
                </c:manualLayout>
              </c:layout>
              <c:dLblPos val="r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0130325814536341"/>
                  <c:y val="-0.0416666666666667"/>
                </c:manualLayout>
              </c:layout>
              <c:dLblPos val="r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130325814536341"/>
                  <c:y val="-0.0444063926940639"/>
                </c:manualLayout>
              </c:layout>
              <c:dLblPos val="r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413032581453634"/>
                  <c:y val="-0.00856164383561644"/>
                </c:manualLayout>
              </c:layout>
              <c:dLblPos val="r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803007518796992"/>
                  <c:y val="-0.0313926940639269"/>
                </c:manualLayout>
              </c:layout>
              <c:dLblPos val="r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true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false"/>
            <c:showVal val="true"/>
            <c:showCatName val="false"/>
            <c:showSerName val="false"/>
            <c:showPercent val="false"/>
            <c:showBubbleSize val="false"/>
            <c:showLeaderLines val="false"/>
            <c:extLst>
              <c:ext xmlns:c15="http://schemas.microsoft.com/office/drawing/2012/chart" uri="{CE6537A1-D6FC-4f65-9D91-7224C49458BB}">
                <c15:layout/>
                <c15:showLeaderLines val="true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'[times.xlsx]Time saved with size'!$B$5:$B$9</c:f>
              <c:strCache>
                <c:ptCount val="5"/>
                <c:pt idx="0" c:formatCode="#,##0">
                  <c:v>"(1000,1000)"</c:v>
                </c:pt>
                <c:pt idx="1" c:formatCode="#,##0">
                  <c:v>"(2000,2000)"</c:v>
                </c:pt>
                <c:pt idx="2" c:formatCode="#,##0">
                  <c:v>"(4000,4000)"</c:v>
                </c:pt>
                <c:pt idx="3" c:formatCode="#,##0">
                  <c:v>"(8000,8000)"</c:v>
                </c:pt>
                <c:pt idx="4" c:formatCode="#,##0">
                  <c:v>"(16000,16000)"</c:v>
                </c:pt>
              </c:strCache>
            </c:strRef>
          </c:cat>
          <c:val>
            <c:numRef>
              <c:f>'[times.xlsx]Time saved with size'!$G$5:$G$9</c:f>
              <c:numCache>
                <c:formatCode>0.00_ </c:formatCode>
                <c:ptCount val="5"/>
                <c:pt idx="0">
                  <c:v>0.35</c:v>
                </c:pt>
                <c:pt idx="1">
                  <c:v>0.846666666666667</c:v>
                </c:pt>
                <c:pt idx="2">
                  <c:v>2.64333333333333</c:v>
                </c:pt>
                <c:pt idx="3">
                  <c:v>11.0833333333333</c:v>
                </c:pt>
                <c:pt idx="4">
                  <c:v>54.62</c:v>
                </c:pt>
              </c:numCache>
            </c:numRef>
          </c:val>
          <c:smooth val="false"/>
        </c:ser>
        <c:ser>
          <c:idx val="0"/>
          <c:order val="1"/>
          <c:tx>
            <c:strRef>
              <c:f>"Local"</c:f>
              <c:strCache>
                <c:ptCount val="1"/>
                <c:pt idx="0">
                  <c:v>Local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476190476190476"/>
                  <c:y val="-0.0570776255707763"/>
                </c:manualLayout>
              </c:layout>
              <c:dLblPos val="r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778947368421053"/>
                  <c:y val="-0.0571917808219178"/>
                </c:manualLayout>
              </c:layout>
              <c:dLblPos val="r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928320802005013"/>
                  <c:y val="-0.0771689497716895"/>
                </c:manualLayout>
              </c:layout>
              <c:dLblPos val="r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35538847117794"/>
                  <c:y val="-0.0686073059360731"/>
                </c:manualLayout>
              </c:layout>
              <c:dLblPos val="r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116791979949875"/>
                  <c:y val="-0.004337899543379"/>
                </c:manualLayout>
              </c:layout>
              <c:dLblPos val="r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true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false"/>
            <c:showVal val="true"/>
            <c:showCatName val="false"/>
            <c:showSerName val="false"/>
            <c:showPercent val="false"/>
            <c:showBubbleSize val="false"/>
            <c:showLeaderLines val="false"/>
            <c:extLst>
              <c:ext xmlns:c15="http://schemas.microsoft.com/office/drawing/2012/chart" uri="{CE6537A1-D6FC-4f65-9D91-7224C49458BB}">
                <c15:layout/>
                <c15:showLeaderLines val="true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'[times.xlsx]Time saved with size'!$B$5:$B$9</c:f>
              <c:strCache>
                <c:ptCount val="5"/>
                <c:pt idx="0" c:formatCode="#,##0">
                  <c:v>"(1000,1000)"</c:v>
                </c:pt>
                <c:pt idx="1" c:formatCode="#,##0">
                  <c:v>"(2000,2000)"</c:v>
                </c:pt>
                <c:pt idx="2" c:formatCode="#,##0">
                  <c:v>"(4000,4000)"</c:v>
                </c:pt>
                <c:pt idx="3" c:formatCode="#,##0">
                  <c:v>"(8000,8000)"</c:v>
                </c:pt>
                <c:pt idx="4" c:formatCode="#,##0">
                  <c:v>"(16000,16000)"</c:v>
                </c:pt>
              </c:strCache>
            </c:strRef>
          </c:cat>
          <c:val>
            <c:numRef>
              <c:f>'[times.xlsx]Time saved with size'!$C$5:$C$9</c:f>
              <c:numCache>
                <c:formatCode>General</c:formatCode>
                <c:ptCount val="5"/>
                <c:pt idx="0">
                  <c:v>0.04</c:v>
                </c:pt>
                <c:pt idx="1">
                  <c:v>0.25</c:v>
                </c:pt>
                <c:pt idx="2">
                  <c:v>2.02</c:v>
                </c:pt>
                <c:pt idx="3">
                  <c:v>15.59</c:v>
                </c:pt>
                <c:pt idx="4">
                  <c:v>122.37</c:v>
                </c:pt>
              </c:numCache>
            </c:numRef>
          </c:val>
          <c:smooth val="false"/>
        </c:ser>
        <c:dLbls>
          <c:showLegendKey val="false"/>
          <c:showVal val="false"/>
          <c:showCatName val="false"/>
          <c:showSerName val="false"/>
          <c:showPercent val="false"/>
          <c:showBubbleSize val="false"/>
        </c:dLbls>
        <c:marker val="true"/>
        <c:smooth val="false"/>
        <c:axId val="14712559"/>
        <c:axId val="940458644"/>
      </c:lineChart>
      <c:catAx>
        <c:axId val="14712559"/>
        <c:scaling>
          <c:orientation val="minMax"/>
        </c:scaling>
        <c:delete val="false"/>
        <c:axPos val="b"/>
        <c:title>
          <c:tx>
            <c:rich>
              <a:bodyPr rot="0" spcFirstLastPara="0" vertOverflow="ellipsis" vert="horz" wrap="square" anchor="ctr" anchorCtr="true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en-US"/>
                  <a:t>Size of the two matrices being multiplied</a:t>
                </a:r>
                <a:endParaRPr lang="en-US" altLang="en-US"/>
              </a:p>
            </c:rich>
          </c:tx>
          <c:layout>
            <c:manualLayout>
              <c:xMode val="edge"/>
              <c:yMode val="edge"/>
              <c:x val="0.323288220551378"/>
              <c:y val="0.935502283105023"/>
            </c:manualLayout>
          </c:layout>
          <c:overlay val="false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true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0458644"/>
        <c:crosses val="autoZero"/>
        <c:auto val="true"/>
        <c:lblAlgn val="ctr"/>
        <c:lblOffset val="100"/>
        <c:noMultiLvlLbl val="false"/>
      </c:catAx>
      <c:valAx>
        <c:axId val="940458644"/>
        <c:scaling>
          <c:orientation val="minMax"/>
        </c:scaling>
        <c:delete val="false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true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Time (s)</a:t>
                </a:r>
              </a:p>
            </c:rich>
          </c:tx>
          <c:layout/>
          <c:overlay val="false"/>
          <c:spPr>
            <a:noFill/>
            <a:ln>
              <a:noFill/>
            </a:ln>
            <a:effectLst/>
          </c:spPr>
        </c:title>
        <c:numFmt formatCode="0.00_ " sourceLinked="true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true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712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61513947225249"/>
          <c:y val="0.103310502283105"/>
        </c:manualLayout>
      </c:layout>
      <c:overlay val="false"/>
      <c:spPr>
        <a:noFill/>
        <a:ln>
          <a:noFill/>
        </a:ln>
        <a:effectLst/>
      </c:spPr>
      <c:txPr>
        <a:bodyPr rot="0" spcFirstLastPara="0" vertOverflow="ellipsis" vert="horz" wrap="square" anchor="ctr" anchorCtr="true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true"/>
    <c:dispBlanksAs val="gap"/>
    <c:showDLblsOverMax val="false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false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lang val="zh-CN"/>
  <c:roundedCorners val="false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true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(6 sub tasks) Compute Time Save (%)</a:t>
            </a:r>
            <a:endParaRPr lang="en-US" altLang="en-US"/>
          </a:p>
        </c:rich>
      </c:tx>
      <c:layout/>
      <c:overlay val="false"/>
      <c:spPr>
        <a:noFill/>
        <a:ln>
          <a:noFill/>
        </a:ln>
        <a:effectLst/>
      </c:spPr>
    </c:title>
    <c:autoTitleDeleted val="false"/>
    <c:plotArea>
      <c:layout>
        <c:manualLayout>
          <c:layoutTarget val="inner"/>
          <c:xMode val="edge"/>
          <c:yMode val="edge"/>
          <c:x val="0.148384007661001"/>
          <c:y val="0.0905838580423583"/>
          <c:w val="0.816423270289682"/>
          <c:h val="0.758500286204923"/>
        </c:manualLayout>
      </c:layout>
      <c:lineChart>
        <c:grouping val="standard"/>
        <c:varyColors val="false"/>
        <c:ser>
          <c:idx val="2"/>
          <c:order val="0"/>
          <c:tx>
            <c:strRef>
              <c:f>"Percentage Time Saved"</c:f>
              <c:strCache>
                <c:ptCount val="1"/>
                <c:pt idx="0">
                  <c:v>Percentage Time Saved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0.040320948855534"/>
                  <c:y val="-0.0142694063926941"/>
                </c:manualLayout>
              </c:layout>
              <c:dLblPos val="r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402317220763356"/>
                  <c:y val="0.028310502283105"/>
                </c:manualLayout>
              </c:layout>
              <c:dLblPos val="r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114366984985288"/>
                  <c:y val="0.0555936073059361"/>
                </c:manualLayout>
              </c:layout>
              <c:dLblPos val="r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227079789370084"/>
                  <c:y val="0.0616438356164384"/>
                </c:manualLayout>
              </c:layout>
              <c:dLblPos val="r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439811378998795"/>
                  <c:y val="0.0585616438356165"/>
                </c:manualLayout>
              </c:layout>
              <c:dLblPos val="r"/>
              <c:showLegendKey val="false"/>
              <c:showVal val="true"/>
              <c:showCatName val="false"/>
              <c:showSerName val="false"/>
              <c:showPercent val="false"/>
              <c:showBubbleSize val="false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true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false"/>
            <c:showVal val="true"/>
            <c:showCatName val="false"/>
            <c:showSerName val="false"/>
            <c:showPercent val="false"/>
            <c:showBubbleSize val="false"/>
            <c:showLeaderLines val="false"/>
            <c:extLst>
              <c:ext xmlns:c15="http://schemas.microsoft.com/office/drawing/2012/chart" uri="{CE6537A1-D6FC-4f65-9D91-7224C49458BB}">
                <c15:layout/>
                <c15:showLeaderLines val="true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'[times.xlsx]Time saved with size'!$B$5:$B$9</c:f>
              <c:strCache>
                <c:ptCount val="5"/>
                <c:pt idx="0" c:formatCode="#,##0">
                  <c:v>"(1000,1000)"</c:v>
                </c:pt>
                <c:pt idx="1" c:formatCode="#,##0">
                  <c:v>"(2000,2000)"</c:v>
                </c:pt>
                <c:pt idx="2" c:formatCode="#,##0">
                  <c:v>"(4000,4000)"</c:v>
                </c:pt>
                <c:pt idx="3" c:formatCode="#,##0">
                  <c:v>"(8000,8000)"</c:v>
                </c:pt>
                <c:pt idx="4" c:formatCode="#,##0">
                  <c:v>"(16000,16000)"</c:v>
                </c:pt>
              </c:strCache>
            </c:strRef>
          </c:cat>
          <c:val>
            <c:numRef>
              <c:f>'[times.xlsx]Time saved with size'!$I$5:$I$9</c:f>
              <c:numCache>
                <c:formatCode>0.00_ </c:formatCode>
                <c:ptCount val="5"/>
                <c:pt idx="0">
                  <c:v>-775</c:v>
                </c:pt>
                <c:pt idx="1">
                  <c:v>-238.666666666667</c:v>
                </c:pt>
                <c:pt idx="2">
                  <c:v>-30.8580858085808</c:v>
                </c:pt>
                <c:pt idx="3">
                  <c:v>28.907419285867</c:v>
                </c:pt>
                <c:pt idx="4">
                  <c:v>55.3648770123396</c:v>
                </c:pt>
              </c:numCache>
            </c:numRef>
          </c:val>
          <c:smooth val="false"/>
        </c:ser>
        <c:dLbls>
          <c:showLegendKey val="false"/>
          <c:showVal val="false"/>
          <c:showCatName val="false"/>
          <c:showSerName val="false"/>
          <c:showPercent val="false"/>
          <c:showBubbleSize val="false"/>
        </c:dLbls>
        <c:marker val="true"/>
        <c:smooth val="false"/>
        <c:axId val="14712559"/>
        <c:axId val="940458644"/>
      </c:lineChart>
      <c:catAx>
        <c:axId val="14712559"/>
        <c:scaling>
          <c:orientation val="minMax"/>
        </c:scaling>
        <c:delete val="false"/>
        <c:axPos val="b"/>
        <c:title>
          <c:tx>
            <c:rich>
              <a:bodyPr rot="0" spcFirstLastPara="0" vertOverflow="ellipsis" vert="horz" wrap="square" anchor="ctr" anchorCtr="true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en-US"/>
                  <a:t>Size of the two matrices being multiplied</a:t>
                </a:r>
                <a:endParaRPr lang="en-US" altLang="en-US"/>
              </a:p>
            </c:rich>
          </c:tx>
          <c:layout>
            <c:manualLayout>
              <c:xMode val="edge"/>
              <c:yMode val="edge"/>
              <c:x val="0.323288220551378"/>
              <c:y val="0.935502283105023"/>
            </c:manualLayout>
          </c:layout>
          <c:overlay val="false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true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0458644"/>
        <c:crosses val="autoZero"/>
        <c:auto val="false"/>
        <c:lblAlgn val="ctr"/>
        <c:lblOffset val="100"/>
        <c:noMultiLvlLbl val="false"/>
      </c:catAx>
      <c:valAx>
        <c:axId val="940458644"/>
        <c:scaling>
          <c:orientation val="minMax"/>
        </c:scaling>
        <c:delete val="false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true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en-US"/>
                  <a:t>Percentage Time Saved (Local - Distributed)/Local</a:t>
                </a:r>
                <a:endParaRPr lang="en-US" altLang="en-US"/>
              </a:p>
            </c:rich>
          </c:tx>
          <c:layout/>
          <c:overlay val="false"/>
          <c:spPr>
            <a:noFill/>
            <a:ln>
              <a:noFill/>
            </a:ln>
            <a:effectLst/>
          </c:spPr>
        </c:title>
        <c:numFmt formatCode="0.00_ " sourceLinked="true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true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712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7621393236326"/>
          <c:y val="0.714954337899543"/>
        </c:manualLayout>
      </c:layout>
      <c:overlay val="false"/>
      <c:spPr>
        <a:noFill/>
        <a:ln>
          <a:noFill/>
        </a:ln>
        <a:effectLst/>
      </c:spPr>
      <c:txPr>
        <a:bodyPr rot="0" spcFirstLastPara="0" vertOverflow="ellipsis" vert="horz" wrap="square" anchor="ctr" anchorCtr="true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true"/>
    <c:dispBlanksAs val="gap"/>
    <c:showDLblsOverMax val="false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false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true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true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true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true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true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877570" y="368300"/>
            <a:ext cx="10767060" cy="3804285"/>
          </a:xfrm>
        </p:spPr>
        <p:txBody>
          <a:bodyPr>
            <a:normAutofit/>
          </a:bodyPr>
          <a:p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lt"/>
              </a:rPr>
              <a:t>Task Offloading in Distributed Systems for Matrix Multiplication</a:t>
            </a:r>
            <a:endParaRPr lang="en-US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+mn-lt"/>
            </a:endParaRP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6533515"/>
            <a:ext cx="9144000" cy="287020"/>
          </a:xfrm>
        </p:spPr>
        <p:txBody>
          <a:bodyPr>
            <a:normAutofit fontScale="60000"/>
          </a:bodyPr>
          <a:p>
            <a:r>
              <a:rPr lang="en-US" altLang="en-US"/>
              <a:t>Nachiket Patel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83870" y="175895"/>
            <a:ext cx="5321300" cy="1062990"/>
          </a:xfrm>
        </p:spPr>
        <p:txBody>
          <a:bodyPr/>
          <a:p>
            <a:r>
              <a:rPr lang="en-US" altLang="en-US" sz="4000">
                <a:latin typeface="+mn-lt"/>
                <a:cs typeface="+mn-lt"/>
              </a:rPr>
              <a:t>Time Saved</a:t>
            </a:r>
            <a:endParaRPr lang="en-US" altLang="en-US" sz="4000">
              <a:latin typeface="+mn-lt"/>
              <a:cs typeface="+mn-lt"/>
            </a:endParaRPr>
          </a:p>
        </p:txBody>
      </p:sp>
      <p:sp>
        <p:nvSpPr>
          <p:cNvPr id="15" name="Content Placeholder 14"/>
          <p:cNvSpPr>
            <a:spLocks noGrp="true"/>
          </p:cNvSpPr>
          <p:nvPr>
            <p:ph idx="1"/>
          </p:nvPr>
        </p:nvSpPr>
        <p:spPr>
          <a:xfrm>
            <a:off x="483870" y="1165860"/>
            <a:ext cx="5320665" cy="1146175"/>
          </a:xfrm>
        </p:spPr>
        <p:txBody>
          <a:bodyPr>
            <a:normAutofit/>
          </a:bodyPr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sz="1800"/>
              <a:t>Comparing how much time local compute takes vs distributed compute</a:t>
            </a:r>
            <a:endParaRPr lang="en-US" altLang="en-US" sz="1800"/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endParaRPr lang="en-US" altLang="en-US" sz="1800"/>
          </a:p>
        </p:txBody>
      </p:sp>
      <p:graphicFrame>
        <p:nvGraphicFramePr>
          <p:cNvPr id="5" name="Chart 4"/>
          <p:cNvGraphicFramePr/>
          <p:nvPr/>
        </p:nvGraphicFramePr>
        <p:xfrm>
          <a:off x="483870" y="2506980"/>
          <a:ext cx="5320030" cy="4075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6288405" y="2507615"/>
          <a:ext cx="5304790" cy="4074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14"/>
          <p:cNvSpPr>
            <a:spLocks noGrp="true"/>
          </p:cNvSpPr>
          <p:nvPr/>
        </p:nvSpPr>
        <p:spPr>
          <a:xfrm>
            <a:off x="6288405" y="1238885"/>
            <a:ext cx="5304790" cy="1146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endParaRPr lang="en-US" altLang="en-US" sz="1800"/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endParaRPr lang="en-US" alt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true"/>
              <p:nvPr/>
            </p:nvSpPr>
            <p:spPr>
              <a:xfrm>
                <a:off x="6524625" y="1561465"/>
                <a:ext cx="4700270" cy="4083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𝑇𝑖𝑚𝑒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𝑆𝑎𝑣𝑒𝑑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f>
                      <m:fPr>
                        <m:ctrlP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𝐿𝑜𝑐𝑎𝑙</m:t>
                        </m:r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 </m:t>
                        </m:r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𝑇𝑖𝑚𝑒</m:t>
                        </m:r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 − </m:t>
                        </m:r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𝐷𝑖𝑠𝑡𝑟𝑖𝑏𝑢𝑡𝑒𝑑</m:t>
                        </m:r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 </m:t>
                        </m:r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𝑇𝑖𝑚𝑒</m:t>
                        </m:r>
                      </m:num>
                      <m:den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𝐿𝑜𝑐𝑎𝑙</m:t>
                        </m:r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 </m:t>
                        </m:r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𝑇𝑖𝑚𝑒</m:t>
                        </m:r>
                      </m:den>
                    </m:f>
                  </m:oMath>
                </a14:m>
                <a:r>
                  <a:rPr lang="en-US" altLang="en-US" sz="1400"/>
                  <a:t> * 100</a:t>
                </a:r>
                <a:endParaRPr lang="en-US" altLang="en-US" sz="1400"/>
              </a:p>
            </p:txBody>
          </p:sp>
        </mc:Choice>
        <mc:Fallback>
          <p:sp>
            <p:nvSpPr>
              <p:cNvPr id="8" name="Text Box 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524625" y="1561465"/>
                <a:ext cx="4700270" cy="408305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10845" y="258445"/>
            <a:ext cx="4869180" cy="999490"/>
          </a:xfrm>
        </p:spPr>
        <p:txBody>
          <a:bodyPr/>
          <a:p>
            <a:r>
              <a:rPr lang="en-US" altLang="en-US" sz="4000">
                <a:latin typeface="+mn-lt"/>
                <a:cs typeface="+mn-lt"/>
              </a:rPr>
              <a:t>Conclusion</a:t>
            </a:r>
            <a:endParaRPr lang="en-US" altLang="en-US" sz="400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10845" y="1345565"/>
            <a:ext cx="11095990" cy="5200015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en-US" altLang="en-US" sz="1800"/>
              <a:t>The number of node failures before the distributed approach becomes more time consuming than local computation depends on:</a:t>
            </a:r>
            <a:endParaRPr lang="en-US" altLang="en-US" sz="1800"/>
          </a:p>
          <a:p>
            <a:pPr lvl="1">
              <a:lnSpc>
                <a:spcPct val="150000"/>
              </a:lnSpc>
            </a:pPr>
            <a:r>
              <a:rPr lang="en-US" altLang="en-US" sz="1600"/>
              <a:t>When the worker fails</a:t>
            </a:r>
            <a:endParaRPr lang="en-US" altLang="en-US" sz="1600"/>
          </a:p>
          <a:p>
            <a:pPr lvl="1">
              <a:lnSpc>
                <a:spcPct val="150000"/>
              </a:lnSpc>
            </a:pPr>
            <a:r>
              <a:rPr lang="en-US" altLang="en-US" sz="1600"/>
              <a:t>Is there is a reserve nodes to which the sub-task can be offloaded</a:t>
            </a:r>
            <a:endParaRPr lang="en-US" altLang="en-US" sz="1600"/>
          </a:p>
          <a:p>
            <a:pPr lvl="1">
              <a:lnSpc>
                <a:spcPct val="150000"/>
              </a:lnSpc>
            </a:pPr>
            <a:endParaRPr lang="en-US" altLang="en-US" sz="1600"/>
          </a:p>
          <a:p>
            <a:pPr lvl="0">
              <a:lnSpc>
                <a:spcPct val="150000"/>
              </a:lnSpc>
            </a:pPr>
            <a:r>
              <a:rPr lang="en-US" altLang="en-US" sz="1600"/>
              <a:t>The granularity of sub-task size depends seems to depend on the hardware specification of the main node</a:t>
            </a:r>
            <a:endParaRPr lang="en-US" altLang="en-US" sz="1600"/>
          </a:p>
          <a:p>
            <a:pPr lvl="1">
              <a:lnSpc>
                <a:spcPct val="150000"/>
              </a:lnSpc>
            </a:pPr>
            <a:r>
              <a:rPr lang="en-US" altLang="en-US" sz="1440"/>
              <a:t>Due to multi-threaded approach</a:t>
            </a:r>
            <a:endParaRPr lang="en-US" altLang="en-US" sz="144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440"/>
          </a:p>
          <a:p>
            <a:pPr lvl="0">
              <a:lnSpc>
                <a:spcPct val="150000"/>
              </a:lnSpc>
            </a:pPr>
            <a:r>
              <a:rPr lang="en-US" altLang="en-US" sz="1600"/>
              <a:t>The high level caching mechanism saves a small amount of time if sub-task fails</a:t>
            </a:r>
            <a:endParaRPr lang="en-US" altLang="en-US" sz="1600"/>
          </a:p>
          <a:p>
            <a:pPr lvl="1">
              <a:lnSpc>
                <a:spcPct val="150000"/>
              </a:lnSpc>
            </a:pPr>
            <a:r>
              <a:rPr lang="en-US" altLang="en-US" sz="1440"/>
              <a:t>With a small storage overhead</a:t>
            </a:r>
            <a:endParaRPr lang="en-US" altLang="en-US" sz="1440"/>
          </a:p>
          <a:p>
            <a:pPr lvl="1">
              <a:lnSpc>
                <a:spcPct val="150000"/>
              </a:lnSpc>
            </a:pPr>
            <a:r>
              <a:rPr lang="en-US" altLang="en-US" sz="1440"/>
              <a:t>Without any noticable impact when there are no node failures</a:t>
            </a:r>
            <a:endParaRPr lang="en-US" altLang="en-US" sz="144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431665" y="939165"/>
            <a:ext cx="3423920" cy="1045210"/>
          </a:xfrm>
        </p:spPr>
        <p:txBody>
          <a:bodyPr>
            <a:normAutofit fontScale="90000"/>
          </a:bodyPr>
          <a:p>
            <a:r>
              <a:rPr lang="en-US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lt"/>
              </a:rPr>
              <a:t>Thank You</a:t>
            </a:r>
            <a:endParaRPr lang="en-US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+mn-lt"/>
            </a:endParaRPr>
          </a:p>
        </p:txBody>
      </p:sp>
      <p:sp>
        <p:nvSpPr>
          <p:cNvPr id="3" name="Title 1"/>
          <p:cNvSpPr>
            <a:spLocks noGrp="true"/>
          </p:cNvSpPr>
          <p:nvPr/>
        </p:nvSpPr>
        <p:spPr>
          <a:xfrm>
            <a:off x="3533775" y="2472690"/>
            <a:ext cx="5288915" cy="2250440"/>
          </a:xfrm>
          <a:prstGeom prst="rect">
            <a:avLst/>
          </a:prstGeom>
        </p:spPr>
        <p:txBody>
          <a:bodyPr vert="horz" lIns="91440" tIns="45720" rIns="91440" bIns="45720" rtlCol="0" anchor="ctr" anchorCtr="false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lt"/>
              </a:rPr>
              <a:t>Questions?</a:t>
            </a:r>
            <a:endParaRPr lang="en-US" altLang="en-US" sz="7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77875" y="-2540"/>
            <a:ext cx="10515600" cy="1325563"/>
          </a:xfrm>
        </p:spPr>
        <p:txBody>
          <a:bodyPr/>
          <a:p>
            <a:pPr algn="l"/>
            <a:r>
              <a:rPr lang="en-US" altLang="en-US" sz="4000">
                <a:latin typeface="+mn-lt"/>
                <a:cs typeface="+mn-lt"/>
              </a:rPr>
              <a:t>Outline</a:t>
            </a:r>
            <a:endParaRPr lang="en-US" altLang="en-US" sz="400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25145" y="1219200"/>
            <a:ext cx="5542280" cy="5114290"/>
          </a:xfrm>
        </p:spPr>
        <p:txBody>
          <a:bodyPr>
            <a:normAutofit lnSpcReduction="20000"/>
          </a:bodyPr>
          <a:p>
            <a:pPr lvl="0">
              <a:lnSpc>
                <a:spcPct val="125000"/>
              </a:lnSpc>
              <a:spcAft>
                <a:spcPts val="0"/>
              </a:spcAft>
            </a:pPr>
            <a:r>
              <a:rPr lang="en-US" altLang="en-US"/>
              <a:t>Motivation</a:t>
            </a:r>
            <a:endParaRPr lang="en-US" altLang="en-US"/>
          </a:p>
          <a:p>
            <a:pPr lvl="0">
              <a:lnSpc>
                <a:spcPct val="125000"/>
              </a:lnSpc>
              <a:spcAft>
                <a:spcPts val="0"/>
              </a:spcAft>
            </a:pPr>
            <a:r>
              <a:rPr lang="en-US" altLang="en-US"/>
              <a:t>Objectives &amp; Challenges</a:t>
            </a:r>
            <a:endParaRPr lang="en-US" altLang="en-US"/>
          </a:p>
          <a:p>
            <a:pPr lvl="0">
              <a:lnSpc>
                <a:spcPct val="125000"/>
              </a:lnSpc>
              <a:spcAft>
                <a:spcPts val="0"/>
              </a:spcAft>
            </a:pPr>
            <a:r>
              <a:rPr lang="en-US" altLang="en-US"/>
              <a:t>Design</a:t>
            </a:r>
            <a:endParaRPr lang="en-US" altLang="en-US"/>
          </a:p>
          <a:p>
            <a:pPr lvl="1">
              <a:lnSpc>
                <a:spcPct val="125000"/>
              </a:lnSpc>
              <a:spcAft>
                <a:spcPts val="0"/>
              </a:spcAft>
            </a:pPr>
            <a:r>
              <a:rPr lang="en-US" altLang="en-US" sz="1800"/>
              <a:t>System Architecture</a:t>
            </a:r>
            <a:endParaRPr lang="en-US" altLang="en-US" sz="1800"/>
          </a:p>
          <a:p>
            <a:pPr lvl="1">
              <a:lnSpc>
                <a:spcPct val="125000"/>
              </a:lnSpc>
              <a:spcAft>
                <a:spcPts val="0"/>
              </a:spcAft>
            </a:pPr>
            <a:r>
              <a:rPr lang="en-US" altLang="en-US"/>
              <a:t>Example Execution</a:t>
            </a:r>
            <a:endParaRPr lang="en-US" altLang="en-US"/>
          </a:p>
          <a:p>
            <a:pPr lvl="0">
              <a:lnSpc>
                <a:spcPct val="125000"/>
              </a:lnSpc>
              <a:spcAft>
                <a:spcPts val="0"/>
              </a:spcAft>
            </a:pPr>
            <a:r>
              <a:rPr lang="en-US" altLang="en-US"/>
              <a:t>Evaluation</a:t>
            </a:r>
            <a:endParaRPr lang="en-US" altLang="en-US"/>
          </a:p>
          <a:p>
            <a:pPr lvl="1">
              <a:lnSpc>
                <a:spcPct val="125000"/>
              </a:lnSpc>
              <a:spcAft>
                <a:spcPts val="0"/>
              </a:spcAft>
            </a:pPr>
            <a:r>
              <a:rPr lang="en-US" altLang="en-US">
                <a:sym typeface="+mn-ea"/>
              </a:rPr>
              <a:t>Sub-task granularity</a:t>
            </a:r>
            <a:endParaRPr lang="en-US" altLang="en-US" sz="1800"/>
          </a:p>
          <a:p>
            <a:pPr lvl="1">
              <a:lnSpc>
                <a:spcPct val="125000"/>
              </a:lnSpc>
              <a:spcAft>
                <a:spcPts val="0"/>
              </a:spcAft>
            </a:pPr>
            <a:r>
              <a:rPr lang="en-US" altLang="en-US" sz="1800"/>
              <a:t>Node Failures</a:t>
            </a:r>
            <a:endParaRPr lang="en-US" altLang="en-US" sz="1800"/>
          </a:p>
          <a:p>
            <a:pPr lvl="1">
              <a:lnSpc>
                <a:spcPct val="125000"/>
              </a:lnSpc>
              <a:spcAft>
                <a:spcPts val="0"/>
              </a:spcAft>
            </a:pPr>
            <a:r>
              <a:rPr lang="en-US" altLang="en-US">
                <a:sym typeface="+mn-ea"/>
              </a:rPr>
              <a:t>Caching Vs No Caching</a:t>
            </a:r>
            <a:endParaRPr lang="en-US" altLang="en-US"/>
          </a:p>
          <a:p>
            <a:pPr lvl="1">
              <a:lnSpc>
                <a:spcPct val="125000"/>
              </a:lnSpc>
              <a:spcAft>
                <a:spcPts val="0"/>
              </a:spcAft>
            </a:pPr>
            <a:r>
              <a:rPr lang="en-US" altLang="en-US"/>
              <a:t>Time saved</a:t>
            </a:r>
            <a:endParaRPr lang="en-US" altLang="en-US"/>
          </a:p>
          <a:p>
            <a:pPr lvl="0">
              <a:lnSpc>
                <a:spcPct val="125000"/>
              </a:lnSpc>
              <a:spcAft>
                <a:spcPts val="0"/>
              </a:spcAft>
            </a:pPr>
            <a:r>
              <a:rPr lang="en-US" altLang="en-US"/>
              <a:t>Summary</a:t>
            </a:r>
            <a:endParaRPr lang="en-US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397625" y="2392045"/>
            <a:ext cx="5459730" cy="2243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429385"/>
            <a:ext cx="5233035" cy="4969510"/>
          </a:xfrm>
        </p:spPr>
        <p:txBody>
          <a:bodyPr/>
          <a:p>
            <a:pPr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>
                <a:sym typeface="+mn-ea"/>
              </a:rPr>
              <a:t>Split the matrix multiplication into sub-tasks and offload to worker nodes</a:t>
            </a:r>
            <a:endParaRPr lang="en-US" altLang="en-US"/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endParaRPr lang="en-US" altLang="en-US"/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>
                <a:sym typeface="+mn-ea"/>
              </a:rPr>
              <a:t>Detect failed operations and re-offload</a:t>
            </a:r>
            <a:endParaRPr lang="en-US" altLang="en-US"/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endParaRPr lang="en-US" altLang="en-US"/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>
                <a:sym typeface="+mn-ea"/>
              </a:rPr>
              <a:t>Experiment with granularity of sub-tasks</a:t>
            </a:r>
            <a:endParaRPr lang="en-US" altLang="en-US">
              <a:sym typeface="+mn-ea"/>
            </a:endParaRPr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5" name="Content Placeholder 2"/>
          <p:cNvSpPr>
            <a:spLocks noGrp="true"/>
          </p:cNvSpPr>
          <p:nvPr/>
        </p:nvSpPr>
        <p:spPr>
          <a:xfrm>
            <a:off x="6433820" y="1329690"/>
            <a:ext cx="5233035" cy="5069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5000"/>
              </a:lnSpc>
              <a:spcAft>
                <a:spcPts val="0"/>
              </a:spcAft>
            </a:pPr>
            <a:r>
              <a:rPr lang="en-US" altLang="en-US">
                <a:sym typeface="+mn-ea"/>
              </a:rPr>
              <a:t>Dealing with subtask failures due to node failure</a:t>
            </a:r>
            <a:endParaRPr lang="en-US" altLang="en-US"/>
          </a:p>
          <a:p>
            <a:pPr lvl="0">
              <a:lnSpc>
                <a:spcPct val="125000"/>
              </a:lnSpc>
              <a:spcAft>
                <a:spcPts val="0"/>
              </a:spcAft>
            </a:pPr>
            <a:endParaRPr lang="en-US" altLang="en-US"/>
          </a:p>
          <a:p>
            <a:pPr lvl="0">
              <a:lnSpc>
                <a:spcPct val="125000"/>
              </a:lnSpc>
              <a:spcAft>
                <a:spcPts val="0"/>
              </a:spcAft>
            </a:pPr>
            <a:r>
              <a:rPr lang="en-US" altLang="en-US">
                <a:sym typeface="+mn-ea"/>
              </a:rPr>
              <a:t>Balancing granularity task splitting with overhead of splitting</a:t>
            </a:r>
            <a:endParaRPr lang="en-US" altLang="en-US"/>
          </a:p>
          <a:p>
            <a:pPr lvl="0">
              <a:lnSpc>
                <a:spcPct val="125000"/>
              </a:lnSpc>
              <a:spcAft>
                <a:spcPts val="0"/>
              </a:spcAft>
            </a:pPr>
            <a:endParaRPr lang="en-US" altLang="en-US"/>
          </a:p>
          <a:p>
            <a:pPr lvl="0">
              <a:lnSpc>
                <a:spcPct val="125000"/>
              </a:lnSpc>
              <a:spcAft>
                <a:spcPts val="0"/>
              </a:spcAft>
            </a:pPr>
            <a:r>
              <a:rPr lang="en-US" altLang="en-US">
                <a:sym typeface="+mn-ea"/>
              </a:rPr>
              <a:t>Efficiently transporting matrix data across nodes</a:t>
            </a:r>
            <a:endParaRPr lang="en-US" altLang="en-US"/>
          </a:p>
        </p:txBody>
      </p:sp>
      <p:sp>
        <p:nvSpPr>
          <p:cNvPr id="6" name="Title 1"/>
          <p:cNvSpPr>
            <a:spLocks noGrp="true"/>
          </p:cNvSpPr>
          <p:nvPr/>
        </p:nvSpPr>
        <p:spPr>
          <a:xfrm>
            <a:off x="1064260" y="273685"/>
            <a:ext cx="4399280" cy="1056005"/>
          </a:xfrm>
          <a:prstGeom prst="rect">
            <a:avLst/>
          </a:prstGeom>
        </p:spPr>
        <p:txBody>
          <a:bodyPr vert="horz" lIns="91440" tIns="45720" rIns="91440" bIns="45720" rtlCol="0" anchor="ctr" anchorCtr="false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>
                <a:latin typeface="+mn-lt"/>
                <a:cs typeface="+mn-lt"/>
              </a:rPr>
              <a:t>Objectives</a:t>
            </a:r>
            <a:endParaRPr lang="en-US" altLang="en-US" sz="3200">
              <a:latin typeface="+mn-lt"/>
              <a:cs typeface="+mn-lt"/>
            </a:endParaRPr>
          </a:p>
        </p:txBody>
      </p:sp>
      <p:sp>
        <p:nvSpPr>
          <p:cNvPr id="7" name="Title 1"/>
          <p:cNvSpPr>
            <a:spLocks noGrp="true"/>
          </p:cNvSpPr>
          <p:nvPr/>
        </p:nvSpPr>
        <p:spPr>
          <a:xfrm>
            <a:off x="6157595" y="273685"/>
            <a:ext cx="5509260" cy="1056005"/>
          </a:xfrm>
          <a:prstGeom prst="rect">
            <a:avLst/>
          </a:prstGeom>
        </p:spPr>
        <p:txBody>
          <a:bodyPr vert="horz" lIns="91440" tIns="45720" rIns="91440" bIns="45720" rtlCol="0" anchor="ctr" anchorCtr="false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>
                <a:latin typeface="+mn-lt"/>
                <a:cs typeface="+mn-lt"/>
              </a:rPr>
              <a:t>Challenges</a:t>
            </a:r>
            <a:endParaRPr lang="en-US" altLang="en-US" sz="320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Picture 13" descr="design"/>
          <p:cNvPicPr>
            <a:picLocks noChangeAspect="true"/>
          </p:cNvPicPr>
          <p:nvPr/>
        </p:nvPicPr>
        <p:blipFill>
          <a:blip r:embed="rId1"/>
          <a:srcRect l="1389" t="6205" r="41439" b="6959"/>
          <a:stretch>
            <a:fillRect/>
          </a:stretch>
        </p:blipFill>
        <p:spPr>
          <a:xfrm>
            <a:off x="3611245" y="915035"/>
            <a:ext cx="8571230" cy="5670550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05485" y="52070"/>
            <a:ext cx="10515600" cy="1325563"/>
          </a:xfrm>
        </p:spPr>
        <p:txBody>
          <a:bodyPr/>
          <a:p>
            <a:r>
              <a:rPr lang="en-US" altLang="en-US" sz="4000">
                <a:latin typeface="+mn-lt"/>
                <a:cs typeface="+mn-lt"/>
              </a:rPr>
              <a:t>Design : Main Node</a:t>
            </a:r>
            <a:endParaRPr lang="en-US" altLang="en-US" sz="4000">
              <a:latin typeface="+mn-lt"/>
              <a:cs typeface="+mn-lt"/>
            </a:endParaRPr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>
          <a:xfrm>
            <a:off x="441960" y="1429385"/>
            <a:ext cx="3303270" cy="4846955"/>
          </a:xfrm>
        </p:spPr>
        <p:txBody>
          <a:bodyPr>
            <a:normAutofit lnSpcReduction="10000"/>
          </a:bodyPr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>
                <a:sym typeface="+mn-ea"/>
              </a:rPr>
              <a:t>Split multiplication into 4 sub tasks</a:t>
            </a:r>
            <a:endParaRPr lang="en-US" altLang="en-US">
              <a:sym typeface="+mn-ea"/>
            </a:endParaRPr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/>
              <a:t>Dispatch threads to handle each worker</a:t>
            </a:r>
            <a:endParaRPr lang="en-US" altLang="en-US"/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/>
              <a:t>Compress portions of matrix data required for each worker</a:t>
            </a:r>
            <a:endParaRPr lang="en-US" altLang="en-US"/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/>
              <a:t>Send data to worker</a:t>
            </a:r>
            <a:endParaRPr lang="en-US" altLang="en-US"/>
          </a:p>
        </p:txBody>
      </p:sp>
      <p:grpSp>
        <p:nvGrpSpPr>
          <p:cNvPr id="59" name="Group 58"/>
          <p:cNvGrpSpPr/>
          <p:nvPr/>
        </p:nvGrpSpPr>
        <p:grpSpPr>
          <a:xfrm>
            <a:off x="532130" y="5266055"/>
            <a:ext cx="4786630" cy="1319530"/>
            <a:chOff x="1618" y="8293"/>
            <a:chExt cx="7538" cy="2078"/>
          </a:xfrm>
        </p:grpSpPr>
        <p:grpSp>
          <p:nvGrpSpPr>
            <p:cNvPr id="56" name="Group 55"/>
            <p:cNvGrpSpPr/>
            <p:nvPr/>
          </p:nvGrpSpPr>
          <p:grpSpPr>
            <a:xfrm>
              <a:off x="1618" y="8293"/>
              <a:ext cx="7539" cy="2078"/>
              <a:chOff x="2565" y="8293"/>
              <a:chExt cx="7539" cy="207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565" y="8293"/>
                <a:ext cx="2078" cy="2076"/>
                <a:chOff x="2565" y="8293"/>
                <a:chExt cx="2078" cy="2076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2565" y="8293"/>
                  <a:ext cx="2077" cy="2077"/>
                  <a:chOff x="6133" y="7073"/>
                  <a:chExt cx="3089" cy="3089"/>
                </a:xfrm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6133" y="8618"/>
                    <a:ext cx="1545" cy="154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7678" y="8618"/>
                    <a:ext cx="1545" cy="154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7678" y="7073"/>
                    <a:ext cx="1545" cy="154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6133" y="7073"/>
                    <a:ext cx="1545" cy="154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9" name="Text Box 38"/>
                <p:cNvSpPr txBox="true"/>
                <p:nvPr/>
              </p:nvSpPr>
              <p:spPr>
                <a:xfrm>
                  <a:off x="2565" y="8448"/>
                  <a:ext cx="2079" cy="1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en-US" sz="1400"/>
                    <a:t>   1           1</a:t>
                  </a:r>
                  <a:endParaRPr lang="en-US" altLang="en-US" sz="1400"/>
                </a:p>
                <a:p>
                  <a:r>
                    <a:rPr lang="en-US" altLang="en-US" sz="1400"/>
                    <a:t>   2           2</a:t>
                  </a:r>
                  <a:endParaRPr lang="en-US" altLang="en-US" sz="1400"/>
                </a:p>
                <a:p>
                  <a:endParaRPr lang="en-US" altLang="en-US" sz="1400"/>
                </a:p>
                <a:p>
                  <a:r>
                    <a:rPr lang="en-US" altLang="en-US" sz="1400"/>
                    <a:t>   3           3</a:t>
                  </a:r>
                  <a:endParaRPr lang="en-US" altLang="en-US" sz="1400"/>
                </a:p>
                <a:p>
                  <a:r>
                    <a:rPr lang="en-US" altLang="en-US" sz="1400"/>
                    <a:t>   4           4</a:t>
                  </a:r>
                  <a:endParaRPr lang="en-US" altLang="en-US" sz="1400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5198" y="8293"/>
                <a:ext cx="2078" cy="2078"/>
                <a:chOff x="5198" y="8293"/>
                <a:chExt cx="2078" cy="2078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5198" y="8293"/>
                  <a:ext cx="2078" cy="2078"/>
                  <a:chOff x="6133" y="7073"/>
                  <a:chExt cx="3090" cy="3090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6133" y="8618"/>
                    <a:ext cx="1545" cy="1545"/>
                  </a:xfrm>
                  <a:prstGeom prst="rect">
                    <a:avLst/>
                  </a:prstGeom>
                  <a:solidFill>
                    <a:srgbClr val="D35CA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7678" y="8618"/>
                    <a:ext cx="1545" cy="1545"/>
                  </a:xfrm>
                  <a:prstGeom prst="rect">
                    <a:avLst/>
                  </a:prstGeom>
                  <a:solidFill>
                    <a:srgbClr val="B92C2B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7678" y="7073"/>
                    <a:ext cx="1545" cy="1545"/>
                  </a:xfrm>
                  <a:prstGeom prst="rect">
                    <a:avLst/>
                  </a:prstGeom>
                  <a:solidFill>
                    <a:srgbClr val="E1D32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6133" y="7073"/>
                    <a:ext cx="1545" cy="154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6133" y="8618"/>
                    <a:ext cx="1545" cy="1545"/>
                  </a:xfrm>
                  <a:prstGeom prst="rect">
                    <a:avLst/>
                  </a:prstGeom>
                  <a:solidFill>
                    <a:srgbClr val="D35CA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7678" y="7073"/>
                    <a:ext cx="1545" cy="1545"/>
                  </a:xfrm>
                  <a:prstGeom prst="rect">
                    <a:avLst/>
                  </a:prstGeom>
                  <a:solidFill>
                    <a:srgbClr val="E1D32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6133" y="7073"/>
                    <a:ext cx="1545" cy="154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7678" y="8618"/>
                    <a:ext cx="1545" cy="154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6133" y="8618"/>
                    <a:ext cx="1545" cy="154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7678" y="7073"/>
                    <a:ext cx="1545" cy="154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6133" y="7073"/>
                    <a:ext cx="1545" cy="154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" name="Text Box 50"/>
                <p:cNvSpPr txBox="true"/>
                <p:nvPr/>
              </p:nvSpPr>
              <p:spPr>
                <a:xfrm>
                  <a:off x="5198" y="8448"/>
                  <a:ext cx="2079" cy="1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en-US" sz="1400"/>
                    <a:t>   1           2</a:t>
                  </a:r>
                  <a:endParaRPr lang="en-US" altLang="en-US" sz="1400"/>
                </a:p>
                <a:p>
                  <a:r>
                    <a:rPr lang="en-US" altLang="en-US" sz="1400"/>
                    <a:t>   3           4</a:t>
                  </a:r>
                  <a:endParaRPr lang="en-US" altLang="en-US" sz="1400"/>
                </a:p>
                <a:p>
                  <a:endParaRPr lang="en-US" altLang="en-US" sz="1400"/>
                </a:p>
                <a:p>
                  <a:r>
                    <a:rPr lang="en-US" altLang="en-US" sz="1400"/>
                    <a:t>   1           2</a:t>
                  </a:r>
                  <a:endParaRPr lang="en-US" altLang="en-US" sz="1400"/>
                </a:p>
                <a:p>
                  <a:r>
                    <a:rPr lang="en-US" altLang="en-US" sz="1400"/>
                    <a:t>   3           4</a:t>
                  </a:r>
                  <a:endParaRPr lang="en-US" altLang="en-US" sz="1400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8016" y="8293"/>
                <a:ext cx="2088" cy="2076"/>
                <a:chOff x="8016" y="8293"/>
                <a:chExt cx="2088" cy="2076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8028" y="8293"/>
                  <a:ext cx="2077" cy="2077"/>
                  <a:chOff x="6133" y="7073"/>
                  <a:chExt cx="3089" cy="3089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6133" y="8618"/>
                    <a:ext cx="1545" cy="1545"/>
                  </a:xfrm>
                  <a:prstGeom prst="rect">
                    <a:avLst/>
                  </a:prstGeom>
                  <a:solidFill>
                    <a:srgbClr val="D35CA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7678" y="8618"/>
                    <a:ext cx="1545" cy="1545"/>
                  </a:xfrm>
                  <a:prstGeom prst="rect">
                    <a:avLst/>
                  </a:prstGeom>
                  <a:solidFill>
                    <a:srgbClr val="B92C2B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7678" y="7073"/>
                    <a:ext cx="1545" cy="1545"/>
                  </a:xfrm>
                  <a:prstGeom prst="rect">
                    <a:avLst/>
                  </a:prstGeom>
                  <a:solidFill>
                    <a:srgbClr val="E1D32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6133" y="7073"/>
                    <a:ext cx="1545" cy="154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4" name="Text Box 53"/>
                <p:cNvSpPr txBox="true"/>
                <p:nvPr/>
              </p:nvSpPr>
              <p:spPr>
                <a:xfrm>
                  <a:off x="8016" y="8628"/>
                  <a:ext cx="2079" cy="15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en-US" sz="1400"/>
                    <a:t>   1            2</a:t>
                  </a:r>
                  <a:endParaRPr lang="en-US" altLang="en-US" sz="1400"/>
                </a:p>
                <a:p>
                  <a:endParaRPr lang="en-US" altLang="en-US" sz="1400"/>
                </a:p>
                <a:p>
                  <a:endParaRPr lang="en-US" altLang="en-US" sz="1400"/>
                </a:p>
                <a:p>
                  <a:r>
                    <a:rPr lang="en-US" altLang="en-US" sz="1400"/>
                    <a:t>   3            4</a:t>
                  </a:r>
                  <a:endParaRPr lang="en-US" altLang="en-US" sz="1400"/>
                </a:p>
              </p:txBody>
            </p:sp>
          </p:grpSp>
        </p:grpSp>
        <p:sp>
          <p:nvSpPr>
            <p:cNvPr id="57" name="Text Box 56"/>
            <p:cNvSpPr txBox="true"/>
            <p:nvPr/>
          </p:nvSpPr>
          <p:spPr>
            <a:xfrm>
              <a:off x="3761" y="9042"/>
              <a:ext cx="4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x</a:t>
              </a:r>
              <a:endParaRPr lang="en-US" altLang="en-US"/>
            </a:p>
          </p:txBody>
        </p:sp>
        <p:sp>
          <p:nvSpPr>
            <p:cNvPr id="58" name="Text Box 57"/>
            <p:cNvSpPr txBox="true"/>
            <p:nvPr/>
          </p:nvSpPr>
          <p:spPr>
            <a:xfrm>
              <a:off x="6479" y="9042"/>
              <a:ext cx="4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=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 descr="design"/>
          <p:cNvPicPr>
            <a:picLocks noChangeAspect="true"/>
          </p:cNvPicPr>
          <p:nvPr/>
        </p:nvPicPr>
        <p:blipFill>
          <a:blip r:embed="rId1"/>
          <a:srcRect l="58965" t="5639" r="1231" b="35923"/>
          <a:stretch>
            <a:fillRect/>
          </a:stretch>
        </p:blipFill>
        <p:spPr>
          <a:xfrm>
            <a:off x="4165600" y="1560830"/>
            <a:ext cx="7169150" cy="4583430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05485" y="52070"/>
            <a:ext cx="10515600" cy="1325563"/>
          </a:xfrm>
        </p:spPr>
        <p:txBody>
          <a:bodyPr/>
          <a:p>
            <a:r>
              <a:rPr lang="en-US" altLang="en-US" sz="4000">
                <a:latin typeface="+mn-lt"/>
                <a:cs typeface="+mn-lt"/>
              </a:rPr>
              <a:t>Design : Worker Side</a:t>
            </a:r>
            <a:endParaRPr lang="en-US" altLang="en-US" sz="4000">
              <a:latin typeface="+mn-lt"/>
              <a:cs typeface="+mn-lt"/>
            </a:endParaRPr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>
          <a:xfrm>
            <a:off x="441960" y="1429385"/>
            <a:ext cx="3303270" cy="4846955"/>
          </a:xfrm>
        </p:spPr>
        <p:txBody>
          <a:bodyPr>
            <a:normAutofit lnSpcReduction="10000"/>
          </a:bodyPr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>
                <a:sym typeface="+mn-ea"/>
              </a:rPr>
              <a:t>Receive matrix data</a:t>
            </a:r>
            <a:endParaRPr lang="en-US" altLang="en-US">
              <a:sym typeface="+mn-ea"/>
            </a:endParaRPr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endParaRPr lang="en-US" altLang="en-US">
              <a:sym typeface="+mn-ea"/>
            </a:endParaRPr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/>
              <a:t>Compute results</a:t>
            </a:r>
            <a:endParaRPr lang="en-US" altLang="en-US"/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endParaRPr lang="en-US" altLang="en-US"/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/>
              <a:t>Send results back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5252720" cy="1325880"/>
          </a:xfrm>
        </p:spPr>
        <p:txBody>
          <a:bodyPr/>
          <a:p>
            <a:pPr algn="l"/>
            <a:r>
              <a:rPr lang="en-US" altLang="en-US" sz="4000">
                <a:latin typeface="+mn-lt"/>
                <a:cs typeface="+mn-lt"/>
              </a:rPr>
              <a:t>Evaluations</a:t>
            </a:r>
            <a:endParaRPr lang="en-US" altLang="en-US" sz="400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034405" y="1441450"/>
            <a:ext cx="5153025" cy="2388870"/>
          </a:xfrm>
        </p:spPr>
        <p:txBody>
          <a:bodyPr>
            <a:normAutofit lnSpcReduction="20000"/>
          </a:bodyPr>
          <a:p>
            <a:pPr marL="0" lvl="0" indent="0">
              <a:lnSpc>
                <a:spcPct val="150000"/>
              </a:lnSpc>
              <a:buNone/>
            </a:pPr>
            <a:r>
              <a:rPr lang="en-US" altLang="en-US" sz="2400">
                <a:sym typeface="+mn-ea"/>
              </a:rPr>
              <a:t>Main Node &amp; Worker Nodes</a:t>
            </a:r>
            <a:endParaRPr lang="en-US" altLang="en-US" sz="2400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en-US" sz="2000">
                <a:sym typeface="+mn-ea"/>
              </a:rPr>
              <a:t>Google Cloud Compute Engine VM’s</a:t>
            </a:r>
            <a:endParaRPr lang="en-US" altLang="en-US" sz="2000"/>
          </a:p>
          <a:p>
            <a:pPr lvl="2"/>
            <a:r>
              <a:rPr lang="en-US" altLang="en-US" sz="1800">
                <a:sym typeface="+mn-ea"/>
              </a:rPr>
              <a:t>4 virtual cores @ 2GHz</a:t>
            </a:r>
            <a:endParaRPr lang="en-US" altLang="en-US" sz="1800"/>
          </a:p>
          <a:p>
            <a:pPr lvl="2"/>
            <a:r>
              <a:rPr lang="en-US" altLang="en-US" sz="1800">
                <a:sym typeface="+mn-ea"/>
              </a:rPr>
              <a:t>16GB ram</a:t>
            </a:r>
            <a:endParaRPr lang="en-US" altLang="en-US" sz="1800">
              <a:sym typeface="+mn-ea"/>
            </a:endParaRPr>
          </a:p>
        </p:txBody>
      </p:sp>
      <p:sp>
        <p:nvSpPr>
          <p:cNvPr id="6" name="Title 1"/>
          <p:cNvSpPr>
            <a:spLocks noGrp="true"/>
          </p:cNvSpPr>
          <p:nvPr/>
        </p:nvSpPr>
        <p:spPr>
          <a:xfrm>
            <a:off x="1064260" y="1584325"/>
            <a:ext cx="4399280" cy="1056005"/>
          </a:xfrm>
          <a:prstGeom prst="rect">
            <a:avLst/>
          </a:prstGeom>
        </p:spPr>
        <p:txBody>
          <a:bodyPr vert="horz" lIns="91440" tIns="45720" rIns="91440" bIns="45720" rtlCol="0" anchor="ctr" anchorCtr="false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en-US" sz="3200">
              <a:latin typeface="+mn-lt"/>
              <a:cs typeface="+mn-lt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647700" y="1584325"/>
            <a:ext cx="476377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>
                <a:sym typeface="+mn-ea"/>
              </a:rPr>
              <a:t>Sub-task Granularity</a:t>
            </a:r>
            <a:endParaRPr lang="en-US" altLang="en-US" sz="2000">
              <a:sym typeface="+mn-ea"/>
            </a:endParaRPr>
          </a:p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sz="2000">
              <a:sym typeface="+mn-ea"/>
            </a:endParaRPr>
          </a:p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>
                <a:sym typeface="+mn-ea"/>
              </a:rPr>
              <a:t>Node Failures</a:t>
            </a:r>
            <a:endParaRPr lang="en-US" altLang="en-US" sz="2000">
              <a:sym typeface="+mn-ea"/>
            </a:endParaRPr>
          </a:p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>
                <a:sym typeface="+mn-ea"/>
              </a:rPr>
              <a:t>Caching Vs No Caching</a:t>
            </a:r>
            <a:endParaRPr lang="en-US" altLang="en-US" sz="2000">
              <a:sym typeface="+mn-ea"/>
            </a:endParaRPr>
          </a:p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sz="2000">
              <a:sym typeface="+mn-ea"/>
            </a:endParaRPr>
          </a:p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>
                <a:sym typeface="+mn-ea"/>
              </a:rPr>
              <a:t>Time Saved</a:t>
            </a:r>
            <a:endParaRPr lang="en-US" altLang="en-US" sz="2000">
              <a:sym typeface="+mn-ea"/>
            </a:endParaRPr>
          </a:p>
        </p:txBody>
      </p:sp>
      <p:sp>
        <p:nvSpPr>
          <p:cNvPr id="7" name="Title 1"/>
          <p:cNvSpPr>
            <a:spLocks noGrp="true"/>
          </p:cNvSpPr>
          <p:nvPr/>
        </p:nvSpPr>
        <p:spPr>
          <a:xfrm>
            <a:off x="6034405" y="208280"/>
            <a:ext cx="5252720" cy="1325880"/>
          </a:xfrm>
          <a:prstGeom prst="rect">
            <a:avLst/>
          </a:prstGeom>
        </p:spPr>
        <p:txBody>
          <a:bodyPr vert="horz" lIns="91440" tIns="45720" rIns="91440" bIns="45720" rtlCol="0" anchor="ctr" anchorCtr="false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>
                <a:latin typeface="+mn-lt"/>
                <a:cs typeface="+mn-lt"/>
              </a:rPr>
              <a:t>Testing Hardware</a:t>
            </a:r>
            <a:endParaRPr lang="en-US" altLang="en-US" sz="400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 sz="4000">
                <a:latin typeface="+mn-lt"/>
                <a:cs typeface="+mn-lt"/>
              </a:rPr>
              <a:t>Sub-task Granularity</a:t>
            </a:r>
            <a:endParaRPr lang="en-US" altLang="en-US" sz="4000">
              <a:latin typeface="+mn-lt"/>
              <a:cs typeface="+mn-lt"/>
            </a:endParaRPr>
          </a:p>
        </p:txBody>
      </p:sp>
      <p:sp>
        <p:nvSpPr>
          <p:cNvPr id="22" name="Content Placeholder 21"/>
          <p:cNvSpPr>
            <a:spLocks noGrp="true"/>
          </p:cNvSpPr>
          <p:nvPr>
            <p:ph idx="1"/>
          </p:nvPr>
        </p:nvSpPr>
        <p:spPr>
          <a:xfrm>
            <a:off x="647700" y="1429385"/>
            <a:ext cx="5233035" cy="4969510"/>
          </a:xfrm>
        </p:spPr>
        <p:txBody>
          <a:bodyPr/>
          <a:p>
            <a:pPr lv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/>
              <a:t>As the numbe of sub-tasks increase the amount of time saved decreases</a:t>
            </a:r>
            <a:endParaRPr lang="en-US" altLang="en-US"/>
          </a:p>
          <a:p>
            <a:pPr lv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/>
              <a:t>Leads to asymptotic behavior</a:t>
            </a:r>
            <a:endParaRPr lang="en-US" altLang="en-US"/>
          </a:p>
          <a:p>
            <a:pPr lv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/>
              <a:t>Tested with two different matrix sizes to confirm this trend</a:t>
            </a:r>
            <a:endParaRPr lang="en-US" altLang="en-US"/>
          </a:p>
          <a:p>
            <a:pPr lv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/>
              <a:t>Leads me to beleive its down to the specs of the main node</a:t>
            </a:r>
            <a:endParaRPr lang="en-US" altLang="en-US"/>
          </a:p>
        </p:txBody>
      </p:sp>
      <p:graphicFrame>
        <p:nvGraphicFramePr>
          <p:cNvPr id="23" name="Chart 22"/>
          <p:cNvGraphicFramePr/>
          <p:nvPr/>
        </p:nvGraphicFramePr>
        <p:xfrm>
          <a:off x="6147435" y="728980"/>
          <a:ext cx="5912485" cy="566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 sz="4000">
                <a:latin typeface="+mn-lt"/>
                <a:cs typeface="+mn-lt"/>
              </a:rPr>
              <a:t>Node Failures</a:t>
            </a:r>
            <a:endParaRPr lang="en-US" altLang="en-US" sz="4000">
              <a:latin typeface="+mn-lt"/>
              <a:cs typeface="+mn-lt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5630545" y="724535"/>
          <a:ext cx="6420485" cy="5822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763270" y="1888490"/>
            <a:ext cx="4759960" cy="1924050"/>
            <a:chOff x="1202" y="2974"/>
            <a:chExt cx="7496" cy="3030"/>
          </a:xfrm>
        </p:grpSpPr>
        <p:pic>
          <p:nvPicPr>
            <p:cNvPr id="11" name="Picture 10" descr="Screenshot from 2021-05-03 19-16-48"/>
            <p:cNvPicPr>
              <a:picLocks noChangeAspect="true"/>
            </p:cNvPicPr>
            <p:nvPr/>
          </p:nvPicPr>
          <p:blipFill>
            <a:blip r:embed="rId2"/>
            <a:srcRect l="19679"/>
            <a:stretch>
              <a:fillRect/>
            </a:stretch>
          </p:blipFill>
          <p:spPr>
            <a:xfrm>
              <a:off x="1202" y="2974"/>
              <a:ext cx="7496" cy="3030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 flipV="true">
              <a:off x="3139" y="3769"/>
              <a:ext cx="0" cy="1728"/>
            </a:xfrm>
            <a:prstGeom prst="straightConnector1">
              <a:avLst/>
            </a:prstGeom>
            <a:ln w="38100">
              <a:solidFill>
                <a:srgbClr val="F4B183"/>
              </a:solidFill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true">
              <a:off x="4986" y="3769"/>
              <a:ext cx="0" cy="1728"/>
            </a:xfrm>
            <a:prstGeom prst="straightConnector1">
              <a:avLst/>
            </a:prstGeom>
            <a:ln w="38100">
              <a:solidFill>
                <a:srgbClr val="FFE699"/>
              </a:solidFill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true">
              <a:off x="6841" y="4421"/>
              <a:ext cx="0" cy="1008"/>
            </a:xfrm>
            <a:prstGeom prst="straightConnector1">
              <a:avLst/>
            </a:prstGeom>
            <a:ln w="38100">
              <a:solidFill>
                <a:srgbClr val="FF6767"/>
              </a:solidFill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14"/>
          <p:cNvSpPr>
            <a:spLocks noGrp="true"/>
          </p:cNvSpPr>
          <p:nvPr>
            <p:ph idx="1"/>
          </p:nvPr>
        </p:nvSpPr>
        <p:spPr>
          <a:xfrm>
            <a:off x="647700" y="4978400"/>
            <a:ext cx="4063365" cy="1568450"/>
          </a:xfrm>
        </p:spPr>
        <p:txBody>
          <a:bodyPr>
            <a:normAutofit/>
          </a:bodyPr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/>
              <a:t>Results from multiplication of 2 (10000,1000) matrices</a:t>
            </a:r>
            <a:endParaRPr lang="en-US" altLang="en-US"/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/>
              <a:t>Task split size is 6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83870" y="175895"/>
            <a:ext cx="6256655" cy="1325880"/>
          </a:xfrm>
        </p:spPr>
        <p:txBody>
          <a:bodyPr/>
          <a:p>
            <a:r>
              <a:rPr lang="en-US" altLang="en-US" sz="4000">
                <a:latin typeface="+mn-lt"/>
                <a:cs typeface="+mn-lt"/>
              </a:rPr>
              <a:t>Caching Vs. No Caching</a:t>
            </a:r>
            <a:endParaRPr lang="en-US" altLang="en-US" sz="4000">
              <a:latin typeface="+mn-lt"/>
              <a:cs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20280" y="448310"/>
            <a:ext cx="4191000" cy="1694180"/>
            <a:chOff x="11547" y="706"/>
            <a:chExt cx="6600" cy="2668"/>
          </a:xfrm>
        </p:grpSpPr>
        <p:pic>
          <p:nvPicPr>
            <p:cNvPr id="11" name="Picture 10" descr="Screenshot from 2021-05-03 19-16-48"/>
            <p:cNvPicPr>
              <a:picLocks noChangeAspect="true"/>
            </p:cNvPicPr>
            <p:nvPr/>
          </p:nvPicPr>
          <p:blipFill>
            <a:blip r:embed="rId2"/>
            <a:srcRect l="19679"/>
            <a:stretch>
              <a:fillRect/>
            </a:stretch>
          </p:blipFill>
          <p:spPr>
            <a:xfrm>
              <a:off x="11547" y="706"/>
              <a:ext cx="6601" cy="2668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 flipV="true">
              <a:off x="13258" y="1384"/>
              <a:ext cx="0" cy="864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14"/>
          <p:cNvSpPr>
            <a:spLocks noGrp="true"/>
          </p:cNvSpPr>
          <p:nvPr>
            <p:ph idx="1"/>
          </p:nvPr>
        </p:nvSpPr>
        <p:spPr>
          <a:xfrm>
            <a:off x="483870" y="1313180"/>
            <a:ext cx="5924550" cy="3289935"/>
          </a:xfrm>
        </p:spPr>
        <p:txBody>
          <a:bodyPr>
            <a:normAutofit/>
          </a:bodyPr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/>
              <a:t>Main purpose is to reduce overhead in the event of a node failure</a:t>
            </a:r>
            <a:endParaRPr lang="en-US" altLang="en-US"/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/>
              <a:t>The point point at which the node was terminated is shown below</a:t>
            </a:r>
            <a:endParaRPr lang="en-US" altLang="en-US"/>
          </a:p>
        </p:txBody>
      </p:sp>
      <p:sp>
        <p:nvSpPr>
          <p:cNvPr id="4" name="Content Placeholder 14"/>
          <p:cNvSpPr>
            <a:spLocks noGrp="true"/>
          </p:cNvSpPr>
          <p:nvPr/>
        </p:nvSpPr>
        <p:spPr>
          <a:xfrm>
            <a:off x="483870" y="5118100"/>
            <a:ext cx="3691890" cy="1551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/>
              <a:t>Results from multiplication of 2 (10000,1000) matrices</a:t>
            </a:r>
            <a:endParaRPr lang="en-US" altLang="en-US"/>
          </a:p>
          <a:p>
            <a:pPr lv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/>
              <a:t>Task split size is 6</a:t>
            </a:r>
            <a:endParaRPr lang="en-US" altLang="en-US"/>
          </a:p>
        </p:txBody>
      </p:sp>
      <p:graphicFrame>
        <p:nvGraphicFramePr>
          <p:cNvPr id="7" name="Chart 6"/>
          <p:cNvGraphicFramePr/>
          <p:nvPr/>
        </p:nvGraphicFramePr>
        <p:xfrm>
          <a:off x="6740525" y="2427605"/>
          <a:ext cx="5219700" cy="4242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2421</Words>
  <Application>WPS Presentation</Application>
  <PresentationFormat>宽屏</PresentationFormat>
  <Paragraphs>134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DejaVu Math TeX Gyre</vt:lpstr>
      <vt:lpstr>Arial Black</vt:lpstr>
      <vt:lpstr>微软雅黑</vt:lpstr>
      <vt:lpstr>Arial Unicode MS</vt:lpstr>
      <vt:lpstr>SimSun</vt:lpstr>
      <vt:lpstr>Droid Sans Fallback</vt:lpstr>
      <vt:lpstr>Standard Symbols PS</vt:lpstr>
      <vt:lpstr>Times New Roman</vt:lpstr>
      <vt:lpstr>Office Theme</vt:lpstr>
      <vt:lpstr>Task Offloading in Distributed Systems for Matrix Multiplication</vt:lpstr>
      <vt:lpstr>Outline</vt:lpstr>
      <vt:lpstr>PowerPoint 演示文稿</vt:lpstr>
      <vt:lpstr>Design : Main Node</vt:lpstr>
      <vt:lpstr>Design : Worker Side</vt:lpstr>
      <vt:lpstr>Evaluations</vt:lpstr>
      <vt:lpstr>Sub-task Granularity</vt:lpstr>
      <vt:lpstr>Node Failures</vt:lpstr>
      <vt:lpstr>Caching Vs. No Caching</vt:lpstr>
      <vt:lpstr>Time Saved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nachiket</dc:creator>
  <cp:lastModifiedBy>nachiket</cp:lastModifiedBy>
  <cp:revision>123</cp:revision>
  <dcterms:created xsi:type="dcterms:W3CDTF">2021-05-07T02:38:07Z</dcterms:created>
  <dcterms:modified xsi:type="dcterms:W3CDTF">2021-05-07T02:38:07Z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