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64" r:id="rId7"/>
    <p:sldId id="259" r:id="rId8"/>
    <p:sldId id="260" r:id="rId9"/>
    <p:sldId id="265" r:id="rId10"/>
    <p:sldId id="270" r:id="rId11"/>
    <p:sldId id="261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mnt/win10/Users/Nachi/Documents/School/NCSU/Masters/Spring2021/csc724/project/proposal/presentation/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Time to Send Data From Main Node</a:t>
            </a:r>
          </a:p>
        </c:rich>
      </c:tx>
      <c:layout>
        <c:manualLayout>
          <c:xMode val="edge"/>
          <c:yMode val="edge"/>
          <c:x val="0.296980034112572"/>
          <c:y val="0.020615014602302"/>
        </c:manualLayout>
      </c:layout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0703569995988769"/>
          <c:y val="0.0840061845043807"/>
          <c:w val="0.902868030485359"/>
          <c:h val="0.752860333276069"/>
        </c:manualLayout>
      </c:layout>
      <c:lineChart>
        <c:grouping val="standard"/>
        <c:varyColors val="false"/>
        <c:ser>
          <c:idx val="0"/>
          <c:order val="0"/>
          <c:tx>
            <c:strRef>
              <c:f>"Uncompressed"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([times.xlsx]Sheet2!$J$9,[times.xlsx]Sheet2!$J$14,[times.xlsx]Sheet2!$J$19,[times.xlsx]Sheet2!$J$24)</c:f>
              <c:numCache>
                <c:formatCode>General</c:formatCode>
                <c:ptCount val="4"/>
                <c:pt idx="0">
                  <c:v>0.494022416333333</c:v>
                </c:pt>
                <c:pt idx="1">
                  <c:v>1.642049025</c:v>
                </c:pt>
                <c:pt idx="2">
                  <c:v>6.246341519</c:v>
                </c:pt>
                <c:pt idx="3">
                  <c:v>26.7794600283333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"Compressed"</c:f>
              <c:strCache>
                <c:ptCount val="1"/>
                <c:pt idx="0">
                  <c:v>Compressed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([times.xlsx]Sheet2!$J$31,[times.xlsx]Sheet2!$J$36,[times.xlsx]Sheet2!$J$41,[times.xlsx]Sheet2!$J$46,[times.xlsx]Sheet2!$J$51)</c:f>
              <c:numCache>
                <c:formatCode>General</c:formatCode>
                <c:ptCount val="5"/>
                <c:pt idx="0">
                  <c:v>0.326842312</c:v>
                </c:pt>
                <c:pt idx="1">
                  <c:v>0.582171402666667</c:v>
                </c:pt>
                <c:pt idx="2">
                  <c:v>1.18608161566667</c:v>
                </c:pt>
                <c:pt idx="3">
                  <c:v>5.590784896</c:v>
                </c:pt>
                <c:pt idx="4">
                  <c:v>21.533185131</c:v>
                </c:pt>
              </c:numCache>
            </c:numRef>
          </c:val>
          <c:smooth val="false"/>
        </c:ser>
        <c:ser>
          <c:idx val="2"/>
          <c:order val="2"/>
          <c:tx>
            <c:strRef>
              <c:f>"Compressed Google"</c:f>
              <c:strCache>
                <c:ptCount val="1"/>
                <c:pt idx="0">
                  <c:v>Compressed Google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([times.xlsx]Sheet2!$J$59,[times.xlsx]Sheet2!$J$64,[times.xlsx]Sheet2!$J$69,[times.xlsx]Sheet2!$J$74,[times.xlsx]Sheet2!$J$79,[times.xlsx]Sheet2!$J$84)</c:f>
              <c:numCache>
                <c:formatCode>General</c:formatCode>
                <c:ptCount val="6"/>
                <c:pt idx="0">
                  <c:v>0.0300249783333333</c:v>
                </c:pt>
                <c:pt idx="1">
                  <c:v>0.111505415666667</c:v>
                </c:pt>
                <c:pt idx="2">
                  <c:v>0.455824584333333</c:v>
                </c:pt>
                <c:pt idx="3">
                  <c:v>1.89762308633333</c:v>
                </c:pt>
                <c:pt idx="4">
                  <c:v>7.99276962233333</c:v>
                </c:pt>
                <c:pt idx="5">
                  <c:v>33.1715027316667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443124108"/>
        <c:axId val="667508690"/>
      </c:lineChart>
      <c:catAx>
        <c:axId val="443124108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7508690"/>
        <c:crosses val="autoZero"/>
        <c:auto val="true"/>
        <c:lblAlgn val="ctr"/>
        <c:lblOffset val="100"/>
        <c:noMultiLvlLbl val="false"/>
      </c:catAx>
      <c:valAx>
        <c:axId val="667508690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31241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true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Computation Time</a:t>
            </a:r>
          </a:p>
        </c:rich>
      </c:tx>
      <c:layout/>
      <c:overlay val="false"/>
      <c:spPr>
        <a:noFill/>
        <a:ln>
          <a:noFill/>
        </a:ln>
        <a:effectLst/>
      </c:spPr>
    </c:title>
    <c:autoTitleDeleted val="false"/>
    <c:plotArea>
      <c:layout>
        <c:manualLayout>
          <c:layoutTarget val="inner"/>
          <c:xMode val="edge"/>
          <c:yMode val="edge"/>
          <c:x val="0.0988918837975442"/>
          <c:y val="0.0512069487930512"/>
          <c:w val="0.878546470999301"/>
          <c:h val="0.845106554893445"/>
        </c:manualLayout>
      </c:layout>
      <c:lineChart>
        <c:grouping val="standard"/>
        <c:varyColors val="false"/>
        <c:ser>
          <c:idx val="0"/>
          <c:order val="0"/>
          <c:tx>
            <c:strRef>
              <c:f>"Uncompressed"</c:f>
              <c:strCache>
                <c:ptCount val="1"/>
                <c:pt idx="0">
                  <c:v>Uncompressed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([times.xlsx]Sheet2!$E$9,[times.xlsx]Sheet2!$E$14,[times.xlsx]Sheet2!$E$19,[times.xlsx]Sheet2!$E$24)</c:f>
              <c:numCache>
                <c:formatCode>General</c:formatCode>
                <c:ptCount val="4"/>
                <c:pt idx="0">
                  <c:v>0.00381798</c:v>
                </c:pt>
                <c:pt idx="1">
                  <c:v>0.034598423</c:v>
                </c:pt>
                <c:pt idx="2">
                  <c:v>0.179099701333333</c:v>
                </c:pt>
                <c:pt idx="3">
                  <c:v>2.22697946933333</c:v>
                </c:pt>
              </c:numCache>
            </c:numRef>
          </c:val>
          <c:smooth val="false"/>
        </c:ser>
        <c:ser>
          <c:idx val="1"/>
          <c:order val="1"/>
          <c:tx>
            <c:strRef>
              <c:f>"Compressed"</c:f>
              <c:strCache>
                <c:ptCount val="1"/>
                <c:pt idx="0">
                  <c:v>Compressed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([times.xlsx]Sheet2!$E$31,[times.xlsx]Sheet2!$E$36,[times.xlsx]Sheet2!$E$41,[times.xlsx]Sheet2!$E$46,[times.xlsx]Sheet2!$E$51)</c:f>
              <c:numCache>
                <c:formatCode>General</c:formatCode>
                <c:ptCount val="5"/>
                <c:pt idx="0">
                  <c:v>0.00329039066666667</c:v>
                </c:pt>
                <c:pt idx="1">
                  <c:v>0.0231835176666667</c:v>
                </c:pt>
                <c:pt idx="2">
                  <c:v>0.142015867333333</c:v>
                </c:pt>
                <c:pt idx="3">
                  <c:v>1.591028456</c:v>
                </c:pt>
                <c:pt idx="4">
                  <c:v>12.3227014633333</c:v>
                </c:pt>
              </c:numCache>
            </c:numRef>
          </c:val>
          <c:smooth val="false"/>
        </c:ser>
        <c:ser>
          <c:idx val="2"/>
          <c:order val="2"/>
          <c:tx>
            <c:strRef>
              <c:f>"Compressed Google"</c:f>
              <c:strCache>
                <c:ptCount val="1"/>
                <c:pt idx="0">
                  <c:v>Compressed Google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true"/>
          </c:dLbls>
          <c:cat>
            <c:strRef>
              <c:f>([times.xlsx]Sheet2!$B$9,[times.xlsx]Sheet2!$B$14,[times.xlsx]Sheet2!$B$19,[times.xlsx]Sheet2!$B$24,[times.xlsx]Sheet2!$B$51,[times.xlsx]Sheet2!$B$84)</c:f>
              <c:strCache>
                <c:ptCount val="6"/>
                <c:pt idx="0">
                  <c:v>500x500 Avg</c:v>
                </c:pt>
                <c:pt idx="1">
                  <c:v>1000x1000 Avg</c:v>
                </c:pt>
                <c:pt idx="2">
                  <c:v>2000x2000 Avg</c:v>
                </c:pt>
                <c:pt idx="3">
                  <c:v>4000x4000 Avg</c:v>
                </c:pt>
                <c:pt idx="4">
                  <c:v>8000x8000 Avg</c:v>
                </c:pt>
                <c:pt idx="5">
                  <c:v>16000x16000 Avg</c:v>
                </c:pt>
              </c:strCache>
            </c:strRef>
          </c:cat>
          <c:val>
            <c:numRef>
              <c:f>([times.xlsx]Sheet2!$E$59,[times.xlsx]Sheet2!$E$64,[times.xlsx]Sheet2!$E$69,[times.xlsx]Sheet2!$E$74,[times.xlsx]Sheet2!$E$79,[times.xlsx]Sheet2!$E$84)</c:f>
              <c:numCache>
                <c:formatCode>General</c:formatCode>
                <c:ptCount val="6"/>
                <c:pt idx="0">
                  <c:v>0.00733865333333333</c:v>
                </c:pt>
                <c:pt idx="1">
                  <c:v>0.039199789</c:v>
                </c:pt>
                <c:pt idx="2">
                  <c:v>0.249336947333333</c:v>
                </c:pt>
                <c:pt idx="3">
                  <c:v>1.90620984233333</c:v>
                </c:pt>
                <c:pt idx="4">
                  <c:v>14.9476197263333</c:v>
                </c:pt>
                <c:pt idx="5">
                  <c:v>118.353264812333</c:v>
                </c:pt>
              </c:numCache>
            </c:numRef>
          </c:val>
          <c:smooth val="false"/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 val="true"/>
        <c:smooth val="false"/>
        <c:axId val="841143032"/>
        <c:axId val="488510450"/>
      </c:lineChart>
      <c:catAx>
        <c:axId val="841143032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8510450"/>
        <c:crosses val="autoZero"/>
        <c:auto val="true"/>
        <c:lblAlgn val="ctr"/>
        <c:lblOffset val="100"/>
        <c:noMultiLvlLbl val="false"/>
      </c:catAx>
      <c:valAx>
        <c:axId val="488510450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true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Time (s)</a:t>
                </a:r>
              </a:p>
            </c:rich>
          </c:tx>
          <c:layout/>
          <c:overlay val="false"/>
          <c:spPr>
            <a:noFill/>
            <a:ln>
              <a:noFill/>
            </a:ln>
            <a:effectLst/>
          </c:spPr>
        </c:title>
        <c:numFmt formatCode="General" sourceLinked="true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true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1143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false"/>
      <c:spPr>
        <a:noFill/>
        <a:ln>
          <a:noFill/>
        </a:ln>
        <a:effectLst/>
      </c:spPr>
      <c:txPr>
        <a:bodyPr rot="0" spcFirstLastPara="0" vertOverflow="ellipsis" vert="horz" wrap="square" anchor="ctr" anchorCtr="true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  <c:showDLblsOverMax val="false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false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true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>
                <a:sym typeface="+mn-ea"/>
              </a:rPr>
              <a:t>Uncompressed - betweem my pc and a google compute engine VM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Compresses - betweem my pc and a google compute engine VM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 Compressed Google - between local VM’s on same google cloud compute engine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77570" y="368300"/>
            <a:ext cx="10767060" cy="3804285"/>
          </a:xfrm>
        </p:spPr>
        <p:txBody>
          <a:bodyPr>
            <a:normAutofit/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Task Offloading in Distributed Systems for Matrix Multiplication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6533515"/>
            <a:ext cx="9144000" cy="287020"/>
          </a:xfrm>
        </p:spPr>
        <p:txBody>
          <a:bodyPr>
            <a:normAutofit fontScale="60000"/>
          </a:bodyPr>
          <a:p>
            <a:r>
              <a:rPr lang="en-US" altLang="en-US"/>
              <a:t>Nachiket Patel</a:t>
            </a:r>
            <a:endParaRPr lang="en-US" altLang="en-US"/>
          </a:p>
        </p:txBody>
      </p:sp>
      <p:sp>
        <p:nvSpPr>
          <p:cNvPr id="4" name="Title 1"/>
          <p:cNvSpPr>
            <a:spLocks noGrp="true"/>
          </p:cNvSpPr>
          <p:nvPr/>
        </p:nvSpPr>
        <p:spPr>
          <a:xfrm>
            <a:off x="2955290" y="4730750"/>
            <a:ext cx="6610985" cy="753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Mid Review</a:t>
            </a:r>
            <a:endParaRPr lang="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47185" y="2597150"/>
            <a:ext cx="3752850" cy="1374140"/>
          </a:xfrm>
        </p:spPr>
        <p:txBody>
          <a:bodyPr/>
          <a:p>
            <a:r>
              <a:rPr lang="en-US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Questions</a:t>
            </a:r>
            <a:endParaRPr lang="en-US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+mn-lt"/>
                <a:cs typeface="+mn-lt"/>
              </a:rPr>
              <a:t>Recap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3142615"/>
            <a:ext cx="5233035" cy="3034665"/>
          </a:xfrm>
        </p:spPr>
        <p:txBody>
          <a:bodyPr/>
          <a:p>
            <a:r>
              <a:rPr lang="en-US" altLang="en-US">
                <a:sym typeface="+mn-ea"/>
              </a:rPr>
              <a:t>Split the matrix multiplication into sub-tasks and offload to neighboring nodes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Detect failed operations and re-offload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Experiment with granularity of sub-tasks</a:t>
            </a:r>
            <a:endParaRPr lang="en-US" altLang="en-US">
              <a:sym typeface="+mn-ea"/>
            </a:endParaRPr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  <p:sp>
        <p:nvSpPr>
          <p:cNvPr id="5" name="Content Placeholder 2"/>
          <p:cNvSpPr>
            <a:spLocks noGrp="true"/>
          </p:cNvSpPr>
          <p:nvPr/>
        </p:nvSpPr>
        <p:spPr>
          <a:xfrm>
            <a:off x="6433820" y="3142615"/>
            <a:ext cx="5233035" cy="30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>
                <a:sym typeface="+mn-ea"/>
              </a:rPr>
              <a:t>Dealing with subtask failures due to node failure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Balancing granularity task splitting with overhead of splitting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>
                <a:sym typeface="+mn-ea"/>
              </a:rPr>
              <a:t>Efficiently transporting matrix data across nodes</a:t>
            </a:r>
            <a:endParaRPr lang="en-US" alt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1064260" y="1584325"/>
            <a:ext cx="4399280" cy="105600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Objective</a:t>
            </a:r>
            <a:endParaRPr lang="en-US" altLang="en-US" sz="3200">
              <a:latin typeface="+mn-lt"/>
              <a:cs typeface="+mn-lt"/>
            </a:endParaRPr>
          </a:p>
        </p:txBody>
      </p:sp>
      <p:sp>
        <p:nvSpPr>
          <p:cNvPr id="7" name="Title 1"/>
          <p:cNvSpPr>
            <a:spLocks noGrp="true"/>
          </p:cNvSpPr>
          <p:nvPr/>
        </p:nvSpPr>
        <p:spPr>
          <a:xfrm>
            <a:off x="6157595" y="1584325"/>
            <a:ext cx="5509260" cy="114554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>
                <a:latin typeface="+mn-lt"/>
                <a:cs typeface="+mn-lt"/>
              </a:rPr>
              <a:t>Challenges</a:t>
            </a:r>
            <a:endParaRPr lang="en-US" altLang="en-US" sz="32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Selecting a language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9239885" cy="4351655"/>
          </a:xfrm>
        </p:spPr>
        <p:txBody>
          <a:bodyPr/>
          <a:p>
            <a:pPr lvl="0"/>
            <a:r>
              <a:rPr lang="en-US" altLang="en-US"/>
              <a:t>Python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Can take advantage of numpy</a:t>
            </a:r>
            <a:endParaRPr lang="en-US" altLang="en-US"/>
          </a:p>
          <a:p>
            <a:pPr lvl="1"/>
            <a:r>
              <a:rPr lang="en-US" altLang="en-US"/>
              <a:t>Automatically uses multi threading for floating point values</a:t>
            </a:r>
            <a:endParaRPr lang="en-US" altLang="en-US"/>
          </a:p>
          <a:p>
            <a:pPr lvl="1"/>
            <a:r>
              <a:rPr lang="en-US" altLang="en-US"/>
              <a:t>Need to manually implement multi threading for integer values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/>
              <a:t>Python is very popular with ML, and scientiic work because of its ease of use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Initial Communication Design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661795"/>
            <a:ext cx="6426835" cy="4351655"/>
          </a:xfrm>
        </p:spPr>
        <p:txBody>
          <a:bodyPr/>
          <a:p>
            <a:pPr lvl="1"/>
            <a:r>
              <a:rPr lang="en-US" altLang="en-US"/>
              <a:t>Initially the main Node sends the task request to the worker node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The worker node confirms it by returning the message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Main node sends matrix data to worker</a:t>
            </a:r>
            <a:endParaRPr lang="en-US" altLang="en-US"/>
          </a:p>
          <a:p>
            <a:pPr lvl="2"/>
            <a:r>
              <a:rPr lang="en-US" altLang="en-US"/>
              <a:t>No guarentee of data integrity yet</a:t>
            </a:r>
            <a:endParaRPr lang="en-US" altLang="en-US"/>
          </a:p>
          <a:p>
            <a:pPr lvl="2"/>
            <a:endParaRPr lang="en-US" altLang="en-US"/>
          </a:p>
          <a:p>
            <a:pPr lvl="1"/>
            <a:r>
              <a:rPr lang="en-US" altLang="en-US" sz="1800"/>
              <a:t>Worker confirms receipt of appropriate dimensions of matrix data</a:t>
            </a:r>
            <a:endParaRPr lang="en-US" altLang="en-US" sz="1800"/>
          </a:p>
          <a:p>
            <a:pPr lvl="1"/>
            <a:endParaRPr lang="en-US" altLang="en-US" sz="1800"/>
          </a:p>
          <a:p>
            <a:pPr lvl="1"/>
            <a:r>
              <a:rPr lang="" altLang="en-US" sz="1800"/>
              <a:t>Worker sends results</a:t>
            </a:r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5" name="Picture 4" descr="basicCommunicationDiagram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115" y="1391285"/>
            <a:ext cx="458851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latin typeface="+mn-lt"/>
                <a:cs typeface="+mn-lt"/>
              </a:rPr>
              <a:t>Premilinary analysis metrics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433195"/>
            <a:ext cx="6426835" cy="4351655"/>
          </a:xfrm>
        </p:spPr>
        <p:txBody>
          <a:bodyPr/>
          <a:p>
            <a:pPr lvl="1"/>
            <a:r>
              <a:rPr lang="en-US" altLang="en-US">
                <a:solidFill>
                  <a:srgbClr val="FF0000"/>
                </a:solidFill>
              </a:rPr>
              <a:t>Measured time for to send and confirm task</a:t>
            </a:r>
            <a:endParaRPr lang="en-US" altLang="en-US">
              <a:solidFill>
                <a:srgbClr val="FF0000"/>
              </a:solidFill>
            </a:endParaRP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Insignificant</a:t>
            </a:r>
            <a:endParaRPr lang="en-US" altLang="en-US" sz="1600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rgbClr val="00B050"/>
                </a:solidFill>
              </a:rPr>
              <a:t>Measure time to send data</a:t>
            </a:r>
            <a:endParaRPr lang="en-US" altLang="en-US">
              <a:solidFill>
                <a:srgbClr val="00B050"/>
              </a:solidFill>
            </a:endParaRPr>
          </a:p>
          <a:p>
            <a:pPr lvl="2"/>
            <a:r>
              <a:rPr lang="en-US" altLang="en-US">
                <a:solidFill>
                  <a:srgbClr val="00B050"/>
                </a:solidFill>
              </a:rPr>
              <a:t>Uncompressed</a:t>
            </a:r>
            <a:endParaRPr lang="en-US" altLang="en-US">
              <a:solidFill>
                <a:srgbClr val="00B050"/>
              </a:solidFill>
            </a:endParaRPr>
          </a:p>
          <a:p>
            <a:pPr lvl="2"/>
            <a:r>
              <a:rPr lang="en-US" altLang="en-US">
                <a:solidFill>
                  <a:srgbClr val="00B050"/>
                </a:solidFill>
              </a:rPr>
              <a:t>Compressed (high &amp; low bandwidth)</a:t>
            </a:r>
            <a:endParaRPr lang="en-US" altLang="en-US"/>
          </a:p>
          <a:p>
            <a:pPr lvl="2"/>
            <a:endParaRPr lang="en-US" altLang="en-US"/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Measure time to send results</a:t>
            </a:r>
            <a:endParaRPr lang="en-US" altLang="en-US">
              <a:solidFill>
                <a:srgbClr val="0070C0"/>
              </a:solidFill>
            </a:endParaRP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Uncompressed</a:t>
            </a:r>
            <a:endParaRPr lang="en-US" altLang="en-US">
              <a:solidFill>
                <a:srgbClr val="0070C0"/>
              </a:solidFill>
            </a:endParaRPr>
          </a:p>
          <a:p>
            <a:pPr lvl="2"/>
            <a:r>
              <a:rPr lang="en-US" altLang="en-US">
                <a:solidFill>
                  <a:srgbClr val="0070C0"/>
                </a:solidFill>
              </a:rPr>
              <a:t>Compressed </a:t>
            </a:r>
            <a:r>
              <a:rPr lang="en-US" altLang="en-US">
                <a:solidFill>
                  <a:srgbClr val="0070C0"/>
                </a:solidFill>
                <a:sym typeface="+mn-ea"/>
              </a:rPr>
              <a:t>(high &amp; low bandwidth)</a:t>
            </a:r>
            <a:endParaRPr lang="en-US" altLang="en-US">
              <a:solidFill>
                <a:srgbClr val="0070C0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53910" y="1375410"/>
            <a:ext cx="4588510" cy="4892040"/>
            <a:chOff x="11214" y="1548"/>
            <a:chExt cx="7226" cy="7704"/>
          </a:xfrm>
        </p:grpSpPr>
        <p:pic>
          <p:nvPicPr>
            <p:cNvPr id="5" name="Picture 4" descr="basicCommunicationDiagram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14" y="1548"/>
              <a:ext cx="7226" cy="77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3017" y="3455"/>
              <a:ext cx="3426" cy="32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true">
              <a:off x="13043" y="3982"/>
              <a:ext cx="3361" cy="786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true">
              <a:off x="12889" y="6101"/>
              <a:ext cx="3770" cy="21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049" y="5046"/>
              <a:ext cx="3407" cy="5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Findings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4868545" cy="5200015"/>
          </a:xfrm>
        </p:spPr>
        <p:txBody>
          <a:bodyPr>
            <a:normAutofit/>
          </a:bodyPr>
          <a:p>
            <a:r>
              <a:rPr lang="en-US" altLang="en-US"/>
              <a:t>Google Cloud Compute Engine VM’s</a:t>
            </a:r>
            <a:endParaRPr lang="en-US" altLang="en-US"/>
          </a:p>
          <a:p>
            <a:pPr lvl="1"/>
            <a:r>
              <a:rPr lang="en-US" altLang="en-US"/>
              <a:t>4 virtual cores @ 2GHz</a:t>
            </a:r>
            <a:endParaRPr lang="en-US" altLang="en-US"/>
          </a:p>
          <a:p>
            <a:pPr lvl="1"/>
            <a:r>
              <a:rPr lang="en-US" altLang="en-US"/>
              <a:t>16GB ram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/>
              <a:t>The compression </a:t>
            </a:r>
            <a:r>
              <a:rPr lang="" altLang="en-US"/>
              <a:t>benifits</a:t>
            </a:r>
            <a:r>
              <a:rPr lang="en-US" altLang="en-US"/>
              <a:t> are ~10x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The overall time benifit is ~6x</a:t>
            </a:r>
            <a:endParaRPr lang="en-US" altLang="en-US"/>
          </a:p>
          <a:p>
            <a:pPr lvl="1"/>
            <a:r>
              <a:rPr lang="en-US" altLang="en-US"/>
              <a:t>Compressing the data takes up some time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/>
              <a:t>Something to further consider is how will larger number of splitting affect benifits of compressing data</a:t>
            </a:r>
            <a:endParaRPr lang="en-US" alt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5511800" y="258445"/>
          <a:ext cx="6378575" cy="628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258445"/>
            <a:ext cx="4869180" cy="999490"/>
          </a:xfrm>
        </p:spPr>
        <p:txBody>
          <a:bodyPr/>
          <a:p>
            <a:r>
              <a:rPr lang="en-US" altLang="en-US" sz="4000">
                <a:latin typeface="+mn-lt"/>
                <a:cs typeface="+mn-lt"/>
              </a:rPr>
              <a:t>Findings</a:t>
            </a:r>
            <a:endParaRPr lang="en-US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10845" y="1345565"/>
            <a:ext cx="4868545" cy="5200015"/>
          </a:xfrm>
        </p:spPr>
        <p:txBody>
          <a:bodyPr>
            <a:normAutofit/>
          </a:bodyPr>
          <a:p>
            <a:r>
              <a:rPr lang="en-US" altLang="en-US"/>
              <a:t>The compute time in oragne is lower because</a:t>
            </a:r>
            <a:endParaRPr lang="en-US" altLang="en-US"/>
          </a:p>
          <a:p>
            <a:pPr lvl="1"/>
            <a:r>
              <a:rPr lang="en-US" altLang="en-US" sz="1800"/>
              <a:t>My laptop has a higher clock speed</a:t>
            </a:r>
            <a:endParaRPr lang="en-US" altLang="en-US" sz="1800"/>
          </a:p>
          <a:p>
            <a:pPr lvl="2"/>
            <a:r>
              <a:rPr lang="en-US" altLang="en-US" sz="1600"/>
              <a:t>3.4GHz compared to 2GHz</a:t>
            </a:r>
            <a:endParaRPr lang="en-US" altLang="en-US"/>
          </a:p>
          <a:p>
            <a:pPr lvl="1"/>
            <a:endParaRPr lang="en-US" altLang="en-US"/>
          </a:p>
          <a:p>
            <a:pPr lvl="0"/>
            <a:r>
              <a:rPr lang="en-US" altLang="en-US"/>
              <a:t>All computation were utilizing all 4 cores thanks to numpy.matmult()</a:t>
            </a:r>
            <a:endParaRPr lang="en-US" altLang="en-US"/>
          </a:p>
          <a:p>
            <a:pPr lvl="1"/>
            <a:r>
              <a:rPr lang="en-US" altLang="en-US" sz="1800"/>
              <a:t>Only for floating point values</a:t>
            </a:r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588635" y="258445"/>
          <a:ext cx="6360795" cy="628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0845" y="116205"/>
            <a:ext cx="4869180" cy="999490"/>
          </a:xfrm>
        </p:spPr>
        <p:txBody>
          <a:bodyPr/>
          <a:p>
            <a:r>
              <a:rPr lang="" altLang="en-US" sz="4000">
                <a:latin typeface="+mn-lt"/>
                <a:cs typeface="+mn-lt"/>
              </a:rPr>
              <a:t>The Numbers</a:t>
            </a:r>
            <a:endParaRPr lang="" alt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20675" y="1055370"/>
            <a:ext cx="7971790" cy="5586095"/>
          </a:xfrm>
        </p:spPr>
        <p:txBody>
          <a:bodyPr>
            <a:normAutofit/>
          </a:bodyPr>
          <a:p>
            <a:pPr marL="0" lvl="0" indent="0">
              <a:buNone/>
            </a:pPr>
            <a:r>
              <a:rPr lang="" altLang="en-US" sz="1800"/>
              <a:t>For (8000,8000)x</a:t>
            </a:r>
            <a:r>
              <a:rPr lang="en-US" altLang="en-US" sz="1800">
                <a:sym typeface="+mn-ea"/>
              </a:rPr>
              <a:t>(8000,8000)</a:t>
            </a:r>
            <a:r>
              <a:rPr lang="" altLang="en-US" sz="1800"/>
              <a:t> matrix multiplication: Split into 4 subtasks</a:t>
            </a:r>
            <a:endParaRPr lang="" altLang="en-US" sz="1800"/>
          </a:p>
          <a:p>
            <a:pPr lvl="0"/>
            <a:r>
              <a:rPr lang="en-US" altLang="en-US" sz="1800">
                <a:sym typeface="+mn-ea"/>
              </a:rPr>
              <a:t>Time to compute on single node ~15s</a:t>
            </a:r>
            <a:endParaRPr lang="" altLang="en-US" sz="1800"/>
          </a:p>
          <a:p>
            <a:pPr lvl="0"/>
            <a:r>
              <a:rPr lang="" altLang="en-US" sz="1800"/>
              <a:t>Time to send all the data: ~8s</a:t>
            </a:r>
            <a:endParaRPr lang="" altLang="en-US" sz="1800"/>
          </a:p>
          <a:p>
            <a:pPr lvl="0"/>
            <a:r>
              <a:rPr lang="" altLang="en-US" sz="1800"/>
              <a:t>Time to compute (4000,8000)x(8</a:t>
            </a:r>
            <a:r>
              <a:rPr lang="en-US" altLang="en-US" sz="1800">
                <a:sym typeface="+mn-ea"/>
              </a:rPr>
              <a:t>000,</a:t>
            </a:r>
            <a:r>
              <a:rPr lang="" altLang="en-US" sz="1800">
                <a:sym typeface="+mn-ea"/>
              </a:rPr>
              <a:t>4</a:t>
            </a:r>
            <a:r>
              <a:rPr lang="en-US" altLang="en-US" sz="1800">
                <a:sym typeface="+mn-ea"/>
              </a:rPr>
              <a:t>000)</a:t>
            </a:r>
            <a:r>
              <a:rPr lang="" altLang="en-US" sz="1800"/>
              <a:t>: ~3s</a:t>
            </a:r>
            <a:endParaRPr lang="" altLang="en-US" sz="1800"/>
          </a:p>
          <a:p>
            <a:pPr lvl="0"/>
            <a:r>
              <a:rPr lang="" altLang="en-US" sz="1800"/>
              <a:t>Time to retrieve results: ~4s</a:t>
            </a:r>
            <a:endParaRPr lang="" altLang="en-US" sz="1800"/>
          </a:p>
          <a:p>
            <a:pPr marL="0" lvl="0" indent="0">
              <a:buNone/>
            </a:pPr>
            <a:r>
              <a:rPr lang="" altLang="en-US" sz="1600"/>
              <a:t>		</a:t>
            </a:r>
            <a:r>
              <a:rPr lang="" altLang="en-US" sz="1800" b="1"/>
              <a:t>Total </a:t>
            </a:r>
            <a:r>
              <a:rPr lang="en-US" altLang="en-US" sz="1800" b="1">
                <a:sym typeface="+mn-ea"/>
              </a:rPr>
              <a:t>Savings </a:t>
            </a:r>
            <a:r>
              <a:rPr lang="" altLang="en-US" sz="1800" b="1"/>
              <a:t>= 15 - (8 + 3 + 4) = 0s</a:t>
            </a:r>
            <a:endParaRPr lang="" altLang="en-US" sz="1800" b="1"/>
          </a:p>
          <a:p>
            <a:pPr marL="0" lvl="0" indent="0">
              <a:buNone/>
            </a:pPr>
            <a:endParaRPr lang="" altLang="en-US" sz="1600"/>
          </a:p>
          <a:p>
            <a:pPr marL="0" lvl="0" indent="0">
              <a:buNone/>
            </a:pPr>
            <a:r>
              <a:rPr lang="en-US" altLang="en-US" sz="1800">
                <a:sym typeface="+mn-ea"/>
              </a:rPr>
              <a:t>For (</a:t>
            </a:r>
            <a:r>
              <a:rPr lang="" altLang="en-US" sz="1800">
                <a:sym typeface="+mn-ea"/>
              </a:rPr>
              <a:t>16</a:t>
            </a:r>
            <a:r>
              <a:rPr lang="en-US" altLang="en-US" sz="1800">
                <a:sym typeface="+mn-ea"/>
              </a:rPr>
              <a:t>000,</a:t>
            </a:r>
            <a:r>
              <a:rPr lang="" altLang="en-US" sz="1800">
                <a:sym typeface="+mn-ea"/>
              </a:rPr>
              <a:t>16</a:t>
            </a:r>
            <a:r>
              <a:rPr lang="en-US" altLang="en-US" sz="1800">
                <a:sym typeface="+mn-ea"/>
              </a:rPr>
              <a:t>000)</a:t>
            </a:r>
            <a:r>
              <a:rPr lang="" altLang="en-US" sz="1800">
                <a:sym typeface="+mn-ea"/>
              </a:rPr>
              <a:t>x</a:t>
            </a:r>
            <a:r>
              <a:rPr lang="en-US" altLang="en-US" sz="1800">
                <a:sym typeface="+mn-ea"/>
              </a:rPr>
              <a:t>(16000,16000)</a:t>
            </a:r>
            <a:r>
              <a:rPr lang="en-US" altLang="en-US" sz="1800">
                <a:sym typeface="+mn-ea"/>
              </a:rPr>
              <a:t> matrix multiplication: Split into 4 subtasks</a:t>
            </a:r>
            <a:endParaRPr lang="en-US" altLang="en-US" sz="1800"/>
          </a:p>
          <a:p>
            <a:pPr lvl="0"/>
            <a:r>
              <a:rPr lang="en-US" altLang="en-US" sz="1800">
                <a:sym typeface="+mn-ea"/>
              </a:rPr>
              <a:t>Time to compute on single node ~</a:t>
            </a:r>
            <a:r>
              <a:rPr lang="" altLang="en-US" sz="1800">
                <a:sym typeface="+mn-ea"/>
              </a:rPr>
              <a:t>120</a:t>
            </a:r>
            <a:r>
              <a:rPr lang="en-US" altLang="en-US" sz="1800">
                <a:sym typeface="+mn-ea"/>
              </a:rPr>
              <a:t>s</a:t>
            </a:r>
            <a:endParaRPr lang="en-US" altLang="en-US" sz="1800"/>
          </a:p>
          <a:p>
            <a:pPr lvl="0"/>
            <a:r>
              <a:rPr lang="en-US" altLang="en-US" sz="1800">
                <a:sym typeface="+mn-ea"/>
              </a:rPr>
              <a:t>Time to send all the data: ~</a:t>
            </a:r>
            <a:r>
              <a:rPr lang="" altLang="en-US" sz="1800">
                <a:sym typeface="+mn-ea"/>
              </a:rPr>
              <a:t>34</a:t>
            </a:r>
            <a:r>
              <a:rPr lang="en-US" altLang="en-US" sz="1800">
                <a:sym typeface="+mn-ea"/>
              </a:rPr>
              <a:t>s</a:t>
            </a:r>
            <a:endParaRPr lang="en-US" altLang="en-US" sz="1800"/>
          </a:p>
          <a:p>
            <a:pPr lvl="0"/>
            <a:r>
              <a:rPr lang="en-US" altLang="en-US" sz="1800">
                <a:sym typeface="+mn-ea"/>
              </a:rPr>
              <a:t>Time to compute </a:t>
            </a:r>
            <a:r>
              <a:rPr lang="" altLang="en-US" sz="1800">
                <a:sym typeface="+mn-ea"/>
              </a:rPr>
              <a:t>(8</a:t>
            </a:r>
            <a:r>
              <a:rPr lang="en-US" altLang="en-US" sz="1800">
                <a:sym typeface="+mn-ea"/>
              </a:rPr>
              <a:t>000</a:t>
            </a:r>
            <a:r>
              <a:rPr lang="" altLang="en-US" sz="1800">
                <a:sym typeface="+mn-ea"/>
              </a:rPr>
              <a:t>,16</a:t>
            </a:r>
            <a:r>
              <a:rPr lang="en-US" altLang="en-US" sz="1800">
                <a:sym typeface="+mn-ea"/>
              </a:rPr>
              <a:t>000</a:t>
            </a:r>
            <a:r>
              <a:rPr lang="" altLang="en-US" sz="1800">
                <a:sym typeface="+mn-ea"/>
              </a:rPr>
              <a:t>)x</a:t>
            </a:r>
            <a:r>
              <a:rPr lang="en-US" altLang="en-US" sz="1800">
                <a:sym typeface="+mn-ea"/>
              </a:rPr>
              <a:t>(</a:t>
            </a:r>
            <a:r>
              <a:rPr lang="" altLang="en-US" sz="1800">
                <a:sym typeface="+mn-ea"/>
              </a:rPr>
              <a:t>16</a:t>
            </a:r>
            <a:r>
              <a:rPr lang="en-US" altLang="en-US" sz="1800">
                <a:sym typeface="+mn-ea"/>
              </a:rPr>
              <a:t>000,</a:t>
            </a:r>
            <a:r>
              <a:rPr lang="" altLang="en-US" sz="1800">
                <a:sym typeface="+mn-ea"/>
              </a:rPr>
              <a:t>8</a:t>
            </a:r>
            <a:r>
              <a:rPr lang="en-US" altLang="en-US" sz="1800">
                <a:sym typeface="+mn-ea"/>
              </a:rPr>
              <a:t>000)</a:t>
            </a:r>
            <a:r>
              <a:rPr lang="en-US" altLang="en-US" sz="1800">
                <a:sym typeface="+mn-ea"/>
              </a:rPr>
              <a:t>: ~</a:t>
            </a:r>
            <a:r>
              <a:rPr lang="" altLang="en-US" sz="1800">
                <a:sym typeface="+mn-ea"/>
              </a:rPr>
              <a:t>20</a:t>
            </a:r>
            <a:r>
              <a:rPr lang="en-US" altLang="en-US" sz="1800">
                <a:sym typeface="+mn-ea"/>
              </a:rPr>
              <a:t>s</a:t>
            </a:r>
            <a:endParaRPr lang="en-US" altLang="en-US" sz="1800"/>
          </a:p>
          <a:p>
            <a:pPr lvl="0"/>
            <a:r>
              <a:rPr lang="en-US" altLang="en-US" sz="1800">
                <a:sym typeface="+mn-ea"/>
              </a:rPr>
              <a:t>Time to retrieve results: ~</a:t>
            </a:r>
            <a:r>
              <a:rPr lang="" altLang="en-US" sz="1800">
                <a:sym typeface="+mn-ea"/>
              </a:rPr>
              <a:t>18</a:t>
            </a:r>
            <a:r>
              <a:rPr lang="en-US" altLang="en-US" sz="1800">
                <a:sym typeface="+mn-ea"/>
              </a:rPr>
              <a:t>s</a:t>
            </a:r>
            <a:endParaRPr lang="en-US" altLang="en-US" sz="1800"/>
          </a:p>
          <a:p>
            <a:pPr lvl="0"/>
            <a:endParaRPr lang="en-US" altLang="en-US" sz="1800"/>
          </a:p>
          <a:p>
            <a:pPr marL="0" lvl="0" indent="0">
              <a:buNone/>
            </a:pPr>
            <a:r>
              <a:rPr lang="" altLang="en-US" sz="1800">
                <a:sym typeface="+mn-ea"/>
              </a:rPr>
              <a:t>		</a:t>
            </a:r>
            <a:r>
              <a:rPr lang="en-US" altLang="en-US" sz="1800" b="1">
                <a:sym typeface="+mn-ea"/>
              </a:rPr>
              <a:t>Total </a:t>
            </a:r>
            <a:r>
              <a:rPr lang="" altLang="en-US" sz="1800" b="1">
                <a:sym typeface="+mn-ea"/>
              </a:rPr>
              <a:t>Savings </a:t>
            </a:r>
            <a:r>
              <a:rPr lang="en-US" altLang="en-US" sz="1800" b="1">
                <a:sym typeface="+mn-ea"/>
              </a:rPr>
              <a:t>= </a:t>
            </a:r>
            <a:r>
              <a:rPr lang="" altLang="en-US" sz="1800" b="1">
                <a:sym typeface="+mn-ea"/>
              </a:rPr>
              <a:t>120</a:t>
            </a:r>
            <a:r>
              <a:rPr lang="en-US" altLang="en-US" sz="1800" b="1">
                <a:sym typeface="+mn-ea"/>
              </a:rPr>
              <a:t> - (</a:t>
            </a:r>
            <a:r>
              <a:rPr lang="" altLang="en-US" sz="1800" b="1">
                <a:sym typeface="+mn-ea"/>
              </a:rPr>
              <a:t>34</a:t>
            </a:r>
            <a:r>
              <a:rPr lang="en-US" altLang="en-US" sz="1800" b="1">
                <a:sym typeface="+mn-ea"/>
              </a:rPr>
              <a:t> + </a:t>
            </a:r>
            <a:r>
              <a:rPr lang="" altLang="en-US" sz="1800" b="1">
                <a:sym typeface="+mn-ea"/>
              </a:rPr>
              <a:t>20</a:t>
            </a:r>
            <a:r>
              <a:rPr lang="en-US" altLang="en-US" sz="1800" b="1">
                <a:sym typeface="+mn-ea"/>
              </a:rPr>
              <a:t> + </a:t>
            </a:r>
            <a:r>
              <a:rPr lang="" altLang="en-US" sz="1800" b="1">
                <a:sym typeface="+mn-ea"/>
              </a:rPr>
              <a:t>18</a:t>
            </a:r>
            <a:r>
              <a:rPr lang="en-US" altLang="en-US" sz="1800" b="1">
                <a:sym typeface="+mn-ea"/>
              </a:rPr>
              <a:t>) = </a:t>
            </a:r>
            <a:r>
              <a:rPr lang="" altLang="en-US" sz="1800" b="1">
                <a:sym typeface="+mn-ea"/>
              </a:rPr>
              <a:t>48</a:t>
            </a:r>
            <a:r>
              <a:rPr lang="en-US" altLang="en-US" sz="1800" b="1">
                <a:sym typeface="+mn-ea"/>
              </a:rPr>
              <a:t>s</a:t>
            </a:r>
            <a:endParaRPr lang="" altLang="en-US" sz="1800" b="1"/>
          </a:p>
        </p:txBody>
      </p:sp>
      <p:grpSp>
        <p:nvGrpSpPr>
          <p:cNvPr id="12" name="Group 11"/>
          <p:cNvGrpSpPr/>
          <p:nvPr/>
        </p:nvGrpSpPr>
        <p:grpSpPr>
          <a:xfrm>
            <a:off x="7694295" y="985520"/>
            <a:ext cx="1878330" cy="1878330"/>
            <a:chOff x="12117" y="1552"/>
            <a:chExt cx="2958" cy="2958"/>
          </a:xfrm>
        </p:grpSpPr>
        <p:sp>
          <p:nvSpPr>
            <p:cNvPr id="8" name="Rectangle 7"/>
            <p:cNvSpPr/>
            <p:nvPr/>
          </p:nvSpPr>
          <p:spPr>
            <a:xfrm>
              <a:off x="12117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96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17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596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0" y="985520"/>
            <a:ext cx="1878330" cy="1878330"/>
            <a:chOff x="12117" y="1552"/>
            <a:chExt cx="2958" cy="2958"/>
          </a:xfrm>
        </p:grpSpPr>
        <p:sp>
          <p:nvSpPr>
            <p:cNvPr id="24" name="Rectangle 23"/>
            <p:cNvSpPr/>
            <p:nvPr/>
          </p:nvSpPr>
          <p:spPr>
            <a:xfrm>
              <a:off x="12117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96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17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596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34755" y="3246120"/>
            <a:ext cx="1878330" cy="1878330"/>
            <a:chOff x="12117" y="1552"/>
            <a:chExt cx="2958" cy="2958"/>
          </a:xfrm>
        </p:grpSpPr>
        <p:sp>
          <p:nvSpPr>
            <p:cNvPr id="29" name="Rectangle 28"/>
            <p:cNvSpPr/>
            <p:nvPr/>
          </p:nvSpPr>
          <p:spPr>
            <a:xfrm>
              <a:off x="12117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96" y="1552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117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96" y="3031"/>
              <a:ext cx="1479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4"/>
                  </a:solidFill>
                </a14:hiddenFill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3" name="Text Box 32"/>
          <p:cNvSpPr txBox="true"/>
          <p:nvPr/>
        </p:nvSpPr>
        <p:spPr>
          <a:xfrm>
            <a:off x="9596755" y="1792605"/>
            <a:ext cx="23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x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+mn-lt"/>
                <a:cs typeface="+mn-lt"/>
              </a:rPr>
              <a:t>Whats Next?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Collect </a:t>
            </a:r>
            <a:r>
              <a:rPr lang="" altLang="en-US"/>
              <a:t>more data/metrics</a:t>
            </a:r>
            <a:endParaRPr lang="en-US" altLang="en-US"/>
          </a:p>
          <a:p>
            <a:pPr lvl="1"/>
            <a:r>
              <a:rPr lang="en-US" altLang="en-US"/>
              <a:t>Multi-threaded approach on main node already implemented (Just need to collect data)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Implement re-offloading with for failed nodes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Analyze the time savings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Analyze the max node failure amount before loss of computation advantage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2486</Words>
  <Application>WPS Presentation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Standard Symbols PS</vt:lpstr>
      <vt:lpstr>Times New Roman</vt:lpstr>
      <vt:lpstr>Office Theme</vt:lpstr>
      <vt:lpstr>Task Offloading in Distributed Systems for Matrix Multiplication</vt:lpstr>
      <vt:lpstr>Recap</vt:lpstr>
      <vt:lpstr>Selecting a language</vt:lpstr>
      <vt:lpstr>Initial Communication Design</vt:lpstr>
      <vt:lpstr>Premilinary analysis metrics</vt:lpstr>
      <vt:lpstr>Findings</vt:lpstr>
      <vt:lpstr>Findings</vt:lpstr>
      <vt:lpstr>Findings</vt:lpstr>
      <vt:lpstr>Whats Next?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</dc:creator>
  <cp:lastModifiedBy>nachiket</cp:lastModifiedBy>
  <cp:revision>60</cp:revision>
  <dcterms:created xsi:type="dcterms:W3CDTF">2021-03-30T18:31:59Z</dcterms:created>
  <dcterms:modified xsi:type="dcterms:W3CDTF">2021-03-30T18:31:59Z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