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68"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9ed0a7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9ed0a7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combinatorial optimization problem we choose to examine for this project was the Graph Coloring problem. Combinatorial optimization involves finding an optimal object, in this case a coloring of the nodes of a graph, from a large set of objects, in this case every possible coloring of the nodes. In the application of scheduling, we want to solve the problem of assigning a set of tasks to specific time slots where some tasks may conflict if they need the same shared resource. You can think of the vertices as jobs and edges as conflicting jobs that both want to use the same resource and the colors as the available time slots. Thus, a valid coloring shows what jobs to complete in what timeslots so that no conflicts arise.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99ed0a7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99ed0a7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an implicit embedding and let the Dwave Sampler to perform 8000 reads. In the graph on the left, you can see the range of energy values that we get from the samples. The majority are almost zero and then we get some higher energy values for worse graph colorings. In the middle you can see the sample that had the lowest energy value. The letters correspond to nodes and the number correspond to colors. So you can see that node a was chosen to have color 2 based on the fact that it was assigned a value of 1. Below the sample you can see the other lowest energy value samples we got as output. The first 3 lowest energy values actually represent the graph of a valid coloring which you see on the right. The reason they are split up is because of that far right value which is the chain break fraction which is due to the implicit embedding.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99ed0a7f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99ed0a7f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Constraint satisfaction problem</a:t>
            </a:r>
            <a:endParaRPr/>
          </a:p>
          <a:p>
            <a:pPr marL="0" lvl="0" indent="0" algn="l" rtl="0">
              <a:spcBef>
                <a:spcPts val="0"/>
              </a:spcBef>
              <a:spcAft>
                <a:spcPts val="0"/>
              </a:spcAft>
              <a:buNone/>
            </a:pPr>
            <a:r>
              <a:rPr lang="en"/>
              <a:t>2 is easy to map because 1 and 0 can represent the two unique colors whereas 3 qubit you require 2 qubits to represent each color</a:t>
            </a:r>
            <a:endParaRPr/>
          </a:p>
          <a:p>
            <a:pPr marL="0" lvl="0" indent="0" algn="l" rtl="0">
              <a:spcBef>
                <a:spcPts val="0"/>
              </a:spcBef>
              <a:spcAft>
                <a:spcPts val="0"/>
              </a:spcAft>
              <a:buNone/>
            </a:pPr>
            <a:r>
              <a:rPr lang="en"/>
              <a:t>	|00&gt;, |01&gt; and |10&gt; used as three colors</a:t>
            </a:r>
            <a:endParaRPr/>
          </a:p>
          <a:p>
            <a:pPr marL="0" lvl="0" indent="0" algn="l" rtl="0">
              <a:spcBef>
                <a:spcPts val="0"/>
              </a:spcBef>
              <a:spcAft>
                <a:spcPts val="0"/>
              </a:spcAft>
              <a:buNone/>
            </a:pPr>
            <a:r>
              <a:rPr lang="en"/>
              <a:t>We do not need the 4th color/state so we use a unitary to eliminate the |11&gt; state</a:t>
            </a:r>
            <a:endParaRPr/>
          </a:p>
          <a:p>
            <a:pPr marL="0" lvl="0" indent="0" algn="l" rtl="0">
              <a:spcBef>
                <a:spcPts val="0"/>
              </a:spcBef>
              <a:spcAft>
                <a:spcPts val="0"/>
              </a:spcAft>
              <a:buNone/>
            </a:pPr>
            <a:r>
              <a:rPr lang="en"/>
              <a:t>Simulator with noise has much better results compared to real hardware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99ed0a7f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99ed0a7f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latin typeface="Courier New"/>
                <a:ea typeface="Courier New"/>
                <a:cs typeface="Courier New"/>
                <a:sym typeface="Courier New"/>
              </a:rPr>
              <a:t>The graph is input the same way as a set of nodes and edges.</a:t>
            </a:r>
            <a:endParaRPr sz="1050">
              <a:latin typeface="Courier New"/>
              <a:ea typeface="Courier New"/>
              <a:cs typeface="Courier New"/>
              <a:sym typeface="Courier New"/>
            </a:endParaRPr>
          </a:p>
          <a:p>
            <a:pPr marL="0" lvl="0" indent="0" algn="l" rtl="0">
              <a:spcBef>
                <a:spcPts val="0"/>
              </a:spcBef>
              <a:spcAft>
                <a:spcPts val="0"/>
              </a:spcAft>
              <a:buNone/>
            </a:pPr>
            <a:r>
              <a:rPr lang="en" sz="1050">
                <a:latin typeface="Courier New"/>
                <a:ea typeface="Courier New"/>
                <a:cs typeface="Courier New"/>
                <a:sym typeface="Courier New"/>
              </a:rPr>
              <a:t>The results on D-wave always returned a valid coloring for the highest count, whereas the qiskit did not.</a:t>
            </a:r>
            <a:endParaRPr sz="1050">
              <a:latin typeface="Courier New"/>
              <a:ea typeface="Courier New"/>
              <a:cs typeface="Courier New"/>
              <a:sym typeface="Courier New"/>
            </a:endParaRPr>
          </a:p>
          <a:p>
            <a:pPr marL="0" lvl="0" indent="0" algn="l" rtl="0">
              <a:spcBef>
                <a:spcPts val="0"/>
              </a:spcBef>
              <a:spcAft>
                <a:spcPts val="0"/>
              </a:spcAft>
              <a:buNone/>
            </a:pPr>
            <a:r>
              <a:rPr lang="en" sz="1050">
                <a:latin typeface="Courier New"/>
                <a:ea typeface="Courier New"/>
                <a:cs typeface="Courier New"/>
                <a:sym typeface="Courier New"/>
              </a:rPr>
              <a:t>To get the valid coloring on qiskit we had to filter out invalid results which had two adjacent nodes with the same color. Although the valid coloring was always present in the top 10 highest probabilities.</a:t>
            </a:r>
            <a:endParaRPr sz="1050">
              <a:latin typeface="Courier New"/>
              <a:ea typeface="Courier New"/>
              <a:cs typeface="Courier New"/>
              <a:sym typeface="Courier New"/>
            </a:endParaRPr>
          </a:p>
          <a:p>
            <a:pPr marL="0" lvl="0" indent="0" algn="l" rtl="0">
              <a:spcBef>
                <a:spcPts val="0"/>
              </a:spcBef>
              <a:spcAft>
                <a:spcPts val="0"/>
              </a:spcAft>
              <a:buNone/>
            </a:pPr>
            <a:r>
              <a:rPr lang="en" sz="1050">
                <a:latin typeface="Courier New"/>
                <a:ea typeface="Courier New"/>
                <a:cs typeface="Courier New"/>
                <a:sym typeface="Courier New"/>
              </a:rPr>
              <a:t>Scaling up on the D-Wave is easier when trying to increase the number of colors compared to qiskit</a:t>
            </a:r>
            <a:endParaRPr sz="1050">
              <a:latin typeface="Courier New"/>
              <a:ea typeface="Courier New"/>
              <a:cs typeface="Courier New"/>
              <a:sym typeface="Courier New"/>
            </a:endParaRPr>
          </a:p>
          <a:p>
            <a:pPr marL="0" lvl="0" indent="0" algn="l" rtl="0">
              <a:spcBef>
                <a:spcPts val="0"/>
              </a:spcBef>
              <a:spcAft>
                <a:spcPts val="0"/>
              </a:spcAft>
              <a:buNone/>
            </a:pPr>
            <a:r>
              <a:rPr lang="en" sz="1050">
                <a:latin typeface="Courier New"/>
                <a:ea typeface="Courier New"/>
                <a:cs typeface="Courier New"/>
                <a:sym typeface="Courier New"/>
              </a:rPr>
              <a:t>The main limitation on both machines is the hardware limitation of not having enough qubits, but again the D-wave machine is less restricted compared to qiskit as you will see on the next slide.</a:t>
            </a:r>
            <a:endParaRPr sz="1050">
              <a:latin typeface="Courier New"/>
              <a:ea typeface="Courier New"/>
              <a:cs typeface="Courier New"/>
              <a:sym typeface="Courier Ne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9ed0a7f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9ed0a7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nodes 15 edges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9ed0a7f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9ed0a7f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Qubits scale up quite quickly</a:t>
            </a:r>
            <a:endParaRPr/>
          </a:p>
          <a:p>
            <a:pPr marL="0" lvl="0" indent="0" algn="l" rtl="0">
              <a:spcBef>
                <a:spcPts val="0"/>
              </a:spcBef>
              <a:spcAft>
                <a:spcPts val="0"/>
              </a:spcAft>
              <a:buNone/>
            </a:pPr>
            <a:r>
              <a:rPr lang="en"/>
              <a:t>The main reason the simulated results with noise were better than the real hardware is because the noise model does not include error rates.</a:t>
            </a:r>
            <a:endParaRPr/>
          </a:p>
          <a:p>
            <a:pPr marL="0" lvl="0" indent="0" algn="l" rtl="0">
              <a:spcBef>
                <a:spcPts val="0"/>
              </a:spcBef>
              <a:spcAft>
                <a:spcPts val="0"/>
              </a:spcAft>
              <a:buNone/>
            </a:pPr>
            <a:r>
              <a:rPr lang="en"/>
              <a:t>We observed that larger graph yield worse results which suggests the error rates are creating a compounding effect</a:t>
            </a:r>
            <a:endParaRPr/>
          </a:p>
          <a:p>
            <a:pPr marL="0" lvl="0" indent="0" algn="l" rtl="0">
              <a:spcBef>
                <a:spcPts val="0"/>
              </a:spcBef>
              <a:spcAft>
                <a:spcPts val="0"/>
              </a:spcAft>
              <a:buNone/>
            </a:pPr>
            <a:r>
              <a:rPr lang="en"/>
              <a:t>We looked at the effects of removing the unitary which eliminates the |11&gt; stat on both simulator and hardware;</a:t>
            </a:r>
            <a:endParaRPr/>
          </a:p>
          <a:p>
            <a:pPr marL="0" lvl="0" indent="0" algn="l" rtl="0">
              <a:spcBef>
                <a:spcPts val="0"/>
              </a:spcBef>
              <a:spcAft>
                <a:spcPts val="0"/>
              </a:spcAft>
              <a:buNone/>
            </a:pPr>
            <a:r>
              <a:rPr lang="en"/>
              <a:t>	The results of the simulator did not change but the real hardware yielded higher probabilities for incorrect results</a:t>
            </a:r>
            <a:endParaRPr/>
          </a:p>
          <a:p>
            <a:pPr marL="0" lvl="0" indent="0" algn="l" rtl="0">
              <a:spcBef>
                <a:spcPts val="0"/>
              </a:spcBef>
              <a:spcAft>
                <a:spcPts val="0"/>
              </a:spcAft>
              <a:buNone/>
            </a:pPr>
            <a:r>
              <a:rPr lang="en"/>
              <a:t>Another area we explored was using transpiler optimization on real hardware but this actually resulted in worse results which higher levels of optimization</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9ed0a7f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99ed0a7f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1 valid coloring really means finding 3 valid colorings since the colors can be interchanged with each other.</a:t>
            </a:r>
            <a:endParaRPr/>
          </a:p>
          <a:p>
            <a:pPr marL="0" lvl="0" indent="0" algn="l" rtl="0">
              <a:spcBef>
                <a:spcPts val="0"/>
              </a:spcBef>
              <a:spcAft>
                <a:spcPts val="0"/>
              </a:spcAft>
              <a:buNone/>
            </a:pPr>
            <a:r>
              <a:rPr lang="en"/>
              <a:t>Finding an explicit embedding would involve chaining and cloning which is necessary as sometimes unit cells maped to nodes don’t have physical couplers between them.</a:t>
            </a:r>
            <a:endParaRPr/>
          </a:p>
          <a:p>
            <a:pPr marL="0" lvl="0" indent="0" algn="l" rtl="0">
              <a:spcBef>
                <a:spcPts val="0"/>
              </a:spcBef>
              <a:spcAft>
                <a:spcPts val="0"/>
              </a:spcAft>
              <a:buNone/>
            </a:pPr>
            <a:r>
              <a:rPr lang="en"/>
              <a:t>For computing the chromatic number, there are some quantum algorithms that would speed up this process. One involves splitting up the graph into maximum independent sets and using grover’s algorithm to search those for the minimum chromatic number which is then used to dervive the overall chromatic number for the graph.</a:t>
            </a:r>
            <a:endParaRPr/>
          </a:p>
          <a:p>
            <a:pPr marL="0" lvl="0" indent="0" algn="l" rtl="0">
              <a:spcBef>
                <a:spcPts val="0"/>
              </a:spcBef>
              <a:spcAft>
                <a:spcPts val="0"/>
              </a:spcAft>
              <a:buNone/>
            </a:pPr>
            <a:r>
              <a:rPr lang="en"/>
              <a:t>With larger problems, more nodes and more colors, they can’t be mapped entirely to the D-Wave system since the number of variables is too high. Using a hybrid approach, a combination of classical and quantum resources, could enable us to solve these types of problems and is something I want to explore.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Combinatorial Optimization for Graph Coloring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Carl Klier and Nachiket Patel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Coloring Problem</a:t>
            </a:r>
            <a:endParaRPr/>
          </a:p>
        </p:txBody>
      </p:sp>
      <p:sp>
        <p:nvSpPr>
          <p:cNvPr id="61" name="Google Shape;61;p14"/>
          <p:cNvSpPr txBox="1">
            <a:spLocks noGrp="1"/>
          </p:cNvSpPr>
          <p:nvPr>
            <p:ph type="body" idx="1"/>
          </p:nvPr>
        </p:nvSpPr>
        <p:spPr>
          <a:xfrm>
            <a:off x="311700" y="1152475"/>
            <a:ext cx="8520600" cy="369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Graph coloring is an assignment of colors to vertices so that no two adjacent vertices are the same color</a:t>
            </a:r>
            <a:endParaRPr/>
          </a:p>
          <a:p>
            <a:pPr marL="457200" lvl="0" indent="-342900" algn="l" rtl="0">
              <a:spcBef>
                <a:spcPts val="0"/>
              </a:spcBef>
              <a:spcAft>
                <a:spcPts val="0"/>
              </a:spcAft>
              <a:buSzPts val="1800"/>
              <a:buChar char="●"/>
            </a:pPr>
            <a:r>
              <a:rPr lang="en"/>
              <a:t>Applications include scheduling and register allocation</a:t>
            </a:r>
            <a:endParaRPr/>
          </a:p>
          <a:p>
            <a:pPr marL="457200" lvl="0" indent="-342900" algn="l" rtl="0">
              <a:spcBef>
                <a:spcPts val="0"/>
              </a:spcBef>
              <a:spcAft>
                <a:spcPts val="0"/>
              </a:spcAft>
              <a:buSzPts val="1800"/>
              <a:buChar char="●"/>
            </a:pPr>
            <a:r>
              <a:rPr lang="en"/>
              <a:t>We specifically look at finding a 3-coloring which is NP-Complete</a:t>
            </a:r>
            <a:endParaRPr/>
          </a:p>
        </p:txBody>
      </p:sp>
      <p:sp>
        <p:nvSpPr>
          <p:cNvPr id="62" name="Google Shape;62;p14"/>
          <p:cNvSpPr/>
          <p:nvPr/>
        </p:nvSpPr>
        <p:spPr>
          <a:xfrm>
            <a:off x="778793" y="3208175"/>
            <a:ext cx="500700" cy="441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884113" y="3759201"/>
            <a:ext cx="500700" cy="4413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688100" y="4200563"/>
            <a:ext cx="500700" cy="4413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14"/>
          <p:cNvCxnSpPr>
            <a:stCxn id="62" idx="5"/>
            <a:endCxn id="63" idx="1"/>
          </p:cNvCxnSpPr>
          <p:nvPr/>
        </p:nvCxnSpPr>
        <p:spPr>
          <a:xfrm>
            <a:off x="1206168" y="3584848"/>
            <a:ext cx="751200" cy="2391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14"/>
          <p:cNvCxnSpPr>
            <a:stCxn id="63" idx="3"/>
            <a:endCxn id="64" idx="6"/>
          </p:cNvCxnSpPr>
          <p:nvPr/>
        </p:nvCxnSpPr>
        <p:spPr>
          <a:xfrm flipH="1">
            <a:off x="1188839" y="4135874"/>
            <a:ext cx="768600" cy="2853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14"/>
          <p:cNvCxnSpPr>
            <a:stCxn id="62" idx="4"/>
            <a:endCxn id="64" idx="0"/>
          </p:cNvCxnSpPr>
          <p:nvPr/>
        </p:nvCxnSpPr>
        <p:spPr>
          <a:xfrm flipH="1">
            <a:off x="938543" y="3649475"/>
            <a:ext cx="90600" cy="551100"/>
          </a:xfrm>
          <a:prstGeom prst="straightConnector1">
            <a:avLst/>
          </a:prstGeom>
          <a:noFill/>
          <a:ln w="9525" cap="flat" cmpd="sng">
            <a:solidFill>
              <a:schemeClr val="dk2"/>
            </a:solidFill>
            <a:prstDash val="solid"/>
            <a:round/>
            <a:headEnd type="none" w="med" len="med"/>
            <a:tailEnd type="none" w="med" len="med"/>
          </a:ln>
        </p:spPr>
      </p:cxnSp>
      <p:sp>
        <p:nvSpPr>
          <p:cNvPr id="68" name="Google Shape;68;p14"/>
          <p:cNvSpPr/>
          <p:nvPr/>
        </p:nvSpPr>
        <p:spPr>
          <a:xfrm>
            <a:off x="5715768" y="3208175"/>
            <a:ext cx="500700" cy="441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842063" y="3900326"/>
            <a:ext cx="500700" cy="4413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5465525" y="4200563"/>
            <a:ext cx="500700" cy="441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14"/>
          <p:cNvCxnSpPr>
            <a:stCxn id="68" idx="3"/>
            <a:endCxn id="70" idx="0"/>
          </p:cNvCxnSpPr>
          <p:nvPr/>
        </p:nvCxnSpPr>
        <p:spPr>
          <a:xfrm flipH="1">
            <a:off x="5715894" y="3584848"/>
            <a:ext cx="73200" cy="615600"/>
          </a:xfrm>
          <a:prstGeom prst="straightConnector1">
            <a:avLst/>
          </a:prstGeom>
          <a:noFill/>
          <a:ln w="9525" cap="flat" cmpd="sng">
            <a:solidFill>
              <a:schemeClr val="dk2"/>
            </a:solidFill>
            <a:prstDash val="solid"/>
            <a:round/>
            <a:headEnd type="none" w="med" len="med"/>
            <a:tailEnd type="none" w="med" len="med"/>
          </a:ln>
        </p:spPr>
      </p:cxnSp>
      <p:cxnSp>
        <p:nvCxnSpPr>
          <p:cNvPr id="72" name="Google Shape;72;p14"/>
          <p:cNvCxnSpPr>
            <a:stCxn id="70" idx="6"/>
            <a:endCxn id="69" idx="2"/>
          </p:cNvCxnSpPr>
          <p:nvPr/>
        </p:nvCxnSpPr>
        <p:spPr>
          <a:xfrm rot="10800000" flipH="1">
            <a:off x="5966225" y="4120913"/>
            <a:ext cx="875700" cy="30030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73;p14"/>
          <p:cNvCxnSpPr>
            <a:stCxn id="68" idx="5"/>
            <a:endCxn id="69" idx="0"/>
          </p:cNvCxnSpPr>
          <p:nvPr/>
        </p:nvCxnSpPr>
        <p:spPr>
          <a:xfrm>
            <a:off x="6143143" y="3584848"/>
            <a:ext cx="949200" cy="315600"/>
          </a:xfrm>
          <a:prstGeom prst="straightConnector1">
            <a:avLst/>
          </a:prstGeom>
          <a:noFill/>
          <a:ln w="9525" cap="flat" cmpd="sng">
            <a:solidFill>
              <a:schemeClr val="dk2"/>
            </a:solidFill>
            <a:prstDash val="solid"/>
            <a:round/>
            <a:headEnd type="none" w="med" len="med"/>
            <a:tailEnd type="none" w="med" len="med"/>
          </a:ln>
        </p:spPr>
      </p:cxnSp>
      <p:sp>
        <p:nvSpPr>
          <p:cNvPr id="74" name="Google Shape;74;p14"/>
          <p:cNvSpPr txBox="1"/>
          <p:nvPr/>
        </p:nvSpPr>
        <p:spPr>
          <a:xfrm>
            <a:off x="1522213" y="2681875"/>
            <a:ext cx="9510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a:t>✅</a:t>
            </a:r>
            <a:endParaRPr sz="3500"/>
          </a:p>
        </p:txBody>
      </p:sp>
      <p:sp>
        <p:nvSpPr>
          <p:cNvPr id="75" name="Google Shape;75;p14"/>
          <p:cNvSpPr txBox="1"/>
          <p:nvPr/>
        </p:nvSpPr>
        <p:spPr>
          <a:xfrm>
            <a:off x="6616925" y="2740625"/>
            <a:ext cx="9510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a:solidFill>
                  <a:srgbClr val="FF0000"/>
                </a:solidFill>
              </a:rPr>
              <a:t>✖</a:t>
            </a:r>
            <a:endParaRPr sz="3500">
              <a:solidFill>
                <a:srgbClr val="FF0000"/>
              </a:solidFill>
            </a:endParaRPr>
          </a:p>
        </p:txBody>
      </p:sp>
      <p:sp>
        <p:nvSpPr>
          <p:cNvPr id="76" name="Google Shape;76;p14"/>
          <p:cNvSpPr/>
          <p:nvPr/>
        </p:nvSpPr>
        <p:spPr>
          <a:xfrm>
            <a:off x="2944500" y="3759201"/>
            <a:ext cx="500700" cy="441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 name="Google Shape;77;p14"/>
          <p:cNvCxnSpPr>
            <a:stCxn id="63" idx="6"/>
            <a:endCxn id="76" idx="2"/>
          </p:cNvCxnSpPr>
          <p:nvPr/>
        </p:nvCxnSpPr>
        <p:spPr>
          <a:xfrm>
            <a:off x="2384813" y="3979851"/>
            <a:ext cx="5598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14"/>
          <p:cNvSpPr/>
          <p:nvPr/>
        </p:nvSpPr>
        <p:spPr>
          <a:xfrm>
            <a:off x="7911813" y="3900326"/>
            <a:ext cx="500700" cy="4413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4"/>
          <p:cNvCxnSpPr>
            <a:stCxn id="69" idx="6"/>
            <a:endCxn id="78" idx="2"/>
          </p:cNvCxnSpPr>
          <p:nvPr/>
        </p:nvCxnSpPr>
        <p:spPr>
          <a:xfrm>
            <a:off x="7342763" y="4120976"/>
            <a:ext cx="569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D-Wave Annealing</a:t>
            </a:r>
            <a:endParaRPr/>
          </a:p>
        </p:txBody>
      </p:sp>
      <p:sp>
        <p:nvSpPr>
          <p:cNvPr id="85" name="Google Shape;8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Created a constraint satisfaction problem with two constraints</a:t>
            </a:r>
            <a:endParaRPr/>
          </a:p>
          <a:p>
            <a:pPr marL="914400" lvl="1" indent="-317500" algn="l" rtl="0">
              <a:spcBef>
                <a:spcPts val="0"/>
              </a:spcBef>
              <a:spcAft>
                <a:spcPts val="0"/>
              </a:spcAft>
              <a:buSzPts val="1400"/>
              <a:buChar char="○"/>
            </a:pPr>
            <a:r>
              <a:rPr lang="en"/>
              <a:t>A node could only be labeled with a single color</a:t>
            </a:r>
            <a:endParaRPr/>
          </a:p>
          <a:p>
            <a:pPr marL="914400" lvl="1" indent="-317500" algn="l" rtl="0">
              <a:spcBef>
                <a:spcPts val="0"/>
              </a:spcBef>
              <a:spcAft>
                <a:spcPts val="0"/>
              </a:spcAft>
              <a:buSzPts val="1400"/>
              <a:buChar char="○"/>
            </a:pPr>
            <a:r>
              <a:rPr lang="en"/>
              <a:t>A node could not have the same color as one of its neighbors</a:t>
            </a:r>
            <a:endParaRPr/>
          </a:p>
          <a:p>
            <a:pPr marL="457200" lvl="0" indent="-342900" algn="l" rtl="0">
              <a:spcBef>
                <a:spcPts val="0"/>
              </a:spcBef>
              <a:spcAft>
                <a:spcPts val="0"/>
              </a:spcAft>
              <a:buSzPts val="1800"/>
              <a:buChar char="●"/>
            </a:pPr>
            <a:r>
              <a:rPr lang="en"/>
              <a:t>Converted the CSP into a Binary Quadratic Model</a:t>
            </a:r>
            <a:endParaRPr/>
          </a:p>
        </p:txBody>
      </p:sp>
      <p:pic>
        <p:nvPicPr>
          <p:cNvPr id="86" name="Google Shape;86;p15"/>
          <p:cNvPicPr preferRelativeResize="0"/>
          <p:nvPr/>
        </p:nvPicPr>
        <p:blipFill>
          <a:blip r:embed="rId3">
            <a:alphaModFix/>
          </a:blip>
          <a:stretch>
            <a:fillRect/>
          </a:stretch>
        </p:blipFill>
        <p:spPr>
          <a:xfrm>
            <a:off x="2565300" y="3499445"/>
            <a:ext cx="3659825" cy="1669955"/>
          </a:xfrm>
          <a:prstGeom prst="rect">
            <a:avLst/>
          </a:prstGeom>
          <a:noFill/>
          <a:ln>
            <a:noFill/>
          </a:ln>
        </p:spPr>
      </p:pic>
      <p:pic>
        <p:nvPicPr>
          <p:cNvPr id="87" name="Google Shape;87;p15"/>
          <p:cNvPicPr preferRelativeResize="0"/>
          <p:nvPr/>
        </p:nvPicPr>
        <p:blipFill>
          <a:blip r:embed="rId4">
            <a:alphaModFix/>
          </a:blip>
          <a:stretch>
            <a:fillRect/>
          </a:stretch>
        </p:blipFill>
        <p:spPr>
          <a:xfrm>
            <a:off x="6304775" y="3173550"/>
            <a:ext cx="2839225" cy="1969950"/>
          </a:xfrm>
          <a:prstGeom prst="rect">
            <a:avLst/>
          </a:prstGeom>
          <a:noFill/>
          <a:ln>
            <a:noFill/>
          </a:ln>
        </p:spPr>
      </p:pic>
      <p:sp>
        <p:nvSpPr>
          <p:cNvPr id="88" name="Google Shape;88;p15"/>
          <p:cNvSpPr txBox="1"/>
          <p:nvPr/>
        </p:nvSpPr>
        <p:spPr>
          <a:xfrm>
            <a:off x="2736125" y="2789150"/>
            <a:ext cx="34890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Sample:  {'a0': 0, 'a1': 0, 'a2': 1, 'b0': 0, 'b1': 1, 'b2': 0, 'c0': 1, 'c1': 0, 'c2': 0, 'd0': 0, 'd1': 0, 'd2': 1}</a:t>
            </a:r>
            <a:endParaRPr sz="900"/>
          </a:p>
        </p:txBody>
      </p:sp>
      <p:pic>
        <p:nvPicPr>
          <p:cNvPr id="89" name="Google Shape;89;p15"/>
          <p:cNvPicPr preferRelativeResize="0"/>
          <p:nvPr/>
        </p:nvPicPr>
        <p:blipFill>
          <a:blip r:embed="rId5">
            <a:alphaModFix/>
          </a:blip>
          <a:stretch>
            <a:fillRect/>
          </a:stretch>
        </p:blipFill>
        <p:spPr>
          <a:xfrm>
            <a:off x="0" y="2695525"/>
            <a:ext cx="2485650" cy="244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311700" y="196550"/>
            <a:ext cx="57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IBM Q Gate Based</a:t>
            </a:r>
            <a:endParaRPr/>
          </a:p>
        </p:txBody>
      </p:sp>
      <p:sp>
        <p:nvSpPr>
          <p:cNvPr id="95" name="Google Shape;95;p16"/>
          <p:cNvSpPr txBox="1">
            <a:spLocks noGrp="1"/>
          </p:cNvSpPr>
          <p:nvPr>
            <p:ph type="body" idx="1"/>
          </p:nvPr>
        </p:nvSpPr>
        <p:spPr>
          <a:xfrm>
            <a:off x="177650" y="769250"/>
            <a:ext cx="5886600" cy="198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generalized method for k-coloring was used</a:t>
            </a:r>
            <a:r>
              <a:rPr lang="en" baseline="-25000"/>
              <a:t>[1]</a:t>
            </a:r>
            <a:endParaRPr/>
          </a:p>
          <a:p>
            <a:pPr marL="457200" lvl="0" indent="-342900" algn="l" rtl="0">
              <a:spcBef>
                <a:spcPts val="0"/>
              </a:spcBef>
              <a:spcAft>
                <a:spcPts val="0"/>
              </a:spcAft>
              <a:buSzPts val="1800"/>
              <a:buChar char="●"/>
            </a:pPr>
            <a:r>
              <a:rPr lang="en"/>
              <a:t>Initially 2 coloring was performed</a:t>
            </a:r>
            <a:endParaRPr/>
          </a:p>
          <a:p>
            <a:pPr marL="457200" lvl="0" indent="-342900" algn="l" rtl="0">
              <a:spcBef>
                <a:spcPts val="0"/>
              </a:spcBef>
              <a:spcAft>
                <a:spcPts val="0"/>
              </a:spcAft>
              <a:buSzPts val="1800"/>
              <a:buChar char="●"/>
            </a:pPr>
            <a:r>
              <a:rPr lang="en"/>
              <a:t>3 coloring requires using 2 qubits to represent color</a:t>
            </a:r>
            <a:endParaRPr/>
          </a:p>
          <a:p>
            <a:pPr marL="457200" lvl="0" indent="-342900" algn="l" rtl="0">
              <a:spcBef>
                <a:spcPts val="0"/>
              </a:spcBef>
              <a:spcAft>
                <a:spcPts val="0"/>
              </a:spcAft>
              <a:buSzPts val="1800"/>
              <a:buChar char="●"/>
            </a:pPr>
            <a:r>
              <a:rPr lang="en"/>
              <a:t>Unitary matrix used to eliminate |11&gt; state</a:t>
            </a:r>
            <a:endParaRPr/>
          </a:p>
          <a:p>
            <a:pPr marL="457200" lvl="0" indent="-342900" algn="l" rtl="0">
              <a:spcBef>
                <a:spcPts val="0"/>
              </a:spcBef>
              <a:spcAft>
                <a:spcPts val="0"/>
              </a:spcAft>
              <a:buSzPts val="1800"/>
              <a:buChar char="●"/>
            </a:pPr>
            <a:r>
              <a:rPr lang="en"/>
              <a:t>Simulated with noise (left), real (right)</a:t>
            </a:r>
            <a:endParaRPr/>
          </a:p>
        </p:txBody>
      </p:sp>
      <p:sp>
        <p:nvSpPr>
          <p:cNvPr id="96" name="Google Shape;96;p16"/>
          <p:cNvSpPr txBox="1"/>
          <p:nvPr/>
        </p:nvSpPr>
        <p:spPr>
          <a:xfrm>
            <a:off x="5645200" y="0"/>
            <a:ext cx="34986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[1] https://hal.archives-ouvertes.fr/hal-02891847/document</a:t>
            </a:r>
            <a:endParaRPr sz="1000"/>
          </a:p>
        </p:txBody>
      </p:sp>
      <p:pic>
        <p:nvPicPr>
          <p:cNvPr id="97" name="Google Shape;97;p16"/>
          <p:cNvPicPr preferRelativeResize="0"/>
          <p:nvPr/>
        </p:nvPicPr>
        <p:blipFill rotWithShape="1">
          <a:blip r:embed="rId3">
            <a:alphaModFix/>
          </a:blip>
          <a:srcRect l="2987" t="1922"/>
          <a:stretch/>
        </p:blipFill>
        <p:spPr>
          <a:xfrm>
            <a:off x="6064250" y="433200"/>
            <a:ext cx="2125196" cy="1487150"/>
          </a:xfrm>
          <a:prstGeom prst="rect">
            <a:avLst/>
          </a:prstGeom>
          <a:noFill/>
          <a:ln>
            <a:noFill/>
          </a:ln>
        </p:spPr>
      </p:pic>
      <p:pic>
        <p:nvPicPr>
          <p:cNvPr id="98" name="Google Shape;98;p16"/>
          <p:cNvPicPr preferRelativeResize="0"/>
          <p:nvPr/>
        </p:nvPicPr>
        <p:blipFill>
          <a:blip r:embed="rId4">
            <a:alphaModFix/>
          </a:blip>
          <a:stretch>
            <a:fillRect/>
          </a:stretch>
        </p:blipFill>
        <p:spPr>
          <a:xfrm>
            <a:off x="0" y="2826675"/>
            <a:ext cx="4571800" cy="2316825"/>
          </a:xfrm>
          <a:prstGeom prst="rect">
            <a:avLst/>
          </a:prstGeom>
          <a:noFill/>
          <a:ln>
            <a:noFill/>
          </a:ln>
        </p:spPr>
      </p:pic>
      <p:pic>
        <p:nvPicPr>
          <p:cNvPr id="99" name="Google Shape;99;p16"/>
          <p:cNvPicPr preferRelativeResize="0"/>
          <p:nvPr/>
        </p:nvPicPr>
        <p:blipFill>
          <a:blip r:embed="rId5">
            <a:alphaModFix/>
          </a:blip>
          <a:stretch>
            <a:fillRect/>
          </a:stretch>
        </p:blipFill>
        <p:spPr>
          <a:xfrm>
            <a:off x="4584975" y="2826675"/>
            <a:ext cx="4559018" cy="2316825"/>
          </a:xfrm>
          <a:prstGeom prst="rect">
            <a:avLst/>
          </a:prstGeom>
          <a:noFill/>
          <a:ln>
            <a:noFill/>
          </a:ln>
        </p:spPr>
      </p:pic>
      <p:pic>
        <p:nvPicPr>
          <p:cNvPr id="100" name="Google Shape;100;p16"/>
          <p:cNvPicPr preferRelativeResize="0"/>
          <p:nvPr/>
        </p:nvPicPr>
        <p:blipFill rotWithShape="1">
          <a:blip r:embed="rId6">
            <a:alphaModFix/>
          </a:blip>
          <a:srcRect l="3194" t="3110"/>
          <a:stretch/>
        </p:blipFill>
        <p:spPr>
          <a:xfrm>
            <a:off x="6830750" y="1271110"/>
            <a:ext cx="2185949" cy="1487141"/>
          </a:xfrm>
          <a:prstGeom prst="rect">
            <a:avLst/>
          </a:prstGeom>
          <a:noFill/>
          <a:ln>
            <a:noFill/>
          </a:ln>
        </p:spPr>
      </p:pic>
      <p:cxnSp>
        <p:nvCxnSpPr>
          <p:cNvPr id="101" name="Google Shape;101;p16"/>
          <p:cNvCxnSpPr/>
          <p:nvPr/>
        </p:nvCxnSpPr>
        <p:spPr>
          <a:xfrm>
            <a:off x="7370325" y="1217525"/>
            <a:ext cx="440100" cy="433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12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and Contrast</a:t>
            </a:r>
            <a:endParaRPr/>
          </a:p>
        </p:txBody>
      </p:sp>
      <p:sp>
        <p:nvSpPr>
          <p:cNvPr id="107" name="Google Shape;107;p17"/>
          <p:cNvSpPr txBox="1">
            <a:spLocks noGrp="1"/>
          </p:cNvSpPr>
          <p:nvPr>
            <p:ph type="body" idx="1"/>
          </p:nvPr>
        </p:nvSpPr>
        <p:spPr>
          <a:xfrm>
            <a:off x="311700" y="769100"/>
            <a:ext cx="8520600" cy="419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Results</a:t>
            </a:r>
            <a:endParaRPr/>
          </a:p>
          <a:p>
            <a:pPr marL="914400" lvl="1" indent="-317500" algn="l" rtl="0">
              <a:spcBef>
                <a:spcPts val="0"/>
              </a:spcBef>
              <a:spcAft>
                <a:spcPts val="0"/>
              </a:spcAft>
              <a:buSzPts val="1400"/>
              <a:buChar char="○"/>
            </a:pPr>
            <a:r>
              <a:rPr lang="en"/>
              <a:t>D-Wave - sample with highest count was a valid coloring, 2nd highest count was not a valid coloring</a:t>
            </a:r>
            <a:endParaRPr/>
          </a:p>
          <a:p>
            <a:pPr marL="914400" lvl="1" indent="-317500" algn="l" rtl="0">
              <a:spcBef>
                <a:spcPts val="0"/>
              </a:spcBef>
              <a:spcAft>
                <a:spcPts val="0"/>
              </a:spcAft>
              <a:buSzPts val="1400"/>
              <a:buChar char="○"/>
            </a:pPr>
            <a:r>
              <a:rPr lang="en"/>
              <a:t>Qiskit - highest probability was not a valid coloring, but after removing obviously wrong results (i.e vertices with same adjacent colors) highest probability was a valid coloring</a:t>
            </a:r>
            <a:endParaRPr/>
          </a:p>
          <a:p>
            <a:pPr marL="457200" lvl="0" indent="-342900" algn="l" rtl="0">
              <a:spcBef>
                <a:spcPts val="0"/>
              </a:spcBef>
              <a:spcAft>
                <a:spcPts val="0"/>
              </a:spcAft>
              <a:buSzPts val="1800"/>
              <a:buChar char="●"/>
            </a:pPr>
            <a:r>
              <a:rPr lang="en"/>
              <a:t>Runtime</a:t>
            </a:r>
            <a:endParaRPr/>
          </a:p>
          <a:p>
            <a:pPr marL="914400" lvl="1" indent="-317500" algn="l" rtl="0">
              <a:spcBef>
                <a:spcPts val="0"/>
              </a:spcBef>
              <a:spcAft>
                <a:spcPts val="0"/>
              </a:spcAft>
              <a:buSzPts val="1400"/>
              <a:buChar char="○"/>
            </a:pPr>
            <a:r>
              <a:rPr lang="en"/>
              <a:t>D-Wave 8000 reads- 'qpu_access_time': 1922449 microseconds or ~1.9 seconds</a:t>
            </a:r>
            <a:endParaRPr/>
          </a:p>
          <a:p>
            <a:pPr marL="914400" lvl="1" indent="-317500" algn="l" rtl="0">
              <a:spcBef>
                <a:spcPts val="0"/>
              </a:spcBef>
              <a:spcAft>
                <a:spcPts val="0"/>
              </a:spcAft>
              <a:buSzPts val="1400"/>
              <a:buChar char="○"/>
            </a:pPr>
            <a:r>
              <a:rPr lang="en"/>
              <a:t>Qiskit 8000 shots - ‘Running time’: ~25 s</a:t>
            </a:r>
            <a:endParaRPr/>
          </a:p>
          <a:p>
            <a:pPr marL="457200" lvl="0" indent="-342900" algn="l" rtl="0">
              <a:spcBef>
                <a:spcPts val="0"/>
              </a:spcBef>
              <a:spcAft>
                <a:spcPts val="0"/>
              </a:spcAft>
              <a:buSzPts val="1800"/>
              <a:buChar char="●"/>
            </a:pPr>
            <a:r>
              <a:rPr lang="en"/>
              <a:t>Design</a:t>
            </a:r>
            <a:endParaRPr/>
          </a:p>
          <a:p>
            <a:pPr marL="914400" lvl="1" indent="-317500" algn="l" rtl="0">
              <a:spcBef>
                <a:spcPts val="0"/>
              </a:spcBef>
              <a:spcAft>
                <a:spcPts val="0"/>
              </a:spcAft>
              <a:buSzPts val="1400"/>
              <a:buChar char="○"/>
            </a:pPr>
            <a:r>
              <a:rPr lang="en"/>
              <a:t>D-Wave - straightforward design of a constraint satisfaction problem that gets converted into a BQM</a:t>
            </a:r>
            <a:endParaRPr/>
          </a:p>
          <a:p>
            <a:pPr marL="914400" lvl="1" indent="-317500" algn="l" rtl="0">
              <a:spcBef>
                <a:spcPts val="0"/>
              </a:spcBef>
              <a:spcAft>
                <a:spcPts val="0"/>
              </a:spcAft>
              <a:buSzPts val="1400"/>
              <a:buChar char="○"/>
            </a:pPr>
            <a:r>
              <a:rPr lang="en"/>
              <a:t>Qiskit - edges are used as constraints on the graph to enforce unique coloring</a:t>
            </a:r>
            <a:endParaRPr/>
          </a:p>
          <a:p>
            <a:pPr marL="457200" lvl="0" indent="-342900" algn="l" rtl="0">
              <a:spcBef>
                <a:spcPts val="0"/>
              </a:spcBef>
              <a:spcAft>
                <a:spcPts val="0"/>
              </a:spcAft>
              <a:buSzPts val="1800"/>
              <a:buChar char="●"/>
            </a:pPr>
            <a:r>
              <a:rPr lang="en"/>
              <a:t>Scalability</a:t>
            </a:r>
            <a:endParaRPr/>
          </a:p>
          <a:p>
            <a:pPr marL="914400" lvl="1" indent="-317500" algn="l" rtl="0">
              <a:spcBef>
                <a:spcPts val="0"/>
              </a:spcBef>
              <a:spcAft>
                <a:spcPts val="0"/>
              </a:spcAft>
              <a:buSzPts val="1400"/>
              <a:buChar char="○"/>
            </a:pPr>
            <a:r>
              <a:rPr lang="en"/>
              <a:t>D-Wave - easy to scale to an arbitrary number of nodes and colors</a:t>
            </a:r>
            <a:endParaRPr/>
          </a:p>
          <a:p>
            <a:pPr marL="914400" lvl="1" indent="-317500" algn="l" rtl="0">
              <a:spcBef>
                <a:spcPts val="0"/>
              </a:spcBef>
              <a:spcAft>
                <a:spcPts val="0"/>
              </a:spcAft>
              <a:buSzPts val="1400"/>
              <a:buChar char="○"/>
            </a:pPr>
            <a:r>
              <a:rPr lang="en"/>
              <a:t>Qiskit - easy to scale nodes but restricted by hardware limitations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D-Wave Annealing Extensions</a:t>
            </a:r>
            <a:endParaRPr/>
          </a:p>
        </p:txBody>
      </p:sp>
      <p:sp>
        <p:nvSpPr>
          <p:cNvPr id="113" name="Google Shape;11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Program to handle any k-coloring</a:t>
            </a:r>
            <a:endParaRPr sz="1500"/>
          </a:p>
          <a:p>
            <a:pPr marL="914400" lvl="1" indent="-298450" algn="l" rtl="0">
              <a:spcBef>
                <a:spcPts val="0"/>
              </a:spcBef>
              <a:spcAft>
                <a:spcPts val="0"/>
              </a:spcAft>
              <a:buSzPts val="1100"/>
              <a:buChar char="○"/>
            </a:pPr>
            <a:r>
              <a:rPr lang="en" sz="1100"/>
              <a:t>Defined a new method to create the single color constraint</a:t>
            </a:r>
            <a:endParaRPr sz="1100"/>
          </a:p>
          <a:p>
            <a:pPr marL="914400" lvl="1" indent="-298450" algn="l" rtl="0">
              <a:spcBef>
                <a:spcPts val="0"/>
              </a:spcBef>
              <a:spcAft>
                <a:spcPts val="0"/>
              </a:spcAft>
              <a:buSzPts val="1100"/>
              <a:buChar char="○"/>
            </a:pPr>
            <a:r>
              <a:rPr lang="en" sz="1100"/>
              <a:t>Need to be careful with the size of the problem since the number of qubits = # of nodes * # of colors</a:t>
            </a:r>
            <a:endParaRPr sz="1100"/>
          </a:p>
          <a:p>
            <a:pPr marL="457200" lvl="0" indent="-323850" algn="l" rtl="0">
              <a:spcBef>
                <a:spcPts val="0"/>
              </a:spcBef>
              <a:spcAft>
                <a:spcPts val="0"/>
              </a:spcAft>
              <a:buSzPts val="1500"/>
              <a:buChar char="●"/>
            </a:pPr>
            <a:r>
              <a:rPr lang="en" sz="1500"/>
              <a:t>Program to find the chromatic number</a:t>
            </a:r>
            <a:endParaRPr sz="1500"/>
          </a:p>
          <a:p>
            <a:pPr marL="914400" lvl="1" indent="-298450" algn="l" rtl="0">
              <a:spcBef>
                <a:spcPts val="0"/>
              </a:spcBef>
              <a:spcAft>
                <a:spcPts val="0"/>
              </a:spcAft>
              <a:buSzPts val="1100"/>
              <a:buChar char="○"/>
            </a:pPr>
            <a:r>
              <a:rPr lang="en" sz="1100"/>
              <a:t>Finds the smallest k value such that a valid k-coloring exists</a:t>
            </a:r>
            <a:endParaRPr sz="1100"/>
          </a:p>
          <a:p>
            <a:pPr marL="457200" lvl="0" indent="-323850" algn="l" rtl="0">
              <a:spcBef>
                <a:spcPts val="0"/>
              </a:spcBef>
              <a:spcAft>
                <a:spcPts val="0"/>
              </a:spcAft>
              <a:buSzPts val="1500"/>
              <a:buChar char="●"/>
            </a:pPr>
            <a:r>
              <a:rPr lang="en" sz="1500"/>
              <a:t>Program to color the 13 provinces of Canada</a:t>
            </a:r>
            <a:endParaRPr sz="1500"/>
          </a:p>
          <a:p>
            <a:pPr marL="914400" lvl="1" indent="-298450" algn="l" rtl="0">
              <a:spcBef>
                <a:spcPts val="0"/>
              </a:spcBef>
              <a:spcAft>
                <a:spcPts val="0"/>
              </a:spcAft>
              <a:buSzPts val="1100"/>
              <a:buChar char="○"/>
            </a:pPr>
            <a:r>
              <a:rPr lang="en" sz="1100"/>
              <a:t>We were able to find a 4 coloring and a 3 coloring</a:t>
            </a:r>
            <a:endParaRPr sz="1100"/>
          </a:p>
        </p:txBody>
      </p:sp>
      <p:pic>
        <p:nvPicPr>
          <p:cNvPr id="114" name="Google Shape;114;p18"/>
          <p:cNvPicPr preferRelativeResize="0"/>
          <p:nvPr/>
        </p:nvPicPr>
        <p:blipFill>
          <a:blip r:embed="rId3">
            <a:alphaModFix/>
          </a:blip>
          <a:stretch>
            <a:fillRect/>
          </a:stretch>
        </p:blipFill>
        <p:spPr>
          <a:xfrm>
            <a:off x="71650" y="2985425"/>
            <a:ext cx="1445625" cy="2030875"/>
          </a:xfrm>
          <a:prstGeom prst="rect">
            <a:avLst/>
          </a:prstGeom>
          <a:noFill/>
          <a:ln>
            <a:noFill/>
          </a:ln>
        </p:spPr>
      </p:pic>
      <p:pic>
        <p:nvPicPr>
          <p:cNvPr id="115" name="Google Shape;115;p18"/>
          <p:cNvPicPr preferRelativeResize="0"/>
          <p:nvPr/>
        </p:nvPicPr>
        <p:blipFill>
          <a:blip r:embed="rId4">
            <a:alphaModFix/>
          </a:blip>
          <a:stretch>
            <a:fillRect/>
          </a:stretch>
        </p:blipFill>
        <p:spPr>
          <a:xfrm>
            <a:off x="1474850" y="3034425"/>
            <a:ext cx="1686950" cy="1932875"/>
          </a:xfrm>
          <a:prstGeom prst="rect">
            <a:avLst/>
          </a:prstGeom>
          <a:noFill/>
          <a:ln>
            <a:noFill/>
          </a:ln>
        </p:spPr>
      </p:pic>
      <p:pic>
        <p:nvPicPr>
          <p:cNvPr id="116" name="Google Shape;116;p18"/>
          <p:cNvPicPr preferRelativeResize="0"/>
          <p:nvPr/>
        </p:nvPicPr>
        <p:blipFill rotWithShape="1">
          <a:blip r:embed="rId5">
            <a:alphaModFix/>
          </a:blip>
          <a:srcRect l="1461" t="850" r="1091" b="2550"/>
          <a:stretch/>
        </p:blipFill>
        <p:spPr>
          <a:xfrm>
            <a:off x="3356550" y="3034425"/>
            <a:ext cx="2831550" cy="1899475"/>
          </a:xfrm>
          <a:prstGeom prst="rect">
            <a:avLst/>
          </a:prstGeom>
          <a:noFill/>
          <a:ln>
            <a:noFill/>
          </a:ln>
        </p:spPr>
      </p:pic>
      <p:pic>
        <p:nvPicPr>
          <p:cNvPr id="117" name="Google Shape;117;p18"/>
          <p:cNvPicPr preferRelativeResize="0"/>
          <p:nvPr/>
        </p:nvPicPr>
        <p:blipFill rotWithShape="1">
          <a:blip r:embed="rId6">
            <a:alphaModFix/>
          </a:blip>
          <a:srcRect l="1652" t="2404" r="1137" b="2575"/>
          <a:stretch/>
        </p:blipFill>
        <p:spPr>
          <a:xfrm>
            <a:off x="6382851" y="3033300"/>
            <a:ext cx="2738524" cy="189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13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Gate Based Extensions</a:t>
            </a:r>
            <a:endParaRPr/>
          </a:p>
        </p:txBody>
      </p:sp>
      <p:sp>
        <p:nvSpPr>
          <p:cNvPr id="123" name="Google Shape;123;p19"/>
          <p:cNvSpPr txBox="1">
            <a:spLocks noGrp="1"/>
          </p:cNvSpPr>
          <p:nvPr>
            <p:ph type="body" idx="1"/>
          </p:nvPr>
        </p:nvSpPr>
        <p:spPr>
          <a:xfrm>
            <a:off x="311700" y="840250"/>
            <a:ext cx="8520600" cy="339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Qubit requirements scale with O(log</a:t>
            </a:r>
            <a:r>
              <a:rPr lang="en" baseline="-25000"/>
              <a:t>2</a:t>
            </a:r>
            <a:r>
              <a:rPr lang="en"/>
              <a:t>(k)*(V + E)). k is number of colors.</a:t>
            </a:r>
            <a:endParaRPr/>
          </a:p>
          <a:p>
            <a:pPr marL="457200" lvl="0" indent="-342900" algn="l" rtl="0">
              <a:spcBef>
                <a:spcPts val="0"/>
              </a:spcBef>
              <a:spcAft>
                <a:spcPts val="0"/>
              </a:spcAft>
              <a:buSzPts val="1800"/>
              <a:buChar char="●"/>
            </a:pPr>
            <a:r>
              <a:rPr lang="en"/>
              <a:t>Scaling up to 4 coloring will not increase number of qubits to represent color</a:t>
            </a:r>
            <a:endParaRPr/>
          </a:p>
          <a:p>
            <a:pPr marL="914400" lvl="1" indent="-317500" algn="l" rtl="0">
              <a:spcBef>
                <a:spcPts val="0"/>
              </a:spcBef>
              <a:spcAft>
                <a:spcPts val="0"/>
              </a:spcAft>
              <a:buSzPts val="1400"/>
              <a:buChar char="○"/>
            </a:pPr>
            <a:r>
              <a:rPr lang="en"/>
              <a:t>But additional constraints will require more qubits</a:t>
            </a:r>
            <a:endParaRPr/>
          </a:p>
          <a:p>
            <a:pPr marL="457200" lvl="0" indent="-342900" algn="l" rtl="0">
              <a:spcBef>
                <a:spcPts val="0"/>
              </a:spcBef>
              <a:spcAft>
                <a:spcPts val="0"/>
              </a:spcAft>
              <a:buSzPts val="1800"/>
              <a:buChar char="●"/>
            </a:pPr>
            <a:r>
              <a:rPr lang="en"/>
              <a:t>Results with simulated noise are much better than with real hardware</a:t>
            </a:r>
            <a:endParaRPr/>
          </a:p>
          <a:p>
            <a:pPr marL="914400" lvl="1" indent="-317500" algn="l" rtl="0">
              <a:spcBef>
                <a:spcPts val="0"/>
              </a:spcBef>
              <a:spcAft>
                <a:spcPts val="0"/>
              </a:spcAft>
              <a:buSzPts val="1400"/>
              <a:buChar char="○"/>
            </a:pPr>
            <a:r>
              <a:rPr lang="en"/>
              <a:t>Likely down to noise model not accounting for errors which occur on real hardware</a:t>
            </a:r>
            <a:endParaRPr/>
          </a:p>
          <a:p>
            <a:pPr marL="457200" lvl="0" indent="-342900" algn="l" rtl="0">
              <a:spcBef>
                <a:spcPts val="0"/>
              </a:spcBef>
              <a:spcAft>
                <a:spcPts val="0"/>
              </a:spcAft>
              <a:buSzPts val="1800"/>
              <a:buChar char="●"/>
            </a:pPr>
            <a:r>
              <a:rPr lang="en"/>
              <a:t>More vertices &amp; edges results in less consistent results</a:t>
            </a:r>
            <a:endParaRPr/>
          </a:p>
          <a:p>
            <a:pPr marL="457200" lvl="0" indent="-342900" algn="l" rtl="0">
              <a:spcBef>
                <a:spcPts val="0"/>
              </a:spcBef>
              <a:spcAft>
                <a:spcPts val="0"/>
              </a:spcAft>
              <a:buSzPts val="1800"/>
              <a:buChar char="●"/>
            </a:pPr>
            <a:r>
              <a:rPr lang="en"/>
              <a:t>Implications of removing unitary which prevents |11&gt; state</a:t>
            </a:r>
            <a:endParaRPr/>
          </a:p>
          <a:p>
            <a:pPr marL="914400" lvl="1" indent="-317500" algn="l" rtl="0">
              <a:spcBef>
                <a:spcPts val="0"/>
              </a:spcBef>
              <a:spcAft>
                <a:spcPts val="0"/>
              </a:spcAft>
              <a:buSzPts val="1400"/>
              <a:buChar char="○"/>
            </a:pPr>
            <a:r>
              <a:rPr lang="en"/>
              <a:t>On simulation the results are not affected</a:t>
            </a:r>
            <a:endParaRPr/>
          </a:p>
          <a:p>
            <a:pPr marL="914400" lvl="1" indent="-317500" algn="l" rtl="0">
              <a:spcBef>
                <a:spcPts val="0"/>
              </a:spcBef>
              <a:spcAft>
                <a:spcPts val="0"/>
              </a:spcAft>
              <a:buSzPts val="1400"/>
              <a:buChar char="○"/>
            </a:pPr>
            <a:r>
              <a:rPr lang="en"/>
              <a:t>On real hardware invalid results accumulate higher results</a:t>
            </a:r>
            <a:endParaRPr/>
          </a:p>
          <a:p>
            <a:pPr marL="457200" lvl="0" indent="-342900" algn="l" rtl="0">
              <a:spcBef>
                <a:spcPts val="0"/>
              </a:spcBef>
              <a:spcAft>
                <a:spcPts val="0"/>
              </a:spcAft>
              <a:buSzPts val="1800"/>
              <a:buChar char="●"/>
            </a:pPr>
            <a:r>
              <a:rPr lang="en"/>
              <a:t>Transpiler optimization results in worse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Research</a:t>
            </a:r>
            <a:endParaRPr/>
          </a:p>
        </p:txBody>
      </p:sp>
      <p:sp>
        <p:nvSpPr>
          <p:cNvPr id="129" name="Google Shape;12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Explore an explicit embedding and see how that reduces the chain break fraction</a:t>
            </a:r>
            <a:endParaRPr/>
          </a:p>
          <a:p>
            <a:pPr marL="457200" lvl="0" indent="-342900" algn="l" rtl="0">
              <a:spcBef>
                <a:spcPts val="0"/>
              </a:spcBef>
              <a:spcAft>
                <a:spcPts val="0"/>
              </a:spcAft>
              <a:buSzPts val="1800"/>
              <a:buChar char="●"/>
            </a:pPr>
            <a:r>
              <a:rPr lang="en"/>
              <a:t>Research and implement a more efficient algorithm for handling the chromatic number problem</a:t>
            </a:r>
            <a:endParaRPr/>
          </a:p>
          <a:p>
            <a:pPr marL="457200" lvl="0" indent="-342900" algn="l" rtl="0">
              <a:spcBef>
                <a:spcPts val="0"/>
              </a:spcBef>
              <a:spcAft>
                <a:spcPts val="0"/>
              </a:spcAft>
              <a:buSzPts val="1800"/>
              <a:buChar char="●"/>
            </a:pPr>
            <a:r>
              <a:rPr lang="en"/>
              <a:t>Explore using D-Wave’s hybrid sampler to solve problems with more variables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Attempt to reduce the number of qubits for Qiskit model</a:t>
            </a:r>
            <a:endParaRPr/>
          </a:p>
          <a:p>
            <a:pPr marL="457200" lvl="0" indent="-342900" algn="l" rtl="0">
              <a:spcBef>
                <a:spcPts val="0"/>
              </a:spcBef>
              <a:spcAft>
                <a:spcPts val="0"/>
              </a:spcAft>
              <a:buSzPts val="1800"/>
              <a:buChar char="●"/>
            </a:pPr>
            <a:r>
              <a:rPr lang="en"/>
              <a:t>Explore a custom coupling map to try and reduce noise/error rates</a:t>
            </a:r>
            <a:endParaRPr/>
          </a:p>
          <a:p>
            <a:pPr marL="457200" lvl="0" indent="-342900" algn="l" rtl="0">
              <a:spcBef>
                <a:spcPts val="0"/>
              </a:spcBef>
              <a:spcAft>
                <a:spcPts val="0"/>
              </a:spcAft>
              <a:buSzPts val="1800"/>
              <a:buChar char="●"/>
            </a:pPr>
            <a:r>
              <a:rPr lang="en"/>
              <a:t>Add error rates to noise model for simulator and compare to real hardware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1390</Words>
  <Application>Microsoft Office PowerPoint</Application>
  <PresentationFormat>On-screen Show (16:9)</PresentationFormat>
  <Paragraphs>84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Courier New</vt:lpstr>
      <vt:lpstr>Simple Light</vt:lpstr>
      <vt:lpstr>Combinatorial Optimization for Graph Coloring</vt:lpstr>
      <vt:lpstr>Graph Coloring Problem</vt:lpstr>
      <vt:lpstr>D-Wave Annealing</vt:lpstr>
      <vt:lpstr>IBM Q Gate Based</vt:lpstr>
      <vt:lpstr>Compare and Contrast</vt:lpstr>
      <vt:lpstr>D-Wave Annealing Extensions</vt:lpstr>
      <vt:lpstr>Gate Based Extensions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Combinatorial Optimization for Graph Coloring</dc:title>
  <dc:creator>Carl Klier</dc:creator>
  <cp:lastModifiedBy>Carl Klier</cp:lastModifiedBy>
  <cp:revision>1</cp:revision>
  <dcterms:modified xsi:type="dcterms:W3CDTF">2020-11-17T22:35:22Z</dcterms:modified>
</cp:coreProperties>
</file>