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4" y="7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61C7D3F-ABEE-43D8-8657-C161B6BFF621}" type="datetimeFigureOut">
              <a:rPr lang="en-US" smtClean="0"/>
              <a:t>9/28/2023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105968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C7D3F-ABEE-43D8-8657-C161B6BFF621}"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169117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1C7D3F-ABEE-43D8-8657-C161B6BFF621}"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38455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1C7D3F-ABEE-43D8-8657-C161B6BFF621}"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72653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C7D3F-ABEE-43D8-8657-C161B6BFF621}"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2411199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1C7D3F-ABEE-43D8-8657-C161B6BFF621}"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1747987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1C7D3F-ABEE-43D8-8657-C161B6BFF621}" type="datetimeFigureOut">
              <a:rPr lang="en-US" smtClean="0"/>
              <a:t>9/28/2023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1396599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61C7D3F-ABEE-43D8-8657-C161B6BFF621}"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1457585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61C7D3F-ABEE-43D8-8657-C161B6BFF621}"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80837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C7D3F-ABEE-43D8-8657-C161B6BFF621}"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233374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C7D3F-ABEE-43D8-8657-C161B6BFF621}"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279384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1C7D3F-ABEE-43D8-8657-C161B6BFF621}"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300028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C7D3F-ABEE-43D8-8657-C161B6BFF621}"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134351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1C7D3F-ABEE-43D8-8657-C161B6BFF621}"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314734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C7D3F-ABEE-43D8-8657-C161B6BFF621}"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421583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C7D3F-ABEE-43D8-8657-C161B6BFF621}"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256519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C7D3F-ABEE-43D8-8657-C161B6BFF621}"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420346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61C7D3F-ABEE-43D8-8657-C161B6BFF621}" type="datetimeFigureOut">
              <a:rPr lang="en-US" smtClean="0"/>
              <a:t>9/28/2023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228100D-3A7F-4F7A-B6CD-DFA28C9FEC83}" type="slidenum">
              <a:rPr lang="en-US" smtClean="0"/>
              <a:t>‹#›</a:t>
            </a:fld>
            <a:endParaRPr lang="en-US"/>
          </a:p>
        </p:txBody>
      </p:sp>
    </p:spTree>
    <p:extLst>
      <p:ext uri="{BB962C8B-B14F-4D97-AF65-F5344CB8AC3E}">
        <p14:creationId xmlns:p14="http://schemas.microsoft.com/office/powerpoint/2010/main" val="20263457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70DD-EF7A-1CAB-1DDE-25C845776663}"/>
              </a:ext>
            </a:extLst>
          </p:cNvPr>
          <p:cNvSpPr>
            <a:spLocks noGrp="1"/>
          </p:cNvSpPr>
          <p:nvPr>
            <p:ph type="ctrTitle"/>
          </p:nvPr>
        </p:nvSpPr>
        <p:spPr>
          <a:xfrm>
            <a:off x="1154955" y="623358"/>
            <a:ext cx="8825658" cy="2677648"/>
          </a:xfrm>
        </p:spPr>
        <p:txBody>
          <a:bodyPr/>
          <a:lstStyle/>
          <a:p>
            <a:pPr marL="0" lvl="0" indent="0" algn="ctr" rtl="0">
              <a:spcBef>
                <a:spcPts val="0"/>
              </a:spcBef>
              <a:spcAft>
                <a:spcPts val="0"/>
              </a:spcAft>
              <a:buNone/>
            </a:pPr>
            <a:r>
              <a:rPr lang="en-GB" dirty="0"/>
              <a:t>Simulation Masterclass</a:t>
            </a:r>
            <a:br>
              <a:rPr lang="en-GB" dirty="0"/>
            </a:br>
            <a:r>
              <a:rPr lang="en-GB" dirty="0"/>
              <a:t>Assignment 2</a:t>
            </a:r>
            <a:endParaRPr lang="en-US" dirty="0"/>
          </a:p>
        </p:txBody>
      </p:sp>
      <p:sp>
        <p:nvSpPr>
          <p:cNvPr id="3" name="Subtitle 2">
            <a:extLst>
              <a:ext uri="{FF2B5EF4-FFF2-40B4-BE49-F238E27FC236}">
                <a16:creationId xmlns:a16="http://schemas.microsoft.com/office/drawing/2014/main" id="{BE3EB0E4-73A7-1DB7-EC42-522BC780AF40}"/>
              </a:ext>
            </a:extLst>
          </p:cNvPr>
          <p:cNvSpPr>
            <a:spLocks noGrp="1"/>
          </p:cNvSpPr>
          <p:nvPr>
            <p:ph type="subTitle" idx="1"/>
          </p:nvPr>
        </p:nvSpPr>
        <p:spPr>
          <a:xfrm>
            <a:off x="1154955" y="3695700"/>
            <a:ext cx="8825658" cy="1943100"/>
          </a:xfrm>
        </p:spPr>
        <p:txBody>
          <a:bodyPr>
            <a:normAutofit/>
          </a:bodyPr>
          <a:lstStyle/>
          <a:p>
            <a:r>
              <a:rPr lang="en-US" b="1" dirty="0"/>
              <a:t>Group 6</a:t>
            </a:r>
            <a:br>
              <a:rPr lang="en-US" b="1" dirty="0"/>
            </a:br>
            <a:r>
              <a:rPr lang="en-US" dirty="0"/>
              <a:t>Lukas Ciunaitis, </a:t>
            </a:r>
          </a:p>
          <a:p>
            <a:r>
              <a:rPr lang="en-US" dirty="0"/>
              <a:t>Yehor Furtsev, </a:t>
            </a:r>
          </a:p>
          <a:p>
            <a:r>
              <a:rPr lang="en-US" dirty="0"/>
              <a:t>Nachiket Kondhalkar,</a:t>
            </a:r>
          </a:p>
          <a:p>
            <a:r>
              <a:rPr lang="en-US" dirty="0"/>
              <a:t>Anne Stehouwer</a:t>
            </a:r>
          </a:p>
        </p:txBody>
      </p:sp>
    </p:spTree>
    <p:extLst>
      <p:ext uri="{BB962C8B-B14F-4D97-AF65-F5344CB8AC3E}">
        <p14:creationId xmlns:p14="http://schemas.microsoft.com/office/powerpoint/2010/main" val="2782784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2693-2256-F596-F333-55E6C90A1216}"/>
              </a:ext>
            </a:extLst>
          </p:cNvPr>
          <p:cNvSpPr>
            <a:spLocks noGrp="1"/>
          </p:cNvSpPr>
          <p:nvPr>
            <p:ph type="title"/>
          </p:nvPr>
        </p:nvSpPr>
        <p:spPr/>
        <p:txBody>
          <a:bodyPr/>
          <a:lstStyle/>
          <a:p>
            <a:pPr algn="ctr"/>
            <a:r>
              <a:rPr lang="en-US" dirty="0"/>
              <a:t>   Average Elevator Moving Time (in seconds)</a:t>
            </a:r>
          </a:p>
        </p:txBody>
      </p:sp>
      <p:pic>
        <p:nvPicPr>
          <p:cNvPr id="5" name="Content Placeholder 4" descr="A graph with numbers and symbols&#10;&#10;Description automatically generated">
            <a:extLst>
              <a:ext uri="{FF2B5EF4-FFF2-40B4-BE49-F238E27FC236}">
                <a16:creationId xmlns:a16="http://schemas.microsoft.com/office/drawing/2014/main" id="{D10CB4AE-DD56-FA52-CE1C-6A9AE0684A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940" y="2603500"/>
            <a:ext cx="6874432" cy="3416300"/>
          </a:xfrm>
        </p:spPr>
      </p:pic>
      <p:pic>
        <p:nvPicPr>
          <p:cNvPr id="4" name="Picture 3" descr="A screenshot of a computer&#10;&#10;Description automatically generated">
            <a:extLst>
              <a:ext uri="{FF2B5EF4-FFF2-40B4-BE49-F238E27FC236}">
                <a16:creationId xmlns:a16="http://schemas.microsoft.com/office/drawing/2014/main" id="{FB1268AB-18B9-83D9-4CEF-924B0DC1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883" y="2377431"/>
            <a:ext cx="9043434" cy="4480569"/>
          </a:xfrm>
          <a:prstGeom prst="rect">
            <a:avLst/>
          </a:prstGeom>
        </p:spPr>
      </p:pic>
    </p:spTree>
    <p:extLst>
      <p:ext uri="{BB962C8B-B14F-4D97-AF65-F5344CB8AC3E}">
        <p14:creationId xmlns:p14="http://schemas.microsoft.com/office/powerpoint/2010/main" val="119621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6A4921-212C-7DC1-DDA6-E9B3D4FC3AB6}"/>
              </a:ext>
            </a:extLst>
          </p:cNvPr>
          <p:cNvSpPr>
            <a:spLocks noGrp="1"/>
          </p:cNvSpPr>
          <p:nvPr>
            <p:ph type="title"/>
          </p:nvPr>
        </p:nvSpPr>
        <p:spPr/>
        <p:txBody>
          <a:bodyPr/>
          <a:lstStyle/>
          <a:p>
            <a:r>
              <a:rPr lang="en-US" dirty="0"/>
              <a:t>Advantages and Disadvantages</a:t>
            </a:r>
          </a:p>
        </p:txBody>
      </p:sp>
      <p:sp>
        <p:nvSpPr>
          <p:cNvPr id="5" name="Content Placeholder 4">
            <a:extLst>
              <a:ext uri="{FF2B5EF4-FFF2-40B4-BE49-F238E27FC236}">
                <a16:creationId xmlns:a16="http://schemas.microsoft.com/office/drawing/2014/main" id="{D272286D-073F-351B-0390-6B70BEF49173}"/>
              </a:ext>
            </a:extLst>
          </p:cNvPr>
          <p:cNvSpPr>
            <a:spLocks noGrp="1"/>
          </p:cNvSpPr>
          <p:nvPr>
            <p:ph sz="half" idx="1"/>
          </p:nvPr>
        </p:nvSpPr>
        <p:spPr>
          <a:xfrm>
            <a:off x="1154954" y="2603500"/>
            <a:ext cx="4825158" cy="3927929"/>
          </a:xfrm>
        </p:spPr>
        <p:txBody>
          <a:bodyPr>
            <a:normAutofit lnSpcReduction="10000"/>
          </a:bodyPr>
          <a:lstStyle/>
          <a:p>
            <a:pPr algn="l">
              <a:buFont typeface="Wingdings" panose="05000000000000000000" pitchFamily="2" charset="2"/>
              <a:buChar char="ü"/>
            </a:pPr>
            <a:r>
              <a:rPr lang="en-US" b="0" i="0" dirty="0">
                <a:solidFill>
                  <a:schemeClr val="tx1"/>
                </a:solidFill>
                <a:effectLst/>
                <a:latin typeface="Söhne"/>
              </a:rPr>
              <a:t>The event-driven nature suited this project since the system could be effortlessly outlined using events.</a:t>
            </a:r>
          </a:p>
          <a:p>
            <a:pPr algn="l">
              <a:buFont typeface="Wingdings" panose="05000000000000000000" pitchFamily="2" charset="2"/>
              <a:buChar char="ü"/>
            </a:pPr>
            <a:r>
              <a:rPr lang="en-US" b="0" i="0" dirty="0">
                <a:solidFill>
                  <a:schemeClr val="tx1"/>
                </a:solidFill>
                <a:effectLst/>
                <a:latin typeface="Söhne"/>
              </a:rPr>
              <a:t>It demonstrated higher efficiency, especially when compared to agent-based models.</a:t>
            </a:r>
          </a:p>
          <a:p>
            <a:pPr algn="l">
              <a:buFont typeface="Wingdings" panose="05000000000000000000" pitchFamily="2" charset="2"/>
              <a:buChar char="ü"/>
            </a:pPr>
            <a:r>
              <a:rPr lang="en-US" b="0" i="0" dirty="0">
                <a:solidFill>
                  <a:schemeClr val="tx1"/>
                </a:solidFill>
                <a:effectLst/>
                <a:latin typeface="Söhne"/>
              </a:rPr>
              <a:t>The system's linear and predictable behavior streamlined its scheduling.</a:t>
            </a:r>
          </a:p>
          <a:p>
            <a:pPr algn="l">
              <a:buFont typeface="Wingdings" panose="05000000000000000000" pitchFamily="2" charset="2"/>
              <a:buChar char="ü"/>
            </a:pPr>
            <a:r>
              <a:rPr lang="en-US" dirty="0">
                <a:solidFill>
                  <a:schemeClr val="tx1"/>
                </a:solidFill>
                <a:latin typeface="Söhne"/>
              </a:rPr>
              <a:t>Staircase logic is not necessarily rational. Some people may choose to climb longer, or without checking for waiting line. Otherwise, some people may choose to climb based on waiting time, not necessarily the presence of people.</a:t>
            </a:r>
            <a:endParaRPr lang="en-US" b="0" i="0" dirty="0">
              <a:solidFill>
                <a:schemeClr val="tx1"/>
              </a:solidFill>
              <a:effectLst/>
              <a:latin typeface="Söhne"/>
            </a:endParaRPr>
          </a:p>
          <a:p>
            <a:pPr marL="0" indent="0">
              <a:buNone/>
            </a:pPr>
            <a:endParaRPr lang="en-US" dirty="0"/>
          </a:p>
        </p:txBody>
      </p:sp>
      <p:sp>
        <p:nvSpPr>
          <p:cNvPr id="6" name="Content Placeholder 5">
            <a:extLst>
              <a:ext uri="{FF2B5EF4-FFF2-40B4-BE49-F238E27FC236}">
                <a16:creationId xmlns:a16="http://schemas.microsoft.com/office/drawing/2014/main" id="{33FC68E5-E6B6-36E2-3260-D1BB4C547E29}"/>
              </a:ext>
            </a:extLst>
          </p:cNvPr>
          <p:cNvSpPr>
            <a:spLocks noGrp="1"/>
          </p:cNvSpPr>
          <p:nvPr>
            <p:ph sz="half" idx="2"/>
          </p:nvPr>
        </p:nvSpPr>
        <p:spPr>
          <a:xfrm>
            <a:off x="6208712" y="2603499"/>
            <a:ext cx="4825159" cy="3927929"/>
          </a:xfrm>
        </p:spPr>
        <p:txBody>
          <a:bodyPr>
            <a:normAutofit lnSpcReduction="10000"/>
          </a:bodyPr>
          <a:lstStyle/>
          <a:p>
            <a:pPr algn="l">
              <a:buFont typeface="Wingdings" panose="05000000000000000000" pitchFamily="2" charset="2"/>
              <a:buChar char="§"/>
            </a:pPr>
            <a:r>
              <a:rPr lang="en-US" b="0" i="0" dirty="0">
                <a:solidFill>
                  <a:schemeClr val="tx1"/>
                </a:solidFill>
                <a:effectLst/>
                <a:latin typeface="Söhne"/>
              </a:rPr>
              <a:t>Managing the synchronized interaction between Visitor, Elevator and Floor proved challenging.</a:t>
            </a:r>
          </a:p>
          <a:p>
            <a:pPr algn="l">
              <a:buFont typeface="Wingdings" panose="05000000000000000000" pitchFamily="2" charset="2"/>
              <a:buChar char="§"/>
            </a:pPr>
            <a:r>
              <a:rPr lang="en-US" b="0" i="0" dirty="0">
                <a:solidFill>
                  <a:schemeClr val="tx1"/>
                </a:solidFill>
                <a:effectLst/>
                <a:latin typeface="Söhne"/>
              </a:rPr>
              <a:t>There's a constraint in portraying unique behaviors for individuals; it assumes uniform behavior across all visitors.</a:t>
            </a:r>
          </a:p>
          <a:p>
            <a:pPr algn="l">
              <a:buFont typeface="Wingdings" panose="05000000000000000000" pitchFamily="2" charset="2"/>
              <a:buChar char="§"/>
            </a:pPr>
            <a:r>
              <a:rPr lang="en-US" b="0" i="0" dirty="0">
                <a:solidFill>
                  <a:schemeClr val="tx1"/>
                </a:solidFill>
                <a:effectLst/>
                <a:latin typeface="Söhne"/>
              </a:rPr>
              <a:t>Capturing interactions amongst different </a:t>
            </a:r>
            <a:r>
              <a:rPr lang="en-US" dirty="0">
                <a:solidFill>
                  <a:schemeClr val="tx1"/>
                </a:solidFill>
                <a:latin typeface="Söhne"/>
              </a:rPr>
              <a:t>classes and visitors</a:t>
            </a:r>
            <a:r>
              <a:rPr lang="en-US" b="0" i="0" dirty="0">
                <a:solidFill>
                  <a:schemeClr val="tx1"/>
                </a:solidFill>
                <a:effectLst/>
                <a:latin typeface="Söhne"/>
              </a:rPr>
              <a:t> isn't straightforward.</a:t>
            </a:r>
          </a:p>
          <a:p>
            <a:pPr algn="l">
              <a:buFont typeface="Wingdings" panose="05000000000000000000" pitchFamily="2" charset="2"/>
              <a:buChar char="§"/>
            </a:pPr>
            <a:r>
              <a:rPr lang="en-US" dirty="0">
                <a:solidFill>
                  <a:schemeClr val="tx1"/>
                </a:solidFill>
                <a:latin typeface="Söhne"/>
              </a:rPr>
              <a:t>Elevator choice logic is based on proximity. It is unclear and randomized when two elevators are on the same floor.</a:t>
            </a:r>
            <a:endParaRPr lang="en-US" b="0" i="0" dirty="0">
              <a:solidFill>
                <a:schemeClr val="tx1"/>
              </a:solidFill>
              <a:effectLst/>
              <a:latin typeface="Söhne"/>
            </a:endParaRPr>
          </a:p>
        </p:txBody>
      </p:sp>
    </p:spTree>
    <p:extLst>
      <p:ext uri="{BB962C8B-B14F-4D97-AF65-F5344CB8AC3E}">
        <p14:creationId xmlns:p14="http://schemas.microsoft.com/office/powerpoint/2010/main" val="137786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A2FDF5-C515-9D9D-A192-3237BE6B2793}"/>
              </a:ext>
            </a:extLst>
          </p:cNvPr>
          <p:cNvSpPr>
            <a:spLocks noGrp="1"/>
          </p:cNvSpPr>
          <p:nvPr>
            <p:ph type="title"/>
          </p:nvPr>
        </p:nvSpPr>
        <p:spPr/>
        <p:txBody>
          <a:bodyPr/>
          <a:lstStyle/>
          <a:p>
            <a:r>
              <a:rPr lang="en-US" dirty="0"/>
              <a:t>Challenges of Using </a:t>
            </a:r>
            <a:r>
              <a:rPr lang="en-US" dirty="0" err="1"/>
              <a:t>Salabim</a:t>
            </a:r>
            <a:endParaRPr lang="en-US" dirty="0"/>
          </a:p>
        </p:txBody>
      </p:sp>
      <p:sp>
        <p:nvSpPr>
          <p:cNvPr id="6" name="Content Placeholder 5">
            <a:extLst>
              <a:ext uri="{FF2B5EF4-FFF2-40B4-BE49-F238E27FC236}">
                <a16:creationId xmlns:a16="http://schemas.microsoft.com/office/drawing/2014/main" id="{A428C89E-C4D3-B4B4-49F7-C4C38B5A2B65}"/>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chemeClr val="tx1"/>
                </a:solidFill>
                <a:effectLst/>
                <a:latin typeface="Söhne"/>
              </a:rPr>
              <a:t>Event Description Focus:</a:t>
            </a:r>
            <a:r>
              <a:rPr lang="en-US" b="0" i="0" dirty="0">
                <a:solidFill>
                  <a:schemeClr val="tx1"/>
                </a:solidFill>
                <a:effectLst/>
                <a:latin typeface="Söhne"/>
              </a:rPr>
              <a:t> </a:t>
            </a:r>
            <a:r>
              <a:rPr lang="en-US" b="0" i="0" dirty="0" err="1">
                <a:solidFill>
                  <a:schemeClr val="tx1"/>
                </a:solidFill>
                <a:effectLst/>
                <a:latin typeface="Söhne"/>
              </a:rPr>
              <a:t>Salabim</a:t>
            </a:r>
            <a:r>
              <a:rPr lang="en-US" b="0" i="0" dirty="0">
                <a:solidFill>
                  <a:schemeClr val="tx1"/>
                </a:solidFill>
                <a:effectLst/>
                <a:latin typeface="Söhne"/>
              </a:rPr>
              <a:t> excels in Discrete Event Simulation, with a significant emphasis on describing events and processes. While this made outlining the behavior of individual agents straightforward, synchronizing these behaviors with other agents was a complex task.</a:t>
            </a:r>
          </a:p>
          <a:p>
            <a:pPr algn="l">
              <a:buFont typeface="Arial" panose="020B0604020202020204" pitchFamily="34" charset="0"/>
              <a:buChar char="•"/>
            </a:pPr>
            <a:r>
              <a:rPr lang="en-US" b="1" i="0" dirty="0">
                <a:solidFill>
                  <a:schemeClr val="tx1"/>
                </a:solidFill>
                <a:effectLst/>
                <a:latin typeface="Söhne"/>
              </a:rPr>
              <a:t>Measurement Limitations:</a:t>
            </a:r>
            <a:r>
              <a:rPr lang="en-US" b="0" i="0" dirty="0">
                <a:solidFill>
                  <a:schemeClr val="tx1"/>
                </a:solidFill>
                <a:effectLst/>
                <a:latin typeface="Söhne"/>
              </a:rPr>
              <a:t> Out of the box, </a:t>
            </a:r>
            <a:r>
              <a:rPr lang="en-US" b="0" i="0" dirty="0" err="1">
                <a:solidFill>
                  <a:schemeClr val="tx1"/>
                </a:solidFill>
                <a:effectLst/>
                <a:latin typeface="Söhne"/>
              </a:rPr>
              <a:t>Salabim</a:t>
            </a:r>
            <a:r>
              <a:rPr lang="en-US" b="0" i="0" dirty="0">
                <a:solidFill>
                  <a:schemeClr val="tx1"/>
                </a:solidFill>
                <a:effectLst/>
                <a:latin typeface="Söhne"/>
              </a:rPr>
              <a:t> offers limited capabilities for performance measurement. This might necessitate additional tools or adjustments for comprehensive analytics. In this case, monitoring of elevator data proved most tricky to implement, requiring a few additional intermediary parameters to be introduced.</a:t>
            </a:r>
          </a:p>
          <a:p>
            <a:pPr algn="l">
              <a:buFont typeface="Arial" panose="020B0604020202020204" pitchFamily="34" charset="0"/>
              <a:buChar char="•"/>
            </a:pPr>
            <a:r>
              <a:rPr lang="en-US" b="1" i="0" dirty="0">
                <a:solidFill>
                  <a:schemeClr val="tx1"/>
                </a:solidFill>
                <a:effectLst/>
                <a:latin typeface="Söhne"/>
              </a:rPr>
              <a:t>Module Separation:</a:t>
            </a:r>
            <a:r>
              <a:rPr lang="en-US" b="0" i="0" dirty="0">
                <a:solidFill>
                  <a:schemeClr val="tx1"/>
                </a:solidFill>
                <a:effectLst/>
                <a:latin typeface="Söhne"/>
              </a:rPr>
              <a:t> </a:t>
            </a:r>
            <a:r>
              <a:rPr lang="en-US" b="0" i="0" dirty="0" err="1">
                <a:solidFill>
                  <a:schemeClr val="tx1"/>
                </a:solidFill>
                <a:effectLst/>
                <a:latin typeface="Söhne"/>
              </a:rPr>
              <a:t>Salabim</a:t>
            </a:r>
            <a:r>
              <a:rPr lang="en-US" b="0" i="0" dirty="0">
                <a:solidFill>
                  <a:schemeClr val="tx1"/>
                </a:solidFill>
                <a:effectLst/>
                <a:latin typeface="Söhne"/>
              </a:rPr>
              <a:t> doesn't easily allow for the separation of its Python modules, which can make the code structure less clear. However, given the relatively simple nature of the elevator model, this wasn't a significant concern for this particular assignment.</a:t>
            </a:r>
          </a:p>
        </p:txBody>
      </p:sp>
    </p:spTree>
    <p:extLst>
      <p:ext uri="{BB962C8B-B14F-4D97-AF65-F5344CB8AC3E}">
        <p14:creationId xmlns:p14="http://schemas.microsoft.com/office/powerpoint/2010/main" val="59275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F73D-DC53-9D3C-5483-07D4CE2E3B36}"/>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A8950DC6-F775-1FA2-646C-A61EE8DEDBE1}"/>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chemeClr val="tx1"/>
                </a:solidFill>
                <a:effectLst/>
                <a:latin typeface="Söhne"/>
              </a:rPr>
              <a:t>User-Friendly Classes:</a:t>
            </a:r>
            <a:r>
              <a:rPr lang="en-US" b="0" i="0" dirty="0">
                <a:solidFill>
                  <a:schemeClr val="tx1"/>
                </a:solidFill>
                <a:effectLst/>
                <a:latin typeface="Söhne"/>
              </a:rPr>
              <a:t> </a:t>
            </a:r>
            <a:r>
              <a:rPr lang="en-US" b="0" i="0" dirty="0" err="1">
                <a:solidFill>
                  <a:schemeClr val="tx1"/>
                </a:solidFill>
                <a:effectLst/>
                <a:latin typeface="Söhne"/>
              </a:rPr>
              <a:t>Salabim's</a:t>
            </a:r>
            <a:r>
              <a:rPr lang="en-US" b="0" i="0" dirty="0">
                <a:solidFill>
                  <a:schemeClr val="tx1"/>
                </a:solidFill>
                <a:effectLst/>
                <a:latin typeface="Söhne"/>
              </a:rPr>
              <a:t> core classes, including component, resource, and queue, are intuitive and perfectly suited for detailing the elevator system.</a:t>
            </a:r>
          </a:p>
          <a:p>
            <a:pPr algn="l">
              <a:buFont typeface="Arial" panose="020B0604020202020204" pitchFamily="34" charset="0"/>
              <a:buChar char="•"/>
            </a:pPr>
            <a:r>
              <a:rPr lang="en-US" b="1" i="0" dirty="0">
                <a:solidFill>
                  <a:schemeClr val="tx1"/>
                </a:solidFill>
                <a:effectLst/>
                <a:latin typeface="Söhne"/>
              </a:rPr>
              <a:t>Open-Source Advantage:</a:t>
            </a:r>
            <a:r>
              <a:rPr lang="en-US" b="0" i="0" dirty="0">
                <a:solidFill>
                  <a:schemeClr val="tx1"/>
                </a:solidFill>
                <a:effectLst/>
                <a:latin typeface="Söhne"/>
              </a:rPr>
              <a:t> Being free-to-use and open-source, </a:t>
            </a:r>
            <a:r>
              <a:rPr lang="en-US" b="0" i="0" dirty="0" err="1">
                <a:solidFill>
                  <a:schemeClr val="tx1"/>
                </a:solidFill>
                <a:effectLst/>
                <a:latin typeface="Söhne"/>
              </a:rPr>
              <a:t>Salabim</a:t>
            </a:r>
            <a:r>
              <a:rPr lang="en-US" b="0" i="0" dirty="0">
                <a:solidFill>
                  <a:schemeClr val="tx1"/>
                </a:solidFill>
                <a:effectLst/>
                <a:latin typeface="Söhne"/>
              </a:rPr>
              <a:t> offers the benefit of both community and developer support, ensuring consistent assistance and improvements.</a:t>
            </a:r>
          </a:p>
          <a:p>
            <a:pPr algn="l">
              <a:buFont typeface="Arial" panose="020B0604020202020204" pitchFamily="34" charset="0"/>
              <a:buChar char="•"/>
            </a:pPr>
            <a:r>
              <a:rPr lang="en-US" b="1" i="0" dirty="0">
                <a:solidFill>
                  <a:schemeClr val="tx1"/>
                </a:solidFill>
                <a:effectLst/>
                <a:latin typeface="Söhne"/>
              </a:rPr>
              <a:t>Comprehensive Documentation:</a:t>
            </a:r>
            <a:r>
              <a:rPr lang="en-US" b="0" i="0" dirty="0">
                <a:solidFill>
                  <a:schemeClr val="tx1"/>
                </a:solidFill>
                <a:effectLst/>
                <a:latin typeface="Söhne"/>
              </a:rPr>
              <a:t> </a:t>
            </a:r>
            <a:r>
              <a:rPr lang="en-US" b="0" i="0" dirty="0" err="1">
                <a:solidFill>
                  <a:schemeClr val="tx1"/>
                </a:solidFill>
                <a:effectLst/>
                <a:latin typeface="Söhne"/>
              </a:rPr>
              <a:t>Salabim</a:t>
            </a:r>
            <a:r>
              <a:rPr lang="en-US" b="0" i="0" dirty="0">
                <a:solidFill>
                  <a:schemeClr val="tx1"/>
                </a:solidFill>
                <a:effectLst/>
                <a:latin typeface="Söhne"/>
              </a:rPr>
              <a:t> boasts substantial documentation, complemented by practical examples, making it more accessible for users to grasp its functionalities.</a:t>
            </a:r>
          </a:p>
          <a:p>
            <a:pPr algn="l">
              <a:buFont typeface="Arial" panose="020B0604020202020204" pitchFamily="34" charset="0"/>
              <a:buChar char="•"/>
            </a:pPr>
            <a:r>
              <a:rPr lang="en-US" b="1" i="0" dirty="0">
                <a:solidFill>
                  <a:schemeClr val="tx1"/>
                </a:solidFill>
                <a:effectLst/>
                <a:latin typeface="Söhne"/>
              </a:rPr>
              <a:t>Ideal for Queue-Based Systems:</a:t>
            </a:r>
            <a:r>
              <a:rPr lang="en-US" b="0" i="0" dirty="0">
                <a:solidFill>
                  <a:schemeClr val="tx1"/>
                </a:solidFill>
                <a:effectLst/>
                <a:latin typeface="Söhne"/>
              </a:rPr>
              <a:t> </a:t>
            </a:r>
            <a:r>
              <a:rPr lang="en-US" b="0" i="0" dirty="0" err="1">
                <a:solidFill>
                  <a:schemeClr val="tx1"/>
                </a:solidFill>
                <a:effectLst/>
                <a:latin typeface="Söhne"/>
              </a:rPr>
              <a:t>Salabim</a:t>
            </a:r>
            <a:r>
              <a:rPr lang="en-US" b="0" i="0" dirty="0">
                <a:solidFill>
                  <a:schemeClr val="tx1"/>
                </a:solidFill>
                <a:effectLst/>
                <a:latin typeface="Söhne"/>
              </a:rPr>
              <a:t> is tailor-made for modeling systems that rely on queues and straightforward processes, enhancing the accuracy and efficiency of such simulations.</a:t>
            </a:r>
          </a:p>
          <a:p>
            <a:pPr algn="l">
              <a:buFont typeface="Arial" panose="020B0604020202020204" pitchFamily="34" charset="0"/>
              <a:buChar char="•"/>
            </a:pPr>
            <a:r>
              <a:rPr lang="en-US" b="1" i="0" dirty="0">
                <a:solidFill>
                  <a:schemeClr val="tx1"/>
                </a:solidFill>
                <a:effectLst/>
                <a:latin typeface="Söhne"/>
              </a:rPr>
              <a:t>Unit Specification and Conversion:</a:t>
            </a:r>
            <a:r>
              <a:rPr lang="en-US" b="0" i="0" dirty="0">
                <a:solidFill>
                  <a:schemeClr val="tx1"/>
                </a:solidFill>
                <a:effectLst/>
                <a:latin typeface="Söhne"/>
              </a:rPr>
              <a:t> </a:t>
            </a:r>
            <a:r>
              <a:rPr lang="en-US" b="0" i="0" dirty="0" err="1">
                <a:solidFill>
                  <a:schemeClr val="tx1"/>
                </a:solidFill>
                <a:effectLst/>
                <a:latin typeface="Söhne"/>
              </a:rPr>
              <a:t>Salabim</a:t>
            </a:r>
            <a:r>
              <a:rPr lang="en-US" b="0" i="0" dirty="0">
                <a:solidFill>
                  <a:schemeClr val="tx1"/>
                </a:solidFill>
                <a:effectLst/>
                <a:latin typeface="Söhne"/>
              </a:rPr>
              <a:t> not only allows users to specify units but also adeptly manages certain unit conversions automatically, simplifying the modeling process.</a:t>
            </a:r>
          </a:p>
        </p:txBody>
      </p:sp>
    </p:spTree>
    <p:extLst>
      <p:ext uri="{BB962C8B-B14F-4D97-AF65-F5344CB8AC3E}">
        <p14:creationId xmlns:p14="http://schemas.microsoft.com/office/powerpoint/2010/main" val="4174262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F641-5D22-E6CF-721E-CFC19259CB7F}"/>
              </a:ext>
            </a:extLst>
          </p:cNvPr>
          <p:cNvSpPr>
            <a:spLocks noGrp="1"/>
          </p:cNvSpPr>
          <p:nvPr>
            <p:ph type="title"/>
          </p:nvPr>
        </p:nvSpPr>
        <p:spPr/>
        <p:txBody>
          <a:bodyPr/>
          <a:lstStyle/>
          <a:p>
            <a:r>
              <a:rPr lang="en-US" dirty="0"/>
              <a:t>Instructions for executing model</a:t>
            </a:r>
          </a:p>
        </p:txBody>
      </p:sp>
      <p:sp>
        <p:nvSpPr>
          <p:cNvPr id="3" name="Content Placeholder 2">
            <a:extLst>
              <a:ext uri="{FF2B5EF4-FFF2-40B4-BE49-F238E27FC236}">
                <a16:creationId xmlns:a16="http://schemas.microsoft.com/office/drawing/2014/main" id="{3285F6E0-350B-9E96-BC29-5949D21519CA}"/>
              </a:ext>
            </a:extLst>
          </p:cNvPr>
          <p:cNvSpPr>
            <a:spLocks noGrp="1"/>
          </p:cNvSpPr>
          <p:nvPr>
            <p:ph idx="1"/>
          </p:nvPr>
        </p:nvSpPr>
        <p:spPr/>
        <p:txBody>
          <a:bodyPr/>
          <a:lstStyle/>
          <a:p>
            <a:pPr marL="0" lvl="0" indent="0" algn="l" rtl="0">
              <a:spcBef>
                <a:spcPts val="0"/>
              </a:spcBef>
              <a:spcAft>
                <a:spcPts val="0"/>
              </a:spcAft>
              <a:buNone/>
            </a:pPr>
            <a:r>
              <a:rPr lang="en-US" dirty="0"/>
              <a:t>Package dependencies:</a:t>
            </a:r>
          </a:p>
          <a:p>
            <a:pPr marL="457200" lvl="0" indent="-342900" algn="l" rtl="0">
              <a:spcBef>
                <a:spcPts val="1200"/>
              </a:spcBef>
              <a:spcAft>
                <a:spcPts val="0"/>
              </a:spcAft>
              <a:buSzPts val="1800"/>
              <a:buChar char="●"/>
            </a:pPr>
            <a:r>
              <a:rPr lang="en-US" dirty="0" err="1"/>
              <a:t>Salabim</a:t>
            </a:r>
            <a:r>
              <a:rPr lang="en-US" dirty="0"/>
              <a:t> (and its associated dependencies)</a:t>
            </a:r>
          </a:p>
          <a:p>
            <a:pPr marL="457200" lvl="0" indent="-342900" algn="l" rtl="0">
              <a:spcBef>
                <a:spcPts val="0"/>
              </a:spcBef>
              <a:spcAft>
                <a:spcPts val="0"/>
              </a:spcAft>
              <a:buSzPts val="1800"/>
              <a:buChar char="●"/>
            </a:pPr>
            <a:r>
              <a:rPr lang="en-US" dirty="0"/>
              <a:t>Matplotlib, pandas, </a:t>
            </a:r>
            <a:r>
              <a:rPr lang="en-US" dirty="0" err="1"/>
              <a:t>numpy</a:t>
            </a:r>
            <a:endParaRPr lang="en-US" dirty="0"/>
          </a:p>
          <a:p>
            <a:pPr marL="457200" lvl="0" indent="0" algn="l" rtl="0">
              <a:spcBef>
                <a:spcPts val="1200"/>
              </a:spcBef>
              <a:spcAft>
                <a:spcPts val="0"/>
              </a:spcAft>
              <a:buNone/>
            </a:pPr>
            <a:endParaRPr lang="en-US" dirty="0"/>
          </a:p>
          <a:p>
            <a:pPr marL="457200" lvl="0" indent="0" algn="l" rtl="0">
              <a:spcBef>
                <a:spcPts val="1200"/>
              </a:spcBef>
              <a:spcAft>
                <a:spcPts val="0"/>
              </a:spcAft>
              <a:buNone/>
            </a:pPr>
            <a:r>
              <a:rPr lang="en-US" dirty="0"/>
              <a:t>Execution:</a:t>
            </a:r>
          </a:p>
          <a:p>
            <a:pPr marL="457200" lvl="0" indent="-342900" algn="l" rtl="0">
              <a:spcBef>
                <a:spcPts val="1200"/>
              </a:spcBef>
              <a:spcAft>
                <a:spcPts val="0"/>
              </a:spcAft>
              <a:buSzPts val="1800"/>
              <a:buFont typeface="Arial" panose="020B0604020202020204" pitchFamily="34" charset="0"/>
              <a:buChar char="•"/>
            </a:pPr>
            <a:r>
              <a:rPr lang="en-US" dirty="0"/>
              <a:t>Install all libraries in </a:t>
            </a:r>
            <a:r>
              <a:rPr lang="en-US" sz="1000" dirty="0">
                <a:solidFill>
                  <a:srgbClr val="9CDCFE"/>
                </a:solidFill>
                <a:highlight>
                  <a:srgbClr val="1E1E1E"/>
                </a:highlight>
                <a:latin typeface="Courier New"/>
                <a:cs typeface="Courier New"/>
                <a:sym typeface="Courier New"/>
              </a:rPr>
              <a:t>requirements.txt</a:t>
            </a:r>
            <a:endParaRPr lang="en-US" sz="1000" dirty="0"/>
          </a:p>
          <a:p>
            <a:pPr marL="457200" lvl="0" indent="-342900" algn="l" rtl="0">
              <a:spcBef>
                <a:spcPts val="1200"/>
              </a:spcBef>
              <a:spcAft>
                <a:spcPts val="0"/>
              </a:spcAft>
              <a:buSzPts val="1800"/>
              <a:buFont typeface="Arial" panose="020B0604020202020204" pitchFamily="34" charset="0"/>
              <a:buChar char="•"/>
            </a:pPr>
            <a:r>
              <a:rPr lang="en-US" dirty="0"/>
              <a:t>Go to the </a:t>
            </a:r>
            <a:r>
              <a:rPr lang="en-US" sz="1000" dirty="0">
                <a:solidFill>
                  <a:srgbClr val="9CDCFE"/>
                </a:solidFill>
                <a:highlight>
                  <a:srgbClr val="1E1E1E"/>
                </a:highlight>
                <a:latin typeface="Courier New"/>
                <a:cs typeface="Courier New"/>
                <a:sym typeface="Courier New"/>
              </a:rPr>
              <a:t>assignment1</a:t>
            </a:r>
            <a:r>
              <a:rPr lang="en-US" sz="1000" dirty="0">
                <a:solidFill>
                  <a:srgbClr val="9CDCFE"/>
                </a:solidFill>
                <a:highlight>
                  <a:srgbClr val="1E1E1E"/>
                </a:highlight>
                <a:latin typeface="Courier New"/>
                <a:ea typeface="Courier New"/>
                <a:cs typeface="Courier New"/>
                <a:sym typeface="Courier New"/>
              </a:rPr>
              <a:t>.ipynb</a:t>
            </a:r>
            <a:r>
              <a:rPr lang="en-US" sz="1000" dirty="0"/>
              <a:t> </a:t>
            </a:r>
            <a:r>
              <a:rPr lang="en-US" dirty="0"/>
              <a:t>notebook and run all cells. </a:t>
            </a:r>
          </a:p>
          <a:p>
            <a:pPr marL="0" indent="0">
              <a:buNone/>
            </a:pPr>
            <a:endParaRPr lang="en-US" dirty="0"/>
          </a:p>
        </p:txBody>
      </p:sp>
    </p:spTree>
    <p:extLst>
      <p:ext uri="{BB962C8B-B14F-4D97-AF65-F5344CB8AC3E}">
        <p14:creationId xmlns:p14="http://schemas.microsoft.com/office/powerpoint/2010/main" val="23321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E32F82-EB3A-6AAF-5A57-66C7436C0C5B}"/>
              </a:ext>
            </a:extLst>
          </p:cNvPr>
          <p:cNvSpPr>
            <a:spLocks noGrp="1"/>
          </p:cNvSpPr>
          <p:nvPr>
            <p:ph type="title"/>
          </p:nvPr>
        </p:nvSpPr>
        <p:spPr/>
        <p:txBody>
          <a:bodyPr/>
          <a:lstStyle/>
          <a:p>
            <a:r>
              <a:rPr lang="en-GB" dirty="0"/>
              <a:t>Design Process</a:t>
            </a:r>
            <a:endParaRPr lang="en-US" dirty="0"/>
          </a:p>
        </p:txBody>
      </p:sp>
      <p:sp>
        <p:nvSpPr>
          <p:cNvPr id="7" name="Content Placeholder 6">
            <a:extLst>
              <a:ext uri="{FF2B5EF4-FFF2-40B4-BE49-F238E27FC236}">
                <a16:creationId xmlns:a16="http://schemas.microsoft.com/office/drawing/2014/main" id="{6E2644D5-471F-7E32-3559-06C896FBB2DA}"/>
              </a:ext>
            </a:extLst>
          </p:cNvPr>
          <p:cNvSpPr>
            <a:spLocks noGrp="1"/>
          </p:cNvSpPr>
          <p:nvPr>
            <p:ph idx="1"/>
          </p:nvPr>
        </p:nvSpPr>
        <p:spPr>
          <a:xfrm>
            <a:off x="1154954" y="2603500"/>
            <a:ext cx="8825659" cy="3835400"/>
          </a:xfrm>
        </p:spPr>
        <p:txBody>
          <a:bodyPr/>
          <a:lstStyle/>
          <a:p>
            <a:pPr algn="l"/>
            <a:r>
              <a:rPr lang="en-US" b="1" i="0" dirty="0">
                <a:solidFill>
                  <a:schemeClr val="tx1"/>
                </a:solidFill>
                <a:effectLst/>
                <a:latin typeface="Söhne"/>
              </a:rPr>
              <a:t>Changes made to assignment 2:</a:t>
            </a:r>
          </a:p>
          <a:p>
            <a:pPr algn="l"/>
            <a:r>
              <a:rPr lang="en-US" dirty="0">
                <a:solidFill>
                  <a:schemeClr val="tx1"/>
                </a:solidFill>
                <a:latin typeface="Söhne"/>
              </a:rPr>
              <a:t>Number of floors extended to 12 + ground floor</a:t>
            </a:r>
          </a:p>
          <a:p>
            <a:pPr algn="l"/>
            <a:r>
              <a:rPr lang="en-US" i="0" dirty="0">
                <a:solidFill>
                  <a:schemeClr val="tx1"/>
                </a:solidFill>
                <a:effectLst/>
                <a:latin typeface="Söhne"/>
              </a:rPr>
              <a:t>Number of employees extended to 396</a:t>
            </a:r>
          </a:p>
          <a:p>
            <a:pPr algn="l"/>
            <a:r>
              <a:rPr lang="en-US" i="0" dirty="0">
                <a:solidFill>
                  <a:schemeClr val="tx1"/>
                </a:solidFill>
                <a:effectLst/>
                <a:latin typeface="Söhne"/>
              </a:rPr>
              <a:t>Customers added, another 180 people spawned unif</a:t>
            </a:r>
            <a:r>
              <a:rPr lang="en-US" dirty="0">
                <a:solidFill>
                  <a:schemeClr val="tx1"/>
                </a:solidFill>
                <a:latin typeface="Söhne"/>
              </a:rPr>
              <a:t>ormly over 10 hours</a:t>
            </a:r>
          </a:p>
          <a:p>
            <a:pPr algn="l"/>
            <a:r>
              <a:rPr lang="en-US" i="0" dirty="0">
                <a:solidFill>
                  <a:schemeClr val="tx1"/>
                </a:solidFill>
                <a:effectLst/>
                <a:latin typeface="Söhne"/>
              </a:rPr>
              <a:t>Elevator count extended to 2</a:t>
            </a:r>
          </a:p>
          <a:p>
            <a:pPr algn="l"/>
            <a:r>
              <a:rPr lang="en-US" dirty="0">
                <a:solidFill>
                  <a:schemeClr val="tx1"/>
                </a:solidFill>
                <a:latin typeface="Söhne"/>
              </a:rPr>
              <a:t>People choose the elevator that is closest to their floor</a:t>
            </a:r>
          </a:p>
          <a:p>
            <a:pPr algn="l"/>
            <a:r>
              <a:rPr lang="en-US" i="0" dirty="0">
                <a:solidFill>
                  <a:schemeClr val="tx1"/>
                </a:solidFill>
                <a:effectLst/>
                <a:latin typeface="Söhne"/>
              </a:rPr>
              <a:t>S</a:t>
            </a:r>
            <a:r>
              <a:rPr lang="en-US" dirty="0">
                <a:solidFill>
                  <a:schemeClr val="tx1"/>
                </a:solidFill>
                <a:latin typeface="Söhne"/>
              </a:rPr>
              <a:t>taircase added if person moves for less than 3 floors and waiting line is more than 8</a:t>
            </a:r>
          </a:p>
          <a:p>
            <a:pPr algn="l"/>
            <a:r>
              <a:rPr lang="en-US" i="0" dirty="0">
                <a:solidFill>
                  <a:schemeClr val="tx1"/>
                </a:solidFill>
                <a:effectLst/>
                <a:latin typeface="Söhne"/>
              </a:rPr>
              <a:t>Elevator time moving is monitored</a:t>
            </a:r>
          </a:p>
        </p:txBody>
      </p:sp>
    </p:spTree>
    <p:extLst>
      <p:ext uri="{BB962C8B-B14F-4D97-AF65-F5344CB8AC3E}">
        <p14:creationId xmlns:p14="http://schemas.microsoft.com/office/powerpoint/2010/main" val="268908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DB81-48E9-2A97-90A5-A88C077DEB21}"/>
              </a:ext>
            </a:extLst>
          </p:cNvPr>
          <p:cNvSpPr>
            <a:spLocks noGrp="1"/>
          </p:cNvSpPr>
          <p:nvPr>
            <p:ph type="title"/>
          </p:nvPr>
        </p:nvSpPr>
        <p:spPr/>
        <p:txBody>
          <a:bodyPr/>
          <a:lstStyle/>
          <a:p>
            <a:r>
              <a:rPr lang="en-US" dirty="0"/>
              <a:t>Design Process</a:t>
            </a:r>
          </a:p>
        </p:txBody>
      </p:sp>
      <p:sp>
        <p:nvSpPr>
          <p:cNvPr id="3" name="Content Placeholder 2">
            <a:extLst>
              <a:ext uri="{FF2B5EF4-FFF2-40B4-BE49-F238E27FC236}">
                <a16:creationId xmlns:a16="http://schemas.microsoft.com/office/drawing/2014/main" id="{B695E11A-5155-58E4-B51C-077F5BB50C18}"/>
              </a:ext>
            </a:extLst>
          </p:cNvPr>
          <p:cNvSpPr>
            <a:spLocks noGrp="1"/>
          </p:cNvSpPr>
          <p:nvPr>
            <p:ph idx="1"/>
          </p:nvPr>
        </p:nvSpPr>
        <p:spPr/>
        <p:txBody>
          <a:bodyPr/>
          <a:lstStyle/>
          <a:p>
            <a:pPr algn="l"/>
            <a:r>
              <a:rPr lang="en-US" b="1" i="0" dirty="0">
                <a:solidFill>
                  <a:schemeClr val="tx1"/>
                </a:solidFill>
                <a:effectLst/>
                <a:latin typeface="Söhne"/>
              </a:rPr>
              <a:t>Changes in Process Flows and Interactions</a:t>
            </a:r>
            <a:r>
              <a:rPr lang="en-US" b="0" i="0" dirty="0">
                <a:solidFill>
                  <a:schemeClr val="tx1"/>
                </a:solidFill>
                <a:effectLst/>
                <a:latin typeface="Söhne"/>
              </a:rPr>
              <a:t>:</a:t>
            </a:r>
          </a:p>
          <a:p>
            <a:pPr algn="l">
              <a:buFont typeface="Arial" panose="020B0604020202020204" pitchFamily="34" charset="0"/>
              <a:buChar char="•"/>
            </a:pPr>
            <a:r>
              <a:rPr lang="en-US" b="1" i="0" dirty="0">
                <a:solidFill>
                  <a:schemeClr val="tx1"/>
                </a:solidFill>
                <a:effectLst/>
                <a:latin typeface="Söhne"/>
              </a:rPr>
              <a:t>Arrival Process</a:t>
            </a:r>
            <a:r>
              <a:rPr lang="en-US" b="0" i="0" dirty="0">
                <a:solidFill>
                  <a:schemeClr val="tx1"/>
                </a:solidFill>
                <a:effectLst/>
                <a:latin typeface="Söhne"/>
              </a:rPr>
              <a:t>: Same as previously. Arriving to the building -&gt; choosing desired floor</a:t>
            </a:r>
          </a:p>
          <a:p>
            <a:pPr algn="l">
              <a:buFont typeface="Arial" panose="020B0604020202020204" pitchFamily="34" charset="0"/>
              <a:buChar char="•"/>
            </a:pPr>
            <a:r>
              <a:rPr lang="en-US" b="1" i="0" dirty="0">
                <a:solidFill>
                  <a:schemeClr val="tx1"/>
                </a:solidFill>
                <a:effectLst/>
                <a:latin typeface="Söhne"/>
              </a:rPr>
              <a:t>Waiting Process</a:t>
            </a:r>
            <a:r>
              <a:rPr lang="en-US" b="0" i="0" dirty="0">
                <a:solidFill>
                  <a:schemeClr val="tx1"/>
                </a:solidFill>
                <a:effectLst/>
                <a:latin typeface="Söhne"/>
              </a:rPr>
              <a:t>: Same as previously. If waiting line is more than 8 people (one elevator capacity), people that have to move less than 3 floors choose the stairs.</a:t>
            </a:r>
          </a:p>
          <a:p>
            <a:pPr algn="l">
              <a:buFont typeface="Arial" panose="020B0604020202020204" pitchFamily="34" charset="0"/>
              <a:buChar char="•"/>
            </a:pPr>
            <a:r>
              <a:rPr lang="en-US" b="1" i="0" dirty="0">
                <a:solidFill>
                  <a:schemeClr val="tx1"/>
                </a:solidFill>
                <a:effectLst/>
                <a:latin typeface="Söhne"/>
              </a:rPr>
              <a:t>Boarding Process</a:t>
            </a:r>
            <a:r>
              <a:rPr lang="en-US" b="0" i="0" dirty="0">
                <a:solidFill>
                  <a:schemeClr val="tx1"/>
                </a:solidFill>
                <a:effectLst/>
                <a:latin typeface="Söhne"/>
              </a:rPr>
              <a:t>: People choose the elevator that is closest to their floor.</a:t>
            </a:r>
          </a:p>
          <a:p>
            <a:pPr algn="l">
              <a:buFont typeface="Arial" panose="020B0604020202020204" pitchFamily="34" charset="0"/>
              <a:buChar char="•"/>
            </a:pPr>
            <a:r>
              <a:rPr lang="en-US" b="1" i="0" dirty="0">
                <a:solidFill>
                  <a:schemeClr val="tx1"/>
                </a:solidFill>
                <a:effectLst/>
                <a:latin typeface="Söhne"/>
              </a:rPr>
              <a:t>Travel Process</a:t>
            </a:r>
            <a:r>
              <a:rPr lang="en-US" b="0" i="0" dirty="0">
                <a:solidFill>
                  <a:schemeClr val="tx1"/>
                </a:solidFill>
                <a:effectLst/>
                <a:latin typeface="Söhne"/>
              </a:rPr>
              <a:t>: No changes here.</a:t>
            </a:r>
          </a:p>
          <a:p>
            <a:pPr algn="l">
              <a:buFont typeface="Arial" panose="020B0604020202020204" pitchFamily="34" charset="0"/>
              <a:buChar char="•"/>
            </a:pPr>
            <a:r>
              <a:rPr lang="en-US" b="1" i="0" dirty="0">
                <a:solidFill>
                  <a:schemeClr val="tx1"/>
                </a:solidFill>
                <a:effectLst/>
                <a:latin typeface="Söhne"/>
              </a:rPr>
              <a:t>Exiting Process</a:t>
            </a:r>
            <a:r>
              <a:rPr lang="en-US" b="0" i="0" dirty="0">
                <a:solidFill>
                  <a:schemeClr val="tx1"/>
                </a:solidFill>
                <a:effectLst/>
                <a:latin typeface="Söhne"/>
              </a:rPr>
              <a:t>: No changes here.</a:t>
            </a:r>
          </a:p>
        </p:txBody>
      </p:sp>
    </p:spTree>
    <p:extLst>
      <p:ext uri="{BB962C8B-B14F-4D97-AF65-F5344CB8AC3E}">
        <p14:creationId xmlns:p14="http://schemas.microsoft.com/office/powerpoint/2010/main" val="408240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9948-827A-5F5B-A485-F312F86A41D9}"/>
              </a:ext>
            </a:extLst>
          </p:cNvPr>
          <p:cNvSpPr>
            <a:spLocks noGrp="1"/>
          </p:cNvSpPr>
          <p:nvPr>
            <p:ph type="title"/>
          </p:nvPr>
        </p:nvSpPr>
        <p:spPr/>
        <p:txBody>
          <a:bodyPr/>
          <a:lstStyle/>
          <a:p>
            <a:r>
              <a:rPr lang="en-US" dirty="0"/>
              <a:t>Design Process</a:t>
            </a:r>
          </a:p>
        </p:txBody>
      </p:sp>
      <p:sp>
        <p:nvSpPr>
          <p:cNvPr id="3" name="Content Placeholder 2">
            <a:extLst>
              <a:ext uri="{FF2B5EF4-FFF2-40B4-BE49-F238E27FC236}">
                <a16:creationId xmlns:a16="http://schemas.microsoft.com/office/drawing/2014/main" id="{925FCD4F-B57B-9C76-C333-0DDD131C0F32}"/>
              </a:ext>
            </a:extLst>
          </p:cNvPr>
          <p:cNvSpPr>
            <a:spLocks noGrp="1"/>
          </p:cNvSpPr>
          <p:nvPr>
            <p:ph idx="1"/>
          </p:nvPr>
        </p:nvSpPr>
        <p:spPr/>
        <p:txBody>
          <a:bodyPr/>
          <a:lstStyle/>
          <a:p>
            <a:pPr algn="l"/>
            <a:r>
              <a:rPr lang="en-US" b="1" i="0" dirty="0">
                <a:solidFill>
                  <a:schemeClr val="tx1"/>
                </a:solidFill>
                <a:effectLst/>
                <a:latin typeface="Söhne"/>
              </a:rPr>
              <a:t>Break Down Conceptualized Model into Smaller Modules/Components</a:t>
            </a:r>
            <a:r>
              <a:rPr lang="en-US" b="0" i="0" dirty="0">
                <a:solidFill>
                  <a:schemeClr val="tx1"/>
                </a:solidFill>
                <a:effectLst/>
                <a:latin typeface="Söhne"/>
              </a:rPr>
              <a:t>:</a:t>
            </a:r>
          </a:p>
          <a:p>
            <a:pPr>
              <a:buFont typeface="Arial" panose="020B0604020202020204" pitchFamily="34" charset="0"/>
              <a:buChar char="•"/>
            </a:pPr>
            <a:r>
              <a:rPr lang="en-US" b="1" i="0" dirty="0">
                <a:solidFill>
                  <a:schemeClr val="tx1"/>
                </a:solidFill>
                <a:effectLst/>
                <a:latin typeface="Söhne"/>
              </a:rPr>
              <a:t>Passenger Module</a:t>
            </a:r>
            <a:r>
              <a:rPr lang="en-US" b="0" i="0" dirty="0">
                <a:solidFill>
                  <a:schemeClr val="tx1"/>
                </a:solidFill>
                <a:effectLst/>
                <a:latin typeface="Söhne"/>
              </a:rPr>
              <a:t>: Handles the behavior and attributes of passengers, such as their desired floor. Includes the elevator choice</a:t>
            </a:r>
          </a:p>
          <a:p>
            <a:pPr algn="l">
              <a:buFont typeface="Arial" panose="020B0604020202020204" pitchFamily="34" charset="0"/>
              <a:buChar char="•"/>
            </a:pPr>
            <a:r>
              <a:rPr lang="en-US" b="1" i="0" dirty="0">
                <a:solidFill>
                  <a:schemeClr val="tx1"/>
                </a:solidFill>
                <a:effectLst/>
                <a:latin typeface="Söhne"/>
              </a:rPr>
              <a:t>Elevator Module</a:t>
            </a:r>
            <a:r>
              <a:rPr lang="en-US" b="0" i="0" dirty="0">
                <a:solidFill>
                  <a:schemeClr val="tx1"/>
                </a:solidFill>
                <a:effectLst/>
                <a:latin typeface="Söhne"/>
              </a:rPr>
              <a:t>: Manages the behavior and attributes of the elevator, such as current floor, direction, and whether it's currently moving or stationary. Staircase logic was added here for the ease of monitoring of the waiting line.</a:t>
            </a:r>
          </a:p>
          <a:p>
            <a:pPr algn="l">
              <a:buFont typeface="Arial" panose="020B0604020202020204" pitchFamily="34" charset="0"/>
              <a:buChar char="•"/>
            </a:pPr>
            <a:r>
              <a:rPr lang="en-US" b="1" i="0" dirty="0">
                <a:solidFill>
                  <a:schemeClr val="tx1"/>
                </a:solidFill>
                <a:effectLst/>
                <a:latin typeface="Söhne"/>
              </a:rPr>
              <a:t>Floor Module: </a:t>
            </a:r>
            <a:r>
              <a:rPr lang="en-US" b="0" i="0" dirty="0">
                <a:solidFill>
                  <a:schemeClr val="tx1"/>
                </a:solidFill>
                <a:effectLst/>
                <a:latin typeface="Söhne"/>
              </a:rPr>
              <a:t>Might represent each floor in the building, including the queue of passengers waiting there. Easily scalable with no changes.</a:t>
            </a:r>
          </a:p>
        </p:txBody>
      </p:sp>
    </p:spTree>
    <p:extLst>
      <p:ext uri="{BB962C8B-B14F-4D97-AF65-F5344CB8AC3E}">
        <p14:creationId xmlns:p14="http://schemas.microsoft.com/office/powerpoint/2010/main" val="386068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0039-E8B7-1016-AB84-0BF29E80336A}"/>
              </a:ext>
            </a:extLst>
          </p:cNvPr>
          <p:cNvSpPr>
            <a:spLocks noGrp="1"/>
          </p:cNvSpPr>
          <p:nvPr>
            <p:ph type="title"/>
          </p:nvPr>
        </p:nvSpPr>
        <p:spPr/>
        <p:txBody>
          <a:bodyPr/>
          <a:lstStyle/>
          <a:p>
            <a:r>
              <a:rPr lang="en-US" dirty="0"/>
              <a:t>Design Process</a:t>
            </a:r>
          </a:p>
        </p:txBody>
      </p:sp>
      <p:sp>
        <p:nvSpPr>
          <p:cNvPr id="3" name="Content Placeholder 2">
            <a:extLst>
              <a:ext uri="{FF2B5EF4-FFF2-40B4-BE49-F238E27FC236}">
                <a16:creationId xmlns:a16="http://schemas.microsoft.com/office/drawing/2014/main" id="{EA56DAF4-032E-472B-7734-F66128E285C3}"/>
              </a:ext>
            </a:extLst>
          </p:cNvPr>
          <p:cNvSpPr>
            <a:spLocks noGrp="1"/>
          </p:cNvSpPr>
          <p:nvPr>
            <p:ph idx="1"/>
          </p:nvPr>
        </p:nvSpPr>
        <p:spPr/>
        <p:txBody>
          <a:bodyPr>
            <a:normAutofit/>
          </a:bodyPr>
          <a:lstStyle/>
          <a:p>
            <a:pPr algn="l"/>
            <a:r>
              <a:rPr lang="en-US" b="1" i="0" dirty="0">
                <a:solidFill>
                  <a:schemeClr val="tx1"/>
                </a:solidFill>
                <a:effectLst/>
                <a:latin typeface="Söhne"/>
              </a:rPr>
              <a:t>Define Input Variables and Their Distributions</a:t>
            </a:r>
            <a:r>
              <a:rPr lang="en-US" b="0" i="0" dirty="0">
                <a:solidFill>
                  <a:schemeClr val="tx1"/>
                </a:solidFill>
                <a:effectLst/>
                <a:latin typeface="Söhne"/>
              </a:rPr>
              <a:t>:</a:t>
            </a:r>
          </a:p>
          <a:p>
            <a:pPr>
              <a:buFont typeface="Arial" panose="020B0604020202020204" pitchFamily="34" charset="0"/>
              <a:buChar char="•"/>
            </a:pPr>
            <a:r>
              <a:rPr lang="en-US" b="1" i="0" dirty="0">
                <a:solidFill>
                  <a:schemeClr val="tx1"/>
                </a:solidFill>
                <a:effectLst/>
                <a:latin typeface="Söhne"/>
              </a:rPr>
              <a:t>Arrival Rate</a:t>
            </a:r>
            <a:r>
              <a:rPr lang="en-US" b="0" i="0" dirty="0">
                <a:solidFill>
                  <a:schemeClr val="tx1"/>
                </a:solidFill>
                <a:effectLst/>
                <a:latin typeface="Söhne"/>
              </a:rPr>
              <a:t>: The rate at which passengers arrive at the building, which could be modeled as a Poisson distribution (this is an assumption). For now, the arrival process is uniform and spawns a new person at an equal amount of ticks.</a:t>
            </a:r>
          </a:p>
          <a:p>
            <a:pPr>
              <a:buFont typeface="Arial" panose="020B0604020202020204" pitchFamily="34" charset="0"/>
              <a:buChar char="•"/>
            </a:pPr>
            <a:r>
              <a:rPr lang="en-US" b="1" i="0" dirty="0">
                <a:solidFill>
                  <a:schemeClr val="tx1"/>
                </a:solidFill>
                <a:effectLst/>
                <a:latin typeface="Söhne"/>
              </a:rPr>
              <a:t>Floor Selection</a:t>
            </a:r>
            <a:r>
              <a:rPr lang="en-US" b="0" i="0" dirty="0">
                <a:solidFill>
                  <a:schemeClr val="tx1"/>
                </a:solidFill>
                <a:effectLst/>
                <a:latin typeface="Söhne"/>
              </a:rPr>
              <a:t>: The probability distribution representing a passenger's desired floor. Could be uniform (equal chance for every floor) or another distribution if some floors are more popular. For now is randomized.</a:t>
            </a:r>
            <a:endParaRPr lang="en-US" dirty="0">
              <a:solidFill>
                <a:schemeClr val="tx1"/>
              </a:solidFill>
              <a:latin typeface="Söhne"/>
            </a:endParaRPr>
          </a:p>
          <a:p>
            <a:pPr>
              <a:buFont typeface="Arial" panose="020B0604020202020204" pitchFamily="34" charset="0"/>
              <a:buChar char="•"/>
            </a:pPr>
            <a:r>
              <a:rPr lang="en-US" b="1" i="0" dirty="0">
                <a:solidFill>
                  <a:schemeClr val="tx1"/>
                </a:solidFill>
                <a:effectLst/>
                <a:latin typeface="Söhne"/>
              </a:rPr>
              <a:t>Elevator Capacity</a:t>
            </a:r>
            <a:r>
              <a:rPr lang="en-US" b="0" i="0" dirty="0">
                <a:solidFill>
                  <a:schemeClr val="tx1"/>
                </a:solidFill>
                <a:effectLst/>
                <a:latin typeface="Söhne"/>
              </a:rPr>
              <a:t>: Maximum number of passengers the elevator can carry, set to 8.</a:t>
            </a:r>
          </a:p>
          <a:p>
            <a:pPr algn="l">
              <a:buFont typeface="Arial" panose="020B0604020202020204" pitchFamily="34" charset="0"/>
              <a:buChar char="•"/>
            </a:pPr>
            <a:r>
              <a:rPr lang="en-US" b="1" i="0" dirty="0">
                <a:solidFill>
                  <a:schemeClr val="tx1"/>
                </a:solidFill>
                <a:effectLst/>
                <a:latin typeface="Söhne"/>
              </a:rPr>
              <a:t>Elevator Travel Time</a:t>
            </a:r>
            <a:r>
              <a:rPr lang="en-US" b="0" i="0" dirty="0">
                <a:solidFill>
                  <a:schemeClr val="tx1"/>
                </a:solidFill>
                <a:effectLst/>
                <a:latin typeface="Söhne"/>
              </a:rPr>
              <a:t>: Time taken to move between floors, which might be constant or have some variability. For now is constant.</a:t>
            </a:r>
          </a:p>
        </p:txBody>
      </p:sp>
    </p:spTree>
    <p:extLst>
      <p:ext uri="{BB962C8B-B14F-4D97-AF65-F5344CB8AC3E}">
        <p14:creationId xmlns:p14="http://schemas.microsoft.com/office/powerpoint/2010/main" val="290879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0A6F-91A8-4A77-EFA0-249D29499ACD}"/>
              </a:ext>
            </a:extLst>
          </p:cNvPr>
          <p:cNvSpPr>
            <a:spLocks noGrp="1"/>
          </p:cNvSpPr>
          <p:nvPr>
            <p:ph type="title"/>
          </p:nvPr>
        </p:nvSpPr>
        <p:spPr/>
        <p:txBody>
          <a:bodyPr/>
          <a:lstStyle/>
          <a:p>
            <a:r>
              <a:rPr lang="en-US" dirty="0"/>
              <a:t>Design Process</a:t>
            </a:r>
          </a:p>
        </p:txBody>
      </p:sp>
      <p:sp>
        <p:nvSpPr>
          <p:cNvPr id="3" name="Content Placeholder 2">
            <a:extLst>
              <a:ext uri="{FF2B5EF4-FFF2-40B4-BE49-F238E27FC236}">
                <a16:creationId xmlns:a16="http://schemas.microsoft.com/office/drawing/2014/main" id="{5C9BB095-EB38-30C1-7530-5F3CEBF97BFA}"/>
              </a:ext>
            </a:extLst>
          </p:cNvPr>
          <p:cNvSpPr>
            <a:spLocks noGrp="1"/>
          </p:cNvSpPr>
          <p:nvPr>
            <p:ph idx="1"/>
          </p:nvPr>
        </p:nvSpPr>
        <p:spPr/>
        <p:txBody>
          <a:bodyPr/>
          <a:lstStyle/>
          <a:p>
            <a:pPr algn="l"/>
            <a:r>
              <a:rPr lang="en-US" b="1" i="0" dirty="0">
                <a:solidFill>
                  <a:schemeClr val="tx1"/>
                </a:solidFill>
                <a:effectLst/>
                <a:latin typeface="Söhne"/>
              </a:rPr>
              <a:t>Implement Model in </a:t>
            </a:r>
            <a:r>
              <a:rPr lang="en-US" b="1" i="0" dirty="0" err="1">
                <a:solidFill>
                  <a:schemeClr val="tx1"/>
                </a:solidFill>
                <a:effectLst/>
                <a:latin typeface="Söhne"/>
              </a:rPr>
              <a:t>Salabim</a:t>
            </a:r>
            <a:r>
              <a:rPr lang="en-US" b="1" i="0" dirty="0">
                <a:solidFill>
                  <a:schemeClr val="tx1"/>
                </a:solidFill>
                <a:effectLst/>
                <a:latin typeface="Söhne"/>
              </a:rPr>
              <a:t> Sequentially Based on Passenger's Sequence</a:t>
            </a:r>
            <a:r>
              <a:rPr lang="en-US" b="0" i="0" dirty="0">
                <a:solidFill>
                  <a:schemeClr val="tx1"/>
                </a:solidFill>
                <a:effectLst/>
                <a:latin typeface="Söhne"/>
              </a:rPr>
              <a:t>:</a:t>
            </a:r>
          </a:p>
          <a:p>
            <a:pPr algn="l">
              <a:buFont typeface="Arial" panose="020B0604020202020204" pitchFamily="34" charset="0"/>
              <a:buChar char="•"/>
            </a:pPr>
            <a:r>
              <a:rPr lang="en-US" b="0" i="0" dirty="0">
                <a:solidFill>
                  <a:schemeClr val="tx1"/>
                </a:solidFill>
                <a:effectLst/>
                <a:latin typeface="Söhne"/>
              </a:rPr>
              <a:t>First, simulate the arrival of passengers.</a:t>
            </a:r>
          </a:p>
          <a:p>
            <a:pPr algn="l">
              <a:buFont typeface="Arial" panose="020B0604020202020204" pitchFamily="34" charset="0"/>
              <a:buChar char="•"/>
            </a:pPr>
            <a:r>
              <a:rPr lang="en-US" b="0" i="0" dirty="0">
                <a:solidFill>
                  <a:schemeClr val="tx1"/>
                </a:solidFill>
                <a:effectLst/>
                <a:latin typeface="Söhne"/>
              </a:rPr>
              <a:t>Then, handle the choosing, waiting and boarding process.</a:t>
            </a:r>
          </a:p>
          <a:p>
            <a:pPr algn="l">
              <a:buFont typeface="Arial" panose="020B0604020202020204" pitchFamily="34" charset="0"/>
              <a:buChar char="•"/>
            </a:pPr>
            <a:r>
              <a:rPr lang="en-US" b="0" i="0" dirty="0">
                <a:solidFill>
                  <a:schemeClr val="tx1"/>
                </a:solidFill>
                <a:effectLst/>
                <a:latin typeface="Söhne"/>
              </a:rPr>
              <a:t>Simulate the elevator's movement and passenger drop-offs.</a:t>
            </a:r>
          </a:p>
          <a:p>
            <a:pPr algn="l">
              <a:buFont typeface="Arial" panose="020B0604020202020204" pitchFamily="34" charset="0"/>
              <a:buChar char="•"/>
            </a:pPr>
            <a:r>
              <a:rPr lang="en-US" b="0" i="0" dirty="0">
                <a:solidFill>
                  <a:schemeClr val="tx1"/>
                </a:solidFill>
                <a:effectLst/>
                <a:latin typeface="Söhne"/>
              </a:rPr>
              <a:t>Repeat these steps until the simulation duration is reached.</a:t>
            </a:r>
          </a:p>
        </p:txBody>
      </p:sp>
    </p:spTree>
    <p:extLst>
      <p:ext uri="{BB962C8B-B14F-4D97-AF65-F5344CB8AC3E}">
        <p14:creationId xmlns:p14="http://schemas.microsoft.com/office/powerpoint/2010/main" val="186076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A295-0869-6BFA-3FC7-81B2DCBAC06A}"/>
              </a:ext>
            </a:extLst>
          </p:cNvPr>
          <p:cNvSpPr>
            <a:spLocks noGrp="1"/>
          </p:cNvSpPr>
          <p:nvPr>
            <p:ph type="title"/>
          </p:nvPr>
        </p:nvSpPr>
        <p:spPr/>
        <p:txBody>
          <a:bodyPr/>
          <a:lstStyle/>
          <a:p>
            <a:r>
              <a:rPr lang="en-US" dirty="0"/>
              <a:t>Design Process</a:t>
            </a:r>
          </a:p>
        </p:txBody>
      </p:sp>
      <p:sp>
        <p:nvSpPr>
          <p:cNvPr id="3" name="Content Placeholder 2">
            <a:extLst>
              <a:ext uri="{FF2B5EF4-FFF2-40B4-BE49-F238E27FC236}">
                <a16:creationId xmlns:a16="http://schemas.microsoft.com/office/drawing/2014/main" id="{20428E36-4C8B-AA38-3C98-CA7E750A5629}"/>
              </a:ext>
            </a:extLst>
          </p:cNvPr>
          <p:cNvSpPr>
            <a:spLocks noGrp="1"/>
          </p:cNvSpPr>
          <p:nvPr>
            <p:ph idx="1"/>
          </p:nvPr>
        </p:nvSpPr>
        <p:spPr/>
        <p:txBody>
          <a:bodyPr/>
          <a:lstStyle/>
          <a:p>
            <a:pPr algn="l"/>
            <a:r>
              <a:rPr lang="en-US" b="1" i="0" dirty="0">
                <a:solidFill>
                  <a:schemeClr val="tx1"/>
                </a:solidFill>
                <a:effectLst/>
                <a:latin typeface="Söhne"/>
              </a:rPr>
              <a:t>Add Monitors Where Necessary to Measure Model KPIs</a:t>
            </a:r>
            <a:r>
              <a:rPr lang="en-US" b="0" i="0" dirty="0">
                <a:solidFill>
                  <a:schemeClr val="tx1"/>
                </a:solidFill>
                <a:effectLst/>
                <a:latin typeface="Söhne"/>
              </a:rPr>
              <a:t>:</a:t>
            </a:r>
          </a:p>
          <a:p>
            <a:pPr algn="l">
              <a:buFont typeface="Arial" panose="020B0604020202020204" pitchFamily="34" charset="0"/>
              <a:buChar char="•"/>
            </a:pPr>
            <a:r>
              <a:rPr lang="en-US" b="1" i="0" dirty="0">
                <a:solidFill>
                  <a:schemeClr val="tx1"/>
                </a:solidFill>
                <a:effectLst/>
                <a:latin typeface="Söhne"/>
              </a:rPr>
              <a:t>Average Waiting Time</a:t>
            </a:r>
            <a:r>
              <a:rPr lang="en-US" b="0" i="0" dirty="0">
                <a:solidFill>
                  <a:schemeClr val="tx1"/>
                </a:solidFill>
                <a:effectLst/>
                <a:latin typeface="Söhne"/>
              </a:rPr>
              <a:t>: How long passengers wait for the elevator on average.</a:t>
            </a:r>
          </a:p>
          <a:p>
            <a:pPr algn="l">
              <a:buFont typeface="Arial" panose="020B0604020202020204" pitchFamily="34" charset="0"/>
              <a:buChar char="•"/>
            </a:pPr>
            <a:r>
              <a:rPr lang="en-US" b="1" i="0" dirty="0">
                <a:solidFill>
                  <a:schemeClr val="tx1"/>
                </a:solidFill>
                <a:effectLst/>
                <a:latin typeface="Söhne"/>
              </a:rPr>
              <a:t>Average Travel Time</a:t>
            </a:r>
            <a:r>
              <a:rPr lang="en-US" b="0" i="0" dirty="0">
                <a:solidFill>
                  <a:schemeClr val="tx1"/>
                </a:solidFill>
                <a:effectLst/>
                <a:latin typeface="Söhne"/>
              </a:rPr>
              <a:t>: How long passengers spend inside the elevator.</a:t>
            </a:r>
          </a:p>
          <a:p>
            <a:pPr>
              <a:buFont typeface="Arial" panose="020B0604020202020204" pitchFamily="34" charset="0"/>
              <a:buChar char="•"/>
            </a:pPr>
            <a:r>
              <a:rPr lang="en-US" b="1" i="0" dirty="0">
                <a:solidFill>
                  <a:schemeClr val="tx1"/>
                </a:solidFill>
                <a:effectLst/>
                <a:latin typeface="Söhne"/>
              </a:rPr>
              <a:t>Elevator Efficiency</a:t>
            </a:r>
            <a:r>
              <a:rPr lang="en-US" b="0" i="0" dirty="0">
                <a:solidFill>
                  <a:schemeClr val="tx1"/>
                </a:solidFill>
                <a:effectLst/>
                <a:latin typeface="Söhne"/>
              </a:rPr>
              <a:t>: Perhaps the number of stops made versus the number of passengers served.</a:t>
            </a:r>
            <a:r>
              <a:rPr lang="en-US" dirty="0">
                <a:solidFill>
                  <a:schemeClr val="tx1"/>
                </a:solidFill>
                <a:latin typeface="Söhne"/>
              </a:rPr>
              <a:t> In current simulation, the total time spent travelling for each elevator is monitored, to ensure that logic of elevator choice is sound.</a:t>
            </a: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tx1"/>
                </a:solidFill>
                <a:effectLst/>
                <a:latin typeface="Söhne"/>
              </a:rPr>
              <a:t>Floor Occupancy</a:t>
            </a:r>
            <a:r>
              <a:rPr lang="en-US" b="0" i="0" dirty="0">
                <a:solidFill>
                  <a:schemeClr val="tx1"/>
                </a:solidFill>
                <a:effectLst/>
                <a:latin typeface="Söhne"/>
              </a:rPr>
              <a:t>: Average number of people on each floor over time.</a:t>
            </a:r>
          </a:p>
        </p:txBody>
      </p:sp>
    </p:spTree>
    <p:extLst>
      <p:ext uri="{BB962C8B-B14F-4D97-AF65-F5344CB8AC3E}">
        <p14:creationId xmlns:p14="http://schemas.microsoft.com/office/powerpoint/2010/main" val="14578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987C-1D9E-90E1-9369-F0E875FD044C}"/>
              </a:ext>
            </a:extLst>
          </p:cNvPr>
          <p:cNvSpPr>
            <a:spLocks noGrp="1"/>
          </p:cNvSpPr>
          <p:nvPr>
            <p:ph type="title"/>
          </p:nvPr>
        </p:nvSpPr>
        <p:spPr/>
        <p:txBody>
          <a:bodyPr/>
          <a:lstStyle/>
          <a:p>
            <a:pPr algn="ctr"/>
            <a:r>
              <a:rPr lang="en-US" dirty="0"/>
              <a:t>Average Time spent waiting for an elevator (same as in Assignment 1)</a:t>
            </a:r>
          </a:p>
        </p:txBody>
      </p:sp>
      <p:pic>
        <p:nvPicPr>
          <p:cNvPr id="4" name="Content Placeholder 3" descr="A graph with a red line&#10;&#10;Description automatically generated">
            <a:extLst>
              <a:ext uri="{FF2B5EF4-FFF2-40B4-BE49-F238E27FC236}">
                <a16:creationId xmlns:a16="http://schemas.microsoft.com/office/drawing/2014/main" id="{24D35752-CBEB-CB31-ADAB-78A528FB9A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0006" y="2603500"/>
            <a:ext cx="3416300" cy="3416300"/>
          </a:xfrm>
        </p:spPr>
      </p:pic>
    </p:spTree>
    <p:extLst>
      <p:ext uri="{BB962C8B-B14F-4D97-AF65-F5344CB8AC3E}">
        <p14:creationId xmlns:p14="http://schemas.microsoft.com/office/powerpoint/2010/main" val="282541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2693-2256-F596-F333-55E6C90A1216}"/>
              </a:ext>
            </a:extLst>
          </p:cNvPr>
          <p:cNvSpPr>
            <a:spLocks noGrp="1"/>
          </p:cNvSpPr>
          <p:nvPr>
            <p:ph type="title"/>
          </p:nvPr>
        </p:nvSpPr>
        <p:spPr/>
        <p:txBody>
          <a:bodyPr/>
          <a:lstStyle/>
          <a:p>
            <a:pPr algn="ctr"/>
            <a:r>
              <a:rPr lang="en-US" dirty="0"/>
              <a:t>Average Waiting time distribution across floors (Same as Assignment 1)</a:t>
            </a:r>
          </a:p>
        </p:txBody>
      </p:sp>
      <p:pic>
        <p:nvPicPr>
          <p:cNvPr id="5" name="Content Placeholder 4" descr="A graph with numbers and symbols&#10;&#10;Description automatically generated">
            <a:extLst>
              <a:ext uri="{FF2B5EF4-FFF2-40B4-BE49-F238E27FC236}">
                <a16:creationId xmlns:a16="http://schemas.microsoft.com/office/drawing/2014/main" id="{D10CB4AE-DD56-FA52-CE1C-6A9AE0684A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940" y="2603500"/>
            <a:ext cx="6874432" cy="3416300"/>
          </a:xfrm>
        </p:spPr>
      </p:pic>
    </p:spTree>
    <p:extLst>
      <p:ext uri="{BB962C8B-B14F-4D97-AF65-F5344CB8AC3E}">
        <p14:creationId xmlns:p14="http://schemas.microsoft.com/office/powerpoint/2010/main" val="2079899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65</TotalTime>
  <Words>1045</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Courier New</vt:lpstr>
      <vt:lpstr>Söhne</vt:lpstr>
      <vt:lpstr>Wingdings</vt:lpstr>
      <vt:lpstr>Wingdings 3</vt:lpstr>
      <vt:lpstr>Ion Boardroom</vt:lpstr>
      <vt:lpstr>Simulation Masterclass Assignment 2</vt:lpstr>
      <vt:lpstr>Design Process</vt:lpstr>
      <vt:lpstr>Design Process</vt:lpstr>
      <vt:lpstr>Design Process</vt:lpstr>
      <vt:lpstr>Design Process</vt:lpstr>
      <vt:lpstr>Design Process</vt:lpstr>
      <vt:lpstr>Design Process</vt:lpstr>
      <vt:lpstr>Average Time spent waiting for an elevator (same as in Assignment 1)</vt:lpstr>
      <vt:lpstr>Average Waiting time distribution across floors (Same as Assignment 1)</vt:lpstr>
      <vt:lpstr>   Average Elevator Moving Time (in seconds)</vt:lpstr>
      <vt:lpstr>Advantages and Disadvantages</vt:lpstr>
      <vt:lpstr>Challenges of Using Salabim</vt:lpstr>
      <vt:lpstr>Advantages</vt:lpstr>
      <vt:lpstr>Instructions for executing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Masterclass Assignment 1</dc:title>
  <dc:creator>Nachiket K</dc:creator>
  <cp:lastModifiedBy>Lukas Ciunaitis</cp:lastModifiedBy>
  <cp:revision>3</cp:revision>
  <dcterms:created xsi:type="dcterms:W3CDTF">2023-09-22T09:16:47Z</dcterms:created>
  <dcterms:modified xsi:type="dcterms:W3CDTF">2023-09-28T17:45:51Z</dcterms:modified>
</cp:coreProperties>
</file>