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9" r:id="rId4"/>
    <p:sldId id="270" r:id="rId5"/>
    <p:sldId id="271" r:id="rId6"/>
    <p:sldId id="272" r:id="rId7"/>
    <p:sldId id="258" r:id="rId8"/>
    <p:sldId id="259" r:id="rId9"/>
    <p:sldId id="263" r:id="rId10"/>
    <p:sldId id="273" r:id="rId11"/>
    <p:sldId id="264" r:id="rId12"/>
    <p:sldId id="274"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059681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C7D3F-ABEE-43D8-8657-C161B6BFF621}"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69117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38455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72653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411199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1C7D3F-ABEE-43D8-8657-C161B6BFF621}"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747987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61C7D3F-ABEE-43D8-8657-C161B6BFF621}" type="datetimeFigureOut">
              <a:rPr lang="en-US" smtClean="0"/>
              <a:t>10/5/2023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396599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4575853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80837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333747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1C7D3F-ABEE-43D8-8657-C161B6BFF621}"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79384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1C7D3F-ABEE-43D8-8657-C161B6BFF621}"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300028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1C7D3F-ABEE-43D8-8657-C161B6BFF621}"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134351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1C7D3F-ABEE-43D8-8657-C161B6BFF621}"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314734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1C7D3F-ABEE-43D8-8657-C161B6BFF621}"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421583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C7D3F-ABEE-43D8-8657-C161B6BFF621}"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256519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1C7D3F-ABEE-43D8-8657-C161B6BFF621}"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228100D-3A7F-4F7A-B6CD-DFA28C9FEC83}" type="slidenum">
              <a:rPr lang="en-US" smtClean="0"/>
              <a:t>‹#›</a:t>
            </a:fld>
            <a:endParaRPr lang="en-US"/>
          </a:p>
        </p:txBody>
      </p:sp>
    </p:spTree>
    <p:extLst>
      <p:ext uri="{BB962C8B-B14F-4D97-AF65-F5344CB8AC3E}">
        <p14:creationId xmlns:p14="http://schemas.microsoft.com/office/powerpoint/2010/main" val="420346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61C7D3F-ABEE-43D8-8657-C161B6BFF621}" type="datetimeFigureOut">
              <a:rPr lang="en-US" smtClean="0"/>
              <a:t>10/5/2023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228100D-3A7F-4F7A-B6CD-DFA28C9FEC83}" type="slidenum">
              <a:rPr lang="en-US" smtClean="0"/>
              <a:t>‹#›</a:t>
            </a:fld>
            <a:endParaRPr lang="en-US"/>
          </a:p>
        </p:txBody>
      </p:sp>
    </p:spTree>
    <p:extLst>
      <p:ext uri="{BB962C8B-B14F-4D97-AF65-F5344CB8AC3E}">
        <p14:creationId xmlns:p14="http://schemas.microsoft.com/office/powerpoint/2010/main" val="20263457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70DD-EF7A-1CAB-1DDE-25C845776663}"/>
              </a:ext>
            </a:extLst>
          </p:cNvPr>
          <p:cNvSpPr>
            <a:spLocks noGrp="1"/>
          </p:cNvSpPr>
          <p:nvPr>
            <p:ph type="ctrTitle"/>
          </p:nvPr>
        </p:nvSpPr>
        <p:spPr>
          <a:xfrm>
            <a:off x="1154955" y="623358"/>
            <a:ext cx="8825658" cy="2677648"/>
          </a:xfrm>
        </p:spPr>
        <p:txBody>
          <a:bodyPr/>
          <a:lstStyle/>
          <a:p>
            <a:pPr marL="0" lvl="0" indent="0" algn="ctr" rtl="0">
              <a:spcBef>
                <a:spcPts val="0"/>
              </a:spcBef>
              <a:spcAft>
                <a:spcPts val="0"/>
              </a:spcAft>
              <a:buNone/>
            </a:pPr>
            <a:r>
              <a:rPr lang="en-GB" dirty="0"/>
              <a:t>Simulation Masterclass</a:t>
            </a:r>
            <a:br>
              <a:rPr lang="en-GB" dirty="0"/>
            </a:br>
            <a:r>
              <a:rPr lang="en-GB" dirty="0"/>
              <a:t>Assignment 3</a:t>
            </a:r>
            <a:endParaRPr lang="en-US" dirty="0"/>
          </a:p>
        </p:txBody>
      </p:sp>
      <p:sp>
        <p:nvSpPr>
          <p:cNvPr id="3" name="Subtitle 2">
            <a:extLst>
              <a:ext uri="{FF2B5EF4-FFF2-40B4-BE49-F238E27FC236}">
                <a16:creationId xmlns:a16="http://schemas.microsoft.com/office/drawing/2014/main" id="{BE3EB0E4-73A7-1DB7-EC42-522BC780AF40}"/>
              </a:ext>
            </a:extLst>
          </p:cNvPr>
          <p:cNvSpPr>
            <a:spLocks noGrp="1"/>
          </p:cNvSpPr>
          <p:nvPr>
            <p:ph type="subTitle" idx="1"/>
          </p:nvPr>
        </p:nvSpPr>
        <p:spPr>
          <a:xfrm>
            <a:off x="1154955" y="3695700"/>
            <a:ext cx="8825658" cy="1943100"/>
          </a:xfrm>
        </p:spPr>
        <p:txBody>
          <a:bodyPr>
            <a:normAutofit/>
          </a:bodyPr>
          <a:lstStyle/>
          <a:p>
            <a:r>
              <a:rPr lang="en-US" b="1" dirty="0"/>
              <a:t>Group 6</a:t>
            </a:r>
            <a:br>
              <a:rPr lang="en-US" b="1" dirty="0"/>
            </a:br>
            <a:r>
              <a:rPr lang="en-US" dirty="0"/>
              <a:t>Lukas Ciunaitis, </a:t>
            </a:r>
          </a:p>
          <a:p>
            <a:r>
              <a:rPr lang="en-US" dirty="0"/>
              <a:t>Yehor Furtsev, </a:t>
            </a:r>
          </a:p>
          <a:p>
            <a:r>
              <a:rPr lang="en-US" dirty="0"/>
              <a:t>Nachiket Kondhalkar,</a:t>
            </a:r>
          </a:p>
          <a:p>
            <a:r>
              <a:rPr lang="en-US" dirty="0"/>
              <a:t>Anne Stehouwer</a:t>
            </a:r>
          </a:p>
        </p:txBody>
      </p:sp>
    </p:spTree>
    <p:extLst>
      <p:ext uri="{BB962C8B-B14F-4D97-AF65-F5344CB8AC3E}">
        <p14:creationId xmlns:p14="http://schemas.microsoft.com/office/powerpoint/2010/main" val="278278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987C-1D9E-90E1-9369-F0E875FD044C}"/>
              </a:ext>
            </a:extLst>
          </p:cNvPr>
          <p:cNvSpPr>
            <a:spLocks noGrp="1"/>
          </p:cNvSpPr>
          <p:nvPr>
            <p:ph type="title"/>
          </p:nvPr>
        </p:nvSpPr>
        <p:spPr/>
        <p:txBody>
          <a:bodyPr/>
          <a:lstStyle/>
          <a:p>
            <a:pPr algn="ctr"/>
            <a:r>
              <a:rPr lang="en-US" dirty="0"/>
              <a:t>Average length of Queues</a:t>
            </a:r>
          </a:p>
        </p:txBody>
      </p:sp>
      <p:sp>
        <p:nvSpPr>
          <p:cNvPr id="6" name="Content Placeholder 5">
            <a:extLst>
              <a:ext uri="{FF2B5EF4-FFF2-40B4-BE49-F238E27FC236}">
                <a16:creationId xmlns:a16="http://schemas.microsoft.com/office/drawing/2014/main" id="{F3C97B3D-C611-39FD-3144-BBA1705543CE}"/>
              </a:ext>
            </a:extLst>
          </p:cNvPr>
          <p:cNvSpPr>
            <a:spLocks noGrp="1"/>
          </p:cNvSpPr>
          <p:nvPr>
            <p:ph idx="1"/>
          </p:nvPr>
        </p:nvSpPr>
        <p:spPr>
          <a:xfrm>
            <a:off x="-1233682" y="5464455"/>
            <a:ext cx="160662" cy="135468"/>
          </a:xfrm>
        </p:spPr>
        <p:txBody>
          <a:bodyPr>
            <a:normAutofit fontScale="25000" lnSpcReduction="20000"/>
          </a:bodyPr>
          <a:lstStyle/>
          <a:p>
            <a:pPr marL="0" indent="0">
              <a:buNone/>
            </a:pPr>
            <a:endParaRPr lang="en-US" dirty="0"/>
          </a:p>
        </p:txBody>
      </p:sp>
      <p:pic>
        <p:nvPicPr>
          <p:cNvPr id="4098" name="Picture 2">
            <a:extLst>
              <a:ext uri="{FF2B5EF4-FFF2-40B4-BE49-F238E27FC236}">
                <a16:creationId xmlns:a16="http://schemas.microsoft.com/office/drawing/2014/main" id="{318B55BB-AE29-DE9F-CBE3-64274BB8F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035" y="2190750"/>
            <a:ext cx="466725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15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2693-2256-F596-F333-55E6C90A1216}"/>
              </a:ext>
            </a:extLst>
          </p:cNvPr>
          <p:cNvSpPr>
            <a:spLocks noGrp="1"/>
          </p:cNvSpPr>
          <p:nvPr>
            <p:ph type="title"/>
          </p:nvPr>
        </p:nvSpPr>
        <p:spPr/>
        <p:txBody>
          <a:bodyPr/>
          <a:lstStyle/>
          <a:p>
            <a:pPr algn="ctr"/>
            <a:r>
              <a:rPr lang="en-US" dirty="0"/>
              <a:t>Average Queue length per floor</a:t>
            </a:r>
          </a:p>
        </p:txBody>
      </p:sp>
      <p:sp>
        <p:nvSpPr>
          <p:cNvPr id="3" name="Content Placeholder 2">
            <a:extLst>
              <a:ext uri="{FF2B5EF4-FFF2-40B4-BE49-F238E27FC236}">
                <a16:creationId xmlns:a16="http://schemas.microsoft.com/office/drawing/2014/main" id="{423B54CA-8310-F6D8-9B95-965AD3A99A25}"/>
              </a:ext>
            </a:extLst>
          </p:cNvPr>
          <p:cNvSpPr>
            <a:spLocks noGrp="1"/>
          </p:cNvSpPr>
          <p:nvPr>
            <p:ph idx="1"/>
          </p:nvPr>
        </p:nvSpPr>
        <p:spPr>
          <a:xfrm flipH="1" flipV="1">
            <a:off x="-1035697" y="6019799"/>
            <a:ext cx="2190652" cy="45719"/>
          </a:xfrm>
        </p:spPr>
        <p:txBody>
          <a:bodyPr>
            <a:normAutofit fontScale="25000" lnSpcReduction="20000"/>
          </a:bodyPr>
          <a:lstStyle/>
          <a:p>
            <a:endParaRPr lang="en-US"/>
          </a:p>
        </p:txBody>
      </p:sp>
      <p:pic>
        <p:nvPicPr>
          <p:cNvPr id="5122" name="Picture 2">
            <a:extLst>
              <a:ext uri="{FF2B5EF4-FFF2-40B4-BE49-F238E27FC236}">
                <a16:creationId xmlns:a16="http://schemas.microsoft.com/office/drawing/2014/main" id="{58865565-35D4-3107-EB19-0497D5E24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190750"/>
            <a:ext cx="939165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899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2C20-5760-4344-057A-DCAEF9064482}"/>
              </a:ext>
            </a:extLst>
          </p:cNvPr>
          <p:cNvSpPr>
            <a:spLocks noGrp="1"/>
          </p:cNvSpPr>
          <p:nvPr>
            <p:ph type="title"/>
          </p:nvPr>
        </p:nvSpPr>
        <p:spPr/>
        <p:txBody>
          <a:bodyPr/>
          <a:lstStyle/>
          <a:p>
            <a:pPr algn="ctr"/>
            <a:r>
              <a:rPr lang="en-US" dirty="0"/>
              <a:t>Comparison of Moving time of both elevators </a:t>
            </a:r>
          </a:p>
        </p:txBody>
      </p:sp>
      <p:sp>
        <p:nvSpPr>
          <p:cNvPr id="3" name="Content Placeholder 2">
            <a:extLst>
              <a:ext uri="{FF2B5EF4-FFF2-40B4-BE49-F238E27FC236}">
                <a16:creationId xmlns:a16="http://schemas.microsoft.com/office/drawing/2014/main" id="{04DF20F7-47DD-8164-3FBE-C4923BD921AF}"/>
              </a:ext>
            </a:extLst>
          </p:cNvPr>
          <p:cNvSpPr>
            <a:spLocks noGrp="1"/>
          </p:cNvSpPr>
          <p:nvPr>
            <p:ph idx="1"/>
          </p:nvPr>
        </p:nvSpPr>
        <p:spPr/>
        <p:txBody>
          <a:bodyPr/>
          <a:lstStyle/>
          <a:p>
            <a:endParaRPr lang="en-US"/>
          </a:p>
        </p:txBody>
      </p:sp>
      <p:pic>
        <p:nvPicPr>
          <p:cNvPr id="6148" name="Picture 4">
            <a:extLst>
              <a:ext uri="{FF2B5EF4-FFF2-40B4-BE49-F238E27FC236}">
                <a16:creationId xmlns:a16="http://schemas.microsoft.com/office/drawing/2014/main" id="{B064FE7A-9D64-7880-F739-2F237CA42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4" y="2280363"/>
            <a:ext cx="9420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148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A2FDF5-C515-9D9D-A192-3237BE6B2793}"/>
              </a:ext>
            </a:extLst>
          </p:cNvPr>
          <p:cNvSpPr>
            <a:spLocks noGrp="1"/>
          </p:cNvSpPr>
          <p:nvPr>
            <p:ph type="title"/>
          </p:nvPr>
        </p:nvSpPr>
        <p:spPr/>
        <p:txBody>
          <a:bodyPr/>
          <a:lstStyle/>
          <a:p>
            <a:r>
              <a:rPr lang="en-US" dirty="0"/>
              <a:t>Challenges</a:t>
            </a:r>
          </a:p>
        </p:txBody>
      </p:sp>
      <p:sp>
        <p:nvSpPr>
          <p:cNvPr id="6" name="Content Placeholder 5">
            <a:extLst>
              <a:ext uri="{FF2B5EF4-FFF2-40B4-BE49-F238E27FC236}">
                <a16:creationId xmlns:a16="http://schemas.microsoft.com/office/drawing/2014/main" id="{A428C89E-C4D3-B4B4-49F7-C4C38B5A2B65}"/>
              </a:ext>
            </a:extLst>
          </p:cNvPr>
          <p:cNvSpPr>
            <a:spLocks noGrp="1"/>
          </p:cNvSpPr>
          <p:nvPr>
            <p:ph idx="1"/>
          </p:nvPr>
        </p:nvSpPr>
        <p:spPr/>
        <p:txBody>
          <a:bodyPr>
            <a:normAutofit/>
          </a:bodyPr>
          <a:lstStyle/>
          <a:p>
            <a:pPr algn="l">
              <a:buFont typeface="Arial" panose="020B0604020202020204" pitchFamily="34" charset="0"/>
              <a:buChar char="•"/>
            </a:pPr>
            <a:r>
              <a:rPr lang="en-US" b="1" dirty="0">
                <a:solidFill>
                  <a:schemeClr val="tx1"/>
                </a:solidFill>
                <a:latin typeface="Söhne"/>
              </a:rPr>
              <a:t>Lack of Built-in Video Export: </a:t>
            </a:r>
            <a:r>
              <a:rPr lang="en-US" dirty="0" err="1">
                <a:solidFill>
                  <a:schemeClr val="tx1"/>
                </a:solidFill>
                <a:latin typeface="Söhne"/>
              </a:rPr>
              <a:t>Salabim</a:t>
            </a:r>
            <a:r>
              <a:rPr lang="en-US" dirty="0">
                <a:solidFill>
                  <a:schemeClr val="tx1"/>
                </a:solidFill>
                <a:latin typeface="Söhne"/>
              </a:rPr>
              <a:t> does not have a direct, built-in method for exporting animations to a video format. This requires users to resort to external methods such as screen recording, which can be inconvenient and may not provide optimal quality.</a:t>
            </a:r>
            <a:endParaRPr lang="en-US" b="1" dirty="0">
              <a:solidFill>
                <a:schemeClr val="tx1"/>
              </a:solidFill>
              <a:latin typeface="Söhne"/>
            </a:endParaRPr>
          </a:p>
          <a:p>
            <a:pPr algn="l">
              <a:buFont typeface="Arial" panose="020B0604020202020204" pitchFamily="34" charset="0"/>
              <a:buChar char="•"/>
            </a:pPr>
            <a:r>
              <a:rPr lang="en-US" b="1" dirty="0">
                <a:solidFill>
                  <a:schemeClr val="tx1"/>
                </a:solidFill>
                <a:latin typeface="Söhne"/>
              </a:rPr>
              <a:t>Granular Animation Control: </a:t>
            </a:r>
            <a:r>
              <a:rPr lang="en-US" dirty="0">
                <a:solidFill>
                  <a:schemeClr val="tx1"/>
                </a:solidFill>
                <a:latin typeface="Söhne"/>
              </a:rPr>
              <a:t>The animation in </a:t>
            </a:r>
            <a:r>
              <a:rPr lang="en-US" dirty="0" err="1">
                <a:solidFill>
                  <a:schemeClr val="tx1"/>
                </a:solidFill>
                <a:latin typeface="Söhne"/>
              </a:rPr>
              <a:t>Salabim</a:t>
            </a:r>
            <a:r>
              <a:rPr lang="en-US" dirty="0">
                <a:solidFill>
                  <a:schemeClr val="tx1"/>
                </a:solidFill>
                <a:latin typeface="Söhne"/>
              </a:rPr>
              <a:t>, while functional, requires users to manually update positions and states of objects. This means a lot of micromanagement for complex animations, making the process tedious.</a:t>
            </a:r>
          </a:p>
          <a:p>
            <a:pPr algn="l">
              <a:buFont typeface="Arial" panose="020B0604020202020204" pitchFamily="34" charset="0"/>
              <a:buChar char="•"/>
            </a:pPr>
            <a:r>
              <a:rPr lang="en-US" b="1" dirty="0">
                <a:solidFill>
                  <a:schemeClr val="tx1"/>
                </a:solidFill>
                <a:latin typeface="Söhne"/>
              </a:rPr>
              <a:t>Limited Graphical Capabilities: </a:t>
            </a:r>
            <a:r>
              <a:rPr lang="en-US" dirty="0" err="1">
                <a:solidFill>
                  <a:schemeClr val="tx1"/>
                </a:solidFill>
                <a:latin typeface="Söhne"/>
              </a:rPr>
              <a:t>Salabim's</a:t>
            </a:r>
            <a:r>
              <a:rPr lang="en-US" dirty="0">
                <a:solidFill>
                  <a:schemeClr val="tx1"/>
                </a:solidFill>
                <a:latin typeface="Söhne"/>
              </a:rPr>
              <a:t> graphical capabilities are somewhat limited compared to dedicated animation or graphical software. This might restrict users from creating visually rich or complex graphical representations. This may also lead to performance concerns.</a:t>
            </a:r>
            <a:endParaRPr lang="en-US" i="0" dirty="0">
              <a:solidFill>
                <a:schemeClr val="tx1"/>
              </a:solidFill>
              <a:effectLst/>
              <a:latin typeface="Söhne"/>
            </a:endParaRPr>
          </a:p>
        </p:txBody>
      </p:sp>
    </p:spTree>
    <p:extLst>
      <p:ext uri="{BB962C8B-B14F-4D97-AF65-F5344CB8AC3E}">
        <p14:creationId xmlns:p14="http://schemas.microsoft.com/office/powerpoint/2010/main" val="59275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F73D-DC53-9D3C-5483-07D4CE2E3B36}"/>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8950DC6-F775-1FA2-646C-A61EE8DEDBE1}"/>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chemeClr val="tx1"/>
                </a:solidFill>
                <a:effectLst/>
                <a:latin typeface="Söhne"/>
              </a:rPr>
              <a:t>Integrated Simulation and Animation:</a:t>
            </a:r>
            <a:r>
              <a:rPr lang="en-US" i="0" dirty="0">
                <a:solidFill>
                  <a:schemeClr val="tx1"/>
                </a:solidFill>
                <a:effectLst/>
                <a:latin typeface="Söhne"/>
              </a:rPr>
              <a:t> </a:t>
            </a:r>
            <a:r>
              <a:rPr lang="en-US" i="0" dirty="0" err="1">
                <a:solidFill>
                  <a:schemeClr val="tx1"/>
                </a:solidFill>
                <a:effectLst/>
                <a:latin typeface="Söhne"/>
              </a:rPr>
              <a:t>Salabim</a:t>
            </a:r>
            <a:r>
              <a:rPr lang="en-US" i="0" dirty="0">
                <a:solidFill>
                  <a:schemeClr val="tx1"/>
                </a:solidFill>
                <a:effectLst/>
                <a:latin typeface="Söhne"/>
              </a:rPr>
              <a:t> provides both simulation and animation capabilities within the same environment. </a:t>
            </a:r>
          </a:p>
          <a:p>
            <a:pPr algn="l">
              <a:buFont typeface="Arial" panose="020B0604020202020204" pitchFamily="34" charset="0"/>
              <a:buChar char="•"/>
            </a:pPr>
            <a:r>
              <a:rPr lang="en-US" b="1" i="0" dirty="0">
                <a:solidFill>
                  <a:schemeClr val="tx1"/>
                </a:solidFill>
                <a:effectLst/>
                <a:latin typeface="Söhne"/>
              </a:rPr>
              <a:t>Dynamic Real-time Visualization:</a:t>
            </a:r>
            <a:r>
              <a:rPr lang="en-US" i="0" dirty="0">
                <a:solidFill>
                  <a:schemeClr val="tx1"/>
                </a:solidFill>
                <a:effectLst/>
                <a:latin typeface="Söhne"/>
              </a:rPr>
              <a:t> Animation can be viewed in real-time as the simulation progresses. This dynamic visualization can provide immediate feedback, allowing users to spot patterns, issues, or interesting behaviors as they occur.</a:t>
            </a:r>
          </a:p>
          <a:p>
            <a:pPr algn="l">
              <a:buFont typeface="Arial" panose="020B0604020202020204" pitchFamily="34" charset="0"/>
              <a:buChar char="•"/>
            </a:pPr>
            <a:r>
              <a:rPr lang="en-US" b="1" i="0" dirty="0">
                <a:solidFill>
                  <a:schemeClr val="tx1"/>
                </a:solidFill>
                <a:effectLst/>
                <a:latin typeface="Söhne"/>
              </a:rPr>
              <a:t>Customizable Visual Components: </a:t>
            </a:r>
            <a:r>
              <a:rPr lang="en-US" i="0" dirty="0" err="1">
                <a:solidFill>
                  <a:schemeClr val="tx1"/>
                </a:solidFill>
                <a:effectLst/>
                <a:latin typeface="Söhne"/>
              </a:rPr>
              <a:t>Salabim</a:t>
            </a:r>
            <a:r>
              <a:rPr lang="en-US" i="0" dirty="0">
                <a:solidFill>
                  <a:schemeClr val="tx1"/>
                </a:solidFill>
                <a:effectLst/>
                <a:latin typeface="Söhne"/>
              </a:rPr>
              <a:t> offers a range of visual components such as circles, rectangles, lines, and polygons. Users can customize the appearance, position, and movement of these components, giving a fair degree of flexibility in representing different entities and states in the system.</a:t>
            </a:r>
          </a:p>
          <a:p>
            <a:pPr algn="l">
              <a:buFont typeface="Arial" panose="020B0604020202020204" pitchFamily="34" charset="0"/>
              <a:buChar char="•"/>
            </a:pPr>
            <a:r>
              <a:rPr lang="en-US" b="1" i="0" dirty="0">
                <a:solidFill>
                  <a:schemeClr val="tx1"/>
                </a:solidFill>
                <a:effectLst/>
                <a:latin typeface="Söhne"/>
              </a:rPr>
              <a:t>Interactivity: </a:t>
            </a:r>
            <a:r>
              <a:rPr lang="en-US" i="0" dirty="0" err="1">
                <a:solidFill>
                  <a:schemeClr val="tx1"/>
                </a:solidFill>
                <a:effectLst/>
                <a:latin typeface="Söhne"/>
              </a:rPr>
              <a:t>Salabim's</a:t>
            </a:r>
            <a:r>
              <a:rPr lang="en-US" i="0" dirty="0">
                <a:solidFill>
                  <a:schemeClr val="tx1"/>
                </a:solidFill>
                <a:effectLst/>
                <a:latin typeface="Söhne"/>
              </a:rPr>
              <a:t> animations can be made interactive, allowing users to pause, resume, or change the speed of the animation.</a:t>
            </a:r>
            <a:endParaRPr lang="en-US" b="1" i="0" dirty="0">
              <a:solidFill>
                <a:schemeClr val="tx1"/>
              </a:solidFill>
              <a:effectLst/>
              <a:latin typeface="Söhne"/>
            </a:endParaRPr>
          </a:p>
          <a:p>
            <a:pPr algn="l">
              <a:buFont typeface="Arial" panose="020B0604020202020204" pitchFamily="34" charset="0"/>
              <a:buChar char="•"/>
            </a:pPr>
            <a:r>
              <a:rPr lang="en-US" b="1" i="0" dirty="0">
                <a:solidFill>
                  <a:schemeClr val="tx1"/>
                </a:solidFill>
                <a:effectLst/>
                <a:latin typeface="Söhne"/>
              </a:rPr>
              <a:t>Useful for Debugging: </a:t>
            </a:r>
            <a:r>
              <a:rPr lang="en-US" i="0" dirty="0">
                <a:solidFill>
                  <a:schemeClr val="tx1"/>
                </a:solidFill>
                <a:effectLst/>
                <a:latin typeface="Söhne"/>
              </a:rPr>
              <a:t>Visualization through animation can be instrumental in debugging complex simulation models. </a:t>
            </a:r>
            <a:endParaRPr lang="en-US" b="0" i="0" dirty="0">
              <a:solidFill>
                <a:schemeClr val="tx1"/>
              </a:solidFill>
              <a:effectLst/>
              <a:latin typeface="Söhne"/>
            </a:endParaRPr>
          </a:p>
        </p:txBody>
      </p:sp>
    </p:spTree>
    <p:extLst>
      <p:ext uri="{BB962C8B-B14F-4D97-AF65-F5344CB8AC3E}">
        <p14:creationId xmlns:p14="http://schemas.microsoft.com/office/powerpoint/2010/main" val="4174262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4F641-5D22-E6CF-721E-CFC19259CB7F}"/>
              </a:ext>
            </a:extLst>
          </p:cNvPr>
          <p:cNvSpPr>
            <a:spLocks noGrp="1"/>
          </p:cNvSpPr>
          <p:nvPr>
            <p:ph type="title"/>
          </p:nvPr>
        </p:nvSpPr>
        <p:spPr/>
        <p:txBody>
          <a:bodyPr/>
          <a:lstStyle/>
          <a:p>
            <a:r>
              <a:rPr lang="en-US" dirty="0"/>
              <a:t>Instructions for executing model</a:t>
            </a:r>
          </a:p>
        </p:txBody>
      </p:sp>
      <p:sp>
        <p:nvSpPr>
          <p:cNvPr id="3" name="Content Placeholder 2">
            <a:extLst>
              <a:ext uri="{FF2B5EF4-FFF2-40B4-BE49-F238E27FC236}">
                <a16:creationId xmlns:a16="http://schemas.microsoft.com/office/drawing/2014/main" id="{3285F6E0-350B-9E96-BC29-5949D21519CA}"/>
              </a:ext>
            </a:extLst>
          </p:cNvPr>
          <p:cNvSpPr>
            <a:spLocks noGrp="1"/>
          </p:cNvSpPr>
          <p:nvPr>
            <p:ph idx="1"/>
          </p:nvPr>
        </p:nvSpPr>
        <p:spPr/>
        <p:txBody>
          <a:bodyPr/>
          <a:lstStyle/>
          <a:p>
            <a:pPr marL="0" lvl="0" indent="0" algn="l" rtl="0">
              <a:spcBef>
                <a:spcPts val="0"/>
              </a:spcBef>
              <a:spcAft>
                <a:spcPts val="0"/>
              </a:spcAft>
              <a:buNone/>
            </a:pPr>
            <a:r>
              <a:rPr lang="en-US" dirty="0"/>
              <a:t>Package dependencies:</a:t>
            </a:r>
          </a:p>
          <a:p>
            <a:pPr lvl="1">
              <a:spcBef>
                <a:spcPts val="0"/>
              </a:spcBef>
            </a:pPr>
            <a:r>
              <a:rPr lang="en-US" dirty="0" err="1"/>
              <a:t>Salabim</a:t>
            </a:r>
            <a:r>
              <a:rPr lang="en-US" dirty="0"/>
              <a:t> (and its associated dependencies)</a:t>
            </a:r>
          </a:p>
          <a:p>
            <a:pPr lvl="1">
              <a:spcBef>
                <a:spcPts val="0"/>
              </a:spcBef>
            </a:pPr>
            <a:r>
              <a:rPr lang="en-US" dirty="0"/>
              <a:t>Matplotlib</a:t>
            </a:r>
          </a:p>
          <a:p>
            <a:pPr lvl="1">
              <a:spcBef>
                <a:spcPts val="0"/>
              </a:spcBef>
            </a:pPr>
            <a:r>
              <a:rPr lang="en-US" dirty="0"/>
              <a:t>Pandas</a:t>
            </a:r>
          </a:p>
          <a:p>
            <a:pPr lvl="1">
              <a:spcBef>
                <a:spcPts val="0"/>
              </a:spcBef>
            </a:pPr>
            <a:r>
              <a:rPr lang="en-US" dirty="0" err="1"/>
              <a:t>Numpy</a:t>
            </a:r>
            <a:endParaRPr lang="en-US" dirty="0"/>
          </a:p>
          <a:p>
            <a:pPr marL="457200" lvl="0" indent="0" algn="l" rtl="0">
              <a:spcBef>
                <a:spcPts val="1200"/>
              </a:spcBef>
              <a:spcAft>
                <a:spcPts val="0"/>
              </a:spcAft>
              <a:buNone/>
            </a:pPr>
            <a:endParaRPr lang="en-US" dirty="0"/>
          </a:p>
          <a:p>
            <a:pPr marL="457200" lvl="0" indent="0" algn="l" rtl="0">
              <a:spcBef>
                <a:spcPts val="1200"/>
              </a:spcBef>
              <a:spcAft>
                <a:spcPts val="0"/>
              </a:spcAft>
              <a:buNone/>
            </a:pPr>
            <a:r>
              <a:rPr lang="en-US" dirty="0"/>
              <a:t>Execution:</a:t>
            </a:r>
          </a:p>
          <a:p>
            <a:pPr marL="457200" lvl="0" indent="-342900" algn="l" rtl="0">
              <a:spcBef>
                <a:spcPts val="1200"/>
              </a:spcBef>
              <a:spcAft>
                <a:spcPts val="0"/>
              </a:spcAft>
              <a:buSzPts val="1800"/>
              <a:buFont typeface="Arial" panose="020B0604020202020204" pitchFamily="34" charset="0"/>
              <a:buChar char="•"/>
            </a:pPr>
            <a:r>
              <a:rPr lang="en-US" dirty="0"/>
              <a:t>Install all libraries in </a:t>
            </a:r>
            <a:r>
              <a:rPr lang="en-US" sz="1000" dirty="0">
                <a:solidFill>
                  <a:srgbClr val="9CDCFE"/>
                </a:solidFill>
                <a:highlight>
                  <a:srgbClr val="1E1E1E"/>
                </a:highlight>
                <a:latin typeface="Courier New"/>
                <a:cs typeface="Courier New"/>
                <a:sym typeface="Courier New"/>
              </a:rPr>
              <a:t>requirements.txt</a:t>
            </a:r>
            <a:endParaRPr lang="en-US" sz="1000" dirty="0"/>
          </a:p>
          <a:p>
            <a:pPr marL="457200" lvl="0" indent="-342900" algn="l" rtl="0">
              <a:spcBef>
                <a:spcPts val="1200"/>
              </a:spcBef>
              <a:spcAft>
                <a:spcPts val="0"/>
              </a:spcAft>
              <a:buSzPts val="1800"/>
              <a:buFont typeface="Arial" panose="020B0604020202020204" pitchFamily="34" charset="0"/>
              <a:buChar char="•"/>
            </a:pPr>
            <a:r>
              <a:rPr lang="en-US" dirty="0"/>
              <a:t>Go to the </a:t>
            </a:r>
            <a:r>
              <a:rPr lang="en-US" sz="1000" dirty="0">
                <a:solidFill>
                  <a:srgbClr val="9CDCFE"/>
                </a:solidFill>
                <a:highlight>
                  <a:srgbClr val="1E1E1E"/>
                </a:highlight>
                <a:latin typeface="Courier New"/>
                <a:cs typeface="Courier New"/>
                <a:sym typeface="Courier New"/>
              </a:rPr>
              <a:t>assignment3</a:t>
            </a:r>
            <a:r>
              <a:rPr lang="en-US" sz="1000" dirty="0">
                <a:solidFill>
                  <a:srgbClr val="9CDCFE"/>
                </a:solidFill>
                <a:highlight>
                  <a:srgbClr val="1E1E1E"/>
                </a:highlight>
                <a:latin typeface="Courier New"/>
                <a:ea typeface="Courier New"/>
                <a:cs typeface="Courier New"/>
                <a:sym typeface="Courier New"/>
              </a:rPr>
              <a:t>.ipynb</a:t>
            </a:r>
            <a:r>
              <a:rPr lang="en-US" sz="1000" dirty="0"/>
              <a:t> </a:t>
            </a:r>
            <a:r>
              <a:rPr lang="en-US" dirty="0"/>
              <a:t>notebook and run all cells. </a:t>
            </a:r>
          </a:p>
          <a:p>
            <a:pPr marL="0" indent="0">
              <a:buNone/>
            </a:pPr>
            <a:endParaRPr lang="en-US" dirty="0"/>
          </a:p>
        </p:txBody>
      </p:sp>
    </p:spTree>
    <p:extLst>
      <p:ext uri="{BB962C8B-B14F-4D97-AF65-F5344CB8AC3E}">
        <p14:creationId xmlns:p14="http://schemas.microsoft.com/office/powerpoint/2010/main" val="233212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E32F82-EB3A-6AAF-5A57-66C7436C0C5B}"/>
              </a:ext>
            </a:extLst>
          </p:cNvPr>
          <p:cNvSpPr>
            <a:spLocks noGrp="1"/>
          </p:cNvSpPr>
          <p:nvPr>
            <p:ph type="title"/>
          </p:nvPr>
        </p:nvSpPr>
        <p:spPr/>
        <p:txBody>
          <a:bodyPr/>
          <a:lstStyle/>
          <a:p>
            <a:r>
              <a:rPr lang="en-GB" dirty="0"/>
              <a:t>Animation paradigm</a:t>
            </a:r>
            <a:endParaRPr lang="en-US" dirty="0"/>
          </a:p>
        </p:txBody>
      </p:sp>
      <p:sp>
        <p:nvSpPr>
          <p:cNvPr id="5" name="Content Placeholder 4">
            <a:extLst>
              <a:ext uri="{FF2B5EF4-FFF2-40B4-BE49-F238E27FC236}">
                <a16:creationId xmlns:a16="http://schemas.microsoft.com/office/drawing/2014/main" id="{460F037F-58EB-D56D-2958-C10E6F9E41CA}"/>
              </a:ext>
            </a:extLst>
          </p:cNvPr>
          <p:cNvSpPr>
            <a:spLocks noGrp="1"/>
          </p:cNvSpPr>
          <p:nvPr>
            <p:ph idx="1"/>
          </p:nvPr>
        </p:nvSpPr>
        <p:spPr/>
        <p:txBody>
          <a:bodyPr/>
          <a:lstStyle/>
          <a:p>
            <a:r>
              <a:rPr lang="en-US" dirty="0"/>
              <a:t>The </a:t>
            </a:r>
            <a:r>
              <a:rPr lang="en-US" dirty="0" err="1"/>
              <a:t>env.animation_parameters</a:t>
            </a:r>
            <a:r>
              <a:rPr lang="en-US" dirty="0"/>
              <a:t>() method was used to turn on the animation with a title "Elevator Simulation".</a:t>
            </a:r>
          </a:p>
          <a:p>
            <a:r>
              <a:rPr lang="en-US" dirty="0"/>
              <a:t>Each Floor instance has an associated visual representation using the </a:t>
            </a:r>
            <a:r>
              <a:rPr lang="en-US" dirty="0" err="1"/>
              <a:t>sim.AnimateRectangle</a:t>
            </a:r>
            <a:r>
              <a:rPr lang="en-US" dirty="0"/>
              <a:t>() method.</a:t>
            </a:r>
          </a:p>
          <a:p>
            <a:r>
              <a:rPr lang="en-US" dirty="0"/>
              <a:t>Every instance of the Person class has a visual representation using the </a:t>
            </a:r>
            <a:r>
              <a:rPr lang="en-US" dirty="0" err="1"/>
              <a:t>sim.AnimateCircle</a:t>
            </a:r>
            <a:r>
              <a:rPr lang="en-US" dirty="0"/>
              <a:t>() method.</a:t>
            </a:r>
          </a:p>
          <a:p>
            <a:r>
              <a:rPr lang="en-US" dirty="0"/>
              <a:t>Each Elevator has an associated visual rectangle using the </a:t>
            </a:r>
            <a:r>
              <a:rPr lang="en-US" dirty="0" err="1"/>
              <a:t>sim.AnimateRectangle</a:t>
            </a:r>
            <a:r>
              <a:rPr lang="en-US" dirty="0"/>
              <a:t>() method.</a:t>
            </a:r>
          </a:p>
        </p:txBody>
      </p:sp>
    </p:spTree>
    <p:extLst>
      <p:ext uri="{BB962C8B-B14F-4D97-AF65-F5344CB8AC3E}">
        <p14:creationId xmlns:p14="http://schemas.microsoft.com/office/powerpoint/2010/main" val="268908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8D4C-A6BD-EC71-DB91-F0C995054A1E}"/>
              </a:ext>
            </a:extLst>
          </p:cNvPr>
          <p:cNvSpPr>
            <a:spLocks noGrp="1"/>
          </p:cNvSpPr>
          <p:nvPr>
            <p:ph type="title"/>
          </p:nvPr>
        </p:nvSpPr>
        <p:spPr/>
        <p:txBody>
          <a:bodyPr/>
          <a:lstStyle/>
          <a:p>
            <a:r>
              <a:rPr lang="en-GB" dirty="0"/>
              <a:t>Animation paradigm</a:t>
            </a:r>
            <a:endParaRPr lang="en-US" dirty="0"/>
          </a:p>
        </p:txBody>
      </p:sp>
      <p:sp>
        <p:nvSpPr>
          <p:cNvPr id="3" name="Content Placeholder 2">
            <a:extLst>
              <a:ext uri="{FF2B5EF4-FFF2-40B4-BE49-F238E27FC236}">
                <a16:creationId xmlns:a16="http://schemas.microsoft.com/office/drawing/2014/main" id="{C2610D3F-3842-9D16-E4BE-17A4DB3AC593}"/>
              </a:ext>
            </a:extLst>
          </p:cNvPr>
          <p:cNvSpPr>
            <a:spLocks noGrp="1"/>
          </p:cNvSpPr>
          <p:nvPr>
            <p:ph idx="1"/>
          </p:nvPr>
        </p:nvSpPr>
        <p:spPr/>
        <p:txBody>
          <a:bodyPr>
            <a:normAutofit/>
          </a:bodyPr>
          <a:lstStyle/>
          <a:p>
            <a:r>
              <a:rPr lang="en-US" dirty="0"/>
              <a:t>Person:</a:t>
            </a:r>
          </a:p>
          <a:p>
            <a:pPr lvl="1"/>
            <a:r>
              <a:rPr lang="en-US" dirty="0"/>
              <a:t>Gets generated at respective floor at x=10. Stays there till activated</a:t>
            </a:r>
          </a:p>
          <a:p>
            <a:pPr lvl="1"/>
            <a:r>
              <a:rPr lang="en-US" dirty="0"/>
              <a:t>When activated, moved to x=20 and starts the walking process.</a:t>
            </a:r>
          </a:p>
          <a:p>
            <a:pPr lvl="1"/>
            <a:r>
              <a:rPr lang="en-US" dirty="0"/>
              <a:t>When it reaches, x=150, breaks out of walking sequence and creates request for elevator.</a:t>
            </a:r>
          </a:p>
          <a:p>
            <a:pPr lvl="1"/>
            <a:r>
              <a:rPr lang="en-US" dirty="0"/>
              <a:t>Queuing is displayed using x=</a:t>
            </a:r>
            <a:r>
              <a:rPr lang="da-DK" dirty="0"/>
              <a:t>150 + sim.random.uniform(-15, 15)</a:t>
            </a:r>
          </a:p>
          <a:p>
            <a:pPr lvl="1"/>
            <a:r>
              <a:rPr lang="da-DK" dirty="0"/>
              <a:t>When elevator arrives, loaded using x = 350 + sim.random.uniform(-25, 25)</a:t>
            </a:r>
            <a:r>
              <a:rPr lang="en-US" dirty="0"/>
              <a:t> to demonstrate realistic loading inside elevator</a:t>
            </a:r>
          </a:p>
          <a:p>
            <a:pPr lvl="1"/>
            <a:r>
              <a:rPr lang="en-US" dirty="0"/>
              <a:t>When unloading set x=500 (can be improved later with realistic deboarding) </a:t>
            </a:r>
            <a:endParaRPr lang="da-DK" dirty="0"/>
          </a:p>
        </p:txBody>
      </p:sp>
    </p:spTree>
    <p:extLst>
      <p:ext uri="{BB962C8B-B14F-4D97-AF65-F5344CB8AC3E}">
        <p14:creationId xmlns:p14="http://schemas.microsoft.com/office/powerpoint/2010/main" val="21106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55C21-88CC-E6A3-6731-EE78906F2606}"/>
              </a:ext>
            </a:extLst>
          </p:cNvPr>
          <p:cNvSpPr>
            <a:spLocks noGrp="1"/>
          </p:cNvSpPr>
          <p:nvPr>
            <p:ph type="title"/>
          </p:nvPr>
        </p:nvSpPr>
        <p:spPr/>
        <p:txBody>
          <a:bodyPr/>
          <a:lstStyle/>
          <a:p>
            <a:r>
              <a:rPr lang="en-GB" dirty="0"/>
              <a:t>Animation paradigm</a:t>
            </a:r>
            <a:endParaRPr lang="en-US" dirty="0"/>
          </a:p>
        </p:txBody>
      </p:sp>
      <p:sp>
        <p:nvSpPr>
          <p:cNvPr id="3" name="Content Placeholder 2">
            <a:extLst>
              <a:ext uri="{FF2B5EF4-FFF2-40B4-BE49-F238E27FC236}">
                <a16:creationId xmlns:a16="http://schemas.microsoft.com/office/drawing/2014/main" id="{8A663EEF-E6C6-6D44-11F8-EAFB48B78F5C}"/>
              </a:ext>
            </a:extLst>
          </p:cNvPr>
          <p:cNvSpPr>
            <a:spLocks noGrp="1"/>
          </p:cNvSpPr>
          <p:nvPr>
            <p:ph idx="1"/>
          </p:nvPr>
        </p:nvSpPr>
        <p:spPr/>
        <p:txBody>
          <a:bodyPr/>
          <a:lstStyle/>
          <a:p>
            <a:r>
              <a:rPr lang="en-US" dirty="0"/>
              <a:t>Elevator:</a:t>
            </a:r>
          </a:p>
          <a:p>
            <a:pPr lvl="1"/>
            <a:r>
              <a:rPr lang="en-US" dirty="0"/>
              <a:t>Starts at floor 0 with a rectangle at x=350</a:t>
            </a:r>
          </a:p>
          <a:p>
            <a:pPr lvl="1"/>
            <a:r>
              <a:rPr lang="en-US" dirty="0"/>
              <a:t>Every time floor changes, y is changed to match the floor coordinate; x stays constant.</a:t>
            </a:r>
          </a:p>
          <a:p>
            <a:pPr lvl="1"/>
            <a:r>
              <a:rPr lang="en-US" dirty="0"/>
              <a:t>Each person currently in the lift also has their y coordinate updated to match the elevator.</a:t>
            </a:r>
          </a:p>
          <a:p>
            <a:pPr lvl="1"/>
            <a:endParaRPr lang="en-US" dirty="0"/>
          </a:p>
          <a:p>
            <a:endParaRPr lang="en-US" dirty="0"/>
          </a:p>
        </p:txBody>
      </p:sp>
    </p:spTree>
    <p:extLst>
      <p:ext uri="{BB962C8B-B14F-4D97-AF65-F5344CB8AC3E}">
        <p14:creationId xmlns:p14="http://schemas.microsoft.com/office/powerpoint/2010/main" val="347230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1FD1-41E2-CE9F-F851-DDF1EAB0D7A9}"/>
              </a:ext>
            </a:extLst>
          </p:cNvPr>
          <p:cNvSpPr>
            <a:spLocks noGrp="1"/>
          </p:cNvSpPr>
          <p:nvPr>
            <p:ph type="title"/>
          </p:nvPr>
        </p:nvSpPr>
        <p:spPr/>
        <p:txBody>
          <a:bodyPr/>
          <a:lstStyle/>
          <a:p>
            <a:r>
              <a:rPr lang="en-US" dirty="0"/>
              <a:t>Animation Paradigm</a:t>
            </a:r>
          </a:p>
        </p:txBody>
      </p:sp>
      <p:sp>
        <p:nvSpPr>
          <p:cNvPr id="3" name="Content Placeholder 2">
            <a:extLst>
              <a:ext uri="{FF2B5EF4-FFF2-40B4-BE49-F238E27FC236}">
                <a16:creationId xmlns:a16="http://schemas.microsoft.com/office/drawing/2014/main" id="{EBA7E8A3-24E1-5B29-678F-D030DA7F21C7}"/>
              </a:ext>
            </a:extLst>
          </p:cNvPr>
          <p:cNvSpPr>
            <a:spLocks noGrp="1"/>
          </p:cNvSpPr>
          <p:nvPr>
            <p:ph idx="1"/>
          </p:nvPr>
        </p:nvSpPr>
        <p:spPr/>
        <p:txBody>
          <a:bodyPr/>
          <a:lstStyle/>
          <a:p>
            <a:r>
              <a:rPr lang="en-US" dirty="0"/>
              <a:t>Information about No. of persons per floor, KPIs and graphs is possible using </a:t>
            </a:r>
            <a:r>
              <a:rPr lang="en-US" dirty="0" err="1"/>
              <a:t>sim.AnimateMonitor</a:t>
            </a:r>
            <a:r>
              <a:rPr lang="en-US" dirty="0"/>
              <a:t>() function in </a:t>
            </a:r>
            <a:r>
              <a:rPr lang="en-US" dirty="0" err="1"/>
              <a:t>Salabim</a:t>
            </a:r>
            <a:r>
              <a:rPr lang="en-US" dirty="0"/>
              <a:t>.</a:t>
            </a:r>
          </a:p>
          <a:p>
            <a:r>
              <a:rPr lang="en-US" dirty="0"/>
              <a:t>However, we were unable to implement it due to lack of time.</a:t>
            </a:r>
          </a:p>
          <a:p>
            <a:r>
              <a:rPr lang="en-US" dirty="0"/>
              <a:t>Saving the animation was also not a part of the </a:t>
            </a:r>
            <a:r>
              <a:rPr lang="en-US" dirty="0" err="1"/>
              <a:t>Salabim</a:t>
            </a:r>
            <a:r>
              <a:rPr lang="en-US" dirty="0"/>
              <a:t> package. Other packages like </a:t>
            </a:r>
            <a:r>
              <a:rPr lang="en-US" dirty="0" err="1"/>
              <a:t>ffmpeg</a:t>
            </a:r>
            <a:r>
              <a:rPr lang="en-US" dirty="0"/>
              <a:t> might be useful.</a:t>
            </a:r>
          </a:p>
          <a:p>
            <a:r>
              <a:rPr lang="en-US" dirty="0"/>
              <a:t>Including KPI monitoring in animation was not implemented due to lack of time but is included in the package.</a:t>
            </a:r>
          </a:p>
        </p:txBody>
      </p:sp>
    </p:spTree>
    <p:extLst>
      <p:ext uri="{BB962C8B-B14F-4D97-AF65-F5344CB8AC3E}">
        <p14:creationId xmlns:p14="http://schemas.microsoft.com/office/powerpoint/2010/main" val="258855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5526-911E-AE06-B8C7-2375CDF2CF1A}"/>
              </a:ext>
            </a:extLst>
          </p:cNvPr>
          <p:cNvSpPr>
            <a:spLocks noGrp="1"/>
          </p:cNvSpPr>
          <p:nvPr>
            <p:ph type="title"/>
          </p:nvPr>
        </p:nvSpPr>
        <p:spPr/>
        <p:txBody>
          <a:bodyPr/>
          <a:lstStyle/>
          <a:p>
            <a:r>
              <a:rPr lang="en-US" dirty="0"/>
              <a:t>Animation Paradigm</a:t>
            </a:r>
          </a:p>
        </p:txBody>
      </p:sp>
      <p:sp>
        <p:nvSpPr>
          <p:cNvPr id="3" name="Content Placeholder 2">
            <a:extLst>
              <a:ext uri="{FF2B5EF4-FFF2-40B4-BE49-F238E27FC236}">
                <a16:creationId xmlns:a16="http://schemas.microsoft.com/office/drawing/2014/main" id="{15BDA0C4-2153-91E6-F91B-585C934B57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3672EE-C393-1A3F-FB98-AEF3B7D437BA}"/>
              </a:ext>
            </a:extLst>
          </p:cNvPr>
          <p:cNvPicPr>
            <a:picLocks noChangeAspect="1"/>
          </p:cNvPicPr>
          <p:nvPr/>
        </p:nvPicPr>
        <p:blipFill>
          <a:blip r:embed="rId2"/>
          <a:stretch>
            <a:fillRect/>
          </a:stretch>
        </p:blipFill>
        <p:spPr>
          <a:xfrm>
            <a:off x="3043948" y="2284554"/>
            <a:ext cx="5570703" cy="4054191"/>
          </a:xfrm>
          <a:prstGeom prst="rect">
            <a:avLst/>
          </a:prstGeom>
        </p:spPr>
      </p:pic>
    </p:spTree>
    <p:extLst>
      <p:ext uri="{BB962C8B-B14F-4D97-AF65-F5344CB8AC3E}">
        <p14:creationId xmlns:p14="http://schemas.microsoft.com/office/powerpoint/2010/main" val="98797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DB81-48E9-2A97-90A5-A88C077DEB21}"/>
              </a:ext>
            </a:extLst>
          </p:cNvPr>
          <p:cNvSpPr>
            <a:spLocks noGrp="1"/>
          </p:cNvSpPr>
          <p:nvPr>
            <p:ph type="title"/>
          </p:nvPr>
        </p:nvSpPr>
        <p:spPr/>
        <p:txBody>
          <a:bodyPr/>
          <a:lstStyle/>
          <a:p>
            <a:r>
              <a:rPr lang="en-US" dirty="0"/>
              <a:t>Walking and Queuing </a:t>
            </a:r>
          </a:p>
        </p:txBody>
      </p:sp>
      <p:sp>
        <p:nvSpPr>
          <p:cNvPr id="3" name="Content Placeholder 2">
            <a:extLst>
              <a:ext uri="{FF2B5EF4-FFF2-40B4-BE49-F238E27FC236}">
                <a16:creationId xmlns:a16="http://schemas.microsoft.com/office/drawing/2014/main" id="{B695E11A-5155-58E4-B51C-077F5BB50C18}"/>
              </a:ext>
            </a:extLst>
          </p:cNvPr>
          <p:cNvSpPr>
            <a:spLocks noGrp="1"/>
          </p:cNvSpPr>
          <p:nvPr>
            <p:ph idx="1"/>
          </p:nvPr>
        </p:nvSpPr>
        <p:spPr/>
        <p:txBody>
          <a:bodyPr/>
          <a:lstStyle/>
          <a:p>
            <a:pPr algn="l"/>
            <a:r>
              <a:rPr lang="en-US" b="0" i="0" dirty="0">
                <a:solidFill>
                  <a:schemeClr val="tx1"/>
                </a:solidFill>
                <a:effectLst/>
                <a:latin typeface="Söhne"/>
              </a:rPr>
              <a:t>A "walking" effect is implemented for each Person by continuously updating the x-coordinate as they approach the elevator.</a:t>
            </a:r>
          </a:p>
          <a:p>
            <a:pPr algn="l"/>
            <a:endParaRPr lang="en-US" dirty="0">
              <a:solidFill>
                <a:schemeClr val="tx1"/>
              </a:solidFill>
              <a:latin typeface="Söhne"/>
            </a:endParaRPr>
          </a:p>
          <a:p>
            <a:pPr algn="l"/>
            <a:endParaRPr lang="en-US" dirty="0">
              <a:solidFill>
                <a:schemeClr val="tx1"/>
              </a:solidFill>
              <a:latin typeface="Söhne"/>
            </a:endParaRPr>
          </a:p>
          <a:p>
            <a:pPr algn="l"/>
            <a:endParaRPr lang="en-US" b="0" i="0" dirty="0">
              <a:solidFill>
                <a:schemeClr val="tx1"/>
              </a:solidFill>
              <a:effectLst/>
              <a:latin typeface="Söhne"/>
            </a:endParaRPr>
          </a:p>
          <a:p>
            <a:pPr algn="l"/>
            <a:r>
              <a:rPr lang="en-US" b="0" i="0" dirty="0">
                <a:solidFill>
                  <a:schemeClr val="tx1"/>
                </a:solidFill>
                <a:effectLst/>
                <a:latin typeface="Söhne"/>
              </a:rPr>
              <a:t>When queuing, persons are displayed in a staggered manner to resemble a realistic queue. This is achieved by adding slight randomization to their positions.</a:t>
            </a:r>
          </a:p>
        </p:txBody>
      </p:sp>
      <p:pic>
        <p:nvPicPr>
          <p:cNvPr id="5" name="Picture 4">
            <a:extLst>
              <a:ext uri="{FF2B5EF4-FFF2-40B4-BE49-F238E27FC236}">
                <a16:creationId xmlns:a16="http://schemas.microsoft.com/office/drawing/2014/main" id="{126949F8-1B73-6791-686C-948AC6EDB940}"/>
              </a:ext>
            </a:extLst>
          </p:cNvPr>
          <p:cNvPicPr>
            <a:picLocks noChangeAspect="1"/>
          </p:cNvPicPr>
          <p:nvPr/>
        </p:nvPicPr>
        <p:blipFill>
          <a:blip r:embed="rId2"/>
          <a:stretch>
            <a:fillRect/>
          </a:stretch>
        </p:blipFill>
        <p:spPr>
          <a:xfrm>
            <a:off x="3789886" y="3429000"/>
            <a:ext cx="4612227" cy="892035"/>
          </a:xfrm>
          <a:prstGeom prst="rect">
            <a:avLst/>
          </a:prstGeom>
        </p:spPr>
      </p:pic>
      <p:pic>
        <p:nvPicPr>
          <p:cNvPr id="7" name="Picture 6">
            <a:extLst>
              <a:ext uri="{FF2B5EF4-FFF2-40B4-BE49-F238E27FC236}">
                <a16:creationId xmlns:a16="http://schemas.microsoft.com/office/drawing/2014/main" id="{0F78736E-9FC0-455C-AC09-A7E0B7A8AFAF}"/>
              </a:ext>
            </a:extLst>
          </p:cNvPr>
          <p:cNvPicPr>
            <a:picLocks noChangeAspect="1"/>
          </p:cNvPicPr>
          <p:nvPr/>
        </p:nvPicPr>
        <p:blipFill>
          <a:blip r:embed="rId3"/>
          <a:stretch>
            <a:fillRect/>
          </a:stretch>
        </p:blipFill>
        <p:spPr>
          <a:xfrm>
            <a:off x="3325665" y="5438314"/>
            <a:ext cx="5540667" cy="892035"/>
          </a:xfrm>
          <a:prstGeom prst="rect">
            <a:avLst/>
          </a:prstGeom>
        </p:spPr>
      </p:pic>
    </p:spTree>
    <p:extLst>
      <p:ext uri="{BB962C8B-B14F-4D97-AF65-F5344CB8AC3E}">
        <p14:creationId xmlns:p14="http://schemas.microsoft.com/office/powerpoint/2010/main" val="408240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9948-827A-5F5B-A485-F312F86A41D9}"/>
              </a:ext>
            </a:extLst>
          </p:cNvPr>
          <p:cNvSpPr>
            <a:spLocks noGrp="1"/>
          </p:cNvSpPr>
          <p:nvPr>
            <p:ph type="title"/>
          </p:nvPr>
        </p:nvSpPr>
        <p:spPr/>
        <p:txBody>
          <a:bodyPr/>
          <a:lstStyle/>
          <a:p>
            <a:r>
              <a:rPr lang="en-US" dirty="0"/>
              <a:t>Design Modification</a:t>
            </a:r>
          </a:p>
        </p:txBody>
      </p:sp>
      <p:sp>
        <p:nvSpPr>
          <p:cNvPr id="3" name="Content Placeholder 2">
            <a:extLst>
              <a:ext uri="{FF2B5EF4-FFF2-40B4-BE49-F238E27FC236}">
                <a16:creationId xmlns:a16="http://schemas.microsoft.com/office/drawing/2014/main" id="{925FCD4F-B57B-9C76-C333-0DDD131C0F32}"/>
              </a:ext>
            </a:extLst>
          </p:cNvPr>
          <p:cNvSpPr>
            <a:spLocks noGrp="1"/>
          </p:cNvSpPr>
          <p:nvPr>
            <p:ph idx="1"/>
          </p:nvPr>
        </p:nvSpPr>
        <p:spPr/>
        <p:txBody>
          <a:bodyPr/>
          <a:lstStyle/>
          <a:p>
            <a:pPr algn="l"/>
            <a:r>
              <a:rPr lang="en-US" b="0" i="0" dirty="0">
                <a:solidFill>
                  <a:schemeClr val="tx1"/>
                </a:solidFill>
                <a:effectLst/>
                <a:latin typeface="Söhne"/>
              </a:rPr>
              <a:t>Expanded elevator logic to passivate elevators when no requests are sent. </a:t>
            </a:r>
          </a:p>
          <a:p>
            <a:pPr algn="l"/>
            <a:r>
              <a:rPr lang="en-US" dirty="0">
                <a:solidFill>
                  <a:schemeClr val="tx1"/>
                </a:solidFill>
                <a:latin typeface="Söhne"/>
              </a:rPr>
              <a:t>Separate requests for each elevator being passed</a:t>
            </a:r>
          </a:p>
          <a:p>
            <a:pPr algn="l"/>
            <a:r>
              <a:rPr lang="en-US" b="0" i="0" dirty="0">
                <a:solidFill>
                  <a:schemeClr val="tx1"/>
                </a:solidFill>
                <a:effectLst/>
                <a:latin typeface="Söhne"/>
              </a:rPr>
              <a:t>Person class modified to choose an elevator when they make a request. The request variable chooses an elevator an sends the request to the elevator</a:t>
            </a:r>
          </a:p>
          <a:p>
            <a:pPr algn="l"/>
            <a:r>
              <a:rPr lang="en-US" dirty="0">
                <a:solidFill>
                  <a:schemeClr val="tx1"/>
                </a:solidFill>
                <a:latin typeface="Söhne"/>
              </a:rPr>
              <a:t>Warmup time was adjusted to 30. </a:t>
            </a:r>
          </a:p>
          <a:p>
            <a:pPr algn="l"/>
            <a:r>
              <a:rPr lang="en-US" b="0" i="0" dirty="0">
                <a:solidFill>
                  <a:schemeClr val="tx1"/>
                </a:solidFill>
                <a:effectLst/>
                <a:latin typeface="Söhne"/>
              </a:rPr>
              <a:t>Customers will enter on</a:t>
            </a:r>
            <a:r>
              <a:rPr lang="en-US" dirty="0">
                <a:solidFill>
                  <a:schemeClr val="tx1"/>
                </a:solidFill>
                <a:latin typeface="Söhne"/>
              </a:rPr>
              <a:t>ly from ground floor </a:t>
            </a:r>
          </a:p>
          <a:p>
            <a:pPr algn="l"/>
            <a:endParaRPr lang="en-US" b="0" i="0" dirty="0">
              <a:solidFill>
                <a:schemeClr val="tx1"/>
              </a:solidFill>
              <a:effectLst/>
              <a:latin typeface="Söhne"/>
            </a:endParaRPr>
          </a:p>
        </p:txBody>
      </p:sp>
    </p:spTree>
    <p:extLst>
      <p:ext uri="{BB962C8B-B14F-4D97-AF65-F5344CB8AC3E}">
        <p14:creationId xmlns:p14="http://schemas.microsoft.com/office/powerpoint/2010/main" val="386068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987C-1D9E-90E1-9369-F0E875FD044C}"/>
              </a:ext>
            </a:extLst>
          </p:cNvPr>
          <p:cNvSpPr>
            <a:spLocks noGrp="1"/>
          </p:cNvSpPr>
          <p:nvPr>
            <p:ph type="title"/>
          </p:nvPr>
        </p:nvSpPr>
        <p:spPr/>
        <p:txBody>
          <a:bodyPr/>
          <a:lstStyle/>
          <a:p>
            <a:pPr algn="ctr"/>
            <a:r>
              <a:rPr lang="en-US" dirty="0"/>
              <a:t>Average Time spent waiting for an elevator </a:t>
            </a:r>
          </a:p>
        </p:txBody>
      </p:sp>
      <p:sp>
        <p:nvSpPr>
          <p:cNvPr id="6" name="Content Placeholder 5">
            <a:extLst>
              <a:ext uri="{FF2B5EF4-FFF2-40B4-BE49-F238E27FC236}">
                <a16:creationId xmlns:a16="http://schemas.microsoft.com/office/drawing/2014/main" id="{F3C97B3D-C611-39FD-3144-BBA1705543CE}"/>
              </a:ext>
            </a:extLst>
          </p:cNvPr>
          <p:cNvSpPr>
            <a:spLocks noGrp="1"/>
          </p:cNvSpPr>
          <p:nvPr>
            <p:ph idx="1"/>
          </p:nvPr>
        </p:nvSpPr>
        <p:spPr/>
        <p:txBody>
          <a:bodyPr/>
          <a:lstStyle/>
          <a:p>
            <a:pPr marL="0" indent="0">
              <a:buNone/>
            </a:pPr>
            <a:endParaRPr lang="en-US" dirty="0"/>
          </a:p>
        </p:txBody>
      </p:sp>
      <p:pic>
        <p:nvPicPr>
          <p:cNvPr id="3074" name="Picture 2">
            <a:extLst>
              <a:ext uri="{FF2B5EF4-FFF2-40B4-BE49-F238E27FC236}">
                <a16:creationId xmlns:a16="http://schemas.microsoft.com/office/drawing/2014/main" id="{FDF13128-C016-105A-57B6-568CBBE63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173" y="2297059"/>
            <a:ext cx="4402973" cy="4402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541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1416</TotalTime>
  <Words>780</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Courier New</vt:lpstr>
      <vt:lpstr>Söhne</vt:lpstr>
      <vt:lpstr>Wingdings 3</vt:lpstr>
      <vt:lpstr>Ion Boardroom</vt:lpstr>
      <vt:lpstr>Simulation Masterclass Assignment 3</vt:lpstr>
      <vt:lpstr>Animation paradigm</vt:lpstr>
      <vt:lpstr>Animation paradigm</vt:lpstr>
      <vt:lpstr>Animation paradigm</vt:lpstr>
      <vt:lpstr>Animation Paradigm</vt:lpstr>
      <vt:lpstr>Animation Paradigm</vt:lpstr>
      <vt:lpstr>Walking and Queuing </vt:lpstr>
      <vt:lpstr>Design Modification</vt:lpstr>
      <vt:lpstr>Average Time spent waiting for an elevator </vt:lpstr>
      <vt:lpstr>Average length of Queues</vt:lpstr>
      <vt:lpstr>Average Queue length per floor</vt:lpstr>
      <vt:lpstr>Comparison of Moving time of both elevators </vt:lpstr>
      <vt:lpstr>Challenges</vt:lpstr>
      <vt:lpstr>Advantages</vt:lpstr>
      <vt:lpstr>Instructions for executing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Masterclass Assignment 1</dc:title>
  <dc:creator>Nachiket K</dc:creator>
  <cp:lastModifiedBy>Nachiket Kondhalkar</cp:lastModifiedBy>
  <cp:revision>6</cp:revision>
  <dcterms:created xsi:type="dcterms:W3CDTF">2023-09-22T09:16:47Z</dcterms:created>
  <dcterms:modified xsi:type="dcterms:W3CDTF">2023-10-06T13:40:51Z</dcterms:modified>
</cp:coreProperties>
</file>