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Nunito"/>
      <p:regular r:id="rId39"/>
      <p:bold r:id="rId40"/>
      <p:italic r:id="rId41"/>
      <p:boldItalic r:id="rId42"/>
    </p:embeddedFont>
    <p:embeddedFont>
      <p:font typeface="Maven Pro"/>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5.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7.xml"/><Relationship Id="rId44" Type="http://schemas.openxmlformats.org/officeDocument/2006/relationships/font" Target="fonts/MavenPro-bold.fntdata"/><Relationship Id="rId21" Type="http://schemas.openxmlformats.org/officeDocument/2006/relationships/slide" Target="slides/slide16.xml"/><Relationship Id="rId43" Type="http://schemas.openxmlformats.org/officeDocument/2006/relationships/font" Target="fonts/MavenPro-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64969f081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64969f081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646f00de1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646f00de1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647055b660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647055b660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646f00de1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646f00de1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646f00de1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646f00de1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646f00de1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646f00de1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647278e7d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647278e7d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646f00de1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646f00de1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646f00de1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646f00de1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646f00de1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646f00de1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46f00de1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46f00de1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646f00de1b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646f00de1b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646f00de1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646f00de1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646f00de1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646f00de1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646f00de1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646f00de1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646f00de1b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646f00de1b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646f00de1b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646f00de1b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646f00de1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646f00de1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646f00de1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646f00de1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646f00de1b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646f00de1b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646f00de1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646f00de1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3a19c23c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3a19c23c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646f00de1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646f00de1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646f00de1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646f00de1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646f00de1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646f00de1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646f00de1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646f00de1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6373aca09c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373aca09c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63a19c23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63a19c23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646f00de1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46f00de1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646f00de1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46f00de1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64969f081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64969f08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647278e7d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647278e7d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1600"/>
              </a:spcBef>
              <a:spcAft>
                <a:spcPts val="0"/>
              </a:spcAft>
              <a:buClr>
                <a:schemeClr val="lt1"/>
              </a:buClr>
              <a:buSzPts val="1100"/>
              <a:buChar char="○"/>
              <a:defRPr>
                <a:solidFill>
                  <a:schemeClr val="lt1"/>
                </a:solidFill>
              </a:defRPr>
            </a:lvl2pPr>
            <a:lvl3pPr indent="-298450" lvl="2" marL="1371600" rtl="0" algn="ctr">
              <a:spcBef>
                <a:spcPts val="1600"/>
              </a:spcBef>
              <a:spcAft>
                <a:spcPts val="0"/>
              </a:spcAft>
              <a:buClr>
                <a:schemeClr val="lt1"/>
              </a:buClr>
              <a:buSzPts val="1100"/>
              <a:buChar char="■"/>
              <a:defRPr>
                <a:solidFill>
                  <a:schemeClr val="lt1"/>
                </a:solidFill>
              </a:defRPr>
            </a:lvl3pPr>
            <a:lvl4pPr indent="-298450" lvl="3" marL="1828800" rtl="0" algn="ctr">
              <a:spcBef>
                <a:spcPts val="1600"/>
              </a:spcBef>
              <a:spcAft>
                <a:spcPts val="0"/>
              </a:spcAft>
              <a:buClr>
                <a:schemeClr val="lt1"/>
              </a:buClr>
              <a:buSzPts val="1100"/>
              <a:buChar char="●"/>
              <a:defRPr>
                <a:solidFill>
                  <a:schemeClr val="lt1"/>
                </a:solidFill>
              </a:defRPr>
            </a:lvl4pPr>
            <a:lvl5pPr indent="-298450" lvl="4" marL="2286000" rtl="0" algn="ctr">
              <a:spcBef>
                <a:spcPts val="1600"/>
              </a:spcBef>
              <a:spcAft>
                <a:spcPts val="0"/>
              </a:spcAft>
              <a:buClr>
                <a:schemeClr val="lt1"/>
              </a:buClr>
              <a:buSzPts val="1100"/>
              <a:buChar char="○"/>
              <a:defRPr>
                <a:solidFill>
                  <a:schemeClr val="lt1"/>
                </a:solidFill>
              </a:defRPr>
            </a:lvl5pPr>
            <a:lvl6pPr indent="-298450" lvl="5" marL="2743200" rtl="0" algn="ctr">
              <a:spcBef>
                <a:spcPts val="1600"/>
              </a:spcBef>
              <a:spcAft>
                <a:spcPts val="0"/>
              </a:spcAft>
              <a:buClr>
                <a:schemeClr val="lt1"/>
              </a:buClr>
              <a:buSzPts val="1100"/>
              <a:buChar char="■"/>
              <a:defRPr>
                <a:solidFill>
                  <a:schemeClr val="lt1"/>
                </a:solidFill>
              </a:defRPr>
            </a:lvl6pPr>
            <a:lvl7pPr indent="-298450" lvl="6" marL="3200400" rtl="0" algn="ctr">
              <a:spcBef>
                <a:spcPts val="1600"/>
              </a:spcBef>
              <a:spcAft>
                <a:spcPts val="0"/>
              </a:spcAft>
              <a:buClr>
                <a:schemeClr val="lt1"/>
              </a:buClr>
              <a:buSzPts val="1100"/>
              <a:buChar char="●"/>
              <a:defRPr>
                <a:solidFill>
                  <a:schemeClr val="lt1"/>
                </a:solidFill>
              </a:defRPr>
            </a:lvl7pPr>
            <a:lvl8pPr indent="-298450" lvl="7" marL="3657600" rtl="0" algn="ctr">
              <a:spcBef>
                <a:spcPts val="1600"/>
              </a:spcBef>
              <a:spcAft>
                <a:spcPts val="0"/>
              </a:spcAft>
              <a:buClr>
                <a:schemeClr val="lt1"/>
              </a:buClr>
              <a:buSzPts val="1100"/>
              <a:buChar char="○"/>
              <a:defRPr>
                <a:solidFill>
                  <a:schemeClr val="lt1"/>
                </a:solidFill>
              </a:defRPr>
            </a:lvl8pPr>
            <a:lvl9pPr indent="-298450" lvl="8" marL="4114800" rtl="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rgbClr val="76A5A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ww.youtube.com/playlist?list=PLrnPJCHvNZuAXdWxOzsN5rgG2M4uJ8bH1" TargetMode="External"/><Relationship Id="rId4" Type="http://schemas.openxmlformats.org/officeDocument/2006/relationships/hyperlink" Target="https://www.youtube.com/watch?v=nlPtfncjOWA" TargetMode="External"/><Relationship Id="rId5" Type="http://schemas.openxmlformats.org/officeDocument/2006/relationships/hyperlink" Target="https://cloud.google.com/firestore/docs/" TargetMode="External"/><Relationship Id="rId6" Type="http://schemas.openxmlformats.org/officeDocument/2006/relationships/hyperlink" Target="https://developer.android.com/docs" TargetMode="External"/><Relationship Id="rId7" Type="http://schemas.openxmlformats.org/officeDocument/2006/relationships/hyperlink" Target="https://medium.com/lucas-moyer/how-to-import-json-data-into-firestore-2b370486b62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01550" y="698838"/>
            <a:ext cx="4255500" cy="18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DigiLib</a:t>
            </a:r>
            <a:endParaRPr/>
          </a:p>
          <a:p>
            <a:pPr indent="0" lvl="0" marL="0" rtl="0" algn="ctr">
              <a:spcBef>
                <a:spcPts val="0"/>
              </a:spcBef>
              <a:spcAft>
                <a:spcPts val="0"/>
              </a:spcAft>
              <a:buNone/>
            </a:pPr>
            <a:r>
              <a:t/>
            </a:r>
            <a:endParaRPr b="0" sz="1600">
              <a:latin typeface="Nunito"/>
              <a:ea typeface="Nunito"/>
              <a:cs typeface="Nunito"/>
              <a:sym typeface="Nunito"/>
            </a:endParaRPr>
          </a:p>
          <a:p>
            <a:pPr indent="0" lvl="0" marL="0" rtl="0" algn="ctr">
              <a:spcBef>
                <a:spcPts val="0"/>
              </a:spcBef>
              <a:spcAft>
                <a:spcPts val="0"/>
              </a:spcAft>
              <a:buNone/>
            </a:pPr>
            <a:r>
              <a:t/>
            </a:r>
            <a:endParaRPr b="0" sz="1600">
              <a:latin typeface="Nunito"/>
              <a:ea typeface="Nunito"/>
              <a:cs typeface="Nunito"/>
              <a:sym typeface="Nunito"/>
            </a:endParaRPr>
          </a:p>
          <a:p>
            <a:pPr indent="0" lvl="0" marL="0" rtl="0" algn="ctr">
              <a:spcBef>
                <a:spcPts val="0"/>
              </a:spcBef>
              <a:spcAft>
                <a:spcPts val="0"/>
              </a:spcAft>
              <a:buNone/>
            </a:pPr>
            <a:r>
              <a:rPr b="0" lang="en" sz="1600">
                <a:latin typeface="Nunito"/>
                <a:ea typeface="Nunito"/>
                <a:cs typeface="Nunito"/>
                <a:sym typeface="Nunito"/>
              </a:rPr>
              <a:t>Skills Development Lab </a:t>
            </a:r>
            <a:endParaRPr b="0" sz="1600">
              <a:latin typeface="Nunito"/>
              <a:ea typeface="Nunito"/>
              <a:cs typeface="Nunito"/>
              <a:sym typeface="Nunito"/>
            </a:endParaRPr>
          </a:p>
          <a:p>
            <a:pPr indent="0" lvl="0" marL="0" rtl="0" algn="ctr">
              <a:spcBef>
                <a:spcPts val="0"/>
              </a:spcBef>
              <a:spcAft>
                <a:spcPts val="0"/>
              </a:spcAft>
              <a:buNone/>
            </a:pPr>
            <a:r>
              <a:t/>
            </a:r>
            <a:endParaRPr/>
          </a:p>
        </p:txBody>
      </p:sp>
      <p:sp>
        <p:nvSpPr>
          <p:cNvPr id="278" name="Google Shape;278;p13"/>
          <p:cNvSpPr txBox="1"/>
          <p:nvPr>
            <p:ph idx="1" type="subTitle"/>
          </p:nvPr>
        </p:nvSpPr>
        <p:spPr>
          <a:xfrm>
            <a:off x="494300" y="2770775"/>
            <a:ext cx="4255500" cy="15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Maitraya Kakade  - 31429</a:t>
            </a:r>
            <a:endParaRPr/>
          </a:p>
          <a:p>
            <a:pPr indent="0" lvl="0" marL="0" rtl="0" algn="l">
              <a:spcBef>
                <a:spcPts val="0"/>
              </a:spcBef>
              <a:spcAft>
                <a:spcPts val="0"/>
              </a:spcAft>
              <a:buNone/>
            </a:pPr>
            <a:r>
              <a:rPr lang="en"/>
              <a:t>Pranav Kulkarni    - 31432</a:t>
            </a:r>
            <a:endParaRPr/>
          </a:p>
          <a:p>
            <a:pPr indent="0" lvl="0" marL="0" rtl="0" algn="l">
              <a:spcBef>
                <a:spcPts val="0"/>
              </a:spcBef>
              <a:spcAft>
                <a:spcPts val="0"/>
              </a:spcAft>
              <a:buNone/>
            </a:pPr>
            <a:r>
              <a:rPr lang="en"/>
              <a:t>Nachiket Erlekar   - 31436</a:t>
            </a:r>
            <a:endParaRPr/>
          </a:p>
          <a:p>
            <a:pPr indent="0" lvl="0" marL="0" rtl="0" algn="l">
              <a:spcBef>
                <a:spcPts val="0"/>
              </a:spcBef>
              <a:spcAft>
                <a:spcPts val="0"/>
              </a:spcAft>
              <a:buNone/>
            </a:pPr>
            <a:r>
              <a:rPr lang="en"/>
              <a:t>Ashay Koradia	     - 31431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22"/>
          <p:cNvSpPr txBox="1"/>
          <p:nvPr>
            <p:ph idx="1" type="body"/>
          </p:nvPr>
        </p:nvSpPr>
        <p:spPr>
          <a:xfrm>
            <a:off x="1650450" y="4608600"/>
            <a:ext cx="5843100" cy="53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ACTIVITY DIAGRAM</a:t>
            </a:r>
            <a:endParaRPr b="1"/>
          </a:p>
        </p:txBody>
      </p:sp>
      <p:pic>
        <p:nvPicPr>
          <p:cNvPr id="332" name="Google Shape;332;p22"/>
          <p:cNvPicPr preferRelativeResize="0"/>
          <p:nvPr/>
        </p:nvPicPr>
        <p:blipFill>
          <a:blip r:embed="rId3">
            <a:alphaModFix/>
          </a:blip>
          <a:stretch>
            <a:fillRect/>
          </a:stretch>
        </p:blipFill>
        <p:spPr>
          <a:xfrm>
            <a:off x="2425600" y="103675"/>
            <a:ext cx="4411575" cy="4411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HARDWARE/SOFTWARE REQUIREMENTS ( DEVELOPER )</a:t>
            </a:r>
            <a:endParaRPr/>
          </a:p>
        </p:txBody>
      </p:sp>
      <p:sp>
        <p:nvSpPr>
          <p:cNvPr id="338" name="Google Shape;338;p23"/>
          <p:cNvSpPr txBox="1"/>
          <p:nvPr>
            <p:ph idx="1" type="body"/>
          </p:nvPr>
        </p:nvSpPr>
        <p:spPr>
          <a:xfrm>
            <a:off x="1120525" y="1754050"/>
            <a:ext cx="7030500" cy="2877600"/>
          </a:xfrm>
          <a:prstGeom prst="rect">
            <a:avLst/>
          </a:prstGeom>
        </p:spPr>
        <p:txBody>
          <a:bodyPr anchorCtr="0" anchor="t" bIns="91425" lIns="91425" spcFirstLastPara="1" rIns="91425" wrap="square" tIns="91425">
            <a:noAutofit/>
          </a:bodyPr>
          <a:lstStyle/>
          <a:p>
            <a:pPr indent="457200" lvl="0" marL="0" rtl="0" algn="l">
              <a:lnSpc>
                <a:spcPct val="90000"/>
              </a:lnSpc>
              <a:spcBef>
                <a:spcPts val="1000"/>
              </a:spcBef>
              <a:spcAft>
                <a:spcPts val="0"/>
              </a:spcAft>
              <a:buNone/>
            </a:pPr>
            <a:r>
              <a:rPr b="1" lang="en" sz="1600">
                <a:solidFill>
                  <a:srgbClr val="000000"/>
                </a:solidFill>
              </a:rPr>
              <a:t>HARDWARE REQUIREMENTS</a:t>
            </a:r>
            <a:endParaRPr b="1" sz="1600">
              <a:solidFill>
                <a:srgbClr val="000000"/>
              </a:solidFill>
            </a:endParaRPr>
          </a:p>
          <a:p>
            <a:pPr indent="-330200" lvl="0" marL="457200" rtl="0" algn="l">
              <a:lnSpc>
                <a:spcPct val="90000"/>
              </a:lnSpc>
              <a:spcBef>
                <a:spcPts val="1000"/>
              </a:spcBef>
              <a:spcAft>
                <a:spcPts val="0"/>
              </a:spcAft>
              <a:buClr>
                <a:srgbClr val="000000"/>
              </a:buClr>
              <a:buSzPts val="1600"/>
              <a:buChar char="●"/>
            </a:pPr>
            <a:r>
              <a:rPr lang="en" sz="1600">
                <a:solidFill>
                  <a:srgbClr val="000000"/>
                </a:solidFill>
              </a:rPr>
              <a:t>Computer with intel i5 or greater processor.</a:t>
            </a:r>
            <a:endParaRPr sz="1600">
              <a:solidFill>
                <a:srgbClr val="000000"/>
              </a:solidFill>
            </a:endParaRPr>
          </a:p>
          <a:p>
            <a:pPr indent="-330200" lvl="0" marL="457200" rtl="0" algn="l">
              <a:lnSpc>
                <a:spcPct val="90000"/>
              </a:lnSpc>
              <a:spcBef>
                <a:spcPts val="0"/>
              </a:spcBef>
              <a:spcAft>
                <a:spcPts val="0"/>
              </a:spcAft>
              <a:buClr>
                <a:srgbClr val="000000"/>
              </a:buClr>
              <a:buSzPts val="1600"/>
              <a:buChar char="●"/>
            </a:pPr>
            <a:r>
              <a:rPr lang="en" sz="1600">
                <a:solidFill>
                  <a:srgbClr val="000000"/>
                </a:solidFill>
              </a:rPr>
              <a:t>Minimum 8 GB RAM.</a:t>
            </a:r>
            <a:endParaRPr sz="1600">
              <a:solidFill>
                <a:srgbClr val="000000"/>
              </a:solidFill>
            </a:endParaRPr>
          </a:p>
          <a:p>
            <a:pPr indent="-330200" lvl="0" marL="457200" rtl="0" algn="l">
              <a:lnSpc>
                <a:spcPct val="90000"/>
              </a:lnSpc>
              <a:spcBef>
                <a:spcPts val="0"/>
              </a:spcBef>
              <a:spcAft>
                <a:spcPts val="0"/>
              </a:spcAft>
              <a:buClr>
                <a:srgbClr val="000000"/>
              </a:buClr>
              <a:buSzPts val="1600"/>
              <a:buChar char="●"/>
            </a:pPr>
            <a:r>
              <a:rPr lang="en" sz="1600">
                <a:solidFill>
                  <a:srgbClr val="000000"/>
                </a:solidFill>
              </a:rPr>
              <a:t>A smartphone with android lollipop or greater ( For Testing )</a:t>
            </a:r>
            <a:endParaRPr sz="1600">
              <a:solidFill>
                <a:srgbClr val="000000"/>
              </a:solidFill>
            </a:endParaRPr>
          </a:p>
          <a:p>
            <a:pPr indent="0" lvl="0" marL="0" rtl="0" algn="l">
              <a:lnSpc>
                <a:spcPct val="90000"/>
              </a:lnSpc>
              <a:spcBef>
                <a:spcPts val="1000"/>
              </a:spcBef>
              <a:spcAft>
                <a:spcPts val="0"/>
              </a:spcAft>
              <a:buNone/>
            </a:pPr>
            <a:r>
              <a:rPr lang="en" sz="1600">
                <a:solidFill>
                  <a:srgbClr val="000000"/>
                </a:solidFill>
              </a:rPr>
              <a:t> 	</a:t>
            </a:r>
            <a:r>
              <a:rPr b="1" lang="en" sz="1600">
                <a:solidFill>
                  <a:srgbClr val="000000"/>
                </a:solidFill>
              </a:rPr>
              <a:t>SOFTWARE REQUIREMENTS</a:t>
            </a:r>
            <a:endParaRPr b="1" sz="1600">
              <a:solidFill>
                <a:srgbClr val="000000"/>
              </a:solidFill>
            </a:endParaRPr>
          </a:p>
          <a:p>
            <a:pPr indent="-330200" lvl="0" marL="457200" rtl="0" algn="l">
              <a:lnSpc>
                <a:spcPct val="90000"/>
              </a:lnSpc>
              <a:spcBef>
                <a:spcPts val="1000"/>
              </a:spcBef>
              <a:spcAft>
                <a:spcPts val="0"/>
              </a:spcAft>
              <a:buClr>
                <a:srgbClr val="000000"/>
              </a:buClr>
              <a:buSzPts val="1600"/>
              <a:buChar char="●"/>
            </a:pPr>
            <a:r>
              <a:rPr lang="en" sz="1600">
                <a:solidFill>
                  <a:srgbClr val="000000"/>
                </a:solidFill>
              </a:rPr>
              <a:t>Operating System : Linux or Windows</a:t>
            </a:r>
            <a:endParaRPr sz="1600">
              <a:solidFill>
                <a:srgbClr val="000000"/>
              </a:solidFill>
            </a:endParaRPr>
          </a:p>
          <a:p>
            <a:pPr indent="-330200" lvl="0" marL="457200" rtl="0" algn="l">
              <a:lnSpc>
                <a:spcPct val="90000"/>
              </a:lnSpc>
              <a:spcBef>
                <a:spcPts val="0"/>
              </a:spcBef>
              <a:spcAft>
                <a:spcPts val="0"/>
              </a:spcAft>
              <a:buClr>
                <a:srgbClr val="000000"/>
              </a:buClr>
              <a:buSzPts val="1600"/>
              <a:buChar char="●"/>
            </a:pPr>
            <a:r>
              <a:rPr lang="en" sz="1600">
                <a:solidFill>
                  <a:srgbClr val="000000"/>
                </a:solidFill>
              </a:rPr>
              <a:t>Android Studio by IntelliJ</a:t>
            </a:r>
            <a:endParaRPr sz="1600">
              <a:solidFill>
                <a:srgbClr val="000000"/>
              </a:solidFill>
            </a:endParaRPr>
          </a:p>
          <a:p>
            <a:pPr indent="-330200" lvl="0" marL="457200" rtl="0" algn="l">
              <a:lnSpc>
                <a:spcPct val="90000"/>
              </a:lnSpc>
              <a:spcBef>
                <a:spcPts val="0"/>
              </a:spcBef>
              <a:spcAft>
                <a:spcPts val="0"/>
              </a:spcAft>
              <a:buClr>
                <a:srgbClr val="000000"/>
              </a:buClr>
              <a:buSzPts val="1600"/>
              <a:buChar char="●"/>
            </a:pPr>
            <a:r>
              <a:rPr lang="en" sz="1600">
                <a:solidFill>
                  <a:srgbClr val="000000"/>
                </a:solidFill>
              </a:rPr>
              <a:t>Java SDK</a:t>
            </a:r>
            <a:endParaRPr sz="1600">
              <a:solidFill>
                <a:srgbClr val="000000"/>
              </a:solidFill>
            </a:endParaRPr>
          </a:p>
          <a:p>
            <a:pPr indent="-330200" lvl="0" marL="457200" rtl="0" algn="l">
              <a:lnSpc>
                <a:spcPct val="90000"/>
              </a:lnSpc>
              <a:spcBef>
                <a:spcPts val="0"/>
              </a:spcBef>
              <a:spcAft>
                <a:spcPts val="0"/>
              </a:spcAft>
              <a:buClr>
                <a:srgbClr val="000000"/>
              </a:buClr>
              <a:buSzPts val="1600"/>
              <a:buChar char="●"/>
            </a:pPr>
            <a:r>
              <a:rPr lang="en" sz="1600">
                <a:solidFill>
                  <a:srgbClr val="000000"/>
                </a:solidFill>
              </a:rPr>
              <a:t>Firebase account</a:t>
            </a:r>
            <a:endParaRPr sz="1600">
              <a:solidFill>
                <a:srgbClr val="000000"/>
              </a:solidFill>
            </a:endParaRPr>
          </a:p>
          <a:p>
            <a:pPr indent="-330200" lvl="0" marL="457200" rtl="0" algn="l">
              <a:lnSpc>
                <a:spcPct val="90000"/>
              </a:lnSpc>
              <a:spcBef>
                <a:spcPts val="0"/>
              </a:spcBef>
              <a:spcAft>
                <a:spcPts val="0"/>
              </a:spcAft>
              <a:buClr>
                <a:srgbClr val="000000"/>
              </a:buClr>
              <a:buSzPts val="1600"/>
              <a:buChar char="●"/>
            </a:pPr>
            <a:r>
              <a:rPr lang="en" sz="1600">
                <a:solidFill>
                  <a:srgbClr val="000000"/>
                </a:solidFill>
              </a:rPr>
              <a:t>Node.js </a:t>
            </a:r>
            <a:endParaRPr sz="1600">
              <a:solidFill>
                <a:srgbClr val="000000"/>
              </a:solidFill>
            </a:endParaRPr>
          </a:p>
          <a:p>
            <a:pPr indent="0" lvl="0" marL="0" rtl="0" algn="l">
              <a:spcBef>
                <a:spcPts val="0"/>
              </a:spcBef>
              <a:spcAft>
                <a:spcPts val="160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HARDWARE/SOFTWARE REQUIREMENTS ( USER )</a:t>
            </a:r>
            <a:endParaRPr/>
          </a:p>
        </p:txBody>
      </p:sp>
      <p:sp>
        <p:nvSpPr>
          <p:cNvPr id="344" name="Google Shape;344;p24"/>
          <p:cNvSpPr txBox="1"/>
          <p:nvPr>
            <p:ph idx="1" type="body"/>
          </p:nvPr>
        </p:nvSpPr>
        <p:spPr>
          <a:xfrm>
            <a:off x="1120525" y="1754050"/>
            <a:ext cx="7030500" cy="2877600"/>
          </a:xfrm>
          <a:prstGeom prst="rect">
            <a:avLst/>
          </a:prstGeom>
        </p:spPr>
        <p:txBody>
          <a:bodyPr anchorCtr="0" anchor="t" bIns="91425" lIns="91425" spcFirstLastPara="1" rIns="91425" wrap="square" tIns="91425">
            <a:noAutofit/>
          </a:bodyPr>
          <a:lstStyle/>
          <a:p>
            <a:pPr indent="457200" lvl="0" marL="0" rtl="0" algn="l">
              <a:lnSpc>
                <a:spcPct val="90000"/>
              </a:lnSpc>
              <a:spcBef>
                <a:spcPts val="1000"/>
              </a:spcBef>
              <a:spcAft>
                <a:spcPts val="0"/>
              </a:spcAft>
              <a:buNone/>
            </a:pPr>
            <a:r>
              <a:rPr b="1" lang="en" sz="1600">
                <a:solidFill>
                  <a:srgbClr val="000000"/>
                </a:solidFill>
              </a:rPr>
              <a:t>HARDWARE REQUIREMENTS</a:t>
            </a:r>
            <a:endParaRPr b="1" sz="1600">
              <a:solidFill>
                <a:srgbClr val="000000"/>
              </a:solidFill>
            </a:endParaRPr>
          </a:p>
          <a:p>
            <a:pPr indent="-330200" lvl="0" marL="457200" rtl="0" algn="l">
              <a:lnSpc>
                <a:spcPct val="90000"/>
              </a:lnSpc>
              <a:spcBef>
                <a:spcPts val="1000"/>
              </a:spcBef>
              <a:spcAft>
                <a:spcPts val="0"/>
              </a:spcAft>
              <a:buClr>
                <a:srgbClr val="000000"/>
              </a:buClr>
              <a:buSzPts val="1600"/>
              <a:buChar char="●"/>
            </a:pPr>
            <a:r>
              <a:rPr lang="en" sz="1600">
                <a:solidFill>
                  <a:srgbClr val="000000"/>
                </a:solidFill>
              </a:rPr>
              <a:t>A Mobile phone</a:t>
            </a:r>
            <a:endParaRPr sz="1600">
              <a:solidFill>
                <a:srgbClr val="000000"/>
              </a:solidFill>
            </a:endParaRPr>
          </a:p>
          <a:p>
            <a:pPr indent="-330200" lvl="0" marL="457200" rtl="0" algn="l">
              <a:lnSpc>
                <a:spcPct val="90000"/>
              </a:lnSpc>
              <a:spcBef>
                <a:spcPts val="0"/>
              </a:spcBef>
              <a:spcAft>
                <a:spcPts val="0"/>
              </a:spcAft>
              <a:buClr>
                <a:srgbClr val="000000"/>
              </a:buClr>
              <a:buSzPts val="1600"/>
              <a:buChar char="●"/>
            </a:pPr>
            <a:r>
              <a:rPr lang="en" sz="1600">
                <a:solidFill>
                  <a:srgbClr val="000000"/>
                </a:solidFill>
              </a:rPr>
              <a:t>Minimum 500 MB RAM ( recommended 1GB or greater )</a:t>
            </a:r>
            <a:endParaRPr sz="1600">
              <a:solidFill>
                <a:srgbClr val="000000"/>
              </a:solidFill>
            </a:endParaRPr>
          </a:p>
          <a:p>
            <a:pPr indent="-330200" lvl="0" marL="457200" rtl="0" algn="l">
              <a:lnSpc>
                <a:spcPct val="90000"/>
              </a:lnSpc>
              <a:spcBef>
                <a:spcPts val="0"/>
              </a:spcBef>
              <a:spcAft>
                <a:spcPts val="0"/>
              </a:spcAft>
              <a:buClr>
                <a:srgbClr val="000000"/>
              </a:buClr>
              <a:buSzPts val="1600"/>
              <a:buChar char="●"/>
            </a:pPr>
            <a:r>
              <a:rPr lang="en" sz="1600">
                <a:solidFill>
                  <a:srgbClr val="000000"/>
                </a:solidFill>
              </a:rPr>
              <a:t>Minimum 50 MB free space.</a:t>
            </a:r>
            <a:endParaRPr sz="1600">
              <a:solidFill>
                <a:srgbClr val="000000"/>
              </a:solidFill>
            </a:endParaRPr>
          </a:p>
          <a:p>
            <a:pPr indent="0" lvl="0" marL="0" rtl="0" algn="l">
              <a:lnSpc>
                <a:spcPct val="90000"/>
              </a:lnSpc>
              <a:spcBef>
                <a:spcPts val="1000"/>
              </a:spcBef>
              <a:spcAft>
                <a:spcPts val="0"/>
              </a:spcAft>
              <a:buNone/>
            </a:pPr>
            <a:r>
              <a:rPr lang="en" sz="1600">
                <a:solidFill>
                  <a:srgbClr val="000000"/>
                </a:solidFill>
              </a:rPr>
              <a:t> 	</a:t>
            </a:r>
            <a:r>
              <a:rPr b="1" lang="en" sz="1600">
                <a:solidFill>
                  <a:srgbClr val="000000"/>
                </a:solidFill>
              </a:rPr>
              <a:t>SOFTWARE REQUIREMENTS</a:t>
            </a:r>
            <a:endParaRPr b="1" sz="1600">
              <a:solidFill>
                <a:srgbClr val="000000"/>
              </a:solidFill>
            </a:endParaRPr>
          </a:p>
          <a:p>
            <a:pPr indent="-330200" lvl="0" marL="457200" rtl="0" algn="l">
              <a:lnSpc>
                <a:spcPct val="90000"/>
              </a:lnSpc>
              <a:spcBef>
                <a:spcPts val="1000"/>
              </a:spcBef>
              <a:spcAft>
                <a:spcPts val="0"/>
              </a:spcAft>
              <a:buClr>
                <a:srgbClr val="000000"/>
              </a:buClr>
              <a:buSzPts val="1600"/>
              <a:buChar char="●"/>
            </a:pPr>
            <a:r>
              <a:rPr lang="en" sz="1600">
                <a:solidFill>
                  <a:srgbClr val="000000"/>
                </a:solidFill>
              </a:rPr>
              <a:t>Operating System: Android.</a:t>
            </a:r>
            <a:endParaRPr sz="1600">
              <a:solidFill>
                <a:srgbClr val="000000"/>
              </a:solidFill>
            </a:endParaRPr>
          </a:p>
          <a:p>
            <a:pPr indent="-330200" lvl="0" marL="457200" rtl="0" algn="l">
              <a:lnSpc>
                <a:spcPct val="90000"/>
              </a:lnSpc>
              <a:spcBef>
                <a:spcPts val="0"/>
              </a:spcBef>
              <a:spcAft>
                <a:spcPts val="0"/>
              </a:spcAft>
              <a:buClr>
                <a:srgbClr val="000000"/>
              </a:buClr>
              <a:buSzPts val="1600"/>
              <a:buChar char="●"/>
            </a:pPr>
            <a:r>
              <a:rPr lang="en" sz="1600">
                <a:solidFill>
                  <a:srgbClr val="000000"/>
                </a:solidFill>
              </a:rPr>
              <a:t>Android Lollipop ( API 21 ) or greater.</a:t>
            </a:r>
            <a:endParaRPr sz="1600">
              <a:solidFill>
                <a:srgbClr val="000000"/>
              </a:solidFill>
            </a:endParaRPr>
          </a:p>
          <a:p>
            <a:pPr indent="0" lvl="0" marL="0" rtl="0" algn="l">
              <a:spcBef>
                <a:spcPts val="0"/>
              </a:spcBef>
              <a:spcAft>
                <a:spcPts val="1600"/>
              </a:spcAft>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ALGORITHMS/API USED</a:t>
            </a:r>
            <a:endParaRPr/>
          </a:p>
        </p:txBody>
      </p:sp>
      <p:sp>
        <p:nvSpPr>
          <p:cNvPr id="350" name="Google Shape;350;p25"/>
          <p:cNvSpPr txBox="1"/>
          <p:nvPr>
            <p:ph idx="1" type="body"/>
          </p:nvPr>
        </p:nvSpPr>
        <p:spPr>
          <a:xfrm>
            <a:off x="691475" y="153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ANDROID COMPONENTS USED:</a:t>
            </a:r>
            <a:endParaRPr sz="1600">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Card View</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Drawer Layout</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Recycler View</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Notification Manager</a:t>
            </a:r>
            <a:endParaRPr sz="1600">
              <a:solidFill>
                <a:srgbClr val="000000"/>
              </a:solidFill>
            </a:endParaRPr>
          </a:p>
          <a:p>
            <a:pPr indent="0" lvl="0" marL="0" rtl="0" algn="l">
              <a:spcBef>
                <a:spcPts val="1600"/>
              </a:spcBef>
              <a:spcAft>
                <a:spcPts val="0"/>
              </a:spcAft>
              <a:buNone/>
            </a:pPr>
            <a:r>
              <a:rPr lang="en" sz="1600">
                <a:solidFill>
                  <a:srgbClr val="000000"/>
                </a:solidFill>
              </a:rPr>
              <a:t>API use:</a:t>
            </a:r>
            <a:endParaRPr sz="1600">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UPI payment api</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Firestore API</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Firebase API</a:t>
            </a:r>
            <a:endParaRPr sz="16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26"/>
          <p:cNvSpPr txBox="1"/>
          <p:nvPr>
            <p:ph type="title"/>
          </p:nvPr>
        </p:nvSpPr>
        <p:spPr>
          <a:xfrm>
            <a:off x="1264550" y="2190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LEVEL DESIGN (USE CASE)</a:t>
            </a:r>
            <a:endParaRPr/>
          </a:p>
        </p:txBody>
      </p:sp>
      <p:pic>
        <p:nvPicPr>
          <p:cNvPr id="356" name="Google Shape;356;p26"/>
          <p:cNvPicPr preferRelativeResize="0"/>
          <p:nvPr/>
        </p:nvPicPr>
        <p:blipFill>
          <a:blip r:embed="rId3">
            <a:alphaModFix/>
          </a:blip>
          <a:stretch>
            <a:fillRect/>
          </a:stretch>
        </p:blipFill>
        <p:spPr>
          <a:xfrm>
            <a:off x="2639075" y="978100"/>
            <a:ext cx="3446749" cy="3999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DigiLib</a:t>
            </a:r>
            <a:endParaRPr/>
          </a:p>
        </p:txBody>
      </p:sp>
      <p:sp>
        <p:nvSpPr>
          <p:cNvPr id="362" name="Google Shape;362;p2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What it is?</a:t>
            </a:r>
            <a:endParaRPr sz="1600"/>
          </a:p>
          <a:p>
            <a:pPr indent="0" lvl="0" marL="0" rtl="0" algn="l">
              <a:spcBef>
                <a:spcPts val="1600"/>
              </a:spcBef>
              <a:spcAft>
                <a:spcPts val="0"/>
              </a:spcAft>
              <a:buNone/>
            </a:pPr>
            <a:r>
              <a:rPr b="1" lang="en" sz="1600" u="sng"/>
              <a:t>How it works.</a:t>
            </a:r>
            <a:endParaRPr b="1" sz="1600" u="sng"/>
          </a:p>
          <a:p>
            <a:pPr indent="0" lvl="0" marL="0" rtl="0" algn="l">
              <a:spcBef>
                <a:spcPts val="1600"/>
              </a:spcBef>
              <a:spcAft>
                <a:spcPts val="0"/>
              </a:spcAft>
              <a:buNone/>
            </a:pPr>
            <a:r>
              <a:rPr lang="en" sz="1600"/>
              <a:t>Conclusion.</a:t>
            </a:r>
            <a:endParaRPr sz="1600"/>
          </a:p>
          <a:p>
            <a:pPr indent="0" lvl="0" marL="0" rtl="0" algn="l">
              <a:spcBef>
                <a:spcPts val="1600"/>
              </a:spcBef>
              <a:spcAft>
                <a:spcPts val="1600"/>
              </a:spcAft>
              <a:buNone/>
            </a:pPr>
            <a:r>
              <a:rPr lang="en" sz="1600"/>
              <a:t>Future Scope.</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OF THE APP</a:t>
            </a:r>
            <a:endParaRPr/>
          </a:p>
        </p:txBody>
      </p:sp>
      <p:sp>
        <p:nvSpPr>
          <p:cNvPr id="368" name="Google Shape;368;p28"/>
          <p:cNvSpPr txBox="1"/>
          <p:nvPr>
            <p:ph idx="1" type="body"/>
          </p:nvPr>
        </p:nvSpPr>
        <p:spPr>
          <a:xfrm>
            <a:off x="1056750" y="1490775"/>
            <a:ext cx="7030500" cy="2541600"/>
          </a:xfrm>
          <a:prstGeom prst="rect">
            <a:avLst/>
          </a:prstGeom>
        </p:spPr>
        <p:txBody>
          <a:bodyPr anchorCtr="0" anchor="t" bIns="91425" lIns="91425" spcFirstLastPara="1" rIns="91425" wrap="square" tIns="91425">
            <a:noAutofit/>
          </a:bodyPr>
          <a:lstStyle/>
          <a:p>
            <a:pPr indent="-330200" lvl="0" marL="457200" rtl="0" algn="l">
              <a:lnSpc>
                <a:spcPct val="90000"/>
              </a:lnSpc>
              <a:spcBef>
                <a:spcPts val="1000"/>
              </a:spcBef>
              <a:spcAft>
                <a:spcPts val="0"/>
              </a:spcAft>
              <a:buClr>
                <a:srgbClr val="000000"/>
              </a:buClr>
              <a:buSzPts val="1600"/>
              <a:buChar char="●"/>
            </a:pPr>
            <a:r>
              <a:rPr lang="en" sz="1600">
                <a:solidFill>
                  <a:srgbClr val="000000"/>
                </a:solidFill>
              </a:rPr>
              <a:t>User can view the complete database of the available books in the library.</a:t>
            </a:r>
            <a:endParaRPr sz="1600">
              <a:solidFill>
                <a:srgbClr val="000000"/>
              </a:solidFill>
            </a:endParaRPr>
          </a:p>
          <a:p>
            <a:pPr indent="-330200" lvl="0" marL="457200" rtl="0" algn="l">
              <a:lnSpc>
                <a:spcPct val="90000"/>
              </a:lnSpc>
              <a:spcBef>
                <a:spcPts val="0"/>
              </a:spcBef>
              <a:spcAft>
                <a:spcPts val="0"/>
              </a:spcAft>
              <a:buClr>
                <a:srgbClr val="000000"/>
              </a:buClr>
              <a:buSzPts val="1600"/>
              <a:buChar char="●"/>
            </a:pPr>
            <a:r>
              <a:rPr lang="en" sz="1600">
                <a:solidFill>
                  <a:srgbClr val="000000"/>
                </a:solidFill>
              </a:rPr>
              <a:t>User can suggest the book if it is not available in the library.</a:t>
            </a:r>
            <a:endParaRPr sz="1600">
              <a:solidFill>
                <a:srgbClr val="000000"/>
              </a:solidFill>
            </a:endParaRPr>
          </a:p>
          <a:p>
            <a:pPr indent="-330200" lvl="0" marL="457200" rtl="0" algn="l">
              <a:lnSpc>
                <a:spcPct val="90000"/>
              </a:lnSpc>
              <a:spcBef>
                <a:spcPts val="0"/>
              </a:spcBef>
              <a:spcAft>
                <a:spcPts val="0"/>
              </a:spcAft>
              <a:buClr>
                <a:srgbClr val="000000"/>
              </a:buClr>
              <a:buSzPts val="1600"/>
              <a:buChar char="●"/>
            </a:pPr>
            <a:r>
              <a:rPr lang="en" sz="1600">
                <a:solidFill>
                  <a:srgbClr val="000000"/>
                </a:solidFill>
              </a:rPr>
              <a:t>User can demand a book if there are no copies left.</a:t>
            </a:r>
            <a:endParaRPr sz="1600">
              <a:solidFill>
                <a:srgbClr val="000000"/>
              </a:solidFill>
            </a:endParaRPr>
          </a:p>
          <a:p>
            <a:pPr indent="-330200" lvl="0" marL="457200" rtl="0" algn="l">
              <a:lnSpc>
                <a:spcPct val="90000"/>
              </a:lnSpc>
              <a:spcBef>
                <a:spcPts val="0"/>
              </a:spcBef>
              <a:spcAft>
                <a:spcPts val="0"/>
              </a:spcAft>
              <a:buClr>
                <a:srgbClr val="000000"/>
              </a:buClr>
              <a:buSzPts val="1600"/>
              <a:buChar char="●"/>
            </a:pPr>
            <a:r>
              <a:rPr lang="en" sz="1600">
                <a:solidFill>
                  <a:srgbClr val="000000"/>
                </a:solidFill>
              </a:rPr>
              <a:t>User can check their profile to know about the books currently issued and fine to be payed.</a:t>
            </a:r>
            <a:endParaRPr sz="1600">
              <a:solidFill>
                <a:srgbClr val="000000"/>
              </a:solidFill>
            </a:endParaRPr>
          </a:p>
          <a:p>
            <a:pPr indent="-330200" lvl="0" marL="457200" rtl="0" algn="l">
              <a:lnSpc>
                <a:spcPct val="90000"/>
              </a:lnSpc>
              <a:spcBef>
                <a:spcPts val="0"/>
              </a:spcBef>
              <a:spcAft>
                <a:spcPts val="0"/>
              </a:spcAft>
              <a:buClr>
                <a:srgbClr val="000000"/>
              </a:buClr>
              <a:buSzPts val="1600"/>
              <a:buChar char="●"/>
            </a:pPr>
            <a:r>
              <a:rPr lang="en" sz="1600">
                <a:solidFill>
                  <a:srgbClr val="000000"/>
                </a:solidFill>
              </a:rPr>
              <a:t>User can receive notifications when the book of which they submitted the demand slip is available.</a:t>
            </a:r>
            <a:endParaRPr sz="1600">
              <a:solidFill>
                <a:srgbClr val="000000"/>
              </a:solidFill>
            </a:endParaRPr>
          </a:p>
          <a:p>
            <a:pPr indent="0" lvl="0" marL="0" rtl="0" algn="l">
              <a:spcBef>
                <a:spcPts val="0"/>
              </a:spcBef>
              <a:spcAft>
                <a:spcPts val="1600"/>
              </a:spcAft>
              <a:buNone/>
            </a:pPr>
            <a:r>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29"/>
          <p:cNvSpPr txBox="1"/>
          <p:nvPr>
            <p:ph type="title"/>
          </p:nvPr>
        </p:nvSpPr>
        <p:spPr>
          <a:xfrm>
            <a:off x="1303800" y="598575"/>
            <a:ext cx="3430500" cy="19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SPLASH SCREEN</a:t>
            </a:r>
            <a:endParaRPr/>
          </a:p>
        </p:txBody>
      </p:sp>
      <p:sp>
        <p:nvSpPr>
          <p:cNvPr id="374" name="Google Shape;374;p29"/>
          <p:cNvSpPr txBox="1"/>
          <p:nvPr>
            <p:ph idx="1" type="subTitle"/>
          </p:nvPr>
        </p:nvSpPr>
        <p:spPr>
          <a:xfrm>
            <a:off x="1303800" y="2743199"/>
            <a:ext cx="3430500" cy="9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It is the graphical </a:t>
            </a:r>
            <a:r>
              <a:rPr lang="en">
                <a:solidFill>
                  <a:srgbClr val="000000"/>
                </a:solidFill>
              </a:rPr>
              <a:t>control </a:t>
            </a:r>
            <a:r>
              <a:rPr lang="en">
                <a:solidFill>
                  <a:srgbClr val="000000"/>
                </a:solidFill>
              </a:rPr>
              <a:t>introduction activity element for the app. </a:t>
            </a:r>
            <a:endParaRPr>
              <a:solidFill>
                <a:srgbClr val="000000"/>
              </a:solidFill>
            </a:endParaRPr>
          </a:p>
        </p:txBody>
      </p:sp>
      <p:sp>
        <p:nvSpPr>
          <p:cNvPr id="375" name="Google Shape;375;p29"/>
          <p:cNvSpPr txBox="1"/>
          <p:nvPr>
            <p:ph idx="2" type="body"/>
          </p:nvPr>
        </p:nvSpPr>
        <p:spPr>
          <a:xfrm>
            <a:off x="4903700" y="661000"/>
            <a:ext cx="3430500" cy="387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76" name="Google Shape;376;p29"/>
          <p:cNvPicPr preferRelativeResize="0"/>
          <p:nvPr/>
        </p:nvPicPr>
        <p:blipFill>
          <a:blip r:embed="rId3">
            <a:alphaModFix/>
          </a:blip>
          <a:stretch>
            <a:fillRect/>
          </a:stretch>
        </p:blipFill>
        <p:spPr>
          <a:xfrm>
            <a:off x="5744150" y="752500"/>
            <a:ext cx="1828800" cy="3657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30"/>
          <p:cNvSpPr txBox="1"/>
          <p:nvPr>
            <p:ph type="title"/>
          </p:nvPr>
        </p:nvSpPr>
        <p:spPr>
          <a:xfrm>
            <a:off x="1303800" y="598575"/>
            <a:ext cx="3430500" cy="19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LOGIN</a:t>
            </a:r>
            <a:endParaRPr/>
          </a:p>
        </p:txBody>
      </p:sp>
      <p:sp>
        <p:nvSpPr>
          <p:cNvPr id="382" name="Google Shape;382;p30"/>
          <p:cNvSpPr txBox="1"/>
          <p:nvPr>
            <p:ph idx="1" type="subTitle"/>
          </p:nvPr>
        </p:nvSpPr>
        <p:spPr>
          <a:xfrm>
            <a:off x="1303800" y="2743203"/>
            <a:ext cx="3430500" cy="72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users have to put their email address and the password to login.</a:t>
            </a:r>
            <a:endParaRPr>
              <a:solidFill>
                <a:srgbClr val="000000"/>
              </a:solidFill>
            </a:endParaRPr>
          </a:p>
        </p:txBody>
      </p:sp>
      <p:sp>
        <p:nvSpPr>
          <p:cNvPr id="383" name="Google Shape;383;p30"/>
          <p:cNvSpPr txBox="1"/>
          <p:nvPr>
            <p:ph idx="2" type="body"/>
          </p:nvPr>
        </p:nvSpPr>
        <p:spPr>
          <a:xfrm>
            <a:off x="4903700" y="661000"/>
            <a:ext cx="3430500" cy="387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84" name="Google Shape;384;p30"/>
          <p:cNvPicPr preferRelativeResize="0"/>
          <p:nvPr/>
        </p:nvPicPr>
        <p:blipFill>
          <a:blip r:embed="rId3">
            <a:alphaModFix/>
          </a:blip>
          <a:stretch>
            <a:fillRect/>
          </a:stretch>
        </p:blipFill>
        <p:spPr>
          <a:xfrm>
            <a:off x="5704562" y="742950"/>
            <a:ext cx="1828800" cy="3657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31"/>
          <p:cNvSpPr txBox="1"/>
          <p:nvPr>
            <p:ph type="title"/>
          </p:nvPr>
        </p:nvSpPr>
        <p:spPr>
          <a:xfrm>
            <a:off x="1303800" y="598575"/>
            <a:ext cx="3430500" cy="19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a:t>
            </a:r>
            <a:endParaRPr/>
          </a:p>
          <a:p>
            <a:pPr indent="0" lvl="0" marL="0" rtl="0" algn="l">
              <a:spcBef>
                <a:spcPts val="0"/>
              </a:spcBef>
              <a:spcAft>
                <a:spcPts val="0"/>
              </a:spcAft>
              <a:buNone/>
            </a:pPr>
            <a:r>
              <a:t/>
            </a:r>
            <a:endParaRPr/>
          </a:p>
        </p:txBody>
      </p:sp>
      <p:sp>
        <p:nvSpPr>
          <p:cNvPr id="390" name="Google Shape;390;p31"/>
          <p:cNvSpPr txBox="1"/>
          <p:nvPr>
            <p:ph idx="1" type="subTitle"/>
          </p:nvPr>
        </p:nvSpPr>
        <p:spPr>
          <a:xfrm>
            <a:off x="1303800" y="2743200"/>
            <a:ext cx="3430500" cy="117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Dashboard gives the overall information of the logged in user viz. Name, class department and the list of books issued.</a:t>
            </a:r>
            <a:endParaRPr>
              <a:solidFill>
                <a:srgbClr val="000000"/>
              </a:solidFill>
            </a:endParaRPr>
          </a:p>
        </p:txBody>
      </p:sp>
      <p:sp>
        <p:nvSpPr>
          <p:cNvPr id="391" name="Google Shape;391;p31"/>
          <p:cNvSpPr txBox="1"/>
          <p:nvPr>
            <p:ph idx="2" type="body"/>
          </p:nvPr>
        </p:nvSpPr>
        <p:spPr>
          <a:xfrm>
            <a:off x="4903700" y="661000"/>
            <a:ext cx="3430500" cy="387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92" name="Google Shape;392;p31"/>
          <p:cNvPicPr preferRelativeResize="0"/>
          <p:nvPr/>
        </p:nvPicPr>
        <p:blipFill>
          <a:blip r:embed="rId3">
            <a:alphaModFix/>
          </a:blip>
          <a:stretch>
            <a:fillRect/>
          </a:stretch>
        </p:blipFill>
        <p:spPr>
          <a:xfrm>
            <a:off x="5704562" y="767500"/>
            <a:ext cx="1828800" cy="3657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DigiLib</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t>What it is?</a:t>
            </a:r>
            <a:endParaRPr sz="1600"/>
          </a:p>
          <a:p>
            <a:pPr indent="0" lvl="0" marL="0" rtl="0" algn="l">
              <a:spcBef>
                <a:spcPts val="1600"/>
              </a:spcBef>
              <a:spcAft>
                <a:spcPts val="0"/>
              </a:spcAft>
              <a:buNone/>
            </a:pPr>
            <a:r>
              <a:rPr lang="en" sz="1600"/>
              <a:t>How it works.</a:t>
            </a:r>
            <a:endParaRPr sz="1600"/>
          </a:p>
          <a:p>
            <a:pPr indent="0" lvl="0" marL="0" rtl="0" algn="l">
              <a:spcBef>
                <a:spcPts val="1600"/>
              </a:spcBef>
              <a:spcAft>
                <a:spcPts val="0"/>
              </a:spcAft>
              <a:buNone/>
            </a:pPr>
            <a:r>
              <a:rPr lang="en" sz="1600"/>
              <a:t>Conclusion.</a:t>
            </a:r>
            <a:endParaRPr sz="1600"/>
          </a:p>
          <a:p>
            <a:pPr indent="0" lvl="0" marL="0" rtl="0" algn="l">
              <a:spcBef>
                <a:spcPts val="1600"/>
              </a:spcBef>
              <a:spcAft>
                <a:spcPts val="1600"/>
              </a:spcAft>
              <a:buNone/>
            </a:pPr>
            <a:r>
              <a:rPr lang="en" sz="1600"/>
              <a:t>Future Scope.</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32"/>
          <p:cNvSpPr txBox="1"/>
          <p:nvPr>
            <p:ph type="title"/>
          </p:nvPr>
        </p:nvSpPr>
        <p:spPr>
          <a:xfrm>
            <a:off x="1303800" y="598575"/>
            <a:ext cx="3430500" cy="19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SLIDING NAVIGATOR</a:t>
            </a:r>
            <a:endParaRPr/>
          </a:p>
        </p:txBody>
      </p:sp>
      <p:sp>
        <p:nvSpPr>
          <p:cNvPr id="398" name="Google Shape;398;p32"/>
          <p:cNvSpPr txBox="1"/>
          <p:nvPr>
            <p:ph idx="1" type="subTitle"/>
          </p:nvPr>
        </p:nvSpPr>
        <p:spPr>
          <a:xfrm>
            <a:off x="1303800" y="2743203"/>
            <a:ext cx="3430500" cy="72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assists to easily navigate through the different app modules.</a:t>
            </a:r>
            <a:endParaRPr/>
          </a:p>
        </p:txBody>
      </p:sp>
      <p:sp>
        <p:nvSpPr>
          <p:cNvPr id="399" name="Google Shape;399;p32"/>
          <p:cNvSpPr txBox="1"/>
          <p:nvPr>
            <p:ph idx="2" type="body"/>
          </p:nvPr>
        </p:nvSpPr>
        <p:spPr>
          <a:xfrm>
            <a:off x="4903700" y="661000"/>
            <a:ext cx="3430500" cy="387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00" name="Google Shape;400;p32"/>
          <p:cNvPicPr preferRelativeResize="0"/>
          <p:nvPr/>
        </p:nvPicPr>
        <p:blipFill>
          <a:blip r:embed="rId3">
            <a:alphaModFix/>
          </a:blip>
          <a:stretch>
            <a:fillRect/>
          </a:stretch>
        </p:blipFill>
        <p:spPr>
          <a:xfrm>
            <a:off x="5704562" y="767500"/>
            <a:ext cx="1828800" cy="3657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33"/>
          <p:cNvSpPr txBox="1"/>
          <p:nvPr>
            <p:ph type="title"/>
          </p:nvPr>
        </p:nvSpPr>
        <p:spPr>
          <a:xfrm>
            <a:off x="1303800" y="598575"/>
            <a:ext cx="3430500" cy="19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BOOKS</a:t>
            </a:r>
            <a:endParaRPr/>
          </a:p>
        </p:txBody>
      </p:sp>
      <p:sp>
        <p:nvSpPr>
          <p:cNvPr id="406" name="Google Shape;406;p33"/>
          <p:cNvSpPr txBox="1"/>
          <p:nvPr>
            <p:ph idx="1" type="subTitle"/>
          </p:nvPr>
        </p:nvSpPr>
        <p:spPr>
          <a:xfrm>
            <a:off x="1303800" y="2743199"/>
            <a:ext cx="3430500" cy="94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view books section provides the read view of the database of the  college library books.</a:t>
            </a:r>
            <a:endParaRPr>
              <a:solidFill>
                <a:srgbClr val="000000"/>
              </a:solidFill>
            </a:endParaRPr>
          </a:p>
        </p:txBody>
      </p:sp>
      <p:sp>
        <p:nvSpPr>
          <p:cNvPr id="407" name="Google Shape;407;p33"/>
          <p:cNvSpPr txBox="1"/>
          <p:nvPr>
            <p:ph idx="2" type="body"/>
          </p:nvPr>
        </p:nvSpPr>
        <p:spPr>
          <a:xfrm>
            <a:off x="4903700" y="661000"/>
            <a:ext cx="3430500" cy="387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08" name="Google Shape;408;p33"/>
          <p:cNvPicPr preferRelativeResize="0"/>
          <p:nvPr/>
        </p:nvPicPr>
        <p:blipFill>
          <a:blip r:embed="rId3">
            <a:alphaModFix/>
          </a:blip>
          <a:stretch>
            <a:fillRect/>
          </a:stretch>
        </p:blipFill>
        <p:spPr>
          <a:xfrm>
            <a:off x="5704562" y="767500"/>
            <a:ext cx="1828800" cy="3657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34"/>
          <p:cNvSpPr txBox="1"/>
          <p:nvPr>
            <p:ph type="title"/>
          </p:nvPr>
        </p:nvSpPr>
        <p:spPr>
          <a:xfrm>
            <a:off x="1303800" y="598575"/>
            <a:ext cx="3430500" cy="19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BOOK SEARCH</a:t>
            </a:r>
            <a:endParaRPr/>
          </a:p>
        </p:txBody>
      </p:sp>
      <p:sp>
        <p:nvSpPr>
          <p:cNvPr id="414" name="Google Shape;414;p34"/>
          <p:cNvSpPr txBox="1"/>
          <p:nvPr>
            <p:ph idx="1" type="subTitle"/>
          </p:nvPr>
        </p:nvSpPr>
        <p:spPr>
          <a:xfrm>
            <a:off x="1303800" y="2743200"/>
            <a:ext cx="3430500" cy="12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Entering the keyword in the search bar for the desired book will filter the book list accordingly, handing the book the user wanted.</a:t>
            </a:r>
            <a:endParaRPr>
              <a:solidFill>
                <a:srgbClr val="000000"/>
              </a:solidFill>
            </a:endParaRPr>
          </a:p>
        </p:txBody>
      </p:sp>
      <p:sp>
        <p:nvSpPr>
          <p:cNvPr id="415" name="Google Shape;415;p34"/>
          <p:cNvSpPr txBox="1"/>
          <p:nvPr>
            <p:ph idx="2" type="body"/>
          </p:nvPr>
        </p:nvSpPr>
        <p:spPr>
          <a:xfrm>
            <a:off x="4903700" y="661000"/>
            <a:ext cx="3430500" cy="387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16" name="Google Shape;416;p34"/>
          <p:cNvPicPr preferRelativeResize="0"/>
          <p:nvPr/>
        </p:nvPicPr>
        <p:blipFill>
          <a:blip r:embed="rId3">
            <a:alphaModFix/>
          </a:blip>
          <a:stretch>
            <a:fillRect/>
          </a:stretch>
        </p:blipFill>
        <p:spPr>
          <a:xfrm>
            <a:off x="5704562" y="742950"/>
            <a:ext cx="1828800" cy="3657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35"/>
          <p:cNvSpPr txBox="1"/>
          <p:nvPr>
            <p:ph type="title"/>
          </p:nvPr>
        </p:nvSpPr>
        <p:spPr>
          <a:xfrm>
            <a:off x="1303800" y="598575"/>
            <a:ext cx="3430500" cy="19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 UP</a:t>
            </a:r>
            <a:r>
              <a:rPr lang="en"/>
              <a:t> FOR DEMAND SLIP</a:t>
            </a:r>
            <a:endParaRPr/>
          </a:p>
        </p:txBody>
      </p:sp>
      <p:sp>
        <p:nvSpPr>
          <p:cNvPr id="422" name="Google Shape;422;p35"/>
          <p:cNvSpPr txBox="1"/>
          <p:nvPr>
            <p:ph idx="1" type="subTitle"/>
          </p:nvPr>
        </p:nvSpPr>
        <p:spPr>
          <a:xfrm>
            <a:off x="1303800" y="2743200"/>
            <a:ext cx="3430500" cy="10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students have to provide the details before issuing a demand slip.</a:t>
            </a:r>
            <a:endParaRPr>
              <a:solidFill>
                <a:srgbClr val="000000"/>
              </a:solidFill>
            </a:endParaRPr>
          </a:p>
        </p:txBody>
      </p:sp>
      <p:sp>
        <p:nvSpPr>
          <p:cNvPr id="423" name="Google Shape;423;p35"/>
          <p:cNvSpPr txBox="1"/>
          <p:nvPr>
            <p:ph idx="2" type="body"/>
          </p:nvPr>
        </p:nvSpPr>
        <p:spPr>
          <a:xfrm>
            <a:off x="4903700" y="661000"/>
            <a:ext cx="3430500" cy="387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24" name="Google Shape;424;p35"/>
          <p:cNvPicPr preferRelativeResize="0"/>
          <p:nvPr/>
        </p:nvPicPr>
        <p:blipFill>
          <a:blip r:embed="rId3">
            <a:alphaModFix/>
          </a:blip>
          <a:stretch>
            <a:fillRect/>
          </a:stretch>
        </p:blipFill>
        <p:spPr>
          <a:xfrm>
            <a:off x="5704562" y="767500"/>
            <a:ext cx="1828800" cy="3657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36"/>
          <p:cNvSpPr txBox="1"/>
          <p:nvPr>
            <p:ph type="title"/>
          </p:nvPr>
        </p:nvSpPr>
        <p:spPr>
          <a:xfrm>
            <a:off x="1303800" y="598575"/>
            <a:ext cx="3430500" cy="19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REQUEST DEMAND SLIP</a:t>
            </a:r>
            <a:endParaRPr/>
          </a:p>
        </p:txBody>
      </p:sp>
      <p:sp>
        <p:nvSpPr>
          <p:cNvPr id="430" name="Google Shape;430;p36"/>
          <p:cNvSpPr txBox="1"/>
          <p:nvPr>
            <p:ph idx="1" type="subTitle"/>
          </p:nvPr>
        </p:nvSpPr>
        <p:spPr>
          <a:xfrm>
            <a:off x="1303800" y="2743200"/>
            <a:ext cx="3430500" cy="9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After providing the details the user can request for the book which is not available in the library.</a:t>
            </a:r>
            <a:endParaRPr>
              <a:solidFill>
                <a:srgbClr val="000000"/>
              </a:solidFill>
            </a:endParaRPr>
          </a:p>
        </p:txBody>
      </p:sp>
      <p:sp>
        <p:nvSpPr>
          <p:cNvPr id="431" name="Google Shape;431;p36"/>
          <p:cNvSpPr txBox="1"/>
          <p:nvPr>
            <p:ph idx="2" type="body"/>
          </p:nvPr>
        </p:nvSpPr>
        <p:spPr>
          <a:xfrm>
            <a:off x="4903700" y="661000"/>
            <a:ext cx="3430500" cy="387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32" name="Google Shape;432;p36"/>
          <p:cNvPicPr preferRelativeResize="0"/>
          <p:nvPr/>
        </p:nvPicPr>
        <p:blipFill>
          <a:blip r:embed="rId3">
            <a:alphaModFix/>
          </a:blip>
          <a:stretch>
            <a:fillRect/>
          </a:stretch>
        </p:blipFill>
        <p:spPr>
          <a:xfrm>
            <a:off x="5704562" y="742950"/>
            <a:ext cx="1828800" cy="3657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37"/>
          <p:cNvSpPr txBox="1"/>
          <p:nvPr>
            <p:ph type="title"/>
          </p:nvPr>
        </p:nvSpPr>
        <p:spPr>
          <a:xfrm>
            <a:off x="1303800" y="598575"/>
            <a:ext cx="3430500" cy="19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DEMAND SLIPS</a:t>
            </a:r>
            <a:endParaRPr/>
          </a:p>
        </p:txBody>
      </p:sp>
      <p:sp>
        <p:nvSpPr>
          <p:cNvPr id="438" name="Google Shape;438;p37"/>
          <p:cNvSpPr txBox="1"/>
          <p:nvPr>
            <p:ph idx="1" type="subTitle"/>
          </p:nvPr>
        </p:nvSpPr>
        <p:spPr>
          <a:xfrm>
            <a:off x="1303800" y="2743197"/>
            <a:ext cx="3430500" cy="1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Just type in the name of the book and click submit to submit the demand slip. To view the demand made click on view demand slips button.</a:t>
            </a:r>
            <a:endParaRPr>
              <a:solidFill>
                <a:srgbClr val="000000"/>
              </a:solidFill>
            </a:endParaRPr>
          </a:p>
        </p:txBody>
      </p:sp>
      <p:sp>
        <p:nvSpPr>
          <p:cNvPr id="439" name="Google Shape;439;p37"/>
          <p:cNvSpPr txBox="1"/>
          <p:nvPr>
            <p:ph idx="2" type="body"/>
          </p:nvPr>
        </p:nvSpPr>
        <p:spPr>
          <a:xfrm>
            <a:off x="4903700" y="661000"/>
            <a:ext cx="3430500" cy="387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40" name="Google Shape;440;p37"/>
          <p:cNvPicPr preferRelativeResize="0"/>
          <p:nvPr/>
        </p:nvPicPr>
        <p:blipFill>
          <a:blip r:embed="rId3">
            <a:alphaModFix/>
          </a:blip>
          <a:stretch>
            <a:fillRect/>
          </a:stretch>
        </p:blipFill>
        <p:spPr>
          <a:xfrm>
            <a:off x="5704562" y="767500"/>
            <a:ext cx="1828800" cy="3657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38"/>
          <p:cNvSpPr txBox="1"/>
          <p:nvPr>
            <p:ph type="title"/>
          </p:nvPr>
        </p:nvSpPr>
        <p:spPr>
          <a:xfrm>
            <a:off x="1303800" y="598575"/>
            <a:ext cx="3430500" cy="19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VIEW/DELETE  DEMAND SLIP</a:t>
            </a:r>
            <a:endParaRPr/>
          </a:p>
        </p:txBody>
      </p:sp>
      <p:sp>
        <p:nvSpPr>
          <p:cNvPr id="446" name="Google Shape;446;p38"/>
          <p:cNvSpPr txBox="1"/>
          <p:nvPr>
            <p:ph idx="1" type="subTitle"/>
          </p:nvPr>
        </p:nvSpPr>
        <p:spPr>
          <a:xfrm>
            <a:off x="1303800" y="2743199"/>
            <a:ext cx="3430500" cy="10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requested demand slips can be viewed or deleted by the user if needed.</a:t>
            </a:r>
            <a:endParaRPr>
              <a:solidFill>
                <a:srgbClr val="000000"/>
              </a:solidFill>
            </a:endParaRPr>
          </a:p>
        </p:txBody>
      </p:sp>
      <p:sp>
        <p:nvSpPr>
          <p:cNvPr id="447" name="Google Shape;447;p38"/>
          <p:cNvSpPr txBox="1"/>
          <p:nvPr>
            <p:ph idx="2" type="body"/>
          </p:nvPr>
        </p:nvSpPr>
        <p:spPr>
          <a:xfrm>
            <a:off x="4903700" y="661000"/>
            <a:ext cx="3430500" cy="387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48" name="Google Shape;448;p38"/>
          <p:cNvPicPr preferRelativeResize="0"/>
          <p:nvPr/>
        </p:nvPicPr>
        <p:blipFill>
          <a:blip r:embed="rId3">
            <a:alphaModFix/>
          </a:blip>
          <a:stretch>
            <a:fillRect/>
          </a:stretch>
        </p:blipFill>
        <p:spPr>
          <a:xfrm>
            <a:off x="5704562" y="767500"/>
            <a:ext cx="1828800" cy="3657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39"/>
          <p:cNvSpPr txBox="1"/>
          <p:nvPr>
            <p:ph type="title"/>
          </p:nvPr>
        </p:nvSpPr>
        <p:spPr>
          <a:xfrm>
            <a:off x="1303800" y="598575"/>
            <a:ext cx="3430500" cy="19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FINE PAYMENT</a:t>
            </a:r>
            <a:endParaRPr/>
          </a:p>
        </p:txBody>
      </p:sp>
      <p:sp>
        <p:nvSpPr>
          <p:cNvPr id="454" name="Google Shape;454;p39"/>
          <p:cNvSpPr txBox="1"/>
          <p:nvPr>
            <p:ph idx="1" type="subTitle"/>
          </p:nvPr>
        </p:nvSpPr>
        <p:spPr>
          <a:xfrm>
            <a:off x="1303800" y="2743200"/>
            <a:ext cx="34305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Fine activity shows the amount to be </a:t>
            </a:r>
            <a:r>
              <a:rPr lang="en">
                <a:solidFill>
                  <a:srgbClr val="000000"/>
                </a:solidFill>
              </a:rPr>
              <a:t>paid</a:t>
            </a:r>
            <a:r>
              <a:rPr lang="en">
                <a:solidFill>
                  <a:srgbClr val="000000"/>
                </a:solidFill>
              </a:rPr>
              <a:t> if the book is not returned in time and notifies user accordingly on the individual books.</a:t>
            </a:r>
            <a:endParaRPr>
              <a:solidFill>
                <a:srgbClr val="000000"/>
              </a:solidFill>
            </a:endParaRPr>
          </a:p>
        </p:txBody>
      </p:sp>
      <p:sp>
        <p:nvSpPr>
          <p:cNvPr id="455" name="Google Shape;455;p39"/>
          <p:cNvSpPr txBox="1"/>
          <p:nvPr>
            <p:ph idx="2" type="body"/>
          </p:nvPr>
        </p:nvSpPr>
        <p:spPr>
          <a:xfrm>
            <a:off x="4903700" y="661000"/>
            <a:ext cx="3430500" cy="387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56" name="Google Shape;456;p39"/>
          <p:cNvPicPr preferRelativeResize="0"/>
          <p:nvPr/>
        </p:nvPicPr>
        <p:blipFill>
          <a:blip r:embed="rId3">
            <a:alphaModFix/>
          </a:blip>
          <a:stretch>
            <a:fillRect/>
          </a:stretch>
        </p:blipFill>
        <p:spPr>
          <a:xfrm>
            <a:off x="5704562" y="767500"/>
            <a:ext cx="1828800" cy="3657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40"/>
          <p:cNvSpPr txBox="1"/>
          <p:nvPr>
            <p:ph type="title"/>
          </p:nvPr>
        </p:nvSpPr>
        <p:spPr>
          <a:xfrm>
            <a:off x="1303800" y="598575"/>
            <a:ext cx="3430500" cy="19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PAYMENT GATEWAY</a:t>
            </a:r>
            <a:endParaRPr/>
          </a:p>
        </p:txBody>
      </p:sp>
      <p:sp>
        <p:nvSpPr>
          <p:cNvPr id="462" name="Google Shape;462;p40"/>
          <p:cNvSpPr txBox="1"/>
          <p:nvPr>
            <p:ph idx="1" type="subTitle"/>
          </p:nvPr>
        </p:nvSpPr>
        <p:spPr>
          <a:xfrm>
            <a:off x="1303800" y="2743200"/>
            <a:ext cx="3430500" cy="10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payment can be directly made through online transaction.</a:t>
            </a:r>
            <a:endParaRPr>
              <a:solidFill>
                <a:srgbClr val="000000"/>
              </a:solidFill>
            </a:endParaRPr>
          </a:p>
        </p:txBody>
      </p:sp>
      <p:sp>
        <p:nvSpPr>
          <p:cNvPr id="463" name="Google Shape;463;p40"/>
          <p:cNvSpPr txBox="1"/>
          <p:nvPr>
            <p:ph idx="2" type="body"/>
          </p:nvPr>
        </p:nvSpPr>
        <p:spPr>
          <a:xfrm>
            <a:off x="4903700" y="661000"/>
            <a:ext cx="3430500" cy="387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64" name="Google Shape;464;p40"/>
          <p:cNvPicPr preferRelativeResize="0"/>
          <p:nvPr/>
        </p:nvPicPr>
        <p:blipFill>
          <a:blip r:embed="rId3">
            <a:alphaModFix/>
          </a:blip>
          <a:stretch>
            <a:fillRect/>
          </a:stretch>
        </p:blipFill>
        <p:spPr>
          <a:xfrm>
            <a:off x="5704562" y="767500"/>
            <a:ext cx="1828800" cy="3657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4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DigiLib</a:t>
            </a:r>
            <a:endParaRPr/>
          </a:p>
        </p:txBody>
      </p:sp>
      <p:sp>
        <p:nvSpPr>
          <p:cNvPr id="470" name="Google Shape;470;p4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What it is?</a:t>
            </a:r>
            <a:endParaRPr sz="1600"/>
          </a:p>
          <a:p>
            <a:pPr indent="0" lvl="0" marL="0" rtl="0" algn="l">
              <a:spcBef>
                <a:spcPts val="1600"/>
              </a:spcBef>
              <a:spcAft>
                <a:spcPts val="0"/>
              </a:spcAft>
              <a:buNone/>
            </a:pPr>
            <a:r>
              <a:rPr lang="en" sz="1600"/>
              <a:t>How it works.</a:t>
            </a:r>
            <a:endParaRPr sz="1600"/>
          </a:p>
          <a:p>
            <a:pPr indent="0" lvl="0" marL="0" rtl="0" algn="l">
              <a:spcBef>
                <a:spcPts val="1600"/>
              </a:spcBef>
              <a:spcAft>
                <a:spcPts val="0"/>
              </a:spcAft>
              <a:buNone/>
            </a:pPr>
            <a:r>
              <a:rPr b="1" lang="en" sz="1600" u="sng"/>
              <a:t>Conclusion</a:t>
            </a:r>
            <a:r>
              <a:rPr lang="en" sz="1600" u="sng"/>
              <a:t>.</a:t>
            </a:r>
            <a:endParaRPr sz="1600" u="sng"/>
          </a:p>
          <a:p>
            <a:pPr indent="0" lvl="0" marL="0" rtl="0" algn="l">
              <a:spcBef>
                <a:spcPts val="1600"/>
              </a:spcBef>
              <a:spcAft>
                <a:spcPts val="1600"/>
              </a:spcAft>
              <a:buNone/>
            </a:pPr>
            <a:r>
              <a:rPr lang="en" sz="1600"/>
              <a:t>Future Scope.</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90" name="Google Shape;290;p15"/>
          <p:cNvSpPr txBox="1"/>
          <p:nvPr>
            <p:ph idx="1" type="body"/>
          </p:nvPr>
        </p:nvSpPr>
        <p:spPr>
          <a:xfrm>
            <a:off x="792075" y="1538000"/>
            <a:ext cx="7030500" cy="2744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1600">
                <a:solidFill>
                  <a:srgbClr val="000000"/>
                </a:solidFill>
              </a:rPr>
              <a:t>•</a:t>
            </a:r>
            <a:r>
              <a:rPr lang="en" sz="1600">
                <a:solidFill>
                  <a:srgbClr val="000000"/>
                </a:solidFill>
              </a:rPr>
              <a:t>“Wouldn’t it be great if you can check the availability of a book in the library without physically going there?” </a:t>
            </a:r>
            <a:endParaRPr sz="1600">
              <a:solidFill>
                <a:srgbClr val="000000"/>
              </a:solidFill>
            </a:endParaRPr>
          </a:p>
          <a:p>
            <a:pPr indent="0" lvl="0" marL="0" rtl="0" algn="l">
              <a:lnSpc>
                <a:spcPct val="90000"/>
              </a:lnSpc>
              <a:spcBef>
                <a:spcPts val="1000"/>
              </a:spcBef>
              <a:spcAft>
                <a:spcPts val="0"/>
              </a:spcAft>
              <a:buNone/>
            </a:pPr>
            <a:r>
              <a:rPr lang="en" sz="1600">
                <a:solidFill>
                  <a:srgbClr val="000000"/>
                </a:solidFill>
              </a:rPr>
              <a:t>•</a:t>
            </a:r>
            <a:r>
              <a:rPr lang="en" sz="1600">
                <a:solidFill>
                  <a:srgbClr val="000000"/>
                </a:solidFill>
              </a:rPr>
              <a:t>“You can reserve a book from your phone sitting at your home!”</a:t>
            </a:r>
            <a:endParaRPr sz="1600">
              <a:solidFill>
                <a:srgbClr val="000000"/>
              </a:solidFill>
            </a:endParaRPr>
          </a:p>
          <a:p>
            <a:pPr indent="0" lvl="0" marL="0" rtl="0" algn="l">
              <a:lnSpc>
                <a:spcPct val="90000"/>
              </a:lnSpc>
              <a:spcBef>
                <a:spcPts val="1000"/>
              </a:spcBef>
              <a:spcAft>
                <a:spcPts val="0"/>
              </a:spcAft>
              <a:buNone/>
            </a:pPr>
            <a:r>
              <a:rPr lang="en" sz="1600">
                <a:solidFill>
                  <a:srgbClr val="000000"/>
                </a:solidFill>
              </a:rPr>
              <a:t>•</a:t>
            </a:r>
            <a:r>
              <a:rPr lang="en" sz="1600">
                <a:solidFill>
                  <a:srgbClr val="000000"/>
                </a:solidFill>
              </a:rPr>
              <a:t>The </a:t>
            </a:r>
            <a:r>
              <a:rPr b="1" lang="en" sz="1600">
                <a:solidFill>
                  <a:srgbClr val="000000"/>
                </a:solidFill>
              </a:rPr>
              <a:t>perks of Digitalization</a:t>
            </a:r>
            <a:r>
              <a:rPr lang="en" sz="1600">
                <a:solidFill>
                  <a:srgbClr val="000000"/>
                </a:solidFill>
              </a:rPr>
              <a:t> have now made it a need to ease the work. Everyone wants their work to get done at the </a:t>
            </a:r>
            <a:r>
              <a:rPr lang="en" sz="1600">
                <a:solidFill>
                  <a:srgbClr val="000000"/>
                </a:solidFill>
              </a:rPr>
              <a:t>fingertips</a:t>
            </a:r>
            <a:r>
              <a:rPr lang="en" sz="1600">
                <a:solidFill>
                  <a:srgbClr val="000000"/>
                </a:solidFill>
              </a:rPr>
              <a:t>. Our application provides similar benefits to the staff and students.</a:t>
            </a:r>
            <a:endParaRPr sz="1600">
              <a:solidFill>
                <a:srgbClr val="000000"/>
              </a:solidFill>
            </a:endParaRPr>
          </a:p>
          <a:p>
            <a:pPr indent="0" lvl="0" marL="0" rtl="0" algn="l">
              <a:lnSpc>
                <a:spcPct val="90000"/>
              </a:lnSpc>
              <a:spcBef>
                <a:spcPts val="1000"/>
              </a:spcBef>
              <a:spcAft>
                <a:spcPts val="0"/>
              </a:spcAft>
              <a:buNone/>
            </a:pPr>
            <a:r>
              <a:rPr lang="en" sz="1600">
                <a:solidFill>
                  <a:srgbClr val="000000"/>
                </a:solidFill>
              </a:rPr>
              <a:t>•</a:t>
            </a:r>
            <a:r>
              <a:rPr lang="en" sz="1600">
                <a:solidFill>
                  <a:srgbClr val="000000"/>
                </a:solidFill>
              </a:rPr>
              <a:t>The </a:t>
            </a:r>
            <a:r>
              <a:rPr b="1" lang="en" sz="1600">
                <a:solidFill>
                  <a:srgbClr val="000000"/>
                </a:solidFill>
              </a:rPr>
              <a:t>DigiLib app</a:t>
            </a:r>
            <a:r>
              <a:rPr lang="en" sz="1600">
                <a:solidFill>
                  <a:srgbClr val="000000"/>
                </a:solidFill>
              </a:rPr>
              <a:t> provides you the ease of checking the availability, demanding a book, paying fine and reserving a book from the college library </a:t>
            </a:r>
            <a:r>
              <a:rPr b="1" lang="en" sz="1600">
                <a:solidFill>
                  <a:srgbClr val="000000"/>
                </a:solidFill>
              </a:rPr>
              <a:t>through your phone</a:t>
            </a:r>
            <a:r>
              <a:rPr lang="en" sz="1600">
                <a:solidFill>
                  <a:srgbClr val="000000"/>
                </a:solidFill>
              </a:rPr>
              <a:t> itself.</a:t>
            </a:r>
            <a:endParaRPr sz="1600">
              <a:solidFill>
                <a:srgbClr val="000000"/>
              </a:solidFill>
            </a:endParaRPr>
          </a:p>
          <a:p>
            <a:pPr indent="0" lvl="0" marL="0" rtl="0" algn="l">
              <a:lnSpc>
                <a:spcPct val="90000"/>
              </a:lnSpc>
              <a:spcBef>
                <a:spcPts val="1000"/>
              </a:spcBef>
              <a:spcAft>
                <a:spcPts val="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4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476" name="Google Shape;476;p42"/>
          <p:cNvSpPr txBox="1"/>
          <p:nvPr>
            <p:ph idx="1" type="body"/>
          </p:nvPr>
        </p:nvSpPr>
        <p:spPr>
          <a:xfrm>
            <a:off x="636875" y="1465275"/>
            <a:ext cx="7931100" cy="2541600"/>
          </a:xfrm>
          <a:prstGeom prst="rect">
            <a:avLst/>
          </a:prstGeom>
        </p:spPr>
        <p:txBody>
          <a:bodyPr anchorCtr="0" anchor="t" bIns="91425" lIns="91425" spcFirstLastPara="1" rIns="91425" wrap="square" tIns="91425">
            <a:noAutofit/>
          </a:bodyPr>
          <a:lstStyle/>
          <a:p>
            <a:pPr indent="-330200" lvl="0" marL="457200" marR="438150" rtl="0" algn="l">
              <a:lnSpc>
                <a:spcPct val="115000"/>
              </a:lnSpc>
              <a:spcBef>
                <a:spcPts val="0"/>
              </a:spcBef>
              <a:spcAft>
                <a:spcPts val="0"/>
              </a:spcAft>
              <a:buClr>
                <a:srgbClr val="000000"/>
              </a:buClr>
              <a:buSzPts val="1600"/>
              <a:buChar char="●"/>
            </a:pPr>
            <a:r>
              <a:rPr lang="en" sz="1600">
                <a:solidFill>
                  <a:srgbClr val="000000"/>
                </a:solidFill>
              </a:rPr>
              <a:t>DIGILIB app was intended to simplify various library tasks for the users. With this application, user can perform numerous library tasks from his phone itself. This application will make the process of viewing, demanding, requesting and payment related to the books digital and very simplified. The GUI provided is so simple that any novice can  also learn to use it.</a:t>
            </a:r>
            <a:endParaRPr sz="1600">
              <a:solidFill>
                <a:srgbClr val="000000"/>
              </a:solidFill>
            </a:endParaRPr>
          </a:p>
          <a:p>
            <a:pPr indent="0" lvl="0" marL="457200" marR="438150" rtl="0" algn="l">
              <a:lnSpc>
                <a:spcPct val="115000"/>
              </a:lnSpc>
              <a:spcBef>
                <a:spcPts val="0"/>
              </a:spcBef>
              <a:spcAft>
                <a:spcPts val="0"/>
              </a:spcAft>
              <a:buNone/>
            </a:pPr>
            <a:r>
              <a:t/>
            </a:r>
            <a:endParaRPr sz="1600">
              <a:solidFill>
                <a:srgbClr val="000000"/>
              </a:solidFill>
            </a:endParaRPr>
          </a:p>
          <a:p>
            <a:pPr indent="-330200" lvl="0" marL="457200" marR="438150" rtl="0" algn="l">
              <a:lnSpc>
                <a:spcPct val="115000"/>
              </a:lnSpc>
              <a:spcBef>
                <a:spcPts val="0"/>
              </a:spcBef>
              <a:spcAft>
                <a:spcPts val="0"/>
              </a:spcAft>
              <a:buClr>
                <a:srgbClr val="000000"/>
              </a:buClr>
              <a:buSzPts val="1600"/>
              <a:buChar char="●"/>
            </a:pPr>
            <a:r>
              <a:rPr lang="en" sz="1600">
                <a:solidFill>
                  <a:srgbClr val="000000"/>
                </a:solidFill>
              </a:rPr>
              <a:t>This application will also be useful to library workers as the number of students visiting the library will only be limited to students issuing or returning books. The fine can be paid online and demand slips need not be physical , hence, this app will encourage eco-friendly paperless transactions.</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4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DigiLib</a:t>
            </a:r>
            <a:endParaRPr/>
          </a:p>
        </p:txBody>
      </p:sp>
      <p:sp>
        <p:nvSpPr>
          <p:cNvPr id="482" name="Google Shape;482;p4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What it is?.</a:t>
            </a:r>
            <a:endParaRPr sz="1600"/>
          </a:p>
          <a:p>
            <a:pPr indent="0" lvl="0" marL="0" rtl="0" algn="l">
              <a:spcBef>
                <a:spcPts val="1600"/>
              </a:spcBef>
              <a:spcAft>
                <a:spcPts val="0"/>
              </a:spcAft>
              <a:buNone/>
            </a:pPr>
            <a:r>
              <a:rPr lang="en" sz="1600"/>
              <a:t>How it works.</a:t>
            </a:r>
            <a:endParaRPr sz="1600"/>
          </a:p>
          <a:p>
            <a:pPr indent="0" lvl="0" marL="0" rtl="0" algn="l">
              <a:spcBef>
                <a:spcPts val="1600"/>
              </a:spcBef>
              <a:spcAft>
                <a:spcPts val="0"/>
              </a:spcAft>
              <a:buNone/>
            </a:pPr>
            <a:r>
              <a:rPr lang="en" sz="1600"/>
              <a:t>Conclusion.</a:t>
            </a:r>
            <a:endParaRPr sz="1600"/>
          </a:p>
          <a:p>
            <a:pPr indent="0" lvl="0" marL="0" rtl="0" algn="l">
              <a:spcBef>
                <a:spcPts val="1600"/>
              </a:spcBef>
              <a:spcAft>
                <a:spcPts val="1600"/>
              </a:spcAft>
              <a:buNone/>
            </a:pPr>
            <a:r>
              <a:rPr b="1" lang="en" sz="1600" u="sng"/>
              <a:t>Future Scope</a:t>
            </a:r>
            <a:r>
              <a:rPr b="1" lang="en" sz="1600"/>
              <a:t>.</a:t>
            </a:r>
            <a:endParaRPr b="1"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4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488" name="Google Shape;488;p44"/>
          <p:cNvSpPr txBox="1"/>
          <p:nvPr>
            <p:ph idx="1" type="body"/>
          </p:nvPr>
        </p:nvSpPr>
        <p:spPr>
          <a:xfrm>
            <a:off x="700225" y="1491450"/>
            <a:ext cx="7356300" cy="2541600"/>
          </a:xfrm>
          <a:prstGeom prst="rect">
            <a:avLst/>
          </a:prstGeom>
        </p:spPr>
        <p:txBody>
          <a:bodyPr anchorCtr="0" anchor="t" bIns="91425" lIns="91425" spcFirstLastPara="1" rIns="91425" wrap="square" tIns="91425">
            <a:noAutofit/>
          </a:bodyPr>
          <a:lstStyle/>
          <a:p>
            <a:pPr indent="-342900" lvl="0" marL="914400" marR="438150" rtl="0" algn="l">
              <a:lnSpc>
                <a:spcPct val="115000"/>
              </a:lnSpc>
              <a:spcBef>
                <a:spcPts val="0"/>
              </a:spcBef>
              <a:spcAft>
                <a:spcPts val="0"/>
              </a:spcAft>
              <a:buClr>
                <a:srgbClr val="000000"/>
              </a:buClr>
              <a:buSzPts val="1800"/>
              <a:buChar char="●"/>
            </a:pPr>
            <a:r>
              <a:rPr lang="en" sz="1800">
                <a:solidFill>
                  <a:srgbClr val="000000"/>
                </a:solidFill>
              </a:rPr>
              <a:t>Admin level interface in the app.</a:t>
            </a:r>
            <a:endParaRPr sz="1800">
              <a:solidFill>
                <a:srgbClr val="000000"/>
              </a:solidFill>
            </a:endParaRPr>
          </a:p>
          <a:p>
            <a:pPr indent="-342900" lvl="0" marL="914400" marR="438150" rtl="0" algn="l">
              <a:lnSpc>
                <a:spcPct val="115000"/>
              </a:lnSpc>
              <a:spcBef>
                <a:spcPts val="0"/>
              </a:spcBef>
              <a:spcAft>
                <a:spcPts val="0"/>
              </a:spcAft>
              <a:buClr>
                <a:srgbClr val="000000"/>
              </a:buClr>
              <a:buSzPts val="1800"/>
              <a:buChar char="●"/>
            </a:pPr>
            <a:r>
              <a:rPr lang="en" sz="1800">
                <a:solidFill>
                  <a:srgbClr val="000000"/>
                </a:solidFill>
              </a:rPr>
              <a:t>Optimized search algorithm for the app using recommender system.</a:t>
            </a:r>
            <a:endParaRPr sz="1800">
              <a:solidFill>
                <a:srgbClr val="000000"/>
              </a:solidFill>
            </a:endParaRPr>
          </a:p>
          <a:p>
            <a:pPr indent="-342900" lvl="0" marL="914400" marR="438150" rtl="0" algn="l">
              <a:lnSpc>
                <a:spcPct val="115000"/>
              </a:lnSpc>
              <a:spcBef>
                <a:spcPts val="0"/>
              </a:spcBef>
              <a:spcAft>
                <a:spcPts val="0"/>
              </a:spcAft>
              <a:buClr>
                <a:srgbClr val="000000"/>
              </a:buClr>
              <a:buSzPts val="1800"/>
              <a:buChar char="●"/>
            </a:pPr>
            <a:r>
              <a:rPr lang="en" sz="1800">
                <a:solidFill>
                  <a:srgbClr val="000000"/>
                </a:solidFill>
              </a:rPr>
              <a:t>Barcode scanner system: User sends request to the librarian, the librarian accepts the request of the book and scan the barcode thereby, reserving the book for the user.</a:t>
            </a:r>
            <a:endParaRPr sz="1800">
              <a:solidFill>
                <a:srgbClr val="000000"/>
              </a:solidFill>
            </a:endParaRPr>
          </a:p>
          <a:p>
            <a:pPr indent="-342900" lvl="0" marL="914400" marR="438150" rtl="0" algn="l">
              <a:lnSpc>
                <a:spcPct val="115000"/>
              </a:lnSpc>
              <a:spcBef>
                <a:spcPts val="0"/>
              </a:spcBef>
              <a:spcAft>
                <a:spcPts val="0"/>
              </a:spcAft>
              <a:buClr>
                <a:srgbClr val="000000"/>
              </a:buClr>
              <a:buSzPts val="1800"/>
              <a:buChar char="●"/>
            </a:pPr>
            <a:r>
              <a:rPr lang="en" sz="1800">
                <a:solidFill>
                  <a:srgbClr val="000000"/>
                </a:solidFill>
              </a:rPr>
              <a:t>Introduction of an e-book section for users.</a:t>
            </a:r>
            <a:endParaRPr sz="1800">
              <a:solidFill>
                <a:srgbClr val="000000"/>
              </a:solidFill>
            </a:endParaRPr>
          </a:p>
          <a:p>
            <a:pPr indent="0" lvl="0" marL="0" rtl="0" algn="l">
              <a:spcBef>
                <a:spcPts val="0"/>
              </a:spcBef>
              <a:spcAft>
                <a:spcPts val="1600"/>
              </a:spcAft>
              <a:buNone/>
            </a:pPr>
            <a:r>
              <a:t/>
            </a:r>
            <a:endParaRPr sz="18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4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494" name="Google Shape;494;p45"/>
          <p:cNvSpPr txBox="1"/>
          <p:nvPr>
            <p:ph idx="1" type="body"/>
          </p:nvPr>
        </p:nvSpPr>
        <p:spPr>
          <a:xfrm>
            <a:off x="897175" y="1433925"/>
            <a:ext cx="7030500" cy="2769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100">
                <a:solidFill>
                  <a:srgbClr val="000000"/>
                </a:solidFill>
              </a:rPr>
              <a:t>[1]   Youtube. “ </a:t>
            </a:r>
            <a:r>
              <a:rPr i="1" lang="en" sz="1100">
                <a:solidFill>
                  <a:srgbClr val="000000"/>
                </a:solidFill>
              </a:rPr>
              <a:t>FirebaseUI - Firestore + RecyclerView (FirestoreRecyclerAdapter) - Android Studio Tutoria</a:t>
            </a:r>
            <a:r>
              <a:rPr lang="en" sz="1100">
                <a:solidFill>
                  <a:srgbClr val="000000"/>
                </a:solidFill>
              </a:rPr>
              <a:t>l”. </a:t>
            </a:r>
            <a:endParaRPr sz="1100">
              <a:solidFill>
                <a:srgbClr val="000000"/>
              </a:solidFill>
            </a:endParaRPr>
          </a:p>
          <a:p>
            <a:pPr indent="0" lvl="0" marL="457200" rtl="0" algn="l">
              <a:spcBef>
                <a:spcPts val="0"/>
              </a:spcBef>
              <a:spcAft>
                <a:spcPts val="0"/>
              </a:spcAft>
              <a:buNone/>
            </a:pPr>
            <a:r>
              <a:rPr lang="en" sz="1100">
                <a:solidFill>
                  <a:srgbClr val="000000"/>
                </a:solidFill>
              </a:rPr>
              <a:t>        [Online] Available: </a:t>
            </a:r>
            <a:r>
              <a:rPr lang="en" sz="1100" u="sng">
                <a:solidFill>
                  <a:srgbClr val="1155CC"/>
                </a:solidFill>
                <a:hlinkClick r:id="rId3"/>
              </a:rPr>
              <a:t>https://www.youtube.com/playlist?list=PLrnPJCHvNZuAXdWxOzsN5rgG2M4uJ8bH1</a:t>
            </a:r>
            <a:endParaRPr sz="1100">
              <a:solidFill>
                <a:srgbClr val="000000"/>
              </a:solidFill>
            </a:endParaRPr>
          </a:p>
          <a:p>
            <a:pPr indent="0" lvl="0" marL="914400" marR="438150" rtl="0" algn="ctr">
              <a:lnSpc>
                <a:spcPct val="115000"/>
              </a:lnSpc>
              <a:spcBef>
                <a:spcPts val="0"/>
              </a:spcBef>
              <a:spcAft>
                <a:spcPts val="0"/>
              </a:spcAft>
              <a:buNone/>
            </a:pPr>
            <a:r>
              <a:t/>
            </a:r>
            <a:endParaRPr sz="1200">
              <a:solidFill>
                <a:srgbClr val="000000"/>
              </a:solidFill>
            </a:endParaRPr>
          </a:p>
          <a:p>
            <a:pPr indent="0" lvl="0" marL="457200" rtl="0" algn="l">
              <a:spcBef>
                <a:spcPts val="0"/>
              </a:spcBef>
              <a:spcAft>
                <a:spcPts val="0"/>
              </a:spcAft>
              <a:buNone/>
            </a:pPr>
            <a:r>
              <a:rPr lang="en" sz="1100">
                <a:solidFill>
                  <a:srgbClr val="000000"/>
                </a:solidFill>
              </a:rPr>
              <a:t>[2]   Youtube. “ </a:t>
            </a:r>
            <a:r>
              <a:rPr i="1" lang="en" sz="1100">
                <a:solidFill>
                  <a:srgbClr val="000000"/>
                </a:solidFill>
              </a:rPr>
              <a:t>Custom Buttons Design - Android Studio Tutoria</a:t>
            </a:r>
            <a:r>
              <a:rPr lang="en" sz="1100">
                <a:solidFill>
                  <a:srgbClr val="000000"/>
                </a:solidFill>
              </a:rPr>
              <a:t>l”. </a:t>
            </a:r>
            <a:endParaRPr sz="1100">
              <a:solidFill>
                <a:srgbClr val="000000"/>
              </a:solidFill>
            </a:endParaRPr>
          </a:p>
          <a:p>
            <a:pPr indent="0" lvl="0" marL="457200" rtl="0" algn="l">
              <a:spcBef>
                <a:spcPts val="0"/>
              </a:spcBef>
              <a:spcAft>
                <a:spcPts val="0"/>
              </a:spcAft>
              <a:buNone/>
            </a:pPr>
            <a:r>
              <a:rPr lang="en" sz="1100">
                <a:solidFill>
                  <a:srgbClr val="000000"/>
                </a:solidFill>
              </a:rPr>
              <a:t>        [Online] Available: </a:t>
            </a:r>
            <a:r>
              <a:rPr lang="en" sz="1100" u="sng">
                <a:solidFill>
                  <a:srgbClr val="1155CC"/>
                </a:solidFill>
                <a:hlinkClick r:id="rId4"/>
              </a:rPr>
              <a:t>https://www.youtube.com/watch?v=nlPtfncjOWA</a:t>
            </a:r>
            <a:endParaRPr sz="1100">
              <a:solidFill>
                <a:srgbClr val="000000"/>
              </a:solidFill>
            </a:endParaRPr>
          </a:p>
          <a:p>
            <a:pPr indent="0" lvl="0" marL="0" marR="438150" rtl="0" algn="l">
              <a:lnSpc>
                <a:spcPct val="115000"/>
              </a:lnSpc>
              <a:spcBef>
                <a:spcPts val="0"/>
              </a:spcBef>
              <a:spcAft>
                <a:spcPts val="0"/>
              </a:spcAft>
              <a:buNone/>
            </a:pPr>
            <a:r>
              <a:t/>
            </a:r>
            <a:endParaRPr sz="1200">
              <a:solidFill>
                <a:srgbClr val="000000"/>
              </a:solidFill>
            </a:endParaRPr>
          </a:p>
          <a:p>
            <a:pPr indent="0" lvl="0" marL="457200" rtl="0" algn="l">
              <a:spcBef>
                <a:spcPts val="0"/>
              </a:spcBef>
              <a:spcAft>
                <a:spcPts val="0"/>
              </a:spcAft>
              <a:buNone/>
            </a:pPr>
            <a:r>
              <a:rPr lang="en" sz="1100">
                <a:solidFill>
                  <a:srgbClr val="000000"/>
                </a:solidFill>
              </a:rPr>
              <a:t>[3]   Cloud Firestore Documentation [Online] Available: </a:t>
            </a:r>
            <a:r>
              <a:rPr lang="en" sz="1100" u="sng">
                <a:solidFill>
                  <a:srgbClr val="1155CC"/>
                </a:solidFill>
                <a:hlinkClick r:id="rId5"/>
              </a:rPr>
              <a:t>https://cloud.google.com/firestore/docs/</a:t>
            </a:r>
            <a:endParaRPr sz="1100">
              <a:solidFill>
                <a:srgbClr val="000000"/>
              </a:solidFill>
            </a:endParaRPr>
          </a:p>
          <a:p>
            <a:pPr indent="0" lvl="0" marL="457200" rtl="0" algn="l">
              <a:spcBef>
                <a:spcPts val="0"/>
              </a:spcBef>
              <a:spcAft>
                <a:spcPts val="0"/>
              </a:spcAft>
              <a:buNone/>
            </a:pPr>
            <a:r>
              <a:t/>
            </a:r>
            <a:endParaRPr sz="1100">
              <a:solidFill>
                <a:srgbClr val="000000"/>
              </a:solidFill>
            </a:endParaRPr>
          </a:p>
          <a:p>
            <a:pPr indent="0" lvl="0" marL="0" marR="438150" rtl="0" algn="l">
              <a:lnSpc>
                <a:spcPct val="115000"/>
              </a:lnSpc>
              <a:spcBef>
                <a:spcPts val="0"/>
              </a:spcBef>
              <a:spcAft>
                <a:spcPts val="0"/>
              </a:spcAft>
              <a:buNone/>
            </a:pPr>
            <a:r>
              <a:rPr lang="en" sz="1200">
                <a:solidFill>
                  <a:srgbClr val="000000"/>
                </a:solidFill>
              </a:rPr>
              <a:t>	</a:t>
            </a:r>
            <a:r>
              <a:rPr lang="en" sz="1100">
                <a:solidFill>
                  <a:srgbClr val="000000"/>
                </a:solidFill>
              </a:rPr>
              <a:t>[4]   Android Documentation [Online] Available: </a:t>
            </a:r>
            <a:r>
              <a:rPr lang="en" sz="1100" u="sng">
                <a:solidFill>
                  <a:srgbClr val="1155CC"/>
                </a:solidFill>
                <a:hlinkClick r:id="rId6"/>
              </a:rPr>
              <a:t>https://developer.android.com/docs</a:t>
            </a:r>
            <a:endParaRPr sz="1200">
              <a:solidFill>
                <a:srgbClr val="000000"/>
              </a:solidFill>
            </a:endParaRPr>
          </a:p>
          <a:p>
            <a:pPr indent="0" lvl="0" marL="0" marR="438150" rtl="0" algn="l">
              <a:lnSpc>
                <a:spcPct val="115000"/>
              </a:lnSpc>
              <a:spcBef>
                <a:spcPts val="0"/>
              </a:spcBef>
              <a:spcAft>
                <a:spcPts val="0"/>
              </a:spcAft>
              <a:buNone/>
            </a:pPr>
            <a:r>
              <a:rPr lang="en" sz="1200">
                <a:solidFill>
                  <a:srgbClr val="000000"/>
                </a:solidFill>
              </a:rPr>
              <a:t>	</a:t>
            </a:r>
            <a:endParaRPr sz="1200">
              <a:solidFill>
                <a:srgbClr val="000000"/>
              </a:solidFill>
            </a:endParaRPr>
          </a:p>
          <a:p>
            <a:pPr indent="0" lvl="0" marL="0" marR="438150" rtl="0" algn="l">
              <a:lnSpc>
                <a:spcPct val="115000"/>
              </a:lnSpc>
              <a:spcBef>
                <a:spcPts val="0"/>
              </a:spcBef>
              <a:spcAft>
                <a:spcPts val="0"/>
              </a:spcAft>
              <a:buNone/>
            </a:pPr>
            <a:r>
              <a:rPr lang="en" sz="1200">
                <a:solidFill>
                  <a:srgbClr val="000000"/>
                </a:solidFill>
              </a:rPr>
              <a:t>	[5]  John Horton, </a:t>
            </a:r>
            <a:r>
              <a:rPr i="1" lang="en" sz="1200">
                <a:solidFill>
                  <a:srgbClr val="000000"/>
                </a:solidFill>
              </a:rPr>
              <a:t>Android Programming for Beginners</a:t>
            </a:r>
            <a:r>
              <a:rPr lang="en" sz="1200">
                <a:solidFill>
                  <a:srgbClr val="000000"/>
                </a:solidFill>
              </a:rPr>
              <a:t> ,Packt Publishing Ltd.</a:t>
            </a:r>
            <a:endParaRPr sz="1200">
              <a:solidFill>
                <a:srgbClr val="000000"/>
              </a:solidFill>
            </a:endParaRPr>
          </a:p>
          <a:p>
            <a:pPr indent="0" lvl="0" marL="457200" marR="438150" rtl="0" algn="ctr">
              <a:lnSpc>
                <a:spcPct val="115000"/>
              </a:lnSpc>
              <a:spcBef>
                <a:spcPts val="0"/>
              </a:spcBef>
              <a:spcAft>
                <a:spcPts val="0"/>
              </a:spcAft>
              <a:buNone/>
            </a:pPr>
            <a:r>
              <a:t/>
            </a:r>
            <a:endParaRPr sz="1200">
              <a:solidFill>
                <a:srgbClr val="000000"/>
              </a:solidFill>
            </a:endParaRPr>
          </a:p>
          <a:p>
            <a:pPr indent="0" lvl="0" marL="457200" rtl="0" algn="l">
              <a:spcBef>
                <a:spcPts val="0"/>
              </a:spcBef>
              <a:spcAft>
                <a:spcPts val="1600"/>
              </a:spcAft>
              <a:buNone/>
            </a:pPr>
            <a:r>
              <a:rPr lang="en" sz="1200">
                <a:solidFill>
                  <a:srgbClr val="000000"/>
                </a:solidFill>
              </a:rPr>
              <a:t>[6]  Lucas Moyer,</a:t>
            </a:r>
            <a:r>
              <a:rPr i="1" lang="en" sz="1200">
                <a:solidFill>
                  <a:srgbClr val="000000"/>
                </a:solidFill>
              </a:rPr>
              <a:t> “Importing JSON into Firestore”</a:t>
            </a:r>
            <a:r>
              <a:rPr lang="en" sz="1200">
                <a:solidFill>
                  <a:srgbClr val="000000"/>
                </a:solidFill>
              </a:rPr>
              <a:t> [Online] Available: </a:t>
            </a:r>
            <a:r>
              <a:rPr lang="en" sz="1200" u="sng">
                <a:solidFill>
                  <a:srgbClr val="1155CC"/>
                </a:solidFill>
                <a:hlinkClick r:id="rId7"/>
              </a:rPr>
              <a:t>https://medium.com/lucas-moyer/how-to-import-json-data-into-firestore-2b370486b622</a:t>
            </a:r>
            <a:endParaRPr sz="16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a:p>
            <a:pPr indent="0" lvl="0" marL="0" rtl="0" algn="l">
              <a:spcBef>
                <a:spcPts val="0"/>
              </a:spcBef>
              <a:spcAft>
                <a:spcPts val="0"/>
              </a:spcAft>
              <a:buNone/>
            </a:pPr>
            <a:r>
              <a:t/>
            </a:r>
            <a:endParaRPr/>
          </a:p>
        </p:txBody>
      </p:sp>
      <p:sp>
        <p:nvSpPr>
          <p:cNvPr id="296" name="Google Shape;296;p16"/>
          <p:cNvSpPr txBox="1"/>
          <p:nvPr>
            <p:ph idx="1" type="body"/>
          </p:nvPr>
        </p:nvSpPr>
        <p:spPr>
          <a:xfrm>
            <a:off x="713375" y="1479775"/>
            <a:ext cx="7030500" cy="2555400"/>
          </a:xfrm>
          <a:prstGeom prst="rect">
            <a:avLst/>
          </a:prstGeom>
        </p:spPr>
        <p:txBody>
          <a:bodyPr anchorCtr="0" anchor="t" bIns="91425" lIns="91425" spcFirstLastPara="1" rIns="91425" wrap="square" tIns="91425">
            <a:noAutofit/>
          </a:bodyPr>
          <a:lstStyle/>
          <a:p>
            <a:pPr indent="19050" lvl="0" marL="438150" marR="438150" rtl="0" algn="l">
              <a:spcBef>
                <a:spcPts val="0"/>
              </a:spcBef>
              <a:spcAft>
                <a:spcPts val="0"/>
              </a:spcAft>
              <a:buNone/>
            </a:pPr>
            <a:r>
              <a:rPr lang="en" sz="1600">
                <a:solidFill>
                  <a:srgbClr val="000000"/>
                </a:solidFill>
              </a:rPr>
              <a:t>Digitizing PICT library for students and teachers. </a:t>
            </a:r>
            <a:endParaRPr sz="1600">
              <a:solidFill>
                <a:srgbClr val="000000"/>
              </a:solidFill>
            </a:endParaRPr>
          </a:p>
          <a:p>
            <a:pPr indent="19050" lvl="0" marL="438150" marR="438150" rtl="0" algn="l">
              <a:spcBef>
                <a:spcPts val="0"/>
              </a:spcBef>
              <a:spcAft>
                <a:spcPts val="0"/>
              </a:spcAft>
              <a:buNone/>
            </a:pPr>
            <a:r>
              <a:rPr lang="en" sz="1600">
                <a:solidFill>
                  <a:srgbClr val="000000"/>
                </a:solidFill>
              </a:rPr>
              <a:t>Need of physical presence in the library for every activity is a hassle. </a:t>
            </a:r>
            <a:endParaRPr sz="1600">
              <a:solidFill>
                <a:srgbClr val="000000"/>
              </a:solidFill>
            </a:endParaRPr>
          </a:p>
          <a:p>
            <a:pPr indent="19050" lvl="0" marL="438150" marR="438150" rtl="0" algn="l">
              <a:spcBef>
                <a:spcPts val="0"/>
              </a:spcBef>
              <a:spcAft>
                <a:spcPts val="0"/>
              </a:spcAft>
              <a:buNone/>
            </a:pPr>
            <a:r>
              <a:t/>
            </a:r>
            <a:endParaRPr sz="1600">
              <a:solidFill>
                <a:srgbClr val="000000"/>
              </a:solidFill>
            </a:endParaRPr>
          </a:p>
          <a:p>
            <a:pPr indent="19050" lvl="0" marL="438150" marR="438150" rtl="0" algn="l">
              <a:spcBef>
                <a:spcPts val="0"/>
              </a:spcBef>
              <a:spcAft>
                <a:spcPts val="0"/>
              </a:spcAft>
              <a:buNone/>
            </a:pPr>
            <a:r>
              <a:rPr lang="en" sz="1600">
                <a:solidFill>
                  <a:srgbClr val="000000"/>
                </a:solidFill>
              </a:rPr>
              <a:t>Ease of access, checking the status of books, generation of demand slip for books, fine system for late submission of the issued book.</a:t>
            </a:r>
            <a:endParaRPr sz="1600">
              <a:solidFill>
                <a:srgbClr val="000000"/>
              </a:solidFill>
            </a:endParaRPr>
          </a:p>
          <a:p>
            <a:pPr indent="19050" lvl="0" marL="438150" marR="438150" rtl="0" algn="l">
              <a:spcBef>
                <a:spcPts val="0"/>
              </a:spcBef>
              <a:spcAft>
                <a:spcPts val="0"/>
              </a:spcAft>
              <a:buNone/>
            </a:pPr>
            <a:r>
              <a:t/>
            </a:r>
            <a:endParaRPr sz="1600">
              <a:solidFill>
                <a:srgbClr val="000000"/>
              </a:solidFill>
            </a:endParaRPr>
          </a:p>
          <a:p>
            <a:pPr indent="19050" lvl="0" marL="438150" marR="438150" rtl="0" algn="l">
              <a:spcBef>
                <a:spcPts val="0"/>
              </a:spcBef>
              <a:spcAft>
                <a:spcPts val="0"/>
              </a:spcAft>
              <a:buNone/>
            </a:pPr>
            <a:r>
              <a:rPr lang="en" sz="1600">
                <a:solidFill>
                  <a:srgbClr val="000000"/>
                </a:solidFill>
              </a:rPr>
              <a:t>Making the process of issuing, fine and request of book is made completely paperless and process is taken online.</a:t>
            </a:r>
            <a:endParaRPr sz="1600">
              <a:solidFill>
                <a:srgbClr val="000000"/>
              </a:solidFill>
            </a:endParaRPr>
          </a:p>
          <a:p>
            <a:pPr indent="0" lvl="0" marL="0" rtl="0" algn="l">
              <a:spcBef>
                <a:spcPts val="0"/>
              </a:spcBef>
              <a:spcAft>
                <a:spcPts val="1600"/>
              </a:spcAft>
              <a:buNone/>
            </a:pPr>
            <a:r>
              <a:t/>
            </a:r>
            <a:endParaRPr sz="16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SURVEY</a:t>
            </a:r>
            <a:endParaRPr/>
          </a:p>
        </p:txBody>
      </p:sp>
      <p:sp>
        <p:nvSpPr>
          <p:cNvPr id="302" name="Google Shape;302;p17"/>
          <p:cNvSpPr txBox="1"/>
          <p:nvPr>
            <p:ph idx="1" type="body"/>
          </p:nvPr>
        </p:nvSpPr>
        <p:spPr>
          <a:xfrm>
            <a:off x="819550" y="1597875"/>
            <a:ext cx="7030500" cy="252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Current library system in Pune Institute of Computer Technology requires each student to physically visit the library just to check the availability of the books.</a:t>
            </a:r>
            <a:endParaRPr sz="1600">
              <a:solidFill>
                <a:srgbClr val="000000"/>
              </a:solidFill>
            </a:endParaRPr>
          </a:p>
          <a:p>
            <a:pPr indent="0" lvl="0" marL="0" rtl="0" algn="l">
              <a:spcBef>
                <a:spcPts val="1600"/>
              </a:spcBef>
              <a:spcAft>
                <a:spcPts val="0"/>
              </a:spcAft>
              <a:buNone/>
            </a:pPr>
            <a:r>
              <a:rPr lang="en" sz="1600">
                <a:solidFill>
                  <a:srgbClr val="000000"/>
                </a:solidFill>
              </a:rPr>
              <a:t>Each day after the date of submission costs fine of Rs. 10. Many a times students just forget about the book issued which results in piling up of huge fine.</a:t>
            </a:r>
            <a:endParaRPr sz="1600">
              <a:solidFill>
                <a:srgbClr val="000000"/>
              </a:solidFill>
            </a:endParaRPr>
          </a:p>
          <a:p>
            <a:pPr indent="0" lvl="0" marL="0" rtl="0" algn="l">
              <a:spcBef>
                <a:spcPts val="1600"/>
              </a:spcBef>
              <a:spcAft>
                <a:spcPts val="0"/>
              </a:spcAft>
              <a:buNone/>
            </a:pPr>
            <a:r>
              <a:rPr lang="en" sz="1600">
                <a:solidFill>
                  <a:srgbClr val="000000"/>
                </a:solidFill>
              </a:rPr>
              <a:t>Currently no system is available to remind students of the same.</a:t>
            </a:r>
            <a:endParaRPr sz="1600">
              <a:solidFill>
                <a:srgbClr val="000000"/>
              </a:solidFill>
            </a:endParaRPr>
          </a:p>
          <a:p>
            <a:pPr indent="0" lvl="0" marL="0" rtl="0" algn="l">
              <a:spcBef>
                <a:spcPts val="1600"/>
              </a:spcBef>
              <a:spcAft>
                <a:spcPts val="1600"/>
              </a:spcAft>
              <a:buNone/>
            </a:pPr>
            <a:r>
              <a:rPr lang="en" sz="1600">
                <a:solidFill>
                  <a:srgbClr val="000000"/>
                </a:solidFill>
              </a:rPr>
              <a:t>Demand slips and payment receipts are currently on paper which leads to a huge wastage of paper when such tasks can be done digitally.</a:t>
            </a:r>
            <a:endParaRPr sz="16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 GATHERING AND ANALYSIS</a:t>
            </a:r>
            <a:endParaRPr/>
          </a:p>
        </p:txBody>
      </p:sp>
      <p:sp>
        <p:nvSpPr>
          <p:cNvPr id="308" name="Google Shape;308;p18"/>
          <p:cNvSpPr txBox="1"/>
          <p:nvPr>
            <p:ph idx="1" type="body"/>
          </p:nvPr>
        </p:nvSpPr>
        <p:spPr>
          <a:xfrm>
            <a:off x="765825" y="1701375"/>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There should be an easy way to get access to the complete list of books which are available in the library.</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Students should be easily be able to keep a track of the fine to be </a:t>
            </a:r>
            <a:r>
              <a:rPr lang="en" sz="1600">
                <a:solidFill>
                  <a:srgbClr val="000000"/>
                </a:solidFill>
              </a:rPr>
              <a:t>paid</a:t>
            </a:r>
            <a:r>
              <a:rPr lang="en" sz="1600">
                <a:solidFill>
                  <a:srgbClr val="000000"/>
                </a:solidFill>
              </a:rPr>
              <a:t> by them. </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The payment at accounts section is a lot of hassle for students.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Till now the  demand slips are to be filled on paper. The app enables the user to directly demand the book which is unavailable, to the librarian through phone.</a:t>
            </a:r>
            <a:endParaRPr sz="1600">
              <a:solidFill>
                <a:srgbClr val="000000"/>
              </a:solidFill>
            </a:endParaRPr>
          </a:p>
          <a:p>
            <a:pPr indent="0" lvl="0" marL="457200" rtl="0" algn="l">
              <a:spcBef>
                <a:spcPts val="1600"/>
              </a:spcBef>
              <a:spcAft>
                <a:spcPts val="1600"/>
              </a:spcAft>
              <a:buNone/>
            </a:pPr>
            <a:r>
              <a:t/>
            </a:r>
            <a:endParaRPr sz="16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314" name="Google Shape;314;p19"/>
          <p:cNvSpPr txBox="1"/>
          <p:nvPr>
            <p:ph idx="1" type="body"/>
          </p:nvPr>
        </p:nvSpPr>
        <p:spPr>
          <a:xfrm>
            <a:off x="963500"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	Current management of libraries in most of the colleges require physical presence of students in the library for majority of tasks and all the monetary transactions and slip system require use of paper as receipts and bills.</a:t>
            </a:r>
            <a:endParaRPr sz="1600">
              <a:solidFill>
                <a:srgbClr val="000000"/>
              </a:solidFill>
            </a:endParaRPr>
          </a:p>
          <a:p>
            <a:pPr indent="457200" lvl="0" marL="0" rtl="0" algn="l">
              <a:spcBef>
                <a:spcPts val="1600"/>
              </a:spcBef>
              <a:spcAft>
                <a:spcPts val="1600"/>
              </a:spcAft>
              <a:buNone/>
            </a:pPr>
            <a:r>
              <a:rPr lang="en" sz="1600">
                <a:solidFill>
                  <a:srgbClr val="000000"/>
                </a:solidFill>
              </a:rPr>
              <a:t>This idea aims to make the libraries smart. It is needed to make the transactions smart and </a:t>
            </a:r>
            <a:r>
              <a:rPr lang="en" sz="1600">
                <a:solidFill>
                  <a:srgbClr val="000000"/>
                </a:solidFill>
              </a:rPr>
              <a:t>completely</a:t>
            </a:r>
            <a:r>
              <a:rPr lang="en" sz="1600">
                <a:solidFill>
                  <a:srgbClr val="000000"/>
                </a:solidFill>
              </a:rPr>
              <a:t> paperless. Use of library will be simplified for students and majority of processes can be done right from their phones.</a:t>
            </a:r>
            <a:endParaRPr sz="16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0"/>
          <p:cNvSpPr txBox="1"/>
          <p:nvPr>
            <p:ph idx="4294967295" type="title"/>
          </p:nvPr>
        </p:nvSpPr>
        <p:spPr>
          <a:xfrm>
            <a:off x="1056750" y="4564175"/>
            <a:ext cx="7030500" cy="48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ARCHITECTURE DIAGRAM</a:t>
            </a:r>
            <a:endParaRPr sz="1500"/>
          </a:p>
        </p:txBody>
      </p:sp>
      <p:pic>
        <p:nvPicPr>
          <p:cNvPr id="320" name="Google Shape;320;p20"/>
          <p:cNvPicPr preferRelativeResize="0"/>
          <p:nvPr/>
        </p:nvPicPr>
        <p:blipFill>
          <a:blip r:embed="rId3">
            <a:alphaModFix/>
          </a:blip>
          <a:stretch>
            <a:fillRect/>
          </a:stretch>
        </p:blipFill>
        <p:spPr>
          <a:xfrm>
            <a:off x="2220275" y="191675"/>
            <a:ext cx="4581524" cy="4372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1"/>
          <p:cNvSpPr txBox="1"/>
          <p:nvPr>
            <p:ph idx="1" type="body"/>
          </p:nvPr>
        </p:nvSpPr>
        <p:spPr>
          <a:xfrm>
            <a:off x="1650450" y="4608600"/>
            <a:ext cx="5843100" cy="53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500"/>
              <a:t>DFD for DigiLib</a:t>
            </a:r>
            <a:endParaRPr b="1" sz="1500"/>
          </a:p>
        </p:txBody>
      </p:sp>
      <p:pic>
        <p:nvPicPr>
          <p:cNvPr id="326" name="Google Shape;326;p21"/>
          <p:cNvPicPr preferRelativeResize="0"/>
          <p:nvPr/>
        </p:nvPicPr>
        <p:blipFill>
          <a:blip r:embed="rId3">
            <a:alphaModFix/>
          </a:blip>
          <a:stretch>
            <a:fillRect/>
          </a:stretch>
        </p:blipFill>
        <p:spPr>
          <a:xfrm>
            <a:off x="1729287" y="111575"/>
            <a:ext cx="5685426" cy="4497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