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80" r:id="rId2"/>
    <p:sldId id="257" r:id="rId3"/>
    <p:sldId id="286" r:id="rId4"/>
    <p:sldId id="287" r:id="rId5"/>
    <p:sldId id="285" r:id="rId6"/>
    <p:sldId id="275"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mB1gIcjxjYmUSq3DmK+WVPWzk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28" Type="http://schemas.openxmlformats.org/officeDocument/2006/relationships/presProps" Target="presProps.xml"/><Relationship Id="rId31" Type="http://schemas.openxmlformats.org/officeDocument/2006/relationships/tableStyles" Target="tableStyles.xml"/><Relationship Id="rId4" Type="http://schemas.openxmlformats.org/officeDocument/2006/relationships/slide" Target="slides/slide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07f9ab3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2a07f9ab33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2a07f9ab33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07f9ab3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2a07f9ab33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2a07f9ab33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8288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07f9ab3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2a07f9ab33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2a07f9ab33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81174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07f9ab3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2a07f9ab33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2a07f9ab33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9545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643466" y="101601"/>
            <a:ext cx="7687733"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4800"/>
              <a:buFont typeface="Arial"/>
              <a:buNone/>
              <a:defRPr sz="4800" b="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609600" y="1478844"/>
            <a:ext cx="10972799" cy="464732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40"/>
              </a:spcBef>
              <a:spcAft>
                <a:spcPts val="0"/>
              </a:spcAft>
              <a:buClr>
                <a:srgbClr val="7F7F7F"/>
              </a:buClr>
              <a:buSzPts val="3200"/>
              <a:buNone/>
              <a:defRPr>
                <a:solidFill>
                  <a:srgbClr val="7F7F7F"/>
                </a:solidFill>
                <a:latin typeface="Arial"/>
                <a:ea typeface="Arial"/>
                <a:cs typeface="Arial"/>
                <a:sym typeface="Arial"/>
              </a:defRPr>
            </a:lvl1pPr>
            <a:lvl2pPr marL="914400" lvl="1" indent="-228600" algn="l">
              <a:lnSpc>
                <a:spcPct val="100000"/>
              </a:lnSpc>
              <a:spcBef>
                <a:spcPts val="560"/>
              </a:spcBef>
              <a:spcAft>
                <a:spcPts val="0"/>
              </a:spcAft>
              <a:buClr>
                <a:srgbClr val="7F7F7F"/>
              </a:buClr>
              <a:buSzPts val="2800"/>
              <a:buNone/>
              <a:defRPr>
                <a:solidFill>
                  <a:srgbClr val="7F7F7F"/>
                </a:solidFill>
                <a:latin typeface="Arial"/>
                <a:ea typeface="Arial"/>
                <a:cs typeface="Arial"/>
                <a:sym typeface="Arial"/>
              </a:defRPr>
            </a:lvl2pPr>
            <a:lvl3pPr marL="1371600" lvl="2" indent="-228600" algn="l">
              <a:lnSpc>
                <a:spcPct val="100000"/>
              </a:lnSpc>
              <a:spcBef>
                <a:spcPts val="480"/>
              </a:spcBef>
              <a:spcAft>
                <a:spcPts val="0"/>
              </a:spcAft>
              <a:buClr>
                <a:srgbClr val="7F7F7F"/>
              </a:buClr>
              <a:buSzPts val="2400"/>
              <a:buNone/>
              <a:defRPr>
                <a:solidFill>
                  <a:srgbClr val="7F7F7F"/>
                </a:solidFill>
                <a:latin typeface="Arial"/>
                <a:ea typeface="Arial"/>
                <a:cs typeface="Arial"/>
                <a:sym typeface="Arial"/>
              </a:defRPr>
            </a:lvl3pPr>
            <a:lvl4pPr marL="1828800" lvl="3" indent="-228600" algn="l">
              <a:lnSpc>
                <a:spcPct val="100000"/>
              </a:lnSpc>
              <a:spcBef>
                <a:spcPts val="400"/>
              </a:spcBef>
              <a:spcAft>
                <a:spcPts val="0"/>
              </a:spcAft>
              <a:buClr>
                <a:srgbClr val="7F7F7F"/>
              </a:buClr>
              <a:buSzPts val="2000"/>
              <a:buNone/>
              <a:defRPr>
                <a:solidFill>
                  <a:srgbClr val="7F7F7F"/>
                </a:solidFill>
                <a:latin typeface="Arial"/>
                <a:ea typeface="Arial"/>
                <a:cs typeface="Arial"/>
                <a:sym typeface="Arial"/>
              </a:defRPr>
            </a:lvl4pPr>
            <a:lvl5pPr marL="2286000" lvl="4" indent="-228600" algn="l">
              <a:lnSpc>
                <a:spcPct val="100000"/>
              </a:lnSpc>
              <a:spcBef>
                <a:spcPts val="400"/>
              </a:spcBef>
              <a:spcAft>
                <a:spcPts val="0"/>
              </a:spcAft>
              <a:buClr>
                <a:srgbClr val="7F7F7F"/>
              </a:buClr>
              <a:buSzPts val="2000"/>
              <a:buNone/>
              <a:defRPr>
                <a:solidFill>
                  <a:srgbClr val="7F7F7F"/>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963084" y="4406902"/>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Arial"/>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7" name="Google Shape;37;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609600" y="105476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609600" y="2294022"/>
            <a:ext cx="5384800" cy="383214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3" name="Google Shape;53;p10"/>
          <p:cNvSpPr txBox="1">
            <a:spLocks noGrp="1"/>
          </p:cNvSpPr>
          <p:nvPr>
            <p:ph type="body" idx="2"/>
          </p:nvPr>
        </p:nvSpPr>
        <p:spPr>
          <a:xfrm>
            <a:off x="6197600" y="2294022"/>
            <a:ext cx="5384800" cy="383214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4" name="Google Shape;54;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609600" y="966704"/>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609600" y="2307098"/>
            <a:ext cx="5386917"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0" name="Google Shape;60;p11"/>
          <p:cNvSpPr txBox="1">
            <a:spLocks noGrp="1"/>
          </p:cNvSpPr>
          <p:nvPr>
            <p:ph type="body" idx="2"/>
          </p:nvPr>
        </p:nvSpPr>
        <p:spPr>
          <a:xfrm>
            <a:off x="609600" y="2946861"/>
            <a:ext cx="5386917" cy="3179303"/>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1" name="Google Shape;61;p11"/>
          <p:cNvSpPr txBox="1">
            <a:spLocks noGrp="1"/>
          </p:cNvSpPr>
          <p:nvPr>
            <p:ph type="body" idx="3"/>
          </p:nvPr>
        </p:nvSpPr>
        <p:spPr>
          <a:xfrm>
            <a:off x="6193378" y="2307098"/>
            <a:ext cx="5389033"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2" name="Google Shape;62;p11"/>
          <p:cNvSpPr txBox="1">
            <a:spLocks noGrp="1"/>
          </p:cNvSpPr>
          <p:nvPr>
            <p:ph type="body" idx="4"/>
          </p:nvPr>
        </p:nvSpPr>
        <p:spPr>
          <a:xfrm>
            <a:off x="6193378" y="2946861"/>
            <a:ext cx="5389033" cy="3179303"/>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3" name="Google Shape;63;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609611" y="1171075"/>
            <a:ext cx="4011084" cy="11620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body" idx="1"/>
          </p:nvPr>
        </p:nvSpPr>
        <p:spPr>
          <a:xfrm>
            <a:off x="4766733" y="1171075"/>
            <a:ext cx="6815667" cy="495509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73" name="Google Shape;73;p13"/>
          <p:cNvSpPr txBox="1">
            <a:spLocks noGrp="1"/>
          </p:cNvSpPr>
          <p:nvPr>
            <p:ph type="body" idx="2"/>
          </p:nvPr>
        </p:nvSpPr>
        <p:spPr>
          <a:xfrm>
            <a:off x="609611" y="2406317"/>
            <a:ext cx="4011084" cy="371985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4" name="Google Shape;74;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389717" y="4800602"/>
            <a:ext cx="7315200" cy="56673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a:spLocks noGrp="1"/>
          </p:cNvSpPr>
          <p:nvPr>
            <p:ph type="pic" idx="2"/>
          </p:nvPr>
        </p:nvSpPr>
        <p:spPr>
          <a:xfrm>
            <a:off x="2389717" y="1106905"/>
            <a:ext cx="7315200" cy="3620670"/>
          </a:xfrm>
          <a:prstGeom prst="rect">
            <a:avLst/>
          </a:prstGeom>
          <a:noFill/>
          <a:ln>
            <a:noFill/>
          </a:ln>
        </p:spPr>
      </p:sp>
      <p:sp>
        <p:nvSpPr>
          <p:cNvPr id="80" name="Google Shape;80;p14"/>
          <p:cNvSpPr txBox="1">
            <a:spLocks noGrp="1"/>
          </p:cNvSpPr>
          <p:nvPr>
            <p:ph type="body" idx="1"/>
          </p:nvPr>
        </p:nvSpPr>
        <p:spPr>
          <a:xfrm>
            <a:off x="2389717" y="5367343"/>
            <a:ext cx="7315200" cy="8048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81" name="Google Shape;81;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09600" y="1107850"/>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609600" y="2341588"/>
            <a:ext cx="10972800" cy="3784576"/>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5"/>
          <p:cNvCxnSpPr/>
          <p:nvPr/>
        </p:nvCxnSpPr>
        <p:spPr>
          <a:xfrm>
            <a:off x="203205" y="6575107"/>
            <a:ext cx="9400417" cy="0"/>
          </a:xfrm>
          <a:prstGeom prst="straightConnector1">
            <a:avLst/>
          </a:prstGeom>
          <a:noFill/>
          <a:ln w="12700" cap="flat" cmpd="sng">
            <a:solidFill>
              <a:srgbClr val="E4002B"/>
            </a:solidFill>
            <a:prstDash val="solid"/>
            <a:miter lim="400000"/>
            <a:headEnd type="none" w="sm" len="sm"/>
            <a:tailEnd type="none" w="sm" len="sm"/>
          </a:ln>
        </p:spPr>
      </p:cxnSp>
      <p:pic>
        <p:nvPicPr>
          <p:cNvPr id="16" name="Google Shape;16;p5"/>
          <p:cNvPicPr preferRelativeResize="0"/>
          <p:nvPr/>
        </p:nvPicPr>
        <p:blipFill rotWithShape="1">
          <a:blip r:embed="rId9">
            <a:alphaModFix/>
          </a:blip>
          <a:srcRect/>
          <a:stretch/>
        </p:blipFill>
        <p:spPr>
          <a:xfrm>
            <a:off x="383823" y="231831"/>
            <a:ext cx="11424356" cy="926298"/>
          </a:xfrm>
          <a:prstGeom prst="rect">
            <a:avLst/>
          </a:prstGeom>
          <a:noFill/>
          <a:ln>
            <a:noFill/>
          </a:ln>
        </p:spPr>
      </p:pic>
      <p:sp>
        <p:nvSpPr>
          <p:cNvPr id="17" name="Google Shape;17;p5"/>
          <p:cNvSpPr/>
          <p:nvPr/>
        </p:nvSpPr>
        <p:spPr>
          <a:xfrm>
            <a:off x="383823" y="383114"/>
            <a:ext cx="120848" cy="582402"/>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885D-5614-FC45-189C-FAB8A8729E9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13D5D66-9CAE-CC40-AA1E-05FE30E446E3}"/>
              </a:ext>
            </a:extLst>
          </p:cNvPr>
          <p:cNvSpPr>
            <a:spLocks noGrp="1"/>
          </p:cNvSpPr>
          <p:nvPr>
            <p:ph type="body" idx="1"/>
          </p:nvPr>
        </p:nvSpPr>
        <p:spPr/>
        <p:txBody>
          <a:bodyPr/>
          <a:lstStyle/>
          <a:p>
            <a:endParaRPr lang="en-US" dirty="0"/>
          </a:p>
        </p:txBody>
      </p:sp>
      <p:pic>
        <p:nvPicPr>
          <p:cNvPr id="5" name="Picture 4" descr="A screenshot of a menu&#10;&#10;Description automatically generated">
            <a:extLst>
              <a:ext uri="{FF2B5EF4-FFF2-40B4-BE49-F238E27FC236}">
                <a16:creationId xmlns:a16="http://schemas.microsoft.com/office/drawing/2014/main" id="{E0368AB9-9B12-5F89-E026-934758D2832A}"/>
              </a:ext>
            </a:extLst>
          </p:cNvPr>
          <p:cNvPicPr>
            <a:picLocks noChangeAspect="1"/>
          </p:cNvPicPr>
          <p:nvPr/>
        </p:nvPicPr>
        <p:blipFill>
          <a:blip r:embed="rId2"/>
          <a:stretch>
            <a:fillRect/>
          </a:stretch>
        </p:blipFill>
        <p:spPr>
          <a:xfrm>
            <a:off x="-74428" y="-7621"/>
            <a:ext cx="12266428" cy="6915198"/>
          </a:xfrm>
          <a:prstGeom prst="rect">
            <a:avLst/>
          </a:prstGeom>
        </p:spPr>
      </p:pic>
    </p:spTree>
    <p:extLst>
      <p:ext uri="{BB962C8B-B14F-4D97-AF65-F5344CB8AC3E}">
        <p14:creationId xmlns:p14="http://schemas.microsoft.com/office/powerpoint/2010/main" val="329690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95"/>
        <p:cNvGrpSpPr/>
        <p:nvPr/>
      </p:nvGrpSpPr>
      <p:grpSpPr>
        <a:xfrm>
          <a:off x="0" y="0"/>
          <a:ext cx="0" cy="0"/>
          <a:chOff x="0" y="0"/>
          <a:chExt cx="0" cy="0"/>
        </a:xfrm>
      </p:grpSpPr>
      <p:sp>
        <p:nvSpPr>
          <p:cNvPr id="96" name="Google Shape;96;g2a07f9ab33b_0_0"/>
          <p:cNvSpPr txBox="1">
            <a:spLocks noGrp="1"/>
          </p:cNvSpPr>
          <p:nvPr>
            <p:ph type="title"/>
          </p:nvPr>
        </p:nvSpPr>
        <p:spPr>
          <a:xfrm>
            <a:off x="542260" y="101601"/>
            <a:ext cx="7789006"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800"/>
              <a:buNone/>
            </a:pPr>
            <a:r>
              <a:rPr lang="en-US" sz="3800" dirty="0">
                <a:latin typeface="Times New Roman" panose="02020603050405020304" pitchFamily="18" charset="0"/>
                <a:cs typeface="Times New Roman" panose="02020603050405020304" pitchFamily="18" charset="0"/>
              </a:rPr>
              <a:t>  MOTIVATION</a:t>
            </a:r>
            <a:endParaRPr sz="3800" dirty="0">
              <a:latin typeface="Times New Roman" panose="02020603050405020304" pitchFamily="18" charset="0"/>
              <a:cs typeface="Times New Roman" panose="02020603050405020304" pitchFamily="18" charset="0"/>
            </a:endParaRPr>
          </a:p>
        </p:txBody>
      </p:sp>
      <p:sp>
        <p:nvSpPr>
          <p:cNvPr id="97" name="Google Shape;97;g2a07f9ab33b_0_0"/>
          <p:cNvSpPr txBox="1">
            <a:spLocks noGrp="1"/>
          </p:cNvSpPr>
          <p:nvPr>
            <p:ph type="body" idx="1"/>
          </p:nvPr>
        </p:nvSpPr>
        <p:spPr>
          <a:xfrm>
            <a:off x="142874" y="1514475"/>
            <a:ext cx="11258551" cy="4843462"/>
          </a:xfrm>
          <a:prstGeom prst="rect">
            <a:avLst/>
          </a:prstGeom>
          <a:noFill/>
          <a:ln>
            <a:noFill/>
          </a:ln>
        </p:spPr>
        <p:txBody>
          <a:bodyPr spcFirstLastPara="1" wrap="square" lIns="91425" tIns="45700" rIns="91425" bIns="45700" anchor="t" anchorCtr="0">
            <a:noAutofit/>
          </a:bodyPr>
          <a:lstStyle/>
          <a:p>
            <a:pPr marL="1308100" lvl="2" indent="-342900">
              <a:spcBef>
                <a:spcPts val="0"/>
              </a:spcBef>
              <a:buClr>
                <a:schemeClr val="dk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Exploring Vector-Based Embedding Retrieval: Our project aims to delve into the intricacies of vector-based embedding retrieval systems, a modern approach in information retrieval known for its ability to enhance search accuracy and efficiency by representing documents and queries as dense vectors in a high-dimensional space.</a:t>
            </a:r>
          </a:p>
          <a:p>
            <a:pPr marL="1308100" lvl="2" indent="-342900">
              <a:spcBef>
                <a:spcPts val="0"/>
              </a:spcBef>
              <a:buClr>
                <a:schemeClr val="dk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1308100" lvl="2" indent="-342900">
              <a:spcBef>
                <a:spcPts val="0"/>
              </a:spcBef>
              <a:buClr>
                <a:schemeClr val="dk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Implementing Ensemble Retrieval and Summarization with Lang Chain : We seek to implement ensemble retrieval and summarization techniques using Lang Chain, a framework that enables the integration of multiple retrieval and summarization models. Through this implementation, we aim to explore innovative methods to distill and present information, contributing to the advancement of retrieval and summarization technologies across various domains.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95"/>
        <p:cNvGrpSpPr/>
        <p:nvPr/>
      </p:nvGrpSpPr>
      <p:grpSpPr>
        <a:xfrm>
          <a:off x="0" y="0"/>
          <a:ext cx="0" cy="0"/>
          <a:chOff x="0" y="0"/>
          <a:chExt cx="0" cy="0"/>
        </a:xfrm>
      </p:grpSpPr>
      <p:sp>
        <p:nvSpPr>
          <p:cNvPr id="96" name="Google Shape;96;g2a07f9ab33b_0_0"/>
          <p:cNvSpPr txBox="1">
            <a:spLocks noGrp="1"/>
          </p:cNvSpPr>
          <p:nvPr>
            <p:ph type="title"/>
          </p:nvPr>
        </p:nvSpPr>
        <p:spPr>
          <a:xfrm>
            <a:off x="542260" y="101601"/>
            <a:ext cx="7789006"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800"/>
              <a:buNone/>
            </a:pPr>
            <a:r>
              <a:rPr lang="en-US" sz="3800" dirty="0">
                <a:latin typeface="Times New Roman" panose="02020603050405020304" pitchFamily="18" charset="0"/>
                <a:cs typeface="Times New Roman" panose="02020603050405020304" pitchFamily="18" charset="0"/>
              </a:rPr>
              <a:t> DESIGN</a:t>
            </a:r>
            <a:endParaRPr sz="3800" dirty="0">
              <a:latin typeface="Times New Roman" panose="02020603050405020304" pitchFamily="18" charset="0"/>
              <a:cs typeface="Times New Roman" panose="02020603050405020304" pitchFamily="18" charset="0"/>
            </a:endParaRPr>
          </a:p>
        </p:txBody>
      </p:sp>
      <p:sp>
        <p:nvSpPr>
          <p:cNvPr id="97" name="Google Shape;97;g2a07f9ab33b_0_0"/>
          <p:cNvSpPr txBox="1">
            <a:spLocks noGrp="1"/>
          </p:cNvSpPr>
          <p:nvPr>
            <p:ph type="body" idx="1"/>
          </p:nvPr>
        </p:nvSpPr>
        <p:spPr>
          <a:xfrm>
            <a:off x="142874" y="1514475"/>
            <a:ext cx="11258551" cy="4843462"/>
          </a:xfrm>
          <a:prstGeom prst="rect">
            <a:avLst/>
          </a:prstGeom>
          <a:noFill/>
          <a:ln>
            <a:noFill/>
          </a:ln>
        </p:spPr>
        <p:txBody>
          <a:bodyPr spcFirstLastPara="1" wrap="square" lIns="91425" tIns="45700" rIns="91425" bIns="45700" anchor="t" anchorCtr="0">
            <a:noAutofit/>
          </a:bodyPr>
          <a:lstStyle/>
          <a:p>
            <a:pPr marL="1308100" lvl="2" indent="-342900">
              <a:spcBef>
                <a:spcPts val="0"/>
              </a:spcBef>
              <a:buClr>
                <a:schemeClr val="dk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Our project is primarily focused on developing robust solutions for both retrieval and recommender systems. We aim to enhance user experiences by providing accurate and tailored recommendations through our retrieval engine and recommender systems. </a:t>
            </a:r>
          </a:p>
          <a:p>
            <a:pPr marL="1308100" lvl="2" indent="-342900">
              <a:spcBef>
                <a:spcPts val="0"/>
              </a:spcBef>
              <a:buClr>
                <a:schemeClr val="dk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1308100" lvl="2" indent="-342900">
              <a:spcBef>
                <a:spcPts val="0"/>
              </a:spcBef>
              <a:buClr>
                <a:schemeClr val="dk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RETRIEVAL ENGINE DESIGN</a:t>
            </a:r>
            <a:r>
              <a:rPr lang="en-US" dirty="0">
                <a:solidFill>
                  <a:schemeClr val="tx1"/>
                </a:solidFill>
                <a:latin typeface="Times New Roman" panose="02020603050405020304" pitchFamily="18" charset="0"/>
                <a:cs typeface="Times New Roman" panose="02020603050405020304" pitchFamily="18" charset="0"/>
              </a:rPr>
              <a:t>: Our retrieval engine employs ensemble retrieval techniques, combining BM25 and vector-based retrieval models. Location limits based on zip codes are integrated to refine restaurant search results. BM25 provides a robust scoring mechanism, while vector-based retrieval enhances accuracy by representing documents in a high-dimensional space. Location-based filtering ensures relevance to user preferences, resulting in tailored search outcomes.</a:t>
            </a:r>
          </a:p>
          <a:p>
            <a:pPr marL="1308100" lvl="2" indent="-342900">
              <a:spcBef>
                <a:spcPts val="0"/>
              </a:spcBef>
              <a:buClr>
                <a:schemeClr val="dk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56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95"/>
        <p:cNvGrpSpPr/>
        <p:nvPr/>
      </p:nvGrpSpPr>
      <p:grpSpPr>
        <a:xfrm>
          <a:off x="0" y="0"/>
          <a:ext cx="0" cy="0"/>
          <a:chOff x="0" y="0"/>
          <a:chExt cx="0" cy="0"/>
        </a:xfrm>
      </p:grpSpPr>
      <p:sp>
        <p:nvSpPr>
          <p:cNvPr id="96" name="Google Shape;96;g2a07f9ab33b_0_0"/>
          <p:cNvSpPr txBox="1">
            <a:spLocks noGrp="1"/>
          </p:cNvSpPr>
          <p:nvPr>
            <p:ph type="title"/>
          </p:nvPr>
        </p:nvSpPr>
        <p:spPr>
          <a:xfrm>
            <a:off x="329609" y="101601"/>
            <a:ext cx="8001657"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800"/>
              <a:buNone/>
            </a:pPr>
            <a:r>
              <a:rPr lang="en-US" sz="3800" dirty="0">
                <a:latin typeface="Times New Roman" panose="02020603050405020304" pitchFamily="18" charset="0"/>
                <a:cs typeface="Times New Roman" panose="02020603050405020304" pitchFamily="18" charset="0"/>
              </a:rPr>
              <a:t>   DESIGN</a:t>
            </a:r>
            <a:endParaRPr sz="3800" dirty="0">
              <a:latin typeface="Times New Roman" panose="02020603050405020304" pitchFamily="18" charset="0"/>
              <a:cs typeface="Times New Roman" panose="02020603050405020304" pitchFamily="18" charset="0"/>
            </a:endParaRPr>
          </a:p>
        </p:txBody>
      </p:sp>
      <p:sp>
        <p:nvSpPr>
          <p:cNvPr id="97" name="Google Shape;97;g2a07f9ab33b_0_0"/>
          <p:cNvSpPr txBox="1">
            <a:spLocks noGrp="1"/>
          </p:cNvSpPr>
          <p:nvPr>
            <p:ph type="body" idx="1"/>
          </p:nvPr>
        </p:nvSpPr>
        <p:spPr>
          <a:xfrm>
            <a:off x="142874" y="1514475"/>
            <a:ext cx="11258551" cy="4843462"/>
          </a:xfrm>
          <a:prstGeom prst="rect">
            <a:avLst/>
          </a:prstGeom>
          <a:noFill/>
          <a:ln>
            <a:noFill/>
          </a:ln>
        </p:spPr>
        <p:txBody>
          <a:bodyPr spcFirstLastPara="1" wrap="square" lIns="91425" tIns="45700" rIns="91425" bIns="45700" anchor="t" anchorCtr="0">
            <a:noAutofit/>
          </a:bodyPr>
          <a:lstStyle/>
          <a:p>
            <a:pPr marL="965200" lvl="2" indent="0">
              <a:spcBef>
                <a:spcPts val="0"/>
              </a:spcBef>
              <a:buClr>
                <a:schemeClr val="dk1"/>
              </a:buClr>
            </a:pPr>
            <a:r>
              <a:rPr lang="en-US" sz="2400" b="1" dirty="0">
                <a:solidFill>
                  <a:schemeClr val="tx1"/>
                </a:solidFill>
                <a:latin typeface="Times New Roman" panose="02020603050405020304" pitchFamily="18" charset="0"/>
                <a:cs typeface="Times New Roman" panose="02020603050405020304" pitchFamily="18" charset="0"/>
              </a:rPr>
              <a:t>RECOMMENDER ENGINE DESIGN:</a:t>
            </a:r>
          </a:p>
          <a:p>
            <a:pPr marL="965200" lvl="2" indent="0">
              <a:spcBef>
                <a:spcPts val="0"/>
              </a:spcBef>
              <a:buClr>
                <a:schemeClr val="dk1"/>
              </a:buClr>
            </a:pPr>
            <a:endParaRPr lang="en-US" sz="2400" b="1" dirty="0">
              <a:solidFill>
                <a:schemeClr val="tx1"/>
              </a:solidFill>
              <a:latin typeface="Times New Roman" panose="02020603050405020304" pitchFamily="18" charset="0"/>
              <a:cs typeface="Times New Roman" panose="02020603050405020304" pitchFamily="18" charset="0"/>
            </a:endParaRPr>
          </a:p>
          <a:p>
            <a:pPr marL="1879600" lvl="3" indent="-457200">
              <a:spcBef>
                <a:spcPts val="0"/>
              </a:spcBef>
              <a:buClr>
                <a:schemeClr val="dk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a:t>
            </a:r>
            <a:r>
              <a:rPr lang="en-US" b="0" i="0" dirty="0">
                <a:solidFill>
                  <a:schemeClr val="tx1"/>
                </a:solidFill>
                <a:effectLst/>
                <a:latin typeface="Times New Roman" panose="02020603050405020304" pitchFamily="18" charset="0"/>
                <a:cs typeface="Times New Roman" panose="02020603050405020304" pitchFamily="18" charset="0"/>
              </a:rPr>
              <a:t>ating-based Similarity between Restaurants:</a:t>
            </a:r>
          </a:p>
          <a:p>
            <a:pPr marL="2336800" lvl="4" indent="-457200">
              <a:spcBef>
                <a:spcPts val="0"/>
              </a:spcBef>
              <a:buClr>
                <a:schemeClr val="dk1"/>
              </a:buClr>
              <a:buFont typeface="Wingdings"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For rating-based recommendations, item item based collaborative filtering is employed to generate new ratings by incorporating user-item ratings and review sentiment polarity. Item-item similarity is then computed using Pearson similarity</a:t>
            </a:r>
          </a:p>
          <a:p>
            <a:pPr marL="2451100" lvl="4" indent="-457200">
              <a:spcBef>
                <a:spcPts val="0"/>
              </a:spcBef>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marL="1879600" lvl="3" indent="-457200">
              <a:spcBef>
                <a:spcPts val="0"/>
              </a:spcBef>
              <a:buClr>
                <a:schemeClr val="dk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a:t>
            </a:r>
            <a:r>
              <a:rPr lang="en-US" b="0" i="0" dirty="0">
                <a:solidFill>
                  <a:schemeClr val="tx1"/>
                </a:solidFill>
                <a:effectLst/>
                <a:latin typeface="Times New Roman" panose="02020603050405020304" pitchFamily="18" charset="0"/>
                <a:cs typeface="Times New Roman" panose="02020603050405020304" pitchFamily="18" charset="0"/>
              </a:rPr>
              <a:t>ontent-based Similarity between Restaurants:</a:t>
            </a:r>
          </a:p>
          <a:p>
            <a:pPr marL="2336800" lvl="4" indent="-457200">
              <a:spcBef>
                <a:spcPts val="0"/>
              </a:spcBef>
              <a:buClr>
                <a:schemeClr val="dk1"/>
              </a:buClr>
              <a:buFont typeface="Wingdings"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Content-based recommendations utilize BERT embeddings to capture item information such as description, service options, and categories. Cosine similarity is employed to measure similarity between item embeddings. </a:t>
            </a:r>
          </a:p>
          <a:p>
            <a:pPr marL="2336800" lvl="4" indent="-457200">
              <a:spcBef>
                <a:spcPts val="0"/>
              </a:spcBef>
              <a:buClr>
                <a:schemeClr val="dk1"/>
              </a:buClr>
              <a:buFont typeface="Wingdings" pitchFamily="2" charset="2"/>
              <a:buChar char="Ø"/>
            </a:pPr>
            <a:r>
              <a:rPr lang="en-US" b="0" i="0" dirty="0" err="1">
                <a:solidFill>
                  <a:schemeClr val="tx1"/>
                </a:solidFill>
                <a:effectLst/>
                <a:latin typeface="Times New Roman" panose="02020603050405020304" pitchFamily="18" charset="0"/>
                <a:cs typeface="Times New Roman" panose="02020603050405020304" pitchFamily="18" charset="0"/>
              </a:rPr>
              <a:t>OpenAI</a:t>
            </a:r>
            <a:r>
              <a:rPr lang="en-US" b="0" i="0" dirty="0">
                <a:solidFill>
                  <a:schemeClr val="tx1"/>
                </a:solidFill>
                <a:effectLst/>
                <a:latin typeface="Times New Roman" panose="02020603050405020304" pitchFamily="18" charset="0"/>
                <a:cs typeface="Times New Roman" panose="02020603050405020304" pitchFamily="18" charset="0"/>
              </a:rPr>
              <a:t> embedding methods are further utilized to summarize reviews, enhancing the quality of recommendations by distilling user feedback into concise and informative summaries.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93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95"/>
        <p:cNvGrpSpPr/>
        <p:nvPr/>
      </p:nvGrpSpPr>
      <p:grpSpPr>
        <a:xfrm>
          <a:off x="0" y="0"/>
          <a:ext cx="0" cy="0"/>
          <a:chOff x="0" y="0"/>
          <a:chExt cx="0" cy="0"/>
        </a:xfrm>
      </p:grpSpPr>
      <p:sp>
        <p:nvSpPr>
          <p:cNvPr id="96" name="Google Shape;96;g2a07f9ab33b_0_0"/>
          <p:cNvSpPr txBox="1">
            <a:spLocks noGrp="1"/>
          </p:cNvSpPr>
          <p:nvPr>
            <p:ph type="title"/>
          </p:nvPr>
        </p:nvSpPr>
        <p:spPr>
          <a:xfrm>
            <a:off x="542260" y="101601"/>
            <a:ext cx="7789006"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800"/>
              <a:buNone/>
            </a:pPr>
            <a:r>
              <a:rPr lang="en-US" sz="3800" dirty="0">
                <a:latin typeface="Times New Roman" panose="02020603050405020304" pitchFamily="18" charset="0"/>
                <a:cs typeface="Times New Roman" panose="02020603050405020304" pitchFamily="18" charset="0"/>
              </a:rPr>
              <a:t>  CHALLENGES AND INSIGHTS</a:t>
            </a:r>
            <a:endParaRPr sz="3800" dirty="0">
              <a:latin typeface="Times New Roman" panose="02020603050405020304" pitchFamily="18" charset="0"/>
              <a:cs typeface="Times New Roman" panose="02020603050405020304" pitchFamily="18" charset="0"/>
            </a:endParaRPr>
          </a:p>
        </p:txBody>
      </p:sp>
      <p:sp>
        <p:nvSpPr>
          <p:cNvPr id="97" name="Google Shape;97;g2a07f9ab33b_0_0"/>
          <p:cNvSpPr txBox="1">
            <a:spLocks noGrp="1"/>
          </p:cNvSpPr>
          <p:nvPr>
            <p:ph type="body" idx="1"/>
          </p:nvPr>
        </p:nvSpPr>
        <p:spPr>
          <a:xfrm>
            <a:off x="142874" y="1514475"/>
            <a:ext cx="11861284" cy="5024548"/>
          </a:xfrm>
          <a:prstGeom prst="rect">
            <a:avLst/>
          </a:prstGeom>
          <a:noFill/>
          <a:ln>
            <a:noFill/>
          </a:ln>
        </p:spPr>
        <p:txBody>
          <a:bodyPr spcFirstLastPara="1" wrap="square" lIns="91425" tIns="45700" rIns="91425" bIns="45700" anchor="t" anchorCtr="0">
            <a:noAutofit/>
          </a:bodyPr>
          <a:lstStyle/>
          <a:p>
            <a:pPr marL="1308100" lvl="2" indent="-342900">
              <a:spcBef>
                <a:spcPts val="0"/>
              </a:spcBef>
              <a:buClr>
                <a:schemeClr val="dk1"/>
              </a:buClr>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pPr marL="1308100" lvl="2" indent="-342900">
              <a:spcBef>
                <a:spcPts val="0"/>
              </a:spcBef>
              <a:buClr>
                <a:schemeClr val="dk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Huge Data Chunks : </a:t>
            </a:r>
            <a:r>
              <a:rPr lang="en-US" dirty="0">
                <a:solidFill>
                  <a:schemeClr val="tx1"/>
                </a:solidFill>
                <a:latin typeface="Times New Roman" panose="02020603050405020304" pitchFamily="18" charset="0"/>
                <a:cs typeface="Times New Roman" panose="02020603050405020304" pitchFamily="18" charset="0"/>
              </a:rPr>
              <a:t>Insufficient memory presents a significant challenge when processing large datasets, hindering the effective operation of the retrieval and recommender systems and requiring optimization strategies for memory management and efficient resource utilization.</a:t>
            </a:r>
          </a:p>
          <a:p>
            <a:pPr marL="965200" lvl="2" indent="0">
              <a:spcBef>
                <a:spcPts val="0"/>
              </a:spcBef>
              <a:buClr>
                <a:schemeClr val="dk1"/>
              </a:buClr>
            </a:pPr>
            <a:endParaRPr lang="en-US" dirty="0">
              <a:solidFill>
                <a:schemeClr val="tx1"/>
              </a:solidFill>
              <a:latin typeface="Times New Roman" panose="02020603050405020304" pitchFamily="18" charset="0"/>
              <a:cs typeface="Times New Roman" panose="02020603050405020304" pitchFamily="18" charset="0"/>
            </a:endParaRPr>
          </a:p>
          <a:p>
            <a:pPr marL="1308100" lvl="2" indent="-342900">
              <a:spcBef>
                <a:spcPts val="0"/>
              </a:spcBef>
              <a:buClr>
                <a:schemeClr val="dk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Ensemble Retrieval and </a:t>
            </a:r>
            <a:r>
              <a:rPr lang="en-US" b="1" dirty="0" err="1">
                <a:solidFill>
                  <a:schemeClr val="tx1"/>
                </a:solidFill>
                <a:latin typeface="Times New Roman" panose="02020603050405020304" pitchFamily="18" charset="0"/>
                <a:cs typeface="Times New Roman" panose="02020603050405020304" pitchFamily="18" charset="0"/>
              </a:rPr>
              <a:t>LangChain</a:t>
            </a:r>
            <a:r>
              <a:rPr lang="en-US" b="1" dirty="0">
                <a:solidFill>
                  <a:schemeClr val="tx1"/>
                </a:solidFill>
                <a:latin typeface="Times New Roman" panose="02020603050405020304" pitchFamily="18" charset="0"/>
                <a:cs typeface="Times New Roman" panose="02020603050405020304" pitchFamily="18" charset="0"/>
              </a:rPr>
              <a:t> Implementation: </a:t>
            </a:r>
            <a:r>
              <a:rPr lang="en-US" dirty="0">
                <a:solidFill>
                  <a:schemeClr val="tx1"/>
                </a:solidFill>
                <a:latin typeface="Times New Roman" panose="02020603050405020304" pitchFamily="18" charset="0"/>
                <a:cs typeface="Times New Roman" panose="02020603050405020304" pitchFamily="18" charset="0"/>
              </a:rPr>
              <a:t>Integrating</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ensemble retrieval techniques, such as combining BM25 with vector-based retrieval models, and implementing </a:t>
            </a:r>
            <a:r>
              <a:rPr lang="en-US" dirty="0" err="1">
                <a:solidFill>
                  <a:schemeClr val="tx1"/>
                </a:solidFill>
                <a:latin typeface="Times New Roman" panose="02020603050405020304" pitchFamily="18" charset="0"/>
                <a:cs typeface="Times New Roman" panose="02020603050405020304" pitchFamily="18" charset="0"/>
              </a:rPr>
              <a:t>LangChain</a:t>
            </a:r>
            <a:r>
              <a:rPr lang="en-US" dirty="0">
                <a:solidFill>
                  <a:schemeClr val="tx1"/>
                </a:solidFill>
                <a:latin typeface="Times New Roman" panose="02020603050405020304" pitchFamily="18" charset="0"/>
                <a:cs typeface="Times New Roman" panose="02020603050405020304" pitchFamily="18" charset="0"/>
              </a:rPr>
              <a:t> for ensemble retrieval and summarization, enhancing the effectiveness and diversity of search results.</a:t>
            </a:r>
          </a:p>
          <a:p>
            <a:pPr marL="1308100" lvl="2" indent="-342900">
              <a:spcBef>
                <a:spcPts val="0"/>
              </a:spcBef>
              <a:buClr>
                <a:schemeClr val="dk1"/>
              </a:buClr>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41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Shape 237"/>
        <p:cNvGrpSpPr/>
        <p:nvPr/>
      </p:nvGrpSpPr>
      <p:grpSpPr>
        <a:xfrm>
          <a:off x="0" y="0"/>
          <a:ext cx="0" cy="0"/>
          <a:chOff x="0" y="0"/>
          <a:chExt cx="0" cy="0"/>
        </a:xfrm>
      </p:grpSpPr>
      <p:sp>
        <p:nvSpPr>
          <p:cNvPr id="239" name="Google Shape;239;p2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p>
            <a:pPr marL="457200" lvl="0" indent="-228600" algn="ctr" rtl="0">
              <a:lnSpc>
                <a:spcPct val="100000"/>
              </a:lnSpc>
              <a:spcBef>
                <a:spcPts val="400"/>
              </a:spcBef>
              <a:spcAft>
                <a:spcPts val="0"/>
              </a:spcAft>
              <a:buSzPts val="2000"/>
              <a:buNone/>
            </a:pPr>
            <a:r>
              <a:rPr lang="en-US" sz="9600">
                <a:solidFill>
                  <a:schemeClr val="dk1"/>
                </a:solidFill>
              </a:rPr>
              <a:t>THANK YOU</a:t>
            </a:r>
            <a:endParaRPr sz="96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1135</TotalTime>
  <Words>408</Words>
  <Application>Microsoft Macintosh PowerPoint</Application>
  <PresentationFormat>Widescreen</PresentationFormat>
  <Paragraphs>27</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Wingdings</vt:lpstr>
      <vt:lpstr>Office Theme</vt:lpstr>
      <vt:lpstr>PowerPoint Presentation</vt:lpstr>
      <vt:lpstr>  MOTIVATION</vt:lpstr>
      <vt:lpstr> DESIGN</vt:lpstr>
      <vt:lpstr>   DESIGN</vt:lpstr>
      <vt:lpstr>  CHALLENGES AND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EventNXT: Event360</dc:title>
  <dc:creator>sai prateik</dc:creator>
  <cp:lastModifiedBy>Pothineni, Rakesh Kumar</cp:lastModifiedBy>
  <cp:revision>8</cp:revision>
  <dcterms:modified xsi:type="dcterms:W3CDTF">2024-04-28T02:02:45Z</dcterms:modified>
</cp:coreProperties>
</file>