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sldIdLst>
    <p:sldId id="258" r:id="rId2"/>
    <p:sldId id="281" r:id="rId3"/>
    <p:sldId id="282" r:id="rId4"/>
    <p:sldId id="259" r:id="rId5"/>
    <p:sldId id="279" r:id="rId6"/>
    <p:sldId id="261" r:id="rId7"/>
    <p:sldId id="271" r:id="rId8"/>
    <p:sldId id="263" r:id="rId9"/>
    <p:sldId id="272" r:id="rId10"/>
    <p:sldId id="264" r:id="rId11"/>
    <p:sldId id="273" r:id="rId12"/>
    <p:sldId id="265" r:id="rId13"/>
    <p:sldId id="280" r:id="rId14"/>
    <p:sldId id="266" r:id="rId15"/>
    <p:sldId id="274" r:id="rId16"/>
    <p:sldId id="267" r:id="rId17"/>
    <p:sldId id="275" r:id="rId18"/>
    <p:sldId id="268" r:id="rId19"/>
    <p:sldId id="276" r:id="rId20"/>
    <p:sldId id="269" r:id="rId21"/>
    <p:sldId id="277" r:id="rId22"/>
    <p:sldId id="270" r:id="rId23"/>
    <p:sldId id="278"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AEAEA"/>
    <a:srgbClr val="F8F8F8"/>
    <a:srgbClr val="FF6600"/>
    <a:srgbClr val="19BDC5"/>
    <a:srgbClr val="99FFCC"/>
    <a:srgbClr val="009999"/>
    <a:srgbClr val="FF3300"/>
    <a:srgbClr val="00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varScale="1">
        <p:scale>
          <a:sx n="79" d="100"/>
          <a:sy n="79"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jjal%20Mondal\Desktop\Data%20Sql\pct_share_region2.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jjal%20Mondal\Desktop\Data%20Sql\Q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jjal%20Mondal\Desktop\Data%20Sql\Q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jjal%20Mondal\Desktop\Data%20Sql\Q6.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jjal%20Mondal\Desktop\Data%20Sql\Q7.0.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jjal%20Mondal\Desktop\Data%20Sql\Q8.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jjal%20Mondal\Desktop\Data%20Sql\Q9.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jjal%20Mondal\Desktop\Data%20Sql\Q10.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80542806480741E-2"/>
          <c:y val="0.17505607972611983"/>
          <c:w val="0.92506444715800895"/>
          <c:h val="0.71545355082406348"/>
        </c:manualLayout>
      </c:layout>
      <c:barChart>
        <c:barDir val="col"/>
        <c:grouping val="clustered"/>
        <c:varyColors val="0"/>
        <c:ser>
          <c:idx val="0"/>
          <c:order val="0"/>
          <c:tx>
            <c:strRef>
              <c:f>pct_share_region2.0!$A$1</c:f>
              <c:strCache>
                <c:ptCount val="1"/>
                <c:pt idx="0">
                  <c:v>unique_products_2020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Pt>
            <c:idx val="0"/>
            <c:invertIfNegative val="0"/>
            <c:bubble3D val="0"/>
            <c:spPr>
              <a:solidFill>
                <a:srgbClr val="FF99CC"/>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extLst>
              <c:ext xmlns:c16="http://schemas.microsoft.com/office/drawing/2014/chart" uri="{C3380CC4-5D6E-409C-BE32-E72D297353CC}">
                <c16:uniqueId val="{00000001-3659-46E7-873F-53693FD552AD}"/>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val>
            <c:numRef>
              <c:f>pct_share_region2.0!$A$2</c:f>
              <c:numCache>
                <c:formatCode>General</c:formatCode>
                <c:ptCount val="1"/>
                <c:pt idx="0">
                  <c:v>245</c:v>
                </c:pt>
              </c:numCache>
            </c:numRef>
          </c:val>
          <c:extLst>
            <c:ext xmlns:c16="http://schemas.microsoft.com/office/drawing/2014/chart" uri="{C3380CC4-5D6E-409C-BE32-E72D297353CC}">
              <c16:uniqueId val="{00000002-3659-46E7-873F-53693FD552AD}"/>
            </c:ext>
          </c:extLst>
        </c:ser>
        <c:ser>
          <c:idx val="1"/>
          <c:order val="1"/>
          <c:tx>
            <c:strRef>
              <c:f>pct_share_region2.0!$B$1</c:f>
              <c:strCache>
                <c:ptCount val="1"/>
                <c:pt idx="0">
                  <c:v>unique_products_2021</c:v>
                </c:pt>
              </c:strCache>
            </c:strRef>
          </c:tx>
          <c:spPr>
            <a:solidFill>
              <a:srgbClr val="3399FF"/>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Pt>
            <c:idx val="0"/>
            <c:invertIfNegative val="0"/>
            <c:bubble3D val="0"/>
            <c:spPr>
              <a:solidFill>
                <a:srgbClr val="00999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extLst>
              <c:ext xmlns:c16="http://schemas.microsoft.com/office/drawing/2014/chart" uri="{C3380CC4-5D6E-409C-BE32-E72D297353CC}">
                <c16:uniqueId val="{00000004-3659-46E7-873F-53693FD552AD}"/>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val>
            <c:numRef>
              <c:f>pct_share_region2.0!$B$2</c:f>
              <c:numCache>
                <c:formatCode>General</c:formatCode>
                <c:ptCount val="1"/>
                <c:pt idx="0">
                  <c:v>334</c:v>
                </c:pt>
              </c:numCache>
            </c:numRef>
          </c:val>
          <c:extLst>
            <c:ext xmlns:c16="http://schemas.microsoft.com/office/drawing/2014/chart" uri="{C3380CC4-5D6E-409C-BE32-E72D297353CC}">
              <c16:uniqueId val="{00000005-3659-46E7-873F-53693FD552AD}"/>
            </c:ext>
          </c:extLst>
        </c:ser>
        <c:dLbls>
          <c:dLblPos val="outEnd"/>
          <c:showLegendKey val="0"/>
          <c:showVal val="1"/>
          <c:showCatName val="0"/>
          <c:showSerName val="0"/>
          <c:showPercent val="0"/>
          <c:showBubbleSize val="0"/>
        </c:dLbls>
        <c:gapWidth val="371"/>
        <c:overlap val="-75"/>
        <c:axId val="415156160"/>
        <c:axId val="415154848"/>
      </c:barChart>
      <c:catAx>
        <c:axId val="415156160"/>
        <c:scaling>
          <c:orientation val="minMax"/>
        </c:scaling>
        <c:delete val="1"/>
        <c:axPos val="b"/>
        <c:numFmt formatCode="General" sourceLinked="1"/>
        <c:majorTickMark val="none"/>
        <c:minorTickMark val="none"/>
        <c:tickLblPos val="nextTo"/>
        <c:crossAx val="415154848"/>
        <c:crosses val="autoZero"/>
        <c:auto val="1"/>
        <c:lblAlgn val="ctr"/>
        <c:lblOffset val="100"/>
        <c:noMultiLvlLbl val="0"/>
      </c:catAx>
      <c:valAx>
        <c:axId val="415154848"/>
        <c:scaling>
          <c:orientation val="minMax"/>
        </c:scaling>
        <c:delete val="1"/>
        <c:axPos val="l"/>
        <c:numFmt formatCode="General" sourceLinked="1"/>
        <c:majorTickMark val="none"/>
        <c:minorTickMark val="none"/>
        <c:tickLblPos val="nextTo"/>
        <c:crossAx val="415156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2"/>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'Q3'!$B$1</c:f>
              <c:strCache>
                <c:ptCount val="1"/>
                <c:pt idx="0">
                  <c:v>product_count</c:v>
                </c:pt>
              </c:strCache>
            </c:strRef>
          </c:tx>
          <c:spPr>
            <a:solidFill>
              <a:srgbClr val="009999"/>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ln>
                      <a:solidFill>
                        <a:schemeClr val="tx1"/>
                      </a:solidFill>
                    </a:ln>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'Q3'!$A$2:$A$7</c:f>
              <c:strCache>
                <c:ptCount val="6"/>
                <c:pt idx="0">
                  <c:v>Networking</c:v>
                </c:pt>
                <c:pt idx="1">
                  <c:v>Storage</c:v>
                </c:pt>
                <c:pt idx="2">
                  <c:v>Desktop</c:v>
                </c:pt>
                <c:pt idx="3">
                  <c:v>Peripherals</c:v>
                </c:pt>
                <c:pt idx="4">
                  <c:v>Accessories</c:v>
                </c:pt>
                <c:pt idx="5">
                  <c:v>Notebook</c:v>
                </c:pt>
              </c:strCache>
            </c:strRef>
          </c:cat>
          <c:val>
            <c:numRef>
              <c:f>'Q3'!$B$2:$B$7</c:f>
              <c:numCache>
                <c:formatCode>General</c:formatCode>
                <c:ptCount val="6"/>
                <c:pt idx="0">
                  <c:v>9</c:v>
                </c:pt>
                <c:pt idx="1">
                  <c:v>27</c:v>
                </c:pt>
                <c:pt idx="2">
                  <c:v>32</c:v>
                </c:pt>
                <c:pt idx="3">
                  <c:v>84</c:v>
                </c:pt>
                <c:pt idx="4">
                  <c:v>116</c:v>
                </c:pt>
                <c:pt idx="5">
                  <c:v>129</c:v>
                </c:pt>
              </c:numCache>
            </c:numRef>
          </c:val>
          <c:extLst>
            <c:ext xmlns:c16="http://schemas.microsoft.com/office/drawing/2014/chart" uri="{C3380CC4-5D6E-409C-BE32-E72D297353CC}">
              <c16:uniqueId val="{00000000-75FD-47B6-A1A6-519D56C25A8E}"/>
            </c:ext>
          </c:extLst>
        </c:ser>
        <c:dLbls>
          <c:dLblPos val="outEnd"/>
          <c:showLegendKey val="0"/>
          <c:showVal val="1"/>
          <c:showCatName val="0"/>
          <c:showSerName val="0"/>
          <c:showPercent val="0"/>
          <c:showBubbleSize val="0"/>
        </c:dLbls>
        <c:gapWidth val="55"/>
        <c:axId val="409351128"/>
        <c:axId val="409352112"/>
      </c:barChart>
      <c:catAx>
        <c:axId val="409351128"/>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409352112"/>
        <c:crosses val="autoZero"/>
        <c:auto val="1"/>
        <c:lblAlgn val="ctr"/>
        <c:lblOffset val="100"/>
        <c:noMultiLvlLbl val="0"/>
      </c:catAx>
      <c:valAx>
        <c:axId val="409352112"/>
        <c:scaling>
          <c:orientation val="minMax"/>
        </c:scaling>
        <c:delete val="1"/>
        <c:axPos val="b"/>
        <c:numFmt formatCode="General" sourceLinked="1"/>
        <c:majorTickMark val="none"/>
        <c:minorTickMark val="none"/>
        <c:tickLblPos val="nextTo"/>
        <c:crossAx val="409351128"/>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sz="11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'Q4'!$B$1</c:f>
              <c:strCache>
                <c:ptCount val="1"/>
                <c:pt idx="0">
                  <c:v>product_count_2020</c:v>
                </c:pt>
              </c:strCache>
            </c:strRef>
          </c:tx>
          <c:spPr>
            <a:solidFill>
              <a:srgbClr val="0099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Networking</c:v>
                </c:pt>
                <c:pt idx="1">
                  <c:v>Storage</c:v>
                </c:pt>
                <c:pt idx="2">
                  <c:v>Desktop</c:v>
                </c:pt>
                <c:pt idx="3">
                  <c:v>Notebook</c:v>
                </c:pt>
                <c:pt idx="4">
                  <c:v>Peripherals</c:v>
                </c:pt>
                <c:pt idx="5">
                  <c:v>Accessories</c:v>
                </c:pt>
              </c:strCache>
            </c:strRef>
          </c:cat>
          <c:val>
            <c:numRef>
              <c:f>'Q4'!$B$2:$B$7</c:f>
              <c:numCache>
                <c:formatCode>General</c:formatCode>
                <c:ptCount val="6"/>
                <c:pt idx="0">
                  <c:v>6</c:v>
                </c:pt>
                <c:pt idx="1">
                  <c:v>12</c:v>
                </c:pt>
                <c:pt idx="2">
                  <c:v>7</c:v>
                </c:pt>
                <c:pt idx="3">
                  <c:v>92</c:v>
                </c:pt>
                <c:pt idx="4">
                  <c:v>59</c:v>
                </c:pt>
                <c:pt idx="5">
                  <c:v>69</c:v>
                </c:pt>
              </c:numCache>
            </c:numRef>
          </c:val>
          <c:extLst>
            <c:ext xmlns:c16="http://schemas.microsoft.com/office/drawing/2014/chart" uri="{C3380CC4-5D6E-409C-BE32-E72D297353CC}">
              <c16:uniqueId val="{00000000-3FDE-471E-9657-DBAF473EAA01}"/>
            </c:ext>
          </c:extLst>
        </c:ser>
        <c:ser>
          <c:idx val="1"/>
          <c:order val="1"/>
          <c:tx>
            <c:strRef>
              <c:f>'Q4'!$C$1</c:f>
              <c:strCache>
                <c:ptCount val="1"/>
                <c:pt idx="0">
                  <c:v>product_count_2021</c:v>
                </c:pt>
              </c:strCache>
            </c:strRef>
          </c:tx>
          <c:spPr>
            <a:solidFill>
              <a:srgbClr val="FF9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Networking</c:v>
                </c:pt>
                <c:pt idx="1">
                  <c:v>Storage</c:v>
                </c:pt>
                <c:pt idx="2">
                  <c:v>Desktop</c:v>
                </c:pt>
                <c:pt idx="3">
                  <c:v>Notebook</c:v>
                </c:pt>
                <c:pt idx="4">
                  <c:v>Peripherals</c:v>
                </c:pt>
                <c:pt idx="5">
                  <c:v>Accessories</c:v>
                </c:pt>
              </c:strCache>
            </c:strRef>
          </c:cat>
          <c:val>
            <c:numRef>
              <c:f>'Q4'!$C$2:$C$7</c:f>
              <c:numCache>
                <c:formatCode>General</c:formatCode>
                <c:ptCount val="6"/>
                <c:pt idx="0">
                  <c:v>9</c:v>
                </c:pt>
                <c:pt idx="1">
                  <c:v>17</c:v>
                </c:pt>
                <c:pt idx="2">
                  <c:v>22</c:v>
                </c:pt>
                <c:pt idx="3">
                  <c:v>108</c:v>
                </c:pt>
                <c:pt idx="4">
                  <c:v>75</c:v>
                </c:pt>
                <c:pt idx="5">
                  <c:v>103</c:v>
                </c:pt>
              </c:numCache>
            </c:numRef>
          </c:val>
          <c:extLst>
            <c:ext xmlns:c16="http://schemas.microsoft.com/office/drawing/2014/chart" uri="{C3380CC4-5D6E-409C-BE32-E72D297353CC}">
              <c16:uniqueId val="{00000001-3FDE-471E-9657-DBAF473EAA01}"/>
            </c:ext>
          </c:extLst>
        </c:ser>
        <c:ser>
          <c:idx val="2"/>
          <c:order val="2"/>
          <c:tx>
            <c:strRef>
              <c:f>'Q4'!$D$1</c:f>
              <c:strCache>
                <c:ptCount val="1"/>
                <c:pt idx="0">
                  <c:v>difference</c:v>
                </c:pt>
              </c:strCache>
            </c:strRef>
          </c:tx>
          <c:spPr>
            <a:solidFill>
              <a:srgbClr val="00FF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Networking</c:v>
                </c:pt>
                <c:pt idx="1">
                  <c:v>Storage</c:v>
                </c:pt>
                <c:pt idx="2">
                  <c:v>Desktop</c:v>
                </c:pt>
                <c:pt idx="3">
                  <c:v>Notebook</c:v>
                </c:pt>
                <c:pt idx="4">
                  <c:v>Peripherals</c:v>
                </c:pt>
                <c:pt idx="5">
                  <c:v>Accessories</c:v>
                </c:pt>
              </c:strCache>
            </c:strRef>
          </c:cat>
          <c:val>
            <c:numRef>
              <c:f>'Q4'!$D$2:$D$7</c:f>
              <c:numCache>
                <c:formatCode>General</c:formatCode>
                <c:ptCount val="6"/>
                <c:pt idx="0">
                  <c:v>3</c:v>
                </c:pt>
                <c:pt idx="1">
                  <c:v>5</c:v>
                </c:pt>
                <c:pt idx="2">
                  <c:v>15</c:v>
                </c:pt>
                <c:pt idx="3">
                  <c:v>16</c:v>
                </c:pt>
                <c:pt idx="4">
                  <c:v>16</c:v>
                </c:pt>
                <c:pt idx="5">
                  <c:v>34</c:v>
                </c:pt>
              </c:numCache>
            </c:numRef>
          </c:val>
          <c:extLst>
            <c:ext xmlns:c16="http://schemas.microsoft.com/office/drawing/2014/chart" uri="{C3380CC4-5D6E-409C-BE32-E72D297353CC}">
              <c16:uniqueId val="{00000002-3FDE-471E-9657-DBAF473EAA01}"/>
            </c:ext>
          </c:extLst>
        </c:ser>
        <c:dLbls>
          <c:dLblPos val="ctr"/>
          <c:showLegendKey val="0"/>
          <c:showVal val="1"/>
          <c:showCatName val="0"/>
          <c:showSerName val="0"/>
          <c:showPercent val="0"/>
          <c:showBubbleSize val="0"/>
        </c:dLbls>
        <c:gapWidth val="150"/>
        <c:overlap val="100"/>
        <c:axId val="407430688"/>
        <c:axId val="407421176"/>
      </c:barChart>
      <c:catAx>
        <c:axId val="407430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en-US"/>
          </a:p>
        </c:txPr>
        <c:crossAx val="407421176"/>
        <c:crosses val="autoZero"/>
        <c:auto val="1"/>
        <c:lblAlgn val="ctr"/>
        <c:lblOffset val="100"/>
        <c:noMultiLvlLbl val="0"/>
      </c:catAx>
      <c:valAx>
        <c:axId val="407421176"/>
        <c:scaling>
          <c:orientation val="minMax"/>
        </c:scaling>
        <c:delete val="1"/>
        <c:axPos val="b"/>
        <c:numFmt formatCode="0%" sourceLinked="1"/>
        <c:majorTickMark val="none"/>
        <c:minorTickMark val="none"/>
        <c:tickLblPos val="nextTo"/>
        <c:crossAx val="407430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'Q6'!$C$1</c:f>
              <c:strCache>
                <c:ptCount val="1"/>
                <c:pt idx="0">
                  <c:v>average_discount_percentage</c:v>
                </c:pt>
              </c:strCache>
            </c:strRef>
          </c:tx>
          <c:dPt>
            <c:idx val="0"/>
            <c:bubble3D val="0"/>
            <c:spPr>
              <a:solidFill>
                <a:srgbClr val="009999"/>
              </a:solidFill>
              <a:ln w="19050">
                <a:solidFill>
                  <a:schemeClr val="lt1"/>
                </a:solidFill>
              </a:ln>
              <a:effectLst/>
            </c:spPr>
            <c:extLst>
              <c:ext xmlns:c16="http://schemas.microsoft.com/office/drawing/2014/chart" uri="{C3380CC4-5D6E-409C-BE32-E72D297353CC}">
                <c16:uniqueId val="{00000001-79AB-4311-9EDE-D5C7EA0754A2}"/>
              </c:ext>
            </c:extLst>
          </c:dPt>
          <c:dPt>
            <c:idx val="1"/>
            <c:bubble3D val="0"/>
            <c:spPr>
              <a:solidFill>
                <a:srgbClr val="3399FF"/>
              </a:solidFill>
              <a:ln w="19050">
                <a:solidFill>
                  <a:schemeClr val="lt1"/>
                </a:solidFill>
              </a:ln>
              <a:effectLst/>
            </c:spPr>
            <c:extLst>
              <c:ext xmlns:c16="http://schemas.microsoft.com/office/drawing/2014/chart" uri="{C3380CC4-5D6E-409C-BE32-E72D297353CC}">
                <c16:uniqueId val="{00000003-79AB-4311-9EDE-D5C7EA0754A2}"/>
              </c:ext>
            </c:extLst>
          </c:dPt>
          <c:dPt>
            <c:idx val="2"/>
            <c:bubble3D val="0"/>
            <c:spPr>
              <a:solidFill>
                <a:srgbClr val="FF66CC"/>
              </a:solidFill>
              <a:ln w="19050">
                <a:solidFill>
                  <a:schemeClr val="lt1"/>
                </a:solidFill>
              </a:ln>
              <a:effectLst/>
            </c:spPr>
            <c:extLst>
              <c:ext xmlns:c16="http://schemas.microsoft.com/office/drawing/2014/chart" uri="{C3380CC4-5D6E-409C-BE32-E72D297353CC}">
                <c16:uniqueId val="{00000005-79AB-4311-9EDE-D5C7EA0754A2}"/>
              </c:ext>
            </c:extLst>
          </c:dPt>
          <c:dPt>
            <c:idx val="3"/>
            <c:bubble3D val="0"/>
            <c:spPr>
              <a:solidFill>
                <a:srgbClr val="9900FF"/>
              </a:solidFill>
              <a:ln w="19050">
                <a:solidFill>
                  <a:schemeClr val="lt1"/>
                </a:solidFill>
              </a:ln>
              <a:effectLst/>
            </c:spPr>
            <c:extLst>
              <c:ext xmlns:c16="http://schemas.microsoft.com/office/drawing/2014/chart" uri="{C3380CC4-5D6E-409C-BE32-E72D297353CC}">
                <c16:uniqueId val="{00000007-79AB-4311-9EDE-D5C7EA0754A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9AB-4311-9EDE-D5C7EA0754A2}"/>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'Q6'!$B$2:$B$6</c:f>
              <c:strCache>
                <c:ptCount val="5"/>
                <c:pt idx="0">
                  <c:v>Flipkart</c:v>
                </c:pt>
                <c:pt idx="1">
                  <c:v>Viveks</c:v>
                </c:pt>
                <c:pt idx="2">
                  <c:v>Croma</c:v>
                </c:pt>
                <c:pt idx="3">
                  <c:v>Ezone</c:v>
                </c:pt>
                <c:pt idx="4">
                  <c:v>Amazon </c:v>
                </c:pt>
              </c:strCache>
            </c:strRef>
          </c:cat>
          <c:val>
            <c:numRef>
              <c:f>'Q6'!$C$2:$C$6</c:f>
              <c:numCache>
                <c:formatCode>0.00%</c:formatCode>
                <c:ptCount val="5"/>
                <c:pt idx="0">
                  <c:v>0.31</c:v>
                </c:pt>
                <c:pt idx="1">
                  <c:v>0.3</c:v>
                </c:pt>
                <c:pt idx="2">
                  <c:v>0.3</c:v>
                </c:pt>
                <c:pt idx="3">
                  <c:v>0.3</c:v>
                </c:pt>
                <c:pt idx="4">
                  <c:v>0.28999999999999998</c:v>
                </c:pt>
              </c:numCache>
            </c:numRef>
          </c:val>
          <c:extLst>
            <c:ext xmlns:c16="http://schemas.microsoft.com/office/drawing/2014/chart" uri="{C3380CC4-5D6E-409C-BE32-E72D297353CC}">
              <c16:uniqueId val="{0000000A-79AB-4311-9EDE-D5C7EA0754A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[Q7.0.csv]Q7.0!PivotTable5</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'Q7.0'!$M$2:$M$3</c:f>
              <c:strCache>
                <c:ptCount val="1"/>
                <c:pt idx="0">
                  <c:v>2020</c:v>
                </c:pt>
              </c:strCache>
            </c:strRef>
          </c:tx>
          <c:spPr>
            <a:solidFill>
              <a:srgbClr val="00FF99"/>
            </a:solidFill>
            <a:ln>
              <a:noFill/>
            </a:ln>
            <a:effectLst/>
          </c:spPr>
          <c:invertIfNegative val="0"/>
          <c:cat>
            <c:strRef>
              <c:f>'Q7.0'!$L$4:$L$16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'Q7.0'!$M$4:$M$16</c:f>
              <c:numCache>
                <c:formatCode>General</c:formatCode>
                <c:ptCount val="12"/>
                <c:pt idx="0">
                  <c:v>9584951.9393000007</c:v>
                </c:pt>
                <c:pt idx="1">
                  <c:v>8083995.5478999997</c:v>
                </c:pt>
                <c:pt idx="2">
                  <c:v>766976.45310000004</c:v>
                </c:pt>
                <c:pt idx="3">
                  <c:v>800071.95429999998</c:v>
                </c:pt>
                <c:pt idx="4">
                  <c:v>1586964.4768000001</c:v>
                </c:pt>
                <c:pt idx="5">
                  <c:v>3429736.5712000001</c:v>
                </c:pt>
                <c:pt idx="6">
                  <c:v>5151815.4019999998</c:v>
                </c:pt>
                <c:pt idx="7">
                  <c:v>5638281.8287000004</c:v>
                </c:pt>
                <c:pt idx="8">
                  <c:v>9092670.3391999993</c:v>
                </c:pt>
                <c:pt idx="9">
                  <c:v>10378637.596100001</c:v>
                </c:pt>
                <c:pt idx="10">
                  <c:v>15231894.9669</c:v>
                </c:pt>
                <c:pt idx="11">
                  <c:v>9755795.0577000007</c:v>
                </c:pt>
              </c:numCache>
            </c:numRef>
          </c:val>
          <c:extLst>
            <c:ext xmlns:c16="http://schemas.microsoft.com/office/drawing/2014/chart" uri="{C3380CC4-5D6E-409C-BE32-E72D297353CC}">
              <c16:uniqueId val="{00000000-08D9-415D-A220-671E48B46A66}"/>
            </c:ext>
          </c:extLst>
        </c:ser>
        <c:ser>
          <c:idx val="1"/>
          <c:order val="1"/>
          <c:tx>
            <c:strRef>
              <c:f>'Q7.0'!$N$2:$N$3</c:f>
              <c:strCache>
                <c:ptCount val="1"/>
                <c:pt idx="0">
                  <c:v>2021</c:v>
                </c:pt>
              </c:strCache>
            </c:strRef>
          </c:tx>
          <c:spPr>
            <a:solidFill>
              <a:srgbClr val="009999"/>
            </a:solidFill>
            <a:ln>
              <a:noFill/>
            </a:ln>
            <a:effectLst/>
          </c:spPr>
          <c:invertIfNegative val="0"/>
          <c:cat>
            <c:strRef>
              <c:f>'Q7.0'!$L$4:$L$16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'Q7.0'!$N$4:$N$16</c:f>
              <c:numCache>
                <c:formatCode>General</c:formatCode>
                <c:ptCount val="12"/>
                <c:pt idx="0">
                  <c:v>19570701.710200001</c:v>
                </c:pt>
                <c:pt idx="1">
                  <c:v>15986603.8883</c:v>
                </c:pt>
                <c:pt idx="2">
                  <c:v>19149624.923900001</c:v>
                </c:pt>
                <c:pt idx="3">
                  <c:v>11483530.303200001</c:v>
                </c:pt>
                <c:pt idx="4">
                  <c:v>19204309.409499999</c:v>
                </c:pt>
                <c:pt idx="5">
                  <c:v>15457579.662599999</c:v>
                </c:pt>
                <c:pt idx="6">
                  <c:v>19044968.816399999</c:v>
                </c:pt>
                <c:pt idx="7">
                  <c:v>11324548.3409</c:v>
                </c:pt>
                <c:pt idx="8">
                  <c:v>19530271.3028</c:v>
                </c:pt>
                <c:pt idx="9">
                  <c:v>21016218.2095</c:v>
                </c:pt>
                <c:pt idx="10">
                  <c:v>32247289.794599999</c:v>
                </c:pt>
                <c:pt idx="11">
                  <c:v>20409063.176899999</c:v>
                </c:pt>
              </c:numCache>
            </c:numRef>
          </c:val>
          <c:extLst>
            <c:ext xmlns:c16="http://schemas.microsoft.com/office/drawing/2014/chart" uri="{C3380CC4-5D6E-409C-BE32-E72D297353CC}">
              <c16:uniqueId val="{00000023-08D9-415D-A220-671E48B46A66}"/>
            </c:ext>
          </c:extLst>
        </c:ser>
        <c:dLbls>
          <c:showLegendKey val="0"/>
          <c:showVal val="0"/>
          <c:showCatName val="0"/>
          <c:showSerName val="0"/>
          <c:showPercent val="0"/>
          <c:showBubbleSize val="0"/>
        </c:dLbls>
        <c:gapWidth val="15"/>
        <c:overlap val="-27"/>
        <c:axId val="414374080"/>
        <c:axId val="414374408"/>
      </c:barChart>
      <c:catAx>
        <c:axId val="41437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14374408"/>
        <c:crosses val="autoZero"/>
        <c:auto val="1"/>
        <c:lblAlgn val="ctr"/>
        <c:lblOffset val="100"/>
        <c:noMultiLvlLbl val="0"/>
      </c:catAx>
      <c:valAx>
        <c:axId val="414374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143740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9050">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'Q8'!$B$1</c:f>
              <c:strCache>
                <c:ptCount val="1"/>
                <c:pt idx="0">
                  <c:v>total_sold_quantity</c:v>
                </c:pt>
              </c:strCache>
            </c:strRef>
          </c:tx>
          <c:spPr>
            <a:solidFill>
              <a:srgbClr val="0099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'Q8'!$A$2:$A$5</c:f>
              <c:strCache>
                <c:ptCount val="4"/>
                <c:pt idx="0">
                  <c:v>Q3</c:v>
                </c:pt>
                <c:pt idx="1">
                  <c:v>Q4</c:v>
                </c:pt>
                <c:pt idx="2">
                  <c:v>Q2</c:v>
                </c:pt>
                <c:pt idx="3">
                  <c:v>Q1</c:v>
                </c:pt>
              </c:strCache>
            </c:strRef>
          </c:cat>
          <c:val>
            <c:numRef>
              <c:f>'Q8'!$B$2:$B$5</c:f>
              <c:numCache>
                <c:formatCode>General</c:formatCode>
                <c:ptCount val="4"/>
                <c:pt idx="0">
                  <c:v>2075087</c:v>
                </c:pt>
                <c:pt idx="1">
                  <c:v>5042541</c:v>
                </c:pt>
                <c:pt idx="2">
                  <c:v>6649642</c:v>
                </c:pt>
                <c:pt idx="3">
                  <c:v>7005619</c:v>
                </c:pt>
              </c:numCache>
            </c:numRef>
          </c:val>
          <c:extLst>
            <c:ext xmlns:c16="http://schemas.microsoft.com/office/drawing/2014/chart" uri="{C3380CC4-5D6E-409C-BE32-E72D297353CC}">
              <c16:uniqueId val="{00000000-F718-442C-B6F9-842C96D02342}"/>
            </c:ext>
          </c:extLst>
        </c:ser>
        <c:dLbls>
          <c:showLegendKey val="0"/>
          <c:showVal val="0"/>
          <c:showCatName val="0"/>
          <c:showSerName val="0"/>
          <c:showPercent val="0"/>
          <c:showBubbleSize val="0"/>
        </c:dLbls>
        <c:gapWidth val="30"/>
        <c:axId val="406487920"/>
        <c:axId val="406490872"/>
      </c:barChart>
      <c:catAx>
        <c:axId val="406487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06490872"/>
        <c:crosses val="autoZero"/>
        <c:auto val="1"/>
        <c:lblAlgn val="ctr"/>
        <c:lblOffset val="100"/>
        <c:noMultiLvlLbl val="0"/>
      </c:catAx>
      <c:valAx>
        <c:axId val="406490872"/>
        <c:scaling>
          <c:orientation val="minMax"/>
        </c:scaling>
        <c:delete val="1"/>
        <c:axPos val="b"/>
        <c:numFmt formatCode="General" sourceLinked="1"/>
        <c:majorTickMark val="none"/>
        <c:minorTickMark val="none"/>
        <c:tickLblPos val="nextTo"/>
        <c:crossAx val="406487920"/>
        <c:crosses val="autoZero"/>
        <c:crossBetween val="between"/>
      </c:valAx>
      <c:spPr>
        <a:noFill/>
        <a:ln>
          <a:noFill/>
        </a:ln>
        <a:effectLst/>
      </c:spPr>
    </c:plotArea>
    <c:plotVisOnly val="1"/>
    <c:dispBlanksAs val="gap"/>
    <c:showDLblsOverMax val="0"/>
  </c:chart>
  <c:spPr>
    <a:solidFill>
      <a:schemeClr val="bg2"/>
    </a:solidFill>
    <a:ln w="19050">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[Q9.csv]Q9!PivotTable3</c:name>
    <c:fmtId val="3"/>
  </c:pivotSource>
  <c:chart>
    <c:autoTitleDeleted val="1"/>
    <c:pivotFmts>
      <c:pivotFmt>
        <c:idx val="0"/>
        <c:spPr>
          <a:solidFill>
            <a:schemeClr val="accent1"/>
          </a:solidFill>
          <a:ln w="19050">
            <a:solidFill>
              <a:schemeClr val="lt1"/>
            </a:solidFill>
          </a:ln>
          <a:effectLst/>
        </c:spPr>
        <c:marker>
          <c:symbol val="none"/>
        </c:marker>
      </c:pivotFmt>
      <c:pivotFmt>
        <c:idx val="1"/>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s>
    <c:plotArea>
      <c:layout/>
      <c:pieChart>
        <c:varyColors val="1"/>
        <c:ser>
          <c:idx val="0"/>
          <c:order val="0"/>
          <c:tx>
            <c:strRef>
              <c:f>'Q9'!$K$2</c:f>
              <c:strCache>
                <c:ptCount val="1"/>
                <c:pt idx="0">
                  <c:v>Total</c:v>
                </c:pt>
              </c:strCache>
            </c:strRef>
          </c:tx>
          <c:dPt>
            <c:idx val="0"/>
            <c:bubble3D val="0"/>
            <c:spPr>
              <a:solidFill>
                <a:srgbClr val="19BDC5"/>
              </a:solidFill>
              <a:ln w="19050">
                <a:solidFill>
                  <a:schemeClr val="lt1"/>
                </a:solidFill>
              </a:ln>
              <a:effectLst/>
            </c:spPr>
            <c:extLst>
              <c:ext xmlns:c16="http://schemas.microsoft.com/office/drawing/2014/chart" uri="{C3380CC4-5D6E-409C-BE32-E72D297353CC}">
                <c16:uniqueId val="{00000001-E9F9-449E-A5DC-3DE61F58D5E0}"/>
              </c:ext>
            </c:extLst>
          </c:dPt>
          <c:dPt>
            <c:idx val="1"/>
            <c:bubble3D val="0"/>
            <c:spPr>
              <a:solidFill>
                <a:srgbClr val="FF9900"/>
              </a:solidFill>
              <a:ln w="19050">
                <a:solidFill>
                  <a:schemeClr val="lt1"/>
                </a:solidFill>
              </a:ln>
              <a:effectLst/>
            </c:spPr>
            <c:extLst>
              <c:ext xmlns:c16="http://schemas.microsoft.com/office/drawing/2014/chart" uri="{C3380CC4-5D6E-409C-BE32-E72D297353CC}">
                <c16:uniqueId val="{00000003-E9F9-449E-A5DC-3DE61F58D5E0}"/>
              </c:ext>
            </c:extLst>
          </c:dPt>
          <c:dPt>
            <c:idx val="2"/>
            <c:bubble3D val="0"/>
            <c:spPr>
              <a:solidFill>
                <a:srgbClr val="009999"/>
              </a:solidFill>
              <a:ln w="19050">
                <a:solidFill>
                  <a:schemeClr val="lt1"/>
                </a:solidFill>
              </a:ln>
              <a:effectLst/>
            </c:spPr>
            <c:extLst>
              <c:ext xmlns:c16="http://schemas.microsoft.com/office/drawing/2014/chart" uri="{C3380CC4-5D6E-409C-BE32-E72D297353CC}">
                <c16:uniqueId val="{00000005-E9F9-449E-A5DC-3DE61F58D5E0}"/>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'Q9'!$J$3:$J$6</c:f>
              <c:strCache>
                <c:ptCount val="3"/>
                <c:pt idx="0">
                  <c:v>Direct</c:v>
                </c:pt>
                <c:pt idx="1">
                  <c:v>Distributor</c:v>
                </c:pt>
                <c:pt idx="2">
                  <c:v>Retailer</c:v>
                </c:pt>
              </c:strCache>
            </c:strRef>
          </c:cat>
          <c:val>
            <c:numRef>
              <c:f>'Q9'!$K$3:$K$6</c:f>
              <c:numCache>
                <c:formatCode>General</c:formatCode>
                <c:ptCount val="3"/>
                <c:pt idx="0">
                  <c:v>0.15475030821448685</c:v>
                </c:pt>
                <c:pt idx="1">
                  <c:v>0.11308047061688559</c:v>
                </c:pt>
                <c:pt idx="2">
                  <c:v>0.73216922116862759</c:v>
                </c:pt>
              </c:numCache>
            </c:numRef>
          </c:val>
          <c:extLst>
            <c:ext xmlns:c16="http://schemas.microsoft.com/office/drawing/2014/chart" uri="{C3380CC4-5D6E-409C-BE32-E72D297353CC}">
              <c16:uniqueId val="{00000006-E9F9-449E-A5DC-3DE61F58D5E0}"/>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[Q10.csv]Sheet1!PivotTable5</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Sheet1!$L$3:$L$4</c:f>
              <c:strCache>
                <c:ptCount val="1"/>
                <c:pt idx="0">
                  <c:v>N &amp; S</c:v>
                </c:pt>
              </c:strCache>
            </c:strRef>
          </c:tx>
          <c:spPr>
            <a:solidFill>
              <a:srgbClr val="0099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Sheet1!$K$5:$K$11</c:f>
              <c:strCache>
                <c:ptCount val="6"/>
                <c:pt idx="0">
                  <c:v>AQ Digit</c:v>
                </c:pt>
                <c:pt idx="1">
                  <c:v>AQ Gamers Ms</c:v>
                </c:pt>
                <c:pt idx="2">
                  <c:v>AQ Maxima Ms</c:v>
                </c:pt>
                <c:pt idx="3">
                  <c:v>AQ Pen Drive 2 IN 1</c:v>
                </c:pt>
                <c:pt idx="4">
                  <c:v>AQ Pen Drive DRC</c:v>
                </c:pt>
                <c:pt idx="5">
                  <c:v>AQ Velocity</c:v>
                </c:pt>
              </c:strCache>
            </c:strRef>
          </c:cat>
          <c:val>
            <c:numRef>
              <c:f>Sheet1!$L$5:$L$11</c:f>
              <c:numCache>
                <c:formatCode>General</c:formatCode>
                <c:ptCount val="6"/>
                <c:pt idx="3">
                  <c:v>701373</c:v>
                </c:pt>
                <c:pt idx="4">
                  <c:v>1364248</c:v>
                </c:pt>
              </c:numCache>
            </c:numRef>
          </c:val>
          <c:extLst>
            <c:ext xmlns:c16="http://schemas.microsoft.com/office/drawing/2014/chart" uri="{C3380CC4-5D6E-409C-BE32-E72D297353CC}">
              <c16:uniqueId val="{00000000-A0C0-4AD8-AA34-6EF6AE693271}"/>
            </c:ext>
          </c:extLst>
        </c:ser>
        <c:ser>
          <c:idx val="1"/>
          <c:order val="1"/>
          <c:tx>
            <c:strRef>
              <c:f>Sheet1!$M$3:$M$4</c:f>
              <c:strCache>
                <c:ptCount val="1"/>
                <c:pt idx="0">
                  <c:v>P &amp; A</c:v>
                </c:pt>
              </c:strCache>
            </c:strRef>
          </c:tx>
          <c:spPr>
            <a:solidFill>
              <a:srgbClr val="99FFC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Sheet1!$K$5:$K$11</c:f>
              <c:strCache>
                <c:ptCount val="6"/>
                <c:pt idx="0">
                  <c:v>AQ Digit</c:v>
                </c:pt>
                <c:pt idx="1">
                  <c:v>AQ Gamers Ms</c:v>
                </c:pt>
                <c:pt idx="2">
                  <c:v>AQ Maxima Ms</c:v>
                </c:pt>
                <c:pt idx="3">
                  <c:v>AQ Pen Drive 2 IN 1</c:v>
                </c:pt>
                <c:pt idx="4">
                  <c:v>AQ Pen Drive DRC</c:v>
                </c:pt>
                <c:pt idx="5">
                  <c:v>AQ Velocity</c:v>
                </c:pt>
              </c:strCache>
            </c:strRef>
          </c:cat>
          <c:val>
            <c:numRef>
              <c:f>Sheet1!$M$5:$M$11</c:f>
              <c:numCache>
                <c:formatCode>General</c:formatCode>
                <c:ptCount val="6"/>
                <c:pt idx="1">
                  <c:v>428498</c:v>
                </c:pt>
                <c:pt idx="2">
                  <c:v>839336</c:v>
                </c:pt>
              </c:numCache>
            </c:numRef>
          </c:val>
          <c:extLst>
            <c:ext xmlns:c16="http://schemas.microsoft.com/office/drawing/2014/chart" uri="{C3380CC4-5D6E-409C-BE32-E72D297353CC}">
              <c16:uniqueId val="{00000001-A0C0-4AD8-AA34-6EF6AE693271}"/>
            </c:ext>
          </c:extLst>
        </c:ser>
        <c:ser>
          <c:idx val="2"/>
          <c:order val="2"/>
          <c:tx>
            <c:strRef>
              <c:f>Sheet1!$N$3:$N$4</c:f>
              <c:strCache>
                <c:ptCount val="1"/>
                <c:pt idx="0">
                  <c:v>PC</c:v>
                </c:pt>
              </c:strCache>
            </c:strRef>
          </c:tx>
          <c:spPr>
            <a:solidFill>
              <a:srgbClr val="FF9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Sheet1!$K$5:$K$11</c:f>
              <c:strCache>
                <c:ptCount val="6"/>
                <c:pt idx="0">
                  <c:v>AQ Digit</c:v>
                </c:pt>
                <c:pt idx="1">
                  <c:v>AQ Gamers Ms</c:v>
                </c:pt>
                <c:pt idx="2">
                  <c:v>AQ Maxima Ms</c:v>
                </c:pt>
                <c:pt idx="3">
                  <c:v>AQ Pen Drive 2 IN 1</c:v>
                </c:pt>
                <c:pt idx="4">
                  <c:v>AQ Pen Drive DRC</c:v>
                </c:pt>
                <c:pt idx="5">
                  <c:v>AQ Velocity</c:v>
                </c:pt>
              </c:strCache>
            </c:strRef>
          </c:cat>
          <c:val>
            <c:numRef>
              <c:f>Sheet1!$N$5:$N$11</c:f>
              <c:numCache>
                <c:formatCode>General</c:formatCode>
                <c:ptCount val="6"/>
                <c:pt idx="0">
                  <c:v>34709</c:v>
                </c:pt>
                <c:pt idx="5">
                  <c:v>17280</c:v>
                </c:pt>
              </c:numCache>
            </c:numRef>
          </c:val>
          <c:extLst>
            <c:ext xmlns:c16="http://schemas.microsoft.com/office/drawing/2014/chart" uri="{C3380CC4-5D6E-409C-BE32-E72D297353CC}">
              <c16:uniqueId val="{00000002-A0C0-4AD8-AA34-6EF6AE693271}"/>
            </c:ext>
          </c:extLst>
        </c:ser>
        <c:dLbls>
          <c:dLblPos val="outEnd"/>
          <c:showLegendKey val="0"/>
          <c:showVal val="1"/>
          <c:showCatName val="0"/>
          <c:showSerName val="0"/>
          <c:showPercent val="0"/>
          <c:showBubbleSize val="0"/>
        </c:dLbls>
        <c:gapWidth val="0"/>
        <c:overlap val="-27"/>
        <c:axId val="418713888"/>
        <c:axId val="605813176"/>
      </c:barChart>
      <c:catAx>
        <c:axId val="4187138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05813176"/>
        <c:crosses val="autoZero"/>
        <c:auto val="1"/>
        <c:lblAlgn val="ctr"/>
        <c:lblOffset val="100"/>
        <c:noMultiLvlLbl val="0"/>
      </c:catAx>
      <c:valAx>
        <c:axId val="60581317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187138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2"/>
    </a:solidFill>
    <a:ln w="12700" cap="flat" cmpd="sng" algn="ctr">
      <a:solidFill>
        <a:schemeClr val="bg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4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94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18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0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92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9643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84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715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67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988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97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74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96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77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98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9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70561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0" y="0"/>
            <a:ext cx="12192000" cy="6858000"/>
          </a:xfrm>
          <a:prstGeom prst="rect">
            <a:avLst/>
          </a:prstGeom>
        </p:spPr>
      </p:pic>
      <p:sp>
        <p:nvSpPr>
          <p:cNvPr id="24" name="Rectangle 23"/>
          <p:cNvSpPr/>
          <p:nvPr/>
        </p:nvSpPr>
        <p:spPr>
          <a:xfrm>
            <a:off x="3895344" y="2701906"/>
            <a:ext cx="4169664" cy="1272685"/>
          </a:xfrm>
          <a:prstGeom prst="rect">
            <a:avLst/>
          </a:prstGeom>
          <a:solidFill>
            <a:srgbClr val="EA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694176" y="2701906"/>
            <a:ext cx="4572000" cy="1200329"/>
          </a:xfrm>
          <a:prstGeom prst="rect">
            <a:avLst/>
          </a:prstGeom>
          <a:noFill/>
        </p:spPr>
        <p:txBody>
          <a:bodyPr wrap="square" rtlCol="0">
            <a:spAutoFit/>
          </a:bodyPr>
          <a:lstStyle/>
          <a:p>
            <a:pPr algn="ctr"/>
            <a:r>
              <a:rPr lang="en-US" sz="3600" b="1" dirty="0" smtClean="0">
                <a:latin typeface="League spartan black"/>
              </a:rPr>
              <a:t>CONSUMER GOOD ANALYSIS</a:t>
            </a:r>
            <a:endParaRPr lang="en-IN" sz="3600" b="1" dirty="0">
              <a:latin typeface="League spartan black"/>
            </a:endParaRPr>
          </a:p>
        </p:txBody>
      </p:sp>
      <p:pic>
        <p:nvPicPr>
          <p:cNvPr id="55" name="object 4"/>
          <p:cNvPicPr/>
          <p:nvPr/>
        </p:nvPicPr>
        <p:blipFill>
          <a:blip r:embed="rId3" cstate="print"/>
          <a:stretch>
            <a:fillRect/>
          </a:stretch>
        </p:blipFill>
        <p:spPr>
          <a:xfrm>
            <a:off x="369972" y="195379"/>
            <a:ext cx="612267" cy="636092"/>
          </a:xfrm>
          <a:prstGeom prst="rect">
            <a:avLst/>
          </a:prstGeom>
        </p:spPr>
      </p:pic>
      <p:sp>
        <p:nvSpPr>
          <p:cNvPr id="2" name="TextBox 1"/>
          <p:cNvSpPr txBox="1"/>
          <p:nvPr/>
        </p:nvSpPr>
        <p:spPr>
          <a:xfrm>
            <a:off x="4409268" y="6307165"/>
            <a:ext cx="3316224" cy="369332"/>
          </a:xfrm>
          <a:prstGeom prst="rect">
            <a:avLst/>
          </a:prstGeom>
          <a:noFill/>
        </p:spPr>
        <p:txBody>
          <a:bodyPr wrap="square" rtlCol="0">
            <a:spAutoFit/>
          </a:bodyPr>
          <a:lstStyle/>
          <a:p>
            <a:r>
              <a:rPr lang="en-US" dirty="0" smtClean="0"/>
              <a:t>Presented by: </a:t>
            </a:r>
            <a:r>
              <a:rPr lang="en-US" dirty="0" err="1" smtClean="0"/>
              <a:t>Nachiketa</a:t>
            </a:r>
            <a:r>
              <a:rPr lang="en-US" dirty="0" smtClean="0"/>
              <a:t> Mandal</a:t>
            </a:r>
            <a:endParaRPr lang="en-IN" dirty="0"/>
          </a:p>
        </p:txBody>
      </p:sp>
    </p:spTree>
    <p:extLst>
      <p:ext uri="{BB962C8B-B14F-4D97-AF65-F5344CB8AC3E}">
        <p14:creationId xmlns:p14="http://schemas.microsoft.com/office/powerpoint/2010/main" val="788821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661993"/>
            <a:chOff x="707136" y="194281"/>
            <a:chExt cx="10704576" cy="1661993"/>
          </a:xfrm>
        </p:grpSpPr>
        <p:sp>
          <p:nvSpPr>
            <p:cNvPr id="3" name="TextBox 2"/>
            <p:cNvSpPr txBox="1"/>
            <p:nvPr/>
          </p:nvSpPr>
          <p:spPr>
            <a:xfrm>
              <a:off x="2206752" y="194281"/>
              <a:ext cx="9204960" cy="1661993"/>
            </a:xfrm>
            <a:prstGeom prst="rect">
              <a:avLst/>
            </a:prstGeom>
            <a:noFill/>
          </p:spPr>
          <p:txBody>
            <a:bodyPr wrap="square" rtlCol="0">
              <a:spAutoFit/>
            </a:bodyPr>
            <a:lstStyle/>
            <a:p>
              <a:r>
                <a:rPr lang="en-US" sz="1600" dirty="0" smtClean="0">
                  <a:cs typeface="Arial" panose="020B0604020202020204" pitchFamily="34" charset="0"/>
                </a:rPr>
                <a:t>Follow-up: Which segment had the most increase in unique products in 2021 vs 2020 ? The final output contains these fields, segment, product_count_2020, product_count_2021, difference.</a:t>
              </a:r>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4.Question</a:t>
                </a:r>
                <a:endParaRPr lang="en-IN" b="1" dirty="0"/>
              </a:p>
            </p:txBody>
          </p:sp>
        </p:grpSp>
      </p:grpSp>
      <p:grpSp>
        <p:nvGrpSpPr>
          <p:cNvPr id="11" name="Group 10"/>
          <p:cNvGrpSpPr/>
          <p:nvPr/>
        </p:nvGrpSpPr>
        <p:grpSpPr>
          <a:xfrm>
            <a:off x="676428" y="1375565"/>
            <a:ext cx="11314176" cy="5665315"/>
            <a:chOff x="707136" y="2070212"/>
            <a:chExt cx="10625328" cy="5665315"/>
          </a:xfrm>
        </p:grpSpPr>
        <p:sp>
          <p:nvSpPr>
            <p:cNvPr id="6" name="TextBox 5"/>
            <p:cNvSpPr txBox="1"/>
            <p:nvPr/>
          </p:nvSpPr>
          <p:spPr>
            <a:xfrm>
              <a:off x="2115450" y="2103216"/>
              <a:ext cx="9217014" cy="5632311"/>
            </a:xfrm>
            <a:prstGeom prst="rect">
              <a:avLst/>
            </a:prstGeom>
            <a:noFill/>
          </p:spPr>
          <p:txBody>
            <a:bodyPr wrap="square" rtlCol="0">
              <a:spAutoFit/>
            </a:bodyPr>
            <a:lstStyle/>
            <a:p>
              <a:r>
                <a:rPr lang="en-US" sz="1600" dirty="0" smtClean="0">
                  <a:solidFill>
                    <a:srgbClr val="00B0F0"/>
                  </a:solidFill>
                  <a:cs typeface="Arial" panose="020B0604020202020204" pitchFamily="34" charset="0"/>
                </a:rPr>
                <a:t>With</a:t>
              </a:r>
              <a:r>
                <a:rPr lang="en-US" sz="1600" dirty="0" smtClean="0">
                  <a:cs typeface="Arial" panose="020B0604020202020204" pitchFamily="34" charset="0"/>
                </a:rPr>
                <a:t> x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select</a:t>
              </a:r>
              <a:r>
                <a:rPr lang="en-US" sz="1600" dirty="0" smtClean="0">
                  <a:cs typeface="Arial" panose="020B0604020202020204" pitchFamily="34" charset="0"/>
                </a:rPr>
                <a:t> p.segment, </a:t>
              </a:r>
              <a:r>
                <a:rPr lang="en-US" sz="1600" dirty="0" smtClean="0">
                  <a:solidFill>
                    <a:schemeClr val="tx1">
                      <a:lumMod val="85000"/>
                    </a:schemeClr>
                  </a:solidFill>
                  <a:cs typeface="Arial" panose="020B0604020202020204" pitchFamily="34" charset="0"/>
                </a:rPr>
                <a:t>count</a:t>
              </a:r>
              <a:r>
                <a:rPr lang="en-US" sz="1600" dirty="0" smtClean="0">
                  <a:cs typeface="Arial" panose="020B0604020202020204" pitchFamily="34" charset="0"/>
                </a:rPr>
                <a:t>(</a:t>
              </a:r>
              <a:r>
                <a:rPr lang="en-US" sz="1600" dirty="0" smtClean="0">
                  <a:solidFill>
                    <a:srgbClr val="00B0F0"/>
                  </a:solidFill>
                  <a:cs typeface="Arial" panose="020B0604020202020204" pitchFamily="34" charset="0"/>
                </a:rPr>
                <a:t>distinct</a:t>
              </a:r>
              <a:r>
                <a:rPr lang="en-US" sz="1600" dirty="0" smtClean="0">
                  <a:cs typeface="Arial" panose="020B0604020202020204" pitchFamily="34" charset="0"/>
                </a:rPr>
                <a:t> </a:t>
              </a:r>
              <a:r>
                <a:rPr lang="en-US" sz="1600" dirty="0" err="1" smtClean="0">
                  <a:cs typeface="Arial" panose="020B0604020202020204" pitchFamily="34" charset="0"/>
                </a:rPr>
                <a:t>p.product_code</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product_count_2020</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from</a:t>
              </a:r>
              <a:r>
                <a:rPr lang="en-US" sz="1600" dirty="0" smtClean="0">
                  <a:cs typeface="Arial" panose="020B0604020202020204" pitchFamily="34" charset="0"/>
                </a:rPr>
                <a:t> dim_product p</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join</a:t>
              </a:r>
              <a:r>
                <a:rPr lang="en-US" sz="1600" dirty="0" smtClean="0">
                  <a:cs typeface="Arial" panose="020B0604020202020204" pitchFamily="34" charset="0"/>
                </a:rPr>
                <a:t> fact_gross_price g</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 on </a:t>
              </a:r>
              <a:r>
                <a:rPr lang="en-US" sz="1600" dirty="0" smtClean="0">
                  <a:cs typeface="Arial" panose="020B0604020202020204" pitchFamily="34" charset="0"/>
                </a:rPr>
                <a:t>p.product_code</a:t>
              </a:r>
              <a:r>
                <a:rPr lang="en-US" sz="1600" dirty="0">
                  <a:cs typeface="Arial" panose="020B0604020202020204" pitchFamily="34" charset="0"/>
                </a:rPr>
                <a:t> </a:t>
              </a:r>
              <a:r>
                <a:rPr lang="en-US" sz="1600" dirty="0" smtClean="0">
                  <a:cs typeface="Arial" panose="020B0604020202020204" pitchFamily="34" charset="0"/>
                </a:rPr>
                <a:t>= g.product_code </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where</a:t>
              </a:r>
              <a:r>
                <a:rPr lang="en-US" sz="1600" dirty="0" smtClean="0">
                  <a:cs typeface="Arial" panose="020B0604020202020204" pitchFamily="34" charset="0"/>
                </a:rPr>
                <a:t> g.fiscal_year = </a:t>
              </a:r>
              <a:r>
                <a:rPr lang="en-US" sz="1600" dirty="0" smtClean="0">
                  <a:solidFill>
                    <a:schemeClr val="accent5"/>
                  </a:solidFill>
                  <a:cs typeface="Arial" panose="020B0604020202020204" pitchFamily="34" charset="0"/>
                </a:rPr>
                <a:t>2020</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group by </a:t>
              </a:r>
              <a:r>
                <a:rPr lang="en-US" sz="1600" dirty="0" smtClean="0">
                  <a:cs typeface="Arial" panose="020B0604020202020204" pitchFamily="34" charset="0"/>
                </a:rPr>
                <a:t>segment</a:t>
              </a:r>
            </a:p>
            <a:p>
              <a:r>
                <a:rPr lang="en-US" sz="1600" dirty="0">
                  <a:solidFill>
                    <a:srgbClr val="00B0F0"/>
                  </a:solidFill>
                  <a:cs typeface="Arial" panose="020B0604020202020204" pitchFamily="34" charset="0"/>
                </a:rPr>
                <a:t> </a:t>
              </a:r>
              <a:r>
                <a:rPr lang="en-US" sz="1600" dirty="0" smtClean="0">
                  <a:solidFill>
                    <a:srgbClr val="00B0F0"/>
                  </a:solidFill>
                  <a:cs typeface="Arial" panose="020B0604020202020204" pitchFamily="34" charset="0"/>
                </a:rPr>
                <a:t>                order by </a:t>
              </a:r>
              <a:r>
                <a:rPr lang="en-US" sz="1600" dirty="0" smtClean="0">
                  <a:cs typeface="Arial" panose="020B0604020202020204" pitchFamily="34" charset="0"/>
                </a:rPr>
                <a:t>product_count_2020 </a:t>
              </a:r>
              <a:r>
                <a:rPr lang="en-US" sz="1600" dirty="0" smtClean="0">
                  <a:solidFill>
                    <a:srgbClr val="00B0F0"/>
                  </a:solidFill>
                  <a:cs typeface="Arial" panose="020B0604020202020204" pitchFamily="34" charset="0"/>
                </a:rPr>
                <a:t>desc</a:t>
              </a:r>
              <a:r>
                <a:rPr lang="en-US" sz="1600" dirty="0" smtClean="0">
                  <a:cs typeface="Arial" panose="020B0604020202020204" pitchFamily="34" charset="0"/>
                </a:rPr>
                <a:t>),</a:t>
              </a:r>
            </a:p>
            <a:p>
              <a:r>
                <a:rPr lang="en-US" sz="1600" dirty="0">
                  <a:cs typeface="Arial" panose="020B0604020202020204" pitchFamily="34" charset="0"/>
                </a:rPr>
                <a:t> </a:t>
              </a:r>
              <a:r>
                <a:rPr lang="en-US" sz="1600" dirty="0" smtClean="0">
                  <a:cs typeface="Arial" panose="020B0604020202020204" pitchFamily="34" charset="0"/>
                </a:rPr>
                <a:t>        y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a:t>
              </a:r>
              <a:r>
                <a:rPr lang="en-US" sz="1600" dirty="0">
                  <a:solidFill>
                    <a:srgbClr val="00B0F0"/>
                  </a:solidFill>
                  <a:cs typeface="Arial" panose="020B0604020202020204" pitchFamily="34" charset="0"/>
                </a:rPr>
                <a:t>select</a:t>
              </a:r>
              <a:r>
                <a:rPr lang="en-US" sz="1600" dirty="0">
                  <a:cs typeface="Arial" panose="020B0604020202020204" pitchFamily="34" charset="0"/>
                </a:rPr>
                <a:t> p.segment, </a:t>
              </a:r>
              <a:r>
                <a:rPr lang="en-US" sz="1600" dirty="0">
                  <a:solidFill>
                    <a:schemeClr val="tx1">
                      <a:lumMod val="85000"/>
                    </a:schemeClr>
                  </a:solidFill>
                  <a:cs typeface="Arial" panose="020B0604020202020204" pitchFamily="34" charset="0"/>
                </a:rPr>
                <a:t>count</a:t>
              </a:r>
              <a:r>
                <a:rPr lang="en-US" sz="1600" dirty="0">
                  <a:cs typeface="Arial" panose="020B0604020202020204" pitchFamily="34" charset="0"/>
                </a:rPr>
                <a:t>(</a:t>
              </a:r>
              <a:r>
                <a:rPr lang="en-US" sz="1600" dirty="0">
                  <a:solidFill>
                    <a:srgbClr val="00B0F0"/>
                  </a:solidFill>
                  <a:cs typeface="Arial" panose="020B0604020202020204" pitchFamily="34" charset="0"/>
                </a:rPr>
                <a:t>distinct</a:t>
              </a:r>
              <a:r>
                <a:rPr lang="en-US" sz="1600" dirty="0">
                  <a:cs typeface="Arial" panose="020B0604020202020204" pitchFamily="34" charset="0"/>
                </a:rPr>
                <a:t> </a:t>
              </a:r>
              <a:r>
                <a:rPr lang="en-US" sz="1600" dirty="0" err="1" smtClean="0">
                  <a:cs typeface="Arial" panose="020B0604020202020204" pitchFamily="34" charset="0"/>
                </a:rPr>
                <a:t>p.product_code</a:t>
              </a:r>
              <a:r>
                <a:rPr lang="en-US" sz="1600" dirty="0" smtClean="0">
                  <a:cs typeface="Arial" panose="020B0604020202020204" pitchFamily="34" charset="0"/>
                </a:rPr>
                <a:t>) </a:t>
              </a:r>
              <a:r>
                <a:rPr lang="en-US" sz="1600" dirty="0">
                  <a:solidFill>
                    <a:srgbClr val="00B0F0"/>
                  </a:solidFill>
                  <a:cs typeface="Arial" panose="020B0604020202020204" pitchFamily="34" charset="0"/>
                </a:rPr>
                <a:t>as</a:t>
              </a:r>
              <a:r>
                <a:rPr lang="en-US" sz="1600" dirty="0">
                  <a:cs typeface="Arial" panose="020B0604020202020204" pitchFamily="34" charset="0"/>
                </a:rPr>
                <a:t> </a:t>
              </a:r>
              <a:r>
                <a:rPr lang="en-US" sz="1600" dirty="0" smtClean="0">
                  <a:cs typeface="Arial" panose="020B0604020202020204" pitchFamily="34" charset="0"/>
                </a:rPr>
                <a:t>product_count_2021</a:t>
              </a:r>
              <a:endParaRPr lang="en-US" sz="1600" dirty="0">
                <a:cs typeface="Arial" panose="020B0604020202020204" pitchFamily="34" charset="0"/>
              </a:endParaRPr>
            </a:p>
            <a:p>
              <a:r>
                <a:rPr lang="en-US" sz="1600" dirty="0">
                  <a:cs typeface="Arial" panose="020B0604020202020204" pitchFamily="34" charset="0"/>
                </a:rPr>
                <a:t>                  </a:t>
              </a:r>
              <a:r>
                <a:rPr lang="en-US" sz="1600" dirty="0">
                  <a:solidFill>
                    <a:srgbClr val="00B0F0"/>
                  </a:solidFill>
                  <a:cs typeface="Arial" panose="020B0604020202020204" pitchFamily="34" charset="0"/>
                </a:rPr>
                <a:t>from</a:t>
              </a:r>
              <a:r>
                <a:rPr lang="en-US" sz="1600" dirty="0">
                  <a:cs typeface="Arial" panose="020B0604020202020204" pitchFamily="34" charset="0"/>
                </a:rPr>
                <a:t> dim_product p</a:t>
              </a:r>
            </a:p>
            <a:p>
              <a:r>
                <a:rPr lang="en-US" sz="1600" dirty="0">
                  <a:cs typeface="Arial" panose="020B0604020202020204" pitchFamily="34" charset="0"/>
                </a:rPr>
                <a:t>                  </a:t>
              </a:r>
              <a:r>
                <a:rPr lang="en-US" sz="1600" dirty="0">
                  <a:solidFill>
                    <a:srgbClr val="00B0F0"/>
                  </a:solidFill>
                  <a:cs typeface="Arial" panose="020B0604020202020204" pitchFamily="34" charset="0"/>
                </a:rPr>
                <a:t>join</a:t>
              </a:r>
              <a:r>
                <a:rPr lang="en-US" sz="1600" dirty="0">
                  <a:cs typeface="Arial" panose="020B0604020202020204" pitchFamily="34" charset="0"/>
                </a:rPr>
                <a:t> fact_gross_price g</a:t>
              </a:r>
            </a:p>
            <a:p>
              <a:r>
                <a:rPr lang="en-US" sz="1600" dirty="0">
                  <a:cs typeface="Arial" panose="020B0604020202020204" pitchFamily="34" charset="0"/>
                </a:rPr>
                <a:t>                 </a:t>
              </a:r>
              <a:r>
                <a:rPr lang="en-US" sz="1600" dirty="0">
                  <a:solidFill>
                    <a:srgbClr val="00B0F0"/>
                  </a:solidFill>
                  <a:cs typeface="Arial" panose="020B0604020202020204" pitchFamily="34" charset="0"/>
                </a:rPr>
                <a:t>on</a:t>
              </a:r>
              <a:r>
                <a:rPr lang="en-US" sz="1600" dirty="0">
                  <a:cs typeface="Arial" panose="020B0604020202020204" pitchFamily="34" charset="0"/>
                </a:rPr>
                <a:t> p.product_code = g.product_code </a:t>
              </a:r>
            </a:p>
            <a:p>
              <a:r>
                <a:rPr lang="en-US" sz="1600" dirty="0">
                  <a:cs typeface="Arial" panose="020B0604020202020204" pitchFamily="34" charset="0"/>
                </a:rPr>
                <a:t>                 </a:t>
              </a:r>
              <a:r>
                <a:rPr lang="en-US" sz="1600" dirty="0">
                  <a:solidFill>
                    <a:srgbClr val="00B0F0"/>
                  </a:solidFill>
                  <a:cs typeface="Arial" panose="020B0604020202020204" pitchFamily="34" charset="0"/>
                </a:rPr>
                <a:t>where</a:t>
              </a:r>
              <a:r>
                <a:rPr lang="en-US" sz="1600" dirty="0">
                  <a:cs typeface="Arial" panose="020B0604020202020204" pitchFamily="34" charset="0"/>
                </a:rPr>
                <a:t> g.fiscal_year = </a:t>
              </a:r>
              <a:r>
                <a:rPr lang="en-US" sz="1600" dirty="0" smtClean="0">
                  <a:solidFill>
                    <a:schemeClr val="accent5"/>
                  </a:solidFill>
                  <a:cs typeface="Arial" panose="020B0604020202020204" pitchFamily="34" charset="0"/>
                </a:rPr>
                <a:t>2021</a:t>
              </a:r>
              <a:endParaRPr lang="en-US" sz="1600" dirty="0">
                <a:solidFill>
                  <a:schemeClr val="accent5"/>
                </a:solidFill>
                <a:cs typeface="Arial" panose="020B0604020202020204" pitchFamily="34" charset="0"/>
              </a:endParaRPr>
            </a:p>
            <a:p>
              <a:r>
                <a:rPr lang="en-US" sz="1600" dirty="0">
                  <a:cs typeface="Arial" panose="020B0604020202020204" pitchFamily="34" charset="0"/>
                </a:rPr>
                <a:t>                 </a:t>
              </a:r>
              <a:r>
                <a:rPr lang="en-US" sz="1600" dirty="0">
                  <a:solidFill>
                    <a:srgbClr val="00B0F0"/>
                  </a:solidFill>
                  <a:cs typeface="Arial" panose="020B0604020202020204" pitchFamily="34" charset="0"/>
                </a:rPr>
                <a:t>group by </a:t>
              </a:r>
              <a:r>
                <a:rPr lang="en-US" sz="1600" dirty="0">
                  <a:cs typeface="Arial" panose="020B0604020202020204" pitchFamily="34" charset="0"/>
                </a:rPr>
                <a:t>segment</a:t>
              </a:r>
            </a:p>
            <a:p>
              <a:r>
                <a:rPr lang="en-US" sz="1600" dirty="0">
                  <a:cs typeface="Arial" panose="020B0604020202020204" pitchFamily="34" charset="0"/>
                </a:rPr>
                <a:t>                 </a:t>
              </a:r>
              <a:r>
                <a:rPr lang="en-US" sz="1600" dirty="0">
                  <a:solidFill>
                    <a:srgbClr val="00B0F0"/>
                  </a:solidFill>
                  <a:cs typeface="Arial" panose="020B0604020202020204" pitchFamily="34" charset="0"/>
                </a:rPr>
                <a:t>order by </a:t>
              </a:r>
              <a:r>
                <a:rPr lang="en-US" sz="1600" dirty="0" smtClean="0">
                  <a:cs typeface="Arial" panose="020B0604020202020204" pitchFamily="34" charset="0"/>
                </a:rPr>
                <a:t>product_count_2021 </a:t>
              </a:r>
              <a:r>
                <a:rPr lang="en-US" sz="1600" dirty="0" smtClean="0">
                  <a:solidFill>
                    <a:srgbClr val="00B0F0"/>
                  </a:solidFill>
                  <a:cs typeface="Arial" panose="020B0604020202020204" pitchFamily="34" charset="0"/>
                </a:rPr>
                <a:t>desc</a:t>
              </a:r>
              <a:r>
                <a:rPr lang="en-US" sz="1600" dirty="0" smtClean="0">
                  <a:cs typeface="Arial" panose="020B0604020202020204" pitchFamily="34" charset="0"/>
                </a:rPr>
                <a:t>)</a:t>
              </a:r>
            </a:p>
            <a:p>
              <a:r>
                <a:rPr lang="en-US" sz="1600" dirty="0" smtClean="0">
                  <a:solidFill>
                    <a:srgbClr val="00B0F0"/>
                  </a:solidFill>
                  <a:cs typeface="Arial" panose="020B0604020202020204" pitchFamily="34" charset="0"/>
                </a:rPr>
                <a:t>Select</a:t>
              </a:r>
              <a:r>
                <a:rPr lang="en-US" sz="1600" dirty="0" smtClean="0">
                  <a:cs typeface="Arial" panose="020B0604020202020204" pitchFamily="34" charset="0"/>
                </a:rPr>
                <a:t> x.segment, x.product_count_2020, y.product_count_2021, </a:t>
              </a:r>
            </a:p>
            <a:p>
              <a:r>
                <a:rPr lang="en-US" sz="1600" dirty="0" smtClean="0">
                  <a:cs typeface="Arial" panose="020B0604020202020204" pitchFamily="34" charset="0"/>
                </a:rPr>
                <a:t>y.product_count_2021-x.product_count_2020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difference</a:t>
              </a:r>
            </a:p>
            <a:p>
              <a:r>
                <a:rPr lang="en-US" sz="1600" dirty="0" smtClean="0">
                  <a:solidFill>
                    <a:srgbClr val="00B0F0"/>
                  </a:solidFill>
                  <a:cs typeface="Arial" panose="020B0604020202020204" pitchFamily="34" charset="0"/>
                </a:rPr>
                <a:t>From</a:t>
              </a:r>
              <a:r>
                <a:rPr lang="en-US" sz="1600" dirty="0" smtClean="0">
                  <a:cs typeface="Arial" panose="020B0604020202020204" pitchFamily="34" charset="0"/>
                </a:rPr>
                <a:t> x </a:t>
              </a:r>
            </a:p>
            <a:p>
              <a:r>
                <a:rPr lang="en-US" sz="1600" dirty="0" smtClean="0">
                  <a:solidFill>
                    <a:srgbClr val="00B0F0"/>
                  </a:solidFill>
                  <a:cs typeface="Arial" panose="020B0604020202020204" pitchFamily="34" charset="0"/>
                </a:rPr>
                <a:t>left join </a:t>
              </a:r>
              <a:r>
                <a:rPr lang="en-US" sz="1600" dirty="0" smtClean="0">
                  <a:cs typeface="Arial" panose="020B0604020202020204" pitchFamily="34" charset="0"/>
                </a:rPr>
                <a:t>y</a:t>
              </a:r>
            </a:p>
            <a:p>
              <a:r>
                <a:rPr lang="en-US" sz="1600" dirty="0" smtClean="0">
                  <a:solidFill>
                    <a:srgbClr val="00B0F0"/>
                  </a:solidFill>
                  <a:cs typeface="Arial" panose="020B0604020202020204" pitchFamily="34" charset="0"/>
                </a:rPr>
                <a:t>on</a:t>
              </a:r>
              <a:r>
                <a:rPr lang="en-US" sz="1600" dirty="0" smtClean="0">
                  <a:cs typeface="Arial" panose="020B0604020202020204" pitchFamily="34" charset="0"/>
                </a:rPr>
                <a:t> x.segment = segment</a:t>
              </a:r>
            </a:p>
            <a:p>
              <a:r>
                <a:rPr lang="en-US" sz="1600" dirty="0" smtClean="0">
                  <a:solidFill>
                    <a:srgbClr val="00B0F0"/>
                  </a:solidFill>
                  <a:cs typeface="Arial" panose="020B0604020202020204" pitchFamily="34" charset="0"/>
                </a:rPr>
                <a:t>order by </a:t>
              </a:r>
              <a:r>
                <a:rPr lang="en-US" sz="1600" dirty="0" smtClean="0">
                  <a:cs typeface="Arial" panose="020B0604020202020204" pitchFamily="34" charset="0"/>
                </a:rPr>
                <a:t>difference </a:t>
              </a:r>
              <a:r>
                <a:rPr lang="en-US" sz="1600" dirty="0" smtClean="0">
                  <a:solidFill>
                    <a:srgbClr val="00B0F0"/>
                  </a:solidFill>
                  <a:cs typeface="Arial" panose="020B0604020202020204" pitchFamily="34" charset="0"/>
                </a:rPr>
                <a:t>desc</a:t>
              </a:r>
              <a:r>
                <a:rPr lang="en-US" sz="1600" dirty="0" smtClean="0">
                  <a:cs typeface="Arial" panose="020B0604020202020204" pitchFamily="34" charset="0"/>
                </a:rPr>
                <a:t> ;</a:t>
              </a:r>
            </a:p>
            <a:p>
              <a:endParaRPr lang="en-US" sz="2000" dirty="0" smtClean="0">
                <a:cs typeface="Arial" panose="020B0604020202020204" pitchFamily="34" charset="0"/>
              </a:endParaRPr>
            </a:p>
            <a:p>
              <a:r>
                <a:rPr lang="en-US" sz="2000" dirty="0">
                  <a:cs typeface="Arial" panose="020B0604020202020204" pitchFamily="34" charset="0"/>
                </a:rPr>
                <a:t> </a:t>
              </a:r>
              <a:r>
                <a:rPr lang="en-US" sz="2000" dirty="0" smtClean="0">
                  <a:cs typeface="Arial" panose="020B0604020202020204" pitchFamily="34" charset="0"/>
                </a:rPr>
                <a:t>           </a:t>
              </a:r>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1593370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738" y="85344"/>
            <a:ext cx="9905998" cy="853440"/>
          </a:xfrm>
        </p:spPr>
        <p:txBody>
          <a:bodyPr/>
          <a:lstStyle/>
          <a:p>
            <a:r>
              <a:rPr lang="en-US" b="1" spc="-30" dirty="0">
                <a:solidFill>
                  <a:schemeClr val="accent5"/>
                </a:solidFill>
                <a:effectLst>
                  <a:glow rad="38100">
                    <a:schemeClr val="bg1">
                      <a:lumMod val="65000"/>
                      <a:lumOff val="35000"/>
                      <a:alpha val="40000"/>
                    </a:schemeClr>
                  </a:glow>
                </a:effectLst>
              </a:rPr>
              <a:t>Year Product growth analysis in segment</a:t>
            </a:r>
            <a:endParaRPr lang="en-IN" b="1" dirty="0">
              <a:solidFill>
                <a:schemeClr val="accent5"/>
              </a:solidFill>
              <a:effectLst>
                <a:glow rad="38100">
                  <a:schemeClr val="bg1">
                    <a:lumMod val="65000"/>
                    <a:lumOff val="35000"/>
                    <a:alpha val="40000"/>
                  </a:schemeClr>
                </a:glo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1141" y="1546860"/>
            <a:ext cx="4503483" cy="2267712"/>
          </a:xfrm>
        </p:spPr>
      </p:pic>
      <p:graphicFrame>
        <p:nvGraphicFramePr>
          <p:cNvPr id="5" name="Content Placeholder 4"/>
          <p:cNvGraphicFramePr>
            <a:graphicFrameLocks noGrp="1"/>
          </p:cNvGraphicFramePr>
          <p:nvPr>
            <p:ph sz="quarter" idx="14"/>
            <p:extLst>
              <p:ext uri="{D42A27DB-BD31-4B8C-83A1-F6EECF244321}">
                <p14:modId xmlns:p14="http://schemas.microsoft.com/office/powerpoint/2010/main" val="557635214"/>
              </p:ext>
            </p:extLst>
          </p:nvPr>
        </p:nvGraphicFramePr>
        <p:xfrm>
          <a:off x="6646101" y="1118616"/>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ight Arrow 7"/>
          <p:cNvSpPr/>
          <p:nvPr/>
        </p:nvSpPr>
        <p:spPr>
          <a:xfrm>
            <a:off x="5871178" y="2369820"/>
            <a:ext cx="658368" cy="45110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341376" y="4242816"/>
            <a:ext cx="10620691" cy="1931222"/>
            <a:chOff x="341376" y="4249170"/>
            <a:chExt cx="10620691" cy="1931222"/>
          </a:xfrm>
        </p:grpSpPr>
        <p:sp>
          <p:nvSpPr>
            <p:cNvPr id="7" name="TextBox 6"/>
            <p:cNvSpPr txBox="1"/>
            <p:nvPr/>
          </p:nvSpPr>
          <p:spPr>
            <a:xfrm>
              <a:off x="1927795" y="4703064"/>
              <a:ext cx="9034272" cy="1477328"/>
            </a:xfrm>
            <a:prstGeom prst="rect">
              <a:avLst/>
            </a:prstGeom>
            <a:noFill/>
          </p:spPr>
          <p:txBody>
            <a:bodyPr wrap="square" rtlCol="0">
              <a:spAutoFit/>
            </a:bodyPr>
            <a:lstStyle/>
            <a:p>
              <a:pPr marL="342900" indent="-342900">
                <a:buAutoNum type="arabicPeriod"/>
              </a:pPr>
              <a:r>
                <a:rPr lang="en-US" dirty="0" smtClean="0"/>
                <a:t>Accessories have the most increased products from 2020 to 2021, with an increase of 34 new products.</a:t>
              </a:r>
            </a:p>
            <a:p>
              <a:pPr marL="342900" indent="-342900">
                <a:buAutoNum type="arabicPeriod"/>
              </a:pPr>
              <a:r>
                <a:rPr lang="en-US" dirty="0" smtClean="0"/>
                <a:t>Notebook, Peripherals and Desktop increased products from 2020 to 2021 , with an increase of 16 and 15 new products</a:t>
              </a:r>
            </a:p>
            <a:p>
              <a:pPr marL="342900" indent="-342900">
                <a:buAutoNum type="arabicPeriod"/>
              </a:pPr>
              <a:r>
                <a:rPr lang="en-US" dirty="0" smtClean="0"/>
                <a:t>Storage and Networking segments are producing the least new products from 2020 to 2021</a:t>
              </a:r>
              <a:endParaRPr lang="en-IN" dirty="0"/>
            </a:p>
          </p:txBody>
        </p:sp>
        <p:cxnSp>
          <p:nvCxnSpPr>
            <p:cNvPr id="9" name="Curved Connector 8"/>
            <p:cNvCxnSpPr/>
            <p:nvPr/>
          </p:nvCxnSpPr>
          <p:spPr>
            <a:xfrm>
              <a:off x="1364646" y="4517394"/>
              <a:ext cx="563149" cy="371339"/>
            </a:xfrm>
            <a:prstGeom prst="curvedConnector3">
              <a:avLst>
                <a:gd name="adj1" fmla="val 65155"/>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341376" y="4249170"/>
              <a:ext cx="1023270" cy="378742"/>
            </a:xfrm>
            <a:prstGeom prst="round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41376" y="4249170"/>
              <a:ext cx="909765" cy="369332"/>
            </a:xfrm>
            <a:prstGeom prst="rect">
              <a:avLst/>
            </a:prstGeom>
            <a:noFill/>
          </p:spPr>
          <p:txBody>
            <a:bodyPr wrap="square" rtlCol="0">
              <a:spAutoFit/>
            </a:bodyPr>
            <a:lstStyle/>
            <a:p>
              <a:r>
                <a:rPr lang="en-US" b="1" dirty="0" smtClean="0"/>
                <a:t>Insight</a:t>
              </a:r>
              <a:endParaRPr lang="en-IN" b="1" dirty="0"/>
            </a:p>
          </p:txBody>
        </p:sp>
      </p:grpSp>
    </p:spTree>
    <p:extLst>
      <p:ext uri="{BB962C8B-B14F-4D97-AF65-F5344CB8AC3E}">
        <p14:creationId xmlns:p14="http://schemas.microsoft.com/office/powerpoint/2010/main" val="1744209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415772"/>
            <a:chOff x="707136" y="194281"/>
            <a:chExt cx="10704576" cy="1415772"/>
          </a:xfrm>
        </p:grpSpPr>
        <p:sp>
          <p:nvSpPr>
            <p:cNvPr id="3" name="TextBox 2"/>
            <p:cNvSpPr txBox="1"/>
            <p:nvPr/>
          </p:nvSpPr>
          <p:spPr>
            <a:xfrm>
              <a:off x="2206752" y="194281"/>
              <a:ext cx="9204960" cy="1415772"/>
            </a:xfrm>
            <a:prstGeom prst="rect">
              <a:avLst/>
            </a:prstGeom>
            <a:noFill/>
          </p:spPr>
          <p:txBody>
            <a:bodyPr wrap="square" rtlCol="0">
              <a:spAutoFit/>
            </a:bodyPr>
            <a:lstStyle/>
            <a:p>
              <a:r>
                <a:rPr lang="en-US" sz="1600" dirty="0" smtClean="0">
                  <a:cs typeface="Arial" panose="020B0604020202020204" pitchFamily="34" charset="0"/>
                </a:rPr>
                <a:t>Get the products that have the highest and lowest manufacturing costs. The final output should contain these fields, </a:t>
              </a:r>
              <a:r>
                <a:rPr lang="en-US" sz="1600" dirty="0" err="1" smtClean="0">
                  <a:cs typeface="Arial" panose="020B0604020202020204" pitchFamily="34" charset="0"/>
                </a:rPr>
                <a:t>product_code</a:t>
              </a:r>
              <a:r>
                <a:rPr lang="en-US" sz="1600" dirty="0" smtClean="0">
                  <a:cs typeface="Arial" panose="020B0604020202020204" pitchFamily="34" charset="0"/>
                </a:rPr>
                <a:t>, product, </a:t>
              </a:r>
              <a:r>
                <a:rPr lang="en-US" sz="1600" dirty="0" err="1" smtClean="0">
                  <a:cs typeface="Arial" panose="020B0604020202020204" pitchFamily="34" charset="0"/>
                </a:rPr>
                <a:t>manufacturing_cost</a:t>
              </a:r>
              <a:r>
                <a:rPr lang="en-US" sz="1600" smtClean="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5.Question</a:t>
                </a:r>
                <a:endParaRPr lang="en-IN" b="1" dirty="0"/>
              </a:p>
            </p:txBody>
          </p:sp>
        </p:grpSp>
      </p:grpSp>
      <p:grpSp>
        <p:nvGrpSpPr>
          <p:cNvPr id="11" name="Group 10"/>
          <p:cNvGrpSpPr/>
          <p:nvPr/>
        </p:nvGrpSpPr>
        <p:grpSpPr>
          <a:xfrm>
            <a:off x="670104" y="1668173"/>
            <a:ext cx="11314176" cy="4895874"/>
            <a:chOff x="707136" y="2070212"/>
            <a:chExt cx="10625328" cy="4895874"/>
          </a:xfrm>
        </p:grpSpPr>
        <p:sp>
          <p:nvSpPr>
            <p:cNvPr id="6" name="TextBox 5"/>
            <p:cNvSpPr txBox="1"/>
            <p:nvPr/>
          </p:nvSpPr>
          <p:spPr>
            <a:xfrm>
              <a:off x="2115450" y="2103216"/>
              <a:ext cx="9217014" cy="4862870"/>
            </a:xfrm>
            <a:prstGeom prst="rect">
              <a:avLst/>
            </a:prstGeom>
            <a:noFill/>
          </p:spPr>
          <p:txBody>
            <a:bodyPr wrap="square" rtlCol="0">
              <a:spAutoFit/>
            </a:bodyPr>
            <a:lstStyle/>
            <a:p>
              <a:r>
                <a:rPr lang="en-US" dirty="0" smtClean="0">
                  <a:solidFill>
                    <a:srgbClr val="00B0F0"/>
                  </a:solidFill>
                  <a:cs typeface="Arial" panose="020B0604020202020204" pitchFamily="34" charset="0"/>
                </a:rPr>
                <a:t>With</a:t>
              </a:r>
              <a:r>
                <a:rPr lang="en-US" dirty="0" smtClean="0">
                  <a:cs typeface="Arial" panose="020B0604020202020204" pitchFamily="34" charset="0"/>
                </a:rPr>
                <a:t> </a:t>
              </a:r>
              <a:r>
                <a:rPr lang="en-US" dirty="0" err="1" smtClean="0">
                  <a:cs typeface="Arial" panose="020B0604020202020204" pitchFamily="34" charset="0"/>
                </a:rPr>
                <a:t>cost_summary</a:t>
              </a:r>
              <a:r>
                <a:rPr lang="en-US" dirty="0" smtClean="0">
                  <a:cs typeface="Arial" panose="020B0604020202020204" pitchFamily="34" charset="0"/>
                </a:rPr>
                <a:t> </a:t>
              </a:r>
              <a:r>
                <a:rPr lang="en-US" dirty="0" smtClean="0">
                  <a:solidFill>
                    <a:srgbClr val="00B0F0"/>
                  </a:solidFill>
                  <a:cs typeface="Arial" panose="020B0604020202020204" pitchFamily="34" charset="0"/>
                </a:rPr>
                <a:t>as</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select </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max</a:t>
              </a:r>
              <a:r>
                <a:rPr lang="en-US" dirty="0" smtClean="0">
                  <a:cs typeface="Arial" panose="020B0604020202020204" pitchFamily="34" charset="0"/>
                </a:rPr>
                <a:t>(</a:t>
              </a:r>
              <a:r>
                <a:rPr lang="en-US" dirty="0" err="1" smtClean="0">
                  <a:cs typeface="Arial" panose="020B0604020202020204" pitchFamily="34" charset="0"/>
                </a:rPr>
                <a:t>manufacturing_cost</a:t>
              </a:r>
              <a:r>
                <a:rPr lang="en-US" dirty="0" smtClean="0">
                  <a:cs typeface="Arial" panose="020B0604020202020204" pitchFamily="34" charset="0"/>
                </a:rPr>
                <a:t>) </a:t>
              </a:r>
              <a:r>
                <a:rPr lang="en-US"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max_cost</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min</a:t>
              </a:r>
              <a:r>
                <a:rPr lang="en-US" dirty="0" smtClean="0">
                  <a:cs typeface="Arial" panose="020B0604020202020204" pitchFamily="34" charset="0"/>
                </a:rPr>
                <a:t>(</a:t>
              </a:r>
              <a:r>
                <a:rPr lang="en-US" dirty="0" err="1" smtClean="0">
                  <a:cs typeface="Arial" panose="020B0604020202020204" pitchFamily="34" charset="0"/>
                </a:rPr>
                <a:t>manufacturing_cost</a:t>
              </a:r>
              <a:r>
                <a:rPr lang="en-US" dirty="0" smtClean="0">
                  <a:cs typeface="Arial" panose="020B0604020202020204" pitchFamily="34" charset="0"/>
                </a:rPr>
                <a:t>) </a:t>
              </a:r>
              <a:r>
                <a:rPr lang="en-US"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min_cost</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 from </a:t>
              </a:r>
              <a:r>
                <a:rPr lang="en-US" dirty="0" err="1" smtClean="0">
                  <a:cs typeface="Arial" panose="020B0604020202020204" pitchFamily="34" charset="0"/>
                </a:rPr>
                <a:t>fact_manufacturing_cost</a:t>
              </a:r>
              <a:r>
                <a:rPr lang="en-US" dirty="0" smtClean="0">
                  <a:cs typeface="Arial" panose="020B0604020202020204" pitchFamily="34" charset="0"/>
                </a:rPr>
                <a:t> )</a:t>
              </a:r>
            </a:p>
            <a:p>
              <a:r>
                <a:rPr lang="en-US" dirty="0" smtClean="0">
                  <a:solidFill>
                    <a:srgbClr val="00B0F0"/>
                  </a:solidFill>
                  <a:cs typeface="Arial" panose="020B0604020202020204" pitchFamily="34" charset="0"/>
                </a:rPr>
                <a:t>Select</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dirty="0" err="1" smtClean="0">
                  <a:cs typeface="Arial" panose="020B0604020202020204" pitchFamily="34" charset="0"/>
                </a:rPr>
                <a:t>p.product_code</a:t>
              </a:r>
              <a:r>
                <a:rPr lang="en-US" dirty="0" smtClean="0">
                  <a:cs typeface="Arial" panose="020B0604020202020204" pitchFamily="34" charset="0"/>
                </a:rPr>
                <a:t>, </a:t>
              </a:r>
              <a:r>
                <a:rPr lang="en-US" dirty="0" err="1" smtClean="0">
                  <a:cs typeface="Arial" panose="020B0604020202020204" pitchFamily="34" charset="0"/>
                </a:rPr>
                <a:t>p.product</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err="1" smtClean="0">
                  <a:cs typeface="Arial" panose="020B0604020202020204" pitchFamily="34" charset="0"/>
                </a:rPr>
                <a:t>m.manufactureing_cost</a:t>
              </a:r>
              <a:endParaRPr lang="en-US" dirty="0" smtClean="0">
                <a:cs typeface="Arial" panose="020B0604020202020204" pitchFamily="34" charset="0"/>
              </a:endParaRPr>
            </a:p>
            <a:p>
              <a:r>
                <a:rPr lang="en-US" dirty="0" smtClean="0">
                  <a:solidFill>
                    <a:srgbClr val="00B0F0"/>
                  </a:solidFill>
                  <a:cs typeface="Arial" panose="020B0604020202020204" pitchFamily="34" charset="0"/>
                </a:rPr>
                <a:t>From</a:t>
              </a:r>
              <a:r>
                <a:rPr lang="en-US" dirty="0" smtClean="0">
                  <a:cs typeface="Arial" panose="020B0604020202020204" pitchFamily="34" charset="0"/>
                </a:rPr>
                <a:t> </a:t>
              </a:r>
              <a:r>
                <a:rPr lang="en-US" dirty="0" err="1" smtClean="0">
                  <a:cs typeface="Arial" panose="020B0604020202020204" pitchFamily="34" charset="0"/>
                </a:rPr>
                <a:t>dim_product</a:t>
              </a:r>
              <a:r>
                <a:rPr lang="en-US" dirty="0" smtClean="0">
                  <a:cs typeface="Arial" panose="020B0604020202020204" pitchFamily="34" charset="0"/>
                </a:rPr>
                <a:t> p</a:t>
              </a:r>
            </a:p>
            <a:p>
              <a:r>
                <a:rPr lang="en-US" dirty="0" smtClean="0">
                  <a:solidFill>
                    <a:srgbClr val="00B0F0"/>
                  </a:solidFill>
                  <a:cs typeface="Arial" panose="020B0604020202020204" pitchFamily="34" charset="0"/>
                </a:rPr>
                <a:t>Join</a:t>
              </a:r>
              <a:r>
                <a:rPr lang="en-US" dirty="0" smtClean="0">
                  <a:cs typeface="Arial" panose="020B0604020202020204" pitchFamily="34" charset="0"/>
                </a:rPr>
                <a:t> </a:t>
              </a:r>
              <a:r>
                <a:rPr lang="en-US" dirty="0" err="1" smtClean="0">
                  <a:cs typeface="Arial" panose="020B0604020202020204" pitchFamily="34" charset="0"/>
                </a:rPr>
                <a:t>fact_manufacturing_cost</a:t>
              </a:r>
              <a:r>
                <a:rPr lang="en-US" dirty="0" smtClean="0">
                  <a:cs typeface="Arial" panose="020B0604020202020204" pitchFamily="34" charset="0"/>
                </a:rPr>
                <a:t> m </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p.product_code</a:t>
              </a:r>
              <a:r>
                <a:rPr lang="en-US" dirty="0" smtClean="0">
                  <a:cs typeface="Arial" panose="020B0604020202020204" pitchFamily="34" charset="0"/>
                </a:rPr>
                <a:t> = </a:t>
              </a:r>
              <a:r>
                <a:rPr lang="en-US" dirty="0" err="1" smtClean="0">
                  <a:cs typeface="Arial" panose="020B0604020202020204" pitchFamily="34" charset="0"/>
                </a:rPr>
                <a:t>m.product_code</a:t>
              </a:r>
              <a:r>
                <a:rPr lang="en-US" dirty="0" smtClean="0">
                  <a:cs typeface="Arial" panose="020B0604020202020204" pitchFamily="34" charset="0"/>
                </a:rPr>
                <a:t> </a:t>
              </a:r>
            </a:p>
            <a:p>
              <a:r>
                <a:rPr lang="en-US" dirty="0" smtClean="0">
                  <a:solidFill>
                    <a:srgbClr val="00B0F0"/>
                  </a:solidFill>
                  <a:cs typeface="Arial" panose="020B0604020202020204" pitchFamily="34" charset="0"/>
                </a:rPr>
                <a:t>Join</a:t>
              </a:r>
              <a:r>
                <a:rPr lang="en-US" dirty="0" smtClean="0">
                  <a:cs typeface="Arial" panose="020B0604020202020204" pitchFamily="34" charset="0"/>
                </a:rPr>
                <a:t> </a:t>
              </a:r>
              <a:r>
                <a:rPr lang="en-US" dirty="0" err="1" smtClean="0">
                  <a:cs typeface="Arial" panose="020B0604020202020204" pitchFamily="34" charset="0"/>
                </a:rPr>
                <a:t>cost_summary</a:t>
              </a:r>
              <a:r>
                <a:rPr lang="en-US" dirty="0" smtClean="0">
                  <a:cs typeface="Arial" panose="020B0604020202020204" pitchFamily="34" charset="0"/>
                </a:rPr>
                <a:t> </a:t>
              </a:r>
              <a:r>
                <a:rPr lang="en-US" dirty="0" err="1" smtClean="0">
                  <a:cs typeface="Arial" panose="020B0604020202020204" pitchFamily="34" charset="0"/>
                </a:rPr>
                <a:t>cs</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m.manufacturing_cost</a:t>
              </a:r>
              <a:r>
                <a:rPr lang="en-US" dirty="0" smtClean="0">
                  <a:cs typeface="Arial" panose="020B0604020202020204" pitchFamily="34" charset="0"/>
                </a:rPr>
                <a:t> = </a:t>
              </a:r>
              <a:r>
                <a:rPr lang="en-US" dirty="0" err="1" smtClean="0">
                  <a:cs typeface="Arial" panose="020B0604020202020204" pitchFamily="34" charset="0"/>
                </a:rPr>
                <a:t>cs.max_cost</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 or </a:t>
              </a:r>
              <a:r>
                <a:rPr lang="en-US" dirty="0" err="1" smtClean="0">
                  <a:cs typeface="Arial" panose="020B0604020202020204" pitchFamily="34" charset="0"/>
                </a:rPr>
                <a:t>m.manufacturing_cost</a:t>
              </a:r>
              <a:r>
                <a:rPr lang="en-US" dirty="0" smtClean="0">
                  <a:cs typeface="Arial" panose="020B0604020202020204" pitchFamily="34" charset="0"/>
                </a:rPr>
                <a:t> = </a:t>
              </a:r>
              <a:r>
                <a:rPr lang="en-US" dirty="0" err="1" smtClean="0">
                  <a:cs typeface="Arial" panose="020B0604020202020204" pitchFamily="34" charset="0"/>
                </a:rPr>
                <a:t>cs.min_cost</a:t>
              </a:r>
              <a:endParaRPr lang="en-US" dirty="0" smtClean="0">
                <a:cs typeface="Arial" panose="020B0604020202020204" pitchFamily="34" charset="0"/>
              </a:endParaRPr>
            </a:p>
            <a:p>
              <a:r>
                <a:rPr lang="en-US" dirty="0" smtClean="0">
                  <a:solidFill>
                    <a:srgbClr val="00B0F0"/>
                  </a:solidFill>
                  <a:cs typeface="Arial" panose="020B0604020202020204" pitchFamily="34" charset="0"/>
                </a:rPr>
                <a:t>Order by </a:t>
              </a:r>
              <a:r>
                <a:rPr lang="en-US" dirty="0" err="1" smtClean="0">
                  <a:cs typeface="Arial" panose="020B0604020202020204" pitchFamily="34" charset="0"/>
                </a:rPr>
                <a:t>manufacturing_cost</a:t>
              </a:r>
              <a:r>
                <a:rPr lang="en-US" dirty="0" smtClean="0">
                  <a:cs typeface="Arial" panose="020B0604020202020204" pitchFamily="34" charset="0"/>
                </a:rPr>
                <a:t> </a:t>
              </a:r>
              <a:r>
                <a:rPr lang="en-US" dirty="0" err="1" smtClean="0">
                  <a:cs typeface="Arial" panose="020B0604020202020204" pitchFamily="34" charset="0"/>
                </a:rPr>
                <a:t>desc</a:t>
              </a:r>
              <a:r>
                <a:rPr lang="en-US" dirty="0" smtClean="0">
                  <a:cs typeface="Arial" panose="020B0604020202020204" pitchFamily="34" charset="0"/>
                </a:rPr>
                <a:t> ; </a:t>
              </a:r>
            </a:p>
            <a:p>
              <a:r>
                <a:rPr lang="en-US" sz="2000" dirty="0">
                  <a:cs typeface="Arial" panose="020B0604020202020204" pitchFamily="34" charset="0"/>
                </a:rPr>
                <a:t> </a:t>
              </a:r>
              <a:r>
                <a:rPr lang="en-US" sz="2000" dirty="0" smtClean="0">
                  <a:cs typeface="Arial" panose="020B0604020202020204" pitchFamily="34" charset="0"/>
                </a:rPr>
                <a:t>                                              </a:t>
              </a:r>
            </a:p>
            <a:p>
              <a:r>
                <a:rPr lang="en-US" sz="2000" dirty="0">
                  <a:cs typeface="Arial" panose="020B0604020202020204" pitchFamily="34" charset="0"/>
                </a:rPr>
                <a:t> </a:t>
              </a:r>
              <a:r>
                <a:rPr lang="en-US" sz="2000" dirty="0" smtClean="0">
                  <a:cs typeface="Arial" panose="020B0604020202020204" pitchFamily="34" charset="0"/>
                </a:rPr>
                <a:t>           </a:t>
              </a:r>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3495736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7597"/>
            <a:ext cx="9905998" cy="657378"/>
          </a:xfrm>
        </p:spPr>
        <p:txBody>
          <a:bodyPr>
            <a:normAutofit/>
          </a:bodyPr>
          <a:lstStyle/>
          <a:p>
            <a:pPr algn="ctr"/>
            <a:r>
              <a:rPr lang="en-US" sz="1800" b="1" dirty="0">
                <a:solidFill>
                  <a:srgbClr val="FF6600"/>
                </a:solidFill>
                <a:effectLst>
                  <a:glow rad="38100">
                    <a:schemeClr val="bg1">
                      <a:lumMod val="65000"/>
                      <a:lumOff val="35000"/>
                      <a:alpha val="40000"/>
                    </a:schemeClr>
                  </a:glow>
                </a:effectLst>
              </a:rPr>
              <a:t>Analysis of Products with the Highest and Lowest Manufacturing Costs</a:t>
            </a:r>
            <a:endParaRPr lang="en-IN" sz="1800" b="1" dirty="0">
              <a:solidFill>
                <a:srgbClr val="FF6600"/>
              </a:solidFill>
              <a:effectLst>
                <a:glow rad="38100">
                  <a:schemeClr val="bg1">
                    <a:lumMod val="65000"/>
                    <a:lumOff val="35000"/>
                    <a:alpha val="40000"/>
                  </a:schemeClr>
                </a:glow>
              </a:effectLst>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230807"/>
            <a:ext cx="7522463" cy="1281760"/>
          </a:xfrm>
          <a:prstGeom prst="rect">
            <a:avLst/>
          </a:prstGeom>
        </p:spPr>
      </p:pic>
      <p:grpSp>
        <p:nvGrpSpPr>
          <p:cNvPr id="24" name="Group 23"/>
          <p:cNvGrpSpPr/>
          <p:nvPr/>
        </p:nvGrpSpPr>
        <p:grpSpPr>
          <a:xfrm>
            <a:off x="1141413" y="2530609"/>
            <a:ext cx="9905998" cy="3687311"/>
            <a:chOff x="1141413" y="2530609"/>
            <a:chExt cx="9905998" cy="3687311"/>
          </a:xfrm>
        </p:grpSpPr>
        <p:grpSp>
          <p:nvGrpSpPr>
            <p:cNvPr id="10" name="Group 9"/>
            <p:cNvGrpSpPr/>
            <p:nvPr/>
          </p:nvGrpSpPr>
          <p:grpSpPr>
            <a:xfrm>
              <a:off x="1141413" y="3316224"/>
              <a:ext cx="3781781" cy="2901696"/>
              <a:chOff x="1789962" y="3316224"/>
              <a:chExt cx="3781781" cy="2901696"/>
            </a:xfrm>
          </p:grpSpPr>
          <p:sp>
            <p:nvSpPr>
              <p:cNvPr id="4" name="Rectangle 3"/>
              <p:cNvSpPr/>
              <p:nvPr/>
            </p:nvSpPr>
            <p:spPr>
              <a:xfrm>
                <a:off x="1789962" y="3316224"/>
                <a:ext cx="3781781" cy="2901696"/>
              </a:xfrm>
              <a:prstGeom prst="rect">
                <a:avLst/>
              </a:prstGeom>
              <a:solidFill>
                <a:srgbClr val="19BD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064799" y="5434177"/>
                <a:ext cx="2450592" cy="261610"/>
              </a:xfrm>
              <a:prstGeom prst="rect">
                <a:avLst/>
              </a:prstGeom>
              <a:noFill/>
            </p:spPr>
            <p:txBody>
              <a:bodyPr wrap="square" rtlCol="0">
                <a:spAutoFit/>
              </a:bodyPr>
              <a:lstStyle/>
              <a:p>
                <a:pPr algn="ctr"/>
                <a:r>
                  <a:rPr lang="en-US" sz="1100" dirty="0" smtClean="0">
                    <a:solidFill>
                      <a:schemeClr val="bg1"/>
                    </a:solidFill>
                  </a:rPr>
                  <a:t>Personal Desktop</a:t>
                </a:r>
                <a:endParaRPr lang="en-IN" sz="1100" dirty="0">
                  <a:solidFill>
                    <a:schemeClr val="bg1"/>
                  </a:solidFill>
                </a:endParaRPr>
              </a:p>
            </p:txBody>
          </p:sp>
          <p:sp>
            <p:nvSpPr>
              <p:cNvPr id="6" name="TextBox 5"/>
              <p:cNvSpPr txBox="1"/>
              <p:nvPr/>
            </p:nvSpPr>
            <p:spPr>
              <a:xfrm>
                <a:off x="3064799" y="5800768"/>
                <a:ext cx="2353056" cy="307777"/>
              </a:xfrm>
              <a:prstGeom prst="rect">
                <a:avLst/>
              </a:prstGeom>
              <a:noFill/>
            </p:spPr>
            <p:txBody>
              <a:bodyPr wrap="square" rtlCol="0">
                <a:spAutoFit/>
              </a:bodyPr>
              <a:lstStyle/>
              <a:p>
                <a:r>
                  <a:rPr lang="en-US" sz="1400" dirty="0" smtClean="0">
                    <a:solidFill>
                      <a:schemeClr val="bg1"/>
                    </a:solidFill>
                  </a:rPr>
                  <a:t>AQ HOME </a:t>
                </a:r>
                <a:r>
                  <a:rPr lang="en-US" sz="1400" dirty="0" err="1" smtClean="0">
                    <a:solidFill>
                      <a:schemeClr val="bg1"/>
                    </a:solidFill>
                  </a:rPr>
                  <a:t>Allin</a:t>
                </a:r>
                <a:r>
                  <a:rPr lang="en-US" sz="1400" dirty="0" smtClean="0">
                    <a:solidFill>
                      <a:schemeClr val="bg1"/>
                    </a:solidFill>
                  </a:rPr>
                  <a:t> 1 Gen 2</a:t>
                </a:r>
                <a:endParaRPr lang="en-IN" sz="1400" dirty="0">
                  <a:solidFill>
                    <a:schemeClr val="bg1"/>
                  </a:solidFill>
                </a:endParaRPr>
              </a:p>
            </p:txBody>
          </p:sp>
          <p:sp>
            <p:nvSpPr>
              <p:cNvPr id="7" name="TextBox 6"/>
              <p:cNvSpPr txBox="1"/>
              <p:nvPr/>
            </p:nvSpPr>
            <p:spPr>
              <a:xfrm>
                <a:off x="3016031" y="5603425"/>
                <a:ext cx="2450592" cy="261610"/>
              </a:xfrm>
              <a:prstGeom prst="rect">
                <a:avLst/>
              </a:prstGeom>
              <a:noFill/>
            </p:spPr>
            <p:txBody>
              <a:bodyPr wrap="square" rtlCol="0">
                <a:spAutoFit/>
              </a:bodyPr>
              <a:lstStyle/>
              <a:p>
                <a:pPr algn="ctr"/>
                <a:r>
                  <a:rPr lang="en-US" sz="1100" dirty="0" smtClean="0">
                    <a:solidFill>
                      <a:schemeClr val="bg1"/>
                    </a:solidFill>
                  </a:rPr>
                  <a:t>A6120110206</a:t>
                </a:r>
                <a:endParaRPr lang="en-IN" sz="110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037" y="3651846"/>
                <a:ext cx="1889675" cy="1828799"/>
              </a:xfrm>
              <a:prstGeom prst="rect">
                <a:avLst/>
              </a:prstGeom>
            </p:spPr>
          </p:pic>
          <p:sp>
            <p:nvSpPr>
              <p:cNvPr id="9" name="TextBox 8"/>
              <p:cNvSpPr txBox="1"/>
              <p:nvPr/>
            </p:nvSpPr>
            <p:spPr>
              <a:xfrm>
                <a:off x="1789963" y="3670838"/>
                <a:ext cx="1309151" cy="461665"/>
              </a:xfrm>
              <a:prstGeom prst="rect">
                <a:avLst/>
              </a:prstGeom>
              <a:noFill/>
            </p:spPr>
            <p:txBody>
              <a:bodyPr wrap="square" rtlCol="0">
                <a:spAutoFit/>
              </a:bodyPr>
              <a:lstStyle/>
              <a:p>
                <a:pPr algn="ctr"/>
                <a:r>
                  <a:rPr lang="en-US" sz="2400" b="1" dirty="0" smtClean="0">
                    <a:solidFill>
                      <a:srgbClr val="002060"/>
                    </a:solidFill>
                  </a:rPr>
                  <a:t>$240.54</a:t>
                </a:r>
                <a:endParaRPr lang="en-IN" sz="2400" b="1" dirty="0">
                  <a:solidFill>
                    <a:srgbClr val="002060"/>
                  </a:solidFill>
                </a:endParaRPr>
              </a:p>
            </p:txBody>
          </p:sp>
        </p:grpSp>
        <p:grpSp>
          <p:nvGrpSpPr>
            <p:cNvPr id="17" name="Group 16"/>
            <p:cNvGrpSpPr/>
            <p:nvPr/>
          </p:nvGrpSpPr>
          <p:grpSpPr>
            <a:xfrm>
              <a:off x="6792403" y="3316224"/>
              <a:ext cx="4255008" cy="2901696"/>
              <a:chOff x="6094412" y="3316224"/>
              <a:chExt cx="4305364" cy="2901696"/>
            </a:xfrm>
          </p:grpSpPr>
          <p:sp>
            <p:nvSpPr>
              <p:cNvPr id="12" name="Rectangle 11"/>
              <p:cNvSpPr/>
              <p:nvPr/>
            </p:nvSpPr>
            <p:spPr>
              <a:xfrm>
                <a:off x="6094412" y="3316224"/>
                <a:ext cx="4305364" cy="2901696"/>
              </a:xfrm>
              <a:prstGeom prst="rect">
                <a:avLst/>
              </a:prstGeom>
              <a:solidFill>
                <a:srgbClr val="19BD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6253" y="3707009"/>
                <a:ext cx="2314067" cy="1407701"/>
              </a:xfrm>
              <a:prstGeom prst="rect">
                <a:avLst/>
              </a:prstGeom>
            </p:spPr>
          </p:pic>
          <p:sp>
            <p:nvSpPr>
              <p:cNvPr id="13" name="TextBox 12"/>
              <p:cNvSpPr txBox="1"/>
              <p:nvPr/>
            </p:nvSpPr>
            <p:spPr>
              <a:xfrm>
                <a:off x="8247094" y="5182329"/>
                <a:ext cx="1689386" cy="276999"/>
              </a:xfrm>
              <a:prstGeom prst="rect">
                <a:avLst/>
              </a:prstGeom>
              <a:noFill/>
            </p:spPr>
            <p:txBody>
              <a:bodyPr wrap="square" rtlCol="0">
                <a:spAutoFit/>
              </a:bodyPr>
              <a:lstStyle/>
              <a:p>
                <a:pPr algn="ctr"/>
                <a:r>
                  <a:rPr lang="en-US" sz="1200" dirty="0" smtClean="0">
                    <a:solidFill>
                      <a:schemeClr val="bg1"/>
                    </a:solidFill>
                  </a:rPr>
                  <a:t>Mouse</a:t>
                </a:r>
                <a:endParaRPr lang="en-IN" sz="1200" dirty="0">
                  <a:solidFill>
                    <a:schemeClr val="bg1"/>
                  </a:solidFill>
                </a:endParaRPr>
              </a:p>
            </p:txBody>
          </p:sp>
          <p:sp>
            <p:nvSpPr>
              <p:cNvPr id="14" name="TextBox 13"/>
              <p:cNvSpPr txBox="1"/>
              <p:nvPr/>
            </p:nvSpPr>
            <p:spPr>
              <a:xfrm>
                <a:off x="8247094" y="5366995"/>
                <a:ext cx="1689386" cy="276999"/>
              </a:xfrm>
              <a:prstGeom prst="rect">
                <a:avLst/>
              </a:prstGeom>
              <a:noFill/>
            </p:spPr>
            <p:txBody>
              <a:bodyPr wrap="square" rtlCol="0">
                <a:spAutoFit/>
              </a:bodyPr>
              <a:lstStyle/>
              <a:p>
                <a:pPr algn="ctr"/>
                <a:r>
                  <a:rPr lang="en-US" sz="1200" dirty="0" smtClean="0">
                    <a:solidFill>
                      <a:schemeClr val="bg1"/>
                    </a:solidFill>
                  </a:rPr>
                  <a:t>A2118150101</a:t>
                </a:r>
                <a:endParaRPr lang="en-IN" sz="1200" dirty="0">
                  <a:solidFill>
                    <a:schemeClr val="bg1"/>
                  </a:solidFill>
                </a:endParaRPr>
              </a:p>
            </p:txBody>
          </p:sp>
          <p:sp>
            <p:nvSpPr>
              <p:cNvPr id="15" name="TextBox 14"/>
              <p:cNvSpPr txBox="1"/>
              <p:nvPr/>
            </p:nvSpPr>
            <p:spPr>
              <a:xfrm>
                <a:off x="7973568" y="5662268"/>
                <a:ext cx="2206752" cy="307777"/>
              </a:xfrm>
              <a:prstGeom prst="rect">
                <a:avLst/>
              </a:prstGeom>
              <a:noFill/>
            </p:spPr>
            <p:txBody>
              <a:bodyPr wrap="square" rtlCol="0">
                <a:spAutoFit/>
              </a:bodyPr>
              <a:lstStyle/>
              <a:p>
                <a:pPr algn="ctr"/>
                <a:r>
                  <a:rPr lang="en-US" sz="1400" dirty="0" smtClean="0">
                    <a:solidFill>
                      <a:schemeClr val="bg1"/>
                    </a:solidFill>
                  </a:rPr>
                  <a:t>AQ Master Wired x1 </a:t>
                </a:r>
                <a:r>
                  <a:rPr lang="en-US" sz="1400" dirty="0" err="1" smtClean="0">
                    <a:solidFill>
                      <a:schemeClr val="bg1"/>
                    </a:solidFill>
                  </a:rPr>
                  <a:t>Ms</a:t>
                </a:r>
                <a:endParaRPr lang="en-IN" sz="1400" dirty="0">
                  <a:solidFill>
                    <a:schemeClr val="bg1"/>
                  </a:solidFill>
                </a:endParaRPr>
              </a:p>
            </p:txBody>
          </p:sp>
          <p:sp>
            <p:nvSpPr>
              <p:cNvPr id="16" name="TextBox 15"/>
              <p:cNvSpPr txBox="1"/>
              <p:nvPr/>
            </p:nvSpPr>
            <p:spPr>
              <a:xfrm>
                <a:off x="6382924" y="3707009"/>
                <a:ext cx="1194816" cy="461665"/>
              </a:xfrm>
              <a:prstGeom prst="rect">
                <a:avLst/>
              </a:prstGeom>
              <a:noFill/>
            </p:spPr>
            <p:txBody>
              <a:bodyPr wrap="square" rtlCol="0">
                <a:spAutoFit/>
              </a:bodyPr>
              <a:lstStyle/>
              <a:p>
                <a:pPr algn="ctr"/>
                <a:r>
                  <a:rPr lang="en-US" sz="2400" b="1" dirty="0" smtClean="0">
                    <a:solidFill>
                      <a:srgbClr val="002060"/>
                    </a:solidFill>
                  </a:rPr>
                  <a:t>$0.89</a:t>
                </a:r>
                <a:endParaRPr lang="en-IN" sz="2400" b="1" dirty="0">
                  <a:solidFill>
                    <a:srgbClr val="002060"/>
                  </a:solidFill>
                </a:endParaRPr>
              </a:p>
            </p:txBody>
          </p:sp>
        </p:grpSp>
        <p:cxnSp>
          <p:nvCxnSpPr>
            <p:cNvPr id="20" name="Straight Arrow Connector 19"/>
            <p:cNvCxnSpPr/>
            <p:nvPr/>
          </p:nvCxnSpPr>
          <p:spPr>
            <a:xfrm flipH="1">
              <a:off x="3722325" y="2530609"/>
              <a:ext cx="759766" cy="645161"/>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912608" y="2530609"/>
              <a:ext cx="736972" cy="645161"/>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5989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908215"/>
            <a:chOff x="707136" y="194281"/>
            <a:chExt cx="10704576" cy="1908215"/>
          </a:xfrm>
        </p:grpSpPr>
        <p:sp>
          <p:nvSpPr>
            <p:cNvPr id="3" name="TextBox 2"/>
            <p:cNvSpPr txBox="1"/>
            <p:nvPr/>
          </p:nvSpPr>
          <p:spPr>
            <a:xfrm>
              <a:off x="2206752" y="194281"/>
              <a:ext cx="9204960" cy="1908215"/>
            </a:xfrm>
            <a:prstGeom prst="rect">
              <a:avLst/>
            </a:prstGeom>
            <a:noFill/>
          </p:spPr>
          <p:txBody>
            <a:bodyPr wrap="square" rtlCol="0">
              <a:spAutoFit/>
            </a:bodyPr>
            <a:lstStyle/>
            <a:p>
              <a:r>
                <a:rPr lang="en-US" sz="1600" dirty="0">
                  <a:cs typeface="Arial" panose="020B0604020202020204" pitchFamily="34" charset="0"/>
                </a:rPr>
                <a:t>Generate a report which contains the top 5 customers who received an</a:t>
              </a:r>
            </a:p>
            <a:p>
              <a:r>
                <a:rPr lang="en-US" sz="1600" dirty="0">
                  <a:cs typeface="Arial" panose="020B0604020202020204" pitchFamily="34" charset="0"/>
                </a:rPr>
                <a:t>average high </a:t>
              </a:r>
              <a:r>
                <a:rPr lang="en-US" sz="1600" dirty="0" err="1">
                  <a:cs typeface="Arial" panose="020B0604020202020204" pitchFamily="34" charset="0"/>
                </a:rPr>
                <a:t>pre_invoice_discount_pct</a:t>
              </a:r>
              <a:r>
                <a:rPr lang="en-US" sz="1600" dirty="0">
                  <a:cs typeface="Arial" panose="020B0604020202020204" pitchFamily="34" charset="0"/>
                </a:rPr>
                <a:t> for the fiscal year 2021 and in the</a:t>
              </a:r>
            </a:p>
            <a:p>
              <a:r>
                <a:rPr lang="en-US" sz="1600" dirty="0">
                  <a:cs typeface="Arial" panose="020B0604020202020204" pitchFamily="34" charset="0"/>
                </a:rPr>
                <a:t>Indian market. The final output contains these </a:t>
              </a:r>
              <a:r>
                <a:rPr lang="en-US" sz="1600" dirty="0" smtClean="0">
                  <a:cs typeface="Arial" panose="020B0604020202020204" pitchFamily="34" charset="0"/>
                </a:rPr>
                <a:t>fields, </a:t>
              </a:r>
              <a:r>
                <a:rPr lang="en-US" sz="1600" dirty="0" err="1" smtClean="0">
                  <a:cs typeface="Arial" panose="020B0604020202020204" pitchFamily="34" charset="0"/>
                </a:rPr>
                <a:t>customer_code</a:t>
              </a:r>
              <a:r>
                <a:rPr lang="en-US" sz="1600" dirty="0" smtClean="0">
                  <a:cs typeface="Arial" panose="020B0604020202020204" pitchFamily="34" charset="0"/>
                </a:rPr>
                <a:t> ,customer </a:t>
              </a:r>
              <a:r>
                <a:rPr lang="en-US" sz="1600" dirty="0" err="1" smtClean="0">
                  <a:cs typeface="Arial" panose="020B0604020202020204" pitchFamily="34" charset="0"/>
                </a:rPr>
                <a:t>average_discount_percentage</a:t>
              </a:r>
              <a:endParaRPr lang="en-US" sz="1600" dirty="0">
                <a:cs typeface="Arial" panose="020B0604020202020204" pitchFamily="34" charset="0"/>
              </a:endParaRPr>
            </a:p>
            <a:p>
              <a:endParaRPr lang="en-US"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6.Question</a:t>
                </a:r>
                <a:endParaRPr lang="en-IN" b="1" dirty="0"/>
              </a:p>
            </p:txBody>
          </p:sp>
        </p:grpSp>
      </p:grpSp>
      <p:grpSp>
        <p:nvGrpSpPr>
          <p:cNvPr id="11" name="Group 10"/>
          <p:cNvGrpSpPr/>
          <p:nvPr/>
        </p:nvGrpSpPr>
        <p:grpSpPr>
          <a:xfrm>
            <a:off x="676428" y="2399693"/>
            <a:ext cx="11378535" cy="4157210"/>
            <a:chOff x="707136" y="2070212"/>
            <a:chExt cx="10685769" cy="4157210"/>
          </a:xfrm>
        </p:grpSpPr>
        <p:sp>
          <p:nvSpPr>
            <p:cNvPr id="6" name="TextBox 5"/>
            <p:cNvSpPr txBox="1"/>
            <p:nvPr/>
          </p:nvSpPr>
          <p:spPr>
            <a:xfrm>
              <a:off x="2175891" y="2472548"/>
              <a:ext cx="9217014" cy="3754874"/>
            </a:xfrm>
            <a:prstGeom prst="rect">
              <a:avLst/>
            </a:prstGeom>
            <a:noFill/>
          </p:spPr>
          <p:txBody>
            <a:bodyPr wrap="square" rtlCol="0">
              <a:spAutoFit/>
            </a:bodyPr>
            <a:lstStyle/>
            <a:p>
              <a:r>
                <a:rPr lang="en-US" b="1" dirty="0">
                  <a:solidFill>
                    <a:srgbClr val="00B0F0"/>
                  </a:solidFill>
                  <a:cs typeface="Arial" panose="020B0604020202020204" pitchFamily="34" charset="0"/>
                </a:rPr>
                <a:t>s</a:t>
              </a:r>
              <a:r>
                <a:rPr lang="en-US" b="1" dirty="0" smtClean="0">
                  <a:solidFill>
                    <a:srgbClr val="00B0F0"/>
                  </a:solidFill>
                  <a:cs typeface="Arial" panose="020B0604020202020204" pitchFamily="34" charset="0"/>
                </a:rPr>
                <a:t>elect</a:t>
              </a:r>
              <a:r>
                <a:rPr lang="en-US" b="1"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dirty="0" err="1" smtClean="0">
                  <a:cs typeface="Arial" panose="020B0604020202020204" pitchFamily="34" charset="0"/>
                </a:rPr>
                <a:t>c.customer_code</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err="1" smtClean="0">
                  <a:cs typeface="Arial" panose="020B0604020202020204" pitchFamily="34" charset="0"/>
                </a:rPr>
                <a:t>c.customer</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tx2">
                      <a:lumMod val="75000"/>
                    </a:schemeClr>
                  </a:solidFill>
                  <a:cs typeface="Arial" panose="020B0604020202020204" pitchFamily="34" charset="0"/>
                </a:rPr>
                <a:t>round</a:t>
              </a:r>
              <a:r>
                <a:rPr lang="en-US" dirty="0" smtClean="0">
                  <a:cs typeface="Arial" panose="020B0604020202020204" pitchFamily="34" charset="0"/>
                </a:rPr>
                <a:t>(</a:t>
              </a:r>
              <a:r>
                <a:rPr lang="en-US" b="1" dirty="0" err="1" smtClean="0">
                  <a:solidFill>
                    <a:srgbClr val="00B0F0"/>
                  </a:solidFill>
                  <a:cs typeface="Arial" panose="020B0604020202020204" pitchFamily="34" charset="0"/>
                </a:rPr>
                <a:t>avg</a:t>
              </a:r>
              <a:r>
                <a:rPr lang="en-US" dirty="0" smtClean="0">
                  <a:cs typeface="Arial" panose="020B0604020202020204" pitchFamily="34" charset="0"/>
                </a:rPr>
                <a:t>(</a:t>
              </a:r>
              <a:r>
                <a:rPr lang="en-US" dirty="0" err="1" smtClean="0">
                  <a:cs typeface="Arial" panose="020B0604020202020204" pitchFamily="34" charset="0"/>
                </a:rPr>
                <a:t>pre.pre_invoice_discount_pct</a:t>
              </a:r>
              <a:r>
                <a:rPr lang="en-US" dirty="0" smtClean="0">
                  <a:cs typeface="Arial" panose="020B0604020202020204" pitchFamily="34" charset="0"/>
                </a:rPr>
                <a:t>), </a:t>
              </a:r>
              <a:r>
                <a:rPr lang="en-US" dirty="0" smtClean="0">
                  <a:solidFill>
                    <a:srgbClr val="FF9900"/>
                  </a:solidFill>
                  <a:cs typeface="Arial" panose="020B0604020202020204" pitchFamily="34" charset="0"/>
                </a:rPr>
                <a:t>2</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average_discount_percentage</a:t>
              </a:r>
              <a:endParaRPr lang="en-US" dirty="0" smtClean="0">
                <a:cs typeface="Arial" panose="020B0604020202020204" pitchFamily="34" charset="0"/>
              </a:endParaRPr>
            </a:p>
            <a:p>
              <a:r>
                <a:rPr lang="en-US" b="1" dirty="0">
                  <a:solidFill>
                    <a:srgbClr val="00B0F0"/>
                  </a:solidFill>
                  <a:cs typeface="Arial" panose="020B0604020202020204" pitchFamily="34" charset="0"/>
                </a:rPr>
                <a:t>f</a:t>
              </a:r>
              <a:r>
                <a:rPr lang="en-US" b="1" dirty="0" smtClean="0">
                  <a:solidFill>
                    <a:srgbClr val="00B0F0"/>
                  </a:solidFill>
                  <a:cs typeface="Arial" panose="020B0604020202020204" pitchFamily="34" charset="0"/>
                </a:rPr>
                <a:t>rom</a:t>
              </a:r>
              <a:r>
                <a:rPr lang="en-US" dirty="0" smtClean="0">
                  <a:cs typeface="Arial" panose="020B0604020202020204" pitchFamily="34" charset="0"/>
                </a:rPr>
                <a:t> </a:t>
              </a:r>
              <a:r>
                <a:rPr lang="en-US" dirty="0" err="1" smtClean="0">
                  <a:cs typeface="Arial" panose="020B0604020202020204" pitchFamily="34" charset="0"/>
                </a:rPr>
                <a:t>dim_customer</a:t>
              </a:r>
              <a:r>
                <a:rPr lang="en-US" dirty="0" smtClean="0">
                  <a:cs typeface="Arial" panose="020B0604020202020204" pitchFamily="34" charset="0"/>
                </a:rPr>
                <a:t> c</a:t>
              </a:r>
            </a:p>
            <a:p>
              <a:r>
                <a:rPr lang="en-US" b="1" dirty="0">
                  <a:solidFill>
                    <a:srgbClr val="00B0F0"/>
                  </a:solidFill>
                  <a:cs typeface="Arial" panose="020B0604020202020204" pitchFamily="34" charset="0"/>
                </a:rPr>
                <a:t>j</a:t>
              </a:r>
              <a:r>
                <a:rPr lang="en-US" b="1" dirty="0" smtClean="0">
                  <a:solidFill>
                    <a:srgbClr val="00B0F0"/>
                  </a:solidFill>
                  <a:cs typeface="Arial" panose="020B0604020202020204" pitchFamily="34" charset="0"/>
                </a:rPr>
                <a:t>oin</a:t>
              </a:r>
              <a:r>
                <a:rPr lang="en-US" dirty="0" smtClean="0">
                  <a:cs typeface="Arial" panose="020B0604020202020204" pitchFamily="34" charset="0"/>
                </a:rPr>
                <a:t> </a:t>
              </a:r>
              <a:r>
                <a:rPr lang="en-US" dirty="0" err="1" smtClean="0">
                  <a:cs typeface="Arial" panose="020B0604020202020204" pitchFamily="34" charset="0"/>
                </a:rPr>
                <a:t>fact_pre_invoice_deductions</a:t>
              </a:r>
              <a:r>
                <a:rPr lang="en-US" dirty="0" smtClean="0">
                  <a:cs typeface="Arial" panose="020B0604020202020204" pitchFamily="34" charset="0"/>
                </a:rPr>
                <a:t> pre</a:t>
              </a:r>
            </a:p>
            <a:p>
              <a:r>
                <a:rPr lang="en-US" b="1" dirty="0">
                  <a:solidFill>
                    <a:srgbClr val="00B0F0"/>
                  </a:solidFill>
                  <a:cs typeface="Arial" panose="020B0604020202020204" pitchFamily="34" charset="0"/>
                </a:rPr>
                <a:t>o</a:t>
              </a:r>
              <a:r>
                <a:rPr lang="en-US" b="1" dirty="0" smtClean="0">
                  <a:solidFill>
                    <a:srgbClr val="00B0F0"/>
                  </a:solidFill>
                  <a:cs typeface="Arial" panose="020B0604020202020204" pitchFamily="34" charset="0"/>
                </a:rPr>
                <a:t>n</a:t>
              </a:r>
              <a:r>
                <a:rPr lang="en-US" dirty="0" smtClean="0">
                  <a:cs typeface="Arial" panose="020B0604020202020204" pitchFamily="34" charset="0"/>
                </a:rPr>
                <a:t> </a:t>
              </a:r>
              <a:r>
                <a:rPr lang="en-US" dirty="0" err="1" smtClean="0">
                  <a:cs typeface="Arial" panose="020B0604020202020204" pitchFamily="34" charset="0"/>
                </a:rPr>
                <a:t>c.customer_code</a:t>
              </a:r>
              <a:r>
                <a:rPr lang="en-US" dirty="0" smtClean="0">
                  <a:cs typeface="Arial" panose="020B0604020202020204" pitchFamily="34" charset="0"/>
                </a:rPr>
                <a:t> = </a:t>
              </a:r>
              <a:r>
                <a:rPr lang="en-US" dirty="0" err="1" smtClean="0">
                  <a:cs typeface="Arial" panose="020B0604020202020204" pitchFamily="34" charset="0"/>
                </a:rPr>
                <a:t>pre.customer_code</a:t>
              </a:r>
              <a:r>
                <a:rPr lang="en-US" dirty="0" smtClean="0">
                  <a:cs typeface="Arial" panose="020B0604020202020204" pitchFamily="34" charset="0"/>
                </a:rPr>
                <a:t> </a:t>
              </a:r>
            </a:p>
            <a:p>
              <a:r>
                <a:rPr lang="en-US" b="1" dirty="0">
                  <a:solidFill>
                    <a:srgbClr val="00B0F0"/>
                  </a:solidFill>
                  <a:cs typeface="Arial" panose="020B0604020202020204" pitchFamily="34" charset="0"/>
                </a:rPr>
                <a:t>w</a:t>
              </a:r>
              <a:r>
                <a:rPr lang="en-US" b="1" dirty="0" smtClean="0">
                  <a:solidFill>
                    <a:srgbClr val="00B0F0"/>
                  </a:solidFill>
                  <a:cs typeface="Arial" panose="020B0604020202020204" pitchFamily="34" charset="0"/>
                </a:rPr>
                <a:t>here</a:t>
              </a:r>
              <a:r>
                <a:rPr lang="en-US" dirty="0" smtClean="0">
                  <a:cs typeface="Arial" panose="020B0604020202020204" pitchFamily="34" charset="0"/>
                </a:rPr>
                <a:t> </a:t>
              </a:r>
              <a:r>
                <a:rPr lang="en-US" dirty="0" err="1" smtClean="0">
                  <a:cs typeface="Arial" panose="020B0604020202020204" pitchFamily="34" charset="0"/>
                </a:rPr>
                <a:t>pre.fiscal_year</a:t>
              </a:r>
              <a:r>
                <a:rPr lang="en-US" dirty="0" smtClean="0">
                  <a:cs typeface="Arial" panose="020B0604020202020204" pitchFamily="34" charset="0"/>
                </a:rPr>
                <a:t> = </a:t>
              </a:r>
              <a:r>
                <a:rPr lang="en-US" dirty="0" smtClean="0">
                  <a:solidFill>
                    <a:srgbClr val="FF9900"/>
                  </a:solidFill>
                  <a:cs typeface="Arial" panose="020B0604020202020204" pitchFamily="34" charset="0"/>
                </a:rPr>
                <a:t>2021</a:t>
              </a:r>
              <a:r>
                <a:rPr lang="en-US" dirty="0" smtClean="0">
                  <a:cs typeface="Arial" panose="020B0604020202020204" pitchFamily="34" charset="0"/>
                </a:rPr>
                <a:t> and </a:t>
              </a:r>
              <a:r>
                <a:rPr lang="en-US" dirty="0" err="1" smtClean="0">
                  <a:cs typeface="Arial" panose="020B0604020202020204" pitchFamily="34" charset="0"/>
                </a:rPr>
                <a:t>c.market</a:t>
              </a:r>
              <a:r>
                <a:rPr lang="en-US" dirty="0" smtClean="0">
                  <a:cs typeface="Arial" panose="020B0604020202020204" pitchFamily="34" charset="0"/>
                </a:rPr>
                <a:t> =“</a:t>
              </a:r>
              <a:r>
                <a:rPr lang="en-US" dirty="0" smtClean="0">
                  <a:solidFill>
                    <a:srgbClr val="FF9900"/>
                  </a:solidFill>
                  <a:cs typeface="Arial" panose="020B0604020202020204" pitchFamily="34" charset="0"/>
                </a:rPr>
                <a:t>India</a:t>
              </a:r>
              <a:r>
                <a:rPr lang="en-US" dirty="0" smtClean="0">
                  <a:cs typeface="Arial" panose="020B0604020202020204" pitchFamily="34" charset="0"/>
                </a:rPr>
                <a:t>”</a:t>
              </a:r>
            </a:p>
            <a:p>
              <a:r>
                <a:rPr lang="en-US" b="1" dirty="0">
                  <a:solidFill>
                    <a:srgbClr val="00B0F0"/>
                  </a:solidFill>
                  <a:cs typeface="Arial" panose="020B0604020202020204" pitchFamily="34" charset="0"/>
                </a:rPr>
                <a:t>g</a:t>
              </a:r>
              <a:r>
                <a:rPr lang="en-US" b="1" dirty="0" smtClean="0">
                  <a:solidFill>
                    <a:srgbClr val="00B0F0"/>
                  </a:solidFill>
                  <a:cs typeface="Arial" panose="020B0604020202020204" pitchFamily="34" charset="0"/>
                </a:rPr>
                <a:t>roup by </a:t>
              </a:r>
              <a:r>
                <a:rPr lang="en-US" dirty="0" err="1" smtClean="0">
                  <a:cs typeface="Arial" panose="020B0604020202020204" pitchFamily="34" charset="0"/>
                </a:rPr>
                <a:t>c.customer_code</a:t>
              </a:r>
              <a:r>
                <a:rPr lang="en-US" dirty="0" smtClean="0">
                  <a:cs typeface="Arial" panose="020B0604020202020204" pitchFamily="34" charset="0"/>
                </a:rPr>
                <a:t>, </a:t>
              </a:r>
              <a:r>
                <a:rPr lang="en-US" dirty="0" err="1" smtClean="0">
                  <a:cs typeface="Arial" panose="020B0604020202020204" pitchFamily="34" charset="0"/>
                </a:rPr>
                <a:t>c.customer</a:t>
              </a:r>
              <a:endParaRPr lang="en-US" dirty="0">
                <a:cs typeface="Arial" panose="020B0604020202020204" pitchFamily="34" charset="0"/>
              </a:endParaRPr>
            </a:p>
            <a:p>
              <a:r>
                <a:rPr lang="en-US" b="1" dirty="0">
                  <a:solidFill>
                    <a:srgbClr val="00B0F0"/>
                  </a:solidFill>
                  <a:cs typeface="Arial" panose="020B0604020202020204" pitchFamily="34" charset="0"/>
                </a:rPr>
                <a:t>o</a:t>
              </a:r>
              <a:r>
                <a:rPr lang="en-US" b="1" dirty="0" smtClean="0">
                  <a:solidFill>
                    <a:srgbClr val="00B0F0"/>
                  </a:solidFill>
                  <a:cs typeface="Arial" panose="020B0604020202020204" pitchFamily="34" charset="0"/>
                </a:rPr>
                <a:t>rder by </a:t>
              </a:r>
              <a:r>
                <a:rPr lang="en-US" dirty="0" err="1" smtClean="0">
                  <a:cs typeface="Arial" panose="020B0604020202020204" pitchFamily="34" charset="0"/>
                </a:rPr>
                <a:t>average_discount_percentage</a:t>
              </a:r>
              <a:r>
                <a:rPr lang="en-US" dirty="0" smtClean="0">
                  <a:cs typeface="Arial" panose="020B0604020202020204" pitchFamily="34" charset="0"/>
                </a:rPr>
                <a:t> </a:t>
              </a:r>
              <a:r>
                <a:rPr lang="en-US" dirty="0" err="1" smtClean="0">
                  <a:cs typeface="Arial" panose="020B0604020202020204" pitchFamily="34" charset="0"/>
                </a:rPr>
                <a:t>desc</a:t>
              </a:r>
              <a:endParaRPr lang="en-US" dirty="0">
                <a:cs typeface="Arial" panose="020B0604020202020204" pitchFamily="34" charset="0"/>
              </a:endParaRPr>
            </a:p>
            <a:p>
              <a:r>
                <a:rPr lang="en-US" b="1" dirty="0">
                  <a:solidFill>
                    <a:srgbClr val="00B0F0"/>
                  </a:solidFill>
                  <a:cs typeface="Arial" panose="020B0604020202020204" pitchFamily="34" charset="0"/>
                </a:rPr>
                <a:t>l</a:t>
              </a:r>
              <a:r>
                <a:rPr lang="en-US" b="1" dirty="0" smtClean="0">
                  <a:solidFill>
                    <a:srgbClr val="00B0F0"/>
                  </a:solidFill>
                  <a:cs typeface="Arial" panose="020B0604020202020204" pitchFamily="34" charset="0"/>
                </a:rPr>
                <a:t>imit</a:t>
              </a:r>
              <a:r>
                <a:rPr lang="en-US" dirty="0" smtClean="0">
                  <a:cs typeface="Arial" panose="020B0604020202020204" pitchFamily="34" charset="0"/>
                </a:rPr>
                <a:t> </a:t>
              </a:r>
              <a:r>
                <a:rPr lang="en-US" dirty="0" smtClean="0">
                  <a:solidFill>
                    <a:srgbClr val="FF9900"/>
                  </a:solidFill>
                  <a:cs typeface="Arial" panose="020B0604020202020204" pitchFamily="34" charset="0"/>
                </a:rPr>
                <a:t>5</a:t>
              </a:r>
              <a:r>
                <a:rPr lang="en-US" dirty="0" smtClean="0">
                  <a:cs typeface="Arial" panose="020B0604020202020204" pitchFamily="34" charset="0"/>
                </a:rPr>
                <a:t>;</a:t>
              </a:r>
            </a:p>
            <a:p>
              <a:r>
                <a:rPr lang="en-US" sz="2000" dirty="0">
                  <a:cs typeface="Arial" panose="020B0604020202020204" pitchFamily="34" charset="0"/>
                </a:rPr>
                <a:t> </a:t>
              </a:r>
              <a:r>
                <a:rPr lang="en-US" sz="2000" dirty="0" smtClean="0">
                  <a:cs typeface="Arial" panose="020B0604020202020204" pitchFamily="34" charset="0"/>
                </a:rPr>
                <a:t>                                              </a:t>
              </a:r>
            </a:p>
            <a:p>
              <a:r>
                <a:rPr lang="en-US" sz="2000" dirty="0">
                  <a:cs typeface="Arial" panose="020B0604020202020204" pitchFamily="34" charset="0"/>
                </a:rPr>
                <a:t> </a:t>
              </a:r>
              <a:r>
                <a:rPr lang="en-US" sz="2000" dirty="0" smtClean="0">
                  <a:cs typeface="Arial" panose="020B0604020202020204" pitchFamily="34" charset="0"/>
                </a:rPr>
                <a:t>           </a:t>
              </a:r>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391688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34112"/>
            <a:ext cx="9905998" cy="938784"/>
          </a:xfrm>
        </p:spPr>
        <p:txBody>
          <a:bodyPr>
            <a:normAutofit/>
          </a:bodyPr>
          <a:lstStyle/>
          <a:p>
            <a:pPr algn="ctr"/>
            <a:r>
              <a:rPr lang="en-US" sz="2500" b="1" cap="none" dirty="0" smtClean="0">
                <a:ln w="9525">
                  <a:noFill/>
                  <a:prstDash val="solid"/>
                </a:ln>
                <a:solidFill>
                  <a:schemeClr val="accent5"/>
                </a:solidFill>
                <a:effectLst/>
                <a:cs typeface="Arial" panose="020B0604020202020204" pitchFamily="34" charset="0"/>
              </a:rPr>
              <a:t>Top  5 </a:t>
            </a:r>
            <a:r>
              <a:rPr lang="en-US" sz="2500" b="1" cap="none" dirty="0" err="1" smtClean="0">
                <a:ln w="9525">
                  <a:noFill/>
                  <a:prstDash val="solid"/>
                </a:ln>
                <a:solidFill>
                  <a:schemeClr val="accent5"/>
                </a:solidFill>
                <a:effectLst/>
                <a:cs typeface="Arial" panose="020B0604020202020204" pitchFamily="34" charset="0"/>
              </a:rPr>
              <a:t>Avg</a:t>
            </a:r>
            <a:r>
              <a:rPr lang="en-US" sz="2500" b="1" cap="none" dirty="0" smtClean="0">
                <a:ln w="9525">
                  <a:noFill/>
                  <a:prstDash val="solid"/>
                </a:ln>
                <a:solidFill>
                  <a:schemeClr val="accent5"/>
                </a:solidFill>
                <a:effectLst/>
                <a:cs typeface="Arial" panose="020B0604020202020204" pitchFamily="34" charset="0"/>
              </a:rPr>
              <a:t> Pre-</a:t>
            </a:r>
            <a:r>
              <a:rPr lang="en-US" sz="2500" b="1" cap="none" dirty="0" err="1" smtClean="0">
                <a:ln w="9525">
                  <a:noFill/>
                  <a:prstDash val="solid"/>
                </a:ln>
                <a:solidFill>
                  <a:schemeClr val="accent5"/>
                </a:solidFill>
                <a:effectLst/>
                <a:cs typeface="Arial" panose="020B0604020202020204" pitchFamily="34" charset="0"/>
              </a:rPr>
              <a:t>Inv</a:t>
            </a:r>
            <a:r>
              <a:rPr lang="en-US" sz="2500" b="1" cap="none" dirty="0" smtClean="0">
                <a:ln w="9525">
                  <a:noFill/>
                  <a:prstDash val="solid"/>
                </a:ln>
                <a:solidFill>
                  <a:schemeClr val="accent5"/>
                </a:solidFill>
                <a:effectLst/>
                <a:cs typeface="Arial" panose="020B0604020202020204" pitchFamily="34" charset="0"/>
              </a:rPr>
              <a:t> Discount Customers: India FY 2021</a:t>
            </a:r>
            <a:endParaRPr lang="en-IN" sz="2500" b="1" cap="none" dirty="0">
              <a:ln w="9525">
                <a:noFill/>
                <a:prstDash val="solid"/>
              </a:ln>
              <a:solidFill>
                <a:schemeClr val="accent5"/>
              </a:solidFill>
              <a:effectLst/>
              <a:cs typeface="Arial" panose="020B0604020202020204" pitchFamily="34"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7614" y="2382256"/>
            <a:ext cx="4185639" cy="2059960"/>
          </a:xfrm>
        </p:spPr>
      </p:pic>
      <p:graphicFrame>
        <p:nvGraphicFramePr>
          <p:cNvPr id="5" name="Content Placeholder 4"/>
          <p:cNvGraphicFramePr>
            <a:graphicFrameLocks noGrp="1"/>
          </p:cNvGraphicFramePr>
          <p:nvPr>
            <p:ph sz="quarter" idx="14"/>
            <p:extLst>
              <p:ext uri="{D42A27DB-BD31-4B8C-83A1-F6EECF244321}">
                <p14:modId xmlns:p14="http://schemas.microsoft.com/office/powerpoint/2010/main" val="1669063606"/>
              </p:ext>
            </p:extLst>
          </p:nvPr>
        </p:nvGraphicFramePr>
        <p:xfrm>
          <a:off x="6246812" y="1850136"/>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ight Arrow 6"/>
          <p:cNvSpPr/>
          <p:nvPr/>
        </p:nvSpPr>
        <p:spPr>
          <a:xfrm>
            <a:off x="5581192" y="3204972"/>
            <a:ext cx="487680" cy="4145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506437" y="5044699"/>
            <a:ext cx="10478555" cy="1365031"/>
            <a:chOff x="506437" y="5044699"/>
            <a:chExt cx="10478555" cy="1365031"/>
          </a:xfrm>
        </p:grpSpPr>
        <p:sp>
          <p:nvSpPr>
            <p:cNvPr id="8" name="TextBox 7"/>
            <p:cNvSpPr txBox="1"/>
            <p:nvPr/>
          </p:nvSpPr>
          <p:spPr>
            <a:xfrm>
              <a:off x="2353056" y="5486400"/>
              <a:ext cx="8631936" cy="923330"/>
            </a:xfrm>
            <a:prstGeom prst="rect">
              <a:avLst/>
            </a:prstGeom>
            <a:noFill/>
          </p:spPr>
          <p:txBody>
            <a:bodyPr wrap="square" rtlCol="0">
              <a:spAutoFit/>
            </a:bodyPr>
            <a:lstStyle/>
            <a:p>
              <a:pPr marL="342900" indent="-342900">
                <a:buAutoNum type="arabicPeriod"/>
              </a:pPr>
              <a:r>
                <a:rPr lang="en-US" dirty="0" smtClean="0"/>
                <a:t>AtliQ give the highest </a:t>
              </a:r>
              <a:r>
                <a:rPr lang="en-US" dirty="0" err="1" smtClean="0"/>
                <a:t>avg_discount_percentage</a:t>
              </a:r>
              <a:r>
                <a:rPr lang="en-US" dirty="0" smtClean="0"/>
                <a:t> 31.00% to Flipkart.</a:t>
              </a:r>
            </a:p>
            <a:p>
              <a:pPr marL="342900" indent="-342900">
                <a:buAutoNum type="arabicPeriod"/>
              </a:pPr>
              <a:r>
                <a:rPr lang="en-US" dirty="0" err="1" smtClean="0"/>
                <a:t>Viveks</a:t>
              </a:r>
              <a:r>
                <a:rPr lang="en-US" dirty="0" smtClean="0"/>
                <a:t>, </a:t>
              </a:r>
              <a:r>
                <a:rPr lang="en-US" dirty="0" err="1" smtClean="0"/>
                <a:t>Croma</a:t>
              </a:r>
              <a:r>
                <a:rPr lang="en-US" dirty="0" smtClean="0"/>
                <a:t>, </a:t>
              </a:r>
              <a:r>
                <a:rPr lang="en-US" dirty="0" err="1" smtClean="0"/>
                <a:t>Ezone</a:t>
              </a:r>
              <a:r>
                <a:rPr lang="en-US" dirty="0" smtClean="0"/>
                <a:t>, Amazon get similar </a:t>
              </a:r>
              <a:r>
                <a:rPr lang="en-US" dirty="0" err="1" smtClean="0"/>
                <a:t>avg_discount_percentage</a:t>
              </a:r>
              <a:r>
                <a:rPr lang="en-US" dirty="0" smtClean="0"/>
                <a:t> 30% and 29% </a:t>
              </a:r>
              <a:endParaRPr lang="en-IN" dirty="0"/>
            </a:p>
          </p:txBody>
        </p:sp>
        <p:cxnSp>
          <p:nvCxnSpPr>
            <p:cNvPr id="9" name="Curved Connector 8"/>
            <p:cNvCxnSpPr/>
            <p:nvPr/>
          </p:nvCxnSpPr>
          <p:spPr>
            <a:xfrm>
              <a:off x="1789907" y="5300730"/>
              <a:ext cx="563149" cy="371339"/>
            </a:xfrm>
            <a:prstGeom prst="curvedConnector3">
              <a:avLst>
                <a:gd name="adj1" fmla="val 65155"/>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sp>
          <p:nvSpPr>
            <p:cNvPr id="10" name="Rounded Rectangle 9"/>
            <p:cNvSpPr/>
            <p:nvPr/>
          </p:nvSpPr>
          <p:spPr>
            <a:xfrm>
              <a:off x="506437" y="5044699"/>
              <a:ext cx="1283470" cy="44170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506437" y="5044699"/>
              <a:ext cx="1055077" cy="369332"/>
            </a:xfrm>
            <a:prstGeom prst="rect">
              <a:avLst/>
            </a:prstGeom>
            <a:noFill/>
          </p:spPr>
          <p:txBody>
            <a:bodyPr wrap="square" rtlCol="0">
              <a:spAutoFit/>
            </a:bodyPr>
            <a:lstStyle/>
            <a:p>
              <a:pPr algn="ctr"/>
              <a:r>
                <a:rPr lang="en-US" b="1" dirty="0" smtClean="0"/>
                <a:t>Insights</a:t>
              </a:r>
              <a:endParaRPr lang="en-IN" b="1" dirty="0"/>
            </a:p>
          </p:txBody>
        </p:sp>
      </p:grpSp>
    </p:spTree>
    <p:extLst>
      <p:ext uri="{BB962C8B-B14F-4D97-AF65-F5344CB8AC3E}">
        <p14:creationId xmlns:p14="http://schemas.microsoft.com/office/powerpoint/2010/main" val="4261699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846659"/>
            <a:chOff x="707136" y="194281"/>
            <a:chExt cx="10704576" cy="1846659"/>
          </a:xfrm>
        </p:grpSpPr>
        <p:sp>
          <p:nvSpPr>
            <p:cNvPr id="3" name="TextBox 2"/>
            <p:cNvSpPr txBox="1"/>
            <p:nvPr/>
          </p:nvSpPr>
          <p:spPr>
            <a:xfrm>
              <a:off x="2206752" y="194281"/>
              <a:ext cx="9204960" cy="1846659"/>
            </a:xfrm>
            <a:prstGeom prst="rect">
              <a:avLst/>
            </a:prstGeom>
            <a:noFill/>
          </p:spPr>
          <p:txBody>
            <a:bodyPr wrap="square" rtlCol="0">
              <a:spAutoFit/>
            </a:bodyPr>
            <a:lstStyle/>
            <a:p>
              <a:r>
                <a:rPr lang="en-US" sz="1600" dirty="0" smtClean="0">
                  <a:cs typeface="Arial" panose="020B0604020202020204" pitchFamily="34" charset="0"/>
                </a:rPr>
                <a:t>Get the complete report of the Gross sales amount for the customer “</a:t>
              </a:r>
              <a:r>
                <a:rPr lang="en-US" sz="1600" dirty="0" err="1" smtClean="0">
                  <a:cs typeface="Arial" panose="020B0604020202020204" pitchFamily="34" charset="0"/>
                </a:rPr>
                <a:t>Atliq</a:t>
              </a:r>
              <a:endParaRPr lang="en-US" sz="1600" dirty="0" smtClean="0">
                <a:cs typeface="Arial" panose="020B0604020202020204" pitchFamily="34" charset="0"/>
              </a:endParaRPr>
            </a:p>
            <a:p>
              <a:r>
                <a:rPr lang="en-US" sz="1600" dirty="0" smtClean="0">
                  <a:cs typeface="Arial" panose="020B0604020202020204" pitchFamily="34" charset="0"/>
                </a:rPr>
                <a:t>Exclusive” for each month. This analysis helps to get an idea of low and</a:t>
              </a:r>
            </a:p>
            <a:p>
              <a:r>
                <a:rPr lang="en-US" sz="1600" dirty="0" smtClean="0">
                  <a:cs typeface="Arial" panose="020B0604020202020204" pitchFamily="34" charset="0"/>
                </a:rPr>
                <a:t>high-performing months and take strategic decisions.</a:t>
              </a:r>
            </a:p>
            <a:p>
              <a:r>
                <a:rPr lang="en-US" sz="1600" dirty="0" smtClean="0">
                  <a:cs typeface="Arial" panose="020B0604020202020204" pitchFamily="34" charset="0"/>
                </a:rPr>
                <a:t>The final report contains these columns: Month, Year, Gross sales Amount</a:t>
              </a:r>
            </a:p>
            <a:p>
              <a:endParaRPr lang="en-US" sz="1600" dirty="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7.Question</a:t>
                </a:r>
                <a:endParaRPr lang="en-IN" b="1" dirty="0"/>
              </a:p>
            </p:txBody>
          </p:sp>
        </p:grpSp>
      </p:grpSp>
      <p:grpSp>
        <p:nvGrpSpPr>
          <p:cNvPr id="11" name="Group 10"/>
          <p:cNvGrpSpPr/>
          <p:nvPr/>
        </p:nvGrpSpPr>
        <p:grpSpPr>
          <a:xfrm>
            <a:off x="676428" y="2009549"/>
            <a:ext cx="11378535" cy="4157210"/>
            <a:chOff x="707136" y="2070212"/>
            <a:chExt cx="10685769" cy="4157210"/>
          </a:xfrm>
        </p:grpSpPr>
        <p:sp>
          <p:nvSpPr>
            <p:cNvPr id="6" name="TextBox 5"/>
            <p:cNvSpPr txBox="1"/>
            <p:nvPr/>
          </p:nvSpPr>
          <p:spPr>
            <a:xfrm>
              <a:off x="2175891" y="2472548"/>
              <a:ext cx="9217014" cy="3754874"/>
            </a:xfrm>
            <a:prstGeom prst="rect">
              <a:avLst/>
            </a:prstGeom>
            <a:noFill/>
          </p:spPr>
          <p:txBody>
            <a:bodyPr wrap="square" rtlCol="0">
              <a:spAutoFit/>
            </a:bodyPr>
            <a:lstStyle/>
            <a:p>
              <a:r>
                <a:rPr lang="en-US" b="1" dirty="0">
                  <a:solidFill>
                    <a:srgbClr val="00B0F0"/>
                  </a:solidFill>
                  <a:cs typeface="Arial" panose="020B0604020202020204" pitchFamily="34" charset="0"/>
                </a:rPr>
                <a:t>s</a:t>
              </a:r>
              <a:r>
                <a:rPr lang="en-US" b="1" dirty="0" smtClean="0">
                  <a:solidFill>
                    <a:srgbClr val="00B0F0"/>
                  </a:solidFill>
                  <a:cs typeface="Arial" panose="020B0604020202020204" pitchFamily="34" charset="0"/>
                </a:rPr>
                <a:t>elect</a:t>
              </a:r>
              <a:r>
                <a:rPr lang="en-US" b="1"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month </a:t>
              </a:r>
              <a:r>
                <a:rPr lang="en-US" dirty="0" smtClean="0">
                  <a:cs typeface="Arial" panose="020B0604020202020204" pitchFamily="34" charset="0"/>
                </a:rPr>
                <a:t>(</a:t>
              </a:r>
              <a:r>
                <a:rPr lang="en-US" dirty="0" err="1" smtClean="0">
                  <a:solidFill>
                    <a:schemeClr val="tx2">
                      <a:lumMod val="90000"/>
                    </a:schemeClr>
                  </a:solidFill>
                  <a:cs typeface="Arial" panose="020B0604020202020204" pitchFamily="34" charset="0"/>
                </a:rPr>
                <a:t>date_add</a:t>
              </a:r>
              <a:r>
                <a:rPr lang="en-US" dirty="0">
                  <a:cs typeface="Arial" panose="020B0604020202020204" pitchFamily="34" charset="0"/>
                </a:rPr>
                <a:t> </a:t>
              </a:r>
              <a:r>
                <a:rPr lang="en-US" dirty="0" smtClean="0">
                  <a:cs typeface="Arial" panose="020B0604020202020204" pitchFamily="34" charset="0"/>
                </a:rPr>
                <a:t>(</a:t>
              </a:r>
              <a:r>
                <a:rPr lang="en-US" dirty="0" err="1" smtClean="0">
                  <a:cs typeface="Arial" panose="020B0604020202020204" pitchFamily="34" charset="0"/>
                </a:rPr>
                <a:t>s.date</a:t>
              </a:r>
              <a:r>
                <a:rPr lang="en-US" dirty="0" smtClean="0">
                  <a:cs typeface="Arial" panose="020B0604020202020204" pitchFamily="34" charset="0"/>
                </a:rPr>
                <a:t>, interval </a:t>
              </a:r>
              <a:r>
                <a:rPr lang="en-US" b="1" dirty="0" smtClean="0">
                  <a:solidFill>
                    <a:schemeClr val="accent5"/>
                  </a:solidFill>
                  <a:cs typeface="Arial" panose="020B0604020202020204" pitchFamily="34" charset="0"/>
                </a:rPr>
                <a:t>4</a:t>
              </a:r>
              <a:r>
                <a:rPr lang="en-US" dirty="0" smtClean="0">
                  <a:cs typeface="Arial" panose="020B0604020202020204" pitchFamily="34" charset="0"/>
                </a:rPr>
                <a:t> month)) as month,</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year</a:t>
              </a:r>
              <a:r>
                <a:rPr lang="en-US" dirty="0" smtClean="0">
                  <a:cs typeface="Arial" panose="020B0604020202020204" pitchFamily="34" charset="0"/>
                </a:rPr>
                <a:t> (</a:t>
              </a:r>
              <a:r>
                <a:rPr lang="en-US" dirty="0" err="1" smtClean="0">
                  <a:solidFill>
                    <a:schemeClr val="tx2">
                      <a:lumMod val="90000"/>
                    </a:schemeClr>
                  </a:solidFill>
                  <a:cs typeface="Arial" panose="020B0604020202020204" pitchFamily="34" charset="0"/>
                </a:rPr>
                <a:t>date_add</a:t>
              </a:r>
              <a:r>
                <a:rPr lang="en-US" dirty="0" smtClean="0">
                  <a:cs typeface="Arial" panose="020B0604020202020204" pitchFamily="34" charset="0"/>
                </a:rPr>
                <a:t>(</a:t>
              </a:r>
              <a:r>
                <a:rPr lang="en-US" dirty="0" err="1" smtClean="0">
                  <a:cs typeface="Arial" panose="020B0604020202020204" pitchFamily="34" charset="0"/>
                </a:rPr>
                <a:t>s.date</a:t>
              </a:r>
              <a:r>
                <a:rPr lang="en-US" dirty="0" smtClean="0">
                  <a:cs typeface="Arial" panose="020B0604020202020204" pitchFamily="34" charset="0"/>
                </a:rPr>
                <a:t>, interval </a:t>
              </a:r>
              <a:r>
                <a:rPr lang="en-US" b="1" dirty="0" smtClean="0">
                  <a:solidFill>
                    <a:schemeClr val="accent5"/>
                  </a:solidFill>
                  <a:cs typeface="Arial" panose="020B0604020202020204" pitchFamily="34" charset="0"/>
                </a:rPr>
                <a:t>4</a:t>
              </a:r>
              <a:r>
                <a:rPr lang="en-US" dirty="0" smtClean="0">
                  <a:cs typeface="Arial" panose="020B0604020202020204" pitchFamily="34" charset="0"/>
                </a:rPr>
                <a:t> month)) as year,</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tx2">
                      <a:lumMod val="9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s.sold_quantity</a:t>
              </a:r>
              <a:r>
                <a:rPr lang="en-US" dirty="0" smtClean="0">
                  <a:cs typeface="Arial" panose="020B0604020202020204" pitchFamily="34" charset="0"/>
                </a:rPr>
                <a:t>*</a:t>
              </a:r>
              <a:r>
                <a:rPr lang="en-US" dirty="0" err="1" smtClean="0">
                  <a:cs typeface="Arial" panose="020B0604020202020204" pitchFamily="34" charset="0"/>
                </a:rPr>
                <a:t>g.gross_price</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gross_sales</a:t>
              </a:r>
              <a:endParaRPr lang="en-US" dirty="0" smtClean="0">
                <a:cs typeface="Arial" panose="020B0604020202020204" pitchFamily="34" charset="0"/>
              </a:endParaRPr>
            </a:p>
            <a:p>
              <a:r>
                <a:rPr lang="en-US" b="1" dirty="0">
                  <a:solidFill>
                    <a:srgbClr val="00B0F0"/>
                  </a:solidFill>
                  <a:cs typeface="Arial" panose="020B0604020202020204" pitchFamily="34" charset="0"/>
                </a:rPr>
                <a:t>f</a:t>
              </a:r>
              <a:r>
                <a:rPr lang="en-US" b="1" dirty="0" smtClean="0">
                  <a:solidFill>
                    <a:srgbClr val="00B0F0"/>
                  </a:solidFill>
                  <a:cs typeface="Arial" panose="020B0604020202020204" pitchFamily="34" charset="0"/>
                </a:rPr>
                <a:t>rom</a:t>
              </a:r>
              <a:r>
                <a:rPr lang="en-US" dirty="0" smtClean="0">
                  <a:cs typeface="Arial" panose="020B0604020202020204" pitchFamily="34" charset="0"/>
                </a:rPr>
                <a:t> </a:t>
              </a:r>
              <a:r>
                <a:rPr lang="en-US" dirty="0" err="1" smtClean="0">
                  <a:cs typeface="Arial" panose="020B0604020202020204" pitchFamily="34" charset="0"/>
                </a:rPr>
                <a:t>fact_sales_monthly</a:t>
              </a:r>
              <a:r>
                <a:rPr lang="en-US" dirty="0" smtClean="0">
                  <a:cs typeface="Arial" panose="020B0604020202020204" pitchFamily="34" charset="0"/>
                </a:rPr>
                <a:t> s </a:t>
              </a:r>
            </a:p>
            <a:p>
              <a:r>
                <a:rPr lang="en-US" b="1" dirty="0" smtClean="0">
                  <a:solidFill>
                    <a:srgbClr val="00B0F0"/>
                  </a:solidFill>
                  <a:cs typeface="Arial" panose="020B0604020202020204" pitchFamily="34" charset="0"/>
                </a:rPr>
                <a:t>join</a:t>
              </a:r>
              <a:r>
                <a:rPr lang="en-US" dirty="0" smtClean="0">
                  <a:cs typeface="Arial" panose="020B0604020202020204" pitchFamily="34" charset="0"/>
                </a:rPr>
                <a:t> </a:t>
              </a:r>
              <a:r>
                <a:rPr lang="en-US" dirty="0" err="1" smtClean="0">
                  <a:cs typeface="Arial" panose="020B0604020202020204" pitchFamily="34" charset="0"/>
                </a:rPr>
                <a:t>fact_gross_price</a:t>
              </a:r>
              <a:r>
                <a:rPr lang="en-US" dirty="0" smtClean="0">
                  <a:cs typeface="Arial" panose="020B0604020202020204" pitchFamily="34" charset="0"/>
                </a:rPr>
                <a:t> g </a:t>
              </a:r>
            </a:p>
            <a:p>
              <a:r>
                <a:rPr lang="en-US" b="1" dirty="0">
                  <a:solidFill>
                    <a:srgbClr val="00B0F0"/>
                  </a:solidFill>
                  <a:cs typeface="Arial" panose="020B0604020202020204" pitchFamily="34" charset="0"/>
                </a:rPr>
                <a:t> </a:t>
              </a:r>
              <a:r>
                <a:rPr lang="en-US" b="1" dirty="0" smtClean="0">
                  <a:solidFill>
                    <a:srgbClr val="00B0F0"/>
                  </a:solidFill>
                  <a:cs typeface="Arial" panose="020B0604020202020204" pitchFamily="34" charset="0"/>
                </a:rPr>
                <a:t>  on </a:t>
              </a:r>
              <a:r>
                <a:rPr lang="en-US" dirty="0" err="1" smtClean="0">
                  <a:cs typeface="Arial" panose="020B0604020202020204" pitchFamily="34" charset="0"/>
                </a:rPr>
                <a:t>s.product_code</a:t>
              </a:r>
              <a:r>
                <a:rPr lang="en-US" dirty="0" smtClean="0">
                  <a:cs typeface="Arial" panose="020B0604020202020204" pitchFamily="34" charset="0"/>
                </a:rPr>
                <a:t> = </a:t>
              </a:r>
              <a:r>
                <a:rPr lang="en-US" dirty="0" err="1" smtClean="0">
                  <a:cs typeface="Arial" panose="020B0604020202020204" pitchFamily="34" charset="0"/>
                </a:rPr>
                <a:t>g.product_code</a:t>
              </a:r>
              <a:endParaRPr lang="en-US" dirty="0" smtClean="0">
                <a:cs typeface="Arial" panose="020B0604020202020204" pitchFamily="34" charset="0"/>
              </a:endParaRPr>
            </a:p>
            <a:p>
              <a:r>
                <a:rPr lang="en-US" b="1" dirty="0">
                  <a:solidFill>
                    <a:srgbClr val="00B0F0"/>
                  </a:solidFill>
                  <a:cs typeface="Arial" panose="020B0604020202020204" pitchFamily="34" charset="0"/>
                </a:rPr>
                <a:t>j</a:t>
              </a:r>
              <a:r>
                <a:rPr lang="en-US" b="1" dirty="0" smtClean="0">
                  <a:solidFill>
                    <a:srgbClr val="00B0F0"/>
                  </a:solidFill>
                  <a:cs typeface="Arial" panose="020B0604020202020204" pitchFamily="34" charset="0"/>
                </a:rPr>
                <a:t>oin</a:t>
              </a:r>
              <a:r>
                <a:rPr lang="en-US" dirty="0" smtClean="0">
                  <a:cs typeface="Arial" panose="020B0604020202020204" pitchFamily="34" charset="0"/>
                </a:rPr>
                <a:t>  </a:t>
              </a:r>
              <a:r>
                <a:rPr lang="en-US" dirty="0" err="1" smtClean="0">
                  <a:cs typeface="Arial" panose="020B0604020202020204" pitchFamily="34" charset="0"/>
                </a:rPr>
                <a:t>dim_customer</a:t>
              </a:r>
              <a:r>
                <a:rPr lang="en-US" dirty="0" smtClean="0">
                  <a:cs typeface="Arial" panose="020B0604020202020204" pitchFamily="34" charset="0"/>
                </a:rPr>
                <a:t> c </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s.customer_code</a:t>
              </a:r>
              <a:r>
                <a:rPr lang="en-US" dirty="0" smtClean="0">
                  <a:cs typeface="Arial" panose="020B0604020202020204" pitchFamily="34" charset="0"/>
                </a:rPr>
                <a:t> = </a:t>
              </a:r>
              <a:r>
                <a:rPr lang="en-US" dirty="0" err="1" smtClean="0">
                  <a:cs typeface="Arial" panose="020B0604020202020204" pitchFamily="34" charset="0"/>
                </a:rPr>
                <a:t>c.customer_code</a:t>
              </a:r>
              <a:endParaRPr lang="en-US" dirty="0" smtClean="0">
                <a:cs typeface="Arial" panose="020B0604020202020204" pitchFamily="34" charset="0"/>
              </a:endParaRPr>
            </a:p>
            <a:p>
              <a:r>
                <a:rPr lang="en-US" b="1" dirty="0">
                  <a:solidFill>
                    <a:srgbClr val="00B0F0"/>
                  </a:solidFill>
                  <a:cs typeface="Arial" panose="020B0604020202020204" pitchFamily="34" charset="0"/>
                </a:rPr>
                <a:t>w</a:t>
              </a:r>
              <a:r>
                <a:rPr lang="en-US" b="1" dirty="0" smtClean="0">
                  <a:solidFill>
                    <a:srgbClr val="00B0F0"/>
                  </a:solidFill>
                  <a:cs typeface="Arial" panose="020B0604020202020204" pitchFamily="34" charset="0"/>
                </a:rPr>
                <a:t>here</a:t>
              </a:r>
              <a:r>
                <a:rPr lang="en-US" dirty="0" smtClean="0">
                  <a:cs typeface="Arial" panose="020B0604020202020204" pitchFamily="34" charset="0"/>
                </a:rPr>
                <a:t> </a:t>
              </a:r>
              <a:r>
                <a:rPr lang="en-US" dirty="0" err="1" smtClean="0">
                  <a:cs typeface="Arial" panose="020B0604020202020204" pitchFamily="34" charset="0"/>
                </a:rPr>
                <a:t>c.customer</a:t>
              </a:r>
              <a:r>
                <a:rPr lang="en-US" dirty="0" smtClean="0">
                  <a:cs typeface="Arial" panose="020B0604020202020204" pitchFamily="34" charset="0"/>
                </a:rPr>
                <a:t> = “</a:t>
              </a:r>
              <a:r>
                <a:rPr lang="en-US" dirty="0" err="1" smtClean="0">
                  <a:solidFill>
                    <a:schemeClr val="accent5"/>
                  </a:solidFill>
                  <a:cs typeface="Arial" panose="020B0604020202020204" pitchFamily="34" charset="0"/>
                </a:rPr>
                <a:t>Atliq</a:t>
              </a:r>
              <a:r>
                <a:rPr lang="en-US" dirty="0" smtClean="0">
                  <a:solidFill>
                    <a:schemeClr val="accent5"/>
                  </a:solidFill>
                  <a:cs typeface="Arial" panose="020B0604020202020204" pitchFamily="34" charset="0"/>
                </a:rPr>
                <a:t> Exclusive</a:t>
              </a:r>
              <a:r>
                <a:rPr lang="en-US" dirty="0" smtClean="0">
                  <a:cs typeface="Arial" panose="020B0604020202020204" pitchFamily="34" charset="0"/>
                </a:rPr>
                <a:t>”</a:t>
              </a:r>
            </a:p>
            <a:p>
              <a:r>
                <a:rPr lang="en-US" b="1" dirty="0">
                  <a:solidFill>
                    <a:srgbClr val="00B0F0"/>
                  </a:solidFill>
                  <a:cs typeface="Arial" panose="020B0604020202020204" pitchFamily="34" charset="0"/>
                </a:rPr>
                <a:t>g</a:t>
              </a:r>
              <a:r>
                <a:rPr lang="en-US" b="1" dirty="0" smtClean="0">
                  <a:solidFill>
                    <a:srgbClr val="00B0F0"/>
                  </a:solidFill>
                  <a:cs typeface="Arial" panose="020B0604020202020204" pitchFamily="34" charset="0"/>
                </a:rPr>
                <a:t>roup by </a:t>
              </a:r>
              <a:r>
                <a:rPr lang="en-US" dirty="0" smtClean="0">
                  <a:cs typeface="Arial" panose="020B0604020202020204" pitchFamily="34" charset="0"/>
                </a:rPr>
                <a:t>year, month</a:t>
              </a:r>
            </a:p>
            <a:p>
              <a:r>
                <a:rPr lang="en-US" b="1" dirty="0">
                  <a:solidFill>
                    <a:srgbClr val="00B0F0"/>
                  </a:solidFill>
                  <a:cs typeface="Arial" panose="020B0604020202020204" pitchFamily="34" charset="0"/>
                </a:rPr>
                <a:t>o</a:t>
              </a:r>
              <a:r>
                <a:rPr lang="en-US" b="1" dirty="0" smtClean="0">
                  <a:solidFill>
                    <a:srgbClr val="00B0F0"/>
                  </a:solidFill>
                  <a:cs typeface="Arial" panose="020B0604020202020204" pitchFamily="34" charset="0"/>
                </a:rPr>
                <a:t>rder by  </a:t>
              </a:r>
              <a:r>
                <a:rPr lang="en-US" dirty="0" smtClean="0">
                  <a:cs typeface="Arial" panose="020B0604020202020204" pitchFamily="34" charset="0"/>
                </a:rPr>
                <a:t>year, month ;    </a:t>
              </a:r>
              <a:r>
                <a:rPr lang="en-US" sz="2000" dirty="0" smtClean="0">
                  <a:cs typeface="Arial" panose="020B0604020202020204" pitchFamily="34" charset="0"/>
                </a:rPr>
                <a:t>                                           </a:t>
              </a:r>
            </a:p>
            <a:p>
              <a:r>
                <a:rPr lang="en-US" sz="2000" dirty="0">
                  <a:cs typeface="Arial" panose="020B0604020202020204" pitchFamily="34" charset="0"/>
                </a:rPr>
                <a:t> </a:t>
              </a:r>
              <a:r>
                <a:rPr lang="en-US" sz="2000" dirty="0" smtClean="0">
                  <a:cs typeface="Arial" panose="020B0604020202020204" pitchFamily="34" charset="0"/>
                </a:rPr>
                <a:t>           </a:t>
              </a:r>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1469834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341" y="97536"/>
            <a:ext cx="9905998" cy="707136"/>
          </a:xfrm>
        </p:spPr>
        <p:txBody>
          <a:bodyPr>
            <a:normAutofit fontScale="90000"/>
          </a:bodyPr>
          <a:lstStyle/>
          <a:p>
            <a:r>
              <a:rPr lang="en-US" b="1" dirty="0">
                <a:solidFill>
                  <a:schemeClr val="accent6"/>
                </a:solidFill>
              </a:rPr>
              <a:t>Monthly Gross Sales Analysis: </a:t>
            </a:r>
            <a:r>
              <a:rPr lang="en-US" b="1" dirty="0" err="1">
                <a:solidFill>
                  <a:schemeClr val="accent6"/>
                </a:solidFill>
              </a:rPr>
              <a:t>Atliq</a:t>
            </a:r>
            <a:r>
              <a:rPr lang="en-US" b="1" dirty="0">
                <a:solidFill>
                  <a:schemeClr val="accent6"/>
                </a:solidFill>
              </a:rPr>
              <a:t> Exclusive</a:t>
            </a:r>
            <a:endParaRPr lang="en-IN" b="1" dirty="0">
              <a:solidFill>
                <a:schemeClr val="accent6"/>
              </a:solidFill>
            </a:endParaRPr>
          </a:p>
        </p:txBody>
      </p:sp>
      <p:pic>
        <p:nvPicPr>
          <p:cNvPr id="10" name="Content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23872" y="1085088"/>
            <a:ext cx="2962656" cy="3755136"/>
          </a:xfrm>
        </p:spPr>
      </p:pic>
      <p:graphicFrame>
        <p:nvGraphicFramePr>
          <p:cNvPr id="9" name="Content Placeholder 8"/>
          <p:cNvGraphicFramePr>
            <a:graphicFrameLocks noGrp="1"/>
          </p:cNvGraphicFramePr>
          <p:nvPr>
            <p:ph sz="quarter" idx="14"/>
            <p:extLst>
              <p:ext uri="{D42A27DB-BD31-4B8C-83A1-F6EECF244321}">
                <p14:modId xmlns:p14="http://schemas.microsoft.com/office/powerpoint/2010/main" val="4002032505"/>
              </p:ext>
            </p:extLst>
          </p:nvPr>
        </p:nvGraphicFramePr>
        <p:xfrm>
          <a:off x="6272655" y="1243584"/>
          <a:ext cx="5046027" cy="3230880"/>
        </p:xfrm>
        <a:graphic>
          <a:graphicData uri="http://schemas.openxmlformats.org/drawingml/2006/chart">
            <c:chart xmlns:c="http://schemas.openxmlformats.org/drawingml/2006/chart" xmlns:r="http://schemas.openxmlformats.org/officeDocument/2006/relationships" r:id="rId3"/>
          </a:graphicData>
        </a:graphic>
      </p:graphicFrame>
      <p:sp>
        <p:nvSpPr>
          <p:cNvPr id="11" name="Right Arrow 10"/>
          <p:cNvSpPr/>
          <p:nvPr/>
        </p:nvSpPr>
        <p:spPr>
          <a:xfrm>
            <a:off x="5294311" y="2414016"/>
            <a:ext cx="670560" cy="54864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359031" y="4794401"/>
            <a:ext cx="11289598" cy="1916240"/>
            <a:chOff x="359031" y="4794401"/>
            <a:chExt cx="11289598" cy="1916240"/>
          </a:xfrm>
        </p:grpSpPr>
        <p:sp>
          <p:nvSpPr>
            <p:cNvPr id="12" name="TextBox 11"/>
            <p:cNvSpPr txBox="1"/>
            <p:nvPr/>
          </p:nvSpPr>
          <p:spPr>
            <a:xfrm>
              <a:off x="2085594" y="5233313"/>
              <a:ext cx="9563035" cy="1477328"/>
            </a:xfrm>
            <a:prstGeom prst="rect">
              <a:avLst/>
            </a:prstGeom>
            <a:noFill/>
          </p:spPr>
          <p:txBody>
            <a:bodyPr wrap="square" rtlCol="0">
              <a:spAutoFit/>
            </a:bodyPr>
            <a:lstStyle/>
            <a:p>
              <a:pPr marL="342900" indent="-342900">
                <a:buAutoNum type="arabicPeriod"/>
              </a:pPr>
              <a:r>
                <a:rPr lang="en-US" dirty="0" smtClean="0"/>
                <a:t>In March, April, May month </a:t>
              </a:r>
              <a:r>
                <a:rPr lang="en-US" dirty="0" err="1" smtClean="0"/>
                <a:t>recored</a:t>
              </a:r>
              <a:r>
                <a:rPr lang="en-US" dirty="0" smtClean="0"/>
                <a:t> lowest sales due to the COVID-19 </a:t>
              </a:r>
              <a:r>
                <a:rPr lang="en-US" dirty="0" err="1" smtClean="0"/>
                <a:t>pendemic</a:t>
              </a:r>
              <a:r>
                <a:rPr lang="en-US" dirty="0" smtClean="0"/>
                <a:t>. Show small growth in </a:t>
              </a:r>
              <a:r>
                <a:rPr lang="en-US" dirty="0" err="1" smtClean="0"/>
                <a:t>june</a:t>
              </a:r>
              <a:r>
                <a:rPr lang="en-US" dirty="0" smtClean="0"/>
                <a:t>.</a:t>
              </a:r>
            </a:p>
            <a:p>
              <a:pPr marL="342900" indent="-342900">
                <a:buAutoNum type="arabicPeriod"/>
              </a:pPr>
              <a:r>
                <a:rPr lang="en-US" dirty="0" smtClean="0"/>
                <a:t>November month generated the highest sales for 2020 and 2021</a:t>
              </a:r>
            </a:p>
            <a:p>
              <a:pPr marL="342900" indent="-342900">
                <a:buAutoNum type="arabicPeriod"/>
              </a:pPr>
              <a:r>
                <a:rPr lang="en-US" smtClean="0"/>
                <a:t>April and August month generated the lowest sales for 2021</a:t>
              </a:r>
            </a:p>
            <a:p>
              <a:pPr marL="342900" indent="-342900">
                <a:buAutoNum type="arabicPeriod"/>
              </a:pPr>
              <a:endParaRPr lang="en-IN"/>
            </a:p>
          </p:txBody>
        </p:sp>
        <p:sp>
          <p:nvSpPr>
            <p:cNvPr id="13" name="Rounded Rectangle 12"/>
            <p:cNvSpPr/>
            <p:nvPr/>
          </p:nvSpPr>
          <p:spPr>
            <a:xfrm>
              <a:off x="359031" y="4794401"/>
              <a:ext cx="1199990" cy="438912"/>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359031" y="4829191"/>
              <a:ext cx="1055241" cy="369332"/>
            </a:xfrm>
            <a:prstGeom prst="rect">
              <a:avLst/>
            </a:prstGeom>
            <a:noFill/>
          </p:spPr>
          <p:txBody>
            <a:bodyPr wrap="square" rtlCol="0">
              <a:spAutoFit/>
            </a:bodyPr>
            <a:lstStyle/>
            <a:p>
              <a:pPr algn="ctr"/>
              <a:r>
                <a:rPr lang="en-US" b="1" dirty="0" smtClean="0"/>
                <a:t>Insight</a:t>
              </a:r>
              <a:endParaRPr lang="en-IN" b="1" dirty="0"/>
            </a:p>
          </p:txBody>
        </p:sp>
        <p:cxnSp>
          <p:nvCxnSpPr>
            <p:cNvPr id="16" name="Curved Connector 15"/>
            <p:cNvCxnSpPr/>
            <p:nvPr/>
          </p:nvCxnSpPr>
          <p:spPr>
            <a:xfrm>
              <a:off x="1559021" y="5013857"/>
              <a:ext cx="563149" cy="371339"/>
            </a:xfrm>
            <a:prstGeom prst="curvedConnector3">
              <a:avLst>
                <a:gd name="adj1" fmla="val 65155"/>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3587325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754326"/>
            <a:chOff x="707136" y="194281"/>
            <a:chExt cx="10704576" cy="1754326"/>
          </a:xfrm>
        </p:grpSpPr>
        <p:sp>
          <p:nvSpPr>
            <p:cNvPr id="3" name="TextBox 2"/>
            <p:cNvSpPr txBox="1"/>
            <p:nvPr/>
          </p:nvSpPr>
          <p:spPr>
            <a:xfrm>
              <a:off x="2206752" y="194281"/>
              <a:ext cx="9204960" cy="1754326"/>
            </a:xfrm>
            <a:prstGeom prst="rect">
              <a:avLst/>
            </a:prstGeom>
            <a:noFill/>
          </p:spPr>
          <p:txBody>
            <a:bodyPr wrap="square" rtlCol="0">
              <a:spAutoFit/>
            </a:bodyPr>
            <a:lstStyle/>
            <a:p>
              <a:r>
                <a:rPr lang="en-US" dirty="0">
                  <a:cs typeface="Arial" panose="020B0604020202020204" pitchFamily="34" charset="0"/>
                </a:rPr>
                <a:t>In which quarter of 2020, got the maximum </a:t>
              </a:r>
              <a:r>
                <a:rPr lang="en-US" dirty="0" err="1">
                  <a:cs typeface="Arial" panose="020B0604020202020204" pitchFamily="34" charset="0"/>
                </a:rPr>
                <a:t>total_sold_quantity</a:t>
              </a:r>
              <a:r>
                <a:rPr lang="en-US" dirty="0">
                  <a:cs typeface="Arial" panose="020B0604020202020204" pitchFamily="34" charset="0"/>
                </a:rPr>
                <a:t>? The final</a:t>
              </a:r>
            </a:p>
            <a:p>
              <a:r>
                <a:rPr lang="en-US" dirty="0">
                  <a:cs typeface="Arial" panose="020B0604020202020204" pitchFamily="34" charset="0"/>
                </a:rPr>
                <a:t>output contains these fields sorted by the </a:t>
              </a:r>
              <a:r>
                <a:rPr lang="en-US" dirty="0" err="1" smtClean="0">
                  <a:cs typeface="Arial" panose="020B0604020202020204" pitchFamily="34" charset="0"/>
                </a:rPr>
                <a:t>total_sold_quantity</a:t>
              </a:r>
              <a:r>
                <a:rPr lang="en-US" dirty="0" smtClean="0">
                  <a:cs typeface="Arial" panose="020B0604020202020204" pitchFamily="34" charset="0"/>
                </a:rPr>
                <a:t>, Quarter,</a:t>
              </a:r>
              <a:endParaRPr lang="en-US" dirty="0">
                <a:cs typeface="Arial" panose="020B0604020202020204" pitchFamily="34" charset="0"/>
              </a:endParaRPr>
            </a:p>
            <a:p>
              <a:r>
                <a:rPr lang="en-US" dirty="0" err="1">
                  <a:cs typeface="Arial" panose="020B0604020202020204" pitchFamily="34" charset="0"/>
                </a:rPr>
                <a:t>total_sold_quantity</a:t>
              </a:r>
              <a:endParaRPr lang="en-US" dirty="0">
                <a:cs typeface="Arial" panose="020B0604020202020204" pitchFamily="34" charset="0"/>
              </a:endParaRPr>
            </a:p>
            <a:p>
              <a:endParaRPr lang="en-US"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8.Question</a:t>
                </a:r>
                <a:endParaRPr lang="en-IN" b="1" dirty="0"/>
              </a:p>
            </p:txBody>
          </p:sp>
        </p:grpSp>
      </p:grpSp>
      <p:grpSp>
        <p:nvGrpSpPr>
          <p:cNvPr id="11" name="Group 10"/>
          <p:cNvGrpSpPr/>
          <p:nvPr/>
        </p:nvGrpSpPr>
        <p:grpSpPr>
          <a:xfrm>
            <a:off x="676428" y="2009549"/>
            <a:ext cx="11378535" cy="4403431"/>
            <a:chOff x="707136" y="2070212"/>
            <a:chExt cx="10685769" cy="4403431"/>
          </a:xfrm>
        </p:grpSpPr>
        <p:sp>
          <p:nvSpPr>
            <p:cNvPr id="6" name="TextBox 5"/>
            <p:cNvSpPr txBox="1"/>
            <p:nvPr/>
          </p:nvSpPr>
          <p:spPr>
            <a:xfrm>
              <a:off x="2175891" y="2472548"/>
              <a:ext cx="9217014" cy="4001095"/>
            </a:xfrm>
            <a:prstGeom prst="rect">
              <a:avLst/>
            </a:prstGeom>
            <a:noFill/>
          </p:spPr>
          <p:txBody>
            <a:bodyPr wrap="square" rtlCol="0">
              <a:spAutoFit/>
            </a:bodyPr>
            <a:lstStyle/>
            <a:p>
              <a:r>
                <a:rPr lang="en-US" b="1" dirty="0">
                  <a:solidFill>
                    <a:srgbClr val="00B0F0"/>
                  </a:solidFill>
                  <a:cs typeface="Arial" panose="020B0604020202020204" pitchFamily="34" charset="0"/>
                </a:rPr>
                <a:t>s</a:t>
              </a:r>
              <a:r>
                <a:rPr lang="en-US" b="1" dirty="0" smtClean="0">
                  <a:solidFill>
                    <a:srgbClr val="00B0F0"/>
                  </a:solidFill>
                  <a:cs typeface="Arial" panose="020B0604020202020204" pitchFamily="34" charset="0"/>
                </a:rPr>
                <a:t>elect</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case</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when</a:t>
              </a:r>
              <a:r>
                <a:rPr lang="en-US" dirty="0" smtClean="0">
                  <a:cs typeface="Arial" panose="020B0604020202020204" pitchFamily="34" charset="0"/>
                </a:rPr>
                <a:t> </a:t>
              </a:r>
              <a:r>
                <a:rPr lang="en-US" b="1" dirty="0" smtClean="0">
                  <a:solidFill>
                    <a:srgbClr val="00B0F0"/>
                  </a:solidFill>
                  <a:cs typeface="Arial" panose="020B0604020202020204" pitchFamily="34" charset="0"/>
                </a:rPr>
                <a:t>month</a:t>
              </a:r>
              <a:r>
                <a:rPr lang="en-US" dirty="0" smtClean="0">
                  <a:cs typeface="Arial" panose="020B0604020202020204" pitchFamily="34" charset="0"/>
                </a:rPr>
                <a:t> (date) </a:t>
              </a:r>
              <a:r>
                <a:rPr lang="en-US" b="1" dirty="0" smtClean="0">
                  <a:solidFill>
                    <a:srgbClr val="00B0F0"/>
                  </a:solidFill>
                  <a:cs typeface="Arial" panose="020B0604020202020204" pitchFamily="34" charset="0"/>
                </a:rPr>
                <a:t>in</a:t>
              </a:r>
              <a:r>
                <a:rPr lang="en-US" dirty="0" smtClean="0">
                  <a:cs typeface="Arial" panose="020B0604020202020204" pitchFamily="34" charset="0"/>
                </a:rPr>
                <a:t> (</a:t>
              </a:r>
              <a:r>
                <a:rPr lang="en-US" dirty="0" smtClean="0">
                  <a:solidFill>
                    <a:srgbClr val="FFC000"/>
                  </a:solidFill>
                  <a:cs typeface="Arial" panose="020B0604020202020204" pitchFamily="34" charset="0"/>
                </a:rPr>
                <a:t>9</a:t>
              </a:r>
              <a:r>
                <a:rPr lang="en-US" dirty="0" smtClean="0">
                  <a:cs typeface="Arial" panose="020B0604020202020204" pitchFamily="34" charset="0"/>
                </a:rPr>
                <a:t>,</a:t>
              </a:r>
              <a:r>
                <a:rPr lang="en-US" dirty="0" smtClean="0">
                  <a:solidFill>
                    <a:srgbClr val="FF9900"/>
                  </a:solidFill>
                  <a:cs typeface="Arial" panose="020B0604020202020204" pitchFamily="34" charset="0"/>
                </a:rPr>
                <a:t>10</a:t>
              </a:r>
              <a:r>
                <a:rPr lang="en-US" dirty="0" smtClean="0">
                  <a:cs typeface="Arial" panose="020B0604020202020204" pitchFamily="34" charset="0"/>
                </a:rPr>
                <a:t>,</a:t>
              </a:r>
              <a:r>
                <a:rPr lang="en-US" dirty="0" smtClean="0">
                  <a:solidFill>
                    <a:srgbClr val="FF9900"/>
                  </a:solidFill>
                  <a:cs typeface="Arial" panose="020B0604020202020204" pitchFamily="34" charset="0"/>
                </a:rPr>
                <a:t>11</a:t>
              </a:r>
              <a:r>
                <a:rPr lang="en-US" dirty="0" smtClean="0">
                  <a:cs typeface="Arial" panose="020B0604020202020204" pitchFamily="34" charset="0"/>
                </a:rPr>
                <a:t>) </a:t>
              </a:r>
              <a:r>
                <a:rPr lang="en-US" b="1" dirty="0" smtClean="0">
                  <a:solidFill>
                    <a:srgbClr val="00B0F0"/>
                  </a:solidFill>
                  <a:cs typeface="Arial" panose="020B0604020202020204" pitchFamily="34" charset="0"/>
                </a:rPr>
                <a:t>then</a:t>
              </a:r>
              <a:r>
                <a:rPr lang="en-US" dirty="0" smtClean="0">
                  <a:cs typeface="Arial" panose="020B0604020202020204" pitchFamily="34" charset="0"/>
                </a:rPr>
                <a:t> “</a:t>
              </a:r>
              <a:r>
                <a:rPr lang="en-US" dirty="0" smtClean="0">
                  <a:solidFill>
                    <a:srgbClr val="FF9900"/>
                  </a:solidFill>
                  <a:cs typeface="Arial" panose="020B0604020202020204" pitchFamily="34" charset="0"/>
                </a:rPr>
                <a:t>Q1</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when</a:t>
              </a:r>
              <a:r>
                <a:rPr lang="en-US" dirty="0" smtClean="0">
                  <a:cs typeface="Arial" panose="020B0604020202020204" pitchFamily="34" charset="0"/>
                </a:rPr>
                <a:t> </a:t>
              </a:r>
              <a:r>
                <a:rPr lang="en-US" b="1" dirty="0" smtClean="0">
                  <a:solidFill>
                    <a:srgbClr val="00B0F0"/>
                  </a:solidFill>
                  <a:cs typeface="Arial" panose="020B0604020202020204" pitchFamily="34" charset="0"/>
                </a:rPr>
                <a:t>month</a:t>
              </a:r>
              <a:r>
                <a:rPr lang="en-US" dirty="0" smtClean="0">
                  <a:cs typeface="Arial" panose="020B0604020202020204" pitchFamily="34" charset="0"/>
                </a:rPr>
                <a:t>(date) </a:t>
              </a:r>
              <a:r>
                <a:rPr lang="en-US" b="1" dirty="0" smtClean="0">
                  <a:solidFill>
                    <a:srgbClr val="00B0F0"/>
                  </a:solidFill>
                  <a:cs typeface="Arial" panose="020B0604020202020204" pitchFamily="34" charset="0"/>
                </a:rPr>
                <a:t>in</a:t>
              </a:r>
              <a:r>
                <a:rPr lang="en-US" dirty="0" smtClean="0">
                  <a:cs typeface="Arial" panose="020B0604020202020204" pitchFamily="34" charset="0"/>
                </a:rPr>
                <a:t> ( 1</a:t>
              </a:r>
              <a:r>
                <a:rPr lang="en-US" dirty="0" smtClean="0">
                  <a:solidFill>
                    <a:srgbClr val="FF9900"/>
                  </a:solidFill>
                  <a:cs typeface="Arial" panose="020B0604020202020204" pitchFamily="34" charset="0"/>
                </a:rPr>
                <a:t>2</a:t>
              </a:r>
              <a:r>
                <a:rPr lang="en-US" dirty="0" smtClean="0">
                  <a:cs typeface="Arial" panose="020B0604020202020204" pitchFamily="34" charset="0"/>
                </a:rPr>
                <a:t>, </a:t>
              </a:r>
              <a:r>
                <a:rPr lang="en-US" dirty="0" smtClean="0">
                  <a:solidFill>
                    <a:srgbClr val="FF9900"/>
                  </a:solidFill>
                  <a:cs typeface="Arial" panose="020B0604020202020204" pitchFamily="34" charset="0"/>
                </a:rPr>
                <a:t>1</a:t>
              </a:r>
              <a:r>
                <a:rPr lang="en-US" dirty="0" smtClean="0">
                  <a:cs typeface="Arial" panose="020B0604020202020204" pitchFamily="34" charset="0"/>
                </a:rPr>
                <a:t>, </a:t>
              </a:r>
              <a:r>
                <a:rPr lang="en-US" dirty="0" smtClean="0">
                  <a:solidFill>
                    <a:srgbClr val="FF9900"/>
                  </a:solidFill>
                  <a:cs typeface="Arial" panose="020B0604020202020204" pitchFamily="34" charset="0"/>
                </a:rPr>
                <a:t>2</a:t>
              </a:r>
              <a:r>
                <a:rPr lang="en-US" dirty="0" smtClean="0">
                  <a:cs typeface="Arial" panose="020B0604020202020204" pitchFamily="34" charset="0"/>
                </a:rPr>
                <a:t>) </a:t>
              </a:r>
              <a:r>
                <a:rPr lang="en-US" b="1" dirty="0" smtClean="0">
                  <a:solidFill>
                    <a:srgbClr val="00B0F0"/>
                  </a:solidFill>
                  <a:cs typeface="Arial" panose="020B0604020202020204" pitchFamily="34" charset="0"/>
                </a:rPr>
                <a:t>then</a:t>
              </a:r>
              <a:r>
                <a:rPr lang="en-US" dirty="0" smtClean="0">
                  <a:cs typeface="Arial" panose="020B0604020202020204" pitchFamily="34" charset="0"/>
                </a:rPr>
                <a:t> “</a:t>
              </a:r>
              <a:r>
                <a:rPr lang="en-US" dirty="0" smtClean="0">
                  <a:solidFill>
                    <a:srgbClr val="FF9900"/>
                  </a:solidFill>
                  <a:cs typeface="Arial" panose="020B0604020202020204" pitchFamily="34" charset="0"/>
                </a:rPr>
                <a:t>Q2</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when</a:t>
              </a:r>
              <a:r>
                <a:rPr lang="en-US" dirty="0" smtClean="0">
                  <a:cs typeface="Arial" panose="020B0604020202020204" pitchFamily="34" charset="0"/>
                </a:rPr>
                <a:t> </a:t>
              </a:r>
              <a:r>
                <a:rPr lang="en-US" b="1" dirty="0" smtClean="0">
                  <a:solidFill>
                    <a:srgbClr val="00B0F0"/>
                  </a:solidFill>
                  <a:cs typeface="Arial" panose="020B0604020202020204" pitchFamily="34" charset="0"/>
                </a:rPr>
                <a:t>month</a:t>
              </a:r>
              <a:r>
                <a:rPr lang="en-US" dirty="0" smtClean="0">
                  <a:cs typeface="Arial" panose="020B0604020202020204" pitchFamily="34" charset="0"/>
                </a:rPr>
                <a:t>(date) in (</a:t>
              </a:r>
              <a:r>
                <a:rPr lang="en-US" dirty="0" smtClean="0">
                  <a:solidFill>
                    <a:srgbClr val="FF9900"/>
                  </a:solidFill>
                  <a:cs typeface="Arial" panose="020B0604020202020204" pitchFamily="34" charset="0"/>
                </a:rPr>
                <a:t>3</a:t>
              </a:r>
              <a:r>
                <a:rPr lang="en-US" dirty="0" smtClean="0">
                  <a:cs typeface="Arial" panose="020B0604020202020204" pitchFamily="34" charset="0"/>
                </a:rPr>
                <a:t>, </a:t>
              </a:r>
              <a:r>
                <a:rPr lang="en-US" dirty="0" smtClean="0">
                  <a:solidFill>
                    <a:srgbClr val="FF9900"/>
                  </a:solidFill>
                  <a:cs typeface="Arial" panose="020B0604020202020204" pitchFamily="34" charset="0"/>
                </a:rPr>
                <a:t>4</a:t>
              </a:r>
              <a:r>
                <a:rPr lang="en-US" dirty="0" smtClean="0">
                  <a:cs typeface="Arial" panose="020B0604020202020204" pitchFamily="34" charset="0"/>
                </a:rPr>
                <a:t>, </a:t>
              </a:r>
              <a:r>
                <a:rPr lang="en-US" dirty="0" smtClean="0">
                  <a:solidFill>
                    <a:srgbClr val="FF9900"/>
                  </a:solidFill>
                  <a:cs typeface="Arial" panose="020B0604020202020204" pitchFamily="34" charset="0"/>
                </a:rPr>
                <a:t>5</a:t>
              </a:r>
              <a:r>
                <a:rPr lang="en-US" dirty="0" smtClean="0">
                  <a:cs typeface="Arial" panose="020B0604020202020204" pitchFamily="34" charset="0"/>
                </a:rPr>
                <a:t>)</a:t>
              </a:r>
              <a:r>
                <a:rPr lang="en-US" b="1" dirty="0" smtClean="0">
                  <a:solidFill>
                    <a:srgbClr val="00B0F0"/>
                  </a:solidFill>
                  <a:cs typeface="Arial" panose="020B0604020202020204" pitchFamily="34" charset="0"/>
                </a:rPr>
                <a:t> then </a:t>
              </a:r>
              <a:r>
                <a:rPr lang="en-US" dirty="0" smtClean="0">
                  <a:cs typeface="Arial" panose="020B0604020202020204" pitchFamily="34" charset="0"/>
                </a:rPr>
                <a:t>“</a:t>
              </a:r>
              <a:r>
                <a:rPr lang="en-US" dirty="0" smtClean="0">
                  <a:solidFill>
                    <a:srgbClr val="FF9900"/>
                  </a:solidFill>
                  <a:cs typeface="Arial" panose="020B0604020202020204" pitchFamily="34" charset="0"/>
                </a:rPr>
                <a:t>Q3</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else</a:t>
              </a:r>
              <a:r>
                <a:rPr lang="en-US" dirty="0" smtClean="0">
                  <a:cs typeface="Arial" panose="020B0604020202020204" pitchFamily="34" charset="0"/>
                </a:rPr>
                <a:t> “</a:t>
              </a:r>
              <a:r>
                <a:rPr lang="en-US" dirty="0" smtClean="0">
                  <a:solidFill>
                    <a:srgbClr val="FF9900"/>
                  </a:solidFill>
                  <a:cs typeface="Arial" panose="020B0604020202020204" pitchFamily="34" charset="0"/>
                </a:rPr>
                <a:t>Q4</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end</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quarter,</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tx2">
                      <a:lumMod val="9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sold_quantity</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total_sold_quantity</a:t>
              </a:r>
              <a:endParaRPr lang="en-US" dirty="0" smtClean="0">
                <a:cs typeface="Arial" panose="020B0604020202020204" pitchFamily="34" charset="0"/>
              </a:endParaRPr>
            </a:p>
            <a:p>
              <a:r>
                <a:rPr lang="en-US" b="1" dirty="0">
                  <a:solidFill>
                    <a:srgbClr val="00B0F0"/>
                  </a:solidFill>
                  <a:cs typeface="Arial" panose="020B0604020202020204" pitchFamily="34" charset="0"/>
                </a:rPr>
                <a:t>f</a:t>
              </a:r>
              <a:r>
                <a:rPr lang="en-US" b="1" dirty="0" smtClean="0">
                  <a:solidFill>
                    <a:srgbClr val="00B0F0"/>
                  </a:solidFill>
                  <a:cs typeface="Arial" panose="020B0604020202020204" pitchFamily="34" charset="0"/>
                </a:rPr>
                <a:t>rom</a:t>
              </a:r>
              <a:r>
                <a:rPr lang="en-US" dirty="0" smtClean="0">
                  <a:cs typeface="Arial" panose="020B0604020202020204" pitchFamily="34" charset="0"/>
                </a:rPr>
                <a:t> </a:t>
              </a:r>
              <a:r>
                <a:rPr lang="en-US" dirty="0" err="1" smtClean="0">
                  <a:cs typeface="Arial" panose="020B0604020202020204" pitchFamily="34" charset="0"/>
                </a:rPr>
                <a:t>fact_sales_monthly</a:t>
              </a:r>
              <a:endParaRPr lang="en-US" dirty="0" smtClean="0">
                <a:cs typeface="Arial" panose="020B0604020202020204" pitchFamily="34" charset="0"/>
              </a:endParaRPr>
            </a:p>
            <a:p>
              <a:r>
                <a:rPr lang="en-US" b="1" dirty="0">
                  <a:solidFill>
                    <a:srgbClr val="00B0F0"/>
                  </a:solidFill>
                  <a:cs typeface="Arial" panose="020B0604020202020204" pitchFamily="34" charset="0"/>
                </a:rPr>
                <a:t>w</a:t>
              </a:r>
              <a:r>
                <a:rPr lang="en-US" b="1" dirty="0" smtClean="0">
                  <a:solidFill>
                    <a:srgbClr val="00B0F0"/>
                  </a:solidFill>
                  <a:cs typeface="Arial" panose="020B0604020202020204" pitchFamily="34" charset="0"/>
                </a:rPr>
                <a:t>here</a:t>
              </a:r>
              <a:r>
                <a:rPr lang="en-US" dirty="0" smtClean="0">
                  <a:cs typeface="Arial" panose="020B0604020202020204" pitchFamily="34" charset="0"/>
                </a:rPr>
                <a:t> </a:t>
              </a:r>
              <a:r>
                <a:rPr lang="en-US" dirty="0" err="1" smtClean="0">
                  <a:cs typeface="Arial" panose="020B0604020202020204" pitchFamily="34" charset="0"/>
                </a:rPr>
                <a:t>fiscal_year</a:t>
              </a:r>
              <a:r>
                <a:rPr lang="en-US" dirty="0" smtClean="0">
                  <a:cs typeface="Arial" panose="020B0604020202020204" pitchFamily="34" charset="0"/>
                </a:rPr>
                <a:t> = </a:t>
              </a:r>
              <a:r>
                <a:rPr lang="en-US" dirty="0" smtClean="0">
                  <a:solidFill>
                    <a:srgbClr val="FF9900"/>
                  </a:solidFill>
                  <a:cs typeface="Arial" panose="020B0604020202020204" pitchFamily="34" charset="0"/>
                </a:rPr>
                <a:t>2020</a:t>
              </a:r>
            </a:p>
            <a:p>
              <a:r>
                <a:rPr lang="en-US" b="1" dirty="0">
                  <a:solidFill>
                    <a:srgbClr val="00B0F0"/>
                  </a:solidFill>
                  <a:cs typeface="Arial" panose="020B0604020202020204" pitchFamily="34" charset="0"/>
                </a:rPr>
                <a:t>g</a:t>
              </a:r>
              <a:r>
                <a:rPr lang="en-US" b="1" dirty="0" smtClean="0">
                  <a:solidFill>
                    <a:srgbClr val="00B0F0"/>
                  </a:solidFill>
                  <a:cs typeface="Arial" panose="020B0604020202020204" pitchFamily="34" charset="0"/>
                </a:rPr>
                <a:t>roup by </a:t>
              </a:r>
              <a:r>
                <a:rPr lang="en-US" dirty="0" smtClean="0">
                  <a:cs typeface="Arial" panose="020B0604020202020204" pitchFamily="34" charset="0"/>
                </a:rPr>
                <a:t>quarter</a:t>
              </a:r>
            </a:p>
            <a:p>
              <a:r>
                <a:rPr lang="en-US" b="1" dirty="0">
                  <a:solidFill>
                    <a:srgbClr val="00B0F0"/>
                  </a:solidFill>
                  <a:cs typeface="Arial" panose="020B0604020202020204" pitchFamily="34" charset="0"/>
                </a:rPr>
                <a:t>o</a:t>
              </a:r>
              <a:r>
                <a:rPr lang="en-US" b="1" dirty="0" smtClean="0">
                  <a:solidFill>
                    <a:srgbClr val="00B0F0"/>
                  </a:solidFill>
                  <a:cs typeface="Arial" panose="020B0604020202020204" pitchFamily="34" charset="0"/>
                </a:rPr>
                <a:t>rder by </a:t>
              </a:r>
              <a:r>
                <a:rPr lang="en-US" dirty="0" err="1" smtClean="0">
                  <a:cs typeface="Arial" panose="020B0604020202020204" pitchFamily="34" charset="0"/>
                </a:rPr>
                <a:t>total_sold_quantity</a:t>
              </a:r>
              <a:r>
                <a:rPr lang="en-US" dirty="0" smtClean="0">
                  <a:cs typeface="Arial" panose="020B0604020202020204" pitchFamily="34" charset="0"/>
                </a:rPr>
                <a:t> ;</a:t>
              </a:r>
            </a:p>
            <a:p>
              <a:r>
                <a:rPr lang="en-US" dirty="0" smtClean="0">
                  <a:cs typeface="Arial" panose="020B0604020202020204" pitchFamily="34" charset="0"/>
                </a:rPr>
                <a:t>                                   </a:t>
              </a:r>
            </a:p>
            <a:p>
              <a:r>
                <a:rPr lang="en-US" sz="2000" dirty="0">
                  <a:cs typeface="Arial" panose="020B0604020202020204" pitchFamily="34" charset="0"/>
                </a:rPr>
                <a:t> </a:t>
              </a:r>
              <a:r>
                <a:rPr lang="en-US" sz="2000" dirty="0" smtClean="0">
                  <a:cs typeface="Arial" panose="020B0604020202020204" pitchFamily="34" charset="0"/>
                </a:rPr>
                <a:t>           </a:t>
              </a:r>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1299062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8496"/>
            <a:ext cx="9905998" cy="573024"/>
          </a:xfrm>
        </p:spPr>
        <p:txBody>
          <a:bodyPr>
            <a:normAutofit fontScale="90000"/>
          </a:bodyPr>
          <a:lstStyle/>
          <a:p>
            <a:pPr algn="ctr"/>
            <a:r>
              <a:rPr lang="en-US" b="1">
                <a:solidFill>
                  <a:schemeClr val="accent6"/>
                </a:solidFill>
                <a:effectLst>
                  <a:glow rad="38100">
                    <a:schemeClr val="bg1">
                      <a:lumMod val="65000"/>
                      <a:lumOff val="35000"/>
                      <a:alpha val="40000"/>
                    </a:schemeClr>
                  </a:glow>
                </a:effectLst>
              </a:rPr>
              <a:t>Max Sold Quantity by Quarter: 2020</a:t>
            </a:r>
            <a:endParaRPr lang="en-IN" b="1">
              <a:solidFill>
                <a:schemeClr val="accent6"/>
              </a:solidFill>
              <a:effectLst>
                <a:glow rad="38100">
                  <a:schemeClr val="bg1">
                    <a:lumMod val="65000"/>
                    <a:lumOff val="35000"/>
                    <a:alpha val="40000"/>
                  </a:schemeClr>
                </a:glo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1413" y="1549883"/>
            <a:ext cx="4112834" cy="2002585"/>
          </a:xfrm>
        </p:spPr>
      </p:pic>
      <p:graphicFrame>
        <p:nvGraphicFramePr>
          <p:cNvPr id="5" name="Content Placeholder 4"/>
          <p:cNvGraphicFramePr>
            <a:graphicFrameLocks noGrp="1"/>
          </p:cNvGraphicFramePr>
          <p:nvPr>
            <p:ph sz="quarter" idx="14"/>
            <p:extLst>
              <p:ext uri="{D42A27DB-BD31-4B8C-83A1-F6EECF244321}">
                <p14:modId xmlns:p14="http://schemas.microsoft.com/office/powerpoint/2010/main" val="4020466599"/>
              </p:ext>
            </p:extLst>
          </p:nvPr>
        </p:nvGraphicFramePr>
        <p:xfrm>
          <a:off x="6170610" y="1324356"/>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ight Arrow 6"/>
          <p:cNvSpPr/>
          <p:nvPr/>
        </p:nvSpPr>
        <p:spPr>
          <a:xfrm>
            <a:off x="5396230" y="2554223"/>
            <a:ext cx="632396" cy="4754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p:cNvGrpSpPr/>
          <p:nvPr/>
        </p:nvGrpSpPr>
        <p:grpSpPr>
          <a:xfrm>
            <a:off x="987552" y="4939545"/>
            <a:ext cx="10059858" cy="1442384"/>
            <a:chOff x="987552" y="4939545"/>
            <a:chExt cx="10059858" cy="1442384"/>
          </a:xfrm>
        </p:grpSpPr>
        <p:sp>
          <p:nvSpPr>
            <p:cNvPr id="9" name="Rounded Rectangle 8"/>
            <p:cNvSpPr/>
            <p:nvPr/>
          </p:nvSpPr>
          <p:spPr>
            <a:xfrm>
              <a:off x="987552" y="4939545"/>
              <a:ext cx="1202373" cy="426720"/>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804159" y="5181600"/>
              <a:ext cx="8243251" cy="1200329"/>
            </a:xfrm>
            <a:prstGeom prst="rect">
              <a:avLst/>
            </a:prstGeom>
            <a:noFill/>
          </p:spPr>
          <p:txBody>
            <a:bodyPr wrap="square" rtlCol="0">
              <a:spAutoFit/>
            </a:bodyPr>
            <a:lstStyle/>
            <a:p>
              <a:pPr marL="342900" indent="-342900">
                <a:buAutoNum type="arabicPeriod"/>
              </a:pPr>
              <a:r>
                <a:rPr lang="en-US" dirty="0" smtClean="0"/>
                <a:t>Q1(2020) AtliQ </a:t>
              </a:r>
              <a:r>
                <a:rPr lang="en-US" dirty="0" err="1" smtClean="0"/>
                <a:t>creaded</a:t>
              </a:r>
              <a:r>
                <a:rPr lang="en-US" dirty="0" smtClean="0"/>
                <a:t> highest sales 7005619 , showing the </a:t>
              </a:r>
              <a:r>
                <a:rPr lang="en-US" dirty="0" err="1" smtClean="0"/>
                <a:t>storng</a:t>
              </a:r>
              <a:r>
                <a:rPr lang="en-US" dirty="0" smtClean="0"/>
                <a:t> performance early in the year</a:t>
              </a:r>
            </a:p>
            <a:p>
              <a:pPr marL="342900" indent="-342900">
                <a:buAutoNum type="arabicPeriod"/>
              </a:pPr>
              <a:r>
                <a:rPr lang="en-US" dirty="0" smtClean="0"/>
                <a:t>Q3(2020) AtliQ </a:t>
              </a:r>
              <a:r>
                <a:rPr lang="en-US" dirty="0" err="1" smtClean="0"/>
                <a:t>recored</a:t>
              </a:r>
              <a:r>
                <a:rPr lang="en-US" dirty="0" smtClean="0"/>
                <a:t> lowest sales 2075087 due to the covide-19 </a:t>
              </a:r>
              <a:r>
                <a:rPr lang="en-US" dirty="0" err="1" smtClean="0"/>
                <a:t>pendamic</a:t>
              </a:r>
              <a:r>
                <a:rPr lang="en-US" dirty="0" smtClean="0"/>
                <a:t> but in Q4 showing slow growth .</a:t>
              </a:r>
              <a:endParaRPr lang="en-IN" dirty="0"/>
            </a:p>
          </p:txBody>
        </p:sp>
        <p:sp>
          <p:nvSpPr>
            <p:cNvPr id="10" name="TextBox 9"/>
            <p:cNvSpPr txBox="1"/>
            <p:nvPr/>
          </p:nvSpPr>
          <p:spPr>
            <a:xfrm>
              <a:off x="1068260" y="4968239"/>
              <a:ext cx="1040955" cy="369332"/>
            </a:xfrm>
            <a:prstGeom prst="rect">
              <a:avLst/>
            </a:prstGeom>
            <a:noFill/>
          </p:spPr>
          <p:txBody>
            <a:bodyPr wrap="square" rtlCol="0">
              <a:spAutoFit/>
            </a:bodyPr>
            <a:lstStyle/>
            <a:p>
              <a:r>
                <a:rPr lang="en-US" b="1" dirty="0" smtClean="0"/>
                <a:t>Insights</a:t>
              </a:r>
              <a:endParaRPr lang="en-IN" b="1" dirty="0"/>
            </a:p>
          </p:txBody>
        </p:sp>
        <p:cxnSp>
          <p:nvCxnSpPr>
            <p:cNvPr id="11" name="Curved Connector 10"/>
            <p:cNvCxnSpPr/>
            <p:nvPr/>
          </p:nvCxnSpPr>
          <p:spPr>
            <a:xfrm>
              <a:off x="2189925" y="5117319"/>
              <a:ext cx="563149" cy="371339"/>
            </a:xfrm>
            <a:prstGeom prst="curvedConnector3">
              <a:avLst>
                <a:gd name="adj1" fmla="val 65155"/>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3107753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583" y="560832"/>
            <a:ext cx="9791635" cy="646176"/>
          </a:xfrm>
        </p:spPr>
        <p:txBody>
          <a:bodyPr>
            <a:normAutofit fontScale="90000"/>
          </a:bodyPr>
          <a:lstStyle/>
          <a:p>
            <a:pPr algn="ctr"/>
            <a:r>
              <a:rPr lang="en-US" b="1" dirty="0">
                <a:solidFill>
                  <a:srgbClr val="FF6600"/>
                </a:solidFill>
                <a:effectLst>
                  <a:glow rad="38100">
                    <a:schemeClr val="bg1">
                      <a:lumMod val="65000"/>
                      <a:lumOff val="35000"/>
                      <a:alpha val="40000"/>
                    </a:schemeClr>
                  </a:glow>
                </a:effectLst>
              </a:rPr>
              <a:t>About AtliQ </a:t>
            </a:r>
            <a:r>
              <a:rPr lang="en-US" b="1" dirty="0" err="1">
                <a:solidFill>
                  <a:srgbClr val="FF6600"/>
                </a:solidFill>
                <a:effectLst>
                  <a:glow rad="38100">
                    <a:schemeClr val="bg1">
                      <a:lumMod val="65000"/>
                      <a:lumOff val="35000"/>
                      <a:alpha val="40000"/>
                    </a:schemeClr>
                  </a:glow>
                </a:effectLst>
              </a:rPr>
              <a:t>Hardwares</a:t>
            </a:r>
            <a:r>
              <a:rPr lang="en-US" b="1" dirty="0">
                <a:solidFill>
                  <a:srgbClr val="FF6600"/>
                </a:solidFill>
                <a:effectLst>
                  <a:glow rad="38100">
                    <a:schemeClr val="bg1">
                      <a:lumMod val="65000"/>
                      <a:lumOff val="35000"/>
                      <a:alpha val="40000"/>
                    </a:schemeClr>
                  </a:glow>
                </a:effectLst>
              </a:rPr>
              <a:t> and Problem Statement</a:t>
            </a:r>
            <a:endParaRPr lang="en-IN" b="1" dirty="0">
              <a:solidFill>
                <a:srgbClr val="FF6600"/>
              </a:solidFill>
              <a:effectLst>
                <a:glow rad="38100">
                  <a:schemeClr val="bg1">
                    <a:lumMod val="65000"/>
                    <a:lumOff val="35000"/>
                    <a:alpha val="40000"/>
                  </a:schemeClr>
                </a:glow>
              </a:effectLst>
            </a:endParaRPr>
          </a:p>
        </p:txBody>
      </p:sp>
      <p:sp>
        <p:nvSpPr>
          <p:cNvPr id="3" name="Text Placeholder 2"/>
          <p:cNvSpPr txBox="1">
            <a:spLocks/>
          </p:cNvSpPr>
          <p:nvPr/>
        </p:nvSpPr>
        <p:spPr>
          <a:xfrm>
            <a:off x="1688624" y="1673733"/>
            <a:ext cx="8650605" cy="3693319"/>
          </a:xfrm>
          <a:prstGeom prst="rect">
            <a:avLst/>
          </a:prstGeom>
        </p:spPr>
        <p:txBody>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buFont typeface="Wingdings" panose="05000000000000000000" pitchFamily="2" charset="2"/>
              <a:buChar char="q"/>
            </a:pPr>
            <a:r>
              <a:rPr lang="en-US" dirty="0" smtClean="0"/>
              <a:t>AtliQ </a:t>
            </a:r>
            <a:r>
              <a:rPr lang="en-US" dirty="0" smtClean="0"/>
              <a:t>Hardware </a:t>
            </a:r>
            <a:r>
              <a:rPr lang="en-US" dirty="0" smtClean="0"/>
              <a:t>(imaginary company) is one of the leading computer hardware producers in India and well expanded in other countries too.</a:t>
            </a:r>
          </a:p>
          <a:p>
            <a:endParaRPr lang="en-US" dirty="0" smtClean="0"/>
          </a:p>
          <a:p>
            <a:pPr marL="342900" indent="-342900">
              <a:buFont typeface="Wingdings" panose="05000000000000000000" pitchFamily="2" charset="2"/>
              <a:buChar char="q"/>
            </a:pPr>
            <a:r>
              <a:rPr lang="en-US" dirty="0" smtClean="0"/>
              <a:t>The management noticed that they do not get enough insights to make quick and smart data-informed decisions. They want to expand their data analytics team by adding several junior data analysts. Tony Sharma, their data analytics director wanted to hire someone who is good at both </a:t>
            </a:r>
            <a:r>
              <a:rPr lang="en-US" dirty="0" err="1" smtClean="0"/>
              <a:t>tec</a:t>
            </a:r>
            <a:r>
              <a:rPr lang="en-US" dirty="0" smtClean="0"/>
              <a:t> h and soft skills. Hence, he decided to </a:t>
            </a:r>
            <a:r>
              <a:rPr lang="en-US" dirty="0" smtClean="0">
                <a:effectLst>
                  <a:glow rad="38100">
                    <a:schemeClr val="bg1">
                      <a:lumMod val="50000"/>
                      <a:lumOff val="50000"/>
                      <a:alpha val="20000"/>
                    </a:schemeClr>
                  </a:glow>
                </a:effectLst>
              </a:rPr>
              <a:t>conduct</a:t>
            </a:r>
            <a:r>
              <a:rPr lang="en-US" dirty="0" smtClean="0"/>
              <a:t> a SQL challenge which will help him understand both the skills.</a:t>
            </a:r>
            <a:endParaRPr lang="en-IN" dirty="0"/>
          </a:p>
        </p:txBody>
      </p:sp>
    </p:spTree>
    <p:extLst>
      <p:ext uri="{BB962C8B-B14F-4D97-AF65-F5344CB8AC3E}">
        <p14:creationId xmlns:p14="http://schemas.microsoft.com/office/powerpoint/2010/main" val="196707717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704576" cy="1477328"/>
            <a:chOff x="707136" y="194281"/>
            <a:chExt cx="10704576" cy="1477328"/>
          </a:xfrm>
        </p:grpSpPr>
        <p:sp>
          <p:nvSpPr>
            <p:cNvPr id="3" name="TextBox 2"/>
            <p:cNvSpPr txBox="1"/>
            <p:nvPr/>
          </p:nvSpPr>
          <p:spPr>
            <a:xfrm>
              <a:off x="2206752" y="194281"/>
              <a:ext cx="9204960" cy="1477328"/>
            </a:xfrm>
            <a:prstGeom prst="rect">
              <a:avLst/>
            </a:prstGeom>
            <a:noFill/>
          </p:spPr>
          <p:txBody>
            <a:bodyPr wrap="square" rtlCol="0">
              <a:spAutoFit/>
            </a:bodyPr>
            <a:lstStyle/>
            <a:p>
              <a:r>
                <a:rPr lang="en-US" dirty="0">
                  <a:cs typeface="Arial" panose="020B0604020202020204" pitchFamily="34" charset="0"/>
                </a:rPr>
                <a:t>Which channel helped to bring more gross sales in the fiscal year 2021</a:t>
              </a:r>
            </a:p>
            <a:p>
              <a:r>
                <a:rPr lang="en-US" dirty="0">
                  <a:cs typeface="Arial" panose="020B0604020202020204" pitchFamily="34" charset="0"/>
                </a:rPr>
                <a:t>and the percentage of contribution? The final output contains these fields,</a:t>
              </a:r>
            </a:p>
            <a:p>
              <a:r>
                <a:rPr lang="en-US" dirty="0" smtClean="0">
                  <a:cs typeface="Arial" panose="020B0604020202020204" pitchFamily="34" charset="0"/>
                </a:rPr>
                <a:t>Channel, </a:t>
              </a:r>
              <a:r>
                <a:rPr lang="en-US" dirty="0" err="1" smtClean="0">
                  <a:cs typeface="Arial" panose="020B0604020202020204" pitchFamily="34" charset="0"/>
                </a:rPr>
                <a:t>gross_sales_mln</a:t>
              </a:r>
              <a:r>
                <a:rPr lang="en-US" dirty="0" smtClean="0">
                  <a:cs typeface="Arial" panose="020B0604020202020204" pitchFamily="34" charset="0"/>
                </a:rPr>
                <a:t>, percentage</a:t>
              </a:r>
              <a:endParaRPr lang="en-US"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9.Question</a:t>
                </a:r>
                <a:endParaRPr lang="en-IN" b="1" dirty="0"/>
              </a:p>
            </p:txBody>
          </p:sp>
        </p:grpSp>
      </p:grpSp>
      <p:grpSp>
        <p:nvGrpSpPr>
          <p:cNvPr id="11" name="Group 10"/>
          <p:cNvGrpSpPr/>
          <p:nvPr/>
        </p:nvGrpSpPr>
        <p:grpSpPr>
          <a:xfrm>
            <a:off x="651567" y="1574073"/>
            <a:ext cx="11347826" cy="4801314"/>
            <a:chOff x="707136" y="2070212"/>
            <a:chExt cx="10656930" cy="4801314"/>
          </a:xfrm>
        </p:grpSpPr>
        <p:sp>
          <p:nvSpPr>
            <p:cNvPr id="6" name="TextBox 5"/>
            <p:cNvSpPr txBox="1"/>
            <p:nvPr/>
          </p:nvSpPr>
          <p:spPr>
            <a:xfrm>
              <a:off x="2147052" y="2070212"/>
              <a:ext cx="9217014" cy="4801314"/>
            </a:xfrm>
            <a:prstGeom prst="rect">
              <a:avLst/>
            </a:prstGeom>
            <a:noFill/>
          </p:spPr>
          <p:txBody>
            <a:bodyPr wrap="square" rtlCol="0">
              <a:spAutoFit/>
            </a:bodyPr>
            <a:lstStyle/>
            <a:p>
              <a:r>
                <a:rPr lang="en-US" b="1" dirty="0">
                  <a:solidFill>
                    <a:srgbClr val="00B0F0"/>
                  </a:solidFill>
                  <a:cs typeface="Arial" panose="020B0604020202020204" pitchFamily="34" charset="0"/>
                </a:rPr>
                <a:t>w</a:t>
              </a:r>
              <a:r>
                <a:rPr lang="en-US" b="1" dirty="0" smtClean="0">
                  <a:solidFill>
                    <a:srgbClr val="00B0F0"/>
                  </a:solidFill>
                  <a:cs typeface="Arial" panose="020B0604020202020204" pitchFamily="34" charset="0"/>
                </a:rPr>
                <a:t>ith</a:t>
              </a:r>
              <a:r>
                <a:rPr lang="en-US" dirty="0" smtClean="0">
                  <a:cs typeface="Arial" panose="020B0604020202020204" pitchFamily="34" charset="0"/>
                </a:rPr>
                <a:t> </a:t>
              </a:r>
              <a:r>
                <a:rPr lang="en-US" dirty="0" err="1" smtClean="0">
                  <a:cs typeface="Arial" panose="020B0604020202020204" pitchFamily="34" charset="0"/>
                </a:rPr>
                <a:t>channel_sales</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 </a:t>
              </a:r>
              <a:r>
                <a:rPr lang="en-US" b="1" dirty="0" smtClean="0">
                  <a:solidFill>
                    <a:srgbClr val="00B0F0"/>
                  </a:solidFill>
                  <a:cs typeface="Arial" panose="020B0604020202020204" pitchFamily="34" charset="0"/>
                </a:rPr>
                <a:t>select</a:t>
              </a:r>
              <a:r>
                <a:rPr lang="en-US" dirty="0" smtClean="0">
                  <a:cs typeface="Arial" panose="020B0604020202020204" pitchFamily="34" charset="0"/>
                </a:rPr>
                <a:t>  </a:t>
              </a:r>
              <a:r>
                <a:rPr lang="en-US" dirty="0" err="1" smtClean="0">
                  <a:cs typeface="Arial" panose="020B0604020202020204" pitchFamily="34" charset="0"/>
                </a:rPr>
                <a:t>c.channel</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tx2">
                      <a:lumMod val="90000"/>
                    </a:schemeClr>
                  </a:solidFill>
                  <a:cs typeface="Arial" panose="020B0604020202020204" pitchFamily="34" charset="0"/>
                </a:rPr>
                <a:t>round</a:t>
              </a:r>
              <a:r>
                <a:rPr lang="en-US" dirty="0" smtClean="0">
                  <a:cs typeface="Arial" panose="020B0604020202020204" pitchFamily="34" charset="0"/>
                </a:rPr>
                <a:t>(</a:t>
              </a:r>
              <a:r>
                <a:rPr lang="en-US" dirty="0" smtClean="0">
                  <a:solidFill>
                    <a:schemeClr val="tx2">
                      <a:lumMod val="9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s.sold_quantity</a:t>
              </a:r>
              <a:r>
                <a:rPr lang="en-US" dirty="0" smtClean="0">
                  <a:cs typeface="Arial" panose="020B0604020202020204" pitchFamily="34" charset="0"/>
                </a:rPr>
                <a:t> * </a:t>
              </a:r>
              <a:r>
                <a:rPr lang="en-US" dirty="0" err="1" smtClean="0">
                  <a:cs typeface="Arial" panose="020B0604020202020204" pitchFamily="34" charset="0"/>
                </a:rPr>
                <a:t>g.gross_price</a:t>
              </a:r>
              <a:r>
                <a:rPr lang="en-US" dirty="0" smtClean="0">
                  <a:cs typeface="Arial" panose="020B0604020202020204" pitchFamily="34" charset="0"/>
                </a:rPr>
                <a:t>) / </a:t>
              </a:r>
              <a:r>
                <a:rPr lang="en-US" dirty="0" smtClean="0">
                  <a:solidFill>
                    <a:srgbClr val="FF9900"/>
                  </a:solidFill>
                  <a:cs typeface="Arial" panose="020B0604020202020204" pitchFamily="34" charset="0"/>
                </a:rPr>
                <a:t>1000000</a:t>
              </a:r>
              <a:r>
                <a:rPr lang="en-US" dirty="0" smtClean="0">
                  <a:cs typeface="Arial" panose="020B0604020202020204" pitchFamily="34" charset="0"/>
                </a:rPr>
                <a:t>, </a:t>
              </a:r>
              <a:r>
                <a:rPr lang="en-US" dirty="0" smtClean="0">
                  <a:solidFill>
                    <a:srgbClr val="FF9900"/>
                  </a:solidFill>
                  <a:cs typeface="Arial" panose="020B0604020202020204" pitchFamily="34" charset="0"/>
                </a:rPr>
                <a:t>2</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gross_sales_mln</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 from </a:t>
              </a:r>
              <a:r>
                <a:rPr lang="en-US" dirty="0" err="1" smtClean="0">
                  <a:cs typeface="Arial" panose="020B0604020202020204" pitchFamily="34" charset="0"/>
                </a:rPr>
                <a:t>fact_sales_monthly</a:t>
              </a:r>
              <a:r>
                <a:rPr lang="en-US" dirty="0" smtClean="0">
                  <a:cs typeface="Arial" panose="020B0604020202020204" pitchFamily="34" charset="0"/>
                </a:rPr>
                <a:t> s</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 join </a:t>
              </a:r>
              <a:r>
                <a:rPr lang="en-US" dirty="0" err="1" smtClean="0">
                  <a:cs typeface="Arial" panose="020B0604020202020204" pitchFamily="34" charset="0"/>
                </a:rPr>
                <a:t>fact_gross_price</a:t>
              </a:r>
              <a:r>
                <a:rPr lang="en-US" dirty="0" smtClean="0">
                  <a:cs typeface="Arial" panose="020B0604020202020204" pitchFamily="34" charset="0"/>
                </a:rPr>
                <a:t> g</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s.product_code</a:t>
              </a:r>
              <a:r>
                <a:rPr lang="en-US" dirty="0" smtClean="0">
                  <a:cs typeface="Arial" panose="020B0604020202020204" pitchFamily="34" charset="0"/>
                </a:rPr>
                <a:t> = </a:t>
              </a:r>
              <a:r>
                <a:rPr lang="en-US" dirty="0" err="1" smtClean="0">
                  <a:cs typeface="Arial" panose="020B0604020202020204" pitchFamily="34" charset="0"/>
                </a:rPr>
                <a:t>g.product_code</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join</a:t>
              </a:r>
              <a:r>
                <a:rPr lang="en-US" dirty="0" smtClean="0">
                  <a:cs typeface="Arial" panose="020B0604020202020204" pitchFamily="34" charset="0"/>
                </a:rPr>
                <a:t> </a:t>
              </a:r>
              <a:r>
                <a:rPr lang="en-US" dirty="0" err="1" smtClean="0">
                  <a:cs typeface="Arial" panose="020B0604020202020204" pitchFamily="34" charset="0"/>
                </a:rPr>
                <a:t>dim_customer</a:t>
              </a:r>
              <a:r>
                <a:rPr lang="en-US" dirty="0" smtClean="0">
                  <a:cs typeface="Arial" panose="020B0604020202020204" pitchFamily="34" charset="0"/>
                </a:rPr>
                <a:t> c</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s.customer_code</a:t>
              </a:r>
              <a:r>
                <a:rPr lang="en-US" dirty="0" smtClean="0">
                  <a:cs typeface="Arial" panose="020B0604020202020204" pitchFamily="34" charset="0"/>
                </a:rPr>
                <a:t> = </a:t>
              </a:r>
              <a:r>
                <a:rPr lang="en-US" dirty="0" err="1" smtClean="0">
                  <a:cs typeface="Arial" panose="020B0604020202020204" pitchFamily="34" charset="0"/>
                </a:rPr>
                <a:t>c.customer_code</a:t>
              </a:r>
              <a:endParaRPr lang="en-US" dirty="0" smtClean="0">
                <a:cs typeface="Arial" panose="020B0604020202020204" pitchFamily="34" charset="0"/>
              </a:endParaRPr>
            </a:p>
            <a:p>
              <a:r>
                <a:rPr lang="en-US" dirty="0" smtClean="0">
                  <a:cs typeface="Arial" panose="020B0604020202020204" pitchFamily="34" charset="0"/>
                </a:rPr>
                <a:t>            </a:t>
              </a:r>
              <a:r>
                <a:rPr lang="en-US" b="1" dirty="0" smtClean="0">
                  <a:solidFill>
                    <a:srgbClr val="00B0F0"/>
                  </a:solidFill>
                  <a:cs typeface="Arial" panose="020B0604020202020204" pitchFamily="34" charset="0"/>
                </a:rPr>
                <a:t>where</a:t>
              </a:r>
              <a:r>
                <a:rPr lang="en-US" dirty="0" smtClean="0">
                  <a:cs typeface="Arial" panose="020B0604020202020204" pitchFamily="34" charset="0"/>
                </a:rPr>
                <a:t> </a:t>
              </a:r>
              <a:r>
                <a:rPr lang="en-US" dirty="0" err="1" smtClean="0">
                  <a:cs typeface="Arial" panose="020B0604020202020204" pitchFamily="34" charset="0"/>
                </a:rPr>
                <a:t>s.fiscal_year</a:t>
              </a:r>
              <a:r>
                <a:rPr lang="en-US" dirty="0" smtClean="0">
                  <a:cs typeface="Arial" panose="020B0604020202020204" pitchFamily="34" charset="0"/>
                </a:rPr>
                <a:t> = </a:t>
              </a:r>
              <a:r>
                <a:rPr lang="en-US" dirty="0" smtClean="0">
                  <a:solidFill>
                    <a:srgbClr val="FF9900"/>
                  </a:solidFill>
                  <a:cs typeface="Arial" panose="020B0604020202020204" pitchFamily="34" charset="0"/>
                </a:rPr>
                <a:t>2021</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group by </a:t>
              </a:r>
              <a:r>
                <a:rPr lang="en-US" dirty="0" err="1" smtClean="0">
                  <a:cs typeface="Arial" panose="020B0604020202020204" pitchFamily="34" charset="0"/>
                </a:rPr>
                <a:t>c.channel</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dirty="0" err="1" smtClean="0">
                  <a:cs typeface="Arial" panose="020B0604020202020204" pitchFamily="34" charset="0"/>
                </a:rPr>
                <a:t>total_sales</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 select </a:t>
              </a:r>
              <a:r>
                <a:rPr lang="en-US" dirty="0" smtClean="0">
                  <a:solidFill>
                    <a:schemeClr val="tx2">
                      <a:lumMod val="9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gross_sales_mln</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total_sales</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from</a:t>
              </a:r>
              <a:r>
                <a:rPr lang="en-US" dirty="0" smtClean="0">
                  <a:cs typeface="Arial" panose="020B0604020202020204" pitchFamily="34" charset="0"/>
                </a:rPr>
                <a:t> </a:t>
              </a:r>
              <a:r>
                <a:rPr lang="en-US" dirty="0" err="1" smtClean="0">
                  <a:cs typeface="Arial" panose="020B0604020202020204" pitchFamily="34" charset="0"/>
                </a:rPr>
                <a:t>channel_sales</a:t>
              </a:r>
              <a:r>
                <a:rPr lang="en-US" dirty="0" smtClean="0">
                  <a:cs typeface="Arial" panose="020B0604020202020204" pitchFamily="34" charset="0"/>
                </a:rPr>
                <a:t>)</a:t>
              </a:r>
            </a:p>
            <a:p>
              <a:r>
                <a:rPr lang="en-US" dirty="0">
                  <a:cs typeface="Arial" panose="020B0604020202020204" pitchFamily="34" charset="0"/>
                </a:rPr>
                <a:t> </a:t>
              </a:r>
              <a:r>
                <a:rPr lang="en-US" b="1" dirty="0" smtClean="0">
                  <a:solidFill>
                    <a:srgbClr val="00B0F0"/>
                  </a:solidFill>
                  <a:cs typeface="Arial" panose="020B0604020202020204" pitchFamily="34" charset="0"/>
                </a:rPr>
                <a:t>select</a:t>
              </a:r>
              <a:r>
                <a:rPr lang="en-US" dirty="0" smtClean="0">
                  <a:cs typeface="Arial" panose="020B0604020202020204" pitchFamily="34" charset="0"/>
                </a:rPr>
                <a:t> </a:t>
              </a:r>
              <a:r>
                <a:rPr lang="en-US" dirty="0" err="1" smtClean="0">
                  <a:cs typeface="Arial" panose="020B0604020202020204" pitchFamily="34" charset="0"/>
                </a:rPr>
                <a:t>cs.channel</a:t>
              </a:r>
              <a:r>
                <a:rPr lang="en-US" dirty="0" smtClean="0">
                  <a:cs typeface="Arial" panose="020B0604020202020204" pitchFamily="34" charset="0"/>
                </a:rPr>
                <a:t>, </a:t>
              </a:r>
              <a:r>
                <a:rPr lang="en-US" dirty="0" err="1" smtClean="0">
                  <a:cs typeface="Arial" panose="020B0604020202020204" pitchFamily="34" charset="0"/>
                </a:rPr>
                <a:t>cs.gross_sales_mln</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tx2">
                      <a:lumMod val="90000"/>
                    </a:schemeClr>
                  </a:solidFill>
                  <a:cs typeface="Arial" panose="020B0604020202020204" pitchFamily="34" charset="0"/>
                </a:rPr>
                <a:t>round</a:t>
              </a:r>
              <a:r>
                <a:rPr lang="en-US" dirty="0" smtClean="0">
                  <a:cs typeface="Arial" panose="020B0604020202020204" pitchFamily="34" charset="0"/>
                </a:rPr>
                <a:t>(</a:t>
              </a:r>
              <a:r>
                <a:rPr lang="en-US" dirty="0" err="1" smtClean="0">
                  <a:cs typeface="Arial" panose="020B0604020202020204" pitchFamily="34" charset="0"/>
                </a:rPr>
                <a:t>cs.gross_sales_mln</a:t>
              </a:r>
              <a:r>
                <a:rPr lang="en-US" dirty="0" smtClean="0">
                  <a:cs typeface="Arial" panose="020B0604020202020204" pitchFamily="34" charset="0"/>
                </a:rPr>
                <a:t> / </a:t>
              </a:r>
              <a:r>
                <a:rPr lang="en-US" dirty="0" err="1" smtClean="0">
                  <a:cs typeface="Arial" panose="020B0604020202020204" pitchFamily="34" charset="0"/>
                </a:rPr>
                <a:t>ts.total_sales</a:t>
              </a:r>
              <a:r>
                <a:rPr lang="en-US" dirty="0" smtClean="0">
                  <a:cs typeface="Arial" panose="020B0604020202020204" pitchFamily="34" charset="0"/>
                </a:rPr>
                <a:t>) *</a:t>
              </a:r>
              <a:r>
                <a:rPr lang="en-US" dirty="0" smtClean="0">
                  <a:solidFill>
                    <a:srgbClr val="FF9900"/>
                  </a:solidFill>
                  <a:cs typeface="Arial" panose="020B0604020202020204" pitchFamily="34" charset="0"/>
                </a:rPr>
                <a:t>100</a:t>
              </a:r>
              <a:r>
                <a:rPr lang="en-US" dirty="0" smtClean="0">
                  <a:cs typeface="Arial" panose="020B0604020202020204" pitchFamily="34" charset="0"/>
                </a:rPr>
                <a:t>, </a:t>
              </a:r>
              <a:r>
                <a:rPr lang="en-US" dirty="0" smtClean="0">
                  <a:solidFill>
                    <a:srgbClr val="FF9900"/>
                  </a:solidFill>
                  <a:cs typeface="Arial" panose="020B0604020202020204" pitchFamily="34" charset="0"/>
                </a:rPr>
                <a:t>2</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percentage</a:t>
              </a:r>
            </a:p>
            <a:p>
              <a:r>
                <a:rPr lang="en-US" b="1" dirty="0">
                  <a:solidFill>
                    <a:srgbClr val="00B0F0"/>
                  </a:solidFill>
                  <a:cs typeface="Arial" panose="020B0604020202020204" pitchFamily="34" charset="0"/>
                </a:rPr>
                <a:t>f</a:t>
              </a:r>
              <a:r>
                <a:rPr lang="en-US" b="1" dirty="0" smtClean="0">
                  <a:solidFill>
                    <a:srgbClr val="00B0F0"/>
                  </a:solidFill>
                  <a:cs typeface="Arial" panose="020B0604020202020204" pitchFamily="34" charset="0"/>
                </a:rPr>
                <a:t>rom</a:t>
              </a:r>
              <a:r>
                <a:rPr lang="en-US" dirty="0" smtClean="0">
                  <a:cs typeface="Arial" panose="020B0604020202020204" pitchFamily="34" charset="0"/>
                </a:rPr>
                <a:t> </a:t>
              </a:r>
              <a:r>
                <a:rPr lang="en-US" dirty="0" err="1" smtClean="0">
                  <a:cs typeface="Arial" panose="020B0604020202020204" pitchFamily="34" charset="0"/>
                </a:rPr>
                <a:t>channel_sales_mln</a:t>
              </a:r>
              <a:r>
                <a:rPr lang="en-US" dirty="0" smtClean="0">
                  <a:cs typeface="Arial" panose="020B0604020202020204" pitchFamily="34" charset="0"/>
                </a:rPr>
                <a:t> </a:t>
              </a:r>
              <a:r>
                <a:rPr lang="en-US" dirty="0" err="1" smtClean="0">
                  <a:cs typeface="Arial" panose="020B0604020202020204" pitchFamily="34" charset="0"/>
                </a:rPr>
                <a:t>cs</a:t>
              </a:r>
              <a:r>
                <a:rPr lang="en-US" dirty="0" smtClean="0">
                  <a:cs typeface="Arial" panose="020B0604020202020204" pitchFamily="34" charset="0"/>
                </a:rPr>
                <a:t> </a:t>
              </a:r>
            </a:p>
            <a:p>
              <a:r>
                <a:rPr lang="en-US" b="1" dirty="0">
                  <a:solidFill>
                    <a:srgbClr val="00B0F0"/>
                  </a:solidFill>
                  <a:cs typeface="Arial" panose="020B0604020202020204" pitchFamily="34" charset="0"/>
                </a:rPr>
                <a:t>c</a:t>
              </a:r>
              <a:r>
                <a:rPr lang="en-US" b="1" dirty="0" smtClean="0">
                  <a:solidFill>
                    <a:srgbClr val="00B0F0"/>
                  </a:solidFill>
                  <a:cs typeface="Arial" panose="020B0604020202020204" pitchFamily="34" charset="0"/>
                </a:rPr>
                <a:t>ross join </a:t>
              </a:r>
              <a:r>
                <a:rPr lang="en-US" dirty="0" err="1" smtClean="0">
                  <a:cs typeface="Arial" panose="020B0604020202020204" pitchFamily="34" charset="0"/>
                </a:rPr>
                <a:t>total_sales</a:t>
              </a:r>
              <a:r>
                <a:rPr lang="en-US" dirty="0" smtClean="0">
                  <a:cs typeface="Arial" panose="020B0604020202020204" pitchFamily="34" charset="0"/>
                </a:rPr>
                <a:t> </a:t>
              </a:r>
              <a:r>
                <a:rPr lang="en-US" dirty="0" err="1" smtClean="0">
                  <a:cs typeface="Arial" panose="020B0604020202020204" pitchFamily="34" charset="0"/>
                </a:rPr>
                <a:t>ts</a:t>
              </a:r>
              <a:endParaRPr lang="en-US" dirty="0" smtClean="0">
                <a:cs typeface="Arial" panose="020B0604020202020204" pitchFamily="34" charset="0"/>
              </a:endParaRPr>
            </a:p>
            <a:p>
              <a:r>
                <a:rPr lang="en-US" b="1" dirty="0">
                  <a:solidFill>
                    <a:srgbClr val="00B0F0"/>
                  </a:solidFill>
                  <a:cs typeface="Arial" panose="020B0604020202020204" pitchFamily="34" charset="0"/>
                </a:rPr>
                <a:t>o</a:t>
              </a:r>
              <a:r>
                <a:rPr lang="en-US" b="1" dirty="0" smtClean="0">
                  <a:solidFill>
                    <a:srgbClr val="00B0F0"/>
                  </a:solidFill>
                  <a:cs typeface="Arial" panose="020B0604020202020204" pitchFamily="34" charset="0"/>
                </a:rPr>
                <a:t>rder by </a:t>
              </a:r>
              <a:r>
                <a:rPr lang="en-US" dirty="0" err="1" smtClean="0">
                  <a:cs typeface="Arial" panose="020B0604020202020204" pitchFamily="34" charset="0"/>
                </a:rPr>
                <a:t>cs.gross_sales_mln</a:t>
              </a:r>
              <a:r>
                <a:rPr lang="en-US" dirty="0" smtClean="0">
                  <a:cs typeface="Arial" panose="020B0604020202020204" pitchFamily="34" charset="0"/>
                </a:rPr>
                <a:t> </a:t>
              </a:r>
              <a:r>
                <a:rPr lang="en-US" b="1" dirty="0" err="1" smtClean="0">
                  <a:solidFill>
                    <a:srgbClr val="00B0F0"/>
                  </a:solidFill>
                  <a:cs typeface="Arial" panose="020B0604020202020204" pitchFamily="34" charset="0"/>
                </a:rPr>
                <a:t>desc</a:t>
              </a:r>
              <a:r>
                <a:rPr lang="en-US" dirty="0" smtClean="0">
                  <a:cs typeface="Arial" panose="020B0604020202020204" pitchFamily="34" charset="0"/>
                </a:rPr>
                <a:t> ;</a:t>
              </a:r>
            </a:p>
            <a:p>
              <a:endParaRPr lang="en-US" dirty="0" smtClean="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241420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99" y="117231"/>
            <a:ext cx="9905998" cy="951914"/>
          </a:xfrm>
        </p:spPr>
        <p:txBody>
          <a:bodyPr>
            <a:normAutofit/>
          </a:bodyPr>
          <a:lstStyle/>
          <a:p>
            <a:pPr algn="ctr"/>
            <a:r>
              <a:rPr lang="en-US" b="1">
                <a:solidFill>
                  <a:schemeClr val="accent6"/>
                </a:solidFill>
                <a:effectLst>
                  <a:glow rad="38100">
                    <a:schemeClr val="bg1">
                      <a:lumMod val="65000"/>
                      <a:lumOff val="35000"/>
                      <a:alpha val="40000"/>
                    </a:schemeClr>
                  </a:glow>
                </a:effectLst>
              </a:rPr>
              <a:t>Top Sales Channel Contribution: FY 2021</a:t>
            </a:r>
            <a:endParaRPr lang="en-IN" b="1">
              <a:solidFill>
                <a:schemeClr val="accent6"/>
              </a:solidFill>
              <a:effectLst>
                <a:glow rad="38100">
                  <a:schemeClr val="bg1">
                    <a:lumMod val="65000"/>
                    <a:lumOff val="35000"/>
                    <a:alpha val="40000"/>
                  </a:schemeClr>
                </a:glo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1413" y="2412921"/>
            <a:ext cx="4341145" cy="1315018"/>
          </a:xfrm>
        </p:spPr>
      </p:pic>
      <p:graphicFrame>
        <p:nvGraphicFramePr>
          <p:cNvPr id="5" name="Content Placeholder 4"/>
          <p:cNvGraphicFramePr>
            <a:graphicFrameLocks noGrp="1"/>
          </p:cNvGraphicFramePr>
          <p:nvPr>
            <p:ph sz="quarter" idx="14"/>
            <p:extLst>
              <p:ext uri="{D42A27DB-BD31-4B8C-83A1-F6EECF244321}">
                <p14:modId xmlns:p14="http://schemas.microsoft.com/office/powerpoint/2010/main" val="123021060"/>
              </p:ext>
            </p:extLst>
          </p:nvPr>
        </p:nvGraphicFramePr>
        <p:xfrm>
          <a:off x="6361698" y="1508330"/>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ight Arrow 6"/>
          <p:cNvSpPr/>
          <p:nvPr/>
        </p:nvSpPr>
        <p:spPr>
          <a:xfrm>
            <a:off x="5647808" y="2838313"/>
            <a:ext cx="548640" cy="46423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285652" y="4833707"/>
            <a:ext cx="11029045" cy="1350940"/>
            <a:chOff x="285652" y="4833707"/>
            <a:chExt cx="11029045" cy="1350940"/>
          </a:xfrm>
        </p:grpSpPr>
        <p:sp>
          <p:nvSpPr>
            <p:cNvPr id="8" name="TextBox 7"/>
            <p:cNvSpPr txBox="1"/>
            <p:nvPr/>
          </p:nvSpPr>
          <p:spPr>
            <a:xfrm>
              <a:off x="2011680" y="5261317"/>
              <a:ext cx="9303017" cy="923330"/>
            </a:xfrm>
            <a:prstGeom prst="rect">
              <a:avLst/>
            </a:prstGeom>
            <a:noFill/>
          </p:spPr>
          <p:txBody>
            <a:bodyPr wrap="square" rtlCol="0">
              <a:spAutoFit/>
            </a:bodyPr>
            <a:lstStyle/>
            <a:p>
              <a:pPr marL="342900" indent="-342900">
                <a:buAutoNum type="arabicPeriod"/>
              </a:pPr>
              <a:r>
                <a:rPr lang="en-US" dirty="0" smtClean="0"/>
                <a:t>Direct and Distributor channel together contributes </a:t>
              </a:r>
              <a:r>
                <a:rPr lang="en-US" dirty="0" err="1" smtClean="0"/>
                <a:t>onlly</a:t>
              </a:r>
              <a:r>
                <a:rPr lang="en-US" dirty="0" smtClean="0"/>
                <a:t> 26.79% of </a:t>
              </a:r>
              <a:r>
                <a:rPr lang="en-US" dirty="0" err="1" smtClean="0"/>
                <a:t>total_gross_sales</a:t>
              </a:r>
              <a:r>
                <a:rPr lang="en-US" dirty="0" smtClean="0"/>
                <a:t>.</a:t>
              </a:r>
              <a:endParaRPr lang="en-IN" dirty="0" smtClean="0"/>
            </a:p>
            <a:p>
              <a:pPr marL="342900" indent="-342900">
                <a:buAutoNum type="arabicPeriod"/>
              </a:pPr>
              <a:r>
                <a:rPr lang="en-US" dirty="0" smtClean="0"/>
                <a:t>Retailer channel in AtliQ contributing highest sales 73.22% of </a:t>
              </a:r>
              <a:r>
                <a:rPr lang="en-US" dirty="0" err="1" smtClean="0"/>
                <a:t>total_gross_sales</a:t>
              </a:r>
              <a:r>
                <a:rPr lang="en-US" dirty="0" smtClean="0"/>
                <a:t>.</a:t>
              </a:r>
            </a:p>
          </p:txBody>
        </p:sp>
        <p:sp>
          <p:nvSpPr>
            <p:cNvPr id="9" name="Rounded Rectangle 8"/>
            <p:cNvSpPr/>
            <p:nvPr/>
          </p:nvSpPr>
          <p:spPr>
            <a:xfrm>
              <a:off x="345622" y="4833707"/>
              <a:ext cx="1167619" cy="422031"/>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285652" y="4861059"/>
              <a:ext cx="1167619" cy="369332"/>
            </a:xfrm>
            <a:prstGeom prst="rect">
              <a:avLst/>
            </a:prstGeom>
            <a:noFill/>
          </p:spPr>
          <p:txBody>
            <a:bodyPr wrap="square" rtlCol="0">
              <a:spAutoFit/>
            </a:bodyPr>
            <a:lstStyle/>
            <a:p>
              <a:pPr algn="ctr"/>
              <a:r>
                <a:rPr lang="en-US" b="1" dirty="0" smtClean="0"/>
                <a:t>Insigh</a:t>
              </a:r>
              <a:r>
                <a:rPr lang="en-US" dirty="0" smtClean="0"/>
                <a:t>t</a:t>
              </a:r>
              <a:endParaRPr lang="en-IN" dirty="0"/>
            </a:p>
          </p:txBody>
        </p:sp>
        <p:cxnSp>
          <p:nvCxnSpPr>
            <p:cNvPr id="11" name="Curved Connector 10"/>
            <p:cNvCxnSpPr/>
            <p:nvPr/>
          </p:nvCxnSpPr>
          <p:spPr>
            <a:xfrm>
              <a:off x="1553073" y="5044722"/>
              <a:ext cx="563149" cy="371339"/>
            </a:xfrm>
            <a:prstGeom prst="curvedConnector3">
              <a:avLst>
                <a:gd name="adj1" fmla="val 65155"/>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588826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6428" y="96745"/>
            <a:ext cx="10681008" cy="1200329"/>
            <a:chOff x="707136" y="194281"/>
            <a:chExt cx="10681008" cy="1200329"/>
          </a:xfrm>
        </p:grpSpPr>
        <p:sp>
          <p:nvSpPr>
            <p:cNvPr id="3" name="TextBox 2"/>
            <p:cNvSpPr txBox="1"/>
            <p:nvPr/>
          </p:nvSpPr>
          <p:spPr>
            <a:xfrm>
              <a:off x="2183184" y="194281"/>
              <a:ext cx="920496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Get the Top 3 products in each division that have a </a:t>
              </a:r>
              <a:r>
                <a:rPr lang="en-US" dirty="0" smtClean="0">
                  <a:latin typeface="Arial" panose="020B0604020202020204" pitchFamily="34" charset="0"/>
                  <a:cs typeface="Arial" panose="020B0604020202020204" pitchFamily="34" charset="0"/>
                </a:rPr>
                <a:t>high </a:t>
              </a:r>
              <a:r>
                <a:rPr lang="en-US" dirty="0" err="1" smtClean="0">
                  <a:latin typeface="Arial" panose="020B0604020202020204" pitchFamily="34" charset="0"/>
                  <a:cs typeface="Arial" panose="020B0604020202020204" pitchFamily="34" charset="0"/>
                </a:rPr>
                <a:t>total_sold_quantity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the </a:t>
              </a:r>
              <a:r>
                <a:rPr lang="en-US" dirty="0" err="1">
                  <a:latin typeface="Arial" panose="020B0604020202020204" pitchFamily="34" charset="0"/>
                  <a:cs typeface="Arial" panose="020B0604020202020204" pitchFamily="34" charset="0"/>
                </a:rPr>
                <a:t>fiscal_year</a:t>
              </a:r>
              <a:r>
                <a:rPr lang="en-US" dirty="0">
                  <a:latin typeface="Arial" panose="020B0604020202020204" pitchFamily="34" charset="0"/>
                  <a:cs typeface="Arial" panose="020B0604020202020204" pitchFamily="34" charset="0"/>
                </a:rPr>
                <a:t> 2021? The final output contains </a:t>
              </a:r>
              <a:r>
                <a:rPr lang="en-US" dirty="0" smtClean="0">
                  <a:latin typeface="Arial" panose="020B0604020202020204" pitchFamily="34" charset="0"/>
                  <a:cs typeface="Arial" panose="020B0604020202020204" pitchFamily="34" charset="0"/>
                </a:rPr>
                <a:t>these fields, division, </a:t>
              </a:r>
              <a:r>
                <a:rPr lang="en-US" dirty="0" err="1" smtClean="0">
                  <a:latin typeface="Arial" panose="020B0604020202020204" pitchFamily="34" charset="0"/>
                  <a:cs typeface="Arial" panose="020B0604020202020204" pitchFamily="34" charset="0"/>
                </a:rPr>
                <a:t>product_code</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roduct, </a:t>
              </a:r>
              <a:r>
                <a:rPr lang="en-US" dirty="0" err="1" smtClean="0">
                  <a:latin typeface="Arial" panose="020B0604020202020204" pitchFamily="34" charset="0"/>
                  <a:cs typeface="Arial" panose="020B0604020202020204" pitchFamily="34" charset="0"/>
                </a:rPr>
                <a:t>total_sold_quantity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rank_order</a:t>
              </a:r>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646331"/>
              <a:chOff x="707136" y="194281"/>
              <a:chExt cx="1414272" cy="646331"/>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646331"/>
              </a:xfrm>
              <a:prstGeom prst="rect">
                <a:avLst/>
              </a:prstGeom>
              <a:noFill/>
            </p:spPr>
            <p:txBody>
              <a:bodyPr wrap="square" rtlCol="0">
                <a:spAutoFit/>
              </a:bodyPr>
              <a:lstStyle/>
              <a:p>
                <a:pPr algn="ctr"/>
                <a:r>
                  <a:rPr lang="en-US" b="1" smtClean="0"/>
                  <a:t>10.Question</a:t>
                </a:r>
                <a:endParaRPr lang="en-IN" b="1" dirty="0"/>
              </a:p>
            </p:txBody>
          </p:sp>
        </p:grpSp>
      </p:grpSp>
      <p:grpSp>
        <p:nvGrpSpPr>
          <p:cNvPr id="11" name="Group 10"/>
          <p:cNvGrpSpPr/>
          <p:nvPr/>
        </p:nvGrpSpPr>
        <p:grpSpPr>
          <a:xfrm>
            <a:off x="651567" y="1574073"/>
            <a:ext cx="11347826" cy="4247317"/>
            <a:chOff x="707136" y="2070212"/>
            <a:chExt cx="10656930" cy="4247317"/>
          </a:xfrm>
        </p:grpSpPr>
        <p:sp>
          <p:nvSpPr>
            <p:cNvPr id="6" name="TextBox 5"/>
            <p:cNvSpPr txBox="1"/>
            <p:nvPr/>
          </p:nvSpPr>
          <p:spPr>
            <a:xfrm>
              <a:off x="2147052" y="2070212"/>
              <a:ext cx="9217014" cy="4247317"/>
            </a:xfrm>
            <a:prstGeom prst="rect">
              <a:avLst/>
            </a:prstGeom>
            <a:noFill/>
          </p:spPr>
          <p:txBody>
            <a:bodyPr wrap="square" rtlCol="0">
              <a:spAutoFit/>
            </a:bodyPr>
            <a:lstStyle/>
            <a:p>
              <a:r>
                <a:rPr lang="en-US" dirty="0">
                  <a:cs typeface="Arial" panose="020B0604020202020204" pitchFamily="34" charset="0"/>
                </a:rPr>
                <a:t> </a:t>
              </a:r>
              <a:r>
                <a:rPr lang="en-US" b="1" dirty="0" smtClean="0">
                  <a:solidFill>
                    <a:srgbClr val="00B0F0"/>
                  </a:solidFill>
                  <a:cs typeface="Arial" panose="020B0604020202020204" pitchFamily="34" charset="0"/>
                </a:rPr>
                <a:t>with</a:t>
              </a:r>
              <a:r>
                <a:rPr lang="en-US" dirty="0" smtClean="0">
                  <a:cs typeface="Arial" panose="020B0604020202020204" pitchFamily="34" charset="0"/>
                </a:rPr>
                <a:t> </a:t>
              </a:r>
              <a:r>
                <a:rPr lang="en-US" dirty="0" err="1" smtClean="0">
                  <a:cs typeface="Arial" panose="020B0604020202020204" pitchFamily="34" charset="0"/>
                </a:rPr>
                <a:t>ranked_products</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select</a:t>
              </a:r>
              <a:r>
                <a:rPr lang="en-US" dirty="0" smtClean="0">
                  <a:cs typeface="Arial" panose="020B0604020202020204" pitchFamily="34" charset="0"/>
                </a:rPr>
                <a:t> </a:t>
              </a:r>
              <a:r>
                <a:rPr lang="en-US" dirty="0" err="1" smtClean="0">
                  <a:cs typeface="Arial" panose="020B0604020202020204" pitchFamily="34" charset="0"/>
                </a:rPr>
                <a:t>p.division</a:t>
              </a:r>
              <a:r>
                <a:rPr lang="en-US" dirty="0" smtClean="0">
                  <a:cs typeface="Arial" panose="020B0604020202020204" pitchFamily="34" charset="0"/>
                </a:rPr>
                <a:t>, </a:t>
              </a:r>
              <a:r>
                <a:rPr lang="en-US" dirty="0" err="1" smtClean="0">
                  <a:cs typeface="Arial" panose="020B0604020202020204" pitchFamily="34" charset="0"/>
                </a:rPr>
                <a:t>p.product_code</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chemeClr val="accent1">
                      <a:lumMod val="20000"/>
                      <a:lumOff val="8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s.sold_quantity</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a:t>
              </a:r>
              <a:r>
                <a:rPr lang="en-US" dirty="0" err="1" smtClean="0">
                  <a:cs typeface="Arial" panose="020B0604020202020204" pitchFamily="34" charset="0"/>
                </a:rPr>
                <a:t>total_sold_quantity</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rank</a:t>
              </a:r>
              <a:r>
                <a:rPr lang="en-US" dirty="0" smtClean="0">
                  <a:cs typeface="Arial" panose="020B0604020202020204" pitchFamily="34" charset="0"/>
                </a:rPr>
                <a:t>() </a:t>
              </a:r>
              <a:r>
                <a:rPr lang="en-US" b="1" dirty="0" smtClean="0">
                  <a:solidFill>
                    <a:srgbClr val="00B0F0"/>
                  </a:solidFill>
                  <a:cs typeface="Arial" panose="020B0604020202020204" pitchFamily="34" charset="0"/>
                </a:rPr>
                <a:t>over</a:t>
              </a:r>
              <a:r>
                <a:rPr lang="en-US" dirty="0" smtClean="0">
                  <a:cs typeface="Arial" panose="020B0604020202020204" pitchFamily="34" charset="0"/>
                </a:rPr>
                <a:t>(</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partition by </a:t>
              </a:r>
              <a:r>
                <a:rPr lang="en-US" dirty="0" err="1" smtClean="0">
                  <a:cs typeface="Arial" panose="020B0604020202020204" pitchFamily="34" charset="0"/>
                </a:rPr>
                <a:t>p.division</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order by </a:t>
              </a:r>
              <a:r>
                <a:rPr lang="en-US" dirty="0" smtClean="0">
                  <a:solidFill>
                    <a:schemeClr val="accent1">
                      <a:lumMod val="20000"/>
                      <a:lumOff val="80000"/>
                    </a:schemeClr>
                  </a:solidFill>
                  <a:cs typeface="Arial" panose="020B0604020202020204" pitchFamily="34" charset="0"/>
                </a:rPr>
                <a:t>sum</a:t>
              </a:r>
              <a:r>
                <a:rPr lang="en-US" dirty="0" smtClean="0">
                  <a:cs typeface="Arial" panose="020B0604020202020204" pitchFamily="34" charset="0"/>
                </a:rPr>
                <a:t>(</a:t>
              </a:r>
              <a:r>
                <a:rPr lang="en-US" dirty="0" err="1" smtClean="0">
                  <a:cs typeface="Arial" panose="020B0604020202020204" pitchFamily="34" charset="0"/>
                </a:rPr>
                <a:t>s.sold_quantity</a:t>
              </a:r>
              <a:r>
                <a:rPr lang="en-US" dirty="0" smtClean="0">
                  <a:cs typeface="Arial" panose="020B0604020202020204" pitchFamily="34" charset="0"/>
                </a:rPr>
                <a:t>) </a:t>
              </a:r>
              <a:r>
                <a:rPr lang="en-US" b="1" dirty="0" err="1" smtClean="0">
                  <a:solidFill>
                    <a:srgbClr val="00B0F0"/>
                  </a:solidFill>
                  <a:cs typeface="Arial" panose="020B0604020202020204" pitchFamily="34" charset="0"/>
                </a:rPr>
                <a:t>desc</a:t>
              </a:r>
              <a:r>
                <a:rPr lang="en-US" dirty="0" smtClean="0">
                  <a:cs typeface="Arial" panose="020B0604020202020204" pitchFamily="34" charset="0"/>
                </a:rPr>
                <a:t>) </a:t>
              </a:r>
              <a:r>
                <a:rPr lang="en-US" b="1" dirty="0" smtClean="0">
                  <a:solidFill>
                    <a:srgbClr val="00B0F0"/>
                  </a:solidFill>
                  <a:cs typeface="Arial" panose="020B0604020202020204" pitchFamily="34" charset="0"/>
                </a:rPr>
                <a:t>as</a:t>
              </a:r>
              <a:r>
                <a:rPr lang="en-US" dirty="0" smtClean="0">
                  <a:cs typeface="Arial" panose="020B0604020202020204" pitchFamily="34" charset="0"/>
                </a:rPr>
                <a:t> top</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from</a:t>
              </a:r>
              <a:r>
                <a:rPr lang="en-US" dirty="0" smtClean="0">
                  <a:cs typeface="Arial" panose="020B0604020202020204" pitchFamily="34" charset="0"/>
                </a:rPr>
                <a:t> </a:t>
              </a:r>
              <a:r>
                <a:rPr lang="en-US" dirty="0" err="1" smtClean="0">
                  <a:cs typeface="Arial" panose="020B0604020202020204" pitchFamily="34" charset="0"/>
                </a:rPr>
                <a:t>fact_sales_monthly</a:t>
              </a:r>
              <a:r>
                <a:rPr lang="en-US" dirty="0" smtClean="0">
                  <a:cs typeface="Arial" panose="020B0604020202020204" pitchFamily="34" charset="0"/>
                </a:rPr>
                <a:t> s</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join </a:t>
              </a:r>
              <a:r>
                <a:rPr lang="en-US" dirty="0" err="1" smtClean="0">
                  <a:cs typeface="Arial" panose="020B0604020202020204" pitchFamily="34" charset="0"/>
                </a:rPr>
                <a:t>dim_product</a:t>
              </a:r>
              <a:r>
                <a:rPr lang="en-US" dirty="0" smtClean="0">
                  <a:cs typeface="Arial" panose="020B0604020202020204" pitchFamily="34" charset="0"/>
                </a:rPr>
                <a:t> p</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on</a:t>
              </a:r>
              <a:r>
                <a:rPr lang="en-US" dirty="0" smtClean="0">
                  <a:cs typeface="Arial" panose="020B0604020202020204" pitchFamily="34" charset="0"/>
                </a:rPr>
                <a:t> </a:t>
              </a:r>
              <a:r>
                <a:rPr lang="en-US" dirty="0" err="1" smtClean="0">
                  <a:cs typeface="Arial" panose="020B0604020202020204" pitchFamily="34" charset="0"/>
                </a:rPr>
                <a:t>s.product_code</a:t>
              </a:r>
              <a:r>
                <a:rPr lang="en-US" dirty="0" smtClean="0">
                  <a:cs typeface="Arial" panose="020B0604020202020204" pitchFamily="34" charset="0"/>
                </a:rPr>
                <a:t> = </a:t>
              </a:r>
              <a:r>
                <a:rPr lang="en-US" dirty="0" err="1" smtClean="0">
                  <a:cs typeface="Arial" panose="020B0604020202020204" pitchFamily="34" charset="0"/>
                </a:rPr>
                <a:t>p.product_code</a:t>
              </a:r>
              <a:endParaRPr lang="en-US" dirty="0">
                <a:cs typeface="Arial" panose="020B0604020202020204" pitchFamily="34" charset="0"/>
              </a:endParaRPr>
            </a:p>
            <a:p>
              <a:r>
                <a:rPr lang="en-US" dirty="0" smtClean="0">
                  <a:cs typeface="Arial" panose="020B0604020202020204" pitchFamily="34" charset="0"/>
                </a:rPr>
                <a:t>         </a:t>
              </a:r>
              <a:r>
                <a:rPr lang="en-US" b="1" dirty="0" smtClean="0">
                  <a:solidFill>
                    <a:srgbClr val="00B0F0"/>
                  </a:solidFill>
                  <a:cs typeface="Arial" panose="020B0604020202020204" pitchFamily="34" charset="0"/>
                </a:rPr>
                <a:t>where</a:t>
              </a:r>
              <a:r>
                <a:rPr lang="en-US" dirty="0" smtClean="0">
                  <a:cs typeface="Arial" panose="020B0604020202020204" pitchFamily="34" charset="0"/>
                </a:rPr>
                <a:t> </a:t>
              </a:r>
              <a:r>
                <a:rPr lang="en-US" dirty="0" err="1" smtClean="0">
                  <a:cs typeface="Arial" panose="020B0604020202020204" pitchFamily="34" charset="0"/>
                </a:rPr>
                <a:t>s.fiscal_year</a:t>
              </a:r>
              <a:r>
                <a:rPr lang="en-US" dirty="0" smtClean="0">
                  <a:cs typeface="Arial" panose="020B0604020202020204" pitchFamily="34" charset="0"/>
                </a:rPr>
                <a:t> = </a:t>
              </a:r>
              <a:r>
                <a:rPr lang="en-US" dirty="0" smtClean="0">
                  <a:solidFill>
                    <a:srgbClr val="FFC000"/>
                  </a:solidFill>
                  <a:cs typeface="Arial" panose="020B0604020202020204" pitchFamily="34" charset="0"/>
                </a:rPr>
                <a:t>2021</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group by </a:t>
              </a:r>
              <a:r>
                <a:rPr lang="en-US" dirty="0" err="1" smtClean="0">
                  <a:cs typeface="Arial" panose="020B0604020202020204" pitchFamily="34" charset="0"/>
                </a:rPr>
                <a:t>p.division</a:t>
              </a:r>
              <a:r>
                <a:rPr lang="en-US" dirty="0" smtClean="0">
                  <a:cs typeface="Arial" panose="020B0604020202020204" pitchFamily="34" charset="0"/>
                </a:rPr>
                <a:t>, </a:t>
              </a:r>
              <a:r>
                <a:rPr lang="en-US" dirty="0" err="1" smtClean="0">
                  <a:cs typeface="Arial" panose="020B0604020202020204" pitchFamily="34" charset="0"/>
                </a:rPr>
                <a:t>p.product_code</a:t>
              </a:r>
              <a:r>
                <a:rPr lang="en-US" dirty="0" smtClean="0">
                  <a:cs typeface="Arial" panose="020B0604020202020204" pitchFamily="34" charset="0"/>
                </a:rPr>
                <a:t> )</a:t>
              </a:r>
            </a:p>
            <a:p>
              <a:r>
                <a:rPr lang="en-US" dirty="0">
                  <a:cs typeface="Arial" panose="020B0604020202020204" pitchFamily="34" charset="0"/>
                </a:rPr>
                <a:t> </a:t>
              </a:r>
              <a:r>
                <a:rPr lang="en-US" b="1" dirty="0" smtClean="0">
                  <a:solidFill>
                    <a:srgbClr val="00B0F0"/>
                  </a:solidFill>
                  <a:cs typeface="Arial" panose="020B0604020202020204" pitchFamily="34" charset="0"/>
                </a:rPr>
                <a:t>select</a:t>
              </a:r>
              <a:r>
                <a:rPr lang="en-US" dirty="0" smtClean="0">
                  <a:cs typeface="Arial" panose="020B0604020202020204" pitchFamily="34" charset="0"/>
                </a:rPr>
                <a:t> division, </a:t>
              </a:r>
              <a:r>
                <a:rPr lang="en-US" dirty="0" err="1" smtClean="0">
                  <a:cs typeface="Arial" panose="020B0604020202020204" pitchFamily="34" charset="0"/>
                </a:rPr>
                <a:t>product_code</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from</a:t>
              </a:r>
              <a:r>
                <a:rPr lang="en-US" dirty="0" smtClean="0">
                  <a:cs typeface="Arial" panose="020B0604020202020204" pitchFamily="34" charset="0"/>
                </a:rPr>
                <a:t> </a:t>
              </a:r>
              <a:r>
                <a:rPr lang="en-US" dirty="0" err="1" smtClean="0">
                  <a:cs typeface="Arial" panose="020B0604020202020204" pitchFamily="34" charset="0"/>
                </a:rPr>
                <a:t>ranked_products</a:t>
              </a:r>
              <a:endParaRPr lang="en-US" dirty="0" smtClean="0">
                <a:cs typeface="Arial" panose="020B0604020202020204" pitchFamily="34" charset="0"/>
              </a:endParaRP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where</a:t>
              </a:r>
              <a:r>
                <a:rPr lang="en-US" dirty="0" smtClean="0">
                  <a:cs typeface="Arial" panose="020B0604020202020204" pitchFamily="34" charset="0"/>
                </a:rPr>
                <a:t> top &lt;= </a:t>
              </a:r>
              <a:r>
                <a:rPr lang="en-US" dirty="0" smtClean="0">
                  <a:solidFill>
                    <a:srgbClr val="FFC000"/>
                  </a:solidFill>
                  <a:cs typeface="Arial" panose="020B0604020202020204" pitchFamily="34" charset="0"/>
                </a:rPr>
                <a:t>3</a:t>
              </a:r>
            </a:p>
            <a:p>
              <a:r>
                <a:rPr lang="en-US" dirty="0">
                  <a:cs typeface="Arial" panose="020B0604020202020204" pitchFamily="34" charset="0"/>
                </a:rPr>
                <a:t> </a:t>
              </a:r>
              <a:r>
                <a:rPr lang="en-US" dirty="0" smtClean="0">
                  <a:cs typeface="Arial" panose="020B0604020202020204" pitchFamily="34" charset="0"/>
                </a:rPr>
                <a:t>      </a:t>
              </a:r>
              <a:r>
                <a:rPr lang="en-US" b="1" dirty="0" smtClean="0">
                  <a:solidFill>
                    <a:srgbClr val="00B0F0"/>
                  </a:solidFill>
                  <a:cs typeface="Arial" panose="020B0604020202020204" pitchFamily="34" charset="0"/>
                </a:rPr>
                <a:t>order by </a:t>
              </a:r>
              <a:r>
                <a:rPr lang="en-US" dirty="0" smtClean="0">
                  <a:cs typeface="Arial" panose="020B0604020202020204" pitchFamily="34" charset="0"/>
                </a:rPr>
                <a:t>division, top ;</a:t>
              </a: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61619" y="1544122"/>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2604842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5" y="145366"/>
            <a:ext cx="9905998" cy="740899"/>
          </a:xfrm>
        </p:spPr>
        <p:txBody>
          <a:bodyPr>
            <a:normAutofit/>
          </a:bodyPr>
          <a:lstStyle/>
          <a:p>
            <a:pPr algn="ctr"/>
            <a:r>
              <a:rPr lang="en-US" sz="2400" b="1" dirty="0">
                <a:solidFill>
                  <a:srgbClr val="FF6600"/>
                </a:solidFill>
                <a:effectLst>
                  <a:glow rad="38100">
                    <a:schemeClr val="bg1">
                      <a:lumMod val="65000"/>
                      <a:lumOff val="35000"/>
                      <a:alpha val="40000"/>
                    </a:schemeClr>
                  </a:glow>
                </a:effectLst>
              </a:rPr>
              <a:t>Top 3 Products by Sales Quantity: FY 2021 by Division</a:t>
            </a:r>
            <a:endParaRPr lang="en-IN" sz="2400" b="1" dirty="0">
              <a:solidFill>
                <a:srgbClr val="FF6600"/>
              </a:solidFill>
              <a:effectLst>
                <a:glow rad="38100">
                  <a:schemeClr val="bg1">
                    <a:lumMod val="65000"/>
                    <a:lumOff val="35000"/>
                    <a:alpha val="40000"/>
                  </a:schemeClr>
                </a:glo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1415" y="2021232"/>
            <a:ext cx="4420217" cy="1714739"/>
          </a:xfrm>
        </p:spPr>
      </p:pic>
      <p:graphicFrame>
        <p:nvGraphicFramePr>
          <p:cNvPr id="5" name="Content Placeholder 4"/>
          <p:cNvGraphicFramePr>
            <a:graphicFrameLocks noGrp="1"/>
          </p:cNvGraphicFramePr>
          <p:nvPr>
            <p:ph sz="quarter" idx="14"/>
            <p:extLst>
              <p:ext uri="{D42A27DB-BD31-4B8C-83A1-F6EECF244321}">
                <p14:modId xmlns:p14="http://schemas.microsoft.com/office/powerpoint/2010/main" val="2963422067"/>
              </p:ext>
            </p:extLst>
          </p:nvPr>
        </p:nvGraphicFramePr>
        <p:xfrm>
          <a:off x="6367560" y="1443111"/>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ight Arrow 6"/>
          <p:cNvSpPr/>
          <p:nvPr/>
        </p:nvSpPr>
        <p:spPr>
          <a:xfrm>
            <a:off x="5767753" y="2700997"/>
            <a:ext cx="436098" cy="50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731520" y="4800067"/>
            <a:ext cx="10512840" cy="1212301"/>
            <a:chOff x="731520" y="4800067"/>
            <a:chExt cx="10512840" cy="1212301"/>
          </a:xfrm>
        </p:grpSpPr>
        <p:sp>
          <p:nvSpPr>
            <p:cNvPr id="8" name="TextBox 7"/>
            <p:cNvSpPr txBox="1"/>
            <p:nvPr/>
          </p:nvSpPr>
          <p:spPr>
            <a:xfrm>
              <a:off x="2715065" y="5089038"/>
              <a:ext cx="8529295" cy="923330"/>
            </a:xfrm>
            <a:prstGeom prst="rect">
              <a:avLst/>
            </a:prstGeom>
            <a:noFill/>
          </p:spPr>
          <p:txBody>
            <a:bodyPr wrap="square" rtlCol="0">
              <a:spAutoFit/>
            </a:bodyPr>
            <a:lstStyle/>
            <a:p>
              <a:pPr marL="342900" indent="-342900">
                <a:buAutoNum type="arabicPeriod"/>
              </a:pPr>
              <a:r>
                <a:rPr lang="en-US" dirty="0" smtClean="0"/>
                <a:t>In the N &amp; S division , pen drives dominates the top three slots.</a:t>
              </a:r>
            </a:p>
            <a:p>
              <a:pPr marL="342900" indent="-342900">
                <a:buAutoNum type="arabicPeriod"/>
              </a:pPr>
              <a:r>
                <a:rPr lang="en-US" dirty="0" smtClean="0"/>
                <a:t>In the P &amp; A division, Mouse captured top three position .</a:t>
              </a:r>
            </a:p>
            <a:p>
              <a:pPr marL="342900" indent="-342900">
                <a:buAutoNum type="arabicPeriod"/>
              </a:pPr>
              <a:r>
                <a:rPr lang="en-US" dirty="0" smtClean="0"/>
                <a:t>In the PC division best selling products are laptop</a:t>
              </a:r>
              <a:endParaRPr lang="en-IN" dirty="0"/>
            </a:p>
          </p:txBody>
        </p:sp>
        <p:cxnSp>
          <p:nvCxnSpPr>
            <p:cNvPr id="4" name="Curved Connector 3"/>
            <p:cNvCxnSpPr/>
            <p:nvPr/>
          </p:nvCxnSpPr>
          <p:spPr>
            <a:xfrm>
              <a:off x="1853184" y="5045244"/>
              <a:ext cx="755904" cy="348594"/>
            </a:xfrm>
            <a:prstGeom prst="curvedConnector3">
              <a:avLst/>
            </a:prstGeom>
            <a:ln w="28575">
              <a:solidFill>
                <a:srgbClr val="FF6600"/>
              </a:solidFill>
              <a:tailEnd type="triangle"/>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816864" y="4800067"/>
              <a:ext cx="1036320" cy="363030"/>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731520" y="4800067"/>
              <a:ext cx="1027879" cy="369332"/>
            </a:xfrm>
            <a:prstGeom prst="rect">
              <a:avLst/>
            </a:prstGeom>
            <a:noFill/>
          </p:spPr>
          <p:txBody>
            <a:bodyPr wrap="square" rtlCol="0">
              <a:spAutoFit/>
            </a:bodyPr>
            <a:lstStyle/>
            <a:p>
              <a:pPr algn="ctr"/>
              <a:r>
                <a:rPr lang="en-US" b="1" dirty="0" smtClean="0"/>
                <a:t>Insight</a:t>
              </a:r>
              <a:endParaRPr lang="en-IN" b="1" dirty="0"/>
            </a:p>
          </p:txBody>
        </p:sp>
      </p:grpSp>
    </p:spTree>
    <p:extLst>
      <p:ext uri="{BB962C8B-B14F-4D97-AF65-F5344CB8AC3E}">
        <p14:creationId xmlns:p14="http://schemas.microsoft.com/office/powerpoint/2010/main" val="3516478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87881" y="163068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05281"/>
            <a:ext cx="8305800" cy="3962400"/>
          </a:xfrm>
          <a:prstGeom prst="rect">
            <a:avLst/>
          </a:prstGeom>
        </p:spPr>
      </p:pic>
      <p:sp>
        <p:nvSpPr>
          <p:cNvPr id="13" name="Freeform 12"/>
          <p:cNvSpPr/>
          <p:nvPr/>
        </p:nvSpPr>
        <p:spPr>
          <a:xfrm>
            <a:off x="-38100" y="-88900"/>
            <a:ext cx="12192000" cy="6946900"/>
          </a:xfrm>
          <a:custGeom>
            <a:avLst/>
            <a:gdLst/>
            <a:ahLst/>
            <a:cxnLst/>
            <a:rect l="l" t="t" r="r" b="b"/>
            <a:pathLst>
              <a:path w="12192000" h="6946900">
                <a:moveTo>
                  <a:pt x="3937439" y="3715620"/>
                </a:moveTo>
                <a:lnTo>
                  <a:pt x="4025490" y="4002389"/>
                </a:lnTo>
                <a:lnTo>
                  <a:pt x="3850307" y="4002389"/>
                </a:lnTo>
                <a:close/>
                <a:moveTo>
                  <a:pt x="7948001" y="3681883"/>
                </a:moveTo>
                <a:cubicBezTo>
                  <a:pt x="7999877" y="3681883"/>
                  <a:pt x="8040960" y="3699205"/>
                  <a:pt x="8071251" y="3733849"/>
                </a:cubicBezTo>
                <a:cubicBezTo>
                  <a:pt x="8101543" y="3768494"/>
                  <a:pt x="8116688" y="3823362"/>
                  <a:pt x="8116688" y="3898456"/>
                </a:cubicBezTo>
                <a:cubicBezTo>
                  <a:pt x="8116688" y="3987697"/>
                  <a:pt x="8102177" y="4049549"/>
                  <a:pt x="8073156" y="4084012"/>
                </a:cubicBezTo>
                <a:cubicBezTo>
                  <a:pt x="8044134" y="4118475"/>
                  <a:pt x="8003142" y="4135706"/>
                  <a:pt x="7950177" y="4135706"/>
                </a:cubicBezTo>
                <a:cubicBezTo>
                  <a:pt x="7898664" y="4135706"/>
                  <a:pt x="7857943" y="4118112"/>
                  <a:pt x="7828015" y="4082923"/>
                </a:cubicBezTo>
                <a:cubicBezTo>
                  <a:pt x="7798087" y="4047735"/>
                  <a:pt x="7783122" y="3989873"/>
                  <a:pt x="7783122" y="3909339"/>
                </a:cubicBezTo>
                <a:cubicBezTo>
                  <a:pt x="7783122" y="3828078"/>
                  <a:pt x="7798177" y="3769854"/>
                  <a:pt x="7828287" y="3734666"/>
                </a:cubicBezTo>
                <a:cubicBezTo>
                  <a:pt x="7858397" y="3699477"/>
                  <a:pt x="7898301" y="3681883"/>
                  <a:pt x="7948001" y="3681883"/>
                </a:cubicBezTo>
                <a:close/>
                <a:moveTo>
                  <a:pt x="8492107" y="3508842"/>
                </a:moveTo>
                <a:lnTo>
                  <a:pt x="8492107" y="3984117"/>
                </a:lnTo>
                <a:cubicBezTo>
                  <a:pt x="8492107" y="4023268"/>
                  <a:pt x="8499725" y="4068220"/>
                  <a:pt x="8514962" y="4118973"/>
                </a:cubicBezTo>
                <a:cubicBezTo>
                  <a:pt x="8524393" y="4150512"/>
                  <a:pt x="8541897" y="4181144"/>
                  <a:pt x="8567472" y="4210872"/>
                </a:cubicBezTo>
                <a:cubicBezTo>
                  <a:pt x="8593047" y="4240599"/>
                  <a:pt x="8621252" y="4263528"/>
                  <a:pt x="8652088" y="4279660"/>
                </a:cubicBezTo>
                <a:cubicBezTo>
                  <a:pt x="8682923" y="4295792"/>
                  <a:pt x="8721286" y="4306577"/>
                  <a:pt x="8767176" y="4312016"/>
                </a:cubicBezTo>
                <a:cubicBezTo>
                  <a:pt x="8813066" y="4317455"/>
                  <a:pt x="8855420" y="4320174"/>
                  <a:pt x="8894236" y="4320174"/>
                </a:cubicBezTo>
                <a:cubicBezTo>
                  <a:pt x="8961348" y="4320174"/>
                  <a:pt x="9018847" y="4311292"/>
                  <a:pt x="9066732" y="4293528"/>
                </a:cubicBezTo>
                <a:cubicBezTo>
                  <a:pt x="9101195" y="4280842"/>
                  <a:pt x="9134116" y="4258819"/>
                  <a:pt x="9165496" y="4227460"/>
                </a:cubicBezTo>
                <a:cubicBezTo>
                  <a:pt x="9196876" y="4196100"/>
                  <a:pt x="9219912" y="4159485"/>
                  <a:pt x="9234604" y="4117613"/>
                </a:cubicBezTo>
                <a:cubicBezTo>
                  <a:pt x="9249296" y="4075742"/>
                  <a:pt x="9256642" y="4031243"/>
                  <a:pt x="9256642" y="3984117"/>
                </a:cubicBezTo>
                <a:lnTo>
                  <a:pt x="9256642" y="3508842"/>
                </a:lnTo>
                <a:lnTo>
                  <a:pt x="9010684" y="3508842"/>
                </a:lnTo>
                <a:lnTo>
                  <a:pt x="9010684" y="3995434"/>
                </a:lnTo>
                <a:cubicBezTo>
                  <a:pt x="9010684" y="4039652"/>
                  <a:pt x="8998622" y="4073813"/>
                  <a:pt x="8974498" y="4097917"/>
                </a:cubicBezTo>
                <a:cubicBezTo>
                  <a:pt x="8950374" y="4122022"/>
                  <a:pt x="8917090" y="4134074"/>
                  <a:pt x="8874646" y="4134074"/>
                </a:cubicBezTo>
                <a:cubicBezTo>
                  <a:pt x="8831840" y="4134074"/>
                  <a:pt x="8798374" y="4121842"/>
                  <a:pt x="8774250" y="4097377"/>
                </a:cubicBezTo>
                <a:cubicBezTo>
                  <a:pt x="8750126" y="4072913"/>
                  <a:pt x="8738064" y="4038932"/>
                  <a:pt x="8738064" y="3995434"/>
                </a:cubicBezTo>
                <a:lnTo>
                  <a:pt x="8738064" y="3508842"/>
                </a:lnTo>
                <a:close/>
                <a:moveTo>
                  <a:pt x="6620328" y="3508842"/>
                </a:moveTo>
                <a:lnTo>
                  <a:pt x="6931040" y="3972460"/>
                </a:lnTo>
                <a:lnTo>
                  <a:pt x="6931040" y="4306570"/>
                </a:lnTo>
                <a:lnTo>
                  <a:pt x="7178085" y="4306570"/>
                </a:lnTo>
                <a:lnTo>
                  <a:pt x="7178085" y="3972460"/>
                </a:lnTo>
                <a:lnTo>
                  <a:pt x="7488252" y="3508842"/>
                </a:lnTo>
                <a:lnTo>
                  <a:pt x="7215912" y="3508842"/>
                </a:lnTo>
                <a:lnTo>
                  <a:pt x="7054860" y="3777960"/>
                </a:lnTo>
                <a:lnTo>
                  <a:pt x="6894139" y="3508842"/>
                </a:lnTo>
                <a:close/>
                <a:moveTo>
                  <a:pt x="5377977" y="3508842"/>
                </a:moveTo>
                <a:lnTo>
                  <a:pt x="5377977" y="4306570"/>
                </a:lnTo>
                <a:lnTo>
                  <a:pt x="5624478" y="4306570"/>
                </a:lnTo>
                <a:lnTo>
                  <a:pt x="5624478" y="4111908"/>
                </a:lnTo>
                <a:lnTo>
                  <a:pt x="5751835" y="3978506"/>
                </a:lnTo>
                <a:lnTo>
                  <a:pt x="5920029" y="4306570"/>
                </a:lnTo>
                <a:lnTo>
                  <a:pt x="6223590" y="4306570"/>
                </a:lnTo>
                <a:lnTo>
                  <a:pt x="5919426" y="3809946"/>
                </a:lnTo>
                <a:lnTo>
                  <a:pt x="6210530" y="3508842"/>
                </a:lnTo>
                <a:lnTo>
                  <a:pt x="5882687" y="3508842"/>
                </a:lnTo>
                <a:lnTo>
                  <a:pt x="5624478" y="3810303"/>
                </a:lnTo>
                <a:lnTo>
                  <a:pt x="5624478" y="3508842"/>
                </a:lnTo>
                <a:close/>
                <a:moveTo>
                  <a:pt x="4454596" y="3508842"/>
                </a:moveTo>
                <a:lnTo>
                  <a:pt x="4454596" y="4306570"/>
                </a:lnTo>
                <a:lnTo>
                  <a:pt x="4686405" y="4306570"/>
                </a:lnTo>
                <a:lnTo>
                  <a:pt x="4686405" y="3868561"/>
                </a:lnTo>
                <a:lnTo>
                  <a:pt x="4985145" y="4306570"/>
                </a:lnTo>
                <a:lnTo>
                  <a:pt x="5217498" y="4306570"/>
                </a:lnTo>
                <a:lnTo>
                  <a:pt x="5217498" y="3508842"/>
                </a:lnTo>
                <a:lnTo>
                  <a:pt x="4985145" y="3508842"/>
                </a:lnTo>
                <a:lnTo>
                  <a:pt x="4985145" y="3950184"/>
                </a:lnTo>
                <a:lnTo>
                  <a:pt x="4684772" y="3508842"/>
                </a:lnTo>
                <a:close/>
                <a:moveTo>
                  <a:pt x="3806026" y="3508842"/>
                </a:moveTo>
                <a:lnTo>
                  <a:pt x="3506198" y="4306570"/>
                </a:lnTo>
                <a:lnTo>
                  <a:pt x="3757886" y="4306570"/>
                </a:lnTo>
                <a:lnTo>
                  <a:pt x="3796767" y="4174885"/>
                </a:lnTo>
                <a:lnTo>
                  <a:pt x="4076623" y="4174885"/>
                </a:lnTo>
                <a:lnTo>
                  <a:pt x="4116533" y="4306570"/>
                </a:lnTo>
                <a:lnTo>
                  <a:pt x="4374666" y="4306570"/>
                </a:lnTo>
                <a:lnTo>
                  <a:pt x="4074906" y="3508842"/>
                </a:lnTo>
                <a:close/>
                <a:moveTo>
                  <a:pt x="2663352" y="3508842"/>
                </a:moveTo>
                <a:lnTo>
                  <a:pt x="2663352" y="4306570"/>
                </a:lnTo>
                <a:lnTo>
                  <a:pt x="2909853" y="4306570"/>
                </a:lnTo>
                <a:lnTo>
                  <a:pt x="2909853" y="3983888"/>
                </a:lnTo>
                <a:lnTo>
                  <a:pt x="3179209" y="3983888"/>
                </a:lnTo>
                <a:lnTo>
                  <a:pt x="3179209" y="4306570"/>
                </a:lnTo>
                <a:lnTo>
                  <a:pt x="3426798" y="4306570"/>
                </a:lnTo>
                <a:lnTo>
                  <a:pt x="3426798" y="3508842"/>
                </a:lnTo>
                <a:lnTo>
                  <a:pt x="3179209" y="3508842"/>
                </a:lnTo>
                <a:lnTo>
                  <a:pt x="3179209" y="3787993"/>
                </a:lnTo>
                <a:lnTo>
                  <a:pt x="2909853" y="3787993"/>
                </a:lnTo>
                <a:lnTo>
                  <a:pt x="2909853" y="3508842"/>
                </a:lnTo>
                <a:close/>
                <a:moveTo>
                  <a:pt x="1806116" y="3508842"/>
                </a:moveTo>
                <a:lnTo>
                  <a:pt x="1806116" y="3705825"/>
                </a:lnTo>
                <a:lnTo>
                  <a:pt x="2057514" y="3705825"/>
                </a:lnTo>
                <a:lnTo>
                  <a:pt x="2057514" y="4306570"/>
                </a:lnTo>
                <a:lnTo>
                  <a:pt x="2304015" y="4306570"/>
                </a:lnTo>
                <a:lnTo>
                  <a:pt x="2304015" y="3705825"/>
                </a:lnTo>
                <a:lnTo>
                  <a:pt x="2555414" y="3705825"/>
                </a:lnTo>
                <a:lnTo>
                  <a:pt x="2555414" y="3508842"/>
                </a:lnTo>
                <a:close/>
                <a:moveTo>
                  <a:pt x="7948545" y="3495238"/>
                </a:moveTo>
                <a:cubicBezTo>
                  <a:pt x="7819037" y="3495238"/>
                  <a:pt x="7718006" y="3531515"/>
                  <a:pt x="7645452" y="3604069"/>
                </a:cubicBezTo>
                <a:cubicBezTo>
                  <a:pt x="7572898" y="3676623"/>
                  <a:pt x="7536621" y="3778016"/>
                  <a:pt x="7536621" y="3908250"/>
                </a:cubicBezTo>
                <a:cubicBezTo>
                  <a:pt x="7536621" y="4001482"/>
                  <a:pt x="7554941" y="4079114"/>
                  <a:pt x="7591581" y="4141148"/>
                </a:cubicBezTo>
                <a:cubicBezTo>
                  <a:pt x="7628220" y="4203181"/>
                  <a:pt x="7676015" y="4248527"/>
                  <a:pt x="7734965" y="4277186"/>
                </a:cubicBezTo>
                <a:cubicBezTo>
                  <a:pt x="7793915" y="4305845"/>
                  <a:pt x="7868373" y="4320174"/>
                  <a:pt x="7958340" y="4320174"/>
                </a:cubicBezTo>
                <a:cubicBezTo>
                  <a:pt x="8046855" y="4320174"/>
                  <a:pt x="8120769" y="4303577"/>
                  <a:pt x="8180082" y="4270384"/>
                </a:cubicBezTo>
                <a:cubicBezTo>
                  <a:pt x="8239395" y="4237191"/>
                  <a:pt x="8284741" y="4190756"/>
                  <a:pt x="8316120" y="4131081"/>
                </a:cubicBezTo>
                <a:cubicBezTo>
                  <a:pt x="8347500" y="4071405"/>
                  <a:pt x="8363189" y="3994952"/>
                  <a:pt x="8363189" y="3901720"/>
                </a:cubicBezTo>
                <a:cubicBezTo>
                  <a:pt x="8363189" y="3773300"/>
                  <a:pt x="8327275" y="3673448"/>
                  <a:pt x="8255447" y="3602164"/>
                </a:cubicBezTo>
                <a:cubicBezTo>
                  <a:pt x="8183619" y="3530880"/>
                  <a:pt x="8081318" y="3495238"/>
                  <a:pt x="7948545" y="3495238"/>
                </a:cubicBezTo>
                <a:close/>
                <a:moveTo>
                  <a:pt x="0" y="0"/>
                </a:moveTo>
                <a:cubicBezTo>
                  <a:pt x="5715000" y="4741333"/>
                  <a:pt x="8128000" y="59267"/>
                  <a:pt x="12192000" y="88900"/>
                </a:cubicBezTo>
                <a:lnTo>
                  <a:pt x="12192000" y="6946900"/>
                </a:lnTo>
                <a:lnTo>
                  <a:pt x="0" y="6946900"/>
                </a:lnTo>
                <a:close/>
              </a:path>
            </a:pathLst>
          </a:cu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5462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181" y="158496"/>
            <a:ext cx="9905998" cy="755904"/>
          </a:xfrm>
        </p:spPr>
        <p:txBody>
          <a:bodyPr/>
          <a:lstStyle/>
          <a:p>
            <a:pPr algn="ctr"/>
            <a:r>
              <a:rPr lang="en-IN" b="1" spc="-10" dirty="0">
                <a:solidFill>
                  <a:srgbClr val="FF6600"/>
                </a:solidFill>
                <a:effectLst>
                  <a:glow rad="38100">
                    <a:schemeClr val="bg1">
                      <a:lumMod val="65000"/>
                      <a:lumOff val="35000"/>
                      <a:alpha val="40000"/>
                    </a:schemeClr>
                  </a:glow>
                </a:effectLst>
              </a:rPr>
              <a:t>AtliQ</a:t>
            </a:r>
            <a:r>
              <a:rPr lang="en-IN" b="1" spc="-60" dirty="0">
                <a:solidFill>
                  <a:srgbClr val="FF6600"/>
                </a:solidFill>
                <a:effectLst>
                  <a:glow rad="38100">
                    <a:schemeClr val="bg1">
                      <a:lumMod val="65000"/>
                      <a:lumOff val="35000"/>
                      <a:alpha val="40000"/>
                    </a:schemeClr>
                  </a:glow>
                </a:effectLst>
              </a:rPr>
              <a:t> </a:t>
            </a:r>
            <a:r>
              <a:rPr lang="en-IN" b="1" spc="5" dirty="0">
                <a:solidFill>
                  <a:srgbClr val="FF6600"/>
                </a:solidFill>
                <a:effectLst>
                  <a:glow rad="38100">
                    <a:schemeClr val="bg1">
                      <a:lumMod val="65000"/>
                      <a:lumOff val="35000"/>
                      <a:alpha val="40000"/>
                    </a:schemeClr>
                  </a:glow>
                </a:effectLst>
              </a:rPr>
              <a:t>Hardware</a:t>
            </a:r>
            <a:r>
              <a:rPr lang="en-IN" b="1" spc="-110" dirty="0">
                <a:solidFill>
                  <a:srgbClr val="FF6600"/>
                </a:solidFill>
                <a:effectLst>
                  <a:glow rad="38100">
                    <a:schemeClr val="bg1">
                      <a:lumMod val="65000"/>
                      <a:lumOff val="35000"/>
                      <a:alpha val="40000"/>
                    </a:schemeClr>
                  </a:glow>
                </a:effectLst>
              </a:rPr>
              <a:t> </a:t>
            </a:r>
            <a:r>
              <a:rPr lang="en-IN" b="1" spc="10" dirty="0">
                <a:solidFill>
                  <a:srgbClr val="FF6600"/>
                </a:solidFill>
                <a:effectLst>
                  <a:glow rad="38100">
                    <a:schemeClr val="bg1">
                      <a:lumMod val="65000"/>
                      <a:lumOff val="35000"/>
                      <a:alpha val="40000"/>
                    </a:schemeClr>
                  </a:glow>
                </a:effectLst>
              </a:rPr>
              <a:t>–</a:t>
            </a:r>
            <a:r>
              <a:rPr lang="en-IN" b="1" spc="-45" dirty="0">
                <a:solidFill>
                  <a:srgbClr val="FF6600"/>
                </a:solidFill>
                <a:effectLst>
                  <a:glow rad="38100">
                    <a:schemeClr val="bg1">
                      <a:lumMod val="65000"/>
                      <a:lumOff val="35000"/>
                      <a:alpha val="40000"/>
                    </a:schemeClr>
                  </a:glow>
                </a:effectLst>
              </a:rPr>
              <a:t> </a:t>
            </a:r>
            <a:r>
              <a:rPr lang="en-IN" b="1" spc="10" dirty="0">
                <a:solidFill>
                  <a:srgbClr val="FF6600"/>
                </a:solidFill>
                <a:effectLst>
                  <a:glow rad="38100">
                    <a:schemeClr val="bg1">
                      <a:lumMod val="65000"/>
                      <a:lumOff val="35000"/>
                      <a:alpha val="40000"/>
                    </a:schemeClr>
                  </a:glow>
                </a:effectLst>
              </a:rPr>
              <a:t>Business</a:t>
            </a:r>
            <a:r>
              <a:rPr lang="en-IN" b="1" spc="-70" dirty="0">
                <a:solidFill>
                  <a:srgbClr val="FF6600"/>
                </a:solidFill>
                <a:effectLst>
                  <a:glow rad="38100">
                    <a:schemeClr val="bg1">
                      <a:lumMod val="65000"/>
                      <a:lumOff val="35000"/>
                      <a:alpha val="40000"/>
                    </a:schemeClr>
                  </a:glow>
                </a:effectLst>
              </a:rPr>
              <a:t> </a:t>
            </a:r>
            <a:r>
              <a:rPr lang="en-IN" b="1" spc="20" dirty="0">
                <a:solidFill>
                  <a:srgbClr val="FF6600"/>
                </a:solidFill>
                <a:effectLst>
                  <a:glow rad="38100">
                    <a:schemeClr val="bg1">
                      <a:lumMod val="65000"/>
                      <a:lumOff val="35000"/>
                      <a:alpha val="40000"/>
                    </a:schemeClr>
                  </a:glow>
                </a:effectLst>
              </a:rPr>
              <a:t>Model</a:t>
            </a:r>
            <a:endParaRPr lang="en-IN" b="1" dirty="0">
              <a:solidFill>
                <a:srgbClr val="FF6600"/>
              </a:solidFill>
              <a:effectLst>
                <a:glow rad="38100">
                  <a:schemeClr val="bg1">
                    <a:lumMod val="65000"/>
                    <a:lumOff val="35000"/>
                    <a:alpha val="40000"/>
                  </a:schemeClr>
                </a:glow>
              </a:effectLst>
            </a:endParaRPr>
          </a:p>
        </p:txBody>
      </p:sp>
      <p:grpSp>
        <p:nvGrpSpPr>
          <p:cNvPr id="3" name="Group 2"/>
          <p:cNvGrpSpPr/>
          <p:nvPr/>
        </p:nvGrpSpPr>
        <p:grpSpPr>
          <a:xfrm>
            <a:off x="789665" y="1278417"/>
            <a:ext cx="1676400" cy="3938248"/>
            <a:chOff x="601645" y="1268752"/>
            <a:chExt cx="1676400" cy="3938248"/>
          </a:xfrm>
        </p:grpSpPr>
        <p:sp>
          <p:nvSpPr>
            <p:cNvPr id="4" name="Rounded Rectangle 3"/>
            <p:cNvSpPr/>
            <p:nvPr/>
          </p:nvSpPr>
          <p:spPr>
            <a:xfrm>
              <a:off x="601645" y="1268752"/>
              <a:ext cx="1676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TextBox 4"/>
            <p:cNvSpPr txBox="1"/>
            <p:nvPr/>
          </p:nvSpPr>
          <p:spPr>
            <a:xfrm>
              <a:off x="701823" y="1459338"/>
              <a:ext cx="1524000" cy="381000"/>
            </a:xfrm>
            <a:prstGeom prst="rect">
              <a:avLst/>
            </a:prstGeom>
            <a:noFill/>
          </p:spPr>
          <p:txBody>
            <a:bodyPr wrap="square" rtlCol="0">
              <a:spAutoFit/>
            </a:bodyPr>
            <a:lstStyle/>
            <a:p>
              <a:r>
                <a:rPr lang="en-US" dirty="0" smtClean="0"/>
                <a:t>Customers</a:t>
              </a:r>
              <a:endParaRPr lang="en-IN" dirty="0"/>
            </a:p>
          </p:txBody>
        </p:sp>
        <p:grpSp>
          <p:nvGrpSpPr>
            <p:cNvPr id="6" name="object 12"/>
            <p:cNvGrpSpPr/>
            <p:nvPr/>
          </p:nvGrpSpPr>
          <p:grpSpPr>
            <a:xfrm>
              <a:off x="806545" y="2012338"/>
              <a:ext cx="1314556" cy="3194662"/>
              <a:chOff x="1166812" y="2163214"/>
              <a:chExt cx="1134110" cy="3194662"/>
            </a:xfrm>
          </p:grpSpPr>
          <p:sp>
            <p:nvSpPr>
              <p:cNvPr id="17" name="object 13"/>
              <p:cNvSpPr/>
              <p:nvPr/>
            </p:nvSpPr>
            <p:spPr>
              <a:xfrm>
                <a:off x="1166812" y="2214626"/>
                <a:ext cx="126364" cy="2044064"/>
              </a:xfrm>
              <a:custGeom>
                <a:avLst/>
                <a:gdLst/>
                <a:ahLst/>
                <a:cxnLst/>
                <a:rect l="l" t="t" r="r" b="b"/>
                <a:pathLst>
                  <a:path w="126365" h="2044064">
                    <a:moveTo>
                      <a:pt x="0" y="0"/>
                    </a:moveTo>
                    <a:lnTo>
                      <a:pt x="0" y="2044065"/>
                    </a:lnTo>
                    <a:lnTo>
                      <a:pt x="125793" y="2044065"/>
                    </a:lnTo>
                  </a:path>
                </a:pathLst>
              </a:custGeom>
              <a:ln w="12700">
                <a:solidFill>
                  <a:srgbClr val="A4A4A4"/>
                </a:solidFill>
              </a:ln>
            </p:spPr>
            <p:txBody>
              <a:bodyPr wrap="square" lIns="0" tIns="0" rIns="0" bIns="0" rtlCol="0"/>
              <a:lstStyle/>
              <a:p>
                <a:endParaRPr/>
              </a:p>
            </p:txBody>
          </p:sp>
          <p:sp>
            <p:nvSpPr>
              <p:cNvPr id="18" name="object 14"/>
              <p:cNvSpPr/>
              <p:nvPr/>
            </p:nvSpPr>
            <p:spPr>
              <a:xfrm>
                <a:off x="1290701" y="3938651"/>
                <a:ext cx="1009650" cy="628650"/>
              </a:xfrm>
              <a:custGeom>
                <a:avLst/>
                <a:gdLst/>
                <a:ahLst/>
                <a:cxnLst/>
                <a:rect l="l" t="t" r="r" b="b"/>
                <a:pathLst>
                  <a:path w="1009650" h="628650">
                    <a:moveTo>
                      <a:pt x="0" y="62865"/>
                    </a:moveTo>
                    <a:lnTo>
                      <a:pt x="4927" y="38361"/>
                    </a:lnTo>
                    <a:lnTo>
                      <a:pt x="18367" y="18383"/>
                    </a:lnTo>
                    <a:lnTo>
                      <a:pt x="38308" y="4929"/>
                    </a:lnTo>
                    <a:lnTo>
                      <a:pt x="62737" y="0"/>
                    </a:lnTo>
                    <a:lnTo>
                      <a:pt x="946785" y="0"/>
                    </a:lnTo>
                    <a:lnTo>
                      <a:pt x="971234" y="4929"/>
                    </a:lnTo>
                    <a:lnTo>
                      <a:pt x="991219" y="18383"/>
                    </a:lnTo>
                    <a:lnTo>
                      <a:pt x="1004702" y="38361"/>
                    </a:lnTo>
                    <a:lnTo>
                      <a:pt x="1009650" y="62865"/>
                    </a:lnTo>
                    <a:lnTo>
                      <a:pt x="1009650" y="565785"/>
                    </a:lnTo>
                    <a:lnTo>
                      <a:pt x="1004702" y="590234"/>
                    </a:lnTo>
                    <a:lnTo>
                      <a:pt x="991219" y="610219"/>
                    </a:lnTo>
                    <a:lnTo>
                      <a:pt x="971234" y="623702"/>
                    </a:lnTo>
                    <a:lnTo>
                      <a:pt x="946785" y="628650"/>
                    </a:lnTo>
                    <a:lnTo>
                      <a:pt x="62737" y="628650"/>
                    </a:lnTo>
                    <a:lnTo>
                      <a:pt x="38308" y="623702"/>
                    </a:lnTo>
                    <a:lnTo>
                      <a:pt x="18367" y="610219"/>
                    </a:lnTo>
                    <a:lnTo>
                      <a:pt x="4927" y="590234"/>
                    </a:lnTo>
                    <a:lnTo>
                      <a:pt x="0" y="565785"/>
                    </a:lnTo>
                    <a:lnTo>
                      <a:pt x="0" y="62865"/>
                    </a:lnTo>
                    <a:close/>
                  </a:path>
                </a:pathLst>
              </a:custGeom>
              <a:solidFill>
                <a:srgbClr val="FF6600"/>
              </a:solidFill>
              <a:ln w="12700">
                <a:solidFill>
                  <a:srgbClr val="B88982"/>
                </a:solidFill>
              </a:ln>
            </p:spPr>
            <p:txBody>
              <a:bodyPr wrap="square" lIns="0" tIns="0" rIns="0" bIns="0" rtlCol="0"/>
              <a:lstStyle/>
              <a:p>
                <a:endParaRPr/>
              </a:p>
            </p:txBody>
          </p:sp>
          <p:sp>
            <p:nvSpPr>
              <p:cNvPr id="19" name="object 15"/>
              <p:cNvSpPr/>
              <p:nvPr/>
            </p:nvSpPr>
            <p:spPr>
              <a:xfrm>
                <a:off x="1166812" y="2163214"/>
                <a:ext cx="1134110" cy="3194662"/>
              </a:xfrm>
              <a:custGeom>
                <a:avLst/>
                <a:gdLst/>
                <a:ahLst/>
                <a:cxnLst/>
                <a:rect l="l" t="t" r="r" b="b"/>
                <a:pathLst>
                  <a:path w="1134110" h="3143250">
                    <a:moveTo>
                      <a:pt x="0" y="0"/>
                    </a:moveTo>
                    <a:lnTo>
                      <a:pt x="0" y="2830322"/>
                    </a:lnTo>
                    <a:lnTo>
                      <a:pt x="125793" y="2830322"/>
                    </a:lnTo>
                  </a:path>
                  <a:path w="1134110" h="3143250">
                    <a:moveTo>
                      <a:pt x="123888" y="2577465"/>
                    </a:moveTo>
                    <a:lnTo>
                      <a:pt x="128815" y="2552961"/>
                    </a:lnTo>
                    <a:lnTo>
                      <a:pt x="142255" y="2532983"/>
                    </a:lnTo>
                    <a:lnTo>
                      <a:pt x="162196" y="2519529"/>
                    </a:lnTo>
                    <a:lnTo>
                      <a:pt x="186626" y="2514600"/>
                    </a:lnTo>
                    <a:lnTo>
                      <a:pt x="1070673" y="2514600"/>
                    </a:lnTo>
                    <a:lnTo>
                      <a:pt x="1095122" y="2519529"/>
                    </a:lnTo>
                    <a:lnTo>
                      <a:pt x="1115107" y="2532983"/>
                    </a:lnTo>
                    <a:lnTo>
                      <a:pt x="1128591" y="2552961"/>
                    </a:lnTo>
                    <a:lnTo>
                      <a:pt x="1133538" y="2577465"/>
                    </a:lnTo>
                    <a:lnTo>
                      <a:pt x="1133538" y="3080385"/>
                    </a:lnTo>
                    <a:lnTo>
                      <a:pt x="1128591" y="3104834"/>
                    </a:lnTo>
                    <a:lnTo>
                      <a:pt x="1115107" y="3124819"/>
                    </a:lnTo>
                    <a:lnTo>
                      <a:pt x="1095122" y="3138302"/>
                    </a:lnTo>
                    <a:lnTo>
                      <a:pt x="1070673" y="3143250"/>
                    </a:lnTo>
                    <a:lnTo>
                      <a:pt x="186626" y="3143250"/>
                    </a:lnTo>
                    <a:lnTo>
                      <a:pt x="162196" y="3138302"/>
                    </a:lnTo>
                    <a:lnTo>
                      <a:pt x="142255" y="3124819"/>
                    </a:lnTo>
                    <a:lnTo>
                      <a:pt x="128815" y="3104834"/>
                    </a:lnTo>
                    <a:lnTo>
                      <a:pt x="123888" y="3080385"/>
                    </a:lnTo>
                    <a:lnTo>
                      <a:pt x="123888" y="2577465"/>
                    </a:lnTo>
                    <a:close/>
                  </a:path>
                </a:pathLst>
              </a:custGeom>
              <a:noFill/>
              <a:ln w="12700">
                <a:solidFill>
                  <a:srgbClr val="A4A4A4"/>
                </a:solidFill>
              </a:ln>
            </p:spPr>
            <p:txBody>
              <a:bodyPr wrap="square" lIns="0" tIns="0" rIns="0" bIns="0" rtlCol="0"/>
              <a:lstStyle/>
              <a:p>
                <a:endParaRPr/>
              </a:p>
            </p:txBody>
          </p:sp>
        </p:grpSp>
        <p:sp>
          <p:nvSpPr>
            <p:cNvPr id="7" name="TextBox 6"/>
            <p:cNvSpPr txBox="1"/>
            <p:nvPr/>
          </p:nvSpPr>
          <p:spPr>
            <a:xfrm>
              <a:off x="984120" y="3921329"/>
              <a:ext cx="902842" cy="369332"/>
            </a:xfrm>
            <a:prstGeom prst="rect">
              <a:avLst/>
            </a:prstGeom>
            <a:noFill/>
          </p:spPr>
          <p:txBody>
            <a:bodyPr wrap="square" rtlCol="0">
              <a:spAutoFit/>
            </a:bodyPr>
            <a:lstStyle/>
            <a:p>
              <a:r>
                <a:rPr lang="en-IN" sz="1800" spc="-5" dirty="0" smtClean="0">
                  <a:solidFill>
                    <a:schemeClr val="bg1"/>
                  </a:solidFill>
                  <a:latin typeface="Calibri"/>
                  <a:cs typeface="Calibri"/>
                </a:rPr>
                <a:t>Staples</a:t>
              </a:r>
              <a:endParaRPr lang="en-IN" dirty="0">
                <a:solidFill>
                  <a:schemeClr val="bg1"/>
                </a:solidFill>
              </a:endParaRPr>
            </a:p>
          </p:txBody>
        </p:sp>
        <p:sp>
          <p:nvSpPr>
            <p:cNvPr id="8" name="TextBox 7"/>
            <p:cNvSpPr txBox="1"/>
            <p:nvPr/>
          </p:nvSpPr>
          <p:spPr>
            <a:xfrm>
              <a:off x="959565" y="4560669"/>
              <a:ext cx="1167156" cy="646331"/>
            </a:xfrm>
            <a:prstGeom prst="rect">
              <a:avLst/>
            </a:prstGeom>
            <a:solidFill>
              <a:srgbClr val="FF6600"/>
            </a:solidFill>
          </p:spPr>
          <p:txBody>
            <a:bodyPr wrap="square" rtlCol="0">
              <a:spAutoFit/>
            </a:bodyPr>
            <a:lstStyle/>
            <a:p>
              <a:pPr algn="ctr"/>
              <a:r>
                <a:rPr lang="en-IN" sz="1800" spc="-25" dirty="0" smtClean="0">
                  <a:solidFill>
                    <a:schemeClr val="bg1"/>
                  </a:solidFill>
                  <a:latin typeface="Calibri"/>
                  <a:cs typeface="Calibri"/>
                </a:rPr>
                <a:t>F</a:t>
              </a:r>
              <a:r>
                <a:rPr lang="en-IN" sz="1800" spc="-15" dirty="0" smtClean="0">
                  <a:solidFill>
                    <a:schemeClr val="bg1"/>
                  </a:solidFill>
                  <a:latin typeface="Calibri"/>
                  <a:cs typeface="Calibri"/>
                </a:rPr>
                <a:t>li</a:t>
              </a:r>
              <a:r>
                <a:rPr lang="en-IN" sz="1800" spc="-5" dirty="0" smtClean="0">
                  <a:solidFill>
                    <a:schemeClr val="bg1"/>
                  </a:solidFill>
                  <a:latin typeface="Calibri"/>
                  <a:cs typeface="Calibri"/>
                </a:rPr>
                <a:t>p</a:t>
              </a:r>
              <a:r>
                <a:rPr lang="en-IN" sz="1800" spc="-15" dirty="0" smtClean="0">
                  <a:solidFill>
                    <a:schemeClr val="bg1"/>
                  </a:solidFill>
                  <a:latin typeface="Calibri"/>
                  <a:cs typeface="Calibri"/>
                </a:rPr>
                <a:t>k</a:t>
              </a:r>
              <a:r>
                <a:rPr lang="en-IN" sz="1800" spc="10" dirty="0" smtClean="0">
                  <a:solidFill>
                    <a:schemeClr val="bg1"/>
                  </a:solidFill>
                  <a:latin typeface="Calibri"/>
                  <a:cs typeface="Calibri"/>
                </a:rPr>
                <a:t>a</a:t>
              </a:r>
              <a:r>
                <a:rPr lang="en-IN" sz="1800" spc="-25" dirty="0" smtClean="0">
                  <a:solidFill>
                    <a:schemeClr val="bg1"/>
                  </a:solidFill>
                  <a:latin typeface="Calibri"/>
                  <a:cs typeface="Calibri"/>
                </a:rPr>
                <a:t>r</a:t>
              </a:r>
              <a:r>
                <a:rPr lang="en-IN" sz="1800" spc="5" dirty="0" smtClean="0">
                  <a:solidFill>
                    <a:schemeClr val="bg1"/>
                  </a:solidFill>
                  <a:latin typeface="Calibri"/>
                  <a:cs typeface="Calibri"/>
                </a:rPr>
                <a:t>t</a:t>
              </a:r>
              <a:endParaRPr lang="en-IN" sz="1800" dirty="0" smtClean="0">
                <a:solidFill>
                  <a:schemeClr val="bg1"/>
                </a:solidFill>
                <a:latin typeface="Calibri"/>
                <a:cs typeface="Calibri"/>
              </a:endParaRPr>
            </a:p>
            <a:p>
              <a:pPr algn="ctr"/>
              <a:endParaRPr lang="en-IN" dirty="0"/>
            </a:p>
          </p:txBody>
        </p:sp>
        <p:grpSp>
          <p:nvGrpSpPr>
            <p:cNvPr id="9" name="object 8"/>
            <p:cNvGrpSpPr/>
            <p:nvPr/>
          </p:nvGrpSpPr>
          <p:grpSpPr>
            <a:xfrm>
              <a:off x="816748" y="2040987"/>
              <a:ext cx="1330960" cy="1584325"/>
              <a:chOff x="1160462" y="2208276"/>
              <a:chExt cx="1146810" cy="1584325"/>
            </a:xfrm>
          </p:grpSpPr>
          <p:sp>
            <p:nvSpPr>
              <p:cNvPr id="15" name="object 9"/>
              <p:cNvSpPr/>
              <p:nvPr/>
            </p:nvSpPr>
            <p:spPr>
              <a:xfrm>
                <a:off x="1166812" y="2214626"/>
                <a:ext cx="126364" cy="1257935"/>
              </a:xfrm>
              <a:custGeom>
                <a:avLst/>
                <a:gdLst/>
                <a:ahLst/>
                <a:cxnLst/>
                <a:rect l="l" t="t" r="r" b="b"/>
                <a:pathLst>
                  <a:path w="126365" h="1257935">
                    <a:moveTo>
                      <a:pt x="0" y="0"/>
                    </a:moveTo>
                    <a:lnTo>
                      <a:pt x="0" y="1257935"/>
                    </a:lnTo>
                    <a:lnTo>
                      <a:pt x="125793" y="1257935"/>
                    </a:lnTo>
                  </a:path>
                </a:pathLst>
              </a:custGeom>
              <a:ln w="12700">
                <a:solidFill>
                  <a:srgbClr val="A4A4A4"/>
                </a:solidFill>
              </a:ln>
            </p:spPr>
            <p:txBody>
              <a:bodyPr wrap="square" lIns="0" tIns="0" rIns="0" bIns="0" rtlCol="0"/>
              <a:lstStyle/>
              <a:p>
                <a:endParaRPr/>
              </a:p>
            </p:txBody>
          </p:sp>
          <p:sp>
            <p:nvSpPr>
              <p:cNvPr id="16" name="object 10"/>
              <p:cNvSpPr/>
              <p:nvPr/>
            </p:nvSpPr>
            <p:spPr>
              <a:xfrm>
                <a:off x="1290701" y="3157601"/>
                <a:ext cx="1009650" cy="628650"/>
              </a:xfrm>
              <a:custGeom>
                <a:avLst/>
                <a:gdLst/>
                <a:ahLst/>
                <a:cxnLst/>
                <a:rect l="l" t="t" r="r" b="b"/>
                <a:pathLst>
                  <a:path w="1009650" h="628650">
                    <a:moveTo>
                      <a:pt x="0" y="62864"/>
                    </a:moveTo>
                    <a:lnTo>
                      <a:pt x="4927" y="38361"/>
                    </a:lnTo>
                    <a:lnTo>
                      <a:pt x="18367" y="18383"/>
                    </a:lnTo>
                    <a:lnTo>
                      <a:pt x="38308" y="4929"/>
                    </a:lnTo>
                    <a:lnTo>
                      <a:pt x="62737" y="0"/>
                    </a:lnTo>
                    <a:lnTo>
                      <a:pt x="946785" y="0"/>
                    </a:lnTo>
                    <a:lnTo>
                      <a:pt x="971234" y="4929"/>
                    </a:lnTo>
                    <a:lnTo>
                      <a:pt x="991219" y="18383"/>
                    </a:lnTo>
                    <a:lnTo>
                      <a:pt x="1004702" y="38361"/>
                    </a:lnTo>
                    <a:lnTo>
                      <a:pt x="1009650" y="62864"/>
                    </a:lnTo>
                    <a:lnTo>
                      <a:pt x="1009650" y="565785"/>
                    </a:lnTo>
                    <a:lnTo>
                      <a:pt x="1004702" y="590234"/>
                    </a:lnTo>
                    <a:lnTo>
                      <a:pt x="991219" y="610219"/>
                    </a:lnTo>
                    <a:lnTo>
                      <a:pt x="971234" y="623702"/>
                    </a:lnTo>
                    <a:lnTo>
                      <a:pt x="946785" y="628650"/>
                    </a:lnTo>
                    <a:lnTo>
                      <a:pt x="62737" y="628650"/>
                    </a:lnTo>
                    <a:lnTo>
                      <a:pt x="38308" y="623702"/>
                    </a:lnTo>
                    <a:lnTo>
                      <a:pt x="18367" y="610219"/>
                    </a:lnTo>
                    <a:lnTo>
                      <a:pt x="4927" y="590234"/>
                    </a:lnTo>
                    <a:lnTo>
                      <a:pt x="0" y="565785"/>
                    </a:lnTo>
                    <a:lnTo>
                      <a:pt x="0" y="62864"/>
                    </a:lnTo>
                    <a:close/>
                  </a:path>
                </a:pathLst>
              </a:custGeom>
              <a:solidFill>
                <a:srgbClr val="FF6600"/>
              </a:solidFill>
              <a:ln w="12700">
                <a:solidFill>
                  <a:srgbClr val="D17A5C"/>
                </a:solidFill>
              </a:ln>
            </p:spPr>
            <p:txBody>
              <a:bodyPr wrap="square" lIns="0" tIns="0" rIns="0" bIns="0" rtlCol="0"/>
              <a:lstStyle/>
              <a:p>
                <a:endParaRPr/>
              </a:p>
            </p:txBody>
          </p:sp>
        </p:grpSp>
        <p:grpSp>
          <p:nvGrpSpPr>
            <p:cNvPr id="10" name="object 4"/>
            <p:cNvGrpSpPr/>
            <p:nvPr/>
          </p:nvGrpSpPr>
          <p:grpSpPr>
            <a:xfrm>
              <a:off x="802359" y="2045265"/>
              <a:ext cx="1322927" cy="793750"/>
              <a:chOff x="1160462" y="2208276"/>
              <a:chExt cx="1146810" cy="793750"/>
            </a:xfrm>
          </p:grpSpPr>
          <p:sp>
            <p:nvSpPr>
              <p:cNvPr id="13" name="object 5"/>
              <p:cNvSpPr/>
              <p:nvPr/>
            </p:nvSpPr>
            <p:spPr>
              <a:xfrm>
                <a:off x="1166812" y="2214626"/>
                <a:ext cx="126364" cy="471805"/>
              </a:xfrm>
              <a:custGeom>
                <a:avLst/>
                <a:gdLst/>
                <a:ahLst/>
                <a:cxnLst/>
                <a:rect l="l" t="t" r="r" b="b"/>
                <a:pathLst>
                  <a:path w="126365" h="471805">
                    <a:moveTo>
                      <a:pt x="0" y="0"/>
                    </a:moveTo>
                    <a:lnTo>
                      <a:pt x="0" y="471677"/>
                    </a:lnTo>
                    <a:lnTo>
                      <a:pt x="125793" y="471677"/>
                    </a:lnTo>
                  </a:path>
                </a:pathLst>
              </a:custGeom>
              <a:ln w="12700">
                <a:solidFill>
                  <a:srgbClr val="A4A4A4"/>
                </a:solidFill>
              </a:ln>
            </p:spPr>
            <p:txBody>
              <a:bodyPr wrap="square" lIns="0" tIns="0" rIns="0" bIns="0" rtlCol="0"/>
              <a:lstStyle/>
              <a:p>
                <a:endParaRPr/>
              </a:p>
            </p:txBody>
          </p:sp>
          <p:sp>
            <p:nvSpPr>
              <p:cNvPr id="14" name="object 6"/>
              <p:cNvSpPr/>
              <p:nvPr/>
            </p:nvSpPr>
            <p:spPr>
              <a:xfrm>
                <a:off x="1290701" y="2367026"/>
                <a:ext cx="1009650" cy="628650"/>
              </a:xfrm>
              <a:custGeom>
                <a:avLst/>
                <a:gdLst/>
                <a:ahLst/>
                <a:cxnLst/>
                <a:rect l="l" t="t" r="r" b="b"/>
                <a:pathLst>
                  <a:path w="1009650" h="628650">
                    <a:moveTo>
                      <a:pt x="0" y="62864"/>
                    </a:moveTo>
                    <a:lnTo>
                      <a:pt x="4927" y="38361"/>
                    </a:lnTo>
                    <a:lnTo>
                      <a:pt x="18367" y="18383"/>
                    </a:lnTo>
                    <a:lnTo>
                      <a:pt x="38308" y="4929"/>
                    </a:lnTo>
                    <a:lnTo>
                      <a:pt x="62737" y="0"/>
                    </a:lnTo>
                    <a:lnTo>
                      <a:pt x="946785" y="0"/>
                    </a:lnTo>
                    <a:lnTo>
                      <a:pt x="971234" y="4929"/>
                    </a:lnTo>
                    <a:lnTo>
                      <a:pt x="991219" y="18383"/>
                    </a:lnTo>
                    <a:lnTo>
                      <a:pt x="1004702" y="38361"/>
                    </a:lnTo>
                    <a:lnTo>
                      <a:pt x="1009650" y="62864"/>
                    </a:lnTo>
                    <a:lnTo>
                      <a:pt x="1009650" y="565785"/>
                    </a:lnTo>
                    <a:lnTo>
                      <a:pt x="1004702" y="590234"/>
                    </a:lnTo>
                    <a:lnTo>
                      <a:pt x="991219" y="610219"/>
                    </a:lnTo>
                    <a:lnTo>
                      <a:pt x="971234" y="623702"/>
                    </a:lnTo>
                    <a:lnTo>
                      <a:pt x="946785" y="628650"/>
                    </a:lnTo>
                    <a:lnTo>
                      <a:pt x="62737" y="628650"/>
                    </a:lnTo>
                    <a:lnTo>
                      <a:pt x="38308" y="623702"/>
                    </a:lnTo>
                    <a:lnTo>
                      <a:pt x="18367" y="610219"/>
                    </a:lnTo>
                    <a:lnTo>
                      <a:pt x="4927" y="590234"/>
                    </a:lnTo>
                    <a:lnTo>
                      <a:pt x="0" y="565785"/>
                    </a:lnTo>
                    <a:lnTo>
                      <a:pt x="0" y="62864"/>
                    </a:lnTo>
                    <a:close/>
                  </a:path>
                </a:pathLst>
              </a:custGeom>
              <a:solidFill>
                <a:srgbClr val="FF6600"/>
              </a:solidFill>
              <a:ln w="12700">
                <a:solidFill>
                  <a:srgbClr val="EC7C30"/>
                </a:solidFill>
              </a:ln>
            </p:spPr>
            <p:txBody>
              <a:bodyPr wrap="square" lIns="0" tIns="0" rIns="0" bIns="0" rtlCol="0"/>
              <a:lstStyle/>
              <a:p>
                <a:endParaRPr/>
              </a:p>
            </p:txBody>
          </p:sp>
        </p:grpSp>
        <p:sp>
          <p:nvSpPr>
            <p:cNvPr id="11" name="TextBox 10"/>
            <p:cNvSpPr txBox="1"/>
            <p:nvPr/>
          </p:nvSpPr>
          <p:spPr>
            <a:xfrm>
              <a:off x="1050234" y="2367571"/>
              <a:ext cx="863987" cy="646331"/>
            </a:xfrm>
            <a:prstGeom prst="rect">
              <a:avLst/>
            </a:prstGeom>
            <a:noFill/>
          </p:spPr>
          <p:txBody>
            <a:bodyPr wrap="square" rtlCol="0">
              <a:spAutoFit/>
            </a:bodyPr>
            <a:lstStyle/>
            <a:p>
              <a:r>
                <a:rPr lang="en-US" spc="-25" dirty="0" smtClean="0">
                  <a:solidFill>
                    <a:schemeClr val="bg1"/>
                  </a:solidFill>
                  <a:latin typeface="Calibri"/>
                  <a:cs typeface="Calibri"/>
                </a:rPr>
                <a:t>Croma</a:t>
              </a:r>
              <a:endParaRPr lang="en-IN" sz="1800" dirty="0" smtClean="0">
                <a:solidFill>
                  <a:schemeClr val="bg1"/>
                </a:solidFill>
                <a:latin typeface="Calibri"/>
                <a:cs typeface="Calibri"/>
              </a:endParaRPr>
            </a:p>
            <a:p>
              <a:endParaRPr lang="en-IN" dirty="0"/>
            </a:p>
          </p:txBody>
        </p:sp>
        <p:sp>
          <p:nvSpPr>
            <p:cNvPr id="12" name="TextBox 11"/>
            <p:cNvSpPr txBox="1"/>
            <p:nvPr/>
          </p:nvSpPr>
          <p:spPr>
            <a:xfrm>
              <a:off x="1064840" y="3091990"/>
              <a:ext cx="1067500" cy="646331"/>
            </a:xfrm>
            <a:prstGeom prst="rect">
              <a:avLst/>
            </a:prstGeom>
            <a:noFill/>
          </p:spPr>
          <p:txBody>
            <a:bodyPr wrap="square" rtlCol="0">
              <a:spAutoFit/>
            </a:bodyPr>
            <a:lstStyle/>
            <a:p>
              <a:r>
                <a:rPr lang="en-US" spc="-25" dirty="0" smtClean="0">
                  <a:solidFill>
                    <a:schemeClr val="bg1"/>
                  </a:solidFill>
                  <a:latin typeface="Calibri"/>
                  <a:cs typeface="Calibri"/>
                </a:rPr>
                <a:t>Best Buy</a:t>
              </a:r>
              <a:endParaRPr lang="en-IN" sz="1800" dirty="0" smtClean="0">
                <a:solidFill>
                  <a:schemeClr val="bg1"/>
                </a:solidFill>
                <a:latin typeface="Calibri"/>
                <a:cs typeface="Calibri"/>
              </a:endParaRPr>
            </a:p>
            <a:p>
              <a:endParaRPr lang="en-IN" dirty="0"/>
            </a:p>
          </p:txBody>
        </p:sp>
      </p:grpSp>
      <p:grpSp>
        <p:nvGrpSpPr>
          <p:cNvPr id="20" name="Group 19"/>
          <p:cNvGrpSpPr/>
          <p:nvPr/>
        </p:nvGrpSpPr>
        <p:grpSpPr>
          <a:xfrm>
            <a:off x="3187772" y="1248374"/>
            <a:ext cx="5625798" cy="2904054"/>
            <a:chOff x="3187372" y="1295400"/>
            <a:chExt cx="5625798" cy="2904054"/>
          </a:xfrm>
        </p:grpSpPr>
        <p:sp>
          <p:nvSpPr>
            <p:cNvPr id="21" name="Rounded Rectangle 20"/>
            <p:cNvSpPr/>
            <p:nvPr/>
          </p:nvSpPr>
          <p:spPr>
            <a:xfrm>
              <a:off x="4910746" y="1295400"/>
              <a:ext cx="25146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TextBox 21"/>
            <p:cNvSpPr txBox="1"/>
            <p:nvPr/>
          </p:nvSpPr>
          <p:spPr>
            <a:xfrm>
              <a:off x="4975067" y="1491734"/>
              <a:ext cx="2438400" cy="369332"/>
            </a:xfrm>
            <a:prstGeom prst="rect">
              <a:avLst/>
            </a:prstGeom>
            <a:noFill/>
          </p:spPr>
          <p:txBody>
            <a:bodyPr wrap="square" rtlCol="0">
              <a:spAutoFit/>
            </a:bodyPr>
            <a:lstStyle/>
            <a:p>
              <a:r>
                <a:rPr lang="en-US" dirty="0" smtClean="0"/>
                <a:t>Customer Platforms</a:t>
              </a:r>
              <a:endParaRPr lang="en-IN" dirty="0"/>
            </a:p>
          </p:txBody>
        </p:sp>
        <p:grpSp>
          <p:nvGrpSpPr>
            <p:cNvPr id="23" name="object 19"/>
            <p:cNvGrpSpPr/>
            <p:nvPr/>
          </p:nvGrpSpPr>
          <p:grpSpPr>
            <a:xfrm>
              <a:off x="3875564" y="2062679"/>
              <a:ext cx="2199005" cy="1060450"/>
              <a:chOff x="3818001" y="2294001"/>
              <a:chExt cx="2199005" cy="1060450"/>
            </a:xfrm>
          </p:grpSpPr>
          <p:sp>
            <p:nvSpPr>
              <p:cNvPr id="50" name="object 20"/>
              <p:cNvSpPr/>
              <p:nvPr/>
            </p:nvSpPr>
            <p:spPr>
              <a:xfrm>
                <a:off x="4395851" y="2300351"/>
                <a:ext cx="1614805" cy="300990"/>
              </a:xfrm>
              <a:custGeom>
                <a:avLst/>
                <a:gdLst/>
                <a:ahLst/>
                <a:cxnLst/>
                <a:rect l="l" t="t" r="r" b="b"/>
                <a:pathLst>
                  <a:path w="1614804" h="300989">
                    <a:moveTo>
                      <a:pt x="1614297" y="0"/>
                    </a:moveTo>
                    <a:lnTo>
                      <a:pt x="1614297" y="150240"/>
                    </a:lnTo>
                    <a:lnTo>
                      <a:pt x="0" y="150240"/>
                    </a:lnTo>
                    <a:lnTo>
                      <a:pt x="0" y="300482"/>
                    </a:lnTo>
                  </a:path>
                </a:pathLst>
              </a:custGeom>
              <a:ln w="12700">
                <a:solidFill>
                  <a:srgbClr val="EC7C30"/>
                </a:solidFill>
              </a:ln>
            </p:spPr>
            <p:txBody>
              <a:bodyPr wrap="square" lIns="0" tIns="0" rIns="0" bIns="0" rtlCol="0"/>
              <a:lstStyle/>
              <a:p>
                <a:endParaRPr/>
              </a:p>
            </p:txBody>
          </p:sp>
          <p:sp>
            <p:nvSpPr>
              <p:cNvPr id="51" name="object 21"/>
              <p:cNvSpPr/>
              <p:nvPr/>
            </p:nvSpPr>
            <p:spPr>
              <a:xfrm>
                <a:off x="3824351" y="2595626"/>
                <a:ext cx="1133475" cy="752475"/>
              </a:xfrm>
              <a:custGeom>
                <a:avLst/>
                <a:gdLst/>
                <a:ahLst/>
                <a:cxnLst/>
                <a:rect l="l" t="t" r="r" b="b"/>
                <a:pathLst>
                  <a:path w="1133475" h="752475">
                    <a:moveTo>
                      <a:pt x="1058164" y="0"/>
                    </a:moveTo>
                    <a:lnTo>
                      <a:pt x="75184" y="0"/>
                    </a:lnTo>
                    <a:lnTo>
                      <a:pt x="45916" y="5907"/>
                    </a:lnTo>
                    <a:lnTo>
                      <a:pt x="22018" y="22018"/>
                    </a:lnTo>
                    <a:lnTo>
                      <a:pt x="5907" y="45916"/>
                    </a:lnTo>
                    <a:lnTo>
                      <a:pt x="0" y="75184"/>
                    </a:lnTo>
                    <a:lnTo>
                      <a:pt x="0" y="677163"/>
                    </a:lnTo>
                    <a:lnTo>
                      <a:pt x="5907" y="706451"/>
                    </a:lnTo>
                    <a:lnTo>
                      <a:pt x="22018" y="730392"/>
                    </a:lnTo>
                    <a:lnTo>
                      <a:pt x="45916" y="746547"/>
                    </a:lnTo>
                    <a:lnTo>
                      <a:pt x="75184" y="752475"/>
                    </a:lnTo>
                    <a:lnTo>
                      <a:pt x="1058164" y="752475"/>
                    </a:lnTo>
                    <a:lnTo>
                      <a:pt x="1087451" y="746547"/>
                    </a:lnTo>
                    <a:lnTo>
                      <a:pt x="1111392" y="730392"/>
                    </a:lnTo>
                    <a:lnTo>
                      <a:pt x="1127547" y="706451"/>
                    </a:lnTo>
                    <a:lnTo>
                      <a:pt x="1133475" y="677163"/>
                    </a:lnTo>
                    <a:lnTo>
                      <a:pt x="1133475" y="75184"/>
                    </a:lnTo>
                    <a:lnTo>
                      <a:pt x="1127547" y="45916"/>
                    </a:lnTo>
                    <a:lnTo>
                      <a:pt x="1111392" y="22018"/>
                    </a:lnTo>
                    <a:lnTo>
                      <a:pt x="1087451" y="5907"/>
                    </a:lnTo>
                    <a:lnTo>
                      <a:pt x="1058164" y="0"/>
                    </a:lnTo>
                    <a:close/>
                  </a:path>
                </a:pathLst>
              </a:custGeom>
              <a:solidFill>
                <a:srgbClr val="EC7C30"/>
              </a:solidFill>
            </p:spPr>
            <p:txBody>
              <a:bodyPr wrap="square" lIns="0" tIns="0" rIns="0" bIns="0" rtlCol="0"/>
              <a:lstStyle/>
              <a:p>
                <a:endParaRPr/>
              </a:p>
            </p:txBody>
          </p:sp>
          <p:sp>
            <p:nvSpPr>
              <p:cNvPr id="52" name="object 22"/>
              <p:cNvSpPr/>
              <p:nvPr/>
            </p:nvSpPr>
            <p:spPr>
              <a:xfrm>
                <a:off x="3824351" y="2595626"/>
                <a:ext cx="1133475" cy="752475"/>
              </a:xfrm>
              <a:custGeom>
                <a:avLst/>
                <a:gdLst/>
                <a:ahLst/>
                <a:cxnLst/>
                <a:rect l="l" t="t" r="r" b="b"/>
                <a:pathLst>
                  <a:path w="1133475" h="752475">
                    <a:moveTo>
                      <a:pt x="0" y="75184"/>
                    </a:moveTo>
                    <a:lnTo>
                      <a:pt x="5907" y="45916"/>
                    </a:lnTo>
                    <a:lnTo>
                      <a:pt x="22018" y="22018"/>
                    </a:lnTo>
                    <a:lnTo>
                      <a:pt x="45916" y="5907"/>
                    </a:lnTo>
                    <a:lnTo>
                      <a:pt x="75184" y="0"/>
                    </a:lnTo>
                    <a:lnTo>
                      <a:pt x="1058164" y="0"/>
                    </a:lnTo>
                    <a:lnTo>
                      <a:pt x="1087451" y="5907"/>
                    </a:lnTo>
                    <a:lnTo>
                      <a:pt x="1111392" y="22018"/>
                    </a:lnTo>
                    <a:lnTo>
                      <a:pt x="1127547" y="45916"/>
                    </a:lnTo>
                    <a:lnTo>
                      <a:pt x="1133475" y="75184"/>
                    </a:lnTo>
                    <a:lnTo>
                      <a:pt x="1133475" y="677163"/>
                    </a:lnTo>
                    <a:lnTo>
                      <a:pt x="1127547" y="706451"/>
                    </a:lnTo>
                    <a:lnTo>
                      <a:pt x="1111392" y="730392"/>
                    </a:lnTo>
                    <a:lnTo>
                      <a:pt x="1087451" y="746547"/>
                    </a:lnTo>
                    <a:lnTo>
                      <a:pt x="1058164" y="752475"/>
                    </a:lnTo>
                    <a:lnTo>
                      <a:pt x="75184"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grpSp>
          <p:nvGrpSpPr>
            <p:cNvPr id="24" name="object 34"/>
            <p:cNvGrpSpPr/>
            <p:nvPr/>
          </p:nvGrpSpPr>
          <p:grpSpPr>
            <a:xfrm>
              <a:off x="6068219" y="2069029"/>
              <a:ext cx="2193925" cy="1060450"/>
              <a:chOff x="5999226" y="2294001"/>
              <a:chExt cx="2193925" cy="1060450"/>
            </a:xfrm>
          </p:grpSpPr>
          <p:sp>
            <p:nvSpPr>
              <p:cNvPr id="47" name="object 35"/>
              <p:cNvSpPr/>
              <p:nvPr/>
            </p:nvSpPr>
            <p:spPr>
              <a:xfrm>
                <a:off x="6005576" y="2300351"/>
                <a:ext cx="1316355" cy="300990"/>
              </a:xfrm>
              <a:custGeom>
                <a:avLst/>
                <a:gdLst/>
                <a:ahLst/>
                <a:cxnLst/>
                <a:rect l="l" t="t" r="r" b="b"/>
                <a:pathLst>
                  <a:path w="1316354" h="300989">
                    <a:moveTo>
                      <a:pt x="0" y="0"/>
                    </a:moveTo>
                    <a:lnTo>
                      <a:pt x="0" y="150240"/>
                    </a:lnTo>
                    <a:lnTo>
                      <a:pt x="1316101" y="150240"/>
                    </a:lnTo>
                    <a:lnTo>
                      <a:pt x="1316101" y="300482"/>
                    </a:lnTo>
                  </a:path>
                </a:pathLst>
              </a:custGeom>
              <a:ln w="12700">
                <a:solidFill>
                  <a:srgbClr val="EC7C30"/>
                </a:solidFill>
              </a:ln>
            </p:spPr>
            <p:txBody>
              <a:bodyPr wrap="square" lIns="0" tIns="0" rIns="0" bIns="0" rtlCol="0"/>
              <a:lstStyle/>
              <a:p>
                <a:endParaRPr/>
              </a:p>
            </p:txBody>
          </p:sp>
          <p:sp>
            <p:nvSpPr>
              <p:cNvPr id="48" name="object 36"/>
              <p:cNvSpPr/>
              <p:nvPr/>
            </p:nvSpPr>
            <p:spPr>
              <a:xfrm>
                <a:off x="6462776" y="2595626"/>
                <a:ext cx="1724025" cy="752475"/>
              </a:xfrm>
              <a:custGeom>
                <a:avLst/>
                <a:gdLst/>
                <a:ahLst/>
                <a:cxnLst/>
                <a:rect l="l" t="t" r="r" b="b"/>
                <a:pathLst>
                  <a:path w="1724025" h="752475">
                    <a:moveTo>
                      <a:pt x="1648714" y="0"/>
                    </a:moveTo>
                    <a:lnTo>
                      <a:pt x="75183" y="0"/>
                    </a:lnTo>
                    <a:lnTo>
                      <a:pt x="45916" y="5907"/>
                    </a:lnTo>
                    <a:lnTo>
                      <a:pt x="22018" y="22018"/>
                    </a:lnTo>
                    <a:lnTo>
                      <a:pt x="5907" y="45916"/>
                    </a:lnTo>
                    <a:lnTo>
                      <a:pt x="0" y="75184"/>
                    </a:lnTo>
                    <a:lnTo>
                      <a:pt x="0" y="677163"/>
                    </a:lnTo>
                    <a:lnTo>
                      <a:pt x="5907" y="706451"/>
                    </a:lnTo>
                    <a:lnTo>
                      <a:pt x="22018" y="730392"/>
                    </a:lnTo>
                    <a:lnTo>
                      <a:pt x="45916" y="746547"/>
                    </a:lnTo>
                    <a:lnTo>
                      <a:pt x="75183" y="752475"/>
                    </a:lnTo>
                    <a:lnTo>
                      <a:pt x="1648714" y="752475"/>
                    </a:lnTo>
                    <a:lnTo>
                      <a:pt x="1678001" y="746547"/>
                    </a:lnTo>
                    <a:lnTo>
                      <a:pt x="1701942" y="730392"/>
                    </a:lnTo>
                    <a:lnTo>
                      <a:pt x="1718097" y="706451"/>
                    </a:lnTo>
                    <a:lnTo>
                      <a:pt x="1724025" y="677163"/>
                    </a:lnTo>
                    <a:lnTo>
                      <a:pt x="1724025" y="75184"/>
                    </a:lnTo>
                    <a:lnTo>
                      <a:pt x="1718097" y="45916"/>
                    </a:lnTo>
                    <a:lnTo>
                      <a:pt x="1701942" y="22018"/>
                    </a:lnTo>
                    <a:lnTo>
                      <a:pt x="1678001" y="5907"/>
                    </a:lnTo>
                    <a:lnTo>
                      <a:pt x="1648714" y="0"/>
                    </a:lnTo>
                    <a:close/>
                  </a:path>
                </a:pathLst>
              </a:custGeom>
              <a:solidFill>
                <a:srgbClr val="EC7C30"/>
              </a:solidFill>
            </p:spPr>
            <p:txBody>
              <a:bodyPr wrap="square" lIns="0" tIns="0" rIns="0" bIns="0" rtlCol="0"/>
              <a:lstStyle/>
              <a:p>
                <a:endParaRPr/>
              </a:p>
            </p:txBody>
          </p:sp>
          <p:sp>
            <p:nvSpPr>
              <p:cNvPr id="49" name="object 37"/>
              <p:cNvSpPr/>
              <p:nvPr/>
            </p:nvSpPr>
            <p:spPr>
              <a:xfrm>
                <a:off x="6462776" y="2595626"/>
                <a:ext cx="1724025" cy="752475"/>
              </a:xfrm>
              <a:custGeom>
                <a:avLst/>
                <a:gdLst/>
                <a:ahLst/>
                <a:cxnLst/>
                <a:rect l="l" t="t" r="r" b="b"/>
                <a:pathLst>
                  <a:path w="1724025" h="752475">
                    <a:moveTo>
                      <a:pt x="0" y="75184"/>
                    </a:moveTo>
                    <a:lnTo>
                      <a:pt x="5907" y="45916"/>
                    </a:lnTo>
                    <a:lnTo>
                      <a:pt x="22018" y="22018"/>
                    </a:lnTo>
                    <a:lnTo>
                      <a:pt x="45916" y="5907"/>
                    </a:lnTo>
                    <a:lnTo>
                      <a:pt x="75183" y="0"/>
                    </a:lnTo>
                    <a:lnTo>
                      <a:pt x="1648714" y="0"/>
                    </a:lnTo>
                    <a:lnTo>
                      <a:pt x="1678001" y="5907"/>
                    </a:lnTo>
                    <a:lnTo>
                      <a:pt x="1701942" y="22018"/>
                    </a:lnTo>
                    <a:lnTo>
                      <a:pt x="1718097" y="45916"/>
                    </a:lnTo>
                    <a:lnTo>
                      <a:pt x="1724025" y="75184"/>
                    </a:lnTo>
                    <a:lnTo>
                      <a:pt x="1724025" y="677163"/>
                    </a:lnTo>
                    <a:lnTo>
                      <a:pt x="1718097" y="706451"/>
                    </a:lnTo>
                    <a:lnTo>
                      <a:pt x="1701942" y="730392"/>
                    </a:lnTo>
                    <a:lnTo>
                      <a:pt x="1678001" y="746547"/>
                    </a:lnTo>
                    <a:lnTo>
                      <a:pt x="1648714" y="752475"/>
                    </a:lnTo>
                    <a:lnTo>
                      <a:pt x="75183"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sp>
          <p:nvSpPr>
            <p:cNvPr id="25" name="TextBox 24"/>
            <p:cNvSpPr txBox="1"/>
            <p:nvPr/>
          </p:nvSpPr>
          <p:spPr>
            <a:xfrm>
              <a:off x="3890285" y="2442140"/>
              <a:ext cx="1131453" cy="630942"/>
            </a:xfrm>
            <a:prstGeom prst="rect">
              <a:avLst/>
            </a:prstGeom>
            <a:noFill/>
          </p:spPr>
          <p:txBody>
            <a:bodyPr wrap="square" rtlCol="0">
              <a:spAutoFit/>
            </a:bodyPr>
            <a:lstStyle/>
            <a:p>
              <a:pPr marL="117475" marR="5080" indent="-104775">
                <a:lnSpc>
                  <a:spcPts val="2100"/>
                </a:lnSpc>
                <a:spcBef>
                  <a:spcPts val="295"/>
                </a:spcBef>
              </a:pPr>
              <a:r>
                <a:rPr lang="en-IN" sz="1800" spc="40" dirty="0" smtClean="0">
                  <a:solidFill>
                    <a:schemeClr val="tx1"/>
                  </a:solidFill>
                  <a:latin typeface="Calibri"/>
                  <a:cs typeface="Calibri"/>
                </a:rPr>
                <a:t>B</a:t>
              </a:r>
              <a:r>
                <a:rPr lang="en-IN" sz="1800" spc="20" dirty="0" smtClean="0">
                  <a:solidFill>
                    <a:schemeClr val="tx1"/>
                  </a:solidFill>
                  <a:latin typeface="Calibri"/>
                  <a:cs typeface="Calibri"/>
                </a:rPr>
                <a:t>ri</a:t>
              </a:r>
              <a:r>
                <a:rPr lang="en-IN" sz="1800" spc="35" dirty="0" smtClean="0">
                  <a:solidFill>
                    <a:schemeClr val="tx1"/>
                  </a:solidFill>
                  <a:latin typeface="Calibri"/>
                  <a:cs typeface="Calibri"/>
                </a:rPr>
                <a:t>c</a:t>
              </a:r>
              <a:r>
                <a:rPr lang="en-IN" sz="1800" spc="10" dirty="0" smtClean="0">
                  <a:solidFill>
                    <a:schemeClr val="tx1"/>
                  </a:solidFill>
                  <a:latin typeface="Calibri"/>
                  <a:cs typeface="Calibri"/>
                </a:rPr>
                <a:t>k</a:t>
              </a:r>
              <a:r>
                <a:rPr lang="en-IN" sz="1800" spc="-75" dirty="0" smtClean="0">
                  <a:solidFill>
                    <a:schemeClr val="tx1"/>
                  </a:solidFill>
                  <a:latin typeface="Calibri"/>
                  <a:cs typeface="Calibri"/>
                </a:rPr>
                <a:t> </a:t>
              </a:r>
              <a:r>
                <a:rPr lang="en-IN" sz="1800" spc="10" dirty="0" smtClean="0">
                  <a:solidFill>
                    <a:schemeClr val="tx1"/>
                  </a:solidFill>
                  <a:latin typeface="Calibri"/>
                  <a:cs typeface="Calibri"/>
                </a:rPr>
                <a:t>a</a:t>
              </a:r>
              <a:r>
                <a:rPr lang="en-IN" sz="1800" dirty="0" smtClean="0">
                  <a:solidFill>
                    <a:schemeClr val="tx1"/>
                  </a:solidFill>
                  <a:latin typeface="Calibri"/>
                  <a:cs typeface="Calibri"/>
                </a:rPr>
                <a:t>n</a:t>
              </a:r>
              <a:r>
                <a:rPr lang="en-IN" sz="1800" spc="5" dirty="0" smtClean="0">
                  <a:solidFill>
                    <a:schemeClr val="tx1"/>
                  </a:solidFill>
                  <a:latin typeface="Calibri"/>
                  <a:cs typeface="Calibri"/>
                </a:rPr>
                <a:t>d  </a:t>
              </a:r>
              <a:r>
                <a:rPr lang="en-IN" sz="1800" dirty="0" smtClean="0">
                  <a:solidFill>
                    <a:schemeClr val="tx1"/>
                  </a:solidFill>
                  <a:latin typeface="Calibri"/>
                  <a:cs typeface="Calibri"/>
                </a:rPr>
                <a:t>Mortar</a:t>
              </a:r>
              <a:endParaRPr lang="en-IN" sz="1800" dirty="0">
                <a:solidFill>
                  <a:schemeClr val="tx1"/>
                </a:solidFill>
                <a:latin typeface="Calibri"/>
                <a:cs typeface="Calibri"/>
              </a:endParaRPr>
            </a:p>
          </p:txBody>
        </p:sp>
        <p:sp>
          <p:nvSpPr>
            <p:cNvPr id="26" name="TextBox 25"/>
            <p:cNvSpPr txBox="1"/>
            <p:nvPr/>
          </p:nvSpPr>
          <p:spPr>
            <a:xfrm>
              <a:off x="6609098" y="2566988"/>
              <a:ext cx="1672096" cy="361637"/>
            </a:xfrm>
            <a:prstGeom prst="rect">
              <a:avLst/>
            </a:prstGeom>
            <a:noFill/>
          </p:spPr>
          <p:txBody>
            <a:bodyPr wrap="square" rtlCol="0">
              <a:spAutoFit/>
            </a:bodyPr>
            <a:lstStyle/>
            <a:p>
              <a:pPr marL="117475" marR="5080" indent="-104775">
                <a:lnSpc>
                  <a:spcPts val="2100"/>
                </a:lnSpc>
                <a:spcBef>
                  <a:spcPts val="295"/>
                </a:spcBef>
              </a:pPr>
              <a:r>
                <a:rPr lang="en-US" spc="40" dirty="0" smtClean="0">
                  <a:solidFill>
                    <a:schemeClr val="tx1"/>
                  </a:solidFill>
                  <a:latin typeface="Calibri"/>
                  <a:cs typeface="Calibri"/>
                </a:rPr>
                <a:t>E-Commerce</a:t>
              </a:r>
              <a:endParaRPr lang="en-IN" sz="1800" dirty="0">
                <a:solidFill>
                  <a:schemeClr val="tx1"/>
                </a:solidFill>
                <a:latin typeface="Calibri"/>
                <a:cs typeface="Calibri"/>
              </a:endParaRPr>
            </a:p>
          </p:txBody>
        </p:sp>
        <p:grpSp>
          <p:nvGrpSpPr>
            <p:cNvPr id="27" name="object 24"/>
            <p:cNvGrpSpPr/>
            <p:nvPr/>
          </p:nvGrpSpPr>
          <p:grpSpPr>
            <a:xfrm>
              <a:off x="3187372" y="3087687"/>
              <a:ext cx="1307465" cy="1069975"/>
              <a:chOff x="3094101" y="3341751"/>
              <a:chExt cx="1307465" cy="1069975"/>
            </a:xfrm>
          </p:grpSpPr>
          <p:sp>
            <p:nvSpPr>
              <p:cNvPr id="44" name="object 25"/>
              <p:cNvSpPr/>
              <p:nvPr/>
            </p:nvSpPr>
            <p:spPr>
              <a:xfrm>
                <a:off x="3662426" y="3348101"/>
                <a:ext cx="732790" cy="300990"/>
              </a:xfrm>
              <a:custGeom>
                <a:avLst/>
                <a:gdLst/>
                <a:ahLst/>
                <a:cxnLst/>
                <a:rect l="l" t="t" r="r" b="b"/>
                <a:pathLst>
                  <a:path w="732789" h="300989">
                    <a:moveTo>
                      <a:pt x="732536" y="0"/>
                    </a:moveTo>
                    <a:lnTo>
                      <a:pt x="732536" y="150240"/>
                    </a:lnTo>
                    <a:lnTo>
                      <a:pt x="0" y="150240"/>
                    </a:lnTo>
                    <a:lnTo>
                      <a:pt x="0" y="300481"/>
                    </a:lnTo>
                  </a:path>
                </a:pathLst>
              </a:custGeom>
              <a:ln w="12700">
                <a:solidFill>
                  <a:srgbClr val="A4A4A4"/>
                </a:solidFill>
              </a:ln>
            </p:spPr>
            <p:txBody>
              <a:bodyPr wrap="square" lIns="0" tIns="0" rIns="0" bIns="0" rtlCol="0"/>
              <a:lstStyle/>
              <a:p>
                <a:endParaRPr/>
              </a:p>
            </p:txBody>
          </p:sp>
          <p:sp>
            <p:nvSpPr>
              <p:cNvPr id="45" name="object 26"/>
              <p:cNvSpPr/>
              <p:nvPr/>
            </p:nvSpPr>
            <p:spPr>
              <a:xfrm>
                <a:off x="3100451" y="3652901"/>
                <a:ext cx="1123950" cy="752475"/>
              </a:xfrm>
              <a:custGeom>
                <a:avLst/>
                <a:gdLst/>
                <a:ahLst/>
                <a:cxnLst/>
                <a:rect l="l" t="t" r="r" b="b"/>
                <a:pathLst>
                  <a:path w="1123950" h="752475">
                    <a:moveTo>
                      <a:pt x="1048639" y="0"/>
                    </a:moveTo>
                    <a:lnTo>
                      <a:pt x="75184" y="0"/>
                    </a:lnTo>
                    <a:lnTo>
                      <a:pt x="45916" y="5907"/>
                    </a:lnTo>
                    <a:lnTo>
                      <a:pt x="22018" y="22018"/>
                    </a:lnTo>
                    <a:lnTo>
                      <a:pt x="5907" y="45916"/>
                    </a:lnTo>
                    <a:lnTo>
                      <a:pt x="0" y="75184"/>
                    </a:lnTo>
                    <a:lnTo>
                      <a:pt x="0" y="677163"/>
                    </a:lnTo>
                    <a:lnTo>
                      <a:pt x="5907" y="706451"/>
                    </a:lnTo>
                    <a:lnTo>
                      <a:pt x="22018" y="730392"/>
                    </a:lnTo>
                    <a:lnTo>
                      <a:pt x="45916" y="746547"/>
                    </a:lnTo>
                    <a:lnTo>
                      <a:pt x="75184" y="752475"/>
                    </a:lnTo>
                    <a:lnTo>
                      <a:pt x="1048639" y="752475"/>
                    </a:lnTo>
                    <a:lnTo>
                      <a:pt x="1077926" y="746547"/>
                    </a:lnTo>
                    <a:lnTo>
                      <a:pt x="1101867" y="730392"/>
                    </a:lnTo>
                    <a:lnTo>
                      <a:pt x="1118022" y="706451"/>
                    </a:lnTo>
                    <a:lnTo>
                      <a:pt x="1123950" y="677163"/>
                    </a:lnTo>
                    <a:lnTo>
                      <a:pt x="1123950" y="75184"/>
                    </a:lnTo>
                    <a:lnTo>
                      <a:pt x="1118022" y="45916"/>
                    </a:lnTo>
                    <a:lnTo>
                      <a:pt x="1101867" y="22018"/>
                    </a:lnTo>
                    <a:lnTo>
                      <a:pt x="1077926" y="5907"/>
                    </a:lnTo>
                    <a:lnTo>
                      <a:pt x="1048639" y="0"/>
                    </a:lnTo>
                    <a:close/>
                  </a:path>
                </a:pathLst>
              </a:custGeom>
              <a:solidFill>
                <a:srgbClr val="A4A4A4"/>
              </a:solidFill>
            </p:spPr>
            <p:txBody>
              <a:bodyPr wrap="square" lIns="0" tIns="0" rIns="0" bIns="0" rtlCol="0"/>
              <a:lstStyle/>
              <a:p>
                <a:endParaRPr/>
              </a:p>
            </p:txBody>
          </p:sp>
          <p:sp>
            <p:nvSpPr>
              <p:cNvPr id="46" name="object 27"/>
              <p:cNvSpPr/>
              <p:nvPr/>
            </p:nvSpPr>
            <p:spPr>
              <a:xfrm>
                <a:off x="3100451" y="3652901"/>
                <a:ext cx="1123950" cy="752475"/>
              </a:xfrm>
              <a:custGeom>
                <a:avLst/>
                <a:gdLst/>
                <a:ahLst/>
                <a:cxnLst/>
                <a:rect l="l" t="t" r="r" b="b"/>
                <a:pathLst>
                  <a:path w="1123950" h="752475">
                    <a:moveTo>
                      <a:pt x="0" y="75184"/>
                    </a:moveTo>
                    <a:lnTo>
                      <a:pt x="5907" y="45916"/>
                    </a:lnTo>
                    <a:lnTo>
                      <a:pt x="22018" y="22018"/>
                    </a:lnTo>
                    <a:lnTo>
                      <a:pt x="45916" y="5907"/>
                    </a:lnTo>
                    <a:lnTo>
                      <a:pt x="75184" y="0"/>
                    </a:lnTo>
                    <a:lnTo>
                      <a:pt x="1048639" y="0"/>
                    </a:lnTo>
                    <a:lnTo>
                      <a:pt x="1077926" y="5907"/>
                    </a:lnTo>
                    <a:lnTo>
                      <a:pt x="1101867" y="22018"/>
                    </a:lnTo>
                    <a:lnTo>
                      <a:pt x="1118022" y="45916"/>
                    </a:lnTo>
                    <a:lnTo>
                      <a:pt x="1123950" y="75184"/>
                    </a:lnTo>
                    <a:lnTo>
                      <a:pt x="1123950" y="677163"/>
                    </a:lnTo>
                    <a:lnTo>
                      <a:pt x="1118022" y="706451"/>
                    </a:lnTo>
                    <a:lnTo>
                      <a:pt x="1101867" y="730392"/>
                    </a:lnTo>
                    <a:lnTo>
                      <a:pt x="1077926" y="746547"/>
                    </a:lnTo>
                    <a:lnTo>
                      <a:pt x="1048639" y="752475"/>
                    </a:lnTo>
                    <a:lnTo>
                      <a:pt x="75184"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grpSp>
          <p:nvGrpSpPr>
            <p:cNvPr id="28" name="object 44"/>
            <p:cNvGrpSpPr/>
            <p:nvPr/>
          </p:nvGrpSpPr>
          <p:grpSpPr>
            <a:xfrm>
              <a:off x="7413467" y="3123129"/>
              <a:ext cx="1308100" cy="1069975"/>
              <a:chOff x="7313676" y="3341751"/>
              <a:chExt cx="1308100" cy="1069975"/>
            </a:xfrm>
          </p:grpSpPr>
          <p:sp>
            <p:nvSpPr>
              <p:cNvPr id="41" name="object 45"/>
              <p:cNvSpPr/>
              <p:nvPr/>
            </p:nvSpPr>
            <p:spPr>
              <a:xfrm>
                <a:off x="7320026" y="3348101"/>
                <a:ext cx="732790" cy="300990"/>
              </a:xfrm>
              <a:custGeom>
                <a:avLst/>
                <a:gdLst/>
                <a:ahLst/>
                <a:cxnLst/>
                <a:rect l="l" t="t" r="r" b="b"/>
                <a:pathLst>
                  <a:path w="732790" h="300989">
                    <a:moveTo>
                      <a:pt x="0" y="0"/>
                    </a:moveTo>
                    <a:lnTo>
                      <a:pt x="0" y="150240"/>
                    </a:lnTo>
                    <a:lnTo>
                      <a:pt x="732535" y="150240"/>
                    </a:lnTo>
                    <a:lnTo>
                      <a:pt x="732535" y="300481"/>
                    </a:lnTo>
                  </a:path>
                </a:pathLst>
              </a:custGeom>
              <a:ln w="12700">
                <a:solidFill>
                  <a:srgbClr val="A4A4A4"/>
                </a:solidFill>
              </a:ln>
            </p:spPr>
            <p:txBody>
              <a:bodyPr wrap="square" lIns="0" tIns="0" rIns="0" bIns="0" rtlCol="0"/>
              <a:lstStyle/>
              <a:p>
                <a:endParaRPr/>
              </a:p>
            </p:txBody>
          </p:sp>
          <p:sp>
            <p:nvSpPr>
              <p:cNvPr id="42" name="object 46"/>
              <p:cNvSpPr/>
              <p:nvPr/>
            </p:nvSpPr>
            <p:spPr>
              <a:xfrm>
                <a:off x="7491476" y="3652901"/>
                <a:ext cx="1123950" cy="752475"/>
              </a:xfrm>
              <a:custGeom>
                <a:avLst/>
                <a:gdLst/>
                <a:ahLst/>
                <a:cxnLst/>
                <a:rect l="l" t="t" r="r" b="b"/>
                <a:pathLst>
                  <a:path w="1123950" h="752475">
                    <a:moveTo>
                      <a:pt x="1048639" y="0"/>
                    </a:moveTo>
                    <a:lnTo>
                      <a:pt x="75183" y="0"/>
                    </a:lnTo>
                    <a:lnTo>
                      <a:pt x="45916" y="5907"/>
                    </a:lnTo>
                    <a:lnTo>
                      <a:pt x="22018" y="22018"/>
                    </a:lnTo>
                    <a:lnTo>
                      <a:pt x="5907" y="45916"/>
                    </a:lnTo>
                    <a:lnTo>
                      <a:pt x="0" y="75184"/>
                    </a:lnTo>
                    <a:lnTo>
                      <a:pt x="0" y="677163"/>
                    </a:lnTo>
                    <a:lnTo>
                      <a:pt x="5907" y="706451"/>
                    </a:lnTo>
                    <a:lnTo>
                      <a:pt x="22018" y="730392"/>
                    </a:lnTo>
                    <a:lnTo>
                      <a:pt x="45916" y="746547"/>
                    </a:lnTo>
                    <a:lnTo>
                      <a:pt x="75183" y="752475"/>
                    </a:lnTo>
                    <a:lnTo>
                      <a:pt x="1048639" y="752475"/>
                    </a:lnTo>
                    <a:lnTo>
                      <a:pt x="1077926" y="746547"/>
                    </a:lnTo>
                    <a:lnTo>
                      <a:pt x="1101867" y="730392"/>
                    </a:lnTo>
                    <a:lnTo>
                      <a:pt x="1118022" y="706451"/>
                    </a:lnTo>
                    <a:lnTo>
                      <a:pt x="1123950" y="677163"/>
                    </a:lnTo>
                    <a:lnTo>
                      <a:pt x="1123950" y="75184"/>
                    </a:lnTo>
                    <a:lnTo>
                      <a:pt x="1118022" y="45916"/>
                    </a:lnTo>
                    <a:lnTo>
                      <a:pt x="1101867" y="22018"/>
                    </a:lnTo>
                    <a:lnTo>
                      <a:pt x="1077926" y="5907"/>
                    </a:lnTo>
                    <a:lnTo>
                      <a:pt x="1048639" y="0"/>
                    </a:lnTo>
                    <a:close/>
                  </a:path>
                </a:pathLst>
              </a:custGeom>
              <a:solidFill>
                <a:srgbClr val="A4A4A4"/>
              </a:solidFill>
            </p:spPr>
            <p:txBody>
              <a:bodyPr wrap="square" lIns="0" tIns="0" rIns="0" bIns="0" rtlCol="0"/>
              <a:lstStyle/>
              <a:p>
                <a:endParaRPr/>
              </a:p>
            </p:txBody>
          </p:sp>
          <p:sp>
            <p:nvSpPr>
              <p:cNvPr id="43" name="object 47"/>
              <p:cNvSpPr/>
              <p:nvPr/>
            </p:nvSpPr>
            <p:spPr>
              <a:xfrm>
                <a:off x="7491476" y="3652901"/>
                <a:ext cx="1123950" cy="752475"/>
              </a:xfrm>
              <a:custGeom>
                <a:avLst/>
                <a:gdLst/>
                <a:ahLst/>
                <a:cxnLst/>
                <a:rect l="l" t="t" r="r" b="b"/>
                <a:pathLst>
                  <a:path w="1123950" h="752475">
                    <a:moveTo>
                      <a:pt x="0" y="75184"/>
                    </a:moveTo>
                    <a:lnTo>
                      <a:pt x="5907" y="45916"/>
                    </a:lnTo>
                    <a:lnTo>
                      <a:pt x="22018" y="22018"/>
                    </a:lnTo>
                    <a:lnTo>
                      <a:pt x="45916" y="5907"/>
                    </a:lnTo>
                    <a:lnTo>
                      <a:pt x="75183" y="0"/>
                    </a:lnTo>
                    <a:lnTo>
                      <a:pt x="1048639" y="0"/>
                    </a:lnTo>
                    <a:lnTo>
                      <a:pt x="1077926" y="5907"/>
                    </a:lnTo>
                    <a:lnTo>
                      <a:pt x="1101867" y="22018"/>
                    </a:lnTo>
                    <a:lnTo>
                      <a:pt x="1118022" y="45916"/>
                    </a:lnTo>
                    <a:lnTo>
                      <a:pt x="1123950" y="75184"/>
                    </a:lnTo>
                    <a:lnTo>
                      <a:pt x="1123950" y="677163"/>
                    </a:lnTo>
                    <a:lnTo>
                      <a:pt x="1118022" y="706451"/>
                    </a:lnTo>
                    <a:lnTo>
                      <a:pt x="1101867" y="730392"/>
                    </a:lnTo>
                    <a:lnTo>
                      <a:pt x="1077926" y="746547"/>
                    </a:lnTo>
                    <a:lnTo>
                      <a:pt x="1048639" y="752475"/>
                    </a:lnTo>
                    <a:lnTo>
                      <a:pt x="75183"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grpSp>
          <p:nvGrpSpPr>
            <p:cNvPr id="29" name="object 39"/>
            <p:cNvGrpSpPr/>
            <p:nvPr/>
          </p:nvGrpSpPr>
          <p:grpSpPr>
            <a:xfrm>
              <a:off x="6105017" y="3129479"/>
              <a:ext cx="1307465" cy="1069975"/>
              <a:chOff x="6018276" y="3341751"/>
              <a:chExt cx="1307465" cy="1069975"/>
            </a:xfrm>
          </p:grpSpPr>
          <p:sp>
            <p:nvSpPr>
              <p:cNvPr id="38" name="object 40"/>
              <p:cNvSpPr/>
              <p:nvPr/>
            </p:nvSpPr>
            <p:spPr>
              <a:xfrm>
                <a:off x="6586601" y="3348101"/>
                <a:ext cx="732790" cy="300990"/>
              </a:xfrm>
              <a:custGeom>
                <a:avLst/>
                <a:gdLst/>
                <a:ahLst/>
                <a:cxnLst/>
                <a:rect l="l" t="t" r="r" b="b"/>
                <a:pathLst>
                  <a:path w="732790" h="300989">
                    <a:moveTo>
                      <a:pt x="732535" y="0"/>
                    </a:moveTo>
                    <a:lnTo>
                      <a:pt x="732535" y="150240"/>
                    </a:lnTo>
                    <a:lnTo>
                      <a:pt x="0" y="150240"/>
                    </a:lnTo>
                    <a:lnTo>
                      <a:pt x="0" y="300481"/>
                    </a:lnTo>
                  </a:path>
                </a:pathLst>
              </a:custGeom>
              <a:ln w="12700">
                <a:solidFill>
                  <a:srgbClr val="A4A4A4"/>
                </a:solidFill>
              </a:ln>
            </p:spPr>
            <p:txBody>
              <a:bodyPr wrap="square" lIns="0" tIns="0" rIns="0" bIns="0" rtlCol="0"/>
              <a:lstStyle/>
              <a:p>
                <a:endParaRPr/>
              </a:p>
            </p:txBody>
          </p:sp>
          <p:sp>
            <p:nvSpPr>
              <p:cNvPr id="39" name="object 41"/>
              <p:cNvSpPr/>
              <p:nvPr/>
            </p:nvSpPr>
            <p:spPr>
              <a:xfrm>
                <a:off x="6024626" y="3652901"/>
                <a:ext cx="1133475" cy="752475"/>
              </a:xfrm>
              <a:custGeom>
                <a:avLst/>
                <a:gdLst/>
                <a:ahLst/>
                <a:cxnLst/>
                <a:rect l="l" t="t" r="r" b="b"/>
                <a:pathLst>
                  <a:path w="1133475" h="752475">
                    <a:moveTo>
                      <a:pt x="1058164" y="0"/>
                    </a:moveTo>
                    <a:lnTo>
                      <a:pt x="75184" y="0"/>
                    </a:lnTo>
                    <a:lnTo>
                      <a:pt x="45916" y="5907"/>
                    </a:lnTo>
                    <a:lnTo>
                      <a:pt x="22018" y="22018"/>
                    </a:lnTo>
                    <a:lnTo>
                      <a:pt x="5907" y="45916"/>
                    </a:lnTo>
                    <a:lnTo>
                      <a:pt x="0" y="75184"/>
                    </a:lnTo>
                    <a:lnTo>
                      <a:pt x="0" y="677163"/>
                    </a:lnTo>
                    <a:lnTo>
                      <a:pt x="5907" y="706451"/>
                    </a:lnTo>
                    <a:lnTo>
                      <a:pt x="22018" y="730392"/>
                    </a:lnTo>
                    <a:lnTo>
                      <a:pt x="45916" y="746547"/>
                    </a:lnTo>
                    <a:lnTo>
                      <a:pt x="75184" y="752475"/>
                    </a:lnTo>
                    <a:lnTo>
                      <a:pt x="1058164" y="752475"/>
                    </a:lnTo>
                    <a:lnTo>
                      <a:pt x="1087451" y="746547"/>
                    </a:lnTo>
                    <a:lnTo>
                      <a:pt x="1111392" y="730392"/>
                    </a:lnTo>
                    <a:lnTo>
                      <a:pt x="1127547" y="706451"/>
                    </a:lnTo>
                    <a:lnTo>
                      <a:pt x="1133475" y="677163"/>
                    </a:lnTo>
                    <a:lnTo>
                      <a:pt x="1133475" y="75184"/>
                    </a:lnTo>
                    <a:lnTo>
                      <a:pt x="1127547" y="45916"/>
                    </a:lnTo>
                    <a:lnTo>
                      <a:pt x="1111392" y="22018"/>
                    </a:lnTo>
                    <a:lnTo>
                      <a:pt x="1087451" y="5907"/>
                    </a:lnTo>
                    <a:lnTo>
                      <a:pt x="1058164" y="0"/>
                    </a:lnTo>
                    <a:close/>
                  </a:path>
                </a:pathLst>
              </a:custGeom>
              <a:solidFill>
                <a:srgbClr val="A4A4A4"/>
              </a:solidFill>
            </p:spPr>
            <p:txBody>
              <a:bodyPr wrap="square" lIns="0" tIns="0" rIns="0" bIns="0" rtlCol="0"/>
              <a:lstStyle/>
              <a:p>
                <a:endParaRPr/>
              </a:p>
            </p:txBody>
          </p:sp>
          <p:sp>
            <p:nvSpPr>
              <p:cNvPr id="40" name="object 42"/>
              <p:cNvSpPr/>
              <p:nvPr/>
            </p:nvSpPr>
            <p:spPr>
              <a:xfrm>
                <a:off x="6024626" y="3652901"/>
                <a:ext cx="1133475" cy="752475"/>
              </a:xfrm>
              <a:custGeom>
                <a:avLst/>
                <a:gdLst/>
                <a:ahLst/>
                <a:cxnLst/>
                <a:rect l="l" t="t" r="r" b="b"/>
                <a:pathLst>
                  <a:path w="1133475" h="752475">
                    <a:moveTo>
                      <a:pt x="0" y="75184"/>
                    </a:moveTo>
                    <a:lnTo>
                      <a:pt x="5907" y="45916"/>
                    </a:lnTo>
                    <a:lnTo>
                      <a:pt x="22018" y="22018"/>
                    </a:lnTo>
                    <a:lnTo>
                      <a:pt x="45916" y="5907"/>
                    </a:lnTo>
                    <a:lnTo>
                      <a:pt x="75184" y="0"/>
                    </a:lnTo>
                    <a:lnTo>
                      <a:pt x="1058164" y="0"/>
                    </a:lnTo>
                    <a:lnTo>
                      <a:pt x="1087451" y="5907"/>
                    </a:lnTo>
                    <a:lnTo>
                      <a:pt x="1111392" y="22018"/>
                    </a:lnTo>
                    <a:lnTo>
                      <a:pt x="1127547" y="45916"/>
                    </a:lnTo>
                    <a:lnTo>
                      <a:pt x="1133475" y="75184"/>
                    </a:lnTo>
                    <a:lnTo>
                      <a:pt x="1133475" y="677163"/>
                    </a:lnTo>
                    <a:lnTo>
                      <a:pt x="1127547" y="706451"/>
                    </a:lnTo>
                    <a:lnTo>
                      <a:pt x="1111392" y="730392"/>
                    </a:lnTo>
                    <a:lnTo>
                      <a:pt x="1087451" y="746547"/>
                    </a:lnTo>
                    <a:lnTo>
                      <a:pt x="1058164" y="752475"/>
                    </a:lnTo>
                    <a:lnTo>
                      <a:pt x="75184"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grpSp>
          <p:nvGrpSpPr>
            <p:cNvPr id="30" name="object 29"/>
            <p:cNvGrpSpPr/>
            <p:nvPr/>
          </p:nvGrpSpPr>
          <p:grpSpPr>
            <a:xfrm>
              <a:off x="4491026" y="3100387"/>
              <a:ext cx="1308100" cy="1069975"/>
              <a:chOff x="4389501" y="3341751"/>
              <a:chExt cx="1308100" cy="1069975"/>
            </a:xfrm>
          </p:grpSpPr>
          <p:sp>
            <p:nvSpPr>
              <p:cNvPr id="35" name="object 30"/>
              <p:cNvSpPr/>
              <p:nvPr/>
            </p:nvSpPr>
            <p:spPr>
              <a:xfrm>
                <a:off x="4395851" y="3348101"/>
                <a:ext cx="732790" cy="300990"/>
              </a:xfrm>
              <a:custGeom>
                <a:avLst/>
                <a:gdLst/>
                <a:ahLst/>
                <a:cxnLst/>
                <a:rect l="l" t="t" r="r" b="b"/>
                <a:pathLst>
                  <a:path w="732789" h="300989">
                    <a:moveTo>
                      <a:pt x="0" y="0"/>
                    </a:moveTo>
                    <a:lnTo>
                      <a:pt x="0" y="150240"/>
                    </a:lnTo>
                    <a:lnTo>
                      <a:pt x="732536" y="150240"/>
                    </a:lnTo>
                    <a:lnTo>
                      <a:pt x="732536" y="300481"/>
                    </a:lnTo>
                  </a:path>
                </a:pathLst>
              </a:custGeom>
              <a:ln w="12700">
                <a:solidFill>
                  <a:srgbClr val="A4A4A4"/>
                </a:solidFill>
              </a:ln>
            </p:spPr>
            <p:txBody>
              <a:bodyPr wrap="square" lIns="0" tIns="0" rIns="0" bIns="0" rtlCol="0"/>
              <a:lstStyle/>
              <a:p>
                <a:endParaRPr/>
              </a:p>
            </p:txBody>
          </p:sp>
          <p:sp>
            <p:nvSpPr>
              <p:cNvPr id="36" name="object 31"/>
              <p:cNvSpPr/>
              <p:nvPr/>
            </p:nvSpPr>
            <p:spPr>
              <a:xfrm>
                <a:off x="4557776" y="3652901"/>
                <a:ext cx="1133475" cy="752475"/>
              </a:xfrm>
              <a:custGeom>
                <a:avLst/>
                <a:gdLst/>
                <a:ahLst/>
                <a:cxnLst/>
                <a:rect l="l" t="t" r="r" b="b"/>
                <a:pathLst>
                  <a:path w="1133475" h="752475">
                    <a:moveTo>
                      <a:pt x="1058164" y="0"/>
                    </a:moveTo>
                    <a:lnTo>
                      <a:pt x="75184" y="0"/>
                    </a:lnTo>
                    <a:lnTo>
                      <a:pt x="45916" y="5907"/>
                    </a:lnTo>
                    <a:lnTo>
                      <a:pt x="22018" y="22018"/>
                    </a:lnTo>
                    <a:lnTo>
                      <a:pt x="5907" y="45916"/>
                    </a:lnTo>
                    <a:lnTo>
                      <a:pt x="0" y="75184"/>
                    </a:lnTo>
                    <a:lnTo>
                      <a:pt x="0" y="677163"/>
                    </a:lnTo>
                    <a:lnTo>
                      <a:pt x="5907" y="706451"/>
                    </a:lnTo>
                    <a:lnTo>
                      <a:pt x="22018" y="730392"/>
                    </a:lnTo>
                    <a:lnTo>
                      <a:pt x="45916" y="746547"/>
                    </a:lnTo>
                    <a:lnTo>
                      <a:pt x="75184" y="752475"/>
                    </a:lnTo>
                    <a:lnTo>
                      <a:pt x="1058164" y="752475"/>
                    </a:lnTo>
                    <a:lnTo>
                      <a:pt x="1087451" y="746547"/>
                    </a:lnTo>
                    <a:lnTo>
                      <a:pt x="1111392" y="730392"/>
                    </a:lnTo>
                    <a:lnTo>
                      <a:pt x="1127547" y="706451"/>
                    </a:lnTo>
                    <a:lnTo>
                      <a:pt x="1133475" y="677163"/>
                    </a:lnTo>
                    <a:lnTo>
                      <a:pt x="1133475" y="75184"/>
                    </a:lnTo>
                    <a:lnTo>
                      <a:pt x="1127547" y="45916"/>
                    </a:lnTo>
                    <a:lnTo>
                      <a:pt x="1111392" y="22018"/>
                    </a:lnTo>
                    <a:lnTo>
                      <a:pt x="1087451" y="5907"/>
                    </a:lnTo>
                    <a:lnTo>
                      <a:pt x="1058164" y="0"/>
                    </a:lnTo>
                    <a:close/>
                  </a:path>
                </a:pathLst>
              </a:custGeom>
              <a:solidFill>
                <a:srgbClr val="A4A4A4"/>
              </a:solidFill>
            </p:spPr>
            <p:txBody>
              <a:bodyPr wrap="square" lIns="0" tIns="0" rIns="0" bIns="0" rtlCol="0"/>
              <a:lstStyle/>
              <a:p>
                <a:endParaRPr/>
              </a:p>
            </p:txBody>
          </p:sp>
          <p:sp>
            <p:nvSpPr>
              <p:cNvPr id="37" name="object 32"/>
              <p:cNvSpPr/>
              <p:nvPr/>
            </p:nvSpPr>
            <p:spPr>
              <a:xfrm>
                <a:off x="4557776" y="3652901"/>
                <a:ext cx="1133475" cy="752475"/>
              </a:xfrm>
              <a:custGeom>
                <a:avLst/>
                <a:gdLst/>
                <a:ahLst/>
                <a:cxnLst/>
                <a:rect l="l" t="t" r="r" b="b"/>
                <a:pathLst>
                  <a:path w="1133475" h="752475">
                    <a:moveTo>
                      <a:pt x="0" y="75184"/>
                    </a:moveTo>
                    <a:lnTo>
                      <a:pt x="5907" y="45916"/>
                    </a:lnTo>
                    <a:lnTo>
                      <a:pt x="22018" y="22018"/>
                    </a:lnTo>
                    <a:lnTo>
                      <a:pt x="45916" y="5907"/>
                    </a:lnTo>
                    <a:lnTo>
                      <a:pt x="75184" y="0"/>
                    </a:lnTo>
                    <a:lnTo>
                      <a:pt x="1058164" y="0"/>
                    </a:lnTo>
                    <a:lnTo>
                      <a:pt x="1087451" y="5907"/>
                    </a:lnTo>
                    <a:lnTo>
                      <a:pt x="1111392" y="22018"/>
                    </a:lnTo>
                    <a:lnTo>
                      <a:pt x="1127547" y="45916"/>
                    </a:lnTo>
                    <a:lnTo>
                      <a:pt x="1133475" y="75184"/>
                    </a:lnTo>
                    <a:lnTo>
                      <a:pt x="1133475" y="677163"/>
                    </a:lnTo>
                    <a:lnTo>
                      <a:pt x="1127547" y="706451"/>
                    </a:lnTo>
                    <a:lnTo>
                      <a:pt x="1111392" y="730392"/>
                    </a:lnTo>
                    <a:lnTo>
                      <a:pt x="1087451" y="746547"/>
                    </a:lnTo>
                    <a:lnTo>
                      <a:pt x="1058164" y="752475"/>
                    </a:lnTo>
                    <a:lnTo>
                      <a:pt x="75184" y="752475"/>
                    </a:lnTo>
                    <a:lnTo>
                      <a:pt x="45916" y="746547"/>
                    </a:lnTo>
                    <a:lnTo>
                      <a:pt x="22018" y="730392"/>
                    </a:lnTo>
                    <a:lnTo>
                      <a:pt x="5907" y="706451"/>
                    </a:lnTo>
                    <a:lnTo>
                      <a:pt x="0" y="677163"/>
                    </a:lnTo>
                    <a:lnTo>
                      <a:pt x="0" y="75184"/>
                    </a:lnTo>
                    <a:close/>
                  </a:path>
                </a:pathLst>
              </a:custGeom>
              <a:ln w="12700">
                <a:solidFill>
                  <a:srgbClr val="FFFFFF"/>
                </a:solidFill>
              </a:ln>
            </p:spPr>
            <p:txBody>
              <a:bodyPr wrap="square" lIns="0" tIns="0" rIns="0" bIns="0" rtlCol="0"/>
              <a:lstStyle/>
              <a:p>
                <a:endParaRPr/>
              </a:p>
            </p:txBody>
          </p:sp>
        </p:grpSp>
        <p:sp>
          <p:nvSpPr>
            <p:cNvPr id="31" name="TextBox 30"/>
            <p:cNvSpPr txBox="1"/>
            <p:nvPr/>
          </p:nvSpPr>
          <p:spPr>
            <a:xfrm>
              <a:off x="3193722" y="3637636"/>
              <a:ext cx="1146988" cy="361637"/>
            </a:xfrm>
            <a:prstGeom prst="rect">
              <a:avLst/>
            </a:prstGeom>
            <a:noFill/>
          </p:spPr>
          <p:txBody>
            <a:bodyPr wrap="square" rtlCol="0">
              <a:spAutoFit/>
            </a:bodyPr>
            <a:lstStyle/>
            <a:p>
              <a:pPr marL="117475" marR="5080" indent="-104775">
                <a:lnSpc>
                  <a:spcPts val="2100"/>
                </a:lnSpc>
                <a:spcBef>
                  <a:spcPts val="295"/>
                </a:spcBef>
              </a:pPr>
              <a:r>
                <a:rPr lang="en-US" spc="40" dirty="0" smtClean="0">
                  <a:solidFill>
                    <a:schemeClr val="tx1"/>
                  </a:solidFill>
                  <a:latin typeface="Calibri"/>
                  <a:cs typeface="Calibri"/>
                </a:rPr>
                <a:t>  Croma</a:t>
              </a:r>
              <a:endParaRPr lang="en-IN" sz="1800" dirty="0">
                <a:solidFill>
                  <a:schemeClr val="tx1"/>
                </a:solidFill>
                <a:latin typeface="Calibri"/>
                <a:cs typeface="Calibri"/>
              </a:endParaRPr>
            </a:p>
          </p:txBody>
        </p:sp>
        <p:sp>
          <p:nvSpPr>
            <p:cNvPr id="32" name="TextBox 31"/>
            <p:cNvSpPr txBox="1"/>
            <p:nvPr/>
          </p:nvSpPr>
          <p:spPr>
            <a:xfrm>
              <a:off x="4595473" y="3637636"/>
              <a:ext cx="1223678" cy="361637"/>
            </a:xfrm>
            <a:prstGeom prst="rect">
              <a:avLst/>
            </a:prstGeom>
            <a:noFill/>
          </p:spPr>
          <p:txBody>
            <a:bodyPr wrap="square" rtlCol="0">
              <a:spAutoFit/>
            </a:bodyPr>
            <a:lstStyle/>
            <a:p>
              <a:pPr marL="117475" marR="5080" indent="-104775">
                <a:lnSpc>
                  <a:spcPts val="2100"/>
                </a:lnSpc>
                <a:spcBef>
                  <a:spcPts val="295"/>
                </a:spcBef>
              </a:pPr>
              <a:r>
                <a:rPr lang="en-US" spc="40" dirty="0" smtClean="0">
                  <a:solidFill>
                    <a:schemeClr val="tx1"/>
                  </a:solidFill>
                  <a:latin typeface="Calibri"/>
                  <a:cs typeface="Calibri"/>
                </a:rPr>
                <a:t>  Best Buy</a:t>
              </a:r>
              <a:endParaRPr lang="en-IN" sz="1800" dirty="0">
                <a:solidFill>
                  <a:schemeClr val="tx1"/>
                </a:solidFill>
                <a:latin typeface="Calibri"/>
                <a:cs typeface="Calibri"/>
              </a:endParaRPr>
            </a:p>
          </p:txBody>
        </p:sp>
        <p:sp>
          <p:nvSpPr>
            <p:cNvPr id="33" name="TextBox 32"/>
            <p:cNvSpPr txBox="1"/>
            <p:nvPr/>
          </p:nvSpPr>
          <p:spPr>
            <a:xfrm>
              <a:off x="6131715" y="3649109"/>
              <a:ext cx="1146988" cy="361637"/>
            </a:xfrm>
            <a:prstGeom prst="rect">
              <a:avLst/>
            </a:prstGeom>
            <a:noFill/>
          </p:spPr>
          <p:txBody>
            <a:bodyPr wrap="square" rtlCol="0">
              <a:spAutoFit/>
            </a:bodyPr>
            <a:lstStyle/>
            <a:p>
              <a:pPr marL="117475" marR="5080" indent="-104775">
                <a:lnSpc>
                  <a:spcPts val="2100"/>
                </a:lnSpc>
                <a:spcBef>
                  <a:spcPts val="295"/>
                </a:spcBef>
              </a:pPr>
              <a:r>
                <a:rPr lang="en-US" spc="40" dirty="0" smtClean="0">
                  <a:solidFill>
                    <a:schemeClr val="tx1"/>
                  </a:solidFill>
                  <a:latin typeface="Calibri"/>
                  <a:cs typeface="Calibri"/>
                </a:rPr>
                <a:t>  Amazon</a:t>
              </a:r>
              <a:endParaRPr lang="en-IN" sz="1800" dirty="0">
                <a:solidFill>
                  <a:schemeClr val="tx1"/>
                </a:solidFill>
                <a:latin typeface="Calibri"/>
                <a:cs typeface="Calibri"/>
              </a:endParaRPr>
            </a:p>
          </p:txBody>
        </p:sp>
        <p:sp>
          <p:nvSpPr>
            <p:cNvPr id="34" name="TextBox 33"/>
            <p:cNvSpPr txBox="1"/>
            <p:nvPr/>
          </p:nvSpPr>
          <p:spPr>
            <a:xfrm>
              <a:off x="7666182" y="3628783"/>
              <a:ext cx="1146988" cy="361637"/>
            </a:xfrm>
            <a:prstGeom prst="rect">
              <a:avLst/>
            </a:prstGeom>
            <a:noFill/>
          </p:spPr>
          <p:txBody>
            <a:bodyPr wrap="square" rtlCol="0">
              <a:spAutoFit/>
            </a:bodyPr>
            <a:lstStyle/>
            <a:p>
              <a:pPr marL="117475" marR="5080" indent="-104775">
                <a:lnSpc>
                  <a:spcPts val="2100"/>
                </a:lnSpc>
                <a:spcBef>
                  <a:spcPts val="295"/>
                </a:spcBef>
              </a:pPr>
              <a:r>
                <a:rPr lang="en-US" spc="40" dirty="0" smtClean="0">
                  <a:solidFill>
                    <a:schemeClr val="tx1"/>
                  </a:solidFill>
                  <a:latin typeface="Calibri"/>
                  <a:cs typeface="Calibri"/>
                </a:rPr>
                <a:t>  Flipkart</a:t>
              </a:r>
              <a:endParaRPr lang="en-IN" sz="1800" dirty="0">
                <a:solidFill>
                  <a:schemeClr val="tx1"/>
                </a:solidFill>
                <a:latin typeface="Calibri"/>
                <a:cs typeface="Calibri"/>
              </a:endParaRPr>
            </a:p>
          </p:txBody>
        </p:sp>
      </p:grpSp>
      <p:grpSp>
        <p:nvGrpSpPr>
          <p:cNvPr id="53" name="Group 52"/>
          <p:cNvGrpSpPr/>
          <p:nvPr/>
        </p:nvGrpSpPr>
        <p:grpSpPr>
          <a:xfrm>
            <a:off x="9454157" y="914400"/>
            <a:ext cx="2543175" cy="5681980"/>
            <a:chOff x="9454157" y="914400"/>
            <a:chExt cx="2543175" cy="5681980"/>
          </a:xfrm>
        </p:grpSpPr>
        <p:grpSp>
          <p:nvGrpSpPr>
            <p:cNvPr id="54" name="object 51"/>
            <p:cNvGrpSpPr/>
            <p:nvPr/>
          </p:nvGrpSpPr>
          <p:grpSpPr>
            <a:xfrm>
              <a:off x="9454157" y="1676400"/>
              <a:ext cx="2543175" cy="4919980"/>
              <a:chOff x="9248775" y="1452625"/>
              <a:chExt cx="2543175" cy="4919980"/>
            </a:xfrm>
          </p:grpSpPr>
          <p:pic>
            <p:nvPicPr>
              <p:cNvPr id="57" name="object 52"/>
              <p:cNvPicPr/>
              <p:nvPr/>
            </p:nvPicPr>
            <p:blipFill>
              <a:blip r:embed="rId2" cstate="print"/>
              <a:stretch>
                <a:fillRect/>
              </a:stretch>
            </p:blipFill>
            <p:spPr>
              <a:xfrm>
                <a:off x="9248775" y="1704974"/>
                <a:ext cx="2543175" cy="4667250"/>
              </a:xfrm>
              <a:prstGeom prst="rect">
                <a:avLst/>
              </a:prstGeom>
            </p:spPr>
          </p:pic>
          <p:sp>
            <p:nvSpPr>
              <p:cNvPr id="58" name="object 53"/>
              <p:cNvSpPr/>
              <p:nvPr/>
            </p:nvSpPr>
            <p:spPr>
              <a:xfrm>
                <a:off x="10529950" y="1452625"/>
                <a:ext cx="0" cy="260985"/>
              </a:xfrm>
              <a:custGeom>
                <a:avLst/>
                <a:gdLst/>
                <a:ahLst/>
                <a:cxnLst/>
                <a:rect l="l" t="t" r="r" b="b"/>
                <a:pathLst>
                  <a:path h="260985">
                    <a:moveTo>
                      <a:pt x="0" y="0"/>
                    </a:moveTo>
                    <a:lnTo>
                      <a:pt x="0" y="260731"/>
                    </a:lnTo>
                  </a:path>
                </a:pathLst>
              </a:custGeom>
              <a:ln w="28575">
                <a:solidFill>
                  <a:srgbClr val="000000"/>
                </a:solidFill>
              </a:ln>
            </p:spPr>
            <p:txBody>
              <a:bodyPr wrap="square" lIns="0" tIns="0" rIns="0" bIns="0" rtlCol="0"/>
              <a:lstStyle/>
              <a:p>
                <a:endParaRPr/>
              </a:p>
            </p:txBody>
          </p:sp>
        </p:grpSp>
        <p:sp>
          <p:nvSpPr>
            <p:cNvPr id="55" name="Rounded Rectangle 54"/>
            <p:cNvSpPr/>
            <p:nvPr/>
          </p:nvSpPr>
          <p:spPr>
            <a:xfrm>
              <a:off x="9454157" y="914400"/>
              <a:ext cx="25146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6" name="TextBox 55"/>
            <p:cNvSpPr txBox="1"/>
            <p:nvPr/>
          </p:nvSpPr>
          <p:spPr>
            <a:xfrm>
              <a:off x="9506544" y="914400"/>
              <a:ext cx="2438400" cy="646331"/>
            </a:xfrm>
            <a:prstGeom prst="rect">
              <a:avLst/>
            </a:prstGeom>
            <a:noFill/>
          </p:spPr>
          <p:txBody>
            <a:bodyPr wrap="square" rtlCol="0">
              <a:spAutoFit/>
            </a:bodyPr>
            <a:lstStyle/>
            <a:p>
              <a:pPr algn="ctr"/>
              <a:r>
                <a:rPr lang="en-US" dirty="0" smtClean="0"/>
                <a:t>Customers Channels</a:t>
              </a:r>
              <a:endParaRPr lang="en-IN" dirty="0"/>
            </a:p>
          </p:txBody>
        </p:sp>
      </p:grpSp>
    </p:spTree>
    <p:extLst>
      <p:ext uri="{BB962C8B-B14F-4D97-AF65-F5344CB8AC3E}">
        <p14:creationId xmlns:p14="http://schemas.microsoft.com/office/powerpoint/2010/main" val="20197152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92480" y="253139"/>
            <a:ext cx="11204448" cy="1158395"/>
            <a:chOff x="792480" y="253139"/>
            <a:chExt cx="11204448" cy="1158395"/>
          </a:xfrm>
        </p:grpSpPr>
        <p:sp>
          <p:nvSpPr>
            <p:cNvPr id="3" name="TextBox 2"/>
            <p:cNvSpPr txBox="1"/>
            <p:nvPr/>
          </p:nvSpPr>
          <p:spPr>
            <a:xfrm>
              <a:off x="1304544" y="765203"/>
              <a:ext cx="10692384" cy="646331"/>
            </a:xfrm>
            <a:prstGeom prst="rect">
              <a:avLst/>
            </a:prstGeom>
            <a:noFill/>
          </p:spPr>
          <p:txBody>
            <a:bodyPr wrap="square" rtlCol="0">
              <a:spAutoFit/>
            </a:bodyPr>
            <a:lstStyle/>
            <a:p>
              <a:r>
                <a:rPr lang="en-US" dirty="0" smtClean="0">
                  <a:cs typeface="Arial" panose="020B0604020202020204" pitchFamily="34" charset="0"/>
                </a:rPr>
                <a:t>Provide the list of markets in which customer “AtliQ Exclusive” operates its business in the APAC region.</a:t>
              </a:r>
              <a:endParaRPr lang="en-IN" dirty="0">
                <a:cs typeface="Arial" panose="020B0604020202020204" pitchFamily="34" charset="0"/>
              </a:endParaRPr>
            </a:p>
          </p:txBody>
        </p:sp>
        <p:grpSp>
          <p:nvGrpSpPr>
            <p:cNvPr id="8" name="Group 7"/>
            <p:cNvGrpSpPr/>
            <p:nvPr/>
          </p:nvGrpSpPr>
          <p:grpSpPr>
            <a:xfrm>
              <a:off x="792480" y="253139"/>
              <a:ext cx="1414272" cy="402336"/>
              <a:chOff x="792480" y="289715"/>
              <a:chExt cx="1414272" cy="402336"/>
            </a:xfrm>
          </p:grpSpPr>
          <p:sp>
            <p:nvSpPr>
              <p:cNvPr id="4" name="Rounded Rectangle 3"/>
              <p:cNvSpPr/>
              <p:nvPr/>
            </p:nvSpPr>
            <p:spPr>
              <a:xfrm>
                <a:off x="792480" y="289715"/>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914400" y="292608"/>
                <a:ext cx="1292352" cy="377952"/>
              </a:xfrm>
              <a:prstGeom prst="rect">
                <a:avLst/>
              </a:prstGeom>
              <a:noFill/>
            </p:spPr>
            <p:txBody>
              <a:bodyPr wrap="square" rtlCol="0">
                <a:spAutoFit/>
              </a:bodyPr>
              <a:lstStyle/>
              <a:p>
                <a:pPr algn="ctr"/>
                <a:r>
                  <a:rPr lang="en-US" b="1" dirty="0" smtClean="0"/>
                  <a:t>1.Question</a:t>
                </a:r>
                <a:endParaRPr lang="en-IN" b="1" dirty="0"/>
              </a:p>
            </p:txBody>
          </p:sp>
        </p:grpSp>
      </p:grpSp>
      <p:grpSp>
        <p:nvGrpSpPr>
          <p:cNvPr id="11" name="Group 10"/>
          <p:cNvGrpSpPr/>
          <p:nvPr/>
        </p:nvGrpSpPr>
        <p:grpSpPr>
          <a:xfrm>
            <a:off x="792480" y="2489002"/>
            <a:ext cx="6169152" cy="2046934"/>
            <a:chOff x="792480" y="2452426"/>
            <a:chExt cx="6169152" cy="2046934"/>
          </a:xfrm>
        </p:grpSpPr>
        <p:sp>
          <p:nvSpPr>
            <p:cNvPr id="6" name="TextBox 5"/>
            <p:cNvSpPr txBox="1"/>
            <p:nvPr/>
          </p:nvSpPr>
          <p:spPr>
            <a:xfrm>
              <a:off x="1682496" y="2745034"/>
              <a:ext cx="5279136" cy="1754326"/>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           </a:t>
              </a:r>
              <a:r>
                <a:rPr lang="en-US" dirty="0" smtClean="0">
                  <a:solidFill>
                    <a:srgbClr val="00B0F0"/>
                  </a:solidFill>
                  <a:cs typeface="Arial" panose="020B0604020202020204" pitchFamily="34" charset="0"/>
                </a:rPr>
                <a:t>Select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Distinct</a:t>
              </a:r>
              <a:r>
                <a:rPr lang="en-US" dirty="0" smtClean="0">
                  <a:cs typeface="Arial" panose="020B0604020202020204" pitchFamily="34" charset="0"/>
                </a:rPr>
                <a:t> market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From</a:t>
              </a:r>
              <a:r>
                <a:rPr lang="en-US" dirty="0" smtClean="0">
                  <a:cs typeface="Arial" panose="020B0604020202020204" pitchFamily="34" charset="0"/>
                </a:rPr>
                <a:t> </a:t>
              </a:r>
              <a:r>
                <a:rPr lang="en-US" sz="1600" dirty="0" smtClean="0">
                  <a:cs typeface="Arial" panose="020B0604020202020204" pitchFamily="34" charset="0"/>
                </a:rPr>
                <a:t>dim_customer</a:t>
              </a:r>
              <a:r>
                <a:rPr lang="en-US" dirty="0" smtClean="0">
                  <a:cs typeface="Arial" panose="020B0604020202020204" pitchFamily="34" charset="0"/>
                </a:rPr>
                <a:t/>
              </a:r>
              <a:br>
                <a:rPr lang="en-US" dirty="0" smtClean="0">
                  <a:cs typeface="Arial" panose="020B0604020202020204" pitchFamily="34" charset="0"/>
                </a:rPr>
              </a:br>
              <a:r>
                <a:rPr lang="en-US" dirty="0" smtClean="0">
                  <a:cs typeface="Arial" panose="020B0604020202020204" pitchFamily="34" charset="0"/>
                </a:rPr>
                <a:t>           </a:t>
              </a:r>
              <a:r>
                <a:rPr lang="en-US" dirty="0" smtClean="0">
                  <a:solidFill>
                    <a:srgbClr val="00B0F0"/>
                  </a:solidFill>
                  <a:cs typeface="Arial" panose="020B0604020202020204" pitchFamily="34" charset="0"/>
                </a:rPr>
                <a:t>Where</a:t>
              </a:r>
              <a:r>
                <a:rPr lang="en-US" dirty="0" smtClean="0">
                  <a:cs typeface="Arial" panose="020B0604020202020204" pitchFamily="34" charset="0"/>
                </a:rPr>
                <a:t> customer = “</a:t>
              </a:r>
              <a:r>
                <a:rPr lang="en-US" dirty="0" smtClean="0">
                  <a:solidFill>
                    <a:schemeClr val="accent5"/>
                  </a:solidFill>
                  <a:cs typeface="Arial" panose="020B0604020202020204" pitchFamily="34" charset="0"/>
                </a:rPr>
                <a:t>AtliQ Exclusive</a:t>
              </a:r>
              <a:r>
                <a:rPr lang="en-US" dirty="0" smtClean="0">
                  <a:cs typeface="Arial" panose="020B0604020202020204" pitchFamily="34" charset="0"/>
                </a:rPr>
                <a:t>”</a:t>
              </a:r>
              <a:br>
                <a:rPr lang="en-US" dirty="0" smtClean="0">
                  <a:cs typeface="Arial" panose="020B0604020202020204" pitchFamily="34" charset="0"/>
                </a:rPr>
              </a:br>
              <a:r>
                <a:rPr lang="en-US" dirty="0" smtClean="0">
                  <a:cs typeface="Arial" panose="020B0604020202020204" pitchFamily="34" charset="0"/>
                </a:rPr>
                <a:t>           </a:t>
              </a:r>
              <a:r>
                <a:rPr lang="en-US" dirty="0" smtClean="0">
                  <a:solidFill>
                    <a:srgbClr val="00B0F0"/>
                  </a:solidFill>
                  <a:cs typeface="Arial" panose="020B0604020202020204" pitchFamily="34" charset="0"/>
                </a:rPr>
                <a:t>And</a:t>
              </a:r>
              <a:r>
                <a:rPr lang="en-US" dirty="0" smtClean="0">
                  <a:cs typeface="Arial" panose="020B0604020202020204" pitchFamily="34" charset="0"/>
                </a:rPr>
                <a:t> region = “</a:t>
              </a:r>
              <a:r>
                <a:rPr lang="en-US" dirty="0" smtClean="0">
                  <a:solidFill>
                    <a:schemeClr val="accent5"/>
                  </a:solidFill>
                  <a:cs typeface="Arial" panose="020B0604020202020204" pitchFamily="34" charset="0"/>
                </a:rPr>
                <a:t>APAC</a:t>
              </a:r>
              <a:r>
                <a:rPr lang="en-US" dirty="0" smtClean="0">
                  <a:cs typeface="Arial" panose="020B0604020202020204" pitchFamily="34" charset="0"/>
                </a:rPr>
                <a:t>”</a:t>
              </a:r>
              <a:br>
                <a:rPr lang="en-US" dirty="0" smtClean="0">
                  <a:cs typeface="Arial" panose="020B0604020202020204" pitchFamily="34" charset="0"/>
                </a:rPr>
              </a:br>
              <a:r>
                <a:rPr lang="en-US" dirty="0" smtClean="0">
                  <a:cs typeface="Arial" panose="020B0604020202020204" pitchFamily="34" charset="0"/>
                </a:rPr>
                <a:t>           ;</a:t>
              </a:r>
              <a:endParaRPr lang="en-IN" dirty="0">
                <a:cs typeface="Arial" panose="020B0604020202020204" pitchFamily="34" charset="0"/>
              </a:endParaRPr>
            </a:p>
          </p:txBody>
        </p:sp>
        <p:grpSp>
          <p:nvGrpSpPr>
            <p:cNvPr id="9" name="Group 8"/>
            <p:cNvGrpSpPr/>
            <p:nvPr/>
          </p:nvGrpSpPr>
          <p:grpSpPr>
            <a:xfrm>
              <a:off x="792480" y="2452426"/>
              <a:ext cx="1414272" cy="404074"/>
              <a:chOff x="792480" y="2415850"/>
              <a:chExt cx="1414272" cy="404074"/>
            </a:xfrm>
          </p:grpSpPr>
          <p:sp>
            <p:nvSpPr>
              <p:cNvPr id="7" name="Rounded Rectangle 6"/>
              <p:cNvSpPr/>
              <p:nvPr/>
            </p:nvSpPr>
            <p:spPr>
              <a:xfrm>
                <a:off x="792480" y="2415850"/>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14400" y="2450592"/>
                <a:ext cx="1292352"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3440833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061" y="158496"/>
            <a:ext cx="9905998" cy="768096"/>
          </a:xfrm>
        </p:spPr>
        <p:txBody>
          <a:bodyPr/>
          <a:lstStyle/>
          <a:p>
            <a:r>
              <a:rPr lang="en-US" b="1" dirty="0" err="1">
                <a:solidFill>
                  <a:srgbClr val="FF6600"/>
                </a:solidFill>
                <a:effectLst>
                  <a:glow rad="38100">
                    <a:schemeClr val="bg1">
                      <a:lumMod val="65000"/>
                      <a:lumOff val="35000"/>
                      <a:alpha val="40000"/>
                    </a:schemeClr>
                  </a:glow>
                </a:effectLst>
              </a:rPr>
              <a:t>Atliq</a:t>
            </a:r>
            <a:r>
              <a:rPr lang="en-US" b="1" dirty="0">
                <a:solidFill>
                  <a:srgbClr val="FF6600"/>
                </a:solidFill>
                <a:effectLst>
                  <a:glow rad="38100">
                    <a:schemeClr val="bg1">
                      <a:lumMod val="65000"/>
                      <a:lumOff val="35000"/>
                      <a:alpha val="40000"/>
                    </a:schemeClr>
                  </a:glow>
                </a:effectLst>
              </a:rPr>
              <a:t> Exclusive’s’ </a:t>
            </a:r>
            <a:r>
              <a:rPr lang="en-US" b="1" spc="-55" dirty="0">
                <a:solidFill>
                  <a:srgbClr val="FF6600"/>
                </a:solidFill>
                <a:effectLst>
                  <a:glow rad="38100">
                    <a:schemeClr val="bg1">
                      <a:lumMod val="65000"/>
                      <a:lumOff val="35000"/>
                      <a:alpha val="40000"/>
                    </a:schemeClr>
                  </a:glow>
                </a:effectLst>
              </a:rPr>
              <a:t> </a:t>
            </a:r>
            <a:r>
              <a:rPr lang="en-US" b="1" spc="-10" dirty="0">
                <a:solidFill>
                  <a:srgbClr val="FF6600"/>
                </a:solidFill>
                <a:effectLst>
                  <a:glow rad="38100">
                    <a:schemeClr val="bg1">
                      <a:lumMod val="65000"/>
                      <a:lumOff val="35000"/>
                      <a:alpha val="40000"/>
                    </a:schemeClr>
                  </a:glow>
                </a:effectLst>
              </a:rPr>
              <a:t>market in </a:t>
            </a:r>
            <a:r>
              <a:rPr lang="en-US" b="1" dirty="0">
                <a:solidFill>
                  <a:srgbClr val="FF6600"/>
                </a:solidFill>
                <a:effectLst>
                  <a:glow rad="38100">
                    <a:schemeClr val="bg1">
                      <a:lumMod val="65000"/>
                      <a:lumOff val="35000"/>
                      <a:alpha val="40000"/>
                    </a:schemeClr>
                  </a:glow>
                </a:effectLst>
              </a:rPr>
              <a:t>‘APAC’</a:t>
            </a:r>
            <a:r>
              <a:rPr lang="en-US" b="1" spc="-10" dirty="0">
                <a:solidFill>
                  <a:srgbClr val="FF6600"/>
                </a:solidFill>
                <a:effectLst>
                  <a:glow rad="38100">
                    <a:schemeClr val="bg1">
                      <a:lumMod val="65000"/>
                      <a:lumOff val="35000"/>
                      <a:alpha val="40000"/>
                    </a:schemeClr>
                  </a:glow>
                </a:effectLst>
              </a:rPr>
              <a:t> region</a:t>
            </a:r>
            <a:endParaRPr lang="en-IN" b="1" dirty="0">
              <a:solidFill>
                <a:srgbClr val="FF6600"/>
              </a:solidFill>
              <a:effectLst>
                <a:glow rad="38100">
                  <a:schemeClr val="bg1">
                    <a:lumMod val="65000"/>
                    <a:lumOff val="35000"/>
                    <a:alpha val="40000"/>
                  </a:schemeClr>
                </a:glow>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14144" y="1667988"/>
            <a:ext cx="2767584" cy="2964239"/>
          </a:xfrm>
        </p:spPr>
      </p:pic>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608064" y="1588007"/>
            <a:ext cx="4549075" cy="3124200"/>
          </a:xfrm>
        </p:spPr>
      </p:pic>
      <p:sp>
        <p:nvSpPr>
          <p:cNvPr id="7" name="Right Arrow 6"/>
          <p:cNvSpPr/>
          <p:nvPr/>
        </p:nvSpPr>
        <p:spPr>
          <a:xfrm>
            <a:off x="5090160" y="2753867"/>
            <a:ext cx="1109472" cy="79248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652913" y="4917686"/>
            <a:ext cx="10626146" cy="1023390"/>
            <a:chOff x="652913" y="4917686"/>
            <a:chExt cx="10626146" cy="1023390"/>
          </a:xfrm>
        </p:grpSpPr>
        <p:sp>
          <p:nvSpPr>
            <p:cNvPr id="8" name="TextBox 7"/>
            <p:cNvSpPr txBox="1"/>
            <p:nvPr/>
          </p:nvSpPr>
          <p:spPr>
            <a:xfrm>
              <a:off x="2340864" y="5571744"/>
              <a:ext cx="8938195" cy="369332"/>
            </a:xfrm>
            <a:prstGeom prst="rect">
              <a:avLst/>
            </a:prstGeom>
            <a:noFill/>
          </p:spPr>
          <p:txBody>
            <a:bodyPr wrap="square" rtlCol="0">
              <a:spAutoFit/>
            </a:bodyPr>
            <a:lstStyle/>
            <a:p>
              <a:r>
                <a:rPr lang="en-US" dirty="0" smtClean="0"/>
                <a:t>1. </a:t>
              </a:r>
              <a:r>
                <a:rPr lang="en-US" dirty="0" err="1" smtClean="0"/>
                <a:t>Atliq</a:t>
              </a:r>
              <a:r>
                <a:rPr lang="en-US" dirty="0" smtClean="0"/>
                <a:t> Exclusive operate in eight countries within the APAC region.</a:t>
              </a:r>
              <a:endParaRPr lang="en-IN" dirty="0"/>
            </a:p>
          </p:txBody>
        </p:sp>
        <p:cxnSp>
          <p:nvCxnSpPr>
            <p:cNvPr id="9" name="Curved Connector 8"/>
            <p:cNvCxnSpPr/>
            <p:nvPr/>
          </p:nvCxnSpPr>
          <p:spPr>
            <a:xfrm>
              <a:off x="1743883" y="5138927"/>
              <a:ext cx="645749" cy="469392"/>
            </a:xfrm>
            <a:prstGeom prst="curvedConnector3">
              <a:avLst>
                <a:gd name="adj1" fmla="val 50000"/>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sp>
          <p:nvSpPr>
            <p:cNvPr id="10" name="Rounded Rectangle 9"/>
            <p:cNvSpPr/>
            <p:nvPr/>
          </p:nvSpPr>
          <p:spPr>
            <a:xfrm>
              <a:off x="652913" y="4937760"/>
              <a:ext cx="1048939" cy="349258"/>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76870" y="4917686"/>
              <a:ext cx="932474" cy="369332"/>
            </a:xfrm>
            <a:prstGeom prst="rect">
              <a:avLst/>
            </a:prstGeom>
            <a:noFill/>
          </p:spPr>
          <p:txBody>
            <a:bodyPr wrap="square" rtlCol="0">
              <a:spAutoFit/>
            </a:bodyPr>
            <a:lstStyle/>
            <a:p>
              <a:r>
                <a:rPr lang="en-US" b="1" dirty="0" smtClean="0"/>
                <a:t>Insight</a:t>
              </a:r>
              <a:endParaRPr lang="en-IN" b="1" dirty="0"/>
            </a:p>
          </p:txBody>
        </p:sp>
      </p:grpSp>
    </p:spTree>
    <p:extLst>
      <p:ext uri="{BB962C8B-B14F-4D97-AF65-F5344CB8AC3E}">
        <p14:creationId xmlns:p14="http://schemas.microsoft.com/office/powerpoint/2010/main" val="3705043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07136" y="157705"/>
            <a:ext cx="10704576" cy="1815882"/>
            <a:chOff x="707136" y="194281"/>
            <a:chExt cx="10704576" cy="1815882"/>
          </a:xfrm>
        </p:grpSpPr>
        <p:sp>
          <p:nvSpPr>
            <p:cNvPr id="3" name="TextBox 2"/>
            <p:cNvSpPr txBox="1"/>
            <p:nvPr/>
          </p:nvSpPr>
          <p:spPr>
            <a:xfrm>
              <a:off x="2206752" y="194281"/>
              <a:ext cx="9204960" cy="1815882"/>
            </a:xfrm>
            <a:prstGeom prst="rect">
              <a:avLst/>
            </a:prstGeom>
            <a:noFill/>
          </p:spPr>
          <p:txBody>
            <a:bodyPr wrap="square" rtlCol="0">
              <a:spAutoFit/>
            </a:bodyPr>
            <a:lstStyle/>
            <a:p>
              <a:r>
                <a:rPr lang="en-US" dirty="0" smtClean="0">
                  <a:cs typeface="Arial" panose="020B0604020202020204" pitchFamily="34" charset="0"/>
                </a:rPr>
                <a:t>What is the percentage of unique product increase in 2020 vs 2021? The final output contains these fields</a:t>
              </a:r>
              <a:r>
                <a:rPr lang="en-US" dirty="0">
                  <a:cs typeface="Arial" panose="020B0604020202020204" pitchFamily="34" charset="0"/>
                </a:rPr>
                <a:t>,</a:t>
              </a:r>
              <a:r>
                <a:rPr lang="en-US" dirty="0" smtClean="0">
                  <a:cs typeface="Arial" panose="020B0604020202020204" pitchFamily="34" charset="0"/>
                </a:rPr>
                <a:t> </a:t>
              </a:r>
              <a:r>
                <a:rPr lang="en-US" dirty="0" smtClean="0">
                  <a:latin typeface="Arial" panose="020B0604020202020204" pitchFamily="34" charset="0"/>
                  <a:cs typeface="Arial" panose="020B0604020202020204" pitchFamily="34" charset="0"/>
                </a:rPr>
                <a:t>unique_products_2020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unique_products_2021,</a:t>
              </a:r>
              <a:r>
                <a:rPr lang="en-US" dirty="0">
                  <a:latin typeface="Arial" panose="020B0604020202020204" pitchFamily="34" charset="0"/>
                  <a:cs typeface="Arial" panose="020B0604020202020204" pitchFamily="34" charset="0"/>
                </a:rPr>
                <a:t> percentage_chg</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8" name="Group 7"/>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16864" y="194281"/>
                <a:ext cx="1304544" cy="369332"/>
              </a:xfrm>
              <a:prstGeom prst="rect">
                <a:avLst/>
              </a:prstGeom>
              <a:noFill/>
            </p:spPr>
            <p:txBody>
              <a:bodyPr wrap="square" rtlCol="0">
                <a:spAutoFit/>
              </a:bodyPr>
              <a:lstStyle/>
              <a:p>
                <a:pPr algn="ctr"/>
                <a:r>
                  <a:rPr lang="en-US" b="1" dirty="0" smtClean="0"/>
                  <a:t>2.Question</a:t>
                </a:r>
                <a:endParaRPr lang="en-IN" b="1" dirty="0"/>
              </a:p>
            </p:txBody>
          </p:sp>
        </p:grpSp>
      </p:grpSp>
      <p:grpSp>
        <p:nvGrpSpPr>
          <p:cNvPr id="10" name="Group 9"/>
          <p:cNvGrpSpPr/>
          <p:nvPr/>
        </p:nvGrpSpPr>
        <p:grpSpPr>
          <a:xfrm>
            <a:off x="707136" y="1544122"/>
            <a:ext cx="9985248" cy="4906185"/>
            <a:chOff x="707136" y="1544122"/>
            <a:chExt cx="9985248" cy="4906185"/>
          </a:xfrm>
        </p:grpSpPr>
        <p:sp>
          <p:nvSpPr>
            <p:cNvPr id="6" name="TextBox 5"/>
            <p:cNvSpPr txBox="1"/>
            <p:nvPr/>
          </p:nvSpPr>
          <p:spPr>
            <a:xfrm>
              <a:off x="1645920" y="1710548"/>
              <a:ext cx="9046464" cy="473975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t>
              </a:r>
              <a:r>
                <a:rPr lang="en-US" sz="1600" dirty="0" smtClean="0">
                  <a:solidFill>
                    <a:srgbClr val="00B0F0"/>
                  </a:solidFill>
                  <a:cs typeface="Arial" panose="020B0604020202020204" pitchFamily="34" charset="0"/>
                </a:rPr>
                <a:t>With </a:t>
              </a:r>
            </a:p>
            <a:p>
              <a:r>
                <a:rPr lang="en-US" sz="1600" dirty="0">
                  <a:cs typeface="Arial" panose="020B0604020202020204" pitchFamily="34" charset="0"/>
                </a:rPr>
                <a:t> </a:t>
              </a:r>
              <a:r>
                <a:rPr lang="en-US" sz="1600" dirty="0" smtClean="0">
                  <a:cs typeface="Arial" panose="020B0604020202020204" pitchFamily="34" charset="0"/>
                </a:rPr>
                <a:t>               x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 </a:t>
              </a:r>
              <a:r>
                <a:rPr lang="en-US" sz="1600" dirty="0" smtClean="0">
                  <a:solidFill>
                    <a:srgbClr val="00B0F0"/>
                  </a:solidFill>
                  <a:cs typeface="Arial" panose="020B0604020202020204" pitchFamily="34" charset="0"/>
                </a:rPr>
                <a:t>select</a:t>
              </a:r>
              <a:r>
                <a:rPr lang="en-US" sz="1600" dirty="0" smtClean="0">
                  <a:cs typeface="Arial" panose="020B0604020202020204" pitchFamily="34" charset="0"/>
                </a:rPr>
                <a:t> </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count</a:t>
              </a:r>
              <a:r>
                <a:rPr lang="en-US" sz="1600" dirty="0" smtClean="0">
                  <a:cs typeface="Arial" panose="020B0604020202020204" pitchFamily="34" charset="0"/>
                </a:rPr>
                <a:t>(</a:t>
              </a:r>
              <a:r>
                <a:rPr lang="en-US" sz="1600" dirty="0" err="1" smtClean="0">
                  <a:cs typeface="Arial" panose="020B0604020202020204" pitchFamily="34" charset="0"/>
                </a:rPr>
                <a:t>product_code</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unique_products_2020</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from</a:t>
              </a:r>
              <a:r>
                <a:rPr lang="en-US" sz="1600" dirty="0" smtClean="0">
                  <a:cs typeface="Arial" panose="020B0604020202020204" pitchFamily="34" charset="0"/>
                </a:rPr>
                <a:t> fact_gross_price</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where</a:t>
              </a:r>
              <a:r>
                <a:rPr lang="en-US" sz="1600" dirty="0" smtClean="0">
                  <a:cs typeface="Arial" panose="020B0604020202020204" pitchFamily="34" charset="0"/>
                </a:rPr>
                <a:t> fiscal_year = </a:t>
              </a:r>
              <a:r>
                <a:rPr lang="en-US" sz="1600" dirty="0" smtClean="0">
                  <a:solidFill>
                    <a:schemeClr val="accent5"/>
                  </a:solidFill>
                  <a:cs typeface="Arial" panose="020B0604020202020204" pitchFamily="34" charset="0"/>
                </a:rPr>
                <a:t>2020</a:t>
              </a:r>
              <a:r>
                <a:rPr lang="en-US" sz="1600" dirty="0" smtClean="0">
                  <a:cs typeface="Arial" panose="020B0604020202020204" pitchFamily="34" charset="0"/>
                </a:rPr>
                <a:t> ) , </a:t>
              </a:r>
            </a:p>
            <a:p>
              <a:r>
                <a:rPr lang="en-US" sz="1600" dirty="0">
                  <a:cs typeface="Arial" panose="020B0604020202020204" pitchFamily="34" charset="0"/>
                </a:rPr>
                <a:t> </a:t>
              </a:r>
              <a:r>
                <a:rPr lang="en-US" sz="1600" dirty="0" smtClean="0">
                  <a:cs typeface="Arial" panose="020B0604020202020204" pitchFamily="34" charset="0"/>
                </a:rPr>
                <a:t>                y </a:t>
              </a:r>
              <a:r>
                <a:rPr lang="en-US" sz="1600" dirty="0" smtClean="0">
                  <a:solidFill>
                    <a:srgbClr val="00B0F0"/>
                  </a:solidFill>
                  <a:cs typeface="Arial" panose="020B0604020202020204" pitchFamily="34" charset="0"/>
                </a:rPr>
                <a:t>as</a:t>
              </a:r>
              <a:r>
                <a:rPr lang="en-US" sz="1600" dirty="0" smtClean="0">
                  <a:cs typeface="Arial" panose="020B0604020202020204" pitchFamily="34" charset="0"/>
                </a:rPr>
                <a:t> ( </a:t>
              </a:r>
              <a:r>
                <a:rPr lang="en-US" sz="1600" dirty="0" smtClean="0">
                  <a:solidFill>
                    <a:srgbClr val="00B0F0"/>
                  </a:solidFill>
                  <a:cs typeface="Arial" panose="020B0604020202020204" pitchFamily="34" charset="0"/>
                </a:rPr>
                <a:t>select</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count</a:t>
              </a:r>
              <a:r>
                <a:rPr lang="en-US" sz="1600" dirty="0" smtClean="0">
                  <a:cs typeface="Arial" panose="020B0604020202020204" pitchFamily="34" charset="0"/>
                </a:rPr>
                <a:t>(</a:t>
              </a:r>
              <a:r>
                <a:rPr lang="en-US" sz="1600" dirty="0" err="1" smtClean="0">
                  <a:cs typeface="Arial" panose="020B0604020202020204" pitchFamily="34" charset="0"/>
                </a:rPr>
                <a:t>product_code</a:t>
              </a:r>
              <a:r>
                <a:rPr lang="en-US" sz="1600" dirty="0">
                  <a:cs typeface="Arial" panose="020B0604020202020204" pitchFamily="34" charset="0"/>
                </a:rPr>
                <a:t>) </a:t>
              </a:r>
              <a:r>
                <a:rPr lang="en-US" sz="1600" dirty="0">
                  <a:solidFill>
                    <a:srgbClr val="00B0F0"/>
                  </a:solidFill>
                  <a:cs typeface="Arial" panose="020B0604020202020204" pitchFamily="34" charset="0"/>
                </a:rPr>
                <a:t>as</a:t>
              </a:r>
              <a:r>
                <a:rPr lang="en-US" sz="1600" dirty="0">
                  <a:cs typeface="Arial" panose="020B0604020202020204" pitchFamily="34" charset="0"/>
                </a:rPr>
                <a:t> </a:t>
              </a:r>
              <a:r>
                <a:rPr lang="en-US" sz="1600" dirty="0" smtClean="0">
                  <a:cs typeface="Arial" panose="020B0604020202020204" pitchFamily="34" charset="0"/>
                </a:rPr>
                <a:t>unique_products_2021</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from</a:t>
              </a:r>
              <a:r>
                <a:rPr lang="en-US" sz="1600" dirty="0" smtClean="0">
                  <a:cs typeface="Arial" panose="020B0604020202020204" pitchFamily="34" charset="0"/>
                </a:rPr>
                <a:t> </a:t>
              </a:r>
              <a:r>
                <a:rPr lang="en-US" sz="1600" dirty="0">
                  <a:cs typeface="Arial" panose="020B0604020202020204" pitchFamily="34" charset="0"/>
                </a:rPr>
                <a:t>fact_gross_price</a:t>
              </a:r>
            </a:p>
            <a:p>
              <a:r>
                <a:rPr lang="en-US" sz="1600" dirty="0">
                  <a:cs typeface="Arial" panose="020B0604020202020204" pitchFamily="34" charset="0"/>
                </a:rPr>
                <a:t>                             </a:t>
              </a:r>
              <a:r>
                <a:rPr lang="en-US" sz="1600" dirty="0" smtClean="0">
                  <a:solidFill>
                    <a:srgbClr val="00B0F0"/>
                  </a:solidFill>
                  <a:cs typeface="Arial" panose="020B0604020202020204" pitchFamily="34" charset="0"/>
                </a:rPr>
                <a:t>where</a:t>
              </a:r>
              <a:r>
                <a:rPr lang="en-US" sz="1600" dirty="0" smtClean="0">
                  <a:cs typeface="Arial" panose="020B0604020202020204" pitchFamily="34" charset="0"/>
                </a:rPr>
                <a:t> </a:t>
              </a:r>
              <a:r>
                <a:rPr lang="en-US" sz="1600" dirty="0">
                  <a:cs typeface="Arial" panose="020B0604020202020204" pitchFamily="34" charset="0"/>
                </a:rPr>
                <a:t>fiscal_year = </a:t>
              </a:r>
              <a:r>
                <a:rPr lang="en-US" sz="1600" dirty="0" smtClean="0">
                  <a:solidFill>
                    <a:schemeClr val="accent5"/>
                  </a:solidFill>
                  <a:cs typeface="Arial" panose="020B0604020202020204" pitchFamily="34" charset="0"/>
                </a:rPr>
                <a:t>2021</a:t>
              </a:r>
              <a:r>
                <a:rPr lang="en-US" sz="1600" dirty="0" smtClean="0">
                  <a:cs typeface="Arial" panose="020B0604020202020204" pitchFamily="34" charset="0"/>
                </a:rPr>
                <a:t> )</a:t>
              </a:r>
            </a:p>
            <a:p>
              <a:r>
                <a:rPr lang="en-US" sz="1600" dirty="0">
                  <a:solidFill>
                    <a:srgbClr val="00B0F0"/>
                  </a:solidFill>
                  <a:cs typeface="Arial" panose="020B0604020202020204" pitchFamily="34" charset="0"/>
                </a:rPr>
                <a:t> </a:t>
              </a:r>
              <a:r>
                <a:rPr lang="en-US" sz="1600" dirty="0" smtClean="0">
                  <a:solidFill>
                    <a:srgbClr val="00B0F0"/>
                  </a:solidFill>
                  <a:cs typeface="Arial" panose="020B0604020202020204" pitchFamily="34" charset="0"/>
                </a:rPr>
                <a:t>           select </a:t>
              </a:r>
            </a:p>
            <a:p>
              <a:r>
                <a:rPr lang="en-US" sz="1600" dirty="0">
                  <a:cs typeface="Arial" panose="020B0604020202020204" pitchFamily="34" charset="0"/>
                </a:rPr>
                <a:t> </a:t>
              </a:r>
              <a:r>
                <a:rPr lang="en-US" sz="1600" dirty="0" smtClean="0">
                  <a:cs typeface="Arial" panose="020B0604020202020204" pitchFamily="34" charset="0"/>
                </a:rPr>
                <a:t>                 x.unique_products_2020,</a:t>
              </a:r>
            </a:p>
            <a:p>
              <a:r>
                <a:rPr lang="en-US" sz="1600" dirty="0">
                  <a:cs typeface="Arial" panose="020B0604020202020204" pitchFamily="34" charset="0"/>
                </a:rPr>
                <a:t> </a:t>
              </a:r>
              <a:r>
                <a:rPr lang="en-US" sz="1600" dirty="0" smtClean="0">
                  <a:cs typeface="Arial" panose="020B0604020202020204" pitchFamily="34" charset="0"/>
                </a:rPr>
                <a:t>                 y.unique_products_2021,</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chemeClr val="bg2">
                      <a:lumMod val="20000"/>
                      <a:lumOff val="80000"/>
                    </a:schemeClr>
                  </a:solidFill>
                  <a:cs typeface="Arial" panose="020B0604020202020204" pitchFamily="34" charset="0"/>
                </a:rPr>
                <a:t>round</a:t>
              </a:r>
              <a:r>
                <a:rPr lang="en-US" sz="1600" dirty="0" smtClean="0">
                  <a:cs typeface="Arial" panose="020B0604020202020204" pitchFamily="34" charset="0"/>
                </a:rPr>
                <a:t>((y.unique_products_2021 - x.unique_products_2020) *</a:t>
              </a:r>
            </a:p>
            <a:p>
              <a:r>
                <a:rPr lang="en-US" sz="1600" dirty="0">
                  <a:cs typeface="Arial" panose="020B0604020202020204" pitchFamily="34" charset="0"/>
                </a:rPr>
                <a:t> </a:t>
              </a:r>
              <a:r>
                <a:rPr lang="en-US" sz="1600" dirty="0" smtClean="0">
                  <a:cs typeface="Arial" panose="020B0604020202020204" pitchFamily="34" charset="0"/>
                </a:rPr>
                <a:t>                             100/</a:t>
              </a:r>
              <a:r>
                <a:rPr lang="en-US" sz="1600" dirty="0">
                  <a:cs typeface="Arial" panose="020B0604020202020204" pitchFamily="34" charset="0"/>
                </a:rPr>
                <a:t> </a:t>
              </a:r>
              <a:r>
                <a:rPr lang="en-US" sz="1600" dirty="0" smtClean="0">
                  <a:cs typeface="Arial" panose="020B0604020202020204" pitchFamily="34" charset="0"/>
                </a:rPr>
                <a:t>y.unique_products_2021,2) as percentage_chg</a:t>
              </a:r>
            </a:p>
            <a:p>
              <a:r>
                <a:rPr lang="en-US" sz="1600" dirty="0">
                  <a:cs typeface="Arial" panose="020B0604020202020204" pitchFamily="34" charset="0"/>
                </a:rPr>
                <a:t> </a:t>
              </a:r>
              <a:r>
                <a:rPr lang="en-US" sz="1600" dirty="0" smtClean="0">
                  <a:cs typeface="Arial" panose="020B0604020202020204" pitchFamily="34" charset="0"/>
                </a:rPr>
                <a:t>            </a:t>
              </a:r>
              <a:r>
                <a:rPr lang="en-US" sz="1600" dirty="0" smtClean="0">
                  <a:solidFill>
                    <a:srgbClr val="00B0F0"/>
                  </a:solidFill>
                  <a:cs typeface="Arial" panose="020B0604020202020204" pitchFamily="34" charset="0"/>
                </a:rPr>
                <a:t>from </a:t>
              </a:r>
              <a:r>
                <a:rPr lang="en-US" sz="1600" dirty="0" smtClean="0">
                  <a:cs typeface="Arial" panose="020B0604020202020204" pitchFamily="34" charset="0"/>
                </a:rPr>
                <a:t>x , y ;</a:t>
              </a:r>
              <a:endParaRPr lang="en-US" sz="1600" dirty="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cs typeface="Arial" panose="020B0604020202020204" pitchFamily="34" charset="0"/>
              </a:endParaRPr>
            </a:p>
          </p:txBody>
        </p:sp>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16864" y="1544122"/>
              <a:ext cx="1304544" cy="369332"/>
            </a:xfrm>
            <a:prstGeom prst="rect">
              <a:avLst/>
            </a:prstGeom>
            <a:noFill/>
          </p:spPr>
          <p:txBody>
            <a:bodyPr wrap="square" rtlCol="0">
              <a:spAutoFit/>
            </a:bodyPr>
            <a:lstStyle/>
            <a:p>
              <a:pPr algn="ctr"/>
              <a:r>
                <a:rPr lang="en-US" b="1" dirty="0" smtClean="0"/>
                <a:t>Output</a:t>
              </a:r>
              <a:endParaRPr lang="en-IN" b="1" dirty="0"/>
            </a:p>
          </p:txBody>
        </p:sp>
      </p:grpSp>
    </p:spTree>
    <p:extLst>
      <p:ext uri="{BB962C8B-B14F-4D97-AF65-F5344CB8AC3E}">
        <p14:creationId xmlns:p14="http://schemas.microsoft.com/office/powerpoint/2010/main" val="4207046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37" y="13854"/>
            <a:ext cx="9905998" cy="1219200"/>
          </a:xfrm>
        </p:spPr>
        <p:txBody>
          <a:bodyPr/>
          <a:lstStyle/>
          <a:p>
            <a:pPr algn="ctr"/>
            <a:r>
              <a:rPr lang="en-IN" b="1" cap="none" dirty="0">
                <a:ln>
                  <a:noFill/>
                </a:ln>
                <a:solidFill>
                  <a:srgbClr val="FF9900"/>
                </a:solidFill>
                <a:effectLst/>
              </a:rPr>
              <a:t>Yearly Product growth Analysis</a:t>
            </a:r>
          </a:p>
        </p:txBody>
      </p:sp>
      <p:pic>
        <p:nvPicPr>
          <p:cNvPr id="15" name="Content Placeholder 1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2917" y="2512489"/>
            <a:ext cx="4375262" cy="1096343"/>
          </a:xfrm>
        </p:spPr>
      </p:pic>
      <p:graphicFrame>
        <p:nvGraphicFramePr>
          <p:cNvPr id="12" name="Content Placeholder 11"/>
          <p:cNvGraphicFramePr>
            <a:graphicFrameLocks noGrp="1"/>
          </p:cNvGraphicFramePr>
          <p:nvPr>
            <p:ph sz="quarter" idx="14"/>
            <p:extLst>
              <p:ext uri="{D42A27DB-BD31-4B8C-83A1-F6EECF244321}">
                <p14:modId xmlns:p14="http://schemas.microsoft.com/office/powerpoint/2010/main" val="4243381443"/>
              </p:ext>
            </p:extLst>
          </p:nvPr>
        </p:nvGraphicFramePr>
        <p:xfrm>
          <a:off x="6290644" y="1862327"/>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ight Brace 12"/>
          <p:cNvSpPr/>
          <p:nvPr/>
        </p:nvSpPr>
        <p:spPr>
          <a:xfrm>
            <a:off x="9834929" y="2799485"/>
            <a:ext cx="400050" cy="495300"/>
          </a:xfrm>
          <a:prstGeom prst="rightBrace">
            <a:avLst/>
          </a:prstGeom>
          <a:ln>
            <a:solidFill>
              <a:srgbClr val="FF9900"/>
            </a:solidFill>
          </a:ln>
        </p:spPr>
        <p:style>
          <a:lnRef idx="3">
            <a:schemeClr val="accent2"/>
          </a:lnRef>
          <a:fillRef idx="0">
            <a:schemeClr val="accent2"/>
          </a:fillRef>
          <a:effectRef idx="2">
            <a:schemeClr val="accent2"/>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IN" sz="1100"/>
          </a:p>
        </p:txBody>
      </p:sp>
      <p:sp>
        <p:nvSpPr>
          <p:cNvPr id="14" name="TextBox 8"/>
          <p:cNvSpPr txBox="1"/>
          <p:nvPr/>
        </p:nvSpPr>
        <p:spPr>
          <a:xfrm>
            <a:off x="10234979" y="2899497"/>
            <a:ext cx="672083" cy="2952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100" b="1" dirty="0">
                <a:solidFill>
                  <a:schemeClr val="tx1"/>
                </a:solidFill>
              </a:rPr>
              <a:t>26.65%</a:t>
            </a:r>
          </a:p>
        </p:txBody>
      </p:sp>
      <p:sp>
        <p:nvSpPr>
          <p:cNvPr id="9" name="Right Arrow 8"/>
          <p:cNvSpPr/>
          <p:nvPr/>
        </p:nvSpPr>
        <p:spPr>
          <a:xfrm>
            <a:off x="5462016" y="2799485"/>
            <a:ext cx="719328" cy="39528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414101" y="4903413"/>
            <a:ext cx="11181523" cy="1224859"/>
            <a:chOff x="414101" y="4903413"/>
            <a:chExt cx="11181523" cy="1224859"/>
          </a:xfrm>
        </p:grpSpPr>
        <p:sp>
          <p:nvSpPr>
            <p:cNvPr id="10" name="TextBox 9"/>
            <p:cNvSpPr txBox="1"/>
            <p:nvPr/>
          </p:nvSpPr>
          <p:spPr>
            <a:xfrm>
              <a:off x="2096597" y="5481941"/>
              <a:ext cx="9499027" cy="646331"/>
            </a:xfrm>
            <a:prstGeom prst="rect">
              <a:avLst/>
            </a:prstGeom>
            <a:noFill/>
          </p:spPr>
          <p:txBody>
            <a:bodyPr wrap="square" rtlCol="0">
              <a:spAutoFit/>
            </a:bodyPr>
            <a:lstStyle/>
            <a:p>
              <a:pPr marL="342900" indent="-342900">
                <a:buAutoNum type="arabicPeriod"/>
              </a:pPr>
              <a:r>
                <a:rPr lang="en-US" dirty="0" smtClean="0"/>
                <a:t>The number of unique product grow 245 in 2020 to 334 in 2021 increasing 26.65% </a:t>
              </a:r>
            </a:p>
            <a:p>
              <a:pPr marL="342900" indent="-342900">
                <a:buAutoNum type="arabicPeriod"/>
              </a:pPr>
              <a:r>
                <a:rPr lang="en-US" dirty="0" smtClean="0"/>
                <a:t>The significant increase highlight that company full fill customer needs. </a:t>
              </a:r>
              <a:endParaRPr lang="en-IN" dirty="0"/>
            </a:p>
          </p:txBody>
        </p:sp>
        <p:sp>
          <p:nvSpPr>
            <p:cNvPr id="11" name="Rounded Rectangle 10"/>
            <p:cNvSpPr/>
            <p:nvPr/>
          </p:nvSpPr>
          <p:spPr>
            <a:xfrm>
              <a:off x="414101" y="4903413"/>
              <a:ext cx="1036747" cy="353568"/>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14101" y="4903413"/>
              <a:ext cx="914827" cy="338554"/>
            </a:xfrm>
            <a:prstGeom prst="rect">
              <a:avLst/>
            </a:prstGeom>
            <a:noFill/>
          </p:spPr>
          <p:txBody>
            <a:bodyPr wrap="square" rtlCol="0">
              <a:spAutoFit/>
            </a:bodyPr>
            <a:lstStyle/>
            <a:p>
              <a:r>
                <a:rPr lang="en-US" sz="1600" b="1" dirty="0" smtClean="0"/>
                <a:t>Insights</a:t>
              </a:r>
              <a:endParaRPr lang="en-IN" sz="1600" b="1" dirty="0"/>
            </a:p>
          </p:txBody>
        </p:sp>
        <p:cxnSp>
          <p:nvCxnSpPr>
            <p:cNvPr id="18" name="Curved Connector 17"/>
            <p:cNvCxnSpPr>
              <a:stCxn id="11" idx="3"/>
            </p:cNvCxnSpPr>
            <p:nvPr/>
          </p:nvCxnSpPr>
          <p:spPr>
            <a:xfrm>
              <a:off x="1450848" y="5080197"/>
              <a:ext cx="645749" cy="469392"/>
            </a:xfrm>
            <a:prstGeom prst="curvedConnector3">
              <a:avLst>
                <a:gd name="adj1" fmla="val 50000"/>
              </a:avLst>
            </a:prstGeom>
            <a:ln w="38100">
              <a:solidFill>
                <a:srgbClr val="FF6600"/>
              </a:solidFill>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447191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7136" y="121129"/>
            <a:ext cx="10704576" cy="1754326"/>
            <a:chOff x="707136" y="194281"/>
            <a:chExt cx="10704576" cy="1754326"/>
          </a:xfrm>
        </p:grpSpPr>
        <p:sp>
          <p:nvSpPr>
            <p:cNvPr id="3" name="TextBox 2"/>
            <p:cNvSpPr txBox="1"/>
            <p:nvPr/>
          </p:nvSpPr>
          <p:spPr>
            <a:xfrm>
              <a:off x="2206752" y="194281"/>
              <a:ext cx="9204960" cy="1754326"/>
            </a:xfrm>
            <a:prstGeom prst="rect">
              <a:avLst/>
            </a:prstGeom>
            <a:noFill/>
          </p:spPr>
          <p:txBody>
            <a:bodyPr wrap="square" rtlCol="0">
              <a:spAutoFit/>
            </a:bodyPr>
            <a:lstStyle/>
            <a:p>
              <a:r>
                <a:rPr lang="en-US" dirty="0" smtClean="0">
                  <a:cs typeface="Arial" panose="020B0604020202020204" pitchFamily="34" charset="0"/>
                </a:rPr>
                <a:t>Provide a report with all the unique product counts for each segment and sort them in descending order of product counts. The final output contains 2 </a:t>
              </a:r>
              <a:r>
                <a:rPr lang="en-US" dirty="0" err="1" smtClean="0">
                  <a:cs typeface="Arial" panose="020B0604020202020204" pitchFamily="34" charset="0"/>
                </a:rPr>
                <a:t>fileds</a:t>
              </a:r>
              <a:r>
                <a:rPr lang="en-US" dirty="0" smtClean="0">
                  <a:cs typeface="Arial" panose="020B0604020202020204" pitchFamily="34" charset="0"/>
                </a:rPr>
                <a:t> , segment , product_count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cs typeface="Arial" panose="020B0604020202020204" pitchFamily="34" charset="0"/>
              </a:endParaRPr>
            </a:p>
          </p:txBody>
        </p:sp>
        <p:grpSp>
          <p:nvGrpSpPr>
            <p:cNvPr id="9" name="Group 8"/>
            <p:cNvGrpSpPr/>
            <p:nvPr/>
          </p:nvGrpSpPr>
          <p:grpSpPr>
            <a:xfrm>
              <a:off x="707136" y="194281"/>
              <a:ext cx="1414272" cy="402336"/>
              <a:chOff x="707136" y="194281"/>
              <a:chExt cx="1414272" cy="402336"/>
            </a:xfrm>
          </p:grpSpPr>
          <p:sp>
            <p:nvSpPr>
              <p:cNvPr id="4" name="Rounded Rectangle 3"/>
              <p:cNvSpPr/>
              <p:nvPr/>
            </p:nvSpPr>
            <p:spPr>
              <a:xfrm>
                <a:off x="707136" y="194281"/>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04672" y="194281"/>
                <a:ext cx="1219200" cy="369332"/>
              </a:xfrm>
              <a:prstGeom prst="rect">
                <a:avLst/>
              </a:prstGeom>
              <a:noFill/>
            </p:spPr>
            <p:txBody>
              <a:bodyPr wrap="square" rtlCol="0">
                <a:spAutoFit/>
              </a:bodyPr>
              <a:lstStyle/>
              <a:p>
                <a:pPr algn="ctr"/>
                <a:r>
                  <a:rPr lang="en-US" b="1" dirty="0" smtClean="0"/>
                  <a:t>3.Question</a:t>
                </a:r>
                <a:endParaRPr lang="en-IN" b="1" dirty="0"/>
              </a:p>
            </p:txBody>
          </p:sp>
        </p:grpSp>
      </p:grpSp>
      <p:grpSp>
        <p:nvGrpSpPr>
          <p:cNvPr id="11" name="Group 10"/>
          <p:cNvGrpSpPr/>
          <p:nvPr/>
        </p:nvGrpSpPr>
        <p:grpSpPr>
          <a:xfrm>
            <a:off x="707136" y="2070212"/>
            <a:ext cx="9875520" cy="3045642"/>
            <a:chOff x="707136" y="2070212"/>
            <a:chExt cx="9875520" cy="3045642"/>
          </a:xfrm>
        </p:grpSpPr>
        <p:sp>
          <p:nvSpPr>
            <p:cNvPr id="6" name="TextBox 5"/>
            <p:cNvSpPr txBox="1"/>
            <p:nvPr/>
          </p:nvSpPr>
          <p:spPr>
            <a:xfrm>
              <a:off x="1536192" y="2468976"/>
              <a:ext cx="9046464" cy="2646878"/>
            </a:xfrm>
            <a:prstGeom prst="rect">
              <a:avLst/>
            </a:prstGeom>
            <a:noFill/>
          </p:spPr>
          <p:txBody>
            <a:bodyPr wrap="square" rtlCol="0">
              <a:spAutoFit/>
            </a:bodyPr>
            <a:lstStyle/>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 Select </a:t>
              </a:r>
            </a:p>
            <a:p>
              <a:r>
                <a:rPr lang="en-US" dirty="0">
                  <a:cs typeface="Arial" panose="020B0604020202020204" pitchFamily="34" charset="0"/>
                </a:rPr>
                <a:t> </a:t>
              </a:r>
              <a:r>
                <a:rPr lang="en-US" dirty="0" smtClean="0">
                  <a:cs typeface="Arial" panose="020B0604020202020204" pitchFamily="34" charset="0"/>
                </a:rPr>
                <a:t>                    segment ,</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count</a:t>
              </a:r>
              <a:r>
                <a:rPr lang="en-US" dirty="0" smtClean="0">
                  <a:cs typeface="Arial" panose="020B0604020202020204" pitchFamily="34" charset="0"/>
                </a:rPr>
                <a:t>(</a:t>
              </a:r>
              <a:r>
                <a:rPr lang="en-US" dirty="0" smtClean="0">
                  <a:solidFill>
                    <a:srgbClr val="00B0F0"/>
                  </a:solidFill>
                  <a:cs typeface="Arial" panose="020B0604020202020204" pitchFamily="34" charset="0"/>
                </a:rPr>
                <a:t>distinct</a:t>
              </a:r>
              <a:r>
                <a:rPr lang="en-US" dirty="0" smtClean="0">
                  <a:cs typeface="Arial" panose="020B0604020202020204" pitchFamily="34" charset="0"/>
                </a:rPr>
                <a:t> </a:t>
              </a:r>
              <a:r>
                <a:rPr lang="en-US" dirty="0" err="1" smtClean="0">
                  <a:cs typeface="Arial" panose="020B0604020202020204" pitchFamily="34" charset="0"/>
                </a:rPr>
                <a:t>product_code</a:t>
              </a:r>
              <a:r>
                <a:rPr lang="en-US" dirty="0" smtClean="0">
                  <a:cs typeface="Arial" panose="020B0604020202020204" pitchFamily="34" charset="0"/>
                </a:rPr>
                <a:t>) </a:t>
              </a:r>
              <a:r>
                <a:rPr lang="en-US" dirty="0" smtClean="0">
                  <a:solidFill>
                    <a:srgbClr val="00B0F0"/>
                  </a:solidFill>
                  <a:cs typeface="Arial" panose="020B0604020202020204" pitchFamily="34" charset="0"/>
                </a:rPr>
                <a:t>as</a:t>
              </a:r>
              <a:r>
                <a:rPr lang="en-US" dirty="0" smtClean="0">
                  <a:cs typeface="Arial" panose="020B0604020202020204" pitchFamily="34" charset="0"/>
                </a:rPr>
                <a:t> product_count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from </a:t>
              </a:r>
              <a:r>
                <a:rPr lang="en-US" dirty="0" smtClean="0">
                  <a:cs typeface="Arial" panose="020B0604020202020204" pitchFamily="34" charset="0"/>
                </a:rPr>
                <a:t>dim_product </a:t>
              </a:r>
            </a:p>
            <a:p>
              <a:r>
                <a:rPr lang="en-US" dirty="0">
                  <a:solidFill>
                    <a:srgbClr val="00B0F0"/>
                  </a:solidFill>
                  <a:cs typeface="Arial" panose="020B0604020202020204" pitchFamily="34" charset="0"/>
                </a:rPr>
                <a:t> </a:t>
              </a:r>
              <a:r>
                <a:rPr lang="en-US" dirty="0" smtClean="0">
                  <a:solidFill>
                    <a:srgbClr val="00B0F0"/>
                  </a:solidFill>
                  <a:cs typeface="Arial" panose="020B0604020202020204" pitchFamily="34" charset="0"/>
                </a:rPr>
                <a:t>              group by </a:t>
              </a:r>
              <a:r>
                <a:rPr lang="en-US" dirty="0" smtClean="0">
                  <a:cs typeface="Arial" panose="020B0604020202020204" pitchFamily="34" charset="0"/>
                </a:rPr>
                <a:t>segment</a:t>
              </a:r>
            </a:p>
            <a:p>
              <a:r>
                <a:rPr lang="en-US" dirty="0">
                  <a:cs typeface="Arial" panose="020B0604020202020204" pitchFamily="34" charset="0"/>
                </a:rPr>
                <a:t> </a:t>
              </a:r>
              <a:r>
                <a:rPr lang="en-US" dirty="0" smtClean="0">
                  <a:cs typeface="Arial" panose="020B0604020202020204" pitchFamily="34" charset="0"/>
                </a:rPr>
                <a:t>              </a:t>
              </a:r>
              <a:r>
                <a:rPr lang="en-US" dirty="0" smtClean="0">
                  <a:solidFill>
                    <a:srgbClr val="00B0F0"/>
                  </a:solidFill>
                  <a:cs typeface="Arial" panose="020B0604020202020204" pitchFamily="34" charset="0"/>
                </a:rPr>
                <a:t>order by </a:t>
              </a:r>
              <a:r>
                <a:rPr lang="en-US" dirty="0" smtClean="0">
                  <a:cs typeface="Arial" panose="020B0604020202020204" pitchFamily="34" charset="0"/>
                </a:rPr>
                <a:t>product_count </a:t>
              </a:r>
              <a:r>
                <a:rPr lang="en-US" dirty="0" smtClean="0">
                  <a:solidFill>
                    <a:srgbClr val="00B0F0"/>
                  </a:solidFill>
                  <a:cs typeface="Arial" panose="020B0604020202020204" pitchFamily="34" charset="0"/>
                </a:rPr>
                <a:t>desc </a:t>
              </a:r>
            </a:p>
            <a:p>
              <a:r>
                <a:rPr lang="en-US" dirty="0">
                  <a:cs typeface="Arial" panose="020B0604020202020204" pitchFamily="34" charset="0"/>
                </a:rPr>
                <a:t> </a:t>
              </a:r>
              <a:r>
                <a:rPr lang="en-US" dirty="0" smtClean="0">
                  <a:cs typeface="Arial" panose="020B0604020202020204" pitchFamily="34" charset="0"/>
                </a:rPr>
                <a:t>               ;</a:t>
              </a:r>
              <a:endParaRPr lang="en-US" dirty="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cs typeface="Arial" panose="020B0604020202020204" pitchFamily="34" charset="0"/>
              </a:endParaRPr>
            </a:p>
          </p:txBody>
        </p:sp>
        <p:grpSp>
          <p:nvGrpSpPr>
            <p:cNvPr id="8" name="Group 7"/>
            <p:cNvGrpSpPr/>
            <p:nvPr/>
          </p:nvGrpSpPr>
          <p:grpSpPr>
            <a:xfrm>
              <a:off x="707136" y="2070212"/>
              <a:ext cx="1414272" cy="402336"/>
              <a:chOff x="707136" y="1544122"/>
              <a:chExt cx="1414272" cy="402336"/>
            </a:xfrm>
          </p:grpSpPr>
          <p:sp>
            <p:nvSpPr>
              <p:cNvPr id="7" name="Rounded Rectangle 6"/>
              <p:cNvSpPr/>
              <p:nvPr/>
            </p:nvSpPr>
            <p:spPr>
              <a:xfrm>
                <a:off x="707136" y="1544122"/>
                <a:ext cx="1414272" cy="40233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04672" y="1577126"/>
                <a:ext cx="1219200" cy="369332"/>
              </a:xfrm>
              <a:prstGeom prst="rect">
                <a:avLst/>
              </a:prstGeom>
              <a:noFill/>
            </p:spPr>
            <p:txBody>
              <a:bodyPr wrap="square" rtlCol="0">
                <a:spAutoFit/>
              </a:bodyPr>
              <a:lstStyle/>
              <a:p>
                <a:pPr algn="ctr"/>
                <a:r>
                  <a:rPr lang="en-US" b="1" dirty="0" smtClean="0"/>
                  <a:t>Output</a:t>
                </a:r>
                <a:endParaRPr lang="en-IN" b="1" dirty="0"/>
              </a:p>
            </p:txBody>
          </p:sp>
        </p:grpSp>
      </p:grpSp>
    </p:spTree>
    <p:extLst>
      <p:ext uri="{BB962C8B-B14F-4D97-AF65-F5344CB8AC3E}">
        <p14:creationId xmlns:p14="http://schemas.microsoft.com/office/powerpoint/2010/main" val="3430287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347" y="256032"/>
            <a:ext cx="9905998" cy="524256"/>
          </a:xfrm>
        </p:spPr>
        <p:txBody>
          <a:bodyPr>
            <a:normAutofit fontScale="90000"/>
          </a:bodyPr>
          <a:lstStyle/>
          <a:p>
            <a:pPr algn="ctr"/>
            <a:r>
              <a:rPr lang="en-US" b="1" spc="-30" dirty="0">
                <a:solidFill>
                  <a:srgbClr val="FF9900"/>
                </a:solidFill>
              </a:rPr>
              <a:t>Unique Product Analysis for segment</a:t>
            </a:r>
            <a:endParaRPr lang="en-IN" b="1" dirty="0">
              <a:solidFill>
                <a:srgbClr val="FF9900"/>
              </a:solidFill>
            </a:endParaRPr>
          </a:p>
        </p:txBody>
      </p:sp>
      <p:pic>
        <p:nvPicPr>
          <p:cNvPr id="16" name="Content Placeholder 1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39256" y="1594104"/>
            <a:ext cx="3856535" cy="2611834"/>
          </a:xfrm>
        </p:spPr>
      </p:pic>
      <p:graphicFrame>
        <p:nvGraphicFramePr>
          <p:cNvPr id="14" name="Content Placeholder 13"/>
          <p:cNvGraphicFramePr>
            <a:graphicFrameLocks noGrp="1"/>
          </p:cNvGraphicFramePr>
          <p:nvPr>
            <p:ph sz="quarter" idx="14"/>
            <p:extLst>
              <p:ext uri="{D42A27DB-BD31-4B8C-83A1-F6EECF244321}">
                <p14:modId xmlns:p14="http://schemas.microsoft.com/office/powerpoint/2010/main" val="1855843654"/>
              </p:ext>
            </p:extLst>
          </p:nvPr>
        </p:nvGraphicFramePr>
        <p:xfrm>
          <a:off x="6597330" y="1594104"/>
          <a:ext cx="4876800"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ight Arrow 10"/>
          <p:cNvSpPr/>
          <p:nvPr/>
        </p:nvSpPr>
        <p:spPr>
          <a:xfrm>
            <a:off x="5329510" y="2594236"/>
            <a:ext cx="1034101" cy="4145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322418" y="4827988"/>
            <a:ext cx="11280344" cy="1845878"/>
            <a:chOff x="322418" y="4827988"/>
            <a:chExt cx="11280344" cy="1845878"/>
          </a:xfrm>
        </p:grpSpPr>
        <p:sp>
          <p:nvSpPr>
            <p:cNvPr id="17" name="TextBox 16"/>
            <p:cNvSpPr txBox="1"/>
            <p:nvPr/>
          </p:nvSpPr>
          <p:spPr>
            <a:xfrm>
              <a:off x="1922314" y="5196538"/>
              <a:ext cx="9680448" cy="1477328"/>
            </a:xfrm>
            <a:prstGeom prst="rect">
              <a:avLst/>
            </a:prstGeom>
            <a:noFill/>
          </p:spPr>
          <p:txBody>
            <a:bodyPr wrap="square" rtlCol="0">
              <a:spAutoFit/>
            </a:bodyPr>
            <a:lstStyle/>
            <a:p>
              <a:pPr marL="342900" indent="-342900">
                <a:buAutoNum type="arabicPeriod"/>
              </a:pPr>
              <a:r>
                <a:rPr lang="en-US" dirty="0" smtClean="0"/>
                <a:t>In AtliQ  82.87% product verities in Notebook, Accessories, Peripherals segment</a:t>
              </a:r>
            </a:p>
            <a:p>
              <a:pPr marL="342900" indent="-342900">
                <a:buAutoNum type="arabicPeriod"/>
              </a:pPr>
              <a:r>
                <a:rPr lang="en-US" dirty="0" smtClean="0"/>
                <a:t>Desktop, Storage, Networking segment holding 17.13% product verities.</a:t>
              </a:r>
            </a:p>
            <a:p>
              <a:pPr marL="342900" indent="-342900">
                <a:buAutoNum type="arabicPeriod"/>
              </a:pPr>
              <a:r>
                <a:rPr lang="en-US" dirty="0" smtClean="0"/>
                <a:t>AtliQ should focus on Desktop, storage, Networking segment build them </a:t>
              </a:r>
              <a:r>
                <a:rPr lang="en-US" dirty="0" err="1" smtClean="0"/>
                <a:t>acrosidng</a:t>
              </a:r>
              <a:r>
                <a:rPr lang="en-US" dirty="0" smtClean="0"/>
                <a:t> customer needs</a:t>
              </a:r>
            </a:p>
            <a:p>
              <a:pPr marL="342900" indent="-342900">
                <a:buAutoNum type="arabicPeriod"/>
              </a:pPr>
              <a:endParaRPr lang="en-IN" dirty="0"/>
            </a:p>
          </p:txBody>
        </p:sp>
        <p:cxnSp>
          <p:nvCxnSpPr>
            <p:cNvPr id="18" name="Curved Connector 17"/>
            <p:cNvCxnSpPr/>
            <p:nvPr/>
          </p:nvCxnSpPr>
          <p:spPr>
            <a:xfrm>
              <a:off x="1359165" y="5004772"/>
              <a:ext cx="563149" cy="371339"/>
            </a:xfrm>
            <a:prstGeom prst="curvedConnector3">
              <a:avLst>
                <a:gd name="adj1" fmla="val 50000"/>
              </a:avLst>
            </a:prstGeom>
            <a:ln w="28575">
              <a:solidFill>
                <a:srgbClr val="FF6600"/>
              </a:solidFill>
              <a:tailEnd type="triangle"/>
            </a:ln>
          </p:spPr>
          <p:style>
            <a:lnRef idx="2">
              <a:schemeClr val="accent6"/>
            </a:lnRef>
            <a:fillRef idx="0">
              <a:schemeClr val="accent6"/>
            </a:fillRef>
            <a:effectRef idx="1">
              <a:schemeClr val="accent6"/>
            </a:effectRef>
            <a:fontRef idx="minor">
              <a:schemeClr val="tx1"/>
            </a:fontRef>
          </p:style>
        </p:cxnSp>
        <p:sp>
          <p:nvSpPr>
            <p:cNvPr id="21" name="Rounded Rectangle 20"/>
            <p:cNvSpPr/>
            <p:nvPr/>
          </p:nvSpPr>
          <p:spPr>
            <a:xfrm>
              <a:off x="322418" y="4827988"/>
              <a:ext cx="1140622" cy="353568"/>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322419" y="4827988"/>
              <a:ext cx="1036746" cy="646331"/>
            </a:xfrm>
            <a:prstGeom prst="rect">
              <a:avLst/>
            </a:prstGeom>
            <a:noFill/>
          </p:spPr>
          <p:txBody>
            <a:bodyPr wrap="square" rtlCol="0">
              <a:spAutoFit/>
            </a:bodyPr>
            <a:lstStyle/>
            <a:p>
              <a:r>
                <a:rPr lang="en-US" b="1" dirty="0"/>
                <a:t>Insights</a:t>
              </a:r>
              <a:endParaRPr lang="en-IN" b="1" dirty="0"/>
            </a:p>
            <a:p>
              <a:endParaRPr lang="en-IN" dirty="0"/>
            </a:p>
          </p:txBody>
        </p:sp>
      </p:grpSp>
    </p:spTree>
    <p:extLst>
      <p:ext uri="{BB962C8B-B14F-4D97-AF65-F5344CB8AC3E}">
        <p14:creationId xmlns:p14="http://schemas.microsoft.com/office/powerpoint/2010/main" val="3768642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1442</TotalTime>
  <Words>1417</Words>
  <Application>Microsoft Office PowerPoint</Application>
  <PresentationFormat>Widescreen</PresentationFormat>
  <Paragraphs>252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League spartan black</vt:lpstr>
      <vt:lpstr>Tw Cen MT</vt:lpstr>
      <vt:lpstr>Wingdings</vt:lpstr>
      <vt:lpstr>Droplet</vt:lpstr>
      <vt:lpstr>PowerPoint Presentation</vt:lpstr>
      <vt:lpstr>About AtliQ Hardwares and Problem Statement</vt:lpstr>
      <vt:lpstr>AtliQ Hardware – Business Model</vt:lpstr>
      <vt:lpstr>PowerPoint Presentation</vt:lpstr>
      <vt:lpstr>Atliq Exclusive’s’  market in ‘APAC’ region</vt:lpstr>
      <vt:lpstr>PowerPoint Presentation</vt:lpstr>
      <vt:lpstr>Yearly Product growth Analysis</vt:lpstr>
      <vt:lpstr>PowerPoint Presentation</vt:lpstr>
      <vt:lpstr>Unique Product Analysis for segment</vt:lpstr>
      <vt:lpstr>PowerPoint Presentation</vt:lpstr>
      <vt:lpstr>Year Product growth analysis in segment</vt:lpstr>
      <vt:lpstr>PowerPoint Presentation</vt:lpstr>
      <vt:lpstr>Analysis of Products with the Highest and Lowest Manufacturing Costs</vt:lpstr>
      <vt:lpstr>PowerPoint Presentation</vt:lpstr>
      <vt:lpstr>Top  5 Avg Pre-Inv Discount Customers: India FY 2021</vt:lpstr>
      <vt:lpstr>PowerPoint Presentation</vt:lpstr>
      <vt:lpstr>Monthly Gross Sales Analysis: Atliq Exclusive</vt:lpstr>
      <vt:lpstr>PowerPoint Presentation</vt:lpstr>
      <vt:lpstr>Max Sold Quantity by Quarter: 2020</vt:lpstr>
      <vt:lpstr>PowerPoint Presentation</vt:lpstr>
      <vt:lpstr>Top Sales Channel Contribution: FY 2021</vt:lpstr>
      <vt:lpstr>PowerPoint Presentation</vt:lpstr>
      <vt:lpstr>Top 3 Products by Sales Quantity: FY 2021 by Division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Ujjal Mondal</dc:creator>
  <cp:lastModifiedBy>Ujjal Mondal</cp:lastModifiedBy>
  <cp:revision>123</cp:revision>
  <dcterms:created xsi:type="dcterms:W3CDTF">2024-12-14T08:32:18Z</dcterms:created>
  <dcterms:modified xsi:type="dcterms:W3CDTF">2024-12-19T15:38:36Z</dcterms:modified>
</cp:coreProperties>
</file>