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nacio Baptista" initials="IB" lastIdx="1" clrIdx="0">
    <p:extLst>
      <p:ext uri="{19B8F6BF-5375-455C-9EA6-DF929625EA0E}">
        <p15:presenceInfo xmlns:p15="http://schemas.microsoft.com/office/powerpoint/2012/main" userId="Ignacio Baptis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3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A8330-84EC-4F71-AF7C-289E537E8D3C}" v="54" dt="2021-11-05T02:17:57.786"/>
    <p1510:client id="{67992480-31BF-4302-B825-592F1B76DF89}" v="351" dt="2021-11-04T14:04:24.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68802" autoAdjust="0"/>
  </p:normalViewPr>
  <p:slideViewPr>
    <p:cSldViewPr snapToGrid="0">
      <p:cViewPr varScale="1">
        <p:scale>
          <a:sx n="77" d="100"/>
          <a:sy n="77" d="100"/>
        </p:scale>
        <p:origin x="1932" y="96"/>
      </p:cViewPr>
      <p:guideLst/>
    </p:cSldViewPr>
  </p:slideViewPr>
  <p:notesTextViewPr>
    <p:cViewPr>
      <p:scale>
        <a:sx n="1" d="1"/>
        <a:sy n="1" d="1"/>
      </p:scale>
      <p:origin x="0" y="-9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nacio Baptista" userId="5636799515a3338f" providerId="LiveId" clId="{67992480-31BF-4302-B825-592F1B76DF89}"/>
    <pc:docChg chg="undo custSel addSld modSld">
      <pc:chgData name="Ignacio Baptista" userId="5636799515a3338f" providerId="LiveId" clId="{67992480-31BF-4302-B825-592F1B76DF89}" dt="2021-11-04T14:04:24.378" v="485"/>
      <pc:docMkLst>
        <pc:docMk/>
      </pc:docMkLst>
      <pc:sldChg chg="modSp mod">
        <pc:chgData name="Ignacio Baptista" userId="5636799515a3338f" providerId="LiveId" clId="{67992480-31BF-4302-B825-592F1B76DF89}" dt="2021-11-04T13:54:55.244" v="120" actId="20577"/>
        <pc:sldMkLst>
          <pc:docMk/>
          <pc:sldMk cId="342878224" sldId="256"/>
        </pc:sldMkLst>
        <pc:spChg chg="mod">
          <ac:chgData name="Ignacio Baptista" userId="5636799515a3338f" providerId="LiveId" clId="{67992480-31BF-4302-B825-592F1B76DF89}" dt="2021-11-04T13:46:29.925" v="12" actId="1076"/>
          <ac:spMkLst>
            <pc:docMk/>
            <pc:sldMk cId="342878224" sldId="256"/>
            <ac:spMk id="2" creationId="{DF014BC1-19E6-4372-BC08-B827B8E37B0D}"/>
          </ac:spMkLst>
        </pc:spChg>
        <pc:spChg chg="mod">
          <ac:chgData name="Ignacio Baptista" userId="5636799515a3338f" providerId="LiveId" clId="{67992480-31BF-4302-B825-592F1B76DF89}" dt="2021-11-04T13:46:55.112" v="20" actId="1076"/>
          <ac:spMkLst>
            <pc:docMk/>
            <pc:sldMk cId="342878224" sldId="256"/>
            <ac:spMk id="4" creationId="{D1078792-4661-4891-8941-D89DF946425A}"/>
          </ac:spMkLst>
        </pc:spChg>
        <pc:spChg chg="mod">
          <ac:chgData name="Ignacio Baptista" userId="5636799515a3338f" providerId="LiveId" clId="{67992480-31BF-4302-B825-592F1B76DF89}" dt="2021-11-04T13:54:55.244" v="120" actId="20577"/>
          <ac:spMkLst>
            <pc:docMk/>
            <pc:sldMk cId="342878224" sldId="256"/>
            <ac:spMk id="7" creationId="{C4F202E5-9476-49FD-B380-FE07130DA75C}"/>
          </ac:spMkLst>
        </pc:spChg>
      </pc:sldChg>
      <pc:sldChg chg="modSp mod">
        <pc:chgData name="Ignacio Baptista" userId="5636799515a3338f" providerId="LiveId" clId="{67992480-31BF-4302-B825-592F1B76DF89}" dt="2021-11-04T13:48:09.105" v="53" actId="1076"/>
        <pc:sldMkLst>
          <pc:docMk/>
          <pc:sldMk cId="3484944197" sldId="257"/>
        </pc:sldMkLst>
        <pc:spChg chg="mod">
          <ac:chgData name="Ignacio Baptista" userId="5636799515a3338f" providerId="LiveId" clId="{67992480-31BF-4302-B825-592F1B76DF89}" dt="2021-11-04T13:47:03.072" v="23" actId="1076"/>
          <ac:spMkLst>
            <pc:docMk/>
            <pc:sldMk cId="3484944197" sldId="257"/>
            <ac:spMk id="2" creationId="{DF014BC1-19E6-4372-BC08-B827B8E37B0D}"/>
          </ac:spMkLst>
        </pc:spChg>
        <pc:spChg chg="mod">
          <ac:chgData name="Ignacio Baptista" userId="5636799515a3338f" providerId="LiveId" clId="{67992480-31BF-4302-B825-592F1B76DF89}" dt="2021-11-04T13:48:09.105" v="53" actId="1076"/>
          <ac:spMkLst>
            <pc:docMk/>
            <pc:sldMk cId="3484944197" sldId="257"/>
            <ac:spMk id="4" creationId="{D1078792-4661-4891-8941-D89DF946425A}"/>
          </ac:spMkLst>
        </pc:spChg>
      </pc:sldChg>
      <pc:sldChg chg="modSp mod">
        <pc:chgData name="Ignacio Baptista" userId="5636799515a3338f" providerId="LiveId" clId="{67992480-31BF-4302-B825-592F1B76DF89}" dt="2021-11-04T13:48:04.956" v="51" actId="1076"/>
        <pc:sldMkLst>
          <pc:docMk/>
          <pc:sldMk cId="3069444207" sldId="258"/>
        </pc:sldMkLst>
        <pc:spChg chg="mod">
          <ac:chgData name="Ignacio Baptista" userId="5636799515a3338f" providerId="LiveId" clId="{67992480-31BF-4302-B825-592F1B76DF89}" dt="2021-11-04T13:48:04.956" v="51" actId="1076"/>
          <ac:spMkLst>
            <pc:docMk/>
            <pc:sldMk cId="3069444207" sldId="258"/>
            <ac:spMk id="4" creationId="{D1078792-4661-4891-8941-D89DF946425A}"/>
          </ac:spMkLst>
        </pc:spChg>
      </pc:sldChg>
      <pc:sldChg chg="addSp delSp modSp add mod">
        <pc:chgData name="Ignacio Baptista" userId="5636799515a3338f" providerId="LiveId" clId="{67992480-31BF-4302-B825-592F1B76DF89}" dt="2021-11-04T14:04:24.378" v="485"/>
        <pc:sldMkLst>
          <pc:docMk/>
          <pc:sldMk cId="4290057161" sldId="259"/>
        </pc:sldMkLst>
        <pc:spChg chg="mod">
          <ac:chgData name="Ignacio Baptista" userId="5636799515a3338f" providerId="LiveId" clId="{67992480-31BF-4302-B825-592F1B76DF89}" dt="2021-11-04T13:57:56.460" v="138" actId="20577"/>
          <ac:spMkLst>
            <pc:docMk/>
            <pc:sldMk cId="4290057161" sldId="259"/>
            <ac:spMk id="2" creationId="{DF014BC1-19E6-4372-BC08-B827B8E37B0D}"/>
          </ac:spMkLst>
        </pc:spChg>
        <pc:spChg chg="add mod">
          <ac:chgData name="Ignacio Baptista" userId="5636799515a3338f" providerId="LiveId" clId="{67992480-31BF-4302-B825-592F1B76DF89}" dt="2021-11-04T14:04:02.759" v="460" actId="14100"/>
          <ac:spMkLst>
            <pc:docMk/>
            <pc:sldMk cId="4290057161" sldId="259"/>
            <ac:spMk id="3" creationId="{B2FDF60C-389C-45B9-8BA6-EE4EFCC8ADB8}"/>
          </ac:spMkLst>
        </pc:spChg>
        <pc:spChg chg="del mod">
          <ac:chgData name="Ignacio Baptista" userId="5636799515a3338f" providerId="LiveId" clId="{67992480-31BF-4302-B825-592F1B76DF89}" dt="2021-11-04T13:59:30.950" v="211" actId="478"/>
          <ac:spMkLst>
            <pc:docMk/>
            <pc:sldMk cId="4290057161" sldId="259"/>
            <ac:spMk id="4" creationId="{D1078792-4661-4891-8941-D89DF946425A}"/>
          </ac:spMkLst>
        </pc:spChg>
        <pc:spChg chg="add mod">
          <ac:chgData name="Ignacio Baptista" userId="5636799515a3338f" providerId="LiveId" clId="{67992480-31BF-4302-B825-592F1B76DF89}" dt="2021-11-04T14:03:59.753" v="459" actId="14100"/>
          <ac:spMkLst>
            <pc:docMk/>
            <pc:sldMk cId="4290057161" sldId="259"/>
            <ac:spMk id="5" creationId="{B5F36983-0629-424C-A25D-2992BAC82878}"/>
          </ac:spMkLst>
        </pc:spChg>
        <pc:spChg chg="add mod">
          <ac:chgData name="Ignacio Baptista" userId="5636799515a3338f" providerId="LiveId" clId="{67992480-31BF-4302-B825-592F1B76DF89}" dt="2021-11-04T14:03:38.667" v="453" actId="120"/>
          <ac:spMkLst>
            <pc:docMk/>
            <pc:sldMk cId="4290057161" sldId="259"/>
            <ac:spMk id="6" creationId="{C9C84840-B625-46B7-94F8-6BC481F4C338}"/>
          </ac:spMkLst>
        </pc:spChg>
        <pc:spChg chg="add mod">
          <ac:chgData name="Ignacio Baptista" userId="5636799515a3338f" providerId="LiveId" clId="{67992480-31BF-4302-B825-592F1B76DF89}" dt="2021-11-04T14:04:24.378" v="485"/>
          <ac:spMkLst>
            <pc:docMk/>
            <pc:sldMk cId="4290057161" sldId="259"/>
            <ac:spMk id="7" creationId="{207E528B-0135-4ABD-B9BA-91A6CB6143CA}"/>
          </ac:spMkLst>
        </pc:spChg>
      </pc:sldChg>
    </pc:docChg>
  </pc:docChgLst>
  <pc:docChgLst>
    <pc:chgData name="Ignacio Baptista" userId="5636799515a3338f" providerId="LiveId" clId="{0E4A8330-84EC-4F71-AF7C-289E537E8D3C}"/>
    <pc:docChg chg="undo custSel modSld">
      <pc:chgData name="Ignacio Baptista" userId="5636799515a3338f" providerId="LiveId" clId="{0E4A8330-84EC-4F71-AF7C-289E537E8D3C}" dt="2021-11-05T02:18:02.261" v="1393" actId="1076"/>
      <pc:docMkLst>
        <pc:docMk/>
      </pc:docMkLst>
      <pc:sldChg chg="modSp mod modNotesTx">
        <pc:chgData name="Ignacio Baptista" userId="5636799515a3338f" providerId="LiveId" clId="{0E4A8330-84EC-4F71-AF7C-289E537E8D3C}" dt="2021-11-05T02:16:19.399" v="1378" actId="207"/>
        <pc:sldMkLst>
          <pc:docMk/>
          <pc:sldMk cId="342878224" sldId="256"/>
        </pc:sldMkLst>
        <pc:spChg chg="mod">
          <ac:chgData name="Ignacio Baptista" userId="5636799515a3338f" providerId="LiveId" clId="{0E4A8330-84EC-4F71-AF7C-289E537E8D3C}" dt="2021-11-05T01:21:25.139" v="888" actId="1037"/>
          <ac:spMkLst>
            <pc:docMk/>
            <pc:sldMk cId="342878224" sldId="256"/>
            <ac:spMk id="2" creationId="{DF014BC1-19E6-4372-BC08-B827B8E37B0D}"/>
          </ac:spMkLst>
        </pc:spChg>
        <pc:spChg chg="mod">
          <ac:chgData name="Ignacio Baptista" userId="5636799515a3338f" providerId="LiveId" clId="{0E4A8330-84EC-4F71-AF7C-289E537E8D3C}" dt="2021-11-05T02:16:19.399" v="1378" actId="207"/>
          <ac:spMkLst>
            <pc:docMk/>
            <pc:sldMk cId="342878224" sldId="256"/>
            <ac:spMk id="4" creationId="{D1078792-4661-4891-8941-D89DF946425A}"/>
          </ac:spMkLst>
        </pc:spChg>
        <pc:spChg chg="mod">
          <ac:chgData name="Ignacio Baptista" userId="5636799515a3338f" providerId="LiveId" clId="{0E4A8330-84EC-4F71-AF7C-289E537E8D3C}" dt="2021-11-04T19:26:11.336" v="608" actId="20577"/>
          <ac:spMkLst>
            <pc:docMk/>
            <pc:sldMk cId="342878224" sldId="256"/>
            <ac:spMk id="7" creationId="{C4F202E5-9476-49FD-B380-FE07130DA75C}"/>
          </ac:spMkLst>
        </pc:spChg>
      </pc:sldChg>
      <pc:sldChg chg="modSp mod">
        <pc:chgData name="Ignacio Baptista" userId="5636799515a3338f" providerId="LiveId" clId="{0E4A8330-84EC-4F71-AF7C-289E537E8D3C}" dt="2021-11-05T02:16:31.490" v="1382" actId="207"/>
        <pc:sldMkLst>
          <pc:docMk/>
          <pc:sldMk cId="3484944197" sldId="257"/>
        </pc:sldMkLst>
        <pc:spChg chg="mod">
          <ac:chgData name="Ignacio Baptista" userId="5636799515a3338f" providerId="LiveId" clId="{0E4A8330-84EC-4F71-AF7C-289E537E8D3C}" dt="2021-11-05T01:20:54.871" v="875" actId="122"/>
          <ac:spMkLst>
            <pc:docMk/>
            <pc:sldMk cId="3484944197" sldId="257"/>
            <ac:spMk id="2" creationId="{DF014BC1-19E6-4372-BC08-B827B8E37B0D}"/>
          </ac:spMkLst>
        </pc:spChg>
        <pc:spChg chg="mod">
          <ac:chgData name="Ignacio Baptista" userId="5636799515a3338f" providerId="LiveId" clId="{0E4A8330-84EC-4F71-AF7C-289E537E8D3C}" dt="2021-11-05T02:16:31.490" v="1382" actId="207"/>
          <ac:spMkLst>
            <pc:docMk/>
            <pc:sldMk cId="3484944197" sldId="257"/>
            <ac:spMk id="4" creationId="{D1078792-4661-4891-8941-D89DF946425A}"/>
          </ac:spMkLst>
        </pc:spChg>
      </pc:sldChg>
      <pc:sldChg chg="modSp mod">
        <pc:chgData name="Ignacio Baptista" userId="5636799515a3338f" providerId="LiveId" clId="{0E4A8330-84EC-4F71-AF7C-289E537E8D3C}" dt="2021-11-05T02:16:40.574" v="1383" actId="207"/>
        <pc:sldMkLst>
          <pc:docMk/>
          <pc:sldMk cId="3069444207" sldId="258"/>
        </pc:sldMkLst>
        <pc:spChg chg="mod">
          <ac:chgData name="Ignacio Baptista" userId="5636799515a3338f" providerId="LiveId" clId="{0E4A8330-84EC-4F71-AF7C-289E537E8D3C}" dt="2021-11-05T01:21:08.298" v="877" actId="1076"/>
          <ac:spMkLst>
            <pc:docMk/>
            <pc:sldMk cId="3069444207" sldId="258"/>
            <ac:spMk id="2" creationId="{DF014BC1-19E6-4372-BC08-B827B8E37B0D}"/>
          </ac:spMkLst>
        </pc:spChg>
        <pc:spChg chg="mod">
          <ac:chgData name="Ignacio Baptista" userId="5636799515a3338f" providerId="LiveId" clId="{0E4A8330-84EC-4F71-AF7C-289E537E8D3C}" dt="2021-11-05T02:16:40.574" v="1383" actId="207"/>
          <ac:spMkLst>
            <pc:docMk/>
            <pc:sldMk cId="3069444207" sldId="258"/>
            <ac:spMk id="4" creationId="{D1078792-4661-4891-8941-D89DF946425A}"/>
          </ac:spMkLst>
        </pc:spChg>
      </pc:sldChg>
      <pc:sldChg chg="addSp modSp mod">
        <pc:chgData name="Ignacio Baptista" userId="5636799515a3338f" providerId="LiveId" clId="{0E4A8330-84EC-4F71-AF7C-289E537E8D3C}" dt="2021-11-05T02:18:02.261" v="1393" actId="1076"/>
        <pc:sldMkLst>
          <pc:docMk/>
          <pc:sldMk cId="4290057161" sldId="259"/>
        </pc:sldMkLst>
        <pc:spChg chg="mod">
          <ac:chgData name="Ignacio Baptista" userId="5636799515a3338f" providerId="LiveId" clId="{0E4A8330-84EC-4F71-AF7C-289E537E8D3C}" dt="2021-11-05T01:21:15.088" v="878" actId="1076"/>
          <ac:spMkLst>
            <pc:docMk/>
            <pc:sldMk cId="4290057161" sldId="259"/>
            <ac:spMk id="2" creationId="{DF014BC1-19E6-4372-BC08-B827B8E37B0D}"/>
          </ac:spMkLst>
        </pc:spChg>
        <pc:spChg chg="mod">
          <ac:chgData name="Ignacio Baptista" userId="5636799515a3338f" providerId="LiveId" clId="{0E4A8330-84EC-4F71-AF7C-289E537E8D3C}" dt="2021-11-05T02:17:02.198" v="1387" actId="207"/>
          <ac:spMkLst>
            <pc:docMk/>
            <pc:sldMk cId="4290057161" sldId="259"/>
            <ac:spMk id="3" creationId="{B2FDF60C-389C-45B9-8BA6-EE4EFCC8ADB8}"/>
          </ac:spMkLst>
        </pc:spChg>
        <pc:spChg chg="add">
          <ac:chgData name="Ignacio Baptista" userId="5636799515a3338f" providerId="LiveId" clId="{0E4A8330-84EC-4F71-AF7C-289E537E8D3C}" dt="2021-11-05T02:17:57.786" v="1389"/>
          <ac:spMkLst>
            <pc:docMk/>
            <pc:sldMk cId="4290057161" sldId="259"/>
            <ac:spMk id="4" creationId="{726ACF2D-A809-4684-933B-E6FD4AB60C4A}"/>
          </ac:spMkLst>
        </pc:spChg>
        <pc:spChg chg="mod">
          <ac:chgData name="Ignacio Baptista" userId="5636799515a3338f" providerId="LiveId" clId="{0E4A8330-84EC-4F71-AF7C-289E537E8D3C}" dt="2021-11-05T02:18:02.261" v="1393" actId="1076"/>
          <ac:spMkLst>
            <pc:docMk/>
            <pc:sldMk cId="4290057161" sldId="259"/>
            <ac:spMk id="5" creationId="{B5F36983-0629-424C-A25D-2992BAC82878}"/>
          </ac:spMkLst>
        </pc:spChg>
        <pc:spChg chg="mod">
          <ac:chgData name="Ignacio Baptista" userId="5636799515a3338f" providerId="LiveId" clId="{0E4A8330-84EC-4F71-AF7C-289E537E8D3C}" dt="2021-11-05T02:17:00.863" v="1386" actId="207"/>
          <ac:spMkLst>
            <pc:docMk/>
            <pc:sldMk cId="4290057161" sldId="259"/>
            <ac:spMk id="6" creationId="{C9C84840-B625-46B7-94F8-6BC481F4C338}"/>
          </ac:spMkLst>
        </pc:spChg>
        <pc:spChg chg="mod">
          <ac:chgData name="Ignacio Baptista" userId="5636799515a3338f" providerId="LiveId" clId="{0E4A8330-84EC-4F71-AF7C-289E537E8D3C}" dt="2021-11-05T02:17:04.193" v="1388" actId="207"/>
          <ac:spMkLst>
            <pc:docMk/>
            <pc:sldMk cId="4290057161" sldId="259"/>
            <ac:spMk id="7" creationId="{207E528B-0135-4ABD-B9BA-91A6CB6143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D5907-75CF-4D31-8E06-2D6CCAD7BC64}" type="datetimeFigureOut">
              <a:rPr lang="es-AR" smtClean="0"/>
              <a:t>6/11/2021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6B905-D9DC-4C8F-8179-DA0329E7482D}" type="slidenum">
              <a:rPr lang="es-AR" smtClean="0"/>
              <a:t>‹Nº›</a:t>
            </a:fld>
            <a:endParaRPr lang="es-AR"/>
          </a:p>
        </p:txBody>
      </p:sp>
    </p:spTree>
    <p:extLst>
      <p:ext uri="{BB962C8B-B14F-4D97-AF65-F5344CB8AC3E}">
        <p14:creationId xmlns:p14="http://schemas.microsoft.com/office/powerpoint/2010/main" val="422667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como la curva lineal es simplemente una interpolación lineal. En ingles Linear </a:t>
            </a:r>
            <a:r>
              <a:rPr lang="es-ES" dirty="0" err="1"/>
              <a:t>Interpolation</a:t>
            </a:r>
            <a:r>
              <a:rPr lang="es-ES" dirty="0"/>
              <a:t>. A partir de ahora le diré </a:t>
            </a:r>
            <a:r>
              <a:rPr lang="es-ES" dirty="0" err="1"/>
              <a:t>Lerp</a:t>
            </a:r>
            <a:r>
              <a:rPr lang="es-ES" dirty="0"/>
              <a:t> para hacerlo mas corto.</a:t>
            </a:r>
          </a:p>
          <a:p>
            <a:r>
              <a:rPr lang="es-ES" dirty="0"/>
              <a:t>Explicar que las curvas cuadráticas y cubicas serán solo muchos </a:t>
            </a:r>
            <a:r>
              <a:rPr lang="es-ES" dirty="0" err="1"/>
              <a:t>lerps</a:t>
            </a:r>
            <a:r>
              <a:rPr lang="es-ES" dirty="0"/>
              <a:t> recursivos. Uno adentro del otro.</a:t>
            </a:r>
          </a:p>
          <a:p>
            <a:endParaRPr lang="es-ES" dirty="0"/>
          </a:p>
          <a:p>
            <a:r>
              <a:rPr lang="es-ES" dirty="0"/>
              <a:t>¿Por qué t debe estar entre 0 y 1?</a:t>
            </a:r>
          </a:p>
          <a:p>
            <a:r>
              <a:rPr lang="es-ES" dirty="0"/>
              <a:t>Porque 0 corresponde al primer punto. 1 corresponde al segundo punto. No tiene sentido en este entorno que t tenga un valor menor a 0 ni mayor a 1.</a:t>
            </a:r>
          </a:p>
          <a:p>
            <a:endParaRPr lang="es-ES" dirty="0"/>
          </a:p>
          <a:p>
            <a:r>
              <a:rPr lang="es-ES" dirty="0"/>
              <a:t>¿En qué dimensión se encuentran los puntos P0,P1? (Cuantas coordenadas tienen)</a:t>
            </a:r>
          </a:p>
          <a:p>
            <a:r>
              <a:rPr lang="es-ES" dirty="0"/>
              <a:t>En los casos que veremos nosotros están en R2 (el plano) pero estos puntos podrían estar en cualquier dimensión. Yo los utilizo en mi juego en R3 para generar geometría procedimental. También podrían estar en R4 si interpolas dos colores de la forma (</a:t>
            </a:r>
            <a:r>
              <a:rPr lang="es-ES" dirty="0" err="1"/>
              <a:t>red,green,blue,Alpha</a:t>
            </a:r>
            <a:r>
              <a:rPr lang="es-ES" dirty="0"/>
              <a:t>) (Alpha es transparencia)</a:t>
            </a:r>
          </a:p>
          <a:p>
            <a:endParaRPr lang="es-ES" dirty="0"/>
          </a:p>
          <a:p>
            <a:r>
              <a:rPr lang="es-ES" dirty="0"/>
              <a:t>¿Por qué me la compliqué tanto para crear una simple línea recta?</a:t>
            </a:r>
          </a:p>
          <a:p>
            <a:r>
              <a:rPr lang="es-ES" dirty="0"/>
              <a:t>Porque esto es solo la base para las curvas mas complejas Cuadráticas y Cúbicas.</a:t>
            </a:r>
            <a:endParaRPr lang="es-AR" dirty="0"/>
          </a:p>
          <a:p>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Lerp</a:t>
            </a:r>
            <a:r>
              <a:rPr lang="es-ES" dirty="0"/>
              <a:t> cumple las propiedades de función?</a:t>
            </a:r>
          </a:p>
          <a:p>
            <a:r>
              <a:rPr lang="es-AR" dirty="0"/>
              <a:t>No la cumple. En realidad esto es una Función Vectorial. Ya que toma un escalar (t) y devuelve un vector (la posición de t en la curva)</a:t>
            </a:r>
          </a:p>
        </p:txBody>
      </p:sp>
      <p:sp>
        <p:nvSpPr>
          <p:cNvPr id="4" name="Marcador de número de diapositiva 3"/>
          <p:cNvSpPr>
            <a:spLocks noGrp="1"/>
          </p:cNvSpPr>
          <p:nvPr>
            <p:ph type="sldNum" sz="quarter" idx="5"/>
          </p:nvPr>
        </p:nvSpPr>
        <p:spPr/>
        <p:txBody>
          <a:bodyPr/>
          <a:lstStyle/>
          <a:p>
            <a:fld id="{A3A6B905-D9DC-4C8F-8179-DA0329E7482D}" type="slidenum">
              <a:rPr lang="es-AR" smtClean="0"/>
              <a:t>1</a:t>
            </a:fld>
            <a:endParaRPr lang="es-AR"/>
          </a:p>
        </p:txBody>
      </p:sp>
    </p:spTree>
    <p:extLst>
      <p:ext uri="{BB962C8B-B14F-4D97-AF65-F5344CB8AC3E}">
        <p14:creationId xmlns:p14="http://schemas.microsoft.com/office/powerpoint/2010/main" val="20750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3A6B905-D9DC-4C8F-8179-DA0329E7482D}" type="slidenum">
              <a:rPr lang="es-AR" smtClean="0"/>
              <a:t>4</a:t>
            </a:fld>
            <a:endParaRPr lang="es-AR"/>
          </a:p>
        </p:txBody>
      </p:sp>
    </p:spTree>
    <p:extLst>
      <p:ext uri="{BB962C8B-B14F-4D97-AF65-F5344CB8AC3E}">
        <p14:creationId xmlns:p14="http://schemas.microsoft.com/office/powerpoint/2010/main" val="375889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20694F-AB3D-4580-9653-E033ED224147}" type="datetimeFigureOut">
              <a:rPr lang="es-AR" smtClean="0"/>
              <a:t>6/11/2021</a:t>
            </a:fld>
            <a:endParaRPr lang="es-AR"/>
          </a:p>
        </p:txBody>
      </p:sp>
      <p:sp>
        <p:nvSpPr>
          <p:cNvPr id="5" name="Footer Placeholder 4"/>
          <p:cNvSpPr>
            <a:spLocks noGrp="1"/>
          </p:cNvSpPr>
          <p:nvPr>
            <p:ph type="ftr" sz="quarter" idx="11"/>
          </p:nvPr>
        </p:nvSpPr>
        <p:spPr>
          <a:xfrm>
            <a:off x="2416500" y="329307"/>
            <a:ext cx="4973915" cy="309201"/>
          </a:xfrm>
        </p:spPr>
        <p:txBody>
          <a:bodyPr/>
          <a:lstStyle/>
          <a:p>
            <a:endParaRPr lang="es-AR"/>
          </a:p>
        </p:txBody>
      </p:sp>
      <p:sp>
        <p:nvSpPr>
          <p:cNvPr id="6" name="Slide Number Placeholder 5"/>
          <p:cNvSpPr>
            <a:spLocks noGrp="1"/>
          </p:cNvSpPr>
          <p:nvPr>
            <p:ph type="sldNum" sz="quarter" idx="12"/>
          </p:nvPr>
        </p:nvSpPr>
        <p:spPr>
          <a:xfrm>
            <a:off x="1437664" y="798973"/>
            <a:ext cx="811019" cy="503578"/>
          </a:xfrm>
        </p:spPr>
        <p:txBody>
          <a:bodyPr/>
          <a:lstStyle/>
          <a:p>
            <a:fld id="{40D09BCC-7265-49BD-8FDA-9A06A96ED53B}" type="slidenum">
              <a:rPr lang="es-AR" smtClean="0"/>
              <a:t>‹Nº›</a:t>
            </a:fld>
            <a:endParaRPr lang="es-A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8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20694F-AB3D-4580-9653-E033ED224147}" type="datetimeFigureOut">
              <a:rPr lang="es-AR" smtClean="0"/>
              <a:t>6/11/2021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D09BCC-7265-49BD-8FDA-9A06A96ED53B}" type="slidenum">
              <a:rPr lang="es-AR" smtClean="0"/>
              <a:t>‹Nº›</a:t>
            </a:fld>
            <a:endParaRPr lang="es-A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37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20694F-AB3D-4580-9653-E033ED224147}" type="datetimeFigureOut">
              <a:rPr lang="es-AR" smtClean="0"/>
              <a:t>6/11/2021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D09BCC-7265-49BD-8FDA-9A06A96ED53B}" type="slidenum">
              <a:rPr lang="es-AR" smtClean="0"/>
              <a:t>‹Nº›</a:t>
            </a:fld>
            <a:endParaRPr lang="es-A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44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20694F-AB3D-4580-9653-E033ED224147}" type="datetimeFigureOut">
              <a:rPr lang="es-AR" smtClean="0"/>
              <a:t>6/11/2021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D09BCC-7265-49BD-8FDA-9A06A96ED53B}" type="slidenum">
              <a:rPr lang="es-AR" smtClean="0"/>
              <a:t>‹Nº›</a:t>
            </a:fld>
            <a:endParaRPr lang="es-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7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20694F-AB3D-4580-9653-E033ED224147}" type="datetimeFigureOut">
              <a:rPr lang="es-AR" smtClean="0"/>
              <a:t>6/11/2021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D09BCC-7265-49BD-8FDA-9A06A96ED53B}" type="slidenum">
              <a:rPr lang="es-AR" smtClean="0"/>
              <a:t>‹Nº›</a:t>
            </a:fld>
            <a:endParaRPr lang="es-A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440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20694F-AB3D-4580-9653-E033ED224147}" type="datetimeFigureOut">
              <a:rPr lang="es-AR" smtClean="0"/>
              <a:t>6/11/2021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0D09BCC-7265-49BD-8FDA-9A06A96ED53B}" type="slidenum">
              <a:rPr lang="es-AR" smtClean="0"/>
              <a:t>‹Nº›</a:t>
            </a:fld>
            <a:endParaRPr lang="es-A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92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20694F-AB3D-4580-9653-E033ED224147}" type="datetimeFigureOut">
              <a:rPr lang="es-AR" smtClean="0"/>
              <a:t>6/11/2021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0D09BCC-7265-49BD-8FDA-9A06A96ED53B}" type="slidenum">
              <a:rPr lang="es-AR" smtClean="0"/>
              <a:t>‹Nº›</a:t>
            </a:fld>
            <a:endParaRPr lang="es-A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619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20694F-AB3D-4580-9653-E033ED224147}" type="datetimeFigureOut">
              <a:rPr lang="es-AR" smtClean="0"/>
              <a:t>6/11/2021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0D09BCC-7265-49BD-8FDA-9A06A96ED53B}" type="slidenum">
              <a:rPr lang="es-AR" smtClean="0"/>
              <a:t>‹Nº›</a:t>
            </a:fld>
            <a:endParaRPr lang="es-A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56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0694F-AB3D-4580-9653-E033ED224147}" type="datetimeFigureOut">
              <a:rPr lang="es-AR" smtClean="0"/>
              <a:t>6/11/2021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0D09BCC-7265-49BD-8FDA-9A06A96ED53B}" type="slidenum">
              <a:rPr lang="es-AR" smtClean="0"/>
              <a:t>‹Nº›</a:t>
            </a:fld>
            <a:endParaRPr lang="es-AR"/>
          </a:p>
        </p:txBody>
      </p:sp>
    </p:spTree>
    <p:extLst>
      <p:ext uri="{BB962C8B-B14F-4D97-AF65-F5344CB8AC3E}">
        <p14:creationId xmlns:p14="http://schemas.microsoft.com/office/powerpoint/2010/main" val="392982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20694F-AB3D-4580-9653-E033ED224147}" type="datetimeFigureOut">
              <a:rPr lang="es-AR" smtClean="0"/>
              <a:t>6/11/2021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0D09BCC-7265-49BD-8FDA-9A06A96ED53B}" type="slidenum">
              <a:rPr lang="es-AR" smtClean="0"/>
              <a:t>‹Nº›</a:t>
            </a:fld>
            <a:endParaRPr lang="es-A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88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20694F-AB3D-4580-9653-E033ED224147}" type="datetimeFigureOut">
              <a:rPr lang="es-AR" smtClean="0"/>
              <a:t>6/11/2021</a:t>
            </a:fld>
            <a:endParaRPr lang="es-AR"/>
          </a:p>
        </p:txBody>
      </p:sp>
      <p:sp>
        <p:nvSpPr>
          <p:cNvPr id="6" name="Footer Placeholder 5"/>
          <p:cNvSpPr>
            <a:spLocks noGrp="1"/>
          </p:cNvSpPr>
          <p:nvPr>
            <p:ph type="ftr" sz="quarter" idx="11"/>
          </p:nvPr>
        </p:nvSpPr>
        <p:spPr>
          <a:xfrm>
            <a:off x="1447382" y="318640"/>
            <a:ext cx="5541004" cy="320931"/>
          </a:xfrm>
        </p:spPr>
        <p:txBody>
          <a:bodyPr/>
          <a:lstStyle/>
          <a:p>
            <a:endParaRPr lang="es-AR"/>
          </a:p>
        </p:txBody>
      </p:sp>
      <p:sp>
        <p:nvSpPr>
          <p:cNvPr id="7" name="Slide Number Placeholder 6"/>
          <p:cNvSpPr>
            <a:spLocks noGrp="1"/>
          </p:cNvSpPr>
          <p:nvPr>
            <p:ph type="sldNum" sz="quarter" idx="12"/>
          </p:nvPr>
        </p:nvSpPr>
        <p:spPr/>
        <p:txBody>
          <a:bodyPr/>
          <a:lstStyle/>
          <a:p>
            <a:fld id="{40D09BCC-7265-49BD-8FDA-9A06A96ED53B}" type="slidenum">
              <a:rPr lang="es-AR" smtClean="0"/>
              <a:t>‹Nº›</a:t>
            </a:fld>
            <a:endParaRPr lang="es-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8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20694F-AB3D-4580-9653-E033ED224147}" type="datetimeFigureOut">
              <a:rPr lang="es-AR" smtClean="0"/>
              <a:t>6/11/2021</a:t>
            </a:fld>
            <a:endParaRPr lang="es-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D09BCC-7265-49BD-8FDA-9A06A96ED53B}" type="slidenum">
              <a:rPr lang="es-AR" smtClean="0"/>
              <a:t>‹Nº›</a:t>
            </a:fld>
            <a:endParaRPr lang="es-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04768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14BC1-19E6-4372-BC08-B827B8E37B0D}"/>
              </a:ext>
            </a:extLst>
          </p:cNvPr>
          <p:cNvSpPr>
            <a:spLocks noGrp="1"/>
          </p:cNvSpPr>
          <p:nvPr>
            <p:ph type="ctrTitle"/>
          </p:nvPr>
        </p:nvSpPr>
        <p:spPr>
          <a:xfrm>
            <a:off x="2328650" y="1282605"/>
            <a:ext cx="8096250" cy="1124625"/>
          </a:xfrm>
        </p:spPr>
        <p:txBody>
          <a:bodyPr>
            <a:normAutofit/>
          </a:bodyPr>
          <a:lstStyle/>
          <a:p>
            <a:r>
              <a:rPr lang="es-ES" sz="4800" dirty="0"/>
              <a:t>Curva Lineal de Bézier:</a:t>
            </a:r>
            <a:endParaRPr lang="es-AR" sz="48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D1078792-4661-4891-8941-D89DF946425A}"/>
                  </a:ext>
                </a:extLst>
              </p:cNvPr>
              <p:cNvSpPr txBox="1"/>
              <p:nvPr/>
            </p:nvSpPr>
            <p:spPr>
              <a:xfrm>
                <a:off x="2429130" y="2994800"/>
                <a:ext cx="7351371" cy="43088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𝑙</m:t>
                      </m:r>
                      <m:r>
                        <a:rPr lang="es-ES" sz="2800" i="1" smtClean="0">
                          <a:latin typeface="Cambria Math" panose="02040503050406030204" pitchFamily="18" charset="0"/>
                        </a:rPr>
                        <m:t>𝑒𝑟𝑝</m:t>
                      </m:r>
                      <m:d>
                        <m:dPr>
                          <m:ctrlPr>
                            <a:rPr lang="es-ES" sz="2800" i="1">
                              <a:latin typeface="Cambria Math" panose="02040503050406030204" pitchFamily="18" charset="0"/>
                            </a:rPr>
                          </m:ctrlPr>
                        </m:dPr>
                        <m:e>
                          <m:r>
                            <a:rPr lang="es-ES" sz="2800" i="1" smtClean="0">
                              <a:solidFill>
                                <a:srgbClr val="00B0F0"/>
                              </a:solidFill>
                              <a:latin typeface="Cambria Math" panose="02040503050406030204" pitchFamily="18" charset="0"/>
                            </a:rPr>
                            <m:t>𝑃</m:t>
                          </m:r>
                          <m:r>
                            <a:rPr lang="es-ES" sz="2800" i="1" smtClean="0">
                              <a:solidFill>
                                <a:srgbClr val="00B0F0"/>
                              </a:solidFill>
                              <a:latin typeface="Cambria Math" panose="02040503050406030204" pitchFamily="18" charset="0"/>
                            </a:rPr>
                            <m:t>0,</m:t>
                          </m:r>
                          <m:r>
                            <a:rPr lang="es-ES" sz="2800" b="0" i="1" smtClean="0">
                              <a:solidFill>
                                <a:schemeClr val="accent3">
                                  <a:lumMod val="75000"/>
                                </a:schemeClr>
                              </a:solidFill>
                              <a:latin typeface="Cambria Math" panose="02040503050406030204" pitchFamily="18" charset="0"/>
                            </a:rPr>
                            <m:t>𝑃</m:t>
                          </m:r>
                          <m:r>
                            <a:rPr lang="es-ES" sz="2800" b="0" i="1" smtClean="0">
                              <a:solidFill>
                                <a:schemeClr val="accent3">
                                  <a:lumMod val="75000"/>
                                </a:schemeClr>
                              </a:solidFill>
                              <a:latin typeface="Cambria Math" panose="02040503050406030204" pitchFamily="18" charset="0"/>
                            </a:rPr>
                            <m:t>1,</m:t>
                          </m:r>
                          <m:r>
                            <a:rPr lang="es-ES" sz="2800" i="1">
                              <a:latin typeface="Cambria Math" panose="02040503050406030204" pitchFamily="18" charset="0"/>
                            </a:rPr>
                            <m:t>𝑡</m:t>
                          </m:r>
                        </m:e>
                      </m:d>
                      <m:r>
                        <a:rPr lang="es-ES" sz="2800" i="1">
                          <a:latin typeface="Cambria Math" panose="02040503050406030204" pitchFamily="18" charset="0"/>
                        </a:rPr>
                        <m:t>=</m:t>
                      </m:r>
                      <m:d>
                        <m:dPr>
                          <m:ctrlPr>
                            <a:rPr lang="es-ES" sz="2800" i="1" smtClean="0">
                              <a:solidFill>
                                <a:srgbClr val="00B0F0"/>
                              </a:solidFill>
                              <a:latin typeface="Cambria Math" panose="02040503050406030204" pitchFamily="18" charset="0"/>
                            </a:rPr>
                          </m:ctrlPr>
                        </m:dPr>
                        <m:e>
                          <m:r>
                            <a:rPr lang="es-ES" sz="2800" i="1">
                              <a:solidFill>
                                <a:srgbClr val="00B0F0"/>
                              </a:solidFill>
                              <a:latin typeface="Cambria Math" panose="02040503050406030204" pitchFamily="18" charset="0"/>
                            </a:rPr>
                            <m:t>1−</m:t>
                          </m:r>
                          <m:r>
                            <a:rPr lang="es-ES" sz="2800" i="1">
                              <a:solidFill>
                                <a:srgbClr val="00B0F0"/>
                              </a:solidFill>
                              <a:latin typeface="Cambria Math" panose="02040503050406030204" pitchFamily="18" charset="0"/>
                            </a:rPr>
                            <m:t>𝑡</m:t>
                          </m:r>
                        </m:e>
                      </m:d>
                      <m:r>
                        <a:rPr lang="es-ES" sz="2800" i="1">
                          <a:solidFill>
                            <a:srgbClr val="00B0F0"/>
                          </a:solidFill>
                          <a:latin typeface="Cambria Math" panose="02040503050406030204" pitchFamily="18" charset="0"/>
                        </a:rPr>
                        <m:t>∗</m:t>
                      </m:r>
                      <m:r>
                        <a:rPr lang="es-ES" sz="2800" b="0" i="1" smtClean="0">
                          <a:solidFill>
                            <a:srgbClr val="00B0F0"/>
                          </a:solidFill>
                          <a:latin typeface="Cambria Math" panose="02040503050406030204" pitchFamily="18" charset="0"/>
                        </a:rPr>
                        <m:t>𝑃</m:t>
                      </m:r>
                      <m:r>
                        <a:rPr lang="es-ES" sz="2800" b="0" i="1" smtClean="0">
                          <a:solidFill>
                            <a:srgbClr val="00B0F0"/>
                          </a:solidFill>
                          <a:latin typeface="Cambria Math" panose="02040503050406030204" pitchFamily="18" charset="0"/>
                        </a:rPr>
                        <m:t>0+</m:t>
                      </m:r>
                      <m:r>
                        <a:rPr lang="es-ES" sz="2800" i="1" smtClean="0">
                          <a:solidFill>
                            <a:schemeClr val="accent3">
                              <a:lumMod val="75000"/>
                            </a:schemeClr>
                          </a:solidFill>
                          <a:latin typeface="Cambria Math" panose="02040503050406030204" pitchFamily="18" charset="0"/>
                        </a:rPr>
                        <m:t>𝑡</m:t>
                      </m:r>
                      <m:r>
                        <a:rPr lang="es-ES" sz="2800" i="1" smtClean="0">
                          <a:solidFill>
                            <a:schemeClr val="accent3">
                              <a:lumMod val="75000"/>
                            </a:schemeClr>
                          </a:solidFill>
                          <a:latin typeface="Cambria Math" panose="02040503050406030204" pitchFamily="18" charset="0"/>
                        </a:rPr>
                        <m:t>∗</m:t>
                      </m:r>
                      <m:r>
                        <a:rPr lang="es-ES" sz="2800" b="0" i="1" smtClean="0">
                          <a:solidFill>
                            <a:schemeClr val="accent3">
                              <a:lumMod val="75000"/>
                            </a:schemeClr>
                          </a:solidFill>
                          <a:latin typeface="Cambria Math" panose="02040503050406030204" pitchFamily="18" charset="0"/>
                        </a:rPr>
                        <m:t>𝑃</m:t>
                      </m:r>
                      <m:r>
                        <a:rPr lang="es-ES" sz="2800" b="0" i="1" smtClean="0">
                          <a:solidFill>
                            <a:schemeClr val="accent3">
                              <a:lumMod val="75000"/>
                            </a:schemeClr>
                          </a:solidFill>
                          <a:latin typeface="Cambria Math" panose="02040503050406030204" pitchFamily="18" charset="0"/>
                        </a:rPr>
                        <m:t>1 , </m:t>
                      </m:r>
                      <m:r>
                        <a:rPr lang="es-ES" sz="2800" b="0" i="1" smtClean="0">
                          <a:latin typeface="Cambria Math" panose="02040503050406030204" pitchFamily="18" charset="0"/>
                        </a:rPr>
                        <m:t>𝑡</m:t>
                      </m:r>
                      <m:r>
                        <a:rPr lang="es-ES" sz="2800" b="0" i="1" smtClean="0">
                          <a:latin typeface="Cambria Math" panose="02040503050406030204" pitchFamily="18" charset="0"/>
                        </a:rPr>
                        <m:t> </m:t>
                      </m:r>
                      <m:r>
                        <m:rPr>
                          <m:sty m:val="p"/>
                        </m:rPr>
                        <a:rPr lang="el-GR" sz="2800" b="0" i="1" smtClean="0">
                          <a:latin typeface="Cambria Math" panose="02040503050406030204" pitchFamily="18" charset="0"/>
                        </a:rPr>
                        <m:t>ε</m:t>
                      </m:r>
                      <m:r>
                        <a:rPr lang="es-ES" sz="2800" b="0" i="1" smtClean="0">
                          <a:latin typeface="Cambria Math" panose="02040503050406030204" pitchFamily="18" charset="0"/>
                        </a:rPr>
                        <m:t> [0,1]</m:t>
                      </m:r>
                    </m:oMath>
                  </m:oMathPara>
                </a14:m>
                <a:endParaRPr lang="es-AR" sz="2800" dirty="0"/>
              </a:p>
            </p:txBody>
          </p:sp>
        </mc:Choice>
        <mc:Fallback xmlns="">
          <p:sp>
            <p:nvSpPr>
              <p:cNvPr id="4" name="CuadroTexto 3">
                <a:extLst>
                  <a:ext uri="{FF2B5EF4-FFF2-40B4-BE49-F238E27FC236}">
                    <a16:creationId xmlns:a16="http://schemas.microsoft.com/office/drawing/2014/main" id="{D1078792-4661-4891-8941-D89DF946425A}"/>
                  </a:ext>
                </a:extLst>
              </p:cNvPr>
              <p:cNvSpPr txBox="1">
                <a:spLocks noRot="1" noChangeAspect="1" noMove="1" noResize="1" noEditPoints="1" noAdjustHandles="1" noChangeArrowheads="1" noChangeShapeType="1" noTextEdit="1"/>
              </p:cNvSpPr>
              <p:nvPr/>
            </p:nvSpPr>
            <p:spPr>
              <a:xfrm>
                <a:off x="2429130" y="2994800"/>
                <a:ext cx="7351371" cy="430887"/>
              </a:xfrm>
              <a:prstGeom prst="rect">
                <a:avLst/>
              </a:prstGeom>
              <a:blipFill>
                <a:blip r:embed="rId3"/>
                <a:stretch>
                  <a:fillRect/>
                </a:stretch>
              </a:blipFill>
            </p:spPr>
            <p:txBody>
              <a:bodyPr/>
              <a:lstStyle/>
              <a:p>
                <a:r>
                  <a:rPr lang="es-AR">
                    <a:noFill/>
                  </a:rPr>
                  <a:t> </a:t>
                </a:r>
              </a:p>
            </p:txBody>
          </p:sp>
        </mc:Fallback>
      </mc:AlternateContent>
      <p:sp>
        <p:nvSpPr>
          <p:cNvPr id="7" name="CuadroTexto 6">
            <a:extLst>
              <a:ext uri="{FF2B5EF4-FFF2-40B4-BE49-F238E27FC236}">
                <a16:creationId xmlns:a16="http://schemas.microsoft.com/office/drawing/2014/main" id="{C4F202E5-9476-49FD-B380-FE07130DA75C}"/>
              </a:ext>
            </a:extLst>
          </p:cNvPr>
          <p:cNvSpPr txBox="1"/>
          <p:nvPr/>
        </p:nvSpPr>
        <p:spPr>
          <a:xfrm>
            <a:off x="2429130" y="4450770"/>
            <a:ext cx="7846763" cy="1200329"/>
          </a:xfrm>
          <a:prstGeom prst="rect">
            <a:avLst/>
          </a:prstGeom>
          <a:noFill/>
        </p:spPr>
        <p:txBody>
          <a:bodyPr wrap="none" rtlCol="0">
            <a:spAutoFit/>
          </a:bodyPr>
          <a:lstStyle/>
          <a:p>
            <a:r>
              <a:rPr lang="es-ES" dirty="0"/>
              <a:t>¿Por qué t debe estar entre 0 y 1?</a:t>
            </a:r>
          </a:p>
          <a:p>
            <a:r>
              <a:rPr lang="es-ES" dirty="0"/>
              <a:t>¿En qué dimensión se encuentran los puntos P0,P1? (Cuantas coordenadas tienen)</a:t>
            </a:r>
          </a:p>
          <a:p>
            <a:r>
              <a:rPr lang="es-ES" dirty="0"/>
              <a:t>¿Por qué me la compliqué tanto para crear una simple línea recta?</a:t>
            </a:r>
          </a:p>
          <a:p>
            <a:r>
              <a:rPr lang="es-ES" dirty="0"/>
              <a:t>¿</a:t>
            </a:r>
            <a:r>
              <a:rPr lang="es-ES" dirty="0" err="1"/>
              <a:t>Lerp</a:t>
            </a:r>
            <a:r>
              <a:rPr lang="es-ES" dirty="0"/>
              <a:t> cumple las propiedades de función?</a:t>
            </a:r>
          </a:p>
        </p:txBody>
      </p:sp>
    </p:spTree>
    <p:extLst>
      <p:ext uri="{BB962C8B-B14F-4D97-AF65-F5344CB8AC3E}">
        <p14:creationId xmlns:p14="http://schemas.microsoft.com/office/powerpoint/2010/main" val="34287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14BC1-19E6-4372-BC08-B827B8E37B0D}"/>
              </a:ext>
            </a:extLst>
          </p:cNvPr>
          <p:cNvSpPr>
            <a:spLocks noGrp="1"/>
          </p:cNvSpPr>
          <p:nvPr>
            <p:ph type="ctrTitle"/>
          </p:nvPr>
        </p:nvSpPr>
        <p:spPr>
          <a:xfrm>
            <a:off x="1290636" y="923861"/>
            <a:ext cx="9610727" cy="1124625"/>
          </a:xfrm>
        </p:spPr>
        <p:txBody>
          <a:bodyPr>
            <a:normAutofit/>
          </a:bodyPr>
          <a:lstStyle/>
          <a:p>
            <a:pPr algn="ctr"/>
            <a:r>
              <a:rPr lang="es-ES" sz="4800" dirty="0"/>
              <a:t>Curva Cuadrática de Bézier:</a:t>
            </a:r>
            <a:endParaRPr lang="es-AR" sz="48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D1078792-4661-4891-8941-D89DF946425A}"/>
                  </a:ext>
                </a:extLst>
              </p:cNvPr>
              <p:cNvSpPr txBox="1"/>
              <p:nvPr/>
            </p:nvSpPr>
            <p:spPr>
              <a:xfrm>
                <a:off x="-152400" y="2998113"/>
                <a:ext cx="12736847"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𝑐𝑢𝑎𝑑𝐵𝑒𝑧</m:t>
                      </m:r>
                      <m:d>
                        <m:dPr>
                          <m:ctrlPr>
                            <a:rPr lang="es-ES" sz="2800" i="1">
                              <a:latin typeface="Cambria Math" panose="02040503050406030204" pitchFamily="18" charset="0"/>
                            </a:rPr>
                          </m:ctrlPr>
                        </m:dPr>
                        <m:e>
                          <m:r>
                            <a:rPr lang="es-ES" sz="2800" b="0" i="1" smtClean="0">
                              <a:solidFill>
                                <a:srgbClr val="00B0F0"/>
                              </a:solidFill>
                              <a:latin typeface="Cambria Math" panose="02040503050406030204" pitchFamily="18" charset="0"/>
                            </a:rPr>
                            <m:t>𝑃</m:t>
                          </m:r>
                          <m:r>
                            <a:rPr lang="es-ES" sz="2800" b="0" i="1" smtClean="0">
                              <a:solidFill>
                                <a:srgbClr val="00B0F0"/>
                              </a:solidFill>
                              <a:latin typeface="Cambria Math" panose="02040503050406030204" pitchFamily="18" charset="0"/>
                            </a:rPr>
                            <m:t>0,</m:t>
                          </m:r>
                          <m:r>
                            <a:rPr lang="es-ES" sz="2800" b="0" i="1" smtClean="0">
                              <a:solidFill>
                                <a:schemeClr val="accent3">
                                  <a:lumMod val="75000"/>
                                </a:schemeClr>
                              </a:solidFill>
                              <a:latin typeface="Cambria Math" panose="02040503050406030204" pitchFamily="18" charset="0"/>
                            </a:rPr>
                            <m:t>𝑃</m:t>
                          </m:r>
                          <m:r>
                            <a:rPr lang="es-ES" sz="2800" b="0" i="1" smtClean="0">
                              <a:solidFill>
                                <a:schemeClr val="accent3">
                                  <a:lumMod val="75000"/>
                                </a:schemeClr>
                              </a:solidFill>
                              <a:latin typeface="Cambria Math" panose="02040503050406030204" pitchFamily="18" charset="0"/>
                            </a:rPr>
                            <m:t>1,</m:t>
                          </m:r>
                          <m:r>
                            <a:rPr lang="es-ES" sz="2800" b="0" i="1" smtClean="0">
                              <a:solidFill>
                                <a:srgbClr val="00B050"/>
                              </a:solidFill>
                              <a:latin typeface="Cambria Math" panose="02040503050406030204" pitchFamily="18" charset="0"/>
                            </a:rPr>
                            <m:t>𝑃</m:t>
                          </m:r>
                          <m:r>
                            <a:rPr lang="es-ES" sz="2800" b="0" i="1" smtClean="0">
                              <a:solidFill>
                                <a:srgbClr val="00B050"/>
                              </a:solidFill>
                              <a:latin typeface="Cambria Math" panose="02040503050406030204" pitchFamily="18" charset="0"/>
                            </a:rPr>
                            <m:t>2,</m:t>
                          </m:r>
                          <m:r>
                            <a:rPr lang="es-ES" sz="2800" i="1">
                              <a:latin typeface="Cambria Math" panose="02040503050406030204" pitchFamily="18" charset="0"/>
                            </a:rPr>
                            <m:t>𝑡</m:t>
                          </m:r>
                        </m:e>
                      </m:d>
                      <m:r>
                        <a:rPr lang="es-ES" sz="2800" i="1">
                          <a:latin typeface="Cambria Math" panose="02040503050406030204" pitchFamily="18" charset="0"/>
                        </a:rPr>
                        <m:t>=</m:t>
                      </m:r>
                      <m:d>
                        <m:dPr>
                          <m:ctrlPr>
                            <a:rPr lang="es-ES" sz="2800" i="1" smtClean="0">
                              <a:solidFill>
                                <a:srgbClr val="00B0F0"/>
                              </a:solidFill>
                              <a:latin typeface="Cambria Math" panose="02040503050406030204" pitchFamily="18" charset="0"/>
                            </a:rPr>
                          </m:ctrlPr>
                        </m:dPr>
                        <m:e>
                          <m:r>
                            <a:rPr lang="es-ES" sz="2800" i="1">
                              <a:solidFill>
                                <a:srgbClr val="00B0F0"/>
                              </a:solidFill>
                              <a:latin typeface="Cambria Math" panose="02040503050406030204" pitchFamily="18" charset="0"/>
                            </a:rPr>
                            <m:t>1−</m:t>
                          </m:r>
                          <m:r>
                            <a:rPr lang="es-ES" sz="2800" i="1">
                              <a:solidFill>
                                <a:srgbClr val="00B0F0"/>
                              </a:solidFill>
                              <a:latin typeface="Cambria Math" panose="02040503050406030204" pitchFamily="18" charset="0"/>
                            </a:rPr>
                            <m:t>𝑡</m:t>
                          </m:r>
                        </m:e>
                      </m:d>
                      <m:r>
                        <a:rPr lang="es-ES" sz="2800" b="0" i="1" baseline="30000" smtClean="0">
                          <a:solidFill>
                            <a:srgbClr val="00B0F0"/>
                          </a:solidFill>
                          <a:latin typeface="Cambria Math" panose="02040503050406030204" pitchFamily="18" charset="0"/>
                        </a:rPr>
                        <m:t>2</m:t>
                      </m:r>
                      <m:r>
                        <a:rPr lang="es-ES" sz="2800" i="1">
                          <a:solidFill>
                            <a:srgbClr val="00B0F0"/>
                          </a:solidFill>
                          <a:latin typeface="Cambria Math" panose="02040503050406030204" pitchFamily="18" charset="0"/>
                        </a:rPr>
                        <m:t>∗</m:t>
                      </m:r>
                      <m:r>
                        <a:rPr lang="es-ES" sz="2800" b="0" i="1" smtClean="0">
                          <a:solidFill>
                            <a:srgbClr val="00B0F0"/>
                          </a:solidFill>
                          <a:latin typeface="Cambria Math" panose="02040503050406030204" pitchFamily="18" charset="0"/>
                        </a:rPr>
                        <m:t>𝑃</m:t>
                      </m:r>
                      <m:r>
                        <a:rPr lang="es-ES" sz="2800" b="0" i="1" smtClean="0">
                          <a:solidFill>
                            <a:srgbClr val="00B0F0"/>
                          </a:solidFill>
                          <a:latin typeface="Cambria Math" panose="02040503050406030204" pitchFamily="18" charset="0"/>
                        </a:rPr>
                        <m:t>0+2</m:t>
                      </m:r>
                      <m:r>
                        <a:rPr lang="es-ES" sz="2800" b="0" i="1" smtClean="0">
                          <a:solidFill>
                            <a:schemeClr val="accent3">
                              <a:lumMod val="75000"/>
                            </a:schemeClr>
                          </a:solidFill>
                          <a:latin typeface="Cambria Math" panose="02040503050406030204" pitchFamily="18" charset="0"/>
                        </a:rPr>
                        <m:t>𝑡</m:t>
                      </m:r>
                      <m:d>
                        <m:dPr>
                          <m:ctrlPr>
                            <a:rPr lang="es-ES" sz="2800" b="0" i="1" smtClean="0">
                              <a:solidFill>
                                <a:schemeClr val="accent3">
                                  <a:lumMod val="75000"/>
                                </a:schemeClr>
                              </a:solidFill>
                              <a:latin typeface="Cambria Math" panose="02040503050406030204" pitchFamily="18" charset="0"/>
                            </a:rPr>
                          </m:ctrlPr>
                        </m:dPr>
                        <m:e>
                          <m:r>
                            <a:rPr lang="es-ES" sz="2800" b="0" i="1" smtClean="0">
                              <a:solidFill>
                                <a:schemeClr val="accent3">
                                  <a:lumMod val="75000"/>
                                </a:schemeClr>
                              </a:solidFill>
                              <a:latin typeface="Cambria Math" panose="02040503050406030204" pitchFamily="18" charset="0"/>
                            </a:rPr>
                            <m:t>1−</m:t>
                          </m:r>
                          <m:r>
                            <a:rPr lang="es-ES" sz="2800" b="0" i="1" smtClean="0">
                              <a:solidFill>
                                <a:schemeClr val="accent3">
                                  <a:lumMod val="75000"/>
                                </a:schemeClr>
                              </a:solidFill>
                              <a:latin typeface="Cambria Math" panose="02040503050406030204" pitchFamily="18" charset="0"/>
                            </a:rPr>
                            <m:t>𝑡</m:t>
                          </m:r>
                        </m:e>
                      </m:d>
                      <m:r>
                        <a:rPr lang="es-ES" sz="2800" b="0" i="1" smtClean="0">
                          <a:solidFill>
                            <a:schemeClr val="accent3">
                              <a:lumMod val="75000"/>
                            </a:schemeClr>
                          </a:solidFill>
                          <a:latin typeface="Cambria Math" panose="02040503050406030204" pitchFamily="18" charset="0"/>
                        </a:rPr>
                        <m:t>∗</m:t>
                      </m:r>
                      <m:r>
                        <a:rPr lang="es-ES" sz="2800" b="0" i="1" smtClean="0">
                          <a:solidFill>
                            <a:schemeClr val="accent3">
                              <a:lumMod val="75000"/>
                            </a:schemeClr>
                          </a:solidFill>
                          <a:latin typeface="Cambria Math" panose="02040503050406030204" pitchFamily="18" charset="0"/>
                        </a:rPr>
                        <m:t>𝑃</m:t>
                      </m:r>
                      <m:r>
                        <a:rPr lang="es-ES" sz="2800" b="0" i="1" smtClean="0">
                          <a:solidFill>
                            <a:schemeClr val="accent3">
                              <a:lumMod val="75000"/>
                            </a:schemeClr>
                          </a:solidFill>
                          <a:latin typeface="Cambria Math" panose="02040503050406030204" pitchFamily="18" charset="0"/>
                        </a:rPr>
                        <m:t>1+</m:t>
                      </m:r>
                      <m:r>
                        <a:rPr lang="es-ES" sz="2800" b="0" i="1" smtClean="0">
                          <a:solidFill>
                            <a:srgbClr val="00B050"/>
                          </a:solidFill>
                          <a:latin typeface="Cambria Math" panose="02040503050406030204" pitchFamily="18" charset="0"/>
                        </a:rPr>
                        <m:t>𝑡</m:t>
                      </m:r>
                      <m:r>
                        <a:rPr lang="es-ES" sz="2800" b="0" i="1" baseline="30000" smtClean="0">
                          <a:solidFill>
                            <a:srgbClr val="00B050"/>
                          </a:solidFill>
                          <a:latin typeface="Cambria Math" panose="02040503050406030204" pitchFamily="18" charset="0"/>
                        </a:rPr>
                        <m:t>2</m:t>
                      </m:r>
                      <m:r>
                        <a:rPr lang="es-ES" sz="2800" b="0" i="1" smtClean="0">
                          <a:solidFill>
                            <a:srgbClr val="00B050"/>
                          </a:solidFill>
                          <a:latin typeface="Cambria Math" panose="02040503050406030204" pitchFamily="18" charset="0"/>
                        </a:rPr>
                        <m:t>∗</m:t>
                      </m:r>
                      <m:r>
                        <a:rPr lang="es-ES" sz="2800" b="0" i="1" smtClean="0">
                          <a:solidFill>
                            <a:srgbClr val="00B050"/>
                          </a:solidFill>
                          <a:latin typeface="Cambria Math" panose="02040503050406030204" pitchFamily="18" charset="0"/>
                        </a:rPr>
                        <m:t>𝑃</m:t>
                      </m:r>
                      <m:r>
                        <a:rPr lang="es-ES" sz="2800" b="0" i="1" smtClean="0">
                          <a:solidFill>
                            <a:srgbClr val="00B050"/>
                          </a:solidFill>
                          <a:latin typeface="Cambria Math" panose="02040503050406030204" pitchFamily="18" charset="0"/>
                        </a:rPr>
                        <m:t>2 , </m:t>
                      </m:r>
                      <m:r>
                        <a:rPr lang="es-ES" sz="2800" b="0" i="1" smtClean="0">
                          <a:latin typeface="Cambria Math" panose="02040503050406030204" pitchFamily="18" charset="0"/>
                        </a:rPr>
                        <m:t>𝑡</m:t>
                      </m:r>
                      <m:r>
                        <a:rPr lang="es-ES" sz="2800" b="0" i="1" smtClean="0">
                          <a:latin typeface="Cambria Math" panose="02040503050406030204" pitchFamily="18" charset="0"/>
                        </a:rPr>
                        <m:t> </m:t>
                      </m:r>
                      <m:r>
                        <m:rPr>
                          <m:sty m:val="p"/>
                        </m:rPr>
                        <a:rPr lang="el-GR" sz="2800" b="0" i="1" smtClean="0">
                          <a:latin typeface="Cambria Math" panose="02040503050406030204" pitchFamily="18" charset="0"/>
                        </a:rPr>
                        <m:t>ε</m:t>
                      </m:r>
                      <m:r>
                        <a:rPr lang="es-ES" sz="2800" b="0" i="1" smtClean="0">
                          <a:latin typeface="Cambria Math" panose="02040503050406030204" pitchFamily="18" charset="0"/>
                        </a:rPr>
                        <m:t> [0,1]</m:t>
                      </m:r>
                    </m:oMath>
                  </m:oMathPara>
                </a14:m>
                <a:endParaRPr lang="es-AR" sz="2800" dirty="0"/>
              </a:p>
            </p:txBody>
          </p:sp>
        </mc:Choice>
        <mc:Fallback xmlns="">
          <p:sp>
            <p:nvSpPr>
              <p:cNvPr id="4" name="CuadroTexto 3">
                <a:extLst>
                  <a:ext uri="{FF2B5EF4-FFF2-40B4-BE49-F238E27FC236}">
                    <a16:creationId xmlns:a16="http://schemas.microsoft.com/office/drawing/2014/main" id="{D1078792-4661-4891-8941-D89DF946425A}"/>
                  </a:ext>
                </a:extLst>
              </p:cNvPr>
              <p:cNvSpPr txBox="1">
                <a:spLocks noRot="1" noChangeAspect="1" noMove="1" noResize="1" noEditPoints="1" noAdjustHandles="1" noChangeArrowheads="1" noChangeShapeType="1" noTextEdit="1"/>
              </p:cNvSpPr>
              <p:nvPr/>
            </p:nvSpPr>
            <p:spPr>
              <a:xfrm>
                <a:off x="-152400" y="2998113"/>
                <a:ext cx="12736847" cy="430887"/>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48494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14BC1-19E6-4372-BC08-B827B8E37B0D}"/>
              </a:ext>
            </a:extLst>
          </p:cNvPr>
          <p:cNvSpPr>
            <a:spLocks noGrp="1"/>
          </p:cNvSpPr>
          <p:nvPr>
            <p:ph type="ctrTitle"/>
          </p:nvPr>
        </p:nvSpPr>
        <p:spPr>
          <a:xfrm>
            <a:off x="2260787" y="641620"/>
            <a:ext cx="8096250" cy="1124625"/>
          </a:xfrm>
        </p:spPr>
        <p:txBody>
          <a:bodyPr>
            <a:normAutofit/>
          </a:bodyPr>
          <a:lstStyle/>
          <a:p>
            <a:pPr algn="ctr"/>
            <a:r>
              <a:rPr lang="es-ES" sz="4800" dirty="0"/>
              <a:t>Curva Cúbica de Bézier:</a:t>
            </a:r>
            <a:endParaRPr lang="es-AR" sz="48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D1078792-4661-4891-8941-D89DF946425A}"/>
                  </a:ext>
                </a:extLst>
              </p:cNvPr>
              <p:cNvSpPr txBox="1"/>
              <p:nvPr/>
            </p:nvSpPr>
            <p:spPr>
              <a:xfrm>
                <a:off x="425824" y="2146277"/>
                <a:ext cx="11766176" cy="128272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s-AR" sz="2800" b="0" i="1" smtClean="0">
                          <a:latin typeface="Cambria Math" panose="02040503050406030204" pitchFamily="18" charset="0"/>
                        </a:rPr>
                        <m:t>𝑐</m:t>
                      </m:r>
                      <m:r>
                        <a:rPr lang="es-ES" sz="2800" b="0" i="1" smtClean="0">
                          <a:latin typeface="Cambria Math" panose="02040503050406030204" pitchFamily="18" charset="0"/>
                        </a:rPr>
                        <m:t>𝑢𝑏𝐵𝑒𝑧</m:t>
                      </m:r>
                      <m:d>
                        <m:dPr>
                          <m:ctrlPr>
                            <a:rPr lang="es-ES" sz="2800" i="1">
                              <a:latin typeface="Cambria Math" panose="02040503050406030204" pitchFamily="18" charset="0"/>
                            </a:rPr>
                          </m:ctrlPr>
                        </m:dPr>
                        <m:e>
                          <m:r>
                            <a:rPr lang="es-ES" sz="2800" i="1">
                              <a:solidFill>
                                <a:srgbClr val="00B0F0"/>
                              </a:solidFill>
                              <a:latin typeface="Cambria Math" panose="02040503050406030204" pitchFamily="18" charset="0"/>
                            </a:rPr>
                            <m:t>𝑃</m:t>
                          </m:r>
                          <m:r>
                            <a:rPr lang="es-ES" sz="2800" i="1">
                              <a:solidFill>
                                <a:srgbClr val="00B0F0"/>
                              </a:solidFill>
                              <a:latin typeface="Cambria Math" panose="02040503050406030204" pitchFamily="18" charset="0"/>
                            </a:rPr>
                            <m:t>0,</m:t>
                          </m:r>
                          <m:r>
                            <a:rPr lang="es-ES" sz="2800" i="1">
                              <a:solidFill>
                                <a:schemeClr val="accent3">
                                  <a:lumMod val="75000"/>
                                </a:schemeClr>
                              </a:solidFill>
                              <a:latin typeface="Cambria Math" panose="02040503050406030204" pitchFamily="18" charset="0"/>
                            </a:rPr>
                            <m:t>𝑃</m:t>
                          </m:r>
                          <m:r>
                            <a:rPr lang="es-ES" sz="2800" i="1">
                              <a:solidFill>
                                <a:schemeClr val="accent3">
                                  <a:lumMod val="75000"/>
                                </a:schemeClr>
                              </a:solidFill>
                              <a:latin typeface="Cambria Math" panose="02040503050406030204" pitchFamily="18" charset="0"/>
                            </a:rPr>
                            <m:t>1,</m:t>
                          </m:r>
                          <m:r>
                            <a:rPr lang="es-ES" sz="2800" i="1">
                              <a:solidFill>
                                <a:srgbClr val="00B050"/>
                              </a:solidFill>
                              <a:latin typeface="Cambria Math" panose="02040503050406030204" pitchFamily="18" charset="0"/>
                            </a:rPr>
                            <m:t>𝑃</m:t>
                          </m:r>
                          <m:r>
                            <a:rPr lang="es-ES" sz="2800" i="1">
                              <a:solidFill>
                                <a:srgbClr val="00B050"/>
                              </a:solidFill>
                              <a:latin typeface="Cambria Math" panose="02040503050406030204" pitchFamily="18" charset="0"/>
                            </a:rPr>
                            <m:t>2,</m:t>
                          </m:r>
                          <m:r>
                            <a:rPr lang="es-ES" sz="2800" b="0" i="1" smtClean="0">
                              <a:solidFill>
                                <a:srgbClr val="B83500"/>
                              </a:solidFill>
                              <a:latin typeface="Cambria Math" panose="02040503050406030204" pitchFamily="18" charset="0"/>
                            </a:rPr>
                            <m:t>𝑃</m:t>
                          </m:r>
                          <m:r>
                            <a:rPr lang="es-ES" sz="2800" b="0" i="1" smtClean="0">
                              <a:solidFill>
                                <a:srgbClr val="B83500"/>
                              </a:solidFill>
                              <a:latin typeface="Cambria Math" panose="02040503050406030204" pitchFamily="18" charset="0"/>
                            </a:rPr>
                            <m:t>3,</m:t>
                          </m:r>
                          <m:r>
                            <a:rPr lang="es-ES" sz="2800" i="1">
                              <a:latin typeface="Cambria Math" panose="02040503050406030204" pitchFamily="18" charset="0"/>
                            </a:rPr>
                            <m:t>𝑡</m:t>
                          </m:r>
                        </m:e>
                      </m:d>
                    </m:oMath>
                  </m:oMathPara>
                </a14:m>
                <a:endParaRPr lang="es-AR" sz="2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m:t>
                      </m:r>
                      <m:r>
                        <a:rPr lang="es-ES" sz="2800" b="0" i="1" baseline="30000" smtClean="0">
                          <a:solidFill>
                            <a:srgbClr val="00B0F0"/>
                          </a:solidFill>
                          <a:latin typeface="Cambria Math" panose="02040503050406030204" pitchFamily="18" charset="0"/>
                        </a:rPr>
                        <m:t>3</m:t>
                      </m:r>
                      <m:d>
                        <m:dPr>
                          <m:ctrlPr>
                            <a:rPr lang="es-ES" sz="2800" i="1">
                              <a:solidFill>
                                <a:srgbClr val="00B0F0"/>
                              </a:solidFill>
                              <a:latin typeface="Cambria Math" panose="02040503050406030204" pitchFamily="18" charset="0"/>
                            </a:rPr>
                          </m:ctrlPr>
                        </m:dPr>
                        <m:e>
                          <m:r>
                            <a:rPr lang="es-ES" sz="2800" i="1">
                              <a:solidFill>
                                <a:srgbClr val="00B0F0"/>
                              </a:solidFill>
                              <a:latin typeface="Cambria Math" panose="02040503050406030204" pitchFamily="18" charset="0"/>
                            </a:rPr>
                            <m:t>1−</m:t>
                          </m:r>
                          <m:r>
                            <a:rPr lang="es-ES" sz="2800" i="1">
                              <a:solidFill>
                                <a:srgbClr val="00B0F0"/>
                              </a:solidFill>
                              <a:latin typeface="Cambria Math" panose="02040503050406030204" pitchFamily="18" charset="0"/>
                            </a:rPr>
                            <m:t>𝑡</m:t>
                          </m:r>
                        </m:e>
                      </m:d>
                      <m:r>
                        <a:rPr lang="es-ES" sz="2800" i="1">
                          <a:solidFill>
                            <a:srgbClr val="00B0F0"/>
                          </a:solidFill>
                          <a:latin typeface="Cambria Math" panose="02040503050406030204" pitchFamily="18" charset="0"/>
                        </a:rPr>
                        <m:t>∗</m:t>
                      </m:r>
                      <m:r>
                        <a:rPr lang="es-ES" sz="2800" b="0" i="1" smtClean="0">
                          <a:solidFill>
                            <a:srgbClr val="00B0F0"/>
                          </a:solidFill>
                          <a:latin typeface="Cambria Math" panose="02040503050406030204" pitchFamily="18" charset="0"/>
                        </a:rPr>
                        <m:t>𝑃</m:t>
                      </m:r>
                      <m:r>
                        <a:rPr lang="es-ES" sz="2800" b="0" i="1" smtClean="0">
                          <a:solidFill>
                            <a:srgbClr val="00B0F0"/>
                          </a:solidFill>
                          <a:latin typeface="Cambria Math" panose="02040503050406030204" pitchFamily="18" charset="0"/>
                        </a:rPr>
                        <m:t>0+3</m:t>
                      </m:r>
                      <m:r>
                        <a:rPr lang="es-ES" sz="2800" b="0" i="1" smtClean="0">
                          <a:solidFill>
                            <a:schemeClr val="accent3">
                              <a:lumMod val="75000"/>
                            </a:schemeClr>
                          </a:solidFill>
                          <a:latin typeface="Cambria Math" panose="02040503050406030204" pitchFamily="18" charset="0"/>
                        </a:rPr>
                        <m:t>𝑡</m:t>
                      </m:r>
                      <m:d>
                        <m:dPr>
                          <m:ctrlPr>
                            <a:rPr lang="es-ES" sz="2800" b="0" i="1" smtClean="0">
                              <a:solidFill>
                                <a:schemeClr val="accent3">
                                  <a:lumMod val="75000"/>
                                </a:schemeClr>
                              </a:solidFill>
                              <a:latin typeface="Cambria Math" panose="02040503050406030204" pitchFamily="18" charset="0"/>
                            </a:rPr>
                          </m:ctrlPr>
                        </m:dPr>
                        <m:e>
                          <m:r>
                            <a:rPr lang="es-ES" sz="2800" b="0" i="1" smtClean="0">
                              <a:solidFill>
                                <a:schemeClr val="accent3">
                                  <a:lumMod val="75000"/>
                                </a:schemeClr>
                              </a:solidFill>
                              <a:latin typeface="Cambria Math" panose="02040503050406030204" pitchFamily="18" charset="0"/>
                            </a:rPr>
                            <m:t>1−</m:t>
                          </m:r>
                          <m:r>
                            <a:rPr lang="es-ES" sz="2800" b="0" i="1" smtClean="0">
                              <a:solidFill>
                                <a:schemeClr val="accent3">
                                  <a:lumMod val="75000"/>
                                </a:schemeClr>
                              </a:solidFill>
                              <a:latin typeface="Cambria Math" panose="02040503050406030204" pitchFamily="18" charset="0"/>
                            </a:rPr>
                            <m:t>𝑡</m:t>
                          </m:r>
                        </m:e>
                      </m:d>
                      <m:r>
                        <a:rPr lang="es-ES" sz="2800" b="0" i="1" baseline="30000" smtClean="0">
                          <a:solidFill>
                            <a:schemeClr val="accent3">
                              <a:lumMod val="75000"/>
                            </a:schemeClr>
                          </a:solidFill>
                          <a:latin typeface="Cambria Math" panose="02040503050406030204" pitchFamily="18" charset="0"/>
                        </a:rPr>
                        <m:t>2</m:t>
                      </m:r>
                      <m:r>
                        <a:rPr lang="es-ES" sz="2800" b="0" i="1" smtClean="0">
                          <a:solidFill>
                            <a:schemeClr val="accent3">
                              <a:lumMod val="75000"/>
                            </a:schemeClr>
                          </a:solidFill>
                          <a:latin typeface="Cambria Math" panose="02040503050406030204" pitchFamily="18" charset="0"/>
                        </a:rPr>
                        <m:t>∗</m:t>
                      </m:r>
                      <m:r>
                        <a:rPr lang="es-ES" sz="2800" b="0" i="1" smtClean="0">
                          <a:solidFill>
                            <a:schemeClr val="accent3">
                              <a:lumMod val="75000"/>
                            </a:schemeClr>
                          </a:solidFill>
                          <a:latin typeface="Cambria Math" panose="02040503050406030204" pitchFamily="18" charset="0"/>
                        </a:rPr>
                        <m:t>𝑃</m:t>
                      </m:r>
                      <m:r>
                        <a:rPr lang="es-ES" sz="2800" b="0" i="1" smtClean="0">
                          <a:solidFill>
                            <a:schemeClr val="accent3">
                              <a:lumMod val="75000"/>
                            </a:schemeClr>
                          </a:solidFill>
                          <a:latin typeface="Cambria Math" panose="02040503050406030204" pitchFamily="18" charset="0"/>
                        </a:rPr>
                        <m:t>1+3</m:t>
                      </m:r>
                      <m:r>
                        <a:rPr lang="es-ES" sz="2800" b="0" i="1" smtClean="0">
                          <a:solidFill>
                            <a:srgbClr val="00B050"/>
                          </a:solidFill>
                          <a:latin typeface="Cambria Math" panose="02040503050406030204" pitchFamily="18" charset="0"/>
                        </a:rPr>
                        <m:t>𝑡</m:t>
                      </m:r>
                      <m:r>
                        <a:rPr lang="es-ES" sz="2800" b="0" i="1" baseline="30000" smtClean="0">
                          <a:solidFill>
                            <a:srgbClr val="00B050"/>
                          </a:solidFill>
                          <a:latin typeface="Cambria Math" panose="02040503050406030204" pitchFamily="18" charset="0"/>
                        </a:rPr>
                        <m:t>2</m:t>
                      </m:r>
                      <m:r>
                        <a:rPr lang="es-ES" sz="2800" b="0" i="1" smtClean="0">
                          <a:solidFill>
                            <a:srgbClr val="00B050"/>
                          </a:solidFill>
                          <a:latin typeface="Cambria Math" panose="02040503050406030204" pitchFamily="18" charset="0"/>
                        </a:rPr>
                        <m:t>𝑃</m:t>
                      </m:r>
                      <m:d>
                        <m:dPr>
                          <m:ctrlPr>
                            <a:rPr lang="es-ES" sz="2800" b="0" i="1" smtClean="0">
                              <a:solidFill>
                                <a:srgbClr val="00B050"/>
                              </a:solidFill>
                              <a:latin typeface="Cambria Math" panose="02040503050406030204" pitchFamily="18" charset="0"/>
                            </a:rPr>
                          </m:ctrlPr>
                        </m:dPr>
                        <m:e>
                          <m:r>
                            <a:rPr lang="es-ES" sz="2800" b="0" i="1" smtClean="0">
                              <a:solidFill>
                                <a:srgbClr val="00B050"/>
                              </a:solidFill>
                              <a:latin typeface="Cambria Math" panose="02040503050406030204" pitchFamily="18" charset="0"/>
                            </a:rPr>
                            <m:t>1−</m:t>
                          </m:r>
                          <m:r>
                            <a:rPr lang="es-ES" sz="2800" b="0" i="1" smtClean="0">
                              <a:solidFill>
                                <a:srgbClr val="00B050"/>
                              </a:solidFill>
                              <a:latin typeface="Cambria Math" panose="02040503050406030204" pitchFamily="18" charset="0"/>
                            </a:rPr>
                            <m:t>𝑡</m:t>
                          </m:r>
                        </m:e>
                      </m:d>
                      <m:r>
                        <a:rPr lang="es-ES" sz="2800" b="0" i="1" smtClean="0">
                          <a:solidFill>
                            <a:srgbClr val="00B050"/>
                          </a:solidFill>
                          <a:latin typeface="Cambria Math" panose="02040503050406030204" pitchFamily="18" charset="0"/>
                        </a:rPr>
                        <m:t>∗</m:t>
                      </m:r>
                      <m:r>
                        <a:rPr lang="es-ES" sz="2800" b="0" i="1" smtClean="0">
                          <a:solidFill>
                            <a:srgbClr val="00B050"/>
                          </a:solidFill>
                          <a:latin typeface="Cambria Math" panose="02040503050406030204" pitchFamily="18" charset="0"/>
                        </a:rPr>
                        <m:t>𝑃</m:t>
                      </m:r>
                      <m:r>
                        <a:rPr lang="es-ES" sz="2800" b="0" i="1" smtClean="0">
                          <a:solidFill>
                            <a:srgbClr val="00B050"/>
                          </a:solidFill>
                          <a:latin typeface="Cambria Math" panose="02040503050406030204" pitchFamily="18" charset="0"/>
                        </a:rPr>
                        <m:t>2+</m:t>
                      </m:r>
                      <m:r>
                        <a:rPr lang="es-ES" sz="2800" b="0" i="1" smtClean="0">
                          <a:solidFill>
                            <a:srgbClr val="B83500"/>
                          </a:solidFill>
                          <a:latin typeface="Cambria Math" panose="02040503050406030204" pitchFamily="18" charset="0"/>
                        </a:rPr>
                        <m:t>𝑡</m:t>
                      </m:r>
                      <m:r>
                        <a:rPr lang="es-ES" sz="2800" b="0" i="1" baseline="30000" smtClean="0">
                          <a:solidFill>
                            <a:srgbClr val="B83500"/>
                          </a:solidFill>
                          <a:latin typeface="Cambria Math" panose="02040503050406030204" pitchFamily="18" charset="0"/>
                        </a:rPr>
                        <m:t>3</m:t>
                      </m:r>
                      <m:r>
                        <a:rPr lang="es-ES" sz="2800" b="0" i="1" smtClean="0">
                          <a:solidFill>
                            <a:srgbClr val="B83500"/>
                          </a:solidFill>
                          <a:latin typeface="Cambria Math" panose="02040503050406030204" pitchFamily="18" charset="0"/>
                        </a:rPr>
                        <m:t>∗</m:t>
                      </m:r>
                      <m:r>
                        <a:rPr lang="es-ES" sz="2800" b="0" i="1" smtClean="0">
                          <a:solidFill>
                            <a:srgbClr val="B83500"/>
                          </a:solidFill>
                          <a:latin typeface="Cambria Math" panose="02040503050406030204" pitchFamily="18" charset="0"/>
                        </a:rPr>
                        <m:t>𝑃</m:t>
                      </m:r>
                      <m:r>
                        <a:rPr lang="es-ES" sz="2800" b="0" i="1" smtClean="0">
                          <a:solidFill>
                            <a:srgbClr val="B83500"/>
                          </a:solidFill>
                          <a:latin typeface="Cambria Math" panose="02040503050406030204" pitchFamily="18" charset="0"/>
                        </a:rPr>
                        <m:t>3 </m:t>
                      </m:r>
                    </m:oMath>
                  </m:oMathPara>
                </a14:m>
                <a:endParaRPr lang="es-ES"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m:t>
                      </m:r>
                      <m:r>
                        <a:rPr lang="es-ES" sz="2800" b="0" i="1" smtClean="0">
                          <a:latin typeface="Cambria Math" panose="02040503050406030204" pitchFamily="18" charset="0"/>
                        </a:rPr>
                        <m:t> </m:t>
                      </m:r>
                      <m:r>
                        <a:rPr lang="es-ES" sz="2800" b="0" i="1" smtClean="0">
                          <a:latin typeface="Cambria Math" panose="02040503050406030204" pitchFamily="18" charset="0"/>
                        </a:rPr>
                        <m:t>𝑡</m:t>
                      </m:r>
                      <m:r>
                        <a:rPr lang="es-ES" sz="2800" b="0" i="1" smtClean="0">
                          <a:latin typeface="Cambria Math" panose="02040503050406030204" pitchFamily="18" charset="0"/>
                        </a:rPr>
                        <m:t> </m:t>
                      </m:r>
                      <m:r>
                        <m:rPr>
                          <m:sty m:val="p"/>
                        </m:rPr>
                        <a:rPr lang="el-GR" sz="2800" b="0" i="1" smtClean="0">
                          <a:latin typeface="Cambria Math" panose="02040503050406030204" pitchFamily="18" charset="0"/>
                        </a:rPr>
                        <m:t>ε</m:t>
                      </m:r>
                      <m:r>
                        <a:rPr lang="es-ES" sz="2800" b="0" i="1" smtClean="0">
                          <a:latin typeface="Cambria Math" panose="02040503050406030204" pitchFamily="18" charset="0"/>
                        </a:rPr>
                        <m:t> [0,1]</m:t>
                      </m:r>
                    </m:oMath>
                  </m:oMathPara>
                </a14:m>
                <a:endParaRPr lang="es-AR" sz="2800" dirty="0"/>
              </a:p>
            </p:txBody>
          </p:sp>
        </mc:Choice>
        <mc:Fallback xmlns="">
          <p:sp>
            <p:nvSpPr>
              <p:cNvPr id="4" name="CuadroTexto 3">
                <a:extLst>
                  <a:ext uri="{FF2B5EF4-FFF2-40B4-BE49-F238E27FC236}">
                    <a16:creationId xmlns:a16="http://schemas.microsoft.com/office/drawing/2014/main" id="{D1078792-4661-4891-8941-D89DF946425A}"/>
                  </a:ext>
                </a:extLst>
              </p:cNvPr>
              <p:cNvSpPr txBox="1">
                <a:spLocks noRot="1" noChangeAspect="1" noMove="1" noResize="1" noEditPoints="1" noAdjustHandles="1" noChangeArrowheads="1" noChangeShapeType="1" noTextEdit="1"/>
              </p:cNvSpPr>
              <p:nvPr/>
            </p:nvSpPr>
            <p:spPr>
              <a:xfrm>
                <a:off x="425824" y="2146277"/>
                <a:ext cx="11766176" cy="1282723"/>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06944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14BC1-19E6-4372-BC08-B827B8E37B0D}"/>
              </a:ext>
            </a:extLst>
          </p:cNvPr>
          <p:cNvSpPr>
            <a:spLocks noGrp="1"/>
          </p:cNvSpPr>
          <p:nvPr>
            <p:ph type="ctrTitle"/>
          </p:nvPr>
        </p:nvSpPr>
        <p:spPr>
          <a:xfrm>
            <a:off x="2403529" y="681813"/>
            <a:ext cx="8096250" cy="1124625"/>
          </a:xfrm>
        </p:spPr>
        <p:txBody>
          <a:bodyPr>
            <a:normAutofit/>
          </a:bodyPr>
          <a:lstStyle/>
          <a:p>
            <a:r>
              <a:rPr lang="es-ES" sz="4800" dirty="0"/>
              <a:t>Repaso Álgebra:</a:t>
            </a:r>
            <a:endParaRPr lang="es-AR" sz="4800"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2FDF60C-389C-45B9-8BA6-EE4EFCC8ADB8}"/>
                  </a:ext>
                </a:extLst>
              </p:cNvPr>
              <p:cNvSpPr txBox="1"/>
              <p:nvPr/>
            </p:nvSpPr>
            <p:spPr>
              <a:xfrm>
                <a:off x="2483916" y="2372350"/>
                <a:ext cx="4710256"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AR" sz="2400" b="0" i="1" smtClean="0">
                          <a:latin typeface="Cambria Math" panose="02040503050406030204" pitchFamily="18" charset="0"/>
                          <a:ea typeface="Cambria Math" panose="02040503050406030204" pitchFamily="18" charset="0"/>
                        </a:rPr>
                        <m:t>𝐹𝑢𝑛𝑐𝑖𝑜𝑛</m:t>
                      </m:r>
                      <m:r>
                        <a:rPr lang="es-AR" sz="2400" b="0" i="1" smtClean="0">
                          <a:latin typeface="Cambria Math" panose="02040503050406030204" pitchFamily="18" charset="0"/>
                          <a:ea typeface="Cambria Math" panose="02040503050406030204" pitchFamily="18" charset="0"/>
                        </a:rPr>
                        <m:t> </m:t>
                      </m:r>
                      <m:r>
                        <a:rPr lang="es-AR" sz="2400" b="0" i="1" smtClean="0">
                          <a:latin typeface="Cambria Math" panose="02040503050406030204" pitchFamily="18" charset="0"/>
                          <a:ea typeface="Cambria Math" panose="02040503050406030204" pitchFamily="18" charset="0"/>
                        </a:rPr>
                        <m:t>𝐸𝑠𝑐𝑎𝑙𝑎𝑟</m:t>
                      </m:r>
                      <m:r>
                        <a:rPr lang="es-AR" sz="2400" i="1" smtClean="0">
                          <a:solidFill>
                            <a:srgbClr val="B83500"/>
                          </a:solidFill>
                          <a:latin typeface="Cambria Math" panose="02040503050406030204" pitchFamily="18" charset="0"/>
                          <a:ea typeface="Cambria Math" panose="02040503050406030204" pitchFamily="18" charset="0"/>
                        </a:rPr>
                        <m:t>↔</m:t>
                      </m:r>
                      <m:r>
                        <a:rPr lang="es-AR" sz="2400" b="0" i="1" smtClean="0">
                          <a:latin typeface="Cambria Math" panose="02040503050406030204" pitchFamily="18" charset="0"/>
                          <a:ea typeface="Cambria Math" panose="02040503050406030204" pitchFamily="18" charset="0"/>
                        </a:rPr>
                        <m:t>𝑅</m:t>
                      </m:r>
                      <m:r>
                        <a:rPr lang="es-AR" sz="2400" b="0" i="1" smtClean="0">
                          <a:latin typeface="Cambria Math" panose="02040503050406030204" pitchFamily="18" charset="0"/>
                          <a:ea typeface="Cambria Math" panose="02040503050406030204" pitchFamily="18" charset="0"/>
                        </a:rPr>
                        <m:t> →</m:t>
                      </m:r>
                      <m:r>
                        <a:rPr lang="es-AR" sz="2400" b="0" i="1" smtClean="0">
                          <a:latin typeface="Cambria Math" panose="02040503050406030204" pitchFamily="18" charset="0"/>
                          <a:ea typeface="Cambria Math" panose="02040503050406030204" pitchFamily="18" charset="0"/>
                        </a:rPr>
                        <m:t>𝑅</m:t>
                      </m:r>
                    </m:oMath>
                  </m:oMathPara>
                </a14:m>
                <a:endParaRPr lang="es-AR" sz="2400" b="0" dirty="0">
                  <a:ea typeface="Cambria Math" panose="02040503050406030204" pitchFamily="18" charset="0"/>
                </a:endParaRPr>
              </a:p>
            </p:txBody>
          </p:sp>
        </mc:Choice>
        <mc:Fallback xmlns="">
          <p:sp>
            <p:nvSpPr>
              <p:cNvPr id="3" name="CuadroTexto 2">
                <a:extLst>
                  <a:ext uri="{FF2B5EF4-FFF2-40B4-BE49-F238E27FC236}">
                    <a16:creationId xmlns:a16="http://schemas.microsoft.com/office/drawing/2014/main" id="{B2FDF60C-389C-45B9-8BA6-EE4EFCC8ADB8}"/>
                  </a:ext>
                </a:extLst>
              </p:cNvPr>
              <p:cNvSpPr txBox="1">
                <a:spLocks noRot="1" noChangeAspect="1" noMove="1" noResize="1" noEditPoints="1" noAdjustHandles="1" noChangeArrowheads="1" noChangeShapeType="1" noTextEdit="1"/>
              </p:cNvSpPr>
              <p:nvPr/>
            </p:nvSpPr>
            <p:spPr>
              <a:xfrm>
                <a:off x="2483916" y="2372350"/>
                <a:ext cx="4710256" cy="369332"/>
              </a:xfrm>
              <a:prstGeom prst="rect">
                <a:avLst/>
              </a:prstGeom>
              <a:blipFill>
                <a:blip r:embed="rId3"/>
                <a:stretch>
                  <a:fillRect l="-2199" b="-819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B5F36983-0629-424C-A25D-2992BAC82878}"/>
                  </a:ext>
                </a:extLst>
              </p:cNvPr>
              <p:cNvSpPr txBox="1"/>
              <p:nvPr/>
            </p:nvSpPr>
            <p:spPr>
              <a:xfrm>
                <a:off x="2483917" y="2995900"/>
                <a:ext cx="4547649"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AR" sz="2400" b="0" i="1" smtClean="0">
                          <a:latin typeface="Cambria Math" panose="02040503050406030204" pitchFamily="18" charset="0"/>
                          <a:ea typeface="Cambria Math" panose="02040503050406030204" pitchFamily="18" charset="0"/>
                        </a:rPr>
                        <m:t>𝐹𝑢𝑛𝑐𝑖𝑜𝑛</m:t>
                      </m:r>
                      <m:r>
                        <a:rPr lang="es-AR" sz="2400" b="0" i="1" smtClean="0">
                          <a:latin typeface="Cambria Math" panose="02040503050406030204" pitchFamily="18" charset="0"/>
                          <a:ea typeface="Cambria Math" panose="02040503050406030204" pitchFamily="18" charset="0"/>
                        </a:rPr>
                        <m:t> </m:t>
                      </m:r>
                      <m:r>
                        <a:rPr lang="es-AR" sz="2400" b="0" i="1" smtClean="0">
                          <a:latin typeface="Cambria Math" panose="02040503050406030204" pitchFamily="18" charset="0"/>
                          <a:ea typeface="Cambria Math" panose="02040503050406030204" pitchFamily="18" charset="0"/>
                        </a:rPr>
                        <m:t>𝑉𝑒𝑐𝑡𝑜𝑟𝑖𝑎𝑙</m:t>
                      </m:r>
                      <m:r>
                        <a:rPr lang="es-AR" sz="2400" i="1" smtClean="0">
                          <a:solidFill>
                            <a:srgbClr val="B83500"/>
                          </a:solidFill>
                          <a:latin typeface="Cambria Math" panose="02040503050406030204" pitchFamily="18" charset="0"/>
                          <a:ea typeface="Cambria Math" panose="02040503050406030204" pitchFamily="18" charset="0"/>
                        </a:rPr>
                        <m:t>↔</m:t>
                      </m:r>
                      <m:r>
                        <a:rPr lang="es-AR" sz="2400" b="0" i="1" smtClean="0">
                          <a:latin typeface="Cambria Math" panose="02040503050406030204" pitchFamily="18" charset="0"/>
                          <a:ea typeface="Cambria Math" panose="02040503050406030204" pitchFamily="18" charset="0"/>
                        </a:rPr>
                        <m:t>𝑅</m:t>
                      </m:r>
                      <m:r>
                        <a:rPr lang="es-AR" sz="2400" b="0" i="1" smtClean="0">
                          <a:latin typeface="Cambria Math" panose="02040503050406030204" pitchFamily="18" charset="0"/>
                          <a:ea typeface="Cambria Math" panose="02040503050406030204" pitchFamily="18" charset="0"/>
                        </a:rPr>
                        <m:t> →</m:t>
                      </m:r>
                      <m:sSup>
                        <m:sSupPr>
                          <m:ctrlPr>
                            <a:rPr lang="es-AR" sz="2400" b="0" i="1" smtClean="0">
                              <a:latin typeface="Cambria Math" panose="02040503050406030204" pitchFamily="18" charset="0"/>
                              <a:ea typeface="Cambria Math" panose="02040503050406030204" pitchFamily="18" charset="0"/>
                            </a:rPr>
                          </m:ctrlPr>
                        </m:sSupPr>
                        <m:e>
                          <m:r>
                            <a:rPr lang="es-AR" sz="2400" b="0" i="1" smtClean="0">
                              <a:latin typeface="Cambria Math" panose="02040503050406030204" pitchFamily="18" charset="0"/>
                              <a:ea typeface="Cambria Math" panose="02040503050406030204" pitchFamily="18" charset="0"/>
                            </a:rPr>
                            <m:t>𝑅</m:t>
                          </m:r>
                        </m:e>
                        <m:sup>
                          <m:r>
                            <a:rPr lang="es-AR" sz="2400" b="0" i="1" smtClean="0">
                              <a:latin typeface="Cambria Math" panose="02040503050406030204" pitchFamily="18" charset="0"/>
                              <a:ea typeface="Cambria Math" panose="02040503050406030204" pitchFamily="18" charset="0"/>
                            </a:rPr>
                            <m:t>𝑛</m:t>
                          </m:r>
                        </m:sup>
                      </m:sSup>
                    </m:oMath>
                  </m:oMathPara>
                </a14:m>
                <a:endParaRPr lang="es-AR" sz="2400" b="0" dirty="0">
                  <a:ea typeface="Cambria Math" panose="02040503050406030204" pitchFamily="18" charset="0"/>
                </a:endParaRPr>
              </a:p>
            </p:txBody>
          </p:sp>
        </mc:Choice>
        <mc:Fallback xmlns="">
          <p:sp>
            <p:nvSpPr>
              <p:cNvPr id="5" name="CuadroTexto 4">
                <a:extLst>
                  <a:ext uri="{FF2B5EF4-FFF2-40B4-BE49-F238E27FC236}">
                    <a16:creationId xmlns:a16="http://schemas.microsoft.com/office/drawing/2014/main" id="{B5F36983-0629-424C-A25D-2992BAC82878}"/>
                  </a:ext>
                </a:extLst>
              </p:cNvPr>
              <p:cNvSpPr txBox="1">
                <a:spLocks noRot="1" noChangeAspect="1" noMove="1" noResize="1" noEditPoints="1" noAdjustHandles="1" noChangeArrowheads="1" noChangeShapeType="1" noTextEdit="1"/>
              </p:cNvSpPr>
              <p:nvPr/>
            </p:nvSpPr>
            <p:spPr>
              <a:xfrm>
                <a:off x="2483917" y="2995900"/>
                <a:ext cx="4547649" cy="369332"/>
              </a:xfrm>
              <a:prstGeom prst="rect">
                <a:avLst/>
              </a:prstGeom>
              <a:blipFill>
                <a:blip r:embed="rId4"/>
                <a:stretch>
                  <a:fillRect l="-2279" b="-819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9C84840-B625-46B7-94F8-6BC481F4C338}"/>
                  </a:ext>
                </a:extLst>
              </p:cNvPr>
              <p:cNvSpPr txBox="1"/>
              <p:nvPr/>
            </p:nvSpPr>
            <p:spPr>
              <a:xfrm>
                <a:off x="2483917" y="3656828"/>
                <a:ext cx="4387530"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s-AR" sz="2400" i="1">
                              <a:latin typeface="Cambria Math" panose="02040503050406030204" pitchFamily="18" charset="0"/>
                              <a:ea typeface="Cambria Math" panose="02040503050406030204" pitchFamily="18" charset="0"/>
                            </a:rPr>
                          </m:ctrlPr>
                        </m:sSupPr>
                        <m:e>
                          <m:r>
                            <a:rPr lang="es-AR" sz="2400" i="1">
                              <a:latin typeface="Cambria Math" panose="02040503050406030204" pitchFamily="18" charset="0"/>
                              <a:ea typeface="Cambria Math" panose="02040503050406030204" pitchFamily="18" charset="0"/>
                            </a:rPr>
                            <m:t>𝐶𝑎𝑚𝑝𝑜</m:t>
                          </m:r>
                          <m:r>
                            <a:rPr lang="es-AR" sz="2400" i="1">
                              <a:latin typeface="Cambria Math" panose="02040503050406030204" pitchFamily="18" charset="0"/>
                              <a:ea typeface="Cambria Math" panose="02040503050406030204" pitchFamily="18" charset="0"/>
                            </a:rPr>
                            <m:t> </m:t>
                          </m:r>
                          <m:r>
                            <a:rPr lang="es-AR" sz="2400" i="1">
                              <a:latin typeface="Cambria Math" panose="02040503050406030204" pitchFamily="18" charset="0"/>
                              <a:ea typeface="Cambria Math" panose="02040503050406030204" pitchFamily="18" charset="0"/>
                            </a:rPr>
                            <m:t>𝐸𝑠𝑐𝑎𝑙𝑎𝑟</m:t>
                          </m:r>
                          <m:r>
                            <a:rPr lang="es-AR" sz="2400" i="1" smtClean="0">
                              <a:solidFill>
                                <a:srgbClr val="B83500"/>
                              </a:solidFill>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𝑅</m:t>
                          </m:r>
                        </m:e>
                        <m:sup>
                          <m:r>
                            <a:rPr lang="es-AR" sz="2400" i="1">
                              <a:latin typeface="Cambria Math" panose="02040503050406030204" pitchFamily="18" charset="0"/>
                              <a:ea typeface="Cambria Math" panose="02040503050406030204" pitchFamily="18" charset="0"/>
                            </a:rPr>
                            <m:t>𝑛</m:t>
                          </m:r>
                        </m:sup>
                      </m:sSup>
                      <m:r>
                        <a:rPr lang="es-AR" sz="2400" b="0" i="1" smtClean="0">
                          <a:latin typeface="Cambria Math" panose="02040503050406030204" pitchFamily="18" charset="0"/>
                          <a:ea typeface="Cambria Math" panose="02040503050406030204" pitchFamily="18" charset="0"/>
                        </a:rPr>
                        <m:t>→</m:t>
                      </m:r>
                      <m:r>
                        <a:rPr lang="es-AR" sz="2400" b="0" i="1" smtClean="0">
                          <a:latin typeface="Cambria Math" panose="02040503050406030204" pitchFamily="18" charset="0"/>
                          <a:ea typeface="Cambria Math" panose="02040503050406030204" pitchFamily="18" charset="0"/>
                        </a:rPr>
                        <m:t>𝑅</m:t>
                      </m:r>
                    </m:oMath>
                  </m:oMathPara>
                </a14:m>
                <a:endParaRPr lang="es-AR" b="0" dirty="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C9C84840-B625-46B7-94F8-6BC481F4C338}"/>
                  </a:ext>
                </a:extLst>
              </p:cNvPr>
              <p:cNvSpPr txBox="1">
                <a:spLocks noRot="1" noChangeAspect="1" noMove="1" noResize="1" noEditPoints="1" noAdjustHandles="1" noChangeArrowheads="1" noChangeShapeType="1" noTextEdit="1"/>
              </p:cNvSpPr>
              <p:nvPr/>
            </p:nvSpPr>
            <p:spPr>
              <a:xfrm>
                <a:off x="2483917" y="3656828"/>
                <a:ext cx="4387530" cy="369332"/>
              </a:xfrm>
              <a:prstGeom prst="rect">
                <a:avLst/>
              </a:prstGeom>
              <a:blipFill>
                <a:blip r:embed="rId5"/>
                <a:stretch>
                  <a:fillRect l="-3194" b="-3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07E528B-0135-4ABD-B9BA-91A6CB6143CA}"/>
                  </a:ext>
                </a:extLst>
              </p:cNvPr>
              <p:cNvSpPr txBox="1"/>
              <p:nvPr/>
            </p:nvSpPr>
            <p:spPr>
              <a:xfrm>
                <a:off x="2483916" y="4317756"/>
                <a:ext cx="4547649"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AR" sz="2400" b="0" i="1" smtClean="0">
                          <a:latin typeface="Cambria Math" panose="02040503050406030204" pitchFamily="18" charset="0"/>
                          <a:ea typeface="Cambria Math" panose="02040503050406030204" pitchFamily="18" charset="0"/>
                        </a:rPr>
                        <m:t>𝐶𝑎𝑚𝑝𝑜</m:t>
                      </m:r>
                      <m:r>
                        <a:rPr lang="es-AR" sz="2400" b="0" i="1" smtClean="0">
                          <a:latin typeface="Cambria Math" panose="02040503050406030204" pitchFamily="18" charset="0"/>
                          <a:ea typeface="Cambria Math" panose="02040503050406030204" pitchFamily="18" charset="0"/>
                        </a:rPr>
                        <m:t> </m:t>
                      </m:r>
                      <m:r>
                        <a:rPr lang="es-AR" sz="2400" b="0" i="1" smtClean="0">
                          <a:latin typeface="Cambria Math" panose="02040503050406030204" pitchFamily="18" charset="0"/>
                          <a:ea typeface="Cambria Math" panose="02040503050406030204" pitchFamily="18" charset="0"/>
                        </a:rPr>
                        <m:t>𝑉𝑒𝑐𝑡𝑜𝑟𝑖𝑎𝑙</m:t>
                      </m:r>
                      <m:r>
                        <a:rPr lang="es-AR" sz="2400" i="1" smtClean="0">
                          <a:solidFill>
                            <a:srgbClr val="B83500"/>
                          </a:solidFill>
                          <a:latin typeface="Cambria Math" panose="02040503050406030204" pitchFamily="18" charset="0"/>
                          <a:ea typeface="Cambria Math" panose="02040503050406030204" pitchFamily="18" charset="0"/>
                        </a:rPr>
                        <m:t>↔</m:t>
                      </m:r>
                      <m:sSup>
                        <m:sSupPr>
                          <m:ctrlPr>
                            <a:rPr lang="es-AR" sz="2400" b="0" i="1" smtClean="0">
                              <a:latin typeface="Cambria Math" panose="02040503050406030204" pitchFamily="18" charset="0"/>
                              <a:ea typeface="Cambria Math" panose="02040503050406030204" pitchFamily="18" charset="0"/>
                            </a:rPr>
                          </m:ctrlPr>
                        </m:sSupPr>
                        <m:e>
                          <m:r>
                            <a:rPr lang="es-AR" sz="2400" b="0" i="1" smtClean="0">
                              <a:latin typeface="Cambria Math" panose="02040503050406030204" pitchFamily="18" charset="0"/>
                              <a:ea typeface="Cambria Math" panose="02040503050406030204" pitchFamily="18" charset="0"/>
                            </a:rPr>
                            <m:t>𝑅</m:t>
                          </m:r>
                        </m:e>
                        <m:sup>
                          <m:r>
                            <a:rPr lang="es-AR" sz="2400" b="0" i="1" smtClean="0">
                              <a:latin typeface="Cambria Math" panose="02040503050406030204" pitchFamily="18" charset="0"/>
                              <a:ea typeface="Cambria Math" panose="02040503050406030204" pitchFamily="18" charset="0"/>
                            </a:rPr>
                            <m:t>𝑛</m:t>
                          </m:r>
                        </m:sup>
                      </m:sSup>
                      <m:r>
                        <a:rPr lang="es-AR" sz="2400" b="0" i="1" smtClean="0">
                          <a:latin typeface="Cambria Math" panose="02040503050406030204" pitchFamily="18" charset="0"/>
                          <a:ea typeface="Cambria Math" panose="02040503050406030204" pitchFamily="18" charset="0"/>
                        </a:rPr>
                        <m:t>→</m:t>
                      </m:r>
                      <m:sSup>
                        <m:sSupPr>
                          <m:ctrlPr>
                            <a:rPr lang="es-AR" sz="2400" i="1">
                              <a:latin typeface="Cambria Math" panose="02040503050406030204" pitchFamily="18" charset="0"/>
                              <a:ea typeface="Cambria Math" panose="02040503050406030204" pitchFamily="18" charset="0"/>
                            </a:rPr>
                          </m:ctrlPr>
                        </m:sSupPr>
                        <m:e>
                          <m:r>
                            <a:rPr lang="es-AR" sz="2400" i="1">
                              <a:latin typeface="Cambria Math" panose="02040503050406030204" pitchFamily="18" charset="0"/>
                              <a:ea typeface="Cambria Math" panose="02040503050406030204" pitchFamily="18" charset="0"/>
                            </a:rPr>
                            <m:t>𝑅</m:t>
                          </m:r>
                        </m:e>
                        <m:sup>
                          <m:r>
                            <a:rPr lang="es-AR" sz="2400" i="1">
                              <a:latin typeface="Cambria Math" panose="02040503050406030204" pitchFamily="18" charset="0"/>
                              <a:ea typeface="Cambria Math" panose="02040503050406030204" pitchFamily="18" charset="0"/>
                            </a:rPr>
                            <m:t>𝑛</m:t>
                          </m:r>
                        </m:sup>
                      </m:sSup>
                    </m:oMath>
                  </m:oMathPara>
                </a14:m>
                <a:endParaRPr lang="es-AR"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207E528B-0135-4ABD-B9BA-91A6CB6143CA}"/>
                  </a:ext>
                </a:extLst>
              </p:cNvPr>
              <p:cNvSpPr txBox="1">
                <a:spLocks noRot="1" noChangeAspect="1" noMove="1" noResize="1" noEditPoints="1" noAdjustHandles="1" noChangeArrowheads="1" noChangeShapeType="1" noTextEdit="1"/>
              </p:cNvSpPr>
              <p:nvPr/>
            </p:nvSpPr>
            <p:spPr>
              <a:xfrm>
                <a:off x="2483916" y="4317756"/>
                <a:ext cx="4547649" cy="369332"/>
              </a:xfrm>
              <a:prstGeom prst="rect">
                <a:avLst/>
              </a:prstGeom>
              <a:blipFill>
                <a:blip r:embed="rId6"/>
                <a:stretch>
                  <a:fillRect l="-3083" b="-34426"/>
                </a:stretch>
              </a:blipFill>
            </p:spPr>
            <p:txBody>
              <a:bodyPr/>
              <a:lstStyle/>
              <a:p>
                <a:r>
                  <a:rPr lang="es-AR">
                    <a:noFill/>
                  </a:rPr>
                  <a:t> </a:t>
                </a:r>
              </a:p>
            </p:txBody>
          </p:sp>
        </mc:Fallback>
      </mc:AlternateContent>
      <p:sp>
        <p:nvSpPr>
          <p:cNvPr id="4" name="AutoShape 2" descr="\mathbb{R}">
            <a:extLst>
              <a:ext uri="{FF2B5EF4-FFF2-40B4-BE49-F238E27FC236}">
                <a16:creationId xmlns:a16="http://schemas.microsoft.com/office/drawing/2014/main" id="{726ACF2D-A809-4684-933B-E6FD4AB60C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4290057161"/>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84</TotalTime>
  <Words>405</Words>
  <Application>Microsoft Office PowerPoint</Application>
  <PresentationFormat>Panorámica</PresentationFormat>
  <Paragraphs>33</Paragraphs>
  <Slides>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Cambria Math</vt:lpstr>
      <vt:lpstr>Gill Sans MT</vt:lpstr>
      <vt:lpstr>Galería</vt:lpstr>
      <vt:lpstr>Curva Lineal de Bézier:</vt:lpstr>
      <vt:lpstr>Curva Cuadrática de Bézier:</vt:lpstr>
      <vt:lpstr>Curva Cúbica de Bézier:</vt:lpstr>
      <vt:lpstr>Repaso Álgebra: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Curva Lineal de Bézier:</dc:title>
  <dc:creator>Ignacio Baptista</dc:creator>
  <cp:lastModifiedBy>Ignacio Baptista</cp:lastModifiedBy>
  <cp:revision>2</cp:revision>
  <dcterms:created xsi:type="dcterms:W3CDTF">2021-10-31T14:02:06Z</dcterms:created>
  <dcterms:modified xsi:type="dcterms:W3CDTF">2021-11-06T14:04:03Z</dcterms:modified>
</cp:coreProperties>
</file>