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6" r:id="rId9"/>
    <p:sldId id="267" r:id="rId10"/>
    <p:sldId id="269" r:id="rId11"/>
    <p:sldId id="268" r:id="rId12"/>
    <p:sldId id="270" r:id="rId13"/>
    <p:sldId id="271" r:id="rId14"/>
    <p:sldId id="273" r:id="rId15"/>
    <p:sldId id="272" r:id="rId16"/>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910"/>
    <a:srgbClr val="335D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p:restoredTop sz="97030"/>
  </p:normalViewPr>
  <p:slideViewPr>
    <p:cSldViewPr snapToGrid="0" snapToObjects="1">
      <p:cViewPr>
        <p:scale>
          <a:sx n="110" d="100"/>
          <a:sy n="110" d="100"/>
        </p:scale>
        <p:origin x="984"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85EF19D-9FA6-3144-B4F9-BFEDDC6E86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xmlns="" id="{29533BB6-B197-F94D-B695-548FC03FE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xmlns="" id="{1B857402-3FC4-AF4D-B29B-825A602153B1}"/>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5" name="Marcador de pie de página 4">
            <a:extLst>
              <a:ext uri="{FF2B5EF4-FFF2-40B4-BE49-F238E27FC236}">
                <a16:creationId xmlns:a16="http://schemas.microsoft.com/office/drawing/2014/main" xmlns="" id="{073A1B5A-3026-B847-AD1C-5BD29AB7C4B4}"/>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xmlns="" id="{63385D2A-7846-7D4E-964A-6AA64DFA19BD}"/>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46748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92DDE37-6189-3242-A588-98E508B28663}"/>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xmlns="" id="{B34A37AE-49DD-5048-AAAF-2EDC0C16167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xmlns="" id="{D219D832-1128-9A46-99E0-BB7624E0A496}"/>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5" name="Marcador de pie de página 4">
            <a:extLst>
              <a:ext uri="{FF2B5EF4-FFF2-40B4-BE49-F238E27FC236}">
                <a16:creationId xmlns:a16="http://schemas.microsoft.com/office/drawing/2014/main" xmlns="" id="{0D740797-938D-BF4B-9044-1D02C6F131BE}"/>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xmlns="" id="{7A211EE9-9C8E-DE4A-B33A-AF68CB868794}"/>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80065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3529F073-1FBD-044B-9386-6558D3B16D4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xmlns="" id="{AE78067C-40E7-F645-AA1E-9AD665F2C7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xmlns="" id="{BD790AB7-ED75-3941-90A3-B19962C56F00}"/>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5" name="Marcador de pie de página 4">
            <a:extLst>
              <a:ext uri="{FF2B5EF4-FFF2-40B4-BE49-F238E27FC236}">
                <a16:creationId xmlns:a16="http://schemas.microsoft.com/office/drawing/2014/main" xmlns="" id="{7C86E473-D25B-8745-9D7C-D02FC47143E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xmlns="" id="{744EBDC4-F9C7-7048-A98F-4B6E77D0984F}"/>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540881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047F0D-FCB1-0048-BBDA-016EE912DCB9}"/>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xmlns="" id="{D25E0D4F-027E-3341-BBF1-C3F84FE720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xmlns="" id="{3FB07531-4B03-4048-8D03-CC30AEA2984D}"/>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5" name="Marcador de pie de página 4">
            <a:extLst>
              <a:ext uri="{FF2B5EF4-FFF2-40B4-BE49-F238E27FC236}">
                <a16:creationId xmlns:a16="http://schemas.microsoft.com/office/drawing/2014/main" xmlns="" id="{4E2C3C32-BF74-1F4A-9B9D-81114C79E4C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xmlns="" id="{CB503657-83D5-CC44-84DF-70A69B74F286}"/>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228871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6323240-A916-B34B-9393-43A0D543FC6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xmlns="" id="{138351E2-ADD1-AF47-9DBB-10DA81C29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7B423D7A-3084-AF44-BB16-C0D555C16D2B}"/>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5" name="Marcador de pie de página 4">
            <a:extLst>
              <a:ext uri="{FF2B5EF4-FFF2-40B4-BE49-F238E27FC236}">
                <a16:creationId xmlns:a16="http://schemas.microsoft.com/office/drawing/2014/main" xmlns="" id="{AED0DA11-92DB-5A4B-926B-6DD06CA31B17}"/>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xmlns="" id="{7BD5C23C-9FCD-CA4C-ACDA-BC8BF58B3805}"/>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381017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E92537C-8078-5847-BDB3-B2E6E2F44B0C}"/>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xmlns="" id="{AF5945E8-ADD8-C943-BF54-549CD77DE5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xmlns="" id="{D22746D3-D56E-8A45-BD9E-8E58D65F755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xmlns="" id="{30D988E3-6CC0-F44E-8E2F-BE4857D9274F}"/>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6" name="Marcador de pie de página 5">
            <a:extLst>
              <a:ext uri="{FF2B5EF4-FFF2-40B4-BE49-F238E27FC236}">
                <a16:creationId xmlns:a16="http://schemas.microsoft.com/office/drawing/2014/main" xmlns="" id="{8411AE57-D978-DF46-8D26-46B22384B94E}"/>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xmlns="" id="{956671E7-28E6-5A45-B476-87DE0CF5CA2B}"/>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66267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532DCFC-F285-A041-B969-B4B4E2550A2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xmlns="" id="{10D3DDE4-1496-A344-8A73-97F1D1D5CB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35D2516A-41CF-5740-A8A4-7A0A4B15E8E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xmlns="" id="{4B24E2D6-A0AF-3F4D-99BC-D5FFE5755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8805DA70-AAE8-FC47-A290-273ABDBFDE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xmlns="" id="{7B08FBD3-41D6-BA4C-B25B-AD14C1508C04}"/>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8" name="Marcador de pie de página 7">
            <a:extLst>
              <a:ext uri="{FF2B5EF4-FFF2-40B4-BE49-F238E27FC236}">
                <a16:creationId xmlns:a16="http://schemas.microsoft.com/office/drawing/2014/main" xmlns="" id="{65D2A37C-8D4A-B54A-9356-1F460F21AC20}"/>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xmlns="" id="{FD653DC2-EA48-BB4E-A141-FE9B201C1070}"/>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10566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B5B3B1E-3F03-8345-B0D1-33B081AD6C38}"/>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xmlns="" id="{222C35B7-0ADD-D840-9BA7-FD371651D242}"/>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4" name="Marcador de pie de página 3">
            <a:extLst>
              <a:ext uri="{FF2B5EF4-FFF2-40B4-BE49-F238E27FC236}">
                <a16:creationId xmlns:a16="http://schemas.microsoft.com/office/drawing/2014/main" xmlns="" id="{FB370794-614E-CC40-AEA4-D61B529C9019}"/>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xmlns="" id="{46662854-7C93-7F48-A0F4-DC24EFFF6A5A}"/>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389696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995CAC29-CD15-C647-85E1-6536588505C1}"/>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3" name="Marcador de pie de página 2">
            <a:extLst>
              <a:ext uri="{FF2B5EF4-FFF2-40B4-BE49-F238E27FC236}">
                <a16:creationId xmlns:a16="http://schemas.microsoft.com/office/drawing/2014/main" xmlns="" id="{4F318E2D-5E97-6145-91EB-0E58FF3E6AE4}"/>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xmlns="" id="{9D9F022D-7662-2447-841E-968CA07CE5D8}"/>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240435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9EB97AF-1072-E74E-8DB7-1B6F78C714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xmlns="" id="{6B8B864D-E71B-6549-95F5-D0879D932F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xmlns="" id="{C133A80D-74C3-1647-A90B-D51E95407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4C0E67F6-1075-5C42-9341-A59F32E8A7CF}"/>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6" name="Marcador de pie de página 5">
            <a:extLst>
              <a:ext uri="{FF2B5EF4-FFF2-40B4-BE49-F238E27FC236}">
                <a16:creationId xmlns:a16="http://schemas.microsoft.com/office/drawing/2014/main" xmlns="" id="{9221990C-9B37-7544-866C-745C8C5AC17F}"/>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xmlns="" id="{85217C98-9DAE-1843-9432-21937C32F994}"/>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10827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61F754B-771B-C347-87B4-9A855B6FD8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xmlns="" id="{B38B5963-C0C7-804B-88B8-3FCE6C28E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xmlns="" id="{95C3DF74-5407-C84A-8400-1019A09C4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9746E7A3-EBD8-DD44-B4C5-DEFB452779CF}"/>
              </a:ext>
            </a:extLst>
          </p:cNvPr>
          <p:cNvSpPr>
            <a:spLocks noGrp="1"/>
          </p:cNvSpPr>
          <p:nvPr>
            <p:ph type="dt" sz="half" idx="10"/>
          </p:nvPr>
        </p:nvSpPr>
        <p:spPr/>
        <p:txBody>
          <a:bodyPr/>
          <a:lstStyle/>
          <a:p>
            <a:fld id="{FDDAC62A-4FD6-724A-8FD9-C2A886EF6C7F}" type="datetimeFigureOut">
              <a:rPr lang="es-CR" smtClean="0"/>
              <a:t>6/1/2021</a:t>
            </a:fld>
            <a:endParaRPr lang="es-CR"/>
          </a:p>
        </p:txBody>
      </p:sp>
      <p:sp>
        <p:nvSpPr>
          <p:cNvPr id="6" name="Marcador de pie de página 5">
            <a:extLst>
              <a:ext uri="{FF2B5EF4-FFF2-40B4-BE49-F238E27FC236}">
                <a16:creationId xmlns:a16="http://schemas.microsoft.com/office/drawing/2014/main" xmlns="" id="{8C3078F2-E3F3-6E46-97DF-B6FF977B94FC}"/>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xmlns="" id="{53ED8016-4E26-DB42-A70D-BA9AB6879E42}"/>
              </a:ext>
            </a:extLst>
          </p:cNvPr>
          <p:cNvSpPr>
            <a:spLocks noGrp="1"/>
          </p:cNvSpPr>
          <p:nvPr>
            <p:ph type="sldNum" sz="quarter" idx="12"/>
          </p:nvPr>
        </p:nvSpPr>
        <p:spPr/>
        <p:txBody>
          <a:bodyPr/>
          <a:lstStyle/>
          <a:p>
            <a:fld id="{E9AFE74B-F05B-FC4A-86D2-E26C75EA14EB}" type="slidenum">
              <a:rPr lang="es-CR" smtClean="0"/>
              <a:t>‹#›</a:t>
            </a:fld>
            <a:endParaRPr lang="es-CR"/>
          </a:p>
        </p:txBody>
      </p:sp>
    </p:spTree>
    <p:extLst>
      <p:ext uri="{BB962C8B-B14F-4D97-AF65-F5344CB8AC3E}">
        <p14:creationId xmlns:p14="http://schemas.microsoft.com/office/powerpoint/2010/main" val="46223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D6CA8B2E-AC1E-534B-8CD3-108EE63C5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xmlns="" id="{E93FEA39-6C6A-714E-AF4C-8BF2B37F0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xmlns="" id="{AAF3D4A9-B8DA-2145-BB3B-B6F6F34DB5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AC62A-4FD6-724A-8FD9-C2A886EF6C7F}" type="datetimeFigureOut">
              <a:rPr lang="es-CR" smtClean="0"/>
              <a:t>6/1/2021</a:t>
            </a:fld>
            <a:endParaRPr lang="es-CR"/>
          </a:p>
        </p:txBody>
      </p:sp>
      <p:sp>
        <p:nvSpPr>
          <p:cNvPr id="5" name="Marcador de pie de página 4">
            <a:extLst>
              <a:ext uri="{FF2B5EF4-FFF2-40B4-BE49-F238E27FC236}">
                <a16:creationId xmlns:a16="http://schemas.microsoft.com/office/drawing/2014/main" xmlns="" id="{A90ADE6A-8B8F-7547-B386-A82BA9DA1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a:extLst>
              <a:ext uri="{FF2B5EF4-FFF2-40B4-BE49-F238E27FC236}">
                <a16:creationId xmlns:a16="http://schemas.microsoft.com/office/drawing/2014/main" xmlns="" id="{410B89B9-DA61-8D48-BA78-CBD1987E1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FE74B-F05B-FC4A-86D2-E26C75EA14EB}" type="slidenum">
              <a:rPr lang="es-CR" smtClean="0"/>
              <a:t>‹#›</a:t>
            </a:fld>
            <a:endParaRPr lang="es-CR"/>
          </a:p>
        </p:txBody>
      </p:sp>
    </p:spTree>
    <p:extLst>
      <p:ext uri="{BB962C8B-B14F-4D97-AF65-F5344CB8AC3E}">
        <p14:creationId xmlns:p14="http://schemas.microsoft.com/office/powerpoint/2010/main" val="315325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77068AF5-B06E-5B4F-BE72-AF8A3201CC65}"/>
              </a:ext>
            </a:extLst>
          </p:cNvPr>
          <p:cNvSpPr>
            <a:spLocks noGrp="1"/>
          </p:cNvSpPr>
          <p:nvPr>
            <p:ph type="subTitle" idx="1"/>
          </p:nvPr>
        </p:nvSpPr>
        <p:spPr/>
        <p:txBody>
          <a:bodyPr/>
          <a:lstStyle/>
          <a:p>
            <a:endParaRPr lang="es-CR" dirty="0"/>
          </a:p>
        </p:txBody>
      </p:sp>
      <p:pic>
        <p:nvPicPr>
          <p:cNvPr id="2050" name="Picture 2" descr="GP_Guides (BS 4)">
            <a:extLst>
              <a:ext uri="{FF2B5EF4-FFF2-40B4-BE49-F238E27FC236}">
                <a16:creationId xmlns:a16="http://schemas.microsoft.com/office/drawing/2014/main" xmlns="" id="{9286F42D-84CC-1D46-A487-13B9985B0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3" y="0"/>
            <a:ext cx="12108874"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redondeado 7">
            <a:extLst>
              <a:ext uri="{FF2B5EF4-FFF2-40B4-BE49-F238E27FC236}">
                <a16:creationId xmlns:a16="http://schemas.microsoft.com/office/drawing/2014/main" xmlns="" id="{A6ABD636-A198-134D-8215-A48B440BA6D7}"/>
              </a:ext>
            </a:extLst>
          </p:cNvPr>
          <p:cNvSpPr/>
          <p:nvPr/>
        </p:nvSpPr>
        <p:spPr>
          <a:xfrm>
            <a:off x="6096000" y="5619172"/>
            <a:ext cx="5911272" cy="877455"/>
          </a:xfrm>
          <a:prstGeom prst="roundRect">
            <a:avLst>
              <a:gd name="adj" fmla="val 11404"/>
            </a:avLst>
          </a:prstGeom>
          <a:solidFill>
            <a:schemeClr val="tx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sz="3200" dirty="0"/>
              <a:t>Proyecto bases de datos II</a:t>
            </a:r>
          </a:p>
        </p:txBody>
      </p:sp>
    </p:spTree>
    <p:extLst>
      <p:ext uri="{BB962C8B-B14F-4D97-AF65-F5344CB8AC3E}">
        <p14:creationId xmlns:p14="http://schemas.microsoft.com/office/powerpoint/2010/main" val="100836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9CA22-4C83-6340-AC8B-9C720FF31B17}"/>
              </a:ext>
            </a:extLst>
          </p:cNvPr>
          <p:cNvSpPr>
            <a:spLocks noGrp="1"/>
          </p:cNvSpPr>
          <p:nvPr>
            <p:ph type="title"/>
          </p:nvPr>
        </p:nvSpPr>
        <p:spPr/>
        <p:txBody>
          <a:bodyPr/>
          <a:lstStyle/>
          <a:p>
            <a:r>
              <a:rPr lang="es-CR" dirty="0">
                <a:solidFill>
                  <a:schemeClr val="bg1"/>
                </a:solidFill>
              </a:rPr>
              <a:t>Tipo de cambio * </a:t>
            </a:r>
          </a:p>
        </p:txBody>
      </p:sp>
      <p:sp>
        <p:nvSpPr>
          <p:cNvPr id="3" name="Marcador de contenido 2">
            <a:extLst>
              <a:ext uri="{FF2B5EF4-FFF2-40B4-BE49-F238E27FC236}">
                <a16:creationId xmlns:a16="http://schemas.microsoft.com/office/drawing/2014/main" xmlns=""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El datawarehouse tiene una dimensión de tipo de cambio. Esta debe actualizarse automáticamente todos los días en la mañana, tomando automáticamente el tipo de cambio del BCCR. </a:t>
            </a:r>
          </a:p>
          <a:p>
            <a:r>
              <a:rPr lang="es-CR" dirty="0">
                <a:solidFill>
                  <a:schemeClr val="bg2">
                    <a:lumMod val="90000"/>
                  </a:schemeClr>
                </a:solidFill>
              </a:rPr>
              <a:t>Usar ambos TC, Compra y Venta.</a:t>
            </a:r>
          </a:p>
          <a:p>
            <a:r>
              <a:rPr lang="es-CR" b="1" dirty="0">
                <a:solidFill>
                  <a:schemeClr val="bg2">
                    <a:lumMod val="90000"/>
                  </a:schemeClr>
                </a:solidFill>
              </a:rPr>
              <a:t>Hacer que la actualización sea ad-hoc para poder revisarla durante la cita de revisión. Si no se puede revisar, no se calificará.</a:t>
            </a:r>
          </a:p>
          <a:p>
            <a:pPr marL="457200" lvl="1" indent="0">
              <a:buNone/>
            </a:pPr>
            <a:endParaRPr lang="es-CR" dirty="0">
              <a:solidFill>
                <a:schemeClr val="bg2">
                  <a:lumMod val="90000"/>
                </a:schemeClr>
              </a:solidFill>
            </a:endParaRPr>
          </a:p>
        </p:txBody>
      </p:sp>
      <p:sp>
        <p:nvSpPr>
          <p:cNvPr id="9" name="Rectángulo redondeado 8">
            <a:extLst>
              <a:ext uri="{FF2B5EF4-FFF2-40B4-BE49-F238E27FC236}">
                <a16:creationId xmlns:a16="http://schemas.microsoft.com/office/drawing/2014/main" xmlns="" id="{89ECBAA0-16FD-964F-A97A-4541198C2922}"/>
              </a:ext>
            </a:extLst>
          </p:cNvPr>
          <p:cNvSpPr/>
          <p:nvPr/>
        </p:nvSpPr>
        <p:spPr>
          <a:xfrm>
            <a:off x="10322007" y="952117"/>
            <a:ext cx="1255403" cy="461420"/>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R" dirty="0"/>
              <a:t>BCCR</a:t>
            </a:r>
          </a:p>
        </p:txBody>
      </p:sp>
      <p:pic>
        <p:nvPicPr>
          <p:cNvPr id="10" name="Picture 6">
            <a:extLst>
              <a:ext uri="{FF2B5EF4-FFF2-40B4-BE49-F238E27FC236}">
                <a16:creationId xmlns:a16="http://schemas.microsoft.com/office/drawing/2014/main" xmlns="" id="{5B48FADF-06BB-B94C-9A5A-D6E2B1E18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618" y="185773"/>
            <a:ext cx="808182" cy="80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06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37D942-44B3-1A49-8F1E-37DAA1CC005A}"/>
              </a:ext>
            </a:extLst>
          </p:cNvPr>
          <p:cNvSpPr>
            <a:spLocks noGrp="1"/>
          </p:cNvSpPr>
          <p:nvPr>
            <p:ph type="title"/>
          </p:nvPr>
        </p:nvSpPr>
        <p:spPr/>
        <p:txBody>
          <a:bodyPr/>
          <a:lstStyle/>
          <a:p>
            <a:r>
              <a:rPr lang="es-CR" dirty="0"/>
              <a:t>Datawarehouse</a:t>
            </a:r>
          </a:p>
        </p:txBody>
      </p:sp>
      <p:sp>
        <p:nvSpPr>
          <p:cNvPr id="3" name="Marcador de contenido 2">
            <a:extLst>
              <a:ext uri="{FF2B5EF4-FFF2-40B4-BE49-F238E27FC236}">
                <a16:creationId xmlns:a16="http://schemas.microsoft.com/office/drawing/2014/main" xmlns="" id="{72A9E977-D8F6-564B-B5A1-6BBE24F2B2EF}"/>
              </a:ext>
            </a:extLst>
          </p:cNvPr>
          <p:cNvSpPr>
            <a:spLocks noGrp="1"/>
          </p:cNvSpPr>
          <p:nvPr>
            <p:ph idx="1"/>
          </p:nvPr>
        </p:nvSpPr>
        <p:spPr/>
        <p:txBody>
          <a:bodyPr/>
          <a:lstStyle/>
          <a:p>
            <a:r>
              <a:rPr lang="es-CR" dirty="0"/>
              <a:t>Debe hacer la estructura del datawarehouse para colocar todos los datos de ventas de las diferentes bases de datos.</a:t>
            </a:r>
          </a:p>
          <a:p>
            <a:r>
              <a:rPr lang="es-CR" dirty="0"/>
              <a:t>La estructura debe cumplir con Esquema Estrella.</a:t>
            </a:r>
          </a:p>
          <a:p>
            <a:r>
              <a:rPr lang="es-CR" dirty="0"/>
              <a:t>La carga se hace mediantes ETLs, libre selección cuáles. </a:t>
            </a:r>
          </a:p>
          <a:p>
            <a:r>
              <a:rPr lang="es-CR" dirty="0"/>
              <a:t>Las dimensiones:</a:t>
            </a:r>
          </a:p>
          <a:p>
            <a:pPr lvl="1"/>
            <a:r>
              <a:rPr lang="es-CR" dirty="0"/>
              <a:t>Vendedor, Marca, Artículo, Cliente, Tiempo, Tipo de cambio.</a:t>
            </a:r>
          </a:p>
          <a:p>
            <a:r>
              <a:rPr lang="es-CR" dirty="0"/>
              <a:t>Los Fact Tables:</a:t>
            </a:r>
          </a:p>
          <a:p>
            <a:pPr lvl="1"/>
            <a:r>
              <a:rPr lang="es-CR" dirty="0"/>
              <a:t>Ventas</a:t>
            </a:r>
          </a:p>
          <a:p>
            <a:pPr lvl="1"/>
            <a:r>
              <a:rPr lang="es-CR" dirty="0"/>
              <a:t>Metas de ventas</a:t>
            </a:r>
          </a:p>
          <a:p>
            <a:endParaRPr lang="es-CR" dirty="0"/>
          </a:p>
          <a:p>
            <a:endParaRPr lang="es-CR" dirty="0"/>
          </a:p>
        </p:txBody>
      </p:sp>
      <p:pic>
        <p:nvPicPr>
          <p:cNvPr id="8" name="Imagen 7">
            <a:extLst>
              <a:ext uri="{FF2B5EF4-FFF2-40B4-BE49-F238E27FC236}">
                <a16:creationId xmlns:a16="http://schemas.microsoft.com/office/drawing/2014/main" xmlns="" id="{5DF8F730-9EAC-5A49-9E31-C24A0CB85086}"/>
              </a:ext>
            </a:extLst>
          </p:cNvPr>
          <p:cNvPicPr>
            <a:picLocks noChangeAspect="1"/>
          </p:cNvPicPr>
          <p:nvPr/>
        </p:nvPicPr>
        <p:blipFill>
          <a:blip r:embed="rId2"/>
          <a:stretch>
            <a:fillRect/>
          </a:stretch>
        </p:blipFill>
        <p:spPr>
          <a:xfrm>
            <a:off x="9789391" y="465859"/>
            <a:ext cx="1497446" cy="919164"/>
          </a:xfrm>
          <a:prstGeom prst="rect">
            <a:avLst/>
          </a:prstGeom>
        </p:spPr>
      </p:pic>
    </p:spTree>
    <p:extLst>
      <p:ext uri="{BB962C8B-B14F-4D97-AF65-F5344CB8AC3E}">
        <p14:creationId xmlns:p14="http://schemas.microsoft.com/office/powerpoint/2010/main" val="333785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37D942-44B3-1A49-8F1E-37DAA1CC005A}"/>
              </a:ext>
            </a:extLst>
          </p:cNvPr>
          <p:cNvSpPr>
            <a:spLocks noGrp="1"/>
          </p:cNvSpPr>
          <p:nvPr>
            <p:ph type="title"/>
          </p:nvPr>
        </p:nvSpPr>
        <p:spPr/>
        <p:txBody>
          <a:bodyPr/>
          <a:lstStyle/>
          <a:p>
            <a:r>
              <a:rPr lang="es-CR" dirty="0">
                <a:solidFill>
                  <a:schemeClr val="bg1"/>
                </a:solidFill>
              </a:rPr>
              <a:t>Excel. Tabla Pivote</a:t>
            </a:r>
          </a:p>
        </p:txBody>
      </p:sp>
      <p:sp>
        <p:nvSpPr>
          <p:cNvPr id="3" name="Marcador de contenido 2">
            <a:extLst>
              <a:ext uri="{FF2B5EF4-FFF2-40B4-BE49-F238E27FC236}">
                <a16:creationId xmlns:a16="http://schemas.microsoft.com/office/drawing/2014/main" xmlns="" id="{72A9E977-D8F6-564B-B5A1-6BBE24F2B2EF}"/>
              </a:ext>
            </a:extLst>
          </p:cNvPr>
          <p:cNvSpPr>
            <a:spLocks noGrp="1"/>
          </p:cNvSpPr>
          <p:nvPr>
            <p:ph idx="1"/>
          </p:nvPr>
        </p:nvSpPr>
        <p:spPr/>
        <p:txBody>
          <a:bodyPr/>
          <a:lstStyle/>
          <a:p>
            <a:r>
              <a:rPr lang="es-CR" dirty="0">
                <a:solidFill>
                  <a:schemeClr val="bg1"/>
                </a:solidFill>
              </a:rPr>
              <a:t>Hacer una Pivot Table que lea una vista del datawarehouse, de manera tal que de TODOS los </a:t>
            </a:r>
            <a:r>
              <a:rPr lang="es-CR" dirty="0">
                <a:solidFill>
                  <a:srgbClr val="FF0000"/>
                </a:solidFill>
              </a:rPr>
              <a:t>campos no id </a:t>
            </a:r>
            <a:r>
              <a:rPr lang="es-CR" dirty="0">
                <a:solidFill>
                  <a:schemeClr val="bg1"/>
                </a:solidFill>
              </a:rPr>
              <a:t>de la Fact de ventas y las dimensiones para poder trabajar con los datos. </a:t>
            </a:r>
          </a:p>
          <a:p>
            <a:endParaRPr lang="es-CR" dirty="0">
              <a:solidFill>
                <a:schemeClr val="bg1"/>
              </a:solidFill>
            </a:endParaRPr>
          </a:p>
          <a:p>
            <a:r>
              <a:rPr lang="es-CR" dirty="0">
                <a:solidFill>
                  <a:schemeClr val="bg1"/>
                </a:solidFill>
              </a:rPr>
              <a:t>La tabla debe pegar con los totales cargados desde todas las fuentes de datos. Es la verificación de que los datos fueron transformados correctante.</a:t>
            </a:r>
          </a:p>
          <a:p>
            <a:endParaRPr lang="es-CR" dirty="0">
              <a:solidFill>
                <a:schemeClr val="bg1"/>
              </a:solidFill>
            </a:endParaRPr>
          </a:p>
          <a:p>
            <a:endParaRPr lang="es-CR" dirty="0">
              <a:solidFill>
                <a:schemeClr val="bg1"/>
              </a:solidFill>
            </a:endParaRPr>
          </a:p>
        </p:txBody>
      </p:sp>
    </p:spTree>
    <p:extLst>
      <p:ext uri="{BB962C8B-B14F-4D97-AF65-F5344CB8AC3E}">
        <p14:creationId xmlns:p14="http://schemas.microsoft.com/office/powerpoint/2010/main" val="183396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37D942-44B3-1A49-8F1E-37DAA1CC005A}"/>
              </a:ext>
            </a:extLst>
          </p:cNvPr>
          <p:cNvSpPr>
            <a:spLocks noGrp="1"/>
          </p:cNvSpPr>
          <p:nvPr>
            <p:ph type="title"/>
          </p:nvPr>
        </p:nvSpPr>
        <p:spPr/>
        <p:txBody>
          <a:bodyPr/>
          <a:lstStyle/>
          <a:p>
            <a:r>
              <a:rPr lang="es-CR" dirty="0"/>
              <a:t>Power BI</a:t>
            </a:r>
          </a:p>
        </p:txBody>
      </p:sp>
      <p:sp>
        <p:nvSpPr>
          <p:cNvPr id="3" name="Marcador de contenido 2">
            <a:extLst>
              <a:ext uri="{FF2B5EF4-FFF2-40B4-BE49-F238E27FC236}">
                <a16:creationId xmlns:a16="http://schemas.microsoft.com/office/drawing/2014/main" xmlns="" id="{72A9E977-D8F6-564B-B5A1-6BBE24F2B2EF}"/>
              </a:ext>
            </a:extLst>
          </p:cNvPr>
          <p:cNvSpPr>
            <a:spLocks noGrp="1"/>
          </p:cNvSpPr>
          <p:nvPr>
            <p:ph idx="1"/>
          </p:nvPr>
        </p:nvSpPr>
        <p:spPr/>
        <p:txBody>
          <a:bodyPr/>
          <a:lstStyle/>
          <a:p>
            <a:r>
              <a:rPr lang="es-CR" dirty="0"/>
              <a:t>Realizar dos Power BI y publicarlos en Web (free account), se publicará en el momento de revisión para tener los datos actualizados. </a:t>
            </a:r>
          </a:p>
          <a:p>
            <a:r>
              <a:rPr lang="es-CR" dirty="0"/>
              <a:t>PBI de ventas:</a:t>
            </a:r>
          </a:p>
          <a:p>
            <a:pPr lvl="1"/>
            <a:r>
              <a:rPr lang="es-CR" dirty="0"/>
              <a:t>Gráfico que compare la venta de cada mes del año actual con la del mes del año anterior, además muestre la diferencia solo cuando el año actual es menor que el anterior. Un tooltip con la diferencia porcentual.</a:t>
            </a:r>
          </a:p>
          <a:p>
            <a:pPr lvl="1"/>
            <a:r>
              <a:rPr lang="es-CR" dirty="0"/>
              <a:t>Un card con el margen de ganancia del mes actual (ganancia/venta) *cálculo ficticio</a:t>
            </a:r>
          </a:p>
          <a:p>
            <a:pPr lvl="1"/>
            <a:r>
              <a:rPr lang="es-CR" dirty="0"/>
              <a:t>Top 5 de clientes por venta</a:t>
            </a:r>
          </a:p>
          <a:p>
            <a:pPr lvl="1"/>
            <a:r>
              <a:rPr lang="es-CR" dirty="0"/>
              <a:t>Gráfico que determine el porcentaje de ventas por marca</a:t>
            </a:r>
          </a:p>
          <a:p>
            <a:endParaRPr lang="es-CR" dirty="0"/>
          </a:p>
          <a:p>
            <a:endParaRPr lang="es-CR" dirty="0"/>
          </a:p>
        </p:txBody>
      </p:sp>
      <p:grpSp>
        <p:nvGrpSpPr>
          <p:cNvPr id="5" name="Grupo 4">
            <a:extLst>
              <a:ext uri="{FF2B5EF4-FFF2-40B4-BE49-F238E27FC236}">
                <a16:creationId xmlns:a16="http://schemas.microsoft.com/office/drawing/2014/main" xmlns="" id="{A11CCD0C-0EC7-2642-9D06-0557D05398ED}"/>
              </a:ext>
            </a:extLst>
          </p:cNvPr>
          <p:cNvGrpSpPr/>
          <p:nvPr/>
        </p:nvGrpSpPr>
        <p:grpSpPr>
          <a:xfrm>
            <a:off x="9830345" y="475526"/>
            <a:ext cx="1389286" cy="660495"/>
            <a:chOff x="1501687" y="5515750"/>
            <a:chExt cx="1389286" cy="660495"/>
          </a:xfrm>
        </p:grpSpPr>
        <p:sp>
          <p:nvSpPr>
            <p:cNvPr id="6" name="Rectángulo redondeado 5">
              <a:extLst>
                <a:ext uri="{FF2B5EF4-FFF2-40B4-BE49-F238E27FC236}">
                  <a16:creationId xmlns:a16="http://schemas.microsoft.com/office/drawing/2014/main" xmlns="" id="{332414F5-2E4D-DD40-851E-3FC2FB49EC84}"/>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7" name="Picture 24" descr="Cuadros de Mando con Power BI – Next-Step Consultores">
              <a:extLst>
                <a:ext uri="{FF2B5EF4-FFF2-40B4-BE49-F238E27FC236}">
                  <a16:creationId xmlns:a16="http://schemas.microsoft.com/office/drawing/2014/main" xmlns="" id="{4277B5A6-38E2-FA49-84F9-81C521275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308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37D942-44B3-1A49-8F1E-37DAA1CC005A}"/>
              </a:ext>
            </a:extLst>
          </p:cNvPr>
          <p:cNvSpPr>
            <a:spLocks noGrp="1"/>
          </p:cNvSpPr>
          <p:nvPr>
            <p:ph type="title"/>
          </p:nvPr>
        </p:nvSpPr>
        <p:spPr/>
        <p:txBody>
          <a:bodyPr/>
          <a:lstStyle/>
          <a:p>
            <a:r>
              <a:rPr lang="es-CR" dirty="0"/>
              <a:t>Power BI (2)</a:t>
            </a:r>
          </a:p>
        </p:txBody>
      </p:sp>
      <p:sp>
        <p:nvSpPr>
          <p:cNvPr id="3" name="Marcador de contenido 2">
            <a:extLst>
              <a:ext uri="{FF2B5EF4-FFF2-40B4-BE49-F238E27FC236}">
                <a16:creationId xmlns:a16="http://schemas.microsoft.com/office/drawing/2014/main" xmlns="" id="{72A9E977-D8F6-564B-B5A1-6BBE24F2B2EF}"/>
              </a:ext>
            </a:extLst>
          </p:cNvPr>
          <p:cNvSpPr>
            <a:spLocks noGrp="1"/>
          </p:cNvSpPr>
          <p:nvPr>
            <p:ph idx="1"/>
          </p:nvPr>
        </p:nvSpPr>
        <p:spPr/>
        <p:txBody>
          <a:bodyPr>
            <a:normAutofit lnSpcReduction="10000"/>
          </a:bodyPr>
          <a:lstStyle/>
          <a:p>
            <a:r>
              <a:rPr lang="es-CR" dirty="0"/>
              <a:t>PBI de metas:</a:t>
            </a:r>
          </a:p>
          <a:p>
            <a:pPr lvl="1"/>
            <a:r>
              <a:rPr lang="es-CR" dirty="0"/>
              <a:t>Gráfico que muestre la venta y meta de cada mes del año actual, la diferencia y porcentaje de cumplimiento en tooltips</a:t>
            </a:r>
          </a:p>
          <a:p>
            <a:pPr lvl="1"/>
            <a:r>
              <a:rPr lang="es-CR" dirty="0"/>
              <a:t>Cards de venta actual, cumplimiento y diferencia.</a:t>
            </a:r>
          </a:p>
          <a:p>
            <a:pPr lvl="1"/>
            <a:r>
              <a:rPr lang="es-CR" dirty="0"/>
              <a:t>Card con el cumplimiento proyectado del mes: si hoy llevamos 10 días de un mes de 30 días, el mes lleva 33% de avance. Si el cumplimiento de la meta hoy es de 60% se llegará a un 181% de cumplimiento.</a:t>
            </a:r>
          </a:p>
          <a:p>
            <a:pPr lvl="3"/>
            <a:r>
              <a:rPr lang="es-CR" dirty="0"/>
              <a:t>El cumplimiento es la venta dividido por la meta. </a:t>
            </a:r>
          </a:p>
          <a:p>
            <a:pPr lvl="1"/>
            <a:r>
              <a:rPr lang="es-CR" dirty="0"/>
              <a:t>Tabla Matrix con las ventas, meta, diferencia y cumplimiento por vendedor marca en filas y por año mes en columnas.</a:t>
            </a:r>
          </a:p>
          <a:p>
            <a:pPr marL="457200" lvl="1" indent="0">
              <a:buNone/>
            </a:pPr>
            <a:endParaRPr lang="es-CR" dirty="0"/>
          </a:p>
          <a:p>
            <a:pPr marL="457200" lvl="1" indent="0">
              <a:buNone/>
            </a:pPr>
            <a:r>
              <a:rPr lang="es-CR" dirty="0"/>
              <a:t>Los datos deben cuadrar con los documentos cargados en las bases de datos. Es la manera de revisar que toda la integración quedó correcta.</a:t>
            </a:r>
          </a:p>
          <a:p>
            <a:endParaRPr lang="es-CR" dirty="0"/>
          </a:p>
          <a:p>
            <a:endParaRPr lang="es-CR" dirty="0"/>
          </a:p>
        </p:txBody>
      </p:sp>
      <p:grpSp>
        <p:nvGrpSpPr>
          <p:cNvPr id="5" name="Grupo 4">
            <a:extLst>
              <a:ext uri="{FF2B5EF4-FFF2-40B4-BE49-F238E27FC236}">
                <a16:creationId xmlns:a16="http://schemas.microsoft.com/office/drawing/2014/main" xmlns="" id="{A11CCD0C-0EC7-2642-9D06-0557D05398ED}"/>
              </a:ext>
            </a:extLst>
          </p:cNvPr>
          <p:cNvGrpSpPr/>
          <p:nvPr/>
        </p:nvGrpSpPr>
        <p:grpSpPr>
          <a:xfrm>
            <a:off x="9830345" y="475526"/>
            <a:ext cx="1389286" cy="660495"/>
            <a:chOff x="1501687" y="5515750"/>
            <a:chExt cx="1389286" cy="660495"/>
          </a:xfrm>
        </p:grpSpPr>
        <p:sp>
          <p:nvSpPr>
            <p:cNvPr id="6" name="Rectángulo redondeado 5">
              <a:extLst>
                <a:ext uri="{FF2B5EF4-FFF2-40B4-BE49-F238E27FC236}">
                  <a16:creationId xmlns:a16="http://schemas.microsoft.com/office/drawing/2014/main" xmlns="" id="{332414F5-2E4D-DD40-851E-3FC2FB49EC84}"/>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7" name="Picture 24" descr="Cuadros de Mando con Power BI – Next-Step Consultores">
              <a:extLst>
                <a:ext uri="{FF2B5EF4-FFF2-40B4-BE49-F238E27FC236}">
                  <a16:creationId xmlns:a16="http://schemas.microsoft.com/office/drawing/2014/main" xmlns="" id="{4277B5A6-38E2-FA49-84F9-81C5212755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967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xmlns="" id="{7C432AFE-B3D2-4BFF-BF8F-96C27AFF1A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descr="Curiosidades de la Navidad - La palabra “Navidad”">
            <a:extLst>
              <a:ext uri="{FF2B5EF4-FFF2-40B4-BE49-F238E27FC236}">
                <a16:creationId xmlns:a16="http://schemas.microsoft.com/office/drawing/2014/main" xmlns="" id="{B94466BE-747F-BB49-B11C-064FC38F350F}"/>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343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xmlns="" id="{14DD8BC0-9F9B-0646-B0CE-8DC5EAA91D4F}"/>
              </a:ext>
            </a:extLst>
          </p:cNvPr>
          <p:cNvSpPr>
            <a:spLocks noGrp="1"/>
          </p:cNvSpPr>
          <p:nvPr>
            <p:ph type="title"/>
          </p:nvPr>
        </p:nvSpPr>
        <p:spPr>
          <a:xfrm>
            <a:off x="841249" y="941832"/>
            <a:ext cx="10506456" cy="2057400"/>
          </a:xfrm>
        </p:spPr>
        <p:txBody>
          <a:bodyPr anchor="b">
            <a:normAutofit/>
          </a:bodyPr>
          <a:lstStyle/>
          <a:p>
            <a:r>
              <a:rPr lang="es-CR" sz="5000"/>
              <a:t>Generalidades</a:t>
            </a:r>
          </a:p>
        </p:txBody>
      </p:sp>
      <p:sp>
        <p:nvSpPr>
          <p:cNvPr id="139" name="Rectangle 138">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xmlns="" id="{558EA87C-5DD2-CE40-9A94-48E4FFD28EE5}"/>
              </a:ext>
            </a:extLst>
          </p:cNvPr>
          <p:cNvSpPr>
            <a:spLocks noGrp="1"/>
          </p:cNvSpPr>
          <p:nvPr>
            <p:ph idx="1"/>
          </p:nvPr>
        </p:nvSpPr>
        <p:spPr>
          <a:xfrm>
            <a:off x="841248" y="3502152"/>
            <a:ext cx="10506456" cy="2670048"/>
          </a:xfrm>
        </p:spPr>
        <p:txBody>
          <a:bodyPr>
            <a:normAutofit/>
          </a:bodyPr>
          <a:lstStyle/>
          <a:p>
            <a:r>
              <a:rPr lang="es-CR" sz="2000"/>
              <a:t>Entrega 24 de enero de 2021 con cita.</a:t>
            </a:r>
          </a:p>
          <a:p>
            <a:r>
              <a:rPr lang="es-CR" sz="2000"/>
              <a:t>Realizar en grupos de trabajo. </a:t>
            </a:r>
          </a:p>
          <a:p>
            <a:r>
              <a:rPr lang="es-CR" sz="2000"/>
              <a:t>Valor de proyectos en la nota.</a:t>
            </a:r>
          </a:p>
          <a:p>
            <a:r>
              <a:rPr lang="es-CR" sz="2000"/>
              <a:t>Los datos serán borrados completamente el día de la progra y subidos nuevos documentos provistos por el profesor. Los documentos respetarán los formatos indicados en esta especificación, pero con otros datos actualizados y con montos conocidos para la fácil revisión.</a:t>
            </a:r>
          </a:p>
          <a:p>
            <a:endParaRPr lang="es-CR" sz="2000"/>
          </a:p>
        </p:txBody>
      </p:sp>
    </p:spTree>
    <p:extLst>
      <p:ext uri="{BB962C8B-B14F-4D97-AF65-F5344CB8AC3E}">
        <p14:creationId xmlns:p14="http://schemas.microsoft.com/office/powerpoint/2010/main" val="22630715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91000"/>
          </a:schemeClr>
        </a:solidFill>
        <a:effectLst/>
      </p:bgPr>
    </p:bg>
    <p:spTree>
      <p:nvGrpSpPr>
        <p:cNvPr id="1" name=""/>
        <p:cNvGrpSpPr/>
        <p:nvPr/>
      </p:nvGrpSpPr>
      <p:grpSpPr>
        <a:xfrm>
          <a:off x="0" y="0"/>
          <a:ext cx="0" cy="0"/>
          <a:chOff x="0" y="0"/>
          <a:chExt cx="0" cy="0"/>
        </a:xfrm>
      </p:grpSpPr>
      <p:sp>
        <p:nvSpPr>
          <p:cNvPr id="75" name="Rectángulo redondeado 74">
            <a:extLst>
              <a:ext uri="{FF2B5EF4-FFF2-40B4-BE49-F238E27FC236}">
                <a16:creationId xmlns:a16="http://schemas.microsoft.com/office/drawing/2014/main" xmlns="" id="{276D2BF0-FEA7-074E-B85A-D08F0CE6ACC1}"/>
              </a:ext>
            </a:extLst>
          </p:cNvPr>
          <p:cNvSpPr/>
          <p:nvPr/>
        </p:nvSpPr>
        <p:spPr>
          <a:xfrm>
            <a:off x="6352330" y="5835718"/>
            <a:ext cx="1559459" cy="660495"/>
          </a:xfrm>
          <a:prstGeom prst="roundRect">
            <a:avLst>
              <a:gd name="adj" fmla="val 6344"/>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sp>
        <p:nvSpPr>
          <p:cNvPr id="41" name="Rectángulo redondeado 40">
            <a:extLst>
              <a:ext uri="{FF2B5EF4-FFF2-40B4-BE49-F238E27FC236}">
                <a16:creationId xmlns:a16="http://schemas.microsoft.com/office/drawing/2014/main" xmlns="" id="{71318C34-2D38-0941-B123-672C0259404B}"/>
              </a:ext>
            </a:extLst>
          </p:cNvPr>
          <p:cNvSpPr/>
          <p:nvPr/>
        </p:nvSpPr>
        <p:spPr>
          <a:xfrm>
            <a:off x="296503" y="3589532"/>
            <a:ext cx="1255403" cy="461420"/>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R" dirty="0"/>
              <a:t>BCCR</a:t>
            </a:r>
          </a:p>
        </p:txBody>
      </p:sp>
      <p:sp>
        <p:nvSpPr>
          <p:cNvPr id="40" name="Rectángulo redondeado 39">
            <a:extLst>
              <a:ext uri="{FF2B5EF4-FFF2-40B4-BE49-F238E27FC236}">
                <a16:creationId xmlns:a16="http://schemas.microsoft.com/office/drawing/2014/main" xmlns="" id="{51C5301F-34EA-CD42-B059-03AAF31629B9}"/>
              </a:ext>
            </a:extLst>
          </p:cNvPr>
          <p:cNvSpPr/>
          <p:nvPr/>
        </p:nvSpPr>
        <p:spPr>
          <a:xfrm>
            <a:off x="9904148" y="5285379"/>
            <a:ext cx="1037523" cy="1037524"/>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grpSp>
        <p:nvGrpSpPr>
          <p:cNvPr id="5" name="Grupo 4">
            <a:extLst>
              <a:ext uri="{FF2B5EF4-FFF2-40B4-BE49-F238E27FC236}">
                <a16:creationId xmlns:a16="http://schemas.microsoft.com/office/drawing/2014/main" xmlns="" id="{EBCFDA25-BDE9-5843-87EF-6C2A80967D3F}"/>
              </a:ext>
            </a:extLst>
          </p:cNvPr>
          <p:cNvGrpSpPr/>
          <p:nvPr/>
        </p:nvGrpSpPr>
        <p:grpSpPr>
          <a:xfrm>
            <a:off x="5922878" y="1865348"/>
            <a:ext cx="1154546" cy="1085270"/>
            <a:chOff x="5366327" y="600365"/>
            <a:chExt cx="1154546" cy="1085270"/>
          </a:xfrm>
        </p:grpSpPr>
        <p:sp>
          <p:nvSpPr>
            <p:cNvPr id="4" name="Rectángulo redondeado 3">
              <a:extLst>
                <a:ext uri="{FF2B5EF4-FFF2-40B4-BE49-F238E27FC236}">
                  <a16:creationId xmlns:a16="http://schemas.microsoft.com/office/drawing/2014/main" xmlns="" id="{67763721-9CB6-8A44-B86C-48B41264D04F}"/>
                </a:ext>
              </a:extLst>
            </p:cNvPr>
            <p:cNvSpPr/>
            <p:nvPr/>
          </p:nvSpPr>
          <p:spPr>
            <a:xfrm>
              <a:off x="5366327" y="600365"/>
              <a:ext cx="1154546" cy="1085270"/>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26" name="Picture 2" descr="Iconos MongoDB - Descarga gratuita, PNG y SVG">
              <a:extLst>
                <a:ext uri="{FF2B5EF4-FFF2-40B4-BE49-F238E27FC236}">
                  <a16:creationId xmlns:a16="http://schemas.microsoft.com/office/drawing/2014/main" xmlns="" id="{DA18F0C9-4F14-EF44-8355-9C7481F70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908" y="688108"/>
              <a:ext cx="997527" cy="9975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upo 5">
            <a:extLst>
              <a:ext uri="{FF2B5EF4-FFF2-40B4-BE49-F238E27FC236}">
                <a16:creationId xmlns:a16="http://schemas.microsoft.com/office/drawing/2014/main" xmlns="" id="{7D8BF033-5F22-8B42-873E-9BC3E52139F6}"/>
              </a:ext>
            </a:extLst>
          </p:cNvPr>
          <p:cNvGrpSpPr/>
          <p:nvPr/>
        </p:nvGrpSpPr>
        <p:grpSpPr>
          <a:xfrm>
            <a:off x="822034" y="1292956"/>
            <a:ext cx="2032001" cy="572392"/>
            <a:chOff x="822034" y="1113243"/>
            <a:chExt cx="2032001" cy="572392"/>
          </a:xfrm>
        </p:grpSpPr>
        <p:sp>
          <p:nvSpPr>
            <p:cNvPr id="8" name="Rectángulo redondeado 7">
              <a:extLst>
                <a:ext uri="{FF2B5EF4-FFF2-40B4-BE49-F238E27FC236}">
                  <a16:creationId xmlns:a16="http://schemas.microsoft.com/office/drawing/2014/main" xmlns="" id="{69567639-E243-4E4C-8F3A-BE5D8D04E2D1}"/>
                </a:ext>
              </a:extLst>
            </p:cNvPr>
            <p:cNvSpPr/>
            <p:nvPr/>
          </p:nvSpPr>
          <p:spPr>
            <a:xfrm>
              <a:off x="822034" y="1113243"/>
              <a:ext cx="2032001" cy="572392"/>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28" name="Picture 4" descr="CodeBuddies | About">
              <a:extLst>
                <a:ext uri="{FF2B5EF4-FFF2-40B4-BE49-F238E27FC236}">
                  <a16:creationId xmlns:a16="http://schemas.microsoft.com/office/drawing/2014/main" xmlns="" id="{9CABD94C-2774-1147-AB56-74ECA52C2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161" y="1214051"/>
              <a:ext cx="1853961" cy="346894"/>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a:extLst>
              <a:ext uri="{FF2B5EF4-FFF2-40B4-BE49-F238E27FC236}">
                <a16:creationId xmlns:a16="http://schemas.microsoft.com/office/drawing/2014/main" xmlns="" id="{A605414E-CB3A-F74F-9B89-41F691805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14" y="2823188"/>
            <a:ext cx="808182" cy="80818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upo 6">
            <a:extLst>
              <a:ext uri="{FF2B5EF4-FFF2-40B4-BE49-F238E27FC236}">
                <a16:creationId xmlns:a16="http://schemas.microsoft.com/office/drawing/2014/main" xmlns="" id="{8A807993-2303-9344-B4F4-8704A52F0B20}"/>
              </a:ext>
            </a:extLst>
          </p:cNvPr>
          <p:cNvGrpSpPr/>
          <p:nvPr/>
        </p:nvGrpSpPr>
        <p:grpSpPr>
          <a:xfrm>
            <a:off x="8807060" y="1106274"/>
            <a:ext cx="1154546" cy="1088101"/>
            <a:chOff x="9511145" y="1685635"/>
            <a:chExt cx="1154546" cy="1088101"/>
          </a:xfrm>
        </p:grpSpPr>
        <p:sp>
          <p:nvSpPr>
            <p:cNvPr id="13" name="Rectángulo redondeado 12">
              <a:extLst>
                <a:ext uri="{FF2B5EF4-FFF2-40B4-BE49-F238E27FC236}">
                  <a16:creationId xmlns:a16="http://schemas.microsoft.com/office/drawing/2014/main" xmlns="" id="{3055160A-67FF-6742-8896-2E53A70C9B13}"/>
                </a:ext>
              </a:extLst>
            </p:cNvPr>
            <p:cNvSpPr/>
            <p:nvPr/>
          </p:nvSpPr>
          <p:spPr>
            <a:xfrm>
              <a:off x="9511145" y="1685635"/>
              <a:ext cx="1154546" cy="1085270"/>
            </a:xfrm>
            <a:prstGeom prst="roundRect">
              <a:avLst>
                <a:gd name="adj" fmla="val 6344"/>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34" name="Picture 10" descr="Sql Logo Icon of Flat style - Available in SVG, PNG, EPS, AI &amp; Icon fonts">
              <a:extLst>
                <a:ext uri="{FF2B5EF4-FFF2-40B4-BE49-F238E27FC236}">
                  <a16:creationId xmlns:a16="http://schemas.microsoft.com/office/drawing/2014/main" xmlns="" id="{53FF9229-AA4B-1F4F-98F7-B558F6EC1F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575" y="1722050"/>
              <a:ext cx="1051686" cy="1051686"/>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8" descr="Website icon png, Website icon png Transparent FREE for download on  WebStockReview 2020">
            <a:extLst>
              <a:ext uri="{FF2B5EF4-FFF2-40B4-BE49-F238E27FC236}">
                <a16:creationId xmlns:a16="http://schemas.microsoft.com/office/drawing/2014/main" xmlns="" id="{9C82FF5A-12ED-3445-9C31-F030E4C504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6041" y="301564"/>
            <a:ext cx="1092200" cy="1092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ómo abrir un archivo .csv en Excell - TuriTop Sistema de Reservas">
            <a:extLst>
              <a:ext uri="{FF2B5EF4-FFF2-40B4-BE49-F238E27FC236}">
                <a16:creationId xmlns:a16="http://schemas.microsoft.com/office/drawing/2014/main" xmlns="" id="{0E316A26-4918-A94C-A6CD-86CF67CE96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7519" y="164839"/>
            <a:ext cx="852055" cy="85205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xmlns="" id="{29690C27-C62C-1D42-A099-22E547D04C01}"/>
              </a:ext>
            </a:extLst>
          </p:cNvPr>
          <p:cNvSpPr txBox="1"/>
          <p:nvPr/>
        </p:nvSpPr>
        <p:spPr>
          <a:xfrm>
            <a:off x="5606473" y="2950618"/>
            <a:ext cx="1838035" cy="307777"/>
          </a:xfrm>
          <a:prstGeom prst="rect">
            <a:avLst/>
          </a:prstGeom>
          <a:noFill/>
        </p:spPr>
        <p:txBody>
          <a:bodyPr wrap="square" rtlCol="0">
            <a:spAutoFit/>
          </a:bodyPr>
          <a:lstStyle/>
          <a:p>
            <a:pPr algn="ctr"/>
            <a:r>
              <a:rPr lang="es-CR" sz="1400" dirty="0">
                <a:solidFill>
                  <a:schemeClr val="bg1"/>
                </a:solidFill>
              </a:rPr>
              <a:t>Sharding Local</a:t>
            </a:r>
          </a:p>
        </p:txBody>
      </p:sp>
      <p:cxnSp>
        <p:nvCxnSpPr>
          <p:cNvPr id="11" name="Conector recto de flecha 10">
            <a:extLst>
              <a:ext uri="{FF2B5EF4-FFF2-40B4-BE49-F238E27FC236}">
                <a16:creationId xmlns:a16="http://schemas.microsoft.com/office/drawing/2014/main" xmlns="" id="{17BD83CF-2E14-CC4C-BE8E-D9AD130CF23C}"/>
              </a:ext>
            </a:extLst>
          </p:cNvPr>
          <p:cNvCxnSpPr>
            <a:stCxn id="1040" idx="2"/>
            <a:endCxn id="4" idx="0"/>
          </p:cNvCxnSpPr>
          <p:nvPr/>
        </p:nvCxnSpPr>
        <p:spPr>
          <a:xfrm>
            <a:off x="5323547" y="1016894"/>
            <a:ext cx="1176604" cy="8484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CuadroTexto 21">
            <a:extLst>
              <a:ext uri="{FF2B5EF4-FFF2-40B4-BE49-F238E27FC236}">
                <a16:creationId xmlns:a16="http://schemas.microsoft.com/office/drawing/2014/main" xmlns="" id="{C75A3430-04E3-0244-855C-3F8920C9D881}"/>
              </a:ext>
            </a:extLst>
          </p:cNvPr>
          <p:cNvSpPr txBox="1"/>
          <p:nvPr/>
        </p:nvSpPr>
        <p:spPr>
          <a:xfrm>
            <a:off x="5303987" y="1323523"/>
            <a:ext cx="1380943" cy="246221"/>
          </a:xfrm>
          <a:prstGeom prst="rect">
            <a:avLst/>
          </a:prstGeom>
          <a:solidFill>
            <a:srgbClr val="335D85"/>
          </a:solidFill>
        </p:spPr>
        <p:txBody>
          <a:bodyPr wrap="square" rtlCol="0">
            <a:spAutoFit/>
          </a:bodyPr>
          <a:lstStyle/>
          <a:p>
            <a:pPr algn="ctr"/>
            <a:r>
              <a:rPr lang="es-CR" sz="1000" dirty="0">
                <a:solidFill>
                  <a:schemeClr val="bg2">
                    <a:lumMod val="90000"/>
                  </a:schemeClr>
                </a:solidFill>
              </a:rPr>
              <a:t>MONGO IMPORT</a:t>
            </a:r>
          </a:p>
        </p:txBody>
      </p:sp>
      <p:pic>
        <p:nvPicPr>
          <p:cNvPr id="1042" name="Picture 18" descr="Json - Iconos gratis de interfaz">
            <a:extLst>
              <a:ext uri="{FF2B5EF4-FFF2-40B4-BE49-F238E27FC236}">
                <a16:creationId xmlns:a16="http://schemas.microsoft.com/office/drawing/2014/main" xmlns="" id="{3A5CB2CA-0A5C-8545-B323-2CE4D98C9D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4508" y="215638"/>
            <a:ext cx="750455" cy="75045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ector recto de flecha 23">
            <a:extLst>
              <a:ext uri="{FF2B5EF4-FFF2-40B4-BE49-F238E27FC236}">
                <a16:creationId xmlns:a16="http://schemas.microsoft.com/office/drawing/2014/main" xmlns="" id="{B1AAEC1D-42B1-A94D-BF10-ECF0AD3AF46C}"/>
              </a:ext>
            </a:extLst>
          </p:cNvPr>
          <p:cNvCxnSpPr>
            <a:cxnSpLocks/>
            <a:stCxn id="1042" idx="2"/>
            <a:endCxn id="4" idx="0"/>
          </p:cNvCxnSpPr>
          <p:nvPr/>
        </p:nvCxnSpPr>
        <p:spPr>
          <a:xfrm flipH="1">
            <a:off x="6500151" y="966093"/>
            <a:ext cx="1319585" cy="89925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CuadroTexto 26">
            <a:extLst>
              <a:ext uri="{FF2B5EF4-FFF2-40B4-BE49-F238E27FC236}">
                <a16:creationId xmlns:a16="http://schemas.microsoft.com/office/drawing/2014/main" xmlns="" id="{EBCE8595-BC92-3144-87A7-64C1DA17CEA2}"/>
              </a:ext>
            </a:extLst>
          </p:cNvPr>
          <p:cNvSpPr txBox="1"/>
          <p:nvPr/>
        </p:nvSpPr>
        <p:spPr>
          <a:xfrm>
            <a:off x="6711802" y="1204348"/>
            <a:ext cx="1255403" cy="246221"/>
          </a:xfrm>
          <a:prstGeom prst="rect">
            <a:avLst/>
          </a:prstGeom>
          <a:solidFill>
            <a:srgbClr val="335D85"/>
          </a:solidFill>
        </p:spPr>
        <p:txBody>
          <a:bodyPr wrap="square" rtlCol="0">
            <a:spAutoFit/>
          </a:bodyPr>
          <a:lstStyle/>
          <a:p>
            <a:pPr algn="ctr"/>
            <a:r>
              <a:rPr lang="es-CR" sz="1000" dirty="0">
                <a:solidFill>
                  <a:schemeClr val="bg2">
                    <a:lumMod val="90000"/>
                  </a:schemeClr>
                </a:solidFill>
              </a:rPr>
              <a:t>MONGO IMPORT</a:t>
            </a:r>
          </a:p>
        </p:txBody>
      </p:sp>
      <p:grpSp>
        <p:nvGrpSpPr>
          <p:cNvPr id="28" name="Grupo 27">
            <a:extLst>
              <a:ext uri="{FF2B5EF4-FFF2-40B4-BE49-F238E27FC236}">
                <a16:creationId xmlns:a16="http://schemas.microsoft.com/office/drawing/2014/main" xmlns="" id="{75B6027D-FC6E-1B42-A2C6-A72C458E4B4A}"/>
              </a:ext>
            </a:extLst>
          </p:cNvPr>
          <p:cNvGrpSpPr/>
          <p:nvPr/>
        </p:nvGrpSpPr>
        <p:grpSpPr>
          <a:xfrm>
            <a:off x="10067198" y="3218705"/>
            <a:ext cx="662396" cy="566607"/>
            <a:chOff x="9511145" y="1685635"/>
            <a:chExt cx="1154546" cy="1088101"/>
          </a:xfrm>
        </p:grpSpPr>
        <p:sp>
          <p:nvSpPr>
            <p:cNvPr id="29" name="Rectángulo redondeado 28">
              <a:extLst>
                <a:ext uri="{FF2B5EF4-FFF2-40B4-BE49-F238E27FC236}">
                  <a16:creationId xmlns:a16="http://schemas.microsoft.com/office/drawing/2014/main" xmlns="" id="{C6A299AD-FC8B-484A-B118-F40F490E4C1B}"/>
                </a:ext>
              </a:extLst>
            </p:cNvPr>
            <p:cNvSpPr/>
            <p:nvPr/>
          </p:nvSpPr>
          <p:spPr>
            <a:xfrm>
              <a:off x="9511145" y="1685635"/>
              <a:ext cx="1154546" cy="1085270"/>
            </a:xfrm>
            <a:prstGeom prst="roundRect">
              <a:avLst>
                <a:gd name="adj" fmla="val 6344"/>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30" name="Picture 10" descr="Sql Logo Icon of Flat style - Available in SVG, PNG, EPS, AI &amp; Icon fonts">
              <a:extLst>
                <a:ext uri="{FF2B5EF4-FFF2-40B4-BE49-F238E27FC236}">
                  <a16:creationId xmlns:a16="http://schemas.microsoft.com/office/drawing/2014/main" xmlns="" id="{187F97C1-EF46-ED49-9464-DCA62151F2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2575" y="1722050"/>
              <a:ext cx="1051686" cy="1051686"/>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CuadroTexto 30">
            <a:extLst>
              <a:ext uri="{FF2B5EF4-FFF2-40B4-BE49-F238E27FC236}">
                <a16:creationId xmlns:a16="http://schemas.microsoft.com/office/drawing/2014/main" xmlns="" id="{53BC43F8-8B7D-7A4D-A49C-084C48EA91DE}"/>
              </a:ext>
            </a:extLst>
          </p:cNvPr>
          <p:cNvSpPr txBox="1"/>
          <p:nvPr/>
        </p:nvSpPr>
        <p:spPr>
          <a:xfrm>
            <a:off x="878727" y="1865348"/>
            <a:ext cx="1838035" cy="307777"/>
          </a:xfrm>
          <a:prstGeom prst="rect">
            <a:avLst/>
          </a:prstGeom>
          <a:noFill/>
        </p:spPr>
        <p:txBody>
          <a:bodyPr wrap="square" rtlCol="0">
            <a:spAutoFit/>
          </a:bodyPr>
          <a:lstStyle/>
          <a:p>
            <a:pPr algn="ctr"/>
            <a:r>
              <a:rPr lang="es-CR" sz="1400" dirty="0">
                <a:solidFill>
                  <a:schemeClr val="bg1"/>
                </a:solidFill>
              </a:rPr>
              <a:t>Cluster en Atlas</a:t>
            </a:r>
          </a:p>
        </p:txBody>
      </p:sp>
      <p:sp>
        <p:nvSpPr>
          <p:cNvPr id="32" name="CuadroTexto 31">
            <a:extLst>
              <a:ext uri="{FF2B5EF4-FFF2-40B4-BE49-F238E27FC236}">
                <a16:creationId xmlns:a16="http://schemas.microsoft.com/office/drawing/2014/main" xmlns="" id="{DBB919DE-C613-824E-AFA2-5840A7654D9E}"/>
              </a:ext>
            </a:extLst>
          </p:cNvPr>
          <p:cNvSpPr txBox="1"/>
          <p:nvPr/>
        </p:nvSpPr>
        <p:spPr>
          <a:xfrm>
            <a:off x="9770694" y="3802800"/>
            <a:ext cx="1255403" cy="261610"/>
          </a:xfrm>
          <a:prstGeom prst="rect">
            <a:avLst/>
          </a:prstGeom>
          <a:solidFill>
            <a:srgbClr val="335D85"/>
          </a:solidFill>
        </p:spPr>
        <p:txBody>
          <a:bodyPr wrap="square" rtlCol="0">
            <a:spAutoFit/>
          </a:bodyPr>
          <a:lstStyle/>
          <a:p>
            <a:pPr algn="ctr"/>
            <a:r>
              <a:rPr lang="es-CR" sz="1100" dirty="0">
                <a:solidFill>
                  <a:schemeClr val="bg2">
                    <a:lumMod val="90000"/>
                  </a:schemeClr>
                </a:solidFill>
              </a:rPr>
              <a:t>BD COSTA RICA</a:t>
            </a:r>
          </a:p>
        </p:txBody>
      </p:sp>
      <p:sp>
        <p:nvSpPr>
          <p:cNvPr id="33" name="CuadroTexto 32">
            <a:extLst>
              <a:ext uri="{FF2B5EF4-FFF2-40B4-BE49-F238E27FC236}">
                <a16:creationId xmlns:a16="http://schemas.microsoft.com/office/drawing/2014/main" xmlns="" id="{6504F3E0-D2BD-0E42-9C14-93D63EB4785A}"/>
              </a:ext>
            </a:extLst>
          </p:cNvPr>
          <p:cNvSpPr txBox="1"/>
          <p:nvPr/>
        </p:nvSpPr>
        <p:spPr>
          <a:xfrm>
            <a:off x="8756631" y="2191544"/>
            <a:ext cx="1255403" cy="261610"/>
          </a:xfrm>
          <a:prstGeom prst="rect">
            <a:avLst/>
          </a:prstGeom>
          <a:solidFill>
            <a:srgbClr val="335D85"/>
          </a:solidFill>
        </p:spPr>
        <p:txBody>
          <a:bodyPr wrap="square" rtlCol="0">
            <a:spAutoFit/>
          </a:bodyPr>
          <a:lstStyle/>
          <a:p>
            <a:pPr algn="ctr"/>
            <a:r>
              <a:rPr lang="es-CR" sz="1100" dirty="0">
                <a:solidFill>
                  <a:schemeClr val="bg2">
                    <a:lumMod val="90000"/>
                  </a:schemeClr>
                </a:solidFill>
              </a:rPr>
              <a:t>BD MS SQL</a:t>
            </a:r>
          </a:p>
        </p:txBody>
      </p:sp>
      <p:cxnSp>
        <p:nvCxnSpPr>
          <p:cNvPr id="34" name="Conector recto de flecha 33">
            <a:extLst>
              <a:ext uri="{FF2B5EF4-FFF2-40B4-BE49-F238E27FC236}">
                <a16:creationId xmlns:a16="http://schemas.microsoft.com/office/drawing/2014/main" xmlns="" id="{DBE74CBF-E929-E54B-A14C-C2574DD96111}"/>
              </a:ext>
            </a:extLst>
          </p:cNvPr>
          <p:cNvCxnSpPr>
            <a:cxnSpLocks/>
            <a:stCxn id="33" idx="2"/>
            <a:endCxn id="30" idx="0"/>
          </p:cNvCxnSpPr>
          <p:nvPr/>
        </p:nvCxnSpPr>
        <p:spPr>
          <a:xfrm>
            <a:off x="9384333" y="2453154"/>
            <a:ext cx="1014063" cy="78451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7" name="CuadroTexto 36">
            <a:extLst>
              <a:ext uri="{FF2B5EF4-FFF2-40B4-BE49-F238E27FC236}">
                <a16:creationId xmlns:a16="http://schemas.microsoft.com/office/drawing/2014/main" xmlns="" id="{30E70801-206B-EC46-B308-795F6642E94E}"/>
              </a:ext>
            </a:extLst>
          </p:cNvPr>
          <p:cNvSpPr txBox="1"/>
          <p:nvPr/>
        </p:nvSpPr>
        <p:spPr>
          <a:xfrm>
            <a:off x="9263662" y="2628672"/>
            <a:ext cx="1255403" cy="400110"/>
          </a:xfrm>
          <a:prstGeom prst="rect">
            <a:avLst/>
          </a:prstGeom>
          <a:solidFill>
            <a:srgbClr val="335D85"/>
          </a:solidFill>
        </p:spPr>
        <p:txBody>
          <a:bodyPr wrap="square" rtlCol="0">
            <a:spAutoFit/>
          </a:bodyPr>
          <a:lstStyle/>
          <a:p>
            <a:pPr algn="ctr"/>
            <a:r>
              <a:rPr lang="es-CR" sz="1000" dirty="0">
                <a:solidFill>
                  <a:schemeClr val="bg2">
                    <a:lumMod val="90000"/>
                  </a:schemeClr>
                </a:solidFill>
              </a:rPr>
              <a:t>ETL, REPLICA, TRIGGERS*</a:t>
            </a:r>
          </a:p>
        </p:txBody>
      </p:sp>
      <p:pic>
        <p:nvPicPr>
          <p:cNvPr id="1044" name="Picture 20" descr="Firebase Brand Guidelines">
            <a:extLst>
              <a:ext uri="{FF2B5EF4-FFF2-40B4-BE49-F238E27FC236}">
                <a16:creationId xmlns:a16="http://schemas.microsoft.com/office/drawing/2014/main" xmlns="" id="{CF571F3B-ED30-D74E-862D-FB29730997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97497" y="5419650"/>
            <a:ext cx="472723" cy="77008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Website icon png, Website icon png Transparent FREE for download on  WebStockReview 2020">
            <a:extLst>
              <a:ext uri="{FF2B5EF4-FFF2-40B4-BE49-F238E27FC236}">
                <a16:creationId xmlns:a16="http://schemas.microsoft.com/office/drawing/2014/main" xmlns="" id="{00B0C0A4-054B-5647-91E5-9C1A81DB2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12280" y="4964422"/>
            <a:ext cx="509519" cy="509519"/>
          </a:xfrm>
          <a:prstGeom prst="rect">
            <a:avLst/>
          </a:prstGeom>
          <a:noFill/>
          <a:extLst>
            <a:ext uri="{909E8E84-426E-40DD-AFC4-6F175D3DCCD1}">
              <a14:hiddenFill xmlns:a14="http://schemas.microsoft.com/office/drawing/2010/main">
                <a:solidFill>
                  <a:srgbClr val="FFFFFF"/>
                </a:solidFill>
              </a14:hiddenFill>
            </a:ext>
          </a:extLst>
        </p:spPr>
      </p:pic>
      <p:sp>
        <p:nvSpPr>
          <p:cNvPr id="18" name="Lata 17">
            <a:extLst>
              <a:ext uri="{FF2B5EF4-FFF2-40B4-BE49-F238E27FC236}">
                <a16:creationId xmlns:a16="http://schemas.microsoft.com/office/drawing/2014/main" xmlns="" id="{34A5BC9F-6377-5646-A545-DCCABD620AC5}"/>
              </a:ext>
            </a:extLst>
          </p:cNvPr>
          <p:cNvSpPr/>
          <p:nvPr/>
        </p:nvSpPr>
        <p:spPr>
          <a:xfrm>
            <a:off x="3822703" y="3760779"/>
            <a:ext cx="3119587" cy="1892873"/>
          </a:xfrm>
          <a:prstGeom prst="can">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sp>
        <p:nvSpPr>
          <p:cNvPr id="43" name="CuadroTexto 42">
            <a:extLst>
              <a:ext uri="{FF2B5EF4-FFF2-40B4-BE49-F238E27FC236}">
                <a16:creationId xmlns:a16="http://schemas.microsoft.com/office/drawing/2014/main" xmlns="" id="{4F533301-760A-2541-8B00-1BF23F5D53D0}"/>
              </a:ext>
            </a:extLst>
          </p:cNvPr>
          <p:cNvSpPr txBox="1"/>
          <p:nvPr/>
        </p:nvSpPr>
        <p:spPr>
          <a:xfrm>
            <a:off x="4463478" y="5295541"/>
            <a:ext cx="1838035" cy="307777"/>
          </a:xfrm>
          <a:prstGeom prst="rect">
            <a:avLst/>
          </a:prstGeom>
          <a:noFill/>
        </p:spPr>
        <p:txBody>
          <a:bodyPr wrap="square" rtlCol="0">
            <a:spAutoFit/>
          </a:bodyPr>
          <a:lstStyle/>
          <a:p>
            <a:pPr algn="ctr"/>
            <a:r>
              <a:rPr lang="es-CR" sz="1400" dirty="0">
                <a:solidFill>
                  <a:schemeClr val="bg1"/>
                </a:solidFill>
              </a:rPr>
              <a:t>Datawarehouse</a:t>
            </a:r>
          </a:p>
        </p:txBody>
      </p:sp>
      <p:cxnSp>
        <p:nvCxnSpPr>
          <p:cNvPr id="44" name="Conector recto de flecha 43">
            <a:extLst>
              <a:ext uri="{FF2B5EF4-FFF2-40B4-BE49-F238E27FC236}">
                <a16:creationId xmlns:a16="http://schemas.microsoft.com/office/drawing/2014/main" xmlns="" id="{1B76658D-700F-9048-858B-1F4779A2364E}"/>
              </a:ext>
            </a:extLst>
          </p:cNvPr>
          <p:cNvCxnSpPr>
            <a:cxnSpLocks/>
            <a:stCxn id="8" idx="3"/>
            <a:endCxn id="18" idx="1"/>
          </p:cNvCxnSpPr>
          <p:nvPr/>
        </p:nvCxnSpPr>
        <p:spPr>
          <a:xfrm>
            <a:off x="2854035" y="1579152"/>
            <a:ext cx="2528462" cy="21816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Conector recto de flecha 46">
            <a:extLst>
              <a:ext uri="{FF2B5EF4-FFF2-40B4-BE49-F238E27FC236}">
                <a16:creationId xmlns:a16="http://schemas.microsoft.com/office/drawing/2014/main" xmlns="" id="{3E6867DD-73AD-CD4C-8B00-1265336342BE}"/>
              </a:ext>
            </a:extLst>
          </p:cNvPr>
          <p:cNvCxnSpPr>
            <a:cxnSpLocks/>
            <a:stCxn id="41" idx="3"/>
            <a:endCxn id="18" idx="2"/>
          </p:cNvCxnSpPr>
          <p:nvPr/>
        </p:nvCxnSpPr>
        <p:spPr>
          <a:xfrm>
            <a:off x="1551906" y="3820242"/>
            <a:ext cx="2270797" cy="88697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Conector recto de flecha 49">
            <a:extLst>
              <a:ext uri="{FF2B5EF4-FFF2-40B4-BE49-F238E27FC236}">
                <a16:creationId xmlns:a16="http://schemas.microsoft.com/office/drawing/2014/main" xmlns="" id="{9B03C33B-38B5-794C-9FC8-C0CD1246B879}"/>
              </a:ext>
            </a:extLst>
          </p:cNvPr>
          <p:cNvCxnSpPr>
            <a:cxnSpLocks/>
            <a:stCxn id="9" idx="2"/>
            <a:endCxn id="18" idx="1"/>
          </p:cNvCxnSpPr>
          <p:nvPr/>
        </p:nvCxnSpPr>
        <p:spPr>
          <a:xfrm flipH="1">
            <a:off x="5382497" y="3258395"/>
            <a:ext cx="1142994" cy="5023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Conector recto de flecha 52">
            <a:extLst>
              <a:ext uri="{FF2B5EF4-FFF2-40B4-BE49-F238E27FC236}">
                <a16:creationId xmlns:a16="http://schemas.microsoft.com/office/drawing/2014/main" xmlns="" id="{016A997F-F722-9F4C-A30F-F2F31E99CE43}"/>
              </a:ext>
            </a:extLst>
          </p:cNvPr>
          <p:cNvCxnSpPr>
            <a:cxnSpLocks/>
            <a:stCxn id="1034" idx="1"/>
            <a:endCxn id="18" idx="4"/>
          </p:cNvCxnSpPr>
          <p:nvPr/>
        </p:nvCxnSpPr>
        <p:spPr>
          <a:xfrm flipH="1">
            <a:off x="6942290" y="1668532"/>
            <a:ext cx="1916200" cy="30386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Conector recto de flecha 58">
            <a:extLst>
              <a:ext uri="{FF2B5EF4-FFF2-40B4-BE49-F238E27FC236}">
                <a16:creationId xmlns:a16="http://schemas.microsoft.com/office/drawing/2014/main" xmlns="" id="{0B97E1BD-62A7-6B42-A80A-9E77382856CE}"/>
              </a:ext>
            </a:extLst>
          </p:cNvPr>
          <p:cNvCxnSpPr>
            <a:cxnSpLocks/>
            <a:stCxn id="40" idx="1"/>
            <a:endCxn id="18" idx="4"/>
          </p:cNvCxnSpPr>
          <p:nvPr/>
        </p:nvCxnSpPr>
        <p:spPr>
          <a:xfrm flipH="1" flipV="1">
            <a:off x="6942290" y="4707216"/>
            <a:ext cx="2961858" cy="109692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46" name="Picture 22" descr="Foundations of Data Extraction Transform Load (ETL) - EWSolutions">
            <a:extLst>
              <a:ext uri="{FF2B5EF4-FFF2-40B4-BE49-F238E27FC236}">
                <a16:creationId xmlns:a16="http://schemas.microsoft.com/office/drawing/2014/main" xmlns="" id="{2A8B4BE4-1FCC-204A-9A33-315B9426BA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05452" y="4932918"/>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2" descr="Foundations of Data Extraction Transform Load (ETL) - EWSolutions">
            <a:extLst>
              <a:ext uri="{FF2B5EF4-FFF2-40B4-BE49-F238E27FC236}">
                <a16:creationId xmlns:a16="http://schemas.microsoft.com/office/drawing/2014/main" xmlns="" id="{570980C1-3094-484F-B24F-404D377830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8165" y="2375238"/>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2" descr="Foundations of Data Extraction Transform Load (ETL) - EWSolutions">
            <a:extLst>
              <a:ext uri="{FF2B5EF4-FFF2-40B4-BE49-F238E27FC236}">
                <a16:creationId xmlns:a16="http://schemas.microsoft.com/office/drawing/2014/main" xmlns="" id="{486FF8A8-C309-2C4E-BEA1-BF3DF3D9A6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4519" y="3198521"/>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2" descr="Foundations of Data Extraction Transform Load (ETL) - EWSolutions">
            <a:extLst>
              <a:ext uri="{FF2B5EF4-FFF2-40B4-BE49-F238E27FC236}">
                <a16:creationId xmlns:a16="http://schemas.microsoft.com/office/drawing/2014/main" xmlns="" id="{1FF112B0-6A69-4449-8936-9D19925BD8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0461" y="2285756"/>
            <a:ext cx="362623" cy="3626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Sql Logo Icon of Flat style - Available in SVG, PNG, EPS, AI &amp; Icon fonts">
            <a:extLst>
              <a:ext uri="{FF2B5EF4-FFF2-40B4-BE49-F238E27FC236}">
                <a16:creationId xmlns:a16="http://schemas.microsoft.com/office/drawing/2014/main" xmlns="" id="{ECDB5EE7-11E7-544A-9154-4C4189D939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034" y="4591568"/>
            <a:ext cx="603382" cy="54764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upo 47">
            <a:extLst>
              <a:ext uri="{FF2B5EF4-FFF2-40B4-BE49-F238E27FC236}">
                <a16:creationId xmlns:a16="http://schemas.microsoft.com/office/drawing/2014/main" xmlns="" id="{3B330F6C-9EF4-5747-9BAE-C3CC6D80DCB2}"/>
              </a:ext>
            </a:extLst>
          </p:cNvPr>
          <p:cNvGrpSpPr/>
          <p:nvPr/>
        </p:nvGrpSpPr>
        <p:grpSpPr>
          <a:xfrm>
            <a:off x="1369836" y="5675598"/>
            <a:ext cx="1389286" cy="660495"/>
            <a:chOff x="1501687" y="5515750"/>
            <a:chExt cx="1389286" cy="660495"/>
          </a:xfrm>
        </p:grpSpPr>
        <p:sp>
          <p:nvSpPr>
            <p:cNvPr id="70" name="Rectángulo redondeado 69">
              <a:extLst>
                <a:ext uri="{FF2B5EF4-FFF2-40B4-BE49-F238E27FC236}">
                  <a16:creationId xmlns:a16="http://schemas.microsoft.com/office/drawing/2014/main" xmlns="" id="{A6A51406-B59C-5D4D-88FE-039B97751A6F}"/>
                </a:ext>
              </a:extLst>
            </p:cNvPr>
            <p:cNvSpPr/>
            <p:nvPr/>
          </p:nvSpPr>
          <p:spPr>
            <a:xfrm>
              <a:off x="1501687" y="5515750"/>
              <a:ext cx="1389286" cy="660495"/>
            </a:xfrm>
            <a:prstGeom prst="roundRect">
              <a:avLst>
                <a:gd name="adj" fmla="val 6344"/>
              </a:avLst>
            </a:prstGeom>
            <a:solidFill>
              <a:srgbClr val="F2C91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048" name="Picture 24" descr="Cuadros de Mando con Power BI – Next-Step Consultores">
              <a:extLst>
                <a:ext uri="{FF2B5EF4-FFF2-40B4-BE49-F238E27FC236}">
                  <a16:creationId xmlns:a16="http://schemas.microsoft.com/office/drawing/2014/main" xmlns="" id="{C1FB73CF-5F1A-D449-A49A-333A6C309919}"/>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6163" b="17309"/>
            <a:stretch/>
          </p:blipFill>
          <p:spPr bwMode="auto">
            <a:xfrm>
              <a:off x="1537829" y="5532804"/>
              <a:ext cx="1316206" cy="64344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1" name="Conector angular 50">
            <a:extLst>
              <a:ext uri="{FF2B5EF4-FFF2-40B4-BE49-F238E27FC236}">
                <a16:creationId xmlns:a16="http://schemas.microsoft.com/office/drawing/2014/main" xmlns="" id="{ED912C9B-A5C5-634D-941E-2997E134B0BA}"/>
              </a:ext>
            </a:extLst>
          </p:cNvPr>
          <p:cNvCxnSpPr>
            <a:stCxn id="18" idx="3"/>
            <a:endCxn id="70" idx="3"/>
          </p:cNvCxnSpPr>
          <p:nvPr/>
        </p:nvCxnSpPr>
        <p:spPr>
          <a:xfrm rot="5400000">
            <a:off x="3894713" y="4518062"/>
            <a:ext cx="352194" cy="2623375"/>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50" name="Picture 26" descr="pngfind.com-excel-logo-png-383271 - Right Column">
            <a:extLst>
              <a:ext uri="{FF2B5EF4-FFF2-40B4-BE49-F238E27FC236}">
                <a16:creationId xmlns:a16="http://schemas.microsoft.com/office/drawing/2014/main" xmlns="" id="{E16C6842-019C-514E-8EF8-ADCE689770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6291" y="5854284"/>
            <a:ext cx="1407270" cy="618194"/>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Conector angular 75">
            <a:extLst>
              <a:ext uri="{FF2B5EF4-FFF2-40B4-BE49-F238E27FC236}">
                <a16:creationId xmlns:a16="http://schemas.microsoft.com/office/drawing/2014/main" xmlns="" id="{4CD54ADD-A177-B746-A680-0768F1AE5FDF}"/>
              </a:ext>
            </a:extLst>
          </p:cNvPr>
          <p:cNvCxnSpPr>
            <a:cxnSpLocks/>
            <a:stCxn id="18" idx="3"/>
            <a:endCxn id="75" idx="1"/>
          </p:cNvCxnSpPr>
          <p:nvPr/>
        </p:nvCxnSpPr>
        <p:spPr>
          <a:xfrm rot="16200000" flipH="1">
            <a:off x="5611256" y="5424892"/>
            <a:ext cx="512314" cy="969833"/>
          </a:xfrm>
          <a:prstGeom prst="bentConnector2">
            <a:avLst/>
          </a:prstGeom>
          <a:ln>
            <a:tailEnd type="triangle"/>
          </a:ln>
        </p:spPr>
        <p:style>
          <a:lnRef idx="3">
            <a:schemeClr val="accent3"/>
          </a:lnRef>
          <a:fillRef idx="0">
            <a:schemeClr val="accent3"/>
          </a:fillRef>
          <a:effectRef idx="2">
            <a:schemeClr val="accent3"/>
          </a:effectRef>
          <a:fontRef idx="minor">
            <a:schemeClr val="tx1"/>
          </a:fontRef>
        </p:style>
      </p:cxnSp>
      <p:pic>
        <p:nvPicPr>
          <p:cNvPr id="1052" name="Picture 28" descr="Excel Sheet Icon #399324 - Free Icons Library">
            <a:extLst>
              <a:ext uri="{FF2B5EF4-FFF2-40B4-BE49-F238E27FC236}">
                <a16:creationId xmlns:a16="http://schemas.microsoft.com/office/drawing/2014/main" xmlns="" id="{4143DE32-5E33-9A42-BB2E-114BB4EF6B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3062" y="100055"/>
            <a:ext cx="567953" cy="56795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Txt file Icon of Colored Outline style - Available in SVG, PNG, EPS, AI &amp;  Icon fonts">
            <a:extLst>
              <a:ext uri="{FF2B5EF4-FFF2-40B4-BE49-F238E27FC236}">
                <a16:creationId xmlns:a16="http://schemas.microsoft.com/office/drawing/2014/main" xmlns="" id="{E5E92E09-E2C2-5448-92BE-E0023577E8A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41940" y="672270"/>
            <a:ext cx="587646" cy="58764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Xml File Icon of Colored Outline style - Available in SVG, PNG, EPS, AI &amp;  Icon fonts">
            <a:extLst>
              <a:ext uri="{FF2B5EF4-FFF2-40B4-BE49-F238E27FC236}">
                <a16:creationId xmlns:a16="http://schemas.microsoft.com/office/drawing/2014/main" xmlns="" id="{DC7C676D-8900-4743-AC04-136E2B8440B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369966" y="1843315"/>
            <a:ext cx="659620" cy="659620"/>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Conector recto de flecha 84">
            <a:extLst>
              <a:ext uri="{FF2B5EF4-FFF2-40B4-BE49-F238E27FC236}">
                <a16:creationId xmlns:a16="http://schemas.microsoft.com/office/drawing/2014/main" xmlns="" id="{9F402635-1A32-5E43-8EF3-87139FF7F4AB}"/>
              </a:ext>
            </a:extLst>
          </p:cNvPr>
          <p:cNvCxnSpPr>
            <a:cxnSpLocks/>
            <a:stCxn id="1056" idx="1"/>
            <a:endCxn id="13" idx="3"/>
          </p:cNvCxnSpPr>
          <p:nvPr/>
        </p:nvCxnSpPr>
        <p:spPr>
          <a:xfrm flipH="1" flipV="1">
            <a:off x="9961606" y="1648909"/>
            <a:ext cx="1408360" cy="52421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8" name="Conector recto de flecha 87">
            <a:extLst>
              <a:ext uri="{FF2B5EF4-FFF2-40B4-BE49-F238E27FC236}">
                <a16:creationId xmlns:a16="http://schemas.microsoft.com/office/drawing/2014/main" xmlns="" id="{3EFE6B3F-85F4-4F4E-9AA9-12BCC0278AB0}"/>
              </a:ext>
            </a:extLst>
          </p:cNvPr>
          <p:cNvCxnSpPr>
            <a:cxnSpLocks/>
            <a:stCxn id="1054" idx="1"/>
            <a:endCxn id="13" idx="3"/>
          </p:cNvCxnSpPr>
          <p:nvPr/>
        </p:nvCxnSpPr>
        <p:spPr>
          <a:xfrm flipH="1">
            <a:off x="9961606" y="966093"/>
            <a:ext cx="1480334" cy="68281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1" name="Conector recto de flecha 90">
            <a:extLst>
              <a:ext uri="{FF2B5EF4-FFF2-40B4-BE49-F238E27FC236}">
                <a16:creationId xmlns:a16="http://schemas.microsoft.com/office/drawing/2014/main" xmlns="" id="{1680DF7B-3ADA-6449-8548-9ED4302AE385}"/>
              </a:ext>
            </a:extLst>
          </p:cNvPr>
          <p:cNvCxnSpPr>
            <a:cxnSpLocks/>
            <a:stCxn id="1052" idx="2"/>
            <a:endCxn id="13" idx="3"/>
          </p:cNvCxnSpPr>
          <p:nvPr/>
        </p:nvCxnSpPr>
        <p:spPr>
          <a:xfrm flipH="1">
            <a:off x="9961606" y="668008"/>
            <a:ext cx="1005433" cy="98090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94" name="Picture 22" descr="Foundations of Data Extraction Transform Load (ETL) - EWSolutions">
            <a:extLst>
              <a:ext uri="{FF2B5EF4-FFF2-40B4-BE49-F238E27FC236}">
                <a16:creationId xmlns:a16="http://schemas.microsoft.com/office/drawing/2014/main" xmlns="" id="{B30C5C87-8C53-4C4B-8A4C-364EAE3082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743" y="3765396"/>
            <a:ext cx="362623" cy="36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15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9CA22-4C83-6340-AC8B-9C720FF31B17}"/>
              </a:ext>
            </a:extLst>
          </p:cNvPr>
          <p:cNvSpPr>
            <a:spLocks noGrp="1"/>
          </p:cNvSpPr>
          <p:nvPr>
            <p:ph type="title"/>
          </p:nvPr>
        </p:nvSpPr>
        <p:spPr/>
        <p:txBody>
          <a:bodyPr/>
          <a:lstStyle/>
          <a:p>
            <a:r>
              <a:rPr lang="es-CR" dirty="0">
                <a:solidFill>
                  <a:schemeClr val="bg1"/>
                </a:solidFill>
              </a:rPr>
              <a:t>Mongo Atlas</a:t>
            </a:r>
          </a:p>
        </p:txBody>
      </p:sp>
      <p:sp>
        <p:nvSpPr>
          <p:cNvPr id="3" name="Marcador de contenido 2">
            <a:extLst>
              <a:ext uri="{FF2B5EF4-FFF2-40B4-BE49-F238E27FC236}">
                <a16:creationId xmlns:a16="http://schemas.microsoft.com/office/drawing/2014/main" xmlns="" id="{A7A84354-4B8C-2840-9DEB-955C34342337}"/>
              </a:ext>
            </a:extLst>
          </p:cNvPr>
          <p:cNvSpPr>
            <a:spLocks noGrp="1"/>
          </p:cNvSpPr>
          <p:nvPr>
            <p:ph idx="1"/>
          </p:nvPr>
        </p:nvSpPr>
        <p:spPr/>
        <p:txBody>
          <a:bodyPr/>
          <a:lstStyle/>
          <a:p>
            <a:r>
              <a:rPr lang="es-CR" dirty="0">
                <a:solidFill>
                  <a:schemeClr val="bg2">
                    <a:lumMod val="90000"/>
                  </a:schemeClr>
                </a:solidFill>
              </a:rPr>
              <a:t>Aplicación que graba datos de ventas en Mongo Atlas. Esta aplicación guarda clientes, códigos de artículos, cantidad, precios unitarios, montos, la tarifa del impuesto de ventas (1%,2%,10%,13%, etc.) </a:t>
            </a:r>
          </a:p>
          <a:p>
            <a:r>
              <a:rPr lang="es-CR" dirty="0">
                <a:solidFill>
                  <a:schemeClr val="bg2">
                    <a:lumMod val="90000"/>
                  </a:schemeClr>
                </a:solidFill>
              </a:rPr>
              <a:t>Los artículos son con los códigos AXXXXXX consecutivos, rellenos con ceros, por ejemplo: A000001, A000167.</a:t>
            </a:r>
          </a:p>
          <a:p>
            <a:r>
              <a:rPr lang="es-CR" dirty="0">
                <a:solidFill>
                  <a:schemeClr val="bg2">
                    <a:lumMod val="90000"/>
                  </a:schemeClr>
                </a:solidFill>
              </a:rPr>
              <a:t>Los clientes son códigos: CXXXXXX consecutivos, rellenos con ceros, por ejemplo: C000001, C000167.</a:t>
            </a:r>
          </a:p>
          <a:p>
            <a:r>
              <a:rPr lang="es-CR" dirty="0">
                <a:solidFill>
                  <a:schemeClr val="bg2">
                    <a:lumMod val="90000"/>
                  </a:schemeClr>
                </a:solidFill>
              </a:rPr>
              <a:t>Debe hacer la aplicación y que almacene los datos en una instancia de Mongo Atlas. </a:t>
            </a:r>
          </a:p>
        </p:txBody>
      </p:sp>
      <p:grpSp>
        <p:nvGrpSpPr>
          <p:cNvPr id="4" name="Grupo 3">
            <a:extLst>
              <a:ext uri="{FF2B5EF4-FFF2-40B4-BE49-F238E27FC236}">
                <a16:creationId xmlns:a16="http://schemas.microsoft.com/office/drawing/2014/main" xmlns="" id="{61989F6F-50B9-A349-93F3-96C972391873}"/>
              </a:ext>
            </a:extLst>
          </p:cNvPr>
          <p:cNvGrpSpPr/>
          <p:nvPr/>
        </p:nvGrpSpPr>
        <p:grpSpPr>
          <a:xfrm>
            <a:off x="9321799" y="1118296"/>
            <a:ext cx="2032001" cy="572392"/>
            <a:chOff x="822034" y="1113243"/>
            <a:chExt cx="2032001" cy="572392"/>
          </a:xfrm>
        </p:grpSpPr>
        <p:sp>
          <p:nvSpPr>
            <p:cNvPr id="5" name="Rectángulo redondeado 4">
              <a:extLst>
                <a:ext uri="{FF2B5EF4-FFF2-40B4-BE49-F238E27FC236}">
                  <a16:creationId xmlns:a16="http://schemas.microsoft.com/office/drawing/2014/main" xmlns="" id="{0EDE425B-3EA4-634E-BE1D-392FE1707790}"/>
                </a:ext>
              </a:extLst>
            </p:cNvPr>
            <p:cNvSpPr/>
            <p:nvPr/>
          </p:nvSpPr>
          <p:spPr>
            <a:xfrm>
              <a:off x="822034" y="1113243"/>
              <a:ext cx="2032001" cy="572392"/>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6" name="Picture 4" descr="CodeBuddies | About">
              <a:extLst>
                <a:ext uri="{FF2B5EF4-FFF2-40B4-BE49-F238E27FC236}">
                  <a16:creationId xmlns:a16="http://schemas.microsoft.com/office/drawing/2014/main" xmlns="" id="{925C6398-1E14-724A-90FF-BE798069B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61" y="1214051"/>
              <a:ext cx="1853961" cy="346894"/>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8" descr="Website icon png, Website icon png Transparent FREE for download on  WebStockReview 2020">
            <a:extLst>
              <a:ext uri="{FF2B5EF4-FFF2-40B4-BE49-F238E27FC236}">
                <a16:creationId xmlns:a16="http://schemas.microsoft.com/office/drawing/2014/main" xmlns="" id="{3EBC31D2-D245-BE45-9943-6EDD85BC7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5806" y="126904"/>
            <a:ext cx="1092200" cy="10922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xmlns="" id="{7B3DE214-DE10-754E-B261-4519DF1BD84E}"/>
              </a:ext>
            </a:extLst>
          </p:cNvPr>
          <p:cNvSpPr txBox="1"/>
          <p:nvPr/>
        </p:nvSpPr>
        <p:spPr>
          <a:xfrm>
            <a:off x="9378492" y="1690688"/>
            <a:ext cx="1838035" cy="307777"/>
          </a:xfrm>
          <a:prstGeom prst="rect">
            <a:avLst/>
          </a:prstGeom>
          <a:noFill/>
        </p:spPr>
        <p:txBody>
          <a:bodyPr wrap="square" rtlCol="0">
            <a:spAutoFit/>
          </a:bodyPr>
          <a:lstStyle/>
          <a:p>
            <a:pPr algn="ctr"/>
            <a:r>
              <a:rPr lang="es-CR" sz="1400" dirty="0">
                <a:solidFill>
                  <a:schemeClr val="bg1"/>
                </a:solidFill>
              </a:rPr>
              <a:t>Cluster en Atlas</a:t>
            </a:r>
          </a:p>
        </p:txBody>
      </p:sp>
    </p:spTree>
    <p:extLst>
      <p:ext uri="{BB962C8B-B14F-4D97-AF65-F5344CB8AC3E}">
        <p14:creationId xmlns:p14="http://schemas.microsoft.com/office/powerpoint/2010/main" val="405677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9CA22-4C83-6340-AC8B-9C720FF31B17}"/>
              </a:ext>
            </a:extLst>
          </p:cNvPr>
          <p:cNvSpPr>
            <a:spLocks noGrp="1"/>
          </p:cNvSpPr>
          <p:nvPr>
            <p:ph type="title"/>
          </p:nvPr>
        </p:nvSpPr>
        <p:spPr/>
        <p:txBody>
          <a:bodyPr/>
          <a:lstStyle/>
          <a:p>
            <a:r>
              <a:rPr lang="es-CR" dirty="0">
                <a:solidFill>
                  <a:schemeClr val="bg1"/>
                </a:solidFill>
              </a:rPr>
              <a:t>Mongo Sharding</a:t>
            </a:r>
          </a:p>
        </p:txBody>
      </p:sp>
      <p:sp>
        <p:nvSpPr>
          <p:cNvPr id="3" name="Marcador de contenido 2">
            <a:extLst>
              <a:ext uri="{FF2B5EF4-FFF2-40B4-BE49-F238E27FC236}">
                <a16:creationId xmlns:a16="http://schemas.microsoft.com/office/drawing/2014/main" xmlns="" id="{A7A84354-4B8C-2840-9DEB-955C34342337}"/>
              </a:ext>
            </a:extLst>
          </p:cNvPr>
          <p:cNvSpPr>
            <a:spLocks noGrp="1"/>
          </p:cNvSpPr>
          <p:nvPr>
            <p:ph idx="1"/>
          </p:nvPr>
        </p:nvSpPr>
        <p:spPr/>
        <p:txBody>
          <a:bodyPr/>
          <a:lstStyle/>
          <a:p>
            <a:r>
              <a:rPr lang="es-CR" dirty="0">
                <a:solidFill>
                  <a:schemeClr val="bg2">
                    <a:lumMod val="90000"/>
                  </a:schemeClr>
                </a:solidFill>
              </a:rPr>
              <a:t>Haga un sharding de Mongo con 3 Shards. (puede ser TestSharding)</a:t>
            </a:r>
          </a:p>
          <a:p>
            <a:r>
              <a:rPr lang="es-CR" dirty="0">
                <a:solidFill>
                  <a:schemeClr val="bg2">
                    <a:lumMod val="90000"/>
                  </a:schemeClr>
                </a:solidFill>
              </a:rPr>
              <a:t>Este Sharding será alimentado por archivos csv y json que se coloquen en una carpeta. Un Job determina que hay un archivo y lo importa a la base de datos utilizando mongo import o un ETL.</a:t>
            </a:r>
          </a:p>
          <a:p>
            <a:r>
              <a:rPr lang="es-CR" dirty="0">
                <a:solidFill>
                  <a:schemeClr val="bg2">
                    <a:lumMod val="90000"/>
                  </a:schemeClr>
                </a:solidFill>
              </a:rPr>
              <a:t>Los formatos de ambos archivos son distintos, tiene columnas y formatos de valores diferentes para representar la ventas de una compañía.</a:t>
            </a:r>
          </a:p>
          <a:p>
            <a:endParaRPr lang="es-CR" dirty="0">
              <a:solidFill>
                <a:schemeClr val="bg2">
                  <a:lumMod val="90000"/>
                </a:schemeClr>
              </a:solidFill>
            </a:endParaRPr>
          </a:p>
        </p:txBody>
      </p:sp>
      <p:grpSp>
        <p:nvGrpSpPr>
          <p:cNvPr id="9" name="Grupo 8">
            <a:extLst>
              <a:ext uri="{FF2B5EF4-FFF2-40B4-BE49-F238E27FC236}">
                <a16:creationId xmlns:a16="http://schemas.microsoft.com/office/drawing/2014/main" xmlns="" id="{0EC20DD4-FBED-134C-A19D-1BC98B8CB053}"/>
              </a:ext>
            </a:extLst>
          </p:cNvPr>
          <p:cNvGrpSpPr/>
          <p:nvPr/>
        </p:nvGrpSpPr>
        <p:grpSpPr>
          <a:xfrm>
            <a:off x="9746732" y="230188"/>
            <a:ext cx="1154546" cy="1085270"/>
            <a:chOff x="5366327" y="600365"/>
            <a:chExt cx="1154546" cy="1085270"/>
          </a:xfrm>
        </p:grpSpPr>
        <p:sp>
          <p:nvSpPr>
            <p:cNvPr id="10" name="Rectángulo redondeado 9">
              <a:extLst>
                <a:ext uri="{FF2B5EF4-FFF2-40B4-BE49-F238E27FC236}">
                  <a16:creationId xmlns:a16="http://schemas.microsoft.com/office/drawing/2014/main" xmlns="" id="{B2940871-60DE-0046-ACF0-0CD150884FAA}"/>
                </a:ext>
              </a:extLst>
            </p:cNvPr>
            <p:cNvSpPr/>
            <p:nvPr/>
          </p:nvSpPr>
          <p:spPr>
            <a:xfrm>
              <a:off x="5366327" y="600365"/>
              <a:ext cx="1154546" cy="1085270"/>
            </a:xfrm>
            <a:prstGeom prst="roundRect">
              <a:avLst>
                <a:gd name="adj" fmla="val 6344"/>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1" name="Picture 2" descr="Iconos MongoDB - Descarga gratuita, PNG y SVG">
              <a:extLst>
                <a:ext uri="{FF2B5EF4-FFF2-40B4-BE49-F238E27FC236}">
                  <a16:creationId xmlns:a16="http://schemas.microsoft.com/office/drawing/2014/main" xmlns="" id="{ECCD7FAB-E147-214B-807B-4E7255D63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908" y="688108"/>
              <a:ext cx="997527" cy="99752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1387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9CA22-4C83-6340-AC8B-9C720FF31B17}"/>
              </a:ext>
            </a:extLst>
          </p:cNvPr>
          <p:cNvSpPr>
            <a:spLocks noGrp="1"/>
          </p:cNvSpPr>
          <p:nvPr>
            <p:ph type="title"/>
          </p:nvPr>
        </p:nvSpPr>
        <p:spPr/>
        <p:txBody>
          <a:bodyPr/>
          <a:lstStyle/>
          <a:p>
            <a:r>
              <a:rPr lang="es-CR" dirty="0">
                <a:solidFill>
                  <a:schemeClr val="bg1"/>
                </a:solidFill>
              </a:rPr>
              <a:t>Mongo Sharding (2)</a:t>
            </a:r>
          </a:p>
        </p:txBody>
      </p:sp>
      <p:sp>
        <p:nvSpPr>
          <p:cNvPr id="3" name="Marcador de contenido 2">
            <a:extLst>
              <a:ext uri="{FF2B5EF4-FFF2-40B4-BE49-F238E27FC236}">
                <a16:creationId xmlns:a16="http://schemas.microsoft.com/office/drawing/2014/main" xmlns="" id="{A7A84354-4B8C-2840-9DEB-955C34342337}"/>
              </a:ext>
            </a:extLst>
          </p:cNvPr>
          <p:cNvSpPr>
            <a:spLocks noGrp="1"/>
          </p:cNvSpPr>
          <p:nvPr>
            <p:ph idx="1"/>
          </p:nvPr>
        </p:nvSpPr>
        <p:spPr>
          <a:xfrm>
            <a:off x="838200" y="1825625"/>
            <a:ext cx="6440055" cy="4351338"/>
          </a:xfrm>
        </p:spPr>
        <p:txBody>
          <a:bodyPr/>
          <a:lstStyle/>
          <a:p>
            <a:r>
              <a:rPr lang="es-CR" dirty="0">
                <a:solidFill>
                  <a:schemeClr val="bg2">
                    <a:lumMod val="90000"/>
                  </a:schemeClr>
                </a:solidFill>
              </a:rPr>
              <a:t>El json es un arreglo Data con varios json, cada uno representa una venta.</a:t>
            </a:r>
          </a:p>
          <a:p>
            <a:r>
              <a:rPr lang="es-CR" dirty="0">
                <a:solidFill>
                  <a:schemeClr val="bg2">
                    <a:lumMod val="90000"/>
                  </a:schemeClr>
                </a:solidFill>
              </a:rPr>
              <a:t>Tiene datos distintos, por ejemplo:</a:t>
            </a:r>
          </a:p>
          <a:p>
            <a:pPr lvl="1"/>
            <a:r>
              <a:rPr lang="es-CR" dirty="0">
                <a:solidFill>
                  <a:schemeClr val="bg2">
                    <a:lumMod val="90000"/>
                  </a:schemeClr>
                </a:solidFill>
              </a:rPr>
              <a:t>Moneda ISO</a:t>
            </a:r>
          </a:p>
          <a:p>
            <a:pPr lvl="1"/>
            <a:r>
              <a:rPr lang="es-CR" dirty="0">
                <a:solidFill>
                  <a:schemeClr val="bg2">
                    <a:lumMod val="90000"/>
                  </a:schemeClr>
                </a:solidFill>
              </a:rPr>
              <a:t>Cliente con Cxxxx</a:t>
            </a:r>
          </a:p>
          <a:p>
            <a:pPr lvl="1"/>
            <a:r>
              <a:rPr lang="es-CR" dirty="0">
                <a:solidFill>
                  <a:schemeClr val="bg2">
                    <a:lumMod val="90000"/>
                  </a:schemeClr>
                </a:solidFill>
              </a:rPr>
              <a:t>Tipo cambio en 1 pero con valores para CRC y USD</a:t>
            </a:r>
          </a:p>
          <a:p>
            <a:endParaRPr lang="es-CR" dirty="0">
              <a:solidFill>
                <a:schemeClr val="bg2">
                  <a:lumMod val="90000"/>
                </a:schemeClr>
              </a:solidFill>
            </a:endParaRPr>
          </a:p>
        </p:txBody>
      </p:sp>
      <p:pic>
        <p:nvPicPr>
          <p:cNvPr id="5" name="Imagen 4" descr="Texto&#10;&#10;Descripción generada automáticamente">
            <a:extLst>
              <a:ext uri="{FF2B5EF4-FFF2-40B4-BE49-F238E27FC236}">
                <a16:creationId xmlns:a16="http://schemas.microsoft.com/office/drawing/2014/main" xmlns="" id="{57F741D4-5B99-5949-8FD5-469477BF61E6}"/>
              </a:ext>
            </a:extLst>
          </p:cNvPr>
          <p:cNvPicPr>
            <a:picLocks noChangeAspect="1"/>
          </p:cNvPicPr>
          <p:nvPr/>
        </p:nvPicPr>
        <p:blipFill>
          <a:blip r:embed="rId2"/>
          <a:stretch>
            <a:fillRect/>
          </a:stretch>
        </p:blipFill>
        <p:spPr>
          <a:xfrm>
            <a:off x="8959273" y="1205224"/>
            <a:ext cx="2727036" cy="4971739"/>
          </a:xfrm>
          <a:prstGeom prst="rect">
            <a:avLst/>
          </a:prstGeom>
        </p:spPr>
      </p:pic>
    </p:spTree>
    <p:extLst>
      <p:ext uri="{BB962C8B-B14F-4D97-AF65-F5344CB8AC3E}">
        <p14:creationId xmlns:p14="http://schemas.microsoft.com/office/powerpoint/2010/main" val="424844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9CA22-4C83-6340-AC8B-9C720FF31B17}"/>
              </a:ext>
            </a:extLst>
          </p:cNvPr>
          <p:cNvSpPr>
            <a:spLocks noGrp="1"/>
          </p:cNvSpPr>
          <p:nvPr>
            <p:ph type="title"/>
          </p:nvPr>
        </p:nvSpPr>
        <p:spPr/>
        <p:txBody>
          <a:bodyPr/>
          <a:lstStyle/>
          <a:p>
            <a:r>
              <a:rPr lang="es-CR" dirty="0">
                <a:solidFill>
                  <a:schemeClr val="bg1"/>
                </a:solidFill>
              </a:rPr>
              <a:t>Mongo Sharding (3)</a:t>
            </a:r>
          </a:p>
        </p:txBody>
      </p:sp>
      <p:sp>
        <p:nvSpPr>
          <p:cNvPr id="3" name="Marcador de contenido 2">
            <a:extLst>
              <a:ext uri="{FF2B5EF4-FFF2-40B4-BE49-F238E27FC236}">
                <a16:creationId xmlns:a16="http://schemas.microsoft.com/office/drawing/2014/main" xmlns="" id="{A7A84354-4B8C-2840-9DEB-955C34342337}"/>
              </a:ext>
            </a:extLst>
          </p:cNvPr>
          <p:cNvSpPr>
            <a:spLocks noGrp="1"/>
          </p:cNvSpPr>
          <p:nvPr>
            <p:ph idx="1"/>
          </p:nvPr>
        </p:nvSpPr>
        <p:spPr>
          <a:xfrm>
            <a:off x="838200" y="1825625"/>
            <a:ext cx="6440055" cy="4351338"/>
          </a:xfrm>
        </p:spPr>
        <p:txBody>
          <a:bodyPr/>
          <a:lstStyle/>
          <a:p>
            <a:r>
              <a:rPr lang="es-CR" dirty="0">
                <a:solidFill>
                  <a:schemeClr val="bg2">
                    <a:lumMod val="90000"/>
                  </a:schemeClr>
                </a:solidFill>
              </a:rPr>
              <a:t>El csv es delimitado por coma o punto y coma como decida. </a:t>
            </a:r>
          </a:p>
          <a:p>
            <a:r>
              <a:rPr lang="es-CR" dirty="0">
                <a:solidFill>
                  <a:schemeClr val="bg2">
                    <a:lumMod val="90000"/>
                  </a:schemeClr>
                </a:solidFill>
              </a:rPr>
              <a:t>Tiene valores distintos a los demás, por ejemplo.</a:t>
            </a:r>
          </a:p>
          <a:p>
            <a:pPr lvl="1"/>
            <a:r>
              <a:rPr lang="es-CR" dirty="0">
                <a:solidFill>
                  <a:schemeClr val="bg2">
                    <a:lumMod val="90000"/>
                  </a:schemeClr>
                </a:solidFill>
              </a:rPr>
              <a:t>Fecha, Moneda</a:t>
            </a:r>
          </a:p>
          <a:p>
            <a:pPr lvl="1"/>
            <a:r>
              <a:rPr lang="es-CR" dirty="0">
                <a:solidFill>
                  <a:schemeClr val="bg2">
                    <a:lumMod val="90000"/>
                  </a:schemeClr>
                </a:solidFill>
              </a:rPr>
              <a:t>No tiene tipo de cambio ni dólares</a:t>
            </a:r>
          </a:p>
          <a:p>
            <a:r>
              <a:rPr lang="es-CR" dirty="0">
                <a:solidFill>
                  <a:schemeClr val="bg2">
                    <a:lumMod val="90000"/>
                  </a:schemeClr>
                </a:solidFill>
              </a:rPr>
              <a:t>Cada línea representa una venta.</a:t>
            </a:r>
          </a:p>
          <a:p>
            <a:endParaRPr lang="es-CR" dirty="0">
              <a:solidFill>
                <a:schemeClr val="bg2">
                  <a:lumMod val="90000"/>
                </a:schemeClr>
              </a:solidFill>
            </a:endParaRPr>
          </a:p>
        </p:txBody>
      </p:sp>
      <p:pic>
        <p:nvPicPr>
          <p:cNvPr id="6" name="Imagen 5">
            <a:extLst>
              <a:ext uri="{FF2B5EF4-FFF2-40B4-BE49-F238E27FC236}">
                <a16:creationId xmlns:a16="http://schemas.microsoft.com/office/drawing/2014/main" xmlns="" id="{48399839-1272-0E4B-9538-339770748B16}"/>
              </a:ext>
            </a:extLst>
          </p:cNvPr>
          <p:cNvPicPr>
            <a:picLocks noChangeAspect="1"/>
          </p:cNvPicPr>
          <p:nvPr/>
        </p:nvPicPr>
        <p:blipFill>
          <a:blip r:embed="rId2"/>
          <a:stretch>
            <a:fillRect/>
          </a:stretch>
        </p:blipFill>
        <p:spPr>
          <a:xfrm>
            <a:off x="2296391" y="5283200"/>
            <a:ext cx="7340600" cy="1028700"/>
          </a:xfrm>
          <a:prstGeom prst="rect">
            <a:avLst/>
          </a:prstGeom>
        </p:spPr>
      </p:pic>
    </p:spTree>
    <p:extLst>
      <p:ext uri="{BB962C8B-B14F-4D97-AF65-F5344CB8AC3E}">
        <p14:creationId xmlns:p14="http://schemas.microsoft.com/office/powerpoint/2010/main" val="420089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9CA22-4C83-6340-AC8B-9C720FF31B17}"/>
              </a:ext>
            </a:extLst>
          </p:cNvPr>
          <p:cNvSpPr>
            <a:spLocks noGrp="1"/>
          </p:cNvSpPr>
          <p:nvPr>
            <p:ph type="title"/>
          </p:nvPr>
        </p:nvSpPr>
        <p:spPr/>
        <p:txBody>
          <a:bodyPr/>
          <a:lstStyle/>
          <a:p>
            <a:r>
              <a:rPr lang="es-CR" dirty="0">
                <a:solidFill>
                  <a:schemeClr val="bg1"/>
                </a:solidFill>
              </a:rPr>
              <a:t>MS SQL </a:t>
            </a:r>
          </a:p>
        </p:txBody>
      </p:sp>
      <p:sp>
        <p:nvSpPr>
          <p:cNvPr id="3" name="Marcador de contenido 2">
            <a:extLst>
              <a:ext uri="{FF2B5EF4-FFF2-40B4-BE49-F238E27FC236}">
                <a16:creationId xmlns:a16="http://schemas.microsoft.com/office/drawing/2014/main" xmlns="" id="{A7A84354-4B8C-2840-9DEB-955C34342337}"/>
              </a:ext>
            </a:extLst>
          </p:cNvPr>
          <p:cNvSpPr>
            <a:spLocks noGrp="1"/>
          </p:cNvSpPr>
          <p:nvPr>
            <p:ph idx="1"/>
          </p:nvPr>
        </p:nvSpPr>
        <p:spPr>
          <a:xfrm>
            <a:off x="838200" y="1825625"/>
            <a:ext cx="6440055" cy="4351338"/>
          </a:xfrm>
        </p:spPr>
        <p:txBody>
          <a:bodyPr>
            <a:normAutofit lnSpcReduction="10000"/>
          </a:bodyPr>
          <a:lstStyle/>
          <a:p>
            <a:r>
              <a:rPr lang="es-CR" dirty="0">
                <a:solidFill>
                  <a:schemeClr val="bg2">
                    <a:lumMod val="90000"/>
                  </a:schemeClr>
                </a:solidFill>
              </a:rPr>
              <a:t>Es una base de datos donde se depositan ventas que viene en formatos distintos:</a:t>
            </a:r>
          </a:p>
          <a:p>
            <a:pPr lvl="1"/>
            <a:r>
              <a:rPr lang="es-CR" dirty="0">
                <a:solidFill>
                  <a:schemeClr val="bg2">
                    <a:lumMod val="90000"/>
                  </a:schemeClr>
                </a:solidFill>
              </a:rPr>
              <a:t>Excel</a:t>
            </a:r>
          </a:p>
          <a:p>
            <a:pPr lvl="1"/>
            <a:r>
              <a:rPr lang="es-CR" dirty="0">
                <a:solidFill>
                  <a:schemeClr val="bg2">
                    <a:lumMod val="90000"/>
                  </a:schemeClr>
                </a:solidFill>
              </a:rPr>
              <a:t>Txt separado por tabuladores</a:t>
            </a:r>
          </a:p>
          <a:p>
            <a:pPr lvl="1"/>
            <a:r>
              <a:rPr lang="es-CR" dirty="0">
                <a:solidFill>
                  <a:schemeClr val="bg2">
                    <a:lumMod val="90000"/>
                  </a:schemeClr>
                </a:solidFill>
              </a:rPr>
              <a:t>XML</a:t>
            </a:r>
          </a:p>
          <a:p>
            <a:r>
              <a:rPr lang="es-CR" dirty="0">
                <a:solidFill>
                  <a:schemeClr val="bg2">
                    <a:lumMod val="90000"/>
                  </a:schemeClr>
                </a:solidFill>
              </a:rPr>
              <a:t>Los archivos se colocan en una carpeta y deben subirse a la tabla de ventas de SQL.</a:t>
            </a:r>
          </a:p>
          <a:p>
            <a:r>
              <a:rPr lang="es-CR" dirty="0">
                <a:solidFill>
                  <a:schemeClr val="bg2">
                    <a:lumMod val="90000"/>
                  </a:schemeClr>
                </a:solidFill>
              </a:rPr>
              <a:t>La carga es mediante el método automático que guste, se recomienda el ETL de MS.</a:t>
            </a:r>
          </a:p>
          <a:p>
            <a:pPr lvl="1"/>
            <a:endParaRPr lang="es-CR" dirty="0">
              <a:solidFill>
                <a:schemeClr val="bg2">
                  <a:lumMod val="90000"/>
                </a:schemeClr>
              </a:solidFill>
            </a:endParaRPr>
          </a:p>
        </p:txBody>
      </p:sp>
      <p:pic>
        <p:nvPicPr>
          <p:cNvPr id="5" name="Imagen 4">
            <a:extLst>
              <a:ext uri="{FF2B5EF4-FFF2-40B4-BE49-F238E27FC236}">
                <a16:creationId xmlns:a16="http://schemas.microsoft.com/office/drawing/2014/main" xmlns="" id="{A249441E-68E8-0F4B-BC0B-616F8C2F73E8}"/>
              </a:ext>
            </a:extLst>
          </p:cNvPr>
          <p:cNvPicPr>
            <a:picLocks noChangeAspect="1"/>
          </p:cNvPicPr>
          <p:nvPr/>
        </p:nvPicPr>
        <p:blipFill>
          <a:blip r:embed="rId2"/>
          <a:stretch>
            <a:fillRect/>
          </a:stretch>
        </p:blipFill>
        <p:spPr>
          <a:xfrm>
            <a:off x="8655447" y="208908"/>
            <a:ext cx="3225800" cy="4000500"/>
          </a:xfrm>
          <a:prstGeom prst="rect">
            <a:avLst/>
          </a:prstGeom>
        </p:spPr>
      </p:pic>
    </p:spTree>
    <p:extLst>
      <p:ext uri="{BB962C8B-B14F-4D97-AF65-F5344CB8AC3E}">
        <p14:creationId xmlns:p14="http://schemas.microsoft.com/office/powerpoint/2010/main" val="141626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9CA22-4C83-6340-AC8B-9C720FF31B17}"/>
              </a:ext>
            </a:extLst>
          </p:cNvPr>
          <p:cNvSpPr>
            <a:spLocks noGrp="1"/>
          </p:cNvSpPr>
          <p:nvPr>
            <p:ph type="title"/>
          </p:nvPr>
        </p:nvSpPr>
        <p:spPr/>
        <p:txBody>
          <a:bodyPr/>
          <a:lstStyle/>
          <a:p>
            <a:r>
              <a:rPr lang="es-CR" dirty="0">
                <a:solidFill>
                  <a:schemeClr val="bg1"/>
                </a:solidFill>
              </a:rPr>
              <a:t>MS SQL (2) </a:t>
            </a:r>
          </a:p>
        </p:txBody>
      </p:sp>
      <p:sp>
        <p:nvSpPr>
          <p:cNvPr id="3" name="Marcador de contenido 2">
            <a:extLst>
              <a:ext uri="{FF2B5EF4-FFF2-40B4-BE49-F238E27FC236}">
                <a16:creationId xmlns:a16="http://schemas.microsoft.com/office/drawing/2014/main" xmlns=""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Excel, txt y XML tienen formatos distintos en los datos. Debe hacer la conversión de los mismo para que lleguen de manera íntegra a la tabla de ventas.</a:t>
            </a:r>
          </a:p>
          <a:p>
            <a:pPr lvl="1"/>
            <a:endParaRPr lang="es-CR" dirty="0">
              <a:solidFill>
                <a:schemeClr val="bg2">
                  <a:lumMod val="90000"/>
                </a:schemeClr>
              </a:solidFill>
            </a:endParaRPr>
          </a:p>
        </p:txBody>
      </p:sp>
      <p:pic>
        <p:nvPicPr>
          <p:cNvPr id="6" name="Imagen 5" descr="Texto&#10;&#10;Descripción generada automáticamente">
            <a:extLst>
              <a:ext uri="{FF2B5EF4-FFF2-40B4-BE49-F238E27FC236}">
                <a16:creationId xmlns:a16="http://schemas.microsoft.com/office/drawing/2014/main" xmlns="" id="{4169F0F7-F8F1-2D4E-83F9-772C80695E34}"/>
              </a:ext>
            </a:extLst>
          </p:cNvPr>
          <p:cNvPicPr>
            <a:picLocks noChangeAspect="1"/>
          </p:cNvPicPr>
          <p:nvPr/>
        </p:nvPicPr>
        <p:blipFill>
          <a:blip r:embed="rId2"/>
          <a:stretch>
            <a:fillRect/>
          </a:stretch>
        </p:blipFill>
        <p:spPr>
          <a:xfrm>
            <a:off x="7661564" y="365125"/>
            <a:ext cx="4165600" cy="2654300"/>
          </a:xfrm>
          <a:prstGeom prst="rect">
            <a:avLst/>
          </a:prstGeom>
        </p:spPr>
      </p:pic>
      <p:pic>
        <p:nvPicPr>
          <p:cNvPr id="8" name="Imagen 7">
            <a:extLst>
              <a:ext uri="{FF2B5EF4-FFF2-40B4-BE49-F238E27FC236}">
                <a16:creationId xmlns:a16="http://schemas.microsoft.com/office/drawing/2014/main" xmlns="" id="{B2586AF9-B491-014A-94E7-CCED2F94FCC1}"/>
              </a:ext>
            </a:extLst>
          </p:cNvPr>
          <p:cNvPicPr>
            <a:picLocks noChangeAspect="1"/>
          </p:cNvPicPr>
          <p:nvPr/>
        </p:nvPicPr>
        <p:blipFill>
          <a:blip r:embed="rId3"/>
          <a:stretch>
            <a:fillRect/>
          </a:stretch>
        </p:blipFill>
        <p:spPr>
          <a:xfrm>
            <a:off x="88900" y="5700713"/>
            <a:ext cx="12014200" cy="952500"/>
          </a:xfrm>
          <a:prstGeom prst="rect">
            <a:avLst/>
          </a:prstGeom>
        </p:spPr>
      </p:pic>
      <p:pic>
        <p:nvPicPr>
          <p:cNvPr id="10" name="Imagen 9">
            <a:extLst>
              <a:ext uri="{FF2B5EF4-FFF2-40B4-BE49-F238E27FC236}">
                <a16:creationId xmlns:a16="http://schemas.microsoft.com/office/drawing/2014/main" xmlns="" id="{F3EAC855-FE29-F74D-8D3F-F318E43F5899}"/>
              </a:ext>
            </a:extLst>
          </p:cNvPr>
          <p:cNvPicPr>
            <a:picLocks noChangeAspect="1"/>
          </p:cNvPicPr>
          <p:nvPr/>
        </p:nvPicPr>
        <p:blipFill>
          <a:blip r:embed="rId4"/>
          <a:stretch>
            <a:fillRect/>
          </a:stretch>
        </p:blipFill>
        <p:spPr>
          <a:xfrm>
            <a:off x="151346" y="3942772"/>
            <a:ext cx="11889308" cy="1078923"/>
          </a:xfrm>
          <a:prstGeom prst="rect">
            <a:avLst/>
          </a:prstGeom>
        </p:spPr>
      </p:pic>
      <p:pic>
        <p:nvPicPr>
          <p:cNvPr id="11" name="Picture 28" descr="Excel Sheet Icon #399324 - Free Icons Library">
            <a:extLst>
              <a:ext uri="{FF2B5EF4-FFF2-40B4-BE49-F238E27FC236}">
                <a16:creationId xmlns:a16="http://schemas.microsoft.com/office/drawing/2014/main" xmlns="" id="{80D16F51-5D5D-6B49-A988-DA3693AE50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4355" y="3492751"/>
            <a:ext cx="567953" cy="5679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0" descr="Txt file Icon of Colored Outline style - Available in SVG, PNG, EPS, AI &amp;  Icon fonts">
            <a:extLst>
              <a:ext uri="{FF2B5EF4-FFF2-40B4-BE49-F238E27FC236}">
                <a16:creationId xmlns:a16="http://schemas.microsoft.com/office/drawing/2014/main" xmlns="" id="{47A169E9-3669-8741-BF13-CB80AD5D7F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04354" y="6249947"/>
            <a:ext cx="587646" cy="58764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2" descr="Xml File Icon of Colored Outline style - Available in SVG, PNG, EPS, AI &amp;  Icon fonts">
            <a:extLst>
              <a:ext uri="{FF2B5EF4-FFF2-40B4-BE49-F238E27FC236}">
                <a16:creationId xmlns:a16="http://schemas.microsoft.com/office/drawing/2014/main" xmlns="" id="{1E80B26B-9B53-5949-8D42-207635D06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7354" y="1705259"/>
            <a:ext cx="659620" cy="65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41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49CA22-4C83-6340-AC8B-9C720FF31B17}"/>
              </a:ext>
            </a:extLst>
          </p:cNvPr>
          <p:cNvSpPr>
            <a:spLocks noGrp="1"/>
          </p:cNvSpPr>
          <p:nvPr>
            <p:ph type="title"/>
          </p:nvPr>
        </p:nvSpPr>
        <p:spPr/>
        <p:txBody>
          <a:bodyPr/>
          <a:lstStyle/>
          <a:p>
            <a:r>
              <a:rPr lang="es-CR" dirty="0">
                <a:solidFill>
                  <a:schemeClr val="bg1"/>
                </a:solidFill>
              </a:rPr>
              <a:t>Firebase * </a:t>
            </a:r>
          </a:p>
        </p:txBody>
      </p:sp>
      <p:sp>
        <p:nvSpPr>
          <p:cNvPr id="3" name="Marcador de contenido 2">
            <a:extLst>
              <a:ext uri="{FF2B5EF4-FFF2-40B4-BE49-F238E27FC236}">
                <a16:creationId xmlns:a16="http://schemas.microsoft.com/office/drawing/2014/main" xmlns="" id="{A7A84354-4B8C-2840-9DEB-955C34342337}"/>
              </a:ext>
            </a:extLst>
          </p:cNvPr>
          <p:cNvSpPr>
            <a:spLocks noGrp="1"/>
          </p:cNvSpPr>
          <p:nvPr>
            <p:ph idx="1"/>
          </p:nvPr>
        </p:nvSpPr>
        <p:spPr>
          <a:xfrm>
            <a:off x="838200" y="1825625"/>
            <a:ext cx="6440055" cy="4351338"/>
          </a:xfrm>
        </p:spPr>
        <p:txBody>
          <a:bodyPr>
            <a:normAutofit/>
          </a:bodyPr>
          <a:lstStyle/>
          <a:p>
            <a:r>
              <a:rPr lang="es-CR" dirty="0">
                <a:solidFill>
                  <a:schemeClr val="bg2">
                    <a:lumMod val="90000"/>
                  </a:schemeClr>
                </a:solidFill>
              </a:rPr>
              <a:t>En esta base de datos se registrarán las metas de ventas, las cuales serán por</a:t>
            </a:r>
          </a:p>
          <a:p>
            <a:pPr lvl="1"/>
            <a:r>
              <a:rPr lang="es-CR" dirty="0">
                <a:solidFill>
                  <a:schemeClr val="bg2">
                    <a:lumMod val="90000"/>
                  </a:schemeClr>
                </a:solidFill>
              </a:rPr>
              <a:t>Año, Mes, Marca, Vendedor, Monto</a:t>
            </a:r>
          </a:p>
          <a:p>
            <a:r>
              <a:rPr lang="es-CR" dirty="0">
                <a:solidFill>
                  <a:schemeClr val="bg2">
                    <a:lumMod val="90000"/>
                  </a:schemeClr>
                </a:solidFill>
              </a:rPr>
              <a:t>Esos son los campos de la collection en Firebase que debe crear. </a:t>
            </a:r>
          </a:p>
          <a:p>
            <a:r>
              <a:rPr lang="es-CR" dirty="0">
                <a:solidFill>
                  <a:schemeClr val="bg2">
                    <a:lumMod val="90000"/>
                  </a:schemeClr>
                </a:solidFill>
              </a:rPr>
              <a:t>Las metas debe hacer una aplicación CRUD para poder crearlas, borrarlas, actualizarlas y consultarlas</a:t>
            </a:r>
          </a:p>
          <a:p>
            <a:pPr marL="457200" lvl="1" indent="0">
              <a:buNone/>
            </a:pPr>
            <a:endParaRPr lang="es-CR" dirty="0">
              <a:solidFill>
                <a:schemeClr val="bg2">
                  <a:lumMod val="90000"/>
                </a:schemeClr>
              </a:solidFill>
            </a:endParaRPr>
          </a:p>
        </p:txBody>
      </p:sp>
      <p:sp>
        <p:nvSpPr>
          <p:cNvPr id="14" name="Rectángulo redondeado 13">
            <a:extLst>
              <a:ext uri="{FF2B5EF4-FFF2-40B4-BE49-F238E27FC236}">
                <a16:creationId xmlns:a16="http://schemas.microsoft.com/office/drawing/2014/main" xmlns="" id="{D13BC5B1-6BBE-8D46-86AA-D153993021C2}"/>
              </a:ext>
            </a:extLst>
          </p:cNvPr>
          <p:cNvSpPr/>
          <p:nvPr/>
        </p:nvSpPr>
        <p:spPr>
          <a:xfrm>
            <a:off x="10578402" y="454761"/>
            <a:ext cx="1037523" cy="1037524"/>
          </a:xfrm>
          <a:prstGeom prst="roundRect">
            <a:avLst>
              <a:gd name="adj" fmla="val 6344"/>
            </a:avLst>
          </a:prstGeom>
          <a:solidFill>
            <a:schemeClr val="tx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R"/>
          </a:p>
        </p:txBody>
      </p:sp>
      <p:pic>
        <p:nvPicPr>
          <p:cNvPr id="15" name="Picture 20" descr="Firebase Brand Guidelines">
            <a:extLst>
              <a:ext uri="{FF2B5EF4-FFF2-40B4-BE49-F238E27FC236}">
                <a16:creationId xmlns:a16="http://schemas.microsoft.com/office/drawing/2014/main" xmlns="" id="{A3B409FA-157C-F444-B5D2-67B86DF02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1751" y="589032"/>
            <a:ext cx="472723" cy="77008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Website icon png, Website icon png Transparent FREE for download on  WebStockReview 2020">
            <a:extLst>
              <a:ext uri="{FF2B5EF4-FFF2-40B4-BE49-F238E27FC236}">
                <a16:creationId xmlns:a16="http://schemas.microsoft.com/office/drawing/2014/main" xmlns="" id="{DBB3C2C1-26B3-E54A-B780-6ECF1DCBC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6534" y="133804"/>
            <a:ext cx="509519" cy="509519"/>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xmlns="" id="{87D37EEA-9332-AA43-8EC6-F3AF0CA7F818}"/>
              </a:ext>
            </a:extLst>
          </p:cNvPr>
          <p:cNvSpPr/>
          <p:nvPr/>
        </p:nvSpPr>
        <p:spPr>
          <a:xfrm>
            <a:off x="8201508" y="5945802"/>
            <a:ext cx="3777672" cy="646331"/>
          </a:xfrm>
          <a:prstGeom prst="rect">
            <a:avLst/>
          </a:prstGeom>
        </p:spPr>
        <p:txBody>
          <a:bodyPr wrap="square">
            <a:spAutoFit/>
          </a:bodyPr>
          <a:lstStyle/>
          <a:p>
            <a:r>
              <a:rPr lang="es-CR" sz="1200" b="1" dirty="0">
                <a:solidFill>
                  <a:schemeClr val="accent4">
                    <a:lumMod val="40000"/>
                    <a:lumOff val="60000"/>
                  </a:schemeClr>
                </a:solidFill>
              </a:rPr>
              <a:t>NOTA: </a:t>
            </a:r>
            <a:r>
              <a:rPr lang="es-CR" sz="1200" dirty="0">
                <a:solidFill>
                  <a:schemeClr val="accent4">
                    <a:lumMod val="40000"/>
                    <a:lumOff val="60000"/>
                  </a:schemeClr>
                </a:solidFill>
              </a:rPr>
              <a:t>Como no se vio en clase Firebase, solo en clase asíncrona; puede seleccionar otra base de datos que no esté en el diagrama: MySQL, Oracle, etc.</a:t>
            </a:r>
          </a:p>
        </p:txBody>
      </p:sp>
      <p:pic>
        <p:nvPicPr>
          <p:cNvPr id="7" name="Imagen 6" descr="Tabla&#10;&#10;Descripción generada automáticamente">
            <a:extLst>
              <a:ext uri="{FF2B5EF4-FFF2-40B4-BE49-F238E27FC236}">
                <a16:creationId xmlns:a16="http://schemas.microsoft.com/office/drawing/2014/main" xmlns="" id="{87A2A298-D90A-E547-ACD6-4CDB63263AE2}"/>
              </a:ext>
            </a:extLst>
          </p:cNvPr>
          <p:cNvPicPr>
            <a:picLocks noChangeAspect="1"/>
          </p:cNvPicPr>
          <p:nvPr/>
        </p:nvPicPr>
        <p:blipFill>
          <a:blip r:embed="rId4"/>
          <a:stretch>
            <a:fillRect/>
          </a:stretch>
        </p:blipFill>
        <p:spPr>
          <a:xfrm>
            <a:off x="8626611" y="2165747"/>
            <a:ext cx="3014682" cy="3106593"/>
          </a:xfrm>
          <a:prstGeom prst="rect">
            <a:avLst/>
          </a:prstGeom>
        </p:spPr>
      </p:pic>
    </p:spTree>
    <p:extLst>
      <p:ext uri="{BB962C8B-B14F-4D97-AF65-F5344CB8AC3E}">
        <p14:creationId xmlns:p14="http://schemas.microsoft.com/office/powerpoint/2010/main" val="20997814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995</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Tema de Office</vt:lpstr>
      <vt:lpstr>PowerPoint Presentation</vt:lpstr>
      <vt:lpstr>PowerPoint Presentation</vt:lpstr>
      <vt:lpstr>Mongo Atlas</vt:lpstr>
      <vt:lpstr>Mongo Sharding</vt:lpstr>
      <vt:lpstr>Mongo Sharding (2)</vt:lpstr>
      <vt:lpstr>Mongo Sharding (3)</vt:lpstr>
      <vt:lpstr>MS SQL </vt:lpstr>
      <vt:lpstr>MS SQL (2) </vt:lpstr>
      <vt:lpstr>Firebase * </vt:lpstr>
      <vt:lpstr>Tipo de cambio * </vt:lpstr>
      <vt:lpstr>Datawarehouse</vt:lpstr>
      <vt:lpstr>Excel. Tabla Pivote</vt:lpstr>
      <vt:lpstr>Power BI</vt:lpstr>
      <vt:lpstr>Power BI (2)</vt:lpstr>
      <vt:lpstr>Generalidades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Mora Rojas</dc:creator>
  <cp:lastModifiedBy>Jose Pablo Muñoz Montero</cp:lastModifiedBy>
  <cp:revision>6</cp:revision>
  <dcterms:created xsi:type="dcterms:W3CDTF">2020-12-18T21:23:47Z</dcterms:created>
  <dcterms:modified xsi:type="dcterms:W3CDTF">2021-01-06T19:18:10Z</dcterms:modified>
</cp:coreProperties>
</file>