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Determining gender using survey information</a:t>
            </a:r>
            <a:endParaRPr lang="en-US" dirty="0"/>
          </a:p>
        </p:txBody>
      </p:sp>
      <p:sp>
        <p:nvSpPr>
          <p:cNvPr id="3" name="Subtitle 2"/>
          <p:cNvSpPr>
            <a:spLocks noGrp="1"/>
          </p:cNvSpPr>
          <p:nvPr>
            <p:ph type="subTitle" idx="1"/>
          </p:nvPr>
        </p:nvSpPr>
        <p:spPr/>
        <p:txBody>
          <a:bodyPr/>
          <a:lstStyle/>
          <a:p>
            <a:r>
              <a:rPr lang="en-US" dirty="0" err="1" smtClean="0"/>
              <a:t>wIds</a:t>
            </a:r>
            <a:r>
              <a:rPr lang="en-US" dirty="0" smtClean="0"/>
              <a:t> </a:t>
            </a:r>
            <a:r>
              <a:rPr lang="en-US" dirty="0" err="1" smtClean="0"/>
              <a:t>datathon</a:t>
            </a:r>
            <a:r>
              <a:rPr lang="en-US" dirty="0" smtClean="0"/>
              <a:t> 2018</a:t>
            </a:r>
            <a:endParaRPr lang="en-US" dirty="0"/>
          </a:p>
        </p:txBody>
      </p:sp>
      <p:sp>
        <p:nvSpPr>
          <p:cNvPr id="4" name="TextBox 3"/>
          <p:cNvSpPr txBox="1"/>
          <p:nvPr/>
        </p:nvSpPr>
        <p:spPr>
          <a:xfrm>
            <a:off x="581191" y="3085766"/>
            <a:ext cx="3296991" cy="369332"/>
          </a:xfrm>
          <a:prstGeom prst="rect">
            <a:avLst/>
          </a:prstGeom>
          <a:noFill/>
        </p:spPr>
        <p:txBody>
          <a:bodyPr wrap="square" rtlCol="0">
            <a:spAutoFit/>
          </a:bodyPr>
          <a:lstStyle/>
          <a:p>
            <a:r>
              <a:rPr lang="en-US" dirty="0" smtClean="0">
                <a:solidFill>
                  <a:schemeClr val="bg1"/>
                </a:solidFill>
              </a:rPr>
              <a:t>Dr.  Anne Regel   April 9</a:t>
            </a:r>
            <a:r>
              <a:rPr lang="en-US" baseline="30000" dirty="0" smtClean="0">
                <a:solidFill>
                  <a:schemeClr val="bg1"/>
                </a:solidFill>
              </a:rPr>
              <a:t>th</a:t>
            </a:r>
            <a:r>
              <a:rPr lang="en-US" dirty="0" smtClean="0">
                <a:solidFill>
                  <a:schemeClr val="bg1"/>
                </a:solidFill>
              </a:rPr>
              <a:t>,  2018</a:t>
            </a:r>
            <a:endParaRPr lang="en-US" dirty="0">
              <a:solidFill>
                <a:schemeClr val="bg1"/>
              </a:solidFill>
            </a:endParaRPr>
          </a:p>
        </p:txBody>
      </p:sp>
    </p:spTree>
    <p:extLst>
      <p:ext uri="{BB962C8B-B14F-4D97-AF65-F5344CB8AC3E}">
        <p14:creationId xmlns:p14="http://schemas.microsoft.com/office/powerpoint/2010/main" val="254773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56306"/>
          </a:xfrm>
        </p:spPr>
        <p:txBody>
          <a:bodyPr/>
          <a:lstStyle/>
          <a:p>
            <a:r>
              <a:rPr lang="en-US" dirty="0" smtClean="0"/>
              <a:t>introduction</a:t>
            </a:r>
            <a:endParaRPr lang="en-US" dirty="0"/>
          </a:p>
        </p:txBody>
      </p:sp>
      <p:sp>
        <p:nvSpPr>
          <p:cNvPr id="3" name="Content Placeholder 2"/>
          <p:cNvSpPr>
            <a:spLocks noGrp="1"/>
          </p:cNvSpPr>
          <p:nvPr>
            <p:ph idx="1"/>
          </p:nvPr>
        </p:nvSpPr>
        <p:spPr>
          <a:xfrm>
            <a:off x="581191" y="2180496"/>
            <a:ext cx="7184769" cy="4246062"/>
          </a:xfrm>
        </p:spPr>
        <p:txBody>
          <a:bodyPr>
            <a:normAutofit lnSpcReduction="10000"/>
          </a:bodyPr>
          <a:lstStyle/>
          <a:p>
            <a:r>
              <a:rPr lang="en-US" dirty="0" smtClean="0"/>
              <a:t>Women </a:t>
            </a:r>
            <a:r>
              <a:rPr lang="en-US" dirty="0"/>
              <a:t>in the poorest part of the world are often excluded </a:t>
            </a:r>
            <a:r>
              <a:rPr lang="en-US" dirty="0" smtClean="0"/>
              <a:t>from formal </a:t>
            </a:r>
            <a:r>
              <a:rPr lang="en-US" dirty="0"/>
              <a:t>financial </a:t>
            </a:r>
            <a:r>
              <a:rPr lang="en-US" dirty="0" smtClean="0"/>
              <a:t>systems. </a:t>
            </a:r>
          </a:p>
          <a:p>
            <a:r>
              <a:rPr lang="en-US" dirty="0" err="1" smtClean="0"/>
              <a:t>InterMedia</a:t>
            </a:r>
            <a:r>
              <a:rPr lang="en-US" dirty="0" smtClean="0"/>
              <a:t> </a:t>
            </a:r>
            <a:r>
              <a:rPr lang="en-US" dirty="0"/>
              <a:t>researches ways to help the world’s poorest people take advantage of widely available mobile phones and other digital technology, in order to access financial tools and participate more fully in their local </a:t>
            </a:r>
            <a:r>
              <a:rPr lang="en-US" dirty="0" smtClean="0"/>
              <a:t>economies</a:t>
            </a:r>
          </a:p>
          <a:p>
            <a:r>
              <a:rPr lang="en-US" dirty="0" smtClean="0"/>
              <a:t>Using demographic </a:t>
            </a:r>
            <a:r>
              <a:rPr lang="en-US" dirty="0"/>
              <a:t>and behavioral </a:t>
            </a:r>
            <a:r>
              <a:rPr lang="en-US" dirty="0" smtClean="0"/>
              <a:t>information from India on the usage of </a:t>
            </a:r>
            <a:r>
              <a:rPr lang="en-US" dirty="0"/>
              <a:t>traditional financial and mobile financial </a:t>
            </a:r>
            <a:r>
              <a:rPr lang="en-US" dirty="0" smtClean="0"/>
              <a:t>services, the </a:t>
            </a:r>
            <a:r>
              <a:rPr lang="en-US" dirty="0" err="1" smtClean="0"/>
              <a:t>WiDs</a:t>
            </a:r>
            <a:r>
              <a:rPr lang="en-US" dirty="0" smtClean="0"/>
              <a:t> 2018 </a:t>
            </a:r>
            <a:r>
              <a:rPr lang="en-US" dirty="0" err="1" smtClean="0"/>
              <a:t>Datathon</a:t>
            </a:r>
            <a:r>
              <a:rPr lang="en-US" dirty="0" smtClean="0"/>
              <a:t> challenged data scientists to predict the gender of survey respondents, based on survey answers. </a:t>
            </a:r>
            <a:endParaRPr lang="en-US" dirty="0"/>
          </a:p>
          <a:p>
            <a:r>
              <a:rPr lang="en-US" dirty="0" smtClean="0"/>
              <a:t>By </a:t>
            </a:r>
            <a:r>
              <a:rPr lang="en-US" dirty="0"/>
              <a:t>predicting gender, </a:t>
            </a:r>
            <a:r>
              <a:rPr lang="en-US" dirty="0" smtClean="0"/>
              <a:t>key behavior </a:t>
            </a:r>
            <a:r>
              <a:rPr lang="en-US" dirty="0"/>
              <a:t>patterns of men and women will be identified. Thus, helping IMSI’s  plan to reach women in developing economies and encourage them to adopt new financial tools that will help to lift them and their families out of </a:t>
            </a:r>
            <a:r>
              <a:rPr lang="en-US" dirty="0" smtClean="0"/>
              <a:t>poverty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043" y="2819497"/>
            <a:ext cx="2781300" cy="2400300"/>
          </a:xfrm>
          <a:prstGeom prst="rect">
            <a:avLst/>
          </a:prstGeom>
        </p:spPr>
      </p:pic>
    </p:spTree>
    <p:extLst>
      <p:ext uri="{BB962C8B-B14F-4D97-AF65-F5344CB8AC3E}">
        <p14:creationId xmlns:p14="http://schemas.microsoft.com/office/powerpoint/2010/main" val="2512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45" y="340118"/>
            <a:ext cx="11029616" cy="1013800"/>
          </a:xfrm>
        </p:spPr>
        <p:txBody>
          <a:bodyPr/>
          <a:lstStyle/>
          <a:p>
            <a:r>
              <a:rPr lang="en-US" dirty="0" smtClean="0"/>
              <a:t>Methodology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144" y="3368044"/>
            <a:ext cx="2496313" cy="152808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102" y="5093559"/>
            <a:ext cx="1186355" cy="1332997"/>
          </a:xfrm>
          <a:prstGeom prst="rect">
            <a:avLst/>
          </a:prstGeom>
        </p:spPr>
      </p:pic>
      <p:cxnSp>
        <p:nvCxnSpPr>
          <p:cNvPr id="14" name="Elbow Connector 13"/>
          <p:cNvCxnSpPr/>
          <p:nvPr/>
        </p:nvCxnSpPr>
        <p:spPr>
          <a:xfrm rot="10800000" flipH="1" flipV="1">
            <a:off x="2346144" y="4586059"/>
            <a:ext cx="1309958" cy="1627969"/>
          </a:xfrm>
          <a:prstGeom prst="bentConnector3">
            <a:avLst>
              <a:gd name="adj1" fmla="val -1576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11143" y="2287209"/>
            <a:ext cx="1785871" cy="923330"/>
          </a:xfrm>
          <a:prstGeom prst="rect">
            <a:avLst/>
          </a:prstGeom>
          <a:noFill/>
        </p:spPr>
        <p:txBody>
          <a:bodyPr wrap="square" rtlCol="0">
            <a:spAutoFit/>
          </a:bodyPr>
          <a:lstStyle/>
          <a:p>
            <a:r>
              <a:rPr lang="en-US" dirty="0" smtClean="0"/>
              <a:t>Original Sparse</a:t>
            </a:r>
          </a:p>
          <a:p>
            <a:r>
              <a:rPr lang="en-US" dirty="0" smtClean="0"/>
              <a:t>Data</a:t>
            </a:r>
          </a:p>
          <a:p>
            <a:endParaRPr lang="en-US" dirty="0"/>
          </a:p>
        </p:txBody>
      </p:sp>
      <p:sp>
        <p:nvSpPr>
          <p:cNvPr id="28" name="TextBox 27"/>
          <p:cNvSpPr txBox="1"/>
          <p:nvPr/>
        </p:nvSpPr>
        <p:spPr>
          <a:xfrm>
            <a:off x="4911143" y="3670425"/>
            <a:ext cx="1785871" cy="646331"/>
          </a:xfrm>
          <a:prstGeom prst="rect">
            <a:avLst/>
          </a:prstGeom>
          <a:noFill/>
        </p:spPr>
        <p:txBody>
          <a:bodyPr wrap="square" rtlCol="0">
            <a:spAutoFit/>
          </a:bodyPr>
          <a:lstStyle/>
          <a:p>
            <a:r>
              <a:rPr lang="en-US" dirty="0" smtClean="0"/>
              <a:t>Wrangled Data</a:t>
            </a:r>
          </a:p>
          <a:p>
            <a:endParaRPr lang="en-US" dirty="0"/>
          </a:p>
        </p:txBody>
      </p:sp>
      <p:sp>
        <p:nvSpPr>
          <p:cNvPr id="29" name="TextBox 28"/>
          <p:cNvSpPr txBox="1"/>
          <p:nvPr/>
        </p:nvSpPr>
        <p:spPr>
          <a:xfrm>
            <a:off x="5048518" y="5503228"/>
            <a:ext cx="1785871" cy="646331"/>
          </a:xfrm>
          <a:prstGeom prst="rect">
            <a:avLst/>
          </a:prstGeom>
          <a:noFill/>
        </p:spPr>
        <p:txBody>
          <a:bodyPr wrap="square" rtlCol="0">
            <a:spAutoFit/>
          </a:bodyPr>
          <a:lstStyle/>
          <a:p>
            <a:r>
              <a:rPr lang="en-US" dirty="0" smtClean="0"/>
              <a:t>Final Data-Set</a:t>
            </a:r>
          </a:p>
          <a:p>
            <a:endParaRPr lang="en-US" dirty="0"/>
          </a:p>
        </p:txBody>
      </p:sp>
      <p:sp>
        <p:nvSpPr>
          <p:cNvPr id="30" name="TextBox 29"/>
          <p:cNvSpPr txBox="1"/>
          <p:nvPr/>
        </p:nvSpPr>
        <p:spPr>
          <a:xfrm>
            <a:off x="167098" y="2515261"/>
            <a:ext cx="1946542" cy="1200329"/>
          </a:xfrm>
          <a:prstGeom prst="rect">
            <a:avLst/>
          </a:prstGeom>
          <a:noFill/>
        </p:spPr>
        <p:txBody>
          <a:bodyPr wrap="square" rtlCol="0">
            <a:spAutoFit/>
          </a:bodyPr>
          <a:lstStyle/>
          <a:p>
            <a:pPr algn="r"/>
            <a:r>
              <a:rPr lang="en-US" dirty="0" smtClean="0"/>
              <a:t>Remove features that are less than 50% filled</a:t>
            </a:r>
          </a:p>
          <a:p>
            <a:pPr algn="r"/>
            <a:endParaRPr lang="en-US" dirty="0"/>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299" y="1815624"/>
            <a:ext cx="2304688" cy="1399275"/>
          </a:xfrm>
          <a:prstGeom prst="rect">
            <a:avLst/>
          </a:prstGeom>
        </p:spPr>
      </p:pic>
      <p:cxnSp>
        <p:nvCxnSpPr>
          <p:cNvPr id="33" name="Elbow Connector 32"/>
          <p:cNvCxnSpPr>
            <a:stCxn id="31" idx="1"/>
            <a:endCxn id="9" idx="1"/>
          </p:cNvCxnSpPr>
          <p:nvPr/>
        </p:nvCxnSpPr>
        <p:spPr>
          <a:xfrm rot="10800000" flipV="1">
            <a:off x="2346145" y="2515261"/>
            <a:ext cx="130155" cy="1616827"/>
          </a:xfrm>
          <a:prstGeom prst="bentConnector3">
            <a:avLst>
              <a:gd name="adj1" fmla="val 27563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7098" y="4990102"/>
            <a:ext cx="1946542" cy="1200329"/>
          </a:xfrm>
          <a:prstGeom prst="rect">
            <a:avLst/>
          </a:prstGeom>
          <a:noFill/>
        </p:spPr>
        <p:txBody>
          <a:bodyPr wrap="square" rtlCol="0">
            <a:spAutoFit/>
          </a:bodyPr>
          <a:lstStyle/>
          <a:p>
            <a:pPr algn="r"/>
            <a:r>
              <a:rPr lang="en-US" dirty="0" smtClean="0"/>
              <a:t>Feature selection using chi-squared hypothesis testing</a:t>
            </a:r>
          </a:p>
          <a:p>
            <a:pPr algn="r"/>
            <a:endParaRPr lang="en-US" dirty="0"/>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2326" y="2638826"/>
            <a:ext cx="3799267" cy="2347405"/>
          </a:xfrm>
          <a:prstGeom prst="rect">
            <a:avLst/>
          </a:prstGeom>
        </p:spPr>
      </p:pic>
      <p:cxnSp>
        <p:nvCxnSpPr>
          <p:cNvPr id="38" name="Elbow Connector 37"/>
          <p:cNvCxnSpPr/>
          <p:nvPr/>
        </p:nvCxnSpPr>
        <p:spPr>
          <a:xfrm flipV="1">
            <a:off x="6834389" y="3812528"/>
            <a:ext cx="1317937" cy="2013865"/>
          </a:xfrm>
          <a:prstGeom prst="bentConnector3">
            <a:avLst>
              <a:gd name="adj1" fmla="val 79316"/>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159024" y="5159892"/>
            <a:ext cx="1785871" cy="1200329"/>
          </a:xfrm>
          <a:prstGeom prst="rect">
            <a:avLst/>
          </a:prstGeom>
          <a:noFill/>
        </p:spPr>
        <p:txBody>
          <a:bodyPr wrap="square" rtlCol="0">
            <a:spAutoFit/>
          </a:bodyPr>
          <a:lstStyle/>
          <a:p>
            <a:pPr algn="ctr"/>
            <a:r>
              <a:rPr lang="en-US" dirty="0" smtClean="0"/>
              <a:t>Predictive Classification Model</a:t>
            </a:r>
          </a:p>
          <a:p>
            <a:endParaRPr lang="en-US" dirty="0"/>
          </a:p>
        </p:txBody>
      </p:sp>
      <p:sp>
        <p:nvSpPr>
          <p:cNvPr id="45" name="TextBox 44"/>
          <p:cNvSpPr txBox="1"/>
          <p:nvPr/>
        </p:nvSpPr>
        <p:spPr>
          <a:xfrm>
            <a:off x="5961518" y="4384241"/>
            <a:ext cx="1946542" cy="923330"/>
          </a:xfrm>
          <a:prstGeom prst="rect">
            <a:avLst/>
          </a:prstGeom>
          <a:noFill/>
        </p:spPr>
        <p:txBody>
          <a:bodyPr wrap="square" rtlCol="0">
            <a:spAutoFit/>
          </a:bodyPr>
          <a:lstStyle/>
          <a:p>
            <a:pPr algn="r"/>
            <a:r>
              <a:rPr lang="en-US" dirty="0" smtClean="0"/>
              <a:t>Parameter</a:t>
            </a:r>
          </a:p>
          <a:p>
            <a:pPr algn="r"/>
            <a:r>
              <a:rPr lang="en-US" dirty="0" smtClean="0"/>
              <a:t>optimization</a:t>
            </a:r>
          </a:p>
          <a:p>
            <a:pPr algn="r"/>
            <a:endParaRPr lang="en-US" dirty="0"/>
          </a:p>
        </p:txBody>
      </p:sp>
    </p:spTree>
    <p:extLst>
      <p:ext uri="{BB962C8B-B14F-4D97-AF65-F5344CB8AC3E}">
        <p14:creationId xmlns:p14="http://schemas.microsoft.com/office/powerpoint/2010/main" val="398320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wrangle</a:t>
            </a:r>
            <a:endParaRPr lang="en-US" dirty="0"/>
          </a:p>
        </p:txBody>
      </p:sp>
      <p:sp>
        <p:nvSpPr>
          <p:cNvPr id="3" name="Content Placeholder 2"/>
          <p:cNvSpPr>
            <a:spLocks noGrp="1"/>
          </p:cNvSpPr>
          <p:nvPr>
            <p:ph idx="1"/>
          </p:nvPr>
        </p:nvSpPr>
        <p:spPr>
          <a:xfrm>
            <a:off x="581192" y="2180496"/>
            <a:ext cx="11029615" cy="4284698"/>
          </a:xfrm>
        </p:spPr>
        <p:txBody>
          <a:bodyPr/>
          <a:lstStyle/>
          <a:p>
            <a:r>
              <a:rPr lang="en-US" dirty="0" smtClean="0"/>
              <a:t>Original data</a:t>
            </a:r>
          </a:p>
          <a:p>
            <a:pPr lvl="1"/>
            <a:r>
              <a:rPr lang="en-US" dirty="0" smtClean="0"/>
              <a:t>Labeled test data and unlabeled training data</a:t>
            </a:r>
          </a:p>
          <a:p>
            <a:pPr lvl="1"/>
            <a:r>
              <a:rPr lang="en-US" dirty="0" smtClean="0"/>
              <a:t>Sparse</a:t>
            </a:r>
          </a:p>
          <a:p>
            <a:pPr lvl="1"/>
            <a:r>
              <a:rPr lang="en-US" dirty="0" smtClean="0"/>
              <a:t>Large number of features</a:t>
            </a:r>
          </a:p>
          <a:p>
            <a:pPr lvl="1"/>
            <a:r>
              <a:rPr lang="en-US" dirty="0" smtClean="0"/>
              <a:t>Mixture of categorical, numerical and text</a:t>
            </a:r>
          </a:p>
          <a:p>
            <a:pPr marL="324000" lvl="1" indent="0">
              <a:buNone/>
            </a:pPr>
            <a:endParaRPr lang="en-US" dirty="0" smtClean="0"/>
          </a:p>
          <a:p>
            <a:r>
              <a:rPr lang="en-US" dirty="0" smtClean="0"/>
              <a:t>Wrangling steps</a:t>
            </a:r>
          </a:p>
          <a:p>
            <a:pPr lvl="1"/>
            <a:r>
              <a:rPr lang="en-US" dirty="0" smtClean="0"/>
              <a:t>Removed any feature that was missing more than 50% of the values for training and test data</a:t>
            </a:r>
          </a:p>
          <a:p>
            <a:pPr lvl="1"/>
            <a:r>
              <a:rPr lang="en-US" dirty="0" smtClean="0"/>
              <a:t>Removed any feature that was not present in BOTH training and test sets</a:t>
            </a:r>
          </a:p>
          <a:p>
            <a:pPr lvl="1"/>
            <a:r>
              <a:rPr lang="en-US" dirty="0" smtClean="0"/>
              <a:t>Result: 946 features were eliminated</a:t>
            </a:r>
          </a:p>
          <a:p>
            <a:pPr lvl="1"/>
            <a:endParaRPr lang="en-US" dirty="0"/>
          </a:p>
        </p:txBody>
      </p:sp>
    </p:spTree>
    <p:extLst>
      <p:ext uri="{BB962C8B-B14F-4D97-AF65-F5344CB8AC3E}">
        <p14:creationId xmlns:p14="http://schemas.microsoft.com/office/powerpoint/2010/main" val="8152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on categorical data</a:t>
            </a:r>
            <a:endParaRPr lang="en-US" dirty="0"/>
          </a:p>
        </p:txBody>
      </p:sp>
      <p:sp>
        <p:nvSpPr>
          <p:cNvPr id="3" name="Content Placeholder 2"/>
          <p:cNvSpPr>
            <a:spLocks noGrp="1"/>
          </p:cNvSpPr>
          <p:nvPr>
            <p:ph idx="1"/>
          </p:nvPr>
        </p:nvSpPr>
        <p:spPr>
          <a:xfrm>
            <a:off x="581192" y="2180496"/>
            <a:ext cx="6270369" cy="4568034"/>
          </a:xfrm>
        </p:spPr>
        <p:txBody>
          <a:bodyPr>
            <a:normAutofit/>
          </a:bodyPr>
          <a:lstStyle/>
          <a:p>
            <a:r>
              <a:rPr lang="en-US" dirty="0"/>
              <a:t>D</a:t>
            </a:r>
            <a:r>
              <a:rPr lang="en-US" dirty="0" smtClean="0"/>
              <a:t>etermine </a:t>
            </a:r>
            <a:r>
              <a:rPr lang="en-US" dirty="0"/>
              <a:t>if any of the categorical questions are answered differently based on the gender of who is filling out the survey. </a:t>
            </a:r>
            <a:endParaRPr lang="en-US" dirty="0" smtClean="0"/>
          </a:p>
          <a:p>
            <a:pPr marL="0" indent="0">
              <a:buNone/>
            </a:pPr>
            <a:r>
              <a:rPr lang="en-US" dirty="0" smtClean="0"/>
              <a:t> </a:t>
            </a:r>
          </a:p>
          <a:p>
            <a:r>
              <a:rPr lang="en-US" dirty="0" smtClean="0"/>
              <a:t>Use </a:t>
            </a:r>
            <a:r>
              <a:rPr lang="en-US" dirty="0"/>
              <a:t>the chi-squared test statistic to determine if the distribution of answers is dependent on </a:t>
            </a:r>
            <a:r>
              <a:rPr lang="en-US" dirty="0" smtClean="0"/>
              <a:t>gender</a:t>
            </a:r>
          </a:p>
          <a:p>
            <a:endParaRPr lang="en-US" dirty="0"/>
          </a:p>
          <a:p>
            <a:r>
              <a:rPr lang="en-US" dirty="0" smtClean="0"/>
              <a:t>One-hot encode categories </a:t>
            </a:r>
          </a:p>
          <a:p>
            <a:endParaRPr lang="en-US" dirty="0" smtClean="0"/>
          </a:p>
          <a:p>
            <a:r>
              <a:rPr lang="en-US" dirty="0" smtClean="0"/>
              <a:t>The last </a:t>
            </a:r>
            <a:r>
              <a:rPr lang="en-US" dirty="0"/>
              <a:t>step is </a:t>
            </a:r>
            <a:r>
              <a:rPr lang="en-US" dirty="0" smtClean="0"/>
              <a:t>to determine </a:t>
            </a:r>
            <a:r>
              <a:rPr lang="en-US" dirty="0"/>
              <a:t>if using this feature selection method actually improves the model</a:t>
            </a:r>
            <a:r>
              <a:rPr lang="en-US" dirty="0" smtClean="0"/>
              <a:t>.</a:t>
            </a:r>
          </a:p>
          <a:p>
            <a:endParaRPr lang="en-US" dirty="0"/>
          </a:p>
        </p:txBody>
      </p:sp>
      <p:grpSp>
        <p:nvGrpSpPr>
          <p:cNvPr id="6" name="Group 5"/>
          <p:cNvGrpSpPr/>
          <p:nvPr/>
        </p:nvGrpSpPr>
        <p:grpSpPr>
          <a:xfrm>
            <a:off x="8384146" y="2180497"/>
            <a:ext cx="3226662" cy="1708924"/>
            <a:chOff x="7120817" y="2929265"/>
            <a:chExt cx="4843041" cy="3266151"/>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817" y="2929265"/>
              <a:ext cx="4364043" cy="3266151"/>
            </a:xfrm>
            <a:prstGeom prst="rect">
              <a:avLst/>
            </a:prstGeom>
          </p:spPr>
        </p:pic>
        <p:sp>
          <p:nvSpPr>
            <p:cNvPr id="5" name="TextBox 4"/>
            <p:cNvSpPr txBox="1"/>
            <p:nvPr/>
          </p:nvSpPr>
          <p:spPr>
            <a:xfrm>
              <a:off x="8857935" y="3181081"/>
              <a:ext cx="3105923" cy="1411759"/>
            </a:xfrm>
            <a:prstGeom prst="rect">
              <a:avLst/>
            </a:prstGeom>
            <a:noFill/>
          </p:spPr>
          <p:txBody>
            <a:bodyPr wrap="square" rtlCol="0">
              <a:spAutoFit/>
            </a:bodyPr>
            <a:lstStyle/>
            <a:p>
              <a:r>
                <a:rPr lang="en-US" sz="1400" dirty="0"/>
                <a:t>c</a:t>
              </a:r>
              <a:r>
                <a:rPr lang="en-US" sz="1400" dirty="0" smtClean="0"/>
                <a:t>hi-squared distributions for different degrees of freedom (</a:t>
              </a:r>
              <a:r>
                <a:rPr lang="en-US" sz="1400" dirty="0" err="1" smtClean="0"/>
                <a:t>df</a:t>
              </a:r>
              <a:r>
                <a:rPr lang="en-US" sz="1400" dirty="0" smtClean="0"/>
                <a:t>)</a:t>
              </a:r>
              <a:endParaRPr lang="en-US" sz="1400"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960" y="4353962"/>
            <a:ext cx="4246087" cy="1665132"/>
          </a:xfrm>
          <a:prstGeom prst="rect">
            <a:avLst/>
          </a:prstGeom>
        </p:spPr>
      </p:pic>
      <p:sp>
        <p:nvSpPr>
          <p:cNvPr id="8" name="TextBox 7"/>
          <p:cNvSpPr txBox="1"/>
          <p:nvPr/>
        </p:nvSpPr>
        <p:spPr>
          <a:xfrm>
            <a:off x="7856960" y="6019094"/>
            <a:ext cx="4246087" cy="369332"/>
          </a:xfrm>
          <a:prstGeom prst="rect">
            <a:avLst/>
          </a:prstGeom>
          <a:noFill/>
        </p:spPr>
        <p:txBody>
          <a:bodyPr wrap="square" rtlCol="0">
            <a:spAutoFit/>
          </a:bodyPr>
          <a:lstStyle/>
          <a:p>
            <a:pPr algn="ctr"/>
            <a:r>
              <a:rPr lang="en-US" dirty="0" smtClean="0"/>
              <a:t>One-Hot Encoding</a:t>
            </a:r>
            <a:endParaRPr lang="en-US" dirty="0"/>
          </a:p>
        </p:txBody>
      </p:sp>
    </p:spTree>
    <p:extLst>
      <p:ext uri="{BB962C8B-B14F-4D97-AF65-F5344CB8AC3E}">
        <p14:creationId xmlns:p14="http://schemas.microsoft.com/office/powerpoint/2010/main" val="264330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r>
              <a:rPr lang="en-US" dirty="0" smtClean="0"/>
              <a:t> model optimization</a:t>
            </a:r>
            <a:endParaRPr lang="en-US" dirty="0"/>
          </a:p>
        </p:txBody>
      </p:sp>
      <p:sp>
        <p:nvSpPr>
          <p:cNvPr id="3" name="Content Placeholder 2"/>
          <p:cNvSpPr>
            <a:spLocks noGrp="1"/>
          </p:cNvSpPr>
          <p:nvPr>
            <p:ph idx="1"/>
          </p:nvPr>
        </p:nvSpPr>
        <p:spPr>
          <a:xfrm>
            <a:off x="581192" y="1983346"/>
            <a:ext cx="11029615" cy="4559122"/>
          </a:xfrm>
        </p:spPr>
        <p:txBody>
          <a:bodyPr>
            <a:normAutofit/>
          </a:bodyPr>
          <a:lstStyle/>
          <a:p>
            <a:r>
              <a:rPr lang="en-US" dirty="0" smtClean="0"/>
              <a:t>Used randomized grid search to optimize the following parameters</a:t>
            </a:r>
          </a:p>
          <a:p>
            <a:pPr lvl="1"/>
            <a:r>
              <a:rPr lang="en-US" dirty="0" err="1" smtClean="0"/>
              <a:t>max_depth</a:t>
            </a:r>
            <a:endParaRPr lang="en-US" dirty="0" smtClean="0"/>
          </a:p>
          <a:p>
            <a:pPr lvl="1"/>
            <a:r>
              <a:rPr lang="en-US" dirty="0" err="1" smtClean="0"/>
              <a:t>learning_rate</a:t>
            </a:r>
            <a:endParaRPr lang="en-US" dirty="0" smtClean="0"/>
          </a:p>
          <a:p>
            <a:pPr lvl="1"/>
            <a:r>
              <a:rPr lang="en-US" dirty="0" err="1" smtClean="0"/>
              <a:t>min_child_weight</a:t>
            </a:r>
            <a:endParaRPr lang="en-US" dirty="0" smtClean="0"/>
          </a:p>
          <a:p>
            <a:pPr lvl="1"/>
            <a:r>
              <a:rPr lang="en-US" dirty="0" err="1" smtClean="0"/>
              <a:t>colsample_bytree</a:t>
            </a:r>
            <a:endParaRPr lang="en-US" dirty="0" smtClean="0"/>
          </a:p>
          <a:p>
            <a:pPr lvl="1"/>
            <a:r>
              <a:rPr lang="en-US" dirty="0" smtClean="0"/>
              <a:t>gamma</a:t>
            </a:r>
          </a:p>
          <a:p>
            <a:pPr lvl="1"/>
            <a:r>
              <a:rPr lang="en-US" dirty="0" err="1" smtClean="0"/>
              <a:t>colsample_bylevel</a:t>
            </a:r>
            <a:endParaRPr lang="en-US" dirty="0" smtClean="0"/>
          </a:p>
          <a:p>
            <a:pPr marL="324000" lvl="1" indent="0">
              <a:buNone/>
            </a:pPr>
            <a:endParaRPr lang="en-US" dirty="0" smtClean="0"/>
          </a:p>
          <a:p>
            <a:r>
              <a:rPr lang="en-US" dirty="0" smtClean="0"/>
              <a:t>Final model parameters</a:t>
            </a:r>
          </a:p>
          <a:p>
            <a:pPr marL="324000" lvl="1" indent="0">
              <a:buNone/>
            </a:pPr>
            <a:r>
              <a:rPr lang="en-US" sz="1800" dirty="0" smtClean="0"/>
              <a:t>objective = </a:t>
            </a:r>
            <a:r>
              <a:rPr lang="en-US" sz="1800" dirty="0" err="1" smtClean="0"/>
              <a:t>binary:logistic</a:t>
            </a:r>
            <a:r>
              <a:rPr lang="en-US" sz="1800" dirty="0" smtClean="0"/>
              <a:t>,  </a:t>
            </a:r>
            <a:r>
              <a:rPr lang="en-US" sz="1800" dirty="0" err="1" smtClean="0"/>
              <a:t>max_delta_step</a:t>
            </a:r>
            <a:r>
              <a:rPr lang="en-US" sz="1800" dirty="0" smtClean="0"/>
              <a:t> = 0, </a:t>
            </a:r>
            <a:r>
              <a:rPr lang="en-US" sz="1800" dirty="0" err="1" smtClean="0"/>
              <a:t>scale_pos_weight</a:t>
            </a:r>
            <a:r>
              <a:rPr lang="en-US" sz="1800" dirty="0" smtClean="0"/>
              <a:t>=1, </a:t>
            </a:r>
            <a:r>
              <a:rPr lang="en-US" sz="1800" dirty="0" err="1" smtClean="0"/>
              <a:t>base_score</a:t>
            </a:r>
            <a:r>
              <a:rPr lang="en-US" sz="1800" dirty="0" smtClean="0"/>
              <a:t>=0.5,  </a:t>
            </a:r>
            <a:r>
              <a:rPr lang="en-US" sz="1800" dirty="0" err="1" smtClean="0"/>
              <a:t>random_state</a:t>
            </a:r>
            <a:r>
              <a:rPr lang="en-US" sz="1800" dirty="0" smtClean="0"/>
              <a:t>=5,  subsample=0.8,  silent=1, </a:t>
            </a:r>
            <a:r>
              <a:rPr lang="en-US" sz="1800" dirty="0" err="1" smtClean="0"/>
              <a:t>min_child_weight</a:t>
            </a:r>
            <a:r>
              <a:rPr lang="en-US" sz="1800" dirty="0" smtClean="0"/>
              <a:t>‘= 3, </a:t>
            </a:r>
            <a:r>
              <a:rPr lang="en-US" sz="1800" dirty="0" err="1" smtClean="0"/>
              <a:t>max_depth</a:t>
            </a:r>
            <a:r>
              <a:rPr lang="en-US" sz="1800" dirty="0" smtClean="0"/>
              <a:t>=8, </a:t>
            </a:r>
            <a:r>
              <a:rPr lang="en-US" sz="1800" dirty="0" err="1" smtClean="0"/>
              <a:t>learning_rate</a:t>
            </a:r>
            <a:r>
              <a:rPr lang="en-US" sz="1800" dirty="0" smtClean="0"/>
              <a:t>= </a:t>
            </a:r>
            <a:r>
              <a:rPr lang="en-US" sz="1800" dirty="0"/>
              <a:t>0.1</a:t>
            </a:r>
            <a:r>
              <a:rPr lang="en-US" sz="1800" dirty="0" smtClean="0"/>
              <a:t>,  gamma=0, </a:t>
            </a:r>
            <a:r>
              <a:rPr lang="en-US" sz="1800" dirty="0" err="1" smtClean="0"/>
              <a:t>colsample_bytree</a:t>
            </a:r>
            <a:r>
              <a:rPr lang="en-US" sz="1800" dirty="0" smtClean="0"/>
              <a:t>=0.6,  </a:t>
            </a:r>
            <a:r>
              <a:rPr lang="en-US" sz="1800" dirty="0" err="1" smtClean="0"/>
              <a:t>colsample_bylevel</a:t>
            </a:r>
            <a:r>
              <a:rPr lang="en-US" sz="1800" dirty="0" smtClean="0"/>
              <a:t>=1</a:t>
            </a:r>
            <a:endParaRPr lang="en-US" dirty="0"/>
          </a:p>
        </p:txBody>
      </p:sp>
    </p:spTree>
    <p:extLst>
      <p:ext uri="{BB962C8B-B14F-4D97-AF65-F5344CB8AC3E}">
        <p14:creationId xmlns:p14="http://schemas.microsoft.com/office/powerpoint/2010/main" val="294490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17553" y="1854557"/>
            <a:ext cx="5716577" cy="4803819"/>
          </a:xfrm>
        </p:spPr>
        <p:txBody>
          <a:bodyPr/>
          <a:lstStyle/>
          <a:p>
            <a:pPr marL="0" indent="0">
              <a:buNone/>
            </a:pPr>
            <a:r>
              <a:rPr lang="en-US" dirty="0" smtClean="0"/>
              <a:t>Due </a:t>
            </a:r>
            <a:r>
              <a:rPr lang="en-US" dirty="0"/>
              <a:t>to the fact I do not own this data I cannot publish the features that are most indicative of gender.  However, I will comment on the modeling process itself.</a:t>
            </a:r>
          </a:p>
          <a:p>
            <a:pPr lvl="1"/>
            <a:r>
              <a:rPr lang="en-US" dirty="0" err="1" smtClean="0"/>
              <a:t>XGBoost</a:t>
            </a:r>
            <a:r>
              <a:rPr lang="en-US" dirty="0" smtClean="0"/>
              <a:t> </a:t>
            </a:r>
            <a:r>
              <a:rPr lang="en-US" dirty="0"/>
              <a:t>worked very well, with very little optimization needed. </a:t>
            </a:r>
            <a:endParaRPr lang="en-US" dirty="0" smtClean="0"/>
          </a:p>
          <a:p>
            <a:pPr lvl="1"/>
            <a:r>
              <a:rPr lang="en-US" dirty="0" smtClean="0"/>
              <a:t>An accuracy of 0.97107 </a:t>
            </a:r>
            <a:r>
              <a:rPr lang="en-US" dirty="0"/>
              <a:t>was </a:t>
            </a:r>
            <a:r>
              <a:rPr lang="en-US" dirty="0" smtClean="0"/>
              <a:t>achieved </a:t>
            </a:r>
            <a:r>
              <a:rPr lang="en-US" dirty="0"/>
              <a:t>for the test </a:t>
            </a:r>
            <a:r>
              <a:rPr lang="en-US" dirty="0" smtClean="0"/>
              <a:t>data using thee optimized model</a:t>
            </a:r>
          </a:p>
          <a:p>
            <a:pPr lvl="1"/>
            <a:r>
              <a:rPr lang="en-US" dirty="0" smtClean="0"/>
              <a:t>If </a:t>
            </a:r>
            <a:r>
              <a:rPr lang="en-US" dirty="0"/>
              <a:t>this were not the case, I would have tried straight logistic regression or random forests. Since the goal of this analysis was to determine the underlying issues women face, I would not use neural nets, because of poor interpretability.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457" y="2604231"/>
            <a:ext cx="6455543" cy="3081792"/>
          </a:xfrm>
          <a:prstGeom prst="rect">
            <a:avLst/>
          </a:prstGeom>
        </p:spPr>
      </p:pic>
    </p:spTree>
    <p:extLst>
      <p:ext uri="{BB962C8B-B14F-4D97-AF65-F5344CB8AC3E}">
        <p14:creationId xmlns:p14="http://schemas.microsoft.com/office/powerpoint/2010/main" val="252810705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443</TotalTime>
  <Words>449</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Determining gender using survey information</vt:lpstr>
      <vt:lpstr>introduction</vt:lpstr>
      <vt:lpstr>Methodology</vt:lpstr>
      <vt:lpstr>Data wrangle</vt:lpstr>
      <vt:lpstr>Feature selection on categorical data</vt:lpstr>
      <vt:lpstr>Xgboost model optimization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aregel</dc:creator>
  <cp:lastModifiedBy>aregel</cp:lastModifiedBy>
  <cp:revision>26</cp:revision>
  <dcterms:created xsi:type="dcterms:W3CDTF">2018-04-04T16:40:29Z</dcterms:created>
  <dcterms:modified xsi:type="dcterms:W3CDTF">2018-04-10T04:23:43Z</dcterms:modified>
</cp:coreProperties>
</file>