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94" r:id="rId3"/>
    <p:sldMasterId id="2147483673" r:id="rId4"/>
  </p:sldMasterIdLst>
  <p:notesMasterIdLst>
    <p:notesMasterId r:id="rId16"/>
  </p:notesMasterIdLst>
  <p:handoutMasterIdLst>
    <p:handoutMasterId r:id="rId17"/>
  </p:handoutMasterIdLst>
  <p:sldIdLst>
    <p:sldId id="347" r:id="rId5"/>
    <p:sldId id="343" r:id="rId6"/>
    <p:sldId id="313" r:id="rId7"/>
    <p:sldId id="300" r:id="rId8"/>
    <p:sldId id="348" r:id="rId9"/>
    <p:sldId id="339" r:id="rId10"/>
    <p:sldId id="321" r:id="rId11"/>
    <p:sldId id="324" r:id="rId12"/>
    <p:sldId id="361" r:id="rId13"/>
    <p:sldId id="346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272" y="-16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9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A193C9-E892-7341-B6DC-666080AC0B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1744D-ABD0-8648-AF02-FF280BFFE6FA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8250E6-517D-C34E-AD56-566613A9CB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E5B6C2-6E3B-9048-BA63-6D102B6BD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77A73-FBCC-3B4F-93B7-6253F9A4DF2C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16CE7C-D58C-F840-8BB2-0A44E35D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7" y="7880808"/>
            <a:ext cx="383458" cy="327286"/>
          </a:xfrm>
          <a:prstGeom prst="rect">
            <a:avLst/>
          </a:prstGeom>
        </p:spPr>
      </p:pic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F6A11C6C-B307-ED4E-93F1-79CE277CB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23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4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1D96-906B-5540-919D-ADAE83F37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40779-607B-DF4F-99EB-3E35FD7D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1F4CB-1584-A14B-814B-F3D6CC0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25780-4D20-AC41-A854-82A5294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9CB15-245F-E544-9C9E-97FBC66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0216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70E0F-82B6-F947-AB3D-C0B3C1A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10DF7-81E6-994F-B646-11E7A954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64217-EB3C-3D49-AE58-BF4E23BE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84970-F574-404C-A041-C7ED42AF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FAAFC-89D6-A44E-B4DD-62D9A6D9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1673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35A7A-6BFE-4846-B889-C30B2E65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A366F-D557-6744-BB5A-4E22EE2E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F3F76-AC35-EF4B-8B76-D4AE993B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1B13F-C376-1449-8A71-B9C6487C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5ACC1-D3BD-9B4E-8FF5-F5C94B26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508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83E7-5D31-364F-BD64-53F9F934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9FCBC-8D03-E748-B656-A53011EE9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63823-63D7-7B4C-A921-547E8578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87FB0-D81C-EF41-97E0-E98FE310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75F85-47A0-9A40-9B45-4A227DFC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96D97-7BD9-E24B-9723-260DBF79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735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4D541-830D-8346-8D77-B6871B46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956C5-D585-C548-B1BB-F7F7758A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D18C6-6A47-B446-B988-0CE5F08A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C296AC-421A-AA4B-804C-4C491BC6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794E4-4B31-B145-83BB-CE099434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47D64F-4040-7947-B0A9-915E341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E92D64-7FFA-FC41-AD1C-9C7617B1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F61AAD-83C7-354E-BB96-864EDDE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8237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FB1C-49D3-294D-A931-9A5DBD81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2AB82-8E2C-8545-9DCE-ED9692D6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CAA112-D8E2-4A42-A8BE-9D0A68FB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574519-417D-7D4D-9586-8A4B9DA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6092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CF4B9C-7244-9E44-8B58-BEF0851C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E472CA-F56B-5445-A70A-8520ED52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6C3ABA-2E4A-BE43-BF71-BA3C617C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048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6B34-5071-3B44-B1EC-1DB5DC0C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A3758-A1E4-0544-87E5-142CF0D5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BB9F98-03CE-4247-8808-F74A09DA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0CD92-4CFA-D047-8371-F2FE09BD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36F63-F522-B340-AEA6-10ACBED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5CDA4-83AE-ED44-81D0-1E867E42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593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40CD-1854-4443-99C9-11485025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DDD7A3-1E97-204A-8529-839836568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B1954F-EB9E-8941-A940-073D2C59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668FE-89A6-2D4A-A995-B91D067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27D96-4ABE-EE40-98FD-E4DC3834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8B94C-20BF-4C4E-B1CF-BC6E4C5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4248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7794-050F-5C47-8569-187BC03E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EC7B0-1ECE-8740-9415-F98D2EB2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6DA06-7D05-0349-9FAC-E66DFFAB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13576-763D-C94C-B779-19AD6DA6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E66EF-2D32-DB4B-A2BE-3CAB32BE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9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4BF077-86AC-CB46-A347-456FB23D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2A0A8C-8BFC-1C42-8D50-FDE2F78D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8EC48-63A1-EA41-85C1-95CBB891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BE4DA-C30B-814A-89AC-A3427E0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44C44-24F7-B346-9986-3D8F5EE8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4765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92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EF1DA3-328B-EA49-AA56-A3210E48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530E0-F3B5-EF48-BE5E-B97DA13B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AF702-EE13-3849-A1C2-74BF894F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6F77D-5664-C74B-B5CB-91D02AF5E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FF430-9CE4-C14E-84B4-446A77C2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415F-5FC5-C942-8055-D534C3F1635C}" type="slidenum">
              <a:rPr lang="es-ES_tradnl" smtClean="0"/>
              <a:t>‹Nº›</a:t>
            </a:fld>
            <a:endParaRPr lang="es-ES_tradnl" dirty="0"/>
          </a:p>
        </p:txBody>
      </p:sp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54B534A8-81FC-084D-A073-C93349575F3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55" y="5944353"/>
            <a:ext cx="755241" cy="6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04230" y="342900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_tradnl" altLang="ko-KR" sz="4800" b="1" dirty="0">
                  <a:latin typeface="+mj-lt"/>
                  <a:cs typeface="Arial" pitchFamily="34" charset="0"/>
                </a:rPr>
                <a:t>Paro en España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Ignacio Esteban González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FEDD27A-DBDD-B842-A8E7-40DAE54C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79" y="4702180"/>
            <a:ext cx="4777152" cy="4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  <a:cs typeface="Arial" pitchFamily="34" charset="0"/>
              </a:rPr>
              <a:t>¿ALGUNA PREGUNTA?</a:t>
            </a:r>
            <a:endParaRPr lang="ko-KR" altLang="en-US" sz="60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0207BA-C1AD-4A8C-9B5F-93C6795DEDCE}"/>
              </a:ext>
            </a:extLst>
          </p:cNvPr>
          <p:cNvSpPr txBox="1"/>
          <p:nvPr/>
        </p:nvSpPr>
        <p:spPr>
          <a:xfrm>
            <a:off x="165629" y="5992510"/>
            <a:ext cx="59303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spc="-150" dirty="0">
                <a:solidFill>
                  <a:srgbClr val="FF0000"/>
                </a:solidFill>
                <a:latin typeface="+mj-lt"/>
              </a:rPr>
              <a:t>MUCHAS GRACIAS.</a:t>
            </a:r>
          </a:p>
        </p:txBody>
      </p:sp>
      <p:sp>
        <p:nvSpPr>
          <p:cNvPr id="8" name="Graphic 162">
            <a:extLst>
              <a:ext uri="{FF2B5EF4-FFF2-40B4-BE49-F238E27FC236}">
                <a16:creationId xmlns:a16="http://schemas.microsoft.com/office/drawing/2014/main" id="{D3DD17A1-3CC1-4A01-A5D5-0638AA0A2CC6}"/>
              </a:ext>
            </a:extLst>
          </p:cNvPr>
          <p:cNvSpPr/>
          <p:nvPr/>
        </p:nvSpPr>
        <p:spPr>
          <a:xfrm>
            <a:off x="1051205" y="1054754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rgbClr val="C00000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DEBBA248-2A7B-AF4A-879A-F5828F39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602089" y="705459"/>
            <a:ext cx="6062087" cy="5084289"/>
            <a:chOff x="5618277" y="669648"/>
            <a:chExt cx="5679433" cy="53324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679433" cy="1062807"/>
              <a:chOff x="5618277" y="936694"/>
              <a:chExt cx="5679433" cy="10628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7F2796-C26F-49CE-B34B-F994717A3BB5}"/>
                  </a:ext>
                </a:extLst>
              </p:cNvPr>
              <p:cNvSpPr txBox="1"/>
              <p:nvPr/>
            </p:nvSpPr>
            <p:spPr>
              <a:xfrm>
                <a:off x="6317101" y="170898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507692" cy="4841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en Madrid vs España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6778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679433" cy="1062807"/>
              <a:chOff x="5618277" y="2406864"/>
              <a:chExt cx="5679433" cy="10628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71A36-EF3E-43A8-9613-2983935F98BE}"/>
                  </a:ext>
                </a:extLst>
              </p:cNvPr>
              <p:cNvSpPr txBox="1"/>
              <p:nvPr/>
            </p:nvSpPr>
            <p:spPr>
              <a:xfrm>
                <a:off x="6317101" y="317915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536883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</a:t>
                </a:r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juvenil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68330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02</a:t>
                </a:r>
                <a:endParaRPr lang="es-ES" altLang="ko-KR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679433" cy="1062807"/>
              <a:chOff x="5618277" y="3877034"/>
              <a:chExt cx="5679433" cy="106280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18F916-5025-40E2-A65F-E95C7AC3422C}"/>
                  </a:ext>
                </a:extLst>
              </p:cNvPr>
              <p:cNvSpPr txBox="1"/>
              <p:nvPr/>
            </p:nvSpPr>
            <p:spPr>
              <a:xfrm>
                <a:off x="6317101" y="464932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2345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por </a:t>
                </a:r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género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778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DAF110-98E3-4339-8F71-EBEC50243363}"/>
                </a:ext>
              </a:extLst>
            </p:cNvPr>
            <p:cNvGrpSpPr/>
            <p:nvPr/>
          </p:nvGrpSpPr>
          <p:grpSpPr>
            <a:xfrm>
              <a:off x="5618277" y="4939270"/>
              <a:ext cx="5679433" cy="1062806"/>
              <a:chOff x="5618277" y="3877034"/>
              <a:chExt cx="5679433" cy="106280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B1B8C2-BBED-4A55-8939-28930A9ACE0B}"/>
                  </a:ext>
                </a:extLst>
              </p:cNvPr>
              <p:cNvSpPr txBox="1"/>
              <p:nvPr/>
            </p:nvSpPr>
            <p:spPr>
              <a:xfrm>
                <a:off x="6317101" y="4649322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C777B-6811-4FC7-9EE8-8DDC6C5AE937}"/>
                  </a:ext>
                </a:extLst>
              </p:cNvPr>
              <p:cNvSpPr txBox="1"/>
              <p:nvPr/>
            </p:nvSpPr>
            <p:spPr>
              <a:xfrm>
                <a:off x="6443563" y="3946285"/>
                <a:ext cx="4507692" cy="5239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Familias en paro y contratos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1429FE-36F0-4CB1-89CE-07E1B2BB8BBC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7787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AD639FDC-CB0B-7E43-9173-0DA98ADE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Hipótesis</a:t>
            </a:r>
            <a:r>
              <a:rPr lang="en-US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0049B-2679-4993-889C-E6888590CAA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190834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C41EC4-862D-40D5-B9B3-649B3DB760FA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H="1" flipV="1">
            <a:off x="7810075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D5C3E-B373-4613-A3D9-14D51012AC0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58680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AE18A-591D-45B1-84B4-AD5EA0B287E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H="1" flipV="1">
            <a:off x="4081133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01796-B25B-4BA4-8573-171686336BBD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H="1">
            <a:off x="262249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7BEC4-1D1D-465B-8C11-74132ECD7C42}"/>
              </a:ext>
            </a:extLst>
          </p:cNvPr>
          <p:cNvCxnSpPr>
            <a:cxnSpLocks/>
            <a:stCxn id="15" idx="7"/>
          </p:cNvCxnSpPr>
          <p:nvPr/>
        </p:nvCxnSpPr>
        <p:spPr>
          <a:xfrm flipH="1" flipV="1">
            <a:off x="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9CAB-D61F-4D85-8867-5B015BB48565}"/>
              </a:ext>
            </a:extLst>
          </p:cNvPr>
          <p:cNvSpPr/>
          <p:nvPr/>
        </p:nvSpPr>
        <p:spPr>
          <a:xfrm flipH="1">
            <a:off x="9027092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5C7DE-FD71-49AF-8078-E9EC5D02C1B6}"/>
              </a:ext>
            </a:extLst>
          </p:cNvPr>
          <p:cNvSpPr/>
          <p:nvPr/>
        </p:nvSpPr>
        <p:spPr>
          <a:xfrm flipH="1">
            <a:off x="7670314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2275A-3EB8-4B5F-A462-B1A4BB9A3EC0}"/>
              </a:ext>
            </a:extLst>
          </p:cNvPr>
          <p:cNvSpPr/>
          <p:nvPr/>
        </p:nvSpPr>
        <p:spPr>
          <a:xfrm flipH="1">
            <a:off x="5704276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F9D04-D736-473C-AFE5-634397640082}"/>
              </a:ext>
            </a:extLst>
          </p:cNvPr>
          <p:cNvSpPr/>
          <p:nvPr/>
        </p:nvSpPr>
        <p:spPr>
          <a:xfrm flipH="1">
            <a:off x="394137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BA997-D0ED-4E6F-807C-D63C60374912}"/>
              </a:ext>
            </a:extLst>
          </p:cNvPr>
          <p:cNvSpPr/>
          <p:nvPr/>
        </p:nvSpPr>
        <p:spPr>
          <a:xfrm flipH="1">
            <a:off x="2482734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11ED-EA5D-45CC-A2C0-C8B2321818E9}"/>
              </a:ext>
            </a:extLst>
          </p:cNvPr>
          <p:cNvSpPr txBox="1"/>
          <p:nvPr/>
        </p:nvSpPr>
        <p:spPr>
          <a:xfrm flipH="1">
            <a:off x="7379930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1137C-CD43-4C4C-8E44-81C25B781573}"/>
              </a:ext>
            </a:extLst>
          </p:cNvPr>
          <p:cNvSpPr txBox="1"/>
          <p:nvPr/>
        </p:nvSpPr>
        <p:spPr>
          <a:xfrm flipH="1">
            <a:off x="541638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A46A1-E649-458C-BCC8-B82A318F8B62}"/>
              </a:ext>
            </a:extLst>
          </p:cNvPr>
          <p:cNvSpPr txBox="1"/>
          <p:nvPr/>
        </p:nvSpPr>
        <p:spPr>
          <a:xfrm flipH="1">
            <a:off x="3650986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831F-A4FC-4E37-B5BF-E3B0EB1F2EC7}"/>
              </a:ext>
            </a:extLst>
          </p:cNvPr>
          <p:cNvSpPr txBox="1"/>
          <p:nvPr/>
        </p:nvSpPr>
        <p:spPr>
          <a:xfrm flipH="1">
            <a:off x="2192350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B9B09-4BF1-45A0-91F9-5A4EACA6F81D}"/>
              </a:ext>
            </a:extLst>
          </p:cNvPr>
          <p:cNvSpPr txBox="1"/>
          <p:nvPr/>
        </p:nvSpPr>
        <p:spPr>
          <a:xfrm flipH="1">
            <a:off x="1121358" y="4509517"/>
            <a:ext cx="1731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¿Cómo está el paro en nuestra comunidad con respecto a España?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0907-F9A0-4844-9346-C10FCBCE35A4}"/>
              </a:ext>
            </a:extLst>
          </p:cNvPr>
          <p:cNvSpPr txBox="1"/>
          <p:nvPr/>
        </p:nvSpPr>
        <p:spPr>
          <a:xfrm flipH="1">
            <a:off x="8775447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D0B8ED-14F7-A342-B4C5-94BD98C4A8D0}"/>
              </a:ext>
            </a:extLst>
          </p:cNvPr>
          <p:cNvSpPr txBox="1"/>
          <p:nvPr/>
        </p:nvSpPr>
        <p:spPr>
          <a:xfrm>
            <a:off x="1303681" y="2070737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¿Ha mejorado el paro juvenil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lo largo de los años?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63E828-BA9B-644E-80F9-FD5126B710CA}"/>
              </a:ext>
            </a:extLst>
          </p:cNvPr>
          <p:cNvSpPr txBox="1"/>
          <p:nvPr/>
        </p:nvSpPr>
        <p:spPr>
          <a:xfrm>
            <a:off x="3623848" y="5371440"/>
            <a:ext cx="2472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¿Es cierto que hay más paro</a:t>
            </a:r>
          </a:p>
          <a:p>
            <a:pPr algn="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femenino que masculino?</a:t>
            </a:r>
          </a:p>
          <a:p>
            <a:endParaRPr lang="es-ES_tradn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F968A7-3A52-2648-81CA-B1E375EA7B55}"/>
              </a:ext>
            </a:extLst>
          </p:cNvPr>
          <p:cNvSpPr txBox="1"/>
          <p:nvPr/>
        </p:nvSpPr>
        <p:spPr>
          <a:xfrm>
            <a:off x="8082858" y="3585018"/>
            <a:ext cx="2642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¿Hay muchas familias enteras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que, por desgracia,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están en paro?</a:t>
            </a:r>
          </a:p>
          <a:p>
            <a:endParaRPr lang="es-ES_tradnl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254839F-0802-CD40-B530-FC166FA37895}"/>
              </a:ext>
            </a:extLst>
          </p:cNvPr>
          <p:cNvSpPr txBox="1"/>
          <p:nvPr/>
        </p:nvSpPr>
        <p:spPr>
          <a:xfrm>
            <a:off x="9483241" y="5371439"/>
            <a:ext cx="23727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¿Qué tipo de contratos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 los que más se firman?</a:t>
            </a:r>
          </a:p>
          <a:p>
            <a:endParaRPr lang="es-ES_tradnl" dirty="0"/>
          </a:p>
        </p:txBody>
      </p:sp>
      <p:grpSp>
        <p:nvGrpSpPr>
          <p:cNvPr id="39" name="Group 110">
            <a:extLst>
              <a:ext uri="{FF2B5EF4-FFF2-40B4-BE49-F238E27FC236}">
                <a16:creationId xmlns:a16="http://schemas.microsoft.com/office/drawing/2014/main" id="{321DC6A5-6FF7-4943-BC45-C8FDA64635AE}"/>
              </a:ext>
            </a:extLst>
          </p:cNvPr>
          <p:cNvGrpSpPr/>
          <p:nvPr/>
        </p:nvGrpSpPr>
        <p:grpSpPr>
          <a:xfrm>
            <a:off x="4878144" y="1273816"/>
            <a:ext cx="2338046" cy="2919372"/>
            <a:chOff x="4418825" y="1666106"/>
            <a:chExt cx="3563188" cy="4508108"/>
          </a:xfrm>
        </p:grpSpPr>
        <p:grpSp>
          <p:nvGrpSpPr>
            <p:cNvPr id="40" name="그룹 7">
              <a:extLst>
                <a:ext uri="{FF2B5EF4-FFF2-40B4-BE49-F238E27FC236}">
                  <a16:creationId xmlns:a16="http://schemas.microsoft.com/office/drawing/2014/main" id="{B867BF13-7CBF-AD4D-9432-E6D5424C1500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553041" cy="1526662"/>
              <a:chOff x="1541839" y="2217893"/>
              <a:chExt cx="2159832" cy="928031"/>
            </a:xfrm>
            <a:solidFill>
              <a:schemeClr val="accent3"/>
            </a:solidFill>
          </p:grpSpPr>
          <p:grpSp>
            <p:nvGrpSpPr>
              <p:cNvPr id="79" name="그룹 8">
                <a:extLst>
                  <a:ext uri="{FF2B5EF4-FFF2-40B4-BE49-F238E27FC236}">
                    <a16:creationId xmlns:a16="http://schemas.microsoft.com/office/drawing/2014/main" id="{E2E52801-9948-454D-828F-9AFAA8B0A2ED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grpFill/>
            </p:grpSpPr>
            <p:sp>
              <p:nvSpPr>
                <p:cNvPr id="81" name="Freeform 18">
                  <a:extLst>
                    <a:ext uri="{FF2B5EF4-FFF2-40B4-BE49-F238E27FC236}">
                      <a16:creationId xmlns:a16="http://schemas.microsoft.com/office/drawing/2014/main" id="{9D689879-3AEF-1D46-9572-127CDA585311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Freeform 19">
                  <a:extLst>
                    <a:ext uri="{FF2B5EF4-FFF2-40B4-BE49-F238E27FC236}">
                      <a16:creationId xmlns:a16="http://schemas.microsoft.com/office/drawing/2014/main" id="{1A18E523-5555-A542-A1B0-052506D10ABA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직사각형 9">
                <a:extLst>
                  <a:ext uri="{FF2B5EF4-FFF2-40B4-BE49-F238E27FC236}">
                    <a16:creationId xmlns:a16="http://schemas.microsoft.com/office/drawing/2014/main" id="{B1A9EB85-A718-724A-87B7-8D9DE4E66145}"/>
                  </a:ext>
                </a:extLst>
              </p:cNvPr>
              <p:cNvSpPr/>
              <p:nvPr/>
            </p:nvSpPr>
            <p:spPr>
              <a:xfrm rot="18740140">
                <a:off x="1753624" y="2648402"/>
                <a:ext cx="285737" cy="709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61">
              <a:extLst>
                <a:ext uri="{FF2B5EF4-FFF2-40B4-BE49-F238E27FC236}">
                  <a16:creationId xmlns:a16="http://schemas.microsoft.com/office/drawing/2014/main" id="{4E0A5936-A469-564C-8AC3-82C86E93B448}"/>
                </a:ext>
              </a:extLst>
            </p:cNvPr>
            <p:cNvGrpSpPr/>
            <p:nvPr/>
          </p:nvGrpSpPr>
          <p:grpSpPr>
            <a:xfrm>
              <a:off x="4418825" y="1666106"/>
              <a:ext cx="3343265" cy="3378518"/>
              <a:chOff x="4440672" y="1511354"/>
              <a:chExt cx="3343265" cy="3378518"/>
            </a:xfrm>
          </p:grpSpPr>
          <p:sp>
            <p:nvSpPr>
              <p:cNvPr id="43" name="자유형: 도형 19">
                <a:extLst>
                  <a:ext uri="{FF2B5EF4-FFF2-40B4-BE49-F238E27FC236}">
                    <a16:creationId xmlns:a16="http://schemas.microsoft.com/office/drawing/2014/main" id="{6C349685-C7B8-A544-B50F-399A3413B8CA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B583BE7F-AAF1-374B-8A1F-6A4C05259637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45" name="그룹 49">
                  <a:extLst>
                    <a:ext uri="{FF2B5EF4-FFF2-40B4-BE49-F238E27FC236}">
                      <a16:creationId xmlns:a16="http://schemas.microsoft.com/office/drawing/2014/main" id="{BF936686-FE16-5840-A9E6-1C43EDE137CA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6" name="타원 50">
                    <a:extLst>
                      <a:ext uri="{FF2B5EF4-FFF2-40B4-BE49-F238E27FC236}">
                        <a16:creationId xmlns:a16="http://schemas.microsoft.com/office/drawing/2014/main" id="{B8B671D4-326A-AB44-97CC-13DF25F2B79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타원 51">
                    <a:extLst>
                      <a:ext uri="{FF2B5EF4-FFF2-40B4-BE49-F238E27FC236}">
                        <a16:creationId xmlns:a16="http://schemas.microsoft.com/office/drawing/2014/main" id="{26156960-301E-8C4F-977D-D5FAF88CDDED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Block Arc 11">
                    <a:extLst>
                      <a:ext uri="{FF2B5EF4-FFF2-40B4-BE49-F238E27FC236}">
                        <a16:creationId xmlns:a16="http://schemas.microsoft.com/office/drawing/2014/main" id="{BA78E68B-F414-A248-99A5-F091C54C3C9E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6" name="그룹 21">
                  <a:extLst>
                    <a:ext uri="{FF2B5EF4-FFF2-40B4-BE49-F238E27FC236}">
                      <a16:creationId xmlns:a16="http://schemas.microsoft.com/office/drawing/2014/main" id="{64114213-CF81-694E-88EC-AFAAD10C8476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3" name="타원 22">
                    <a:extLst>
                      <a:ext uri="{FF2B5EF4-FFF2-40B4-BE49-F238E27FC236}">
                        <a16:creationId xmlns:a16="http://schemas.microsoft.com/office/drawing/2014/main" id="{EB6A2418-EEA3-4249-9B0F-9BDEEB452A63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23">
                    <a:extLst>
                      <a:ext uri="{FF2B5EF4-FFF2-40B4-BE49-F238E27FC236}">
                        <a16:creationId xmlns:a16="http://schemas.microsoft.com/office/drawing/2014/main" id="{EB6A25AB-5382-4F4C-97DF-E7BB54CB4A31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Block Arc 11">
                    <a:extLst>
                      <a:ext uri="{FF2B5EF4-FFF2-40B4-BE49-F238E27FC236}">
                        <a16:creationId xmlns:a16="http://schemas.microsoft.com/office/drawing/2014/main" id="{09759871-D79B-0E47-A11B-1E1C89D5E3A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25">
                  <a:extLst>
                    <a:ext uri="{FF2B5EF4-FFF2-40B4-BE49-F238E27FC236}">
                      <a16:creationId xmlns:a16="http://schemas.microsoft.com/office/drawing/2014/main" id="{26F68B2F-79D0-D344-A4E0-D0D1FAA653AF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0" name="타원 26">
                    <a:extLst>
                      <a:ext uri="{FF2B5EF4-FFF2-40B4-BE49-F238E27FC236}">
                        <a16:creationId xmlns:a16="http://schemas.microsoft.com/office/drawing/2014/main" id="{C9C52C8F-4A4A-5A4B-A02D-171E4C5C28C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타원 27">
                    <a:extLst>
                      <a:ext uri="{FF2B5EF4-FFF2-40B4-BE49-F238E27FC236}">
                        <a16:creationId xmlns:a16="http://schemas.microsoft.com/office/drawing/2014/main" id="{8120B4B8-951D-E341-904E-E9CC92606DDD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Block Arc 11">
                    <a:extLst>
                      <a:ext uri="{FF2B5EF4-FFF2-40B4-BE49-F238E27FC236}">
                        <a16:creationId xmlns:a16="http://schemas.microsoft.com/office/drawing/2014/main" id="{5803AA6C-6398-3045-82A8-D4F6AA075225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29">
                  <a:extLst>
                    <a:ext uri="{FF2B5EF4-FFF2-40B4-BE49-F238E27FC236}">
                      <a16:creationId xmlns:a16="http://schemas.microsoft.com/office/drawing/2014/main" id="{A3D8B45F-7F8B-664E-8FD3-00EC93B79EEB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7" name="타원 30">
                    <a:extLst>
                      <a:ext uri="{FF2B5EF4-FFF2-40B4-BE49-F238E27FC236}">
                        <a16:creationId xmlns:a16="http://schemas.microsoft.com/office/drawing/2014/main" id="{BB78DB6E-F4A2-5149-8E4C-79F845681961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31">
                    <a:extLst>
                      <a:ext uri="{FF2B5EF4-FFF2-40B4-BE49-F238E27FC236}">
                        <a16:creationId xmlns:a16="http://schemas.microsoft.com/office/drawing/2014/main" id="{828CD64E-043C-A043-BB99-72DCB64E4F77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Block Arc 11">
                    <a:extLst>
                      <a:ext uri="{FF2B5EF4-FFF2-40B4-BE49-F238E27FC236}">
                        <a16:creationId xmlns:a16="http://schemas.microsoft.com/office/drawing/2014/main" id="{35F56475-202D-C44B-BCC5-223425A4F9FB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33">
                  <a:extLst>
                    <a:ext uri="{FF2B5EF4-FFF2-40B4-BE49-F238E27FC236}">
                      <a16:creationId xmlns:a16="http://schemas.microsoft.com/office/drawing/2014/main" id="{409C0341-4C40-4D46-870F-6454DE3A421E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4" name="타원 34">
                    <a:extLst>
                      <a:ext uri="{FF2B5EF4-FFF2-40B4-BE49-F238E27FC236}">
                        <a16:creationId xmlns:a16="http://schemas.microsoft.com/office/drawing/2014/main" id="{D1B60099-84F2-1E43-8A1A-69236463B4E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타원 35">
                    <a:extLst>
                      <a:ext uri="{FF2B5EF4-FFF2-40B4-BE49-F238E27FC236}">
                        <a16:creationId xmlns:a16="http://schemas.microsoft.com/office/drawing/2014/main" id="{5C478CB7-CF83-B843-872D-84EABBD1B6CB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Block Arc 11">
                    <a:extLst>
                      <a:ext uri="{FF2B5EF4-FFF2-40B4-BE49-F238E27FC236}">
                        <a16:creationId xmlns:a16="http://schemas.microsoft.com/office/drawing/2014/main" id="{1D27454B-3102-EE41-9D20-DA525F45F30D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37">
                  <a:extLst>
                    <a:ext uri="{FF2B5EF4-FFF2-40B4-BE49-F238E27FC236}">
                      <a16:creationId xmlns:a16="http://schemas.microsoft.com/office/drawing/2014/main" id="{2F93924D-E142-BC4D-A806-5E56ABFD73F3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1" name="타원 38">
                    <a:extLst>
                      <a:ext uri="{FF2B5EF4-FFF2-40B4-BE49-F238E27FC236}">
                        <a16:creationId xmlns:a16="http://schemas.microsoft.com/office/drawing/2014/main" id="{825D68F3-2320-C24F-B286-C0A641F35A8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39">
                    <a:extLst>
                      <a:ext uri="{FF2B5EF4-FFF2-40B4-BE49-F238E27FC236}">
                        <a16:creationId xmlns:a16="http://schemas.microsoft.com/office/drawing/2014/main" id="{EFC1B506-A0CA-EA44-8E60-5DC37FB15FB4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Block Arc 11">
                    <a:extLst>
                      <a:ext uri="{FF2B5EF4-FFF2-40B4-BE49-F238E27FC236}">
                        <a16:creationId xmlns:a16="http://schemas.microsoft.com/office/drawing/2014/main" id="{20DD6A21-6317-5449-9D53-0B76CF0FAF0C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41">
                  <a:extLst>
                    <a:ext uri="{FF2B5EF4-FFF2-40B4-BE49-F238E27FC236}">
                      <a16:creationId xmlns:a16="http://schemas.microsoft.com/office/drawing/2014/main" id="{873C33C7-7FEE-964B-A7D5-97685A9589DC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58" name="타원 42">
                    <a:extLst>
                      <a:ext uri="{FF2B5EF4-FFF2-40B4-BE49-F238E27FC236}">
                        <a16:creationId xmlns:a16="http://schemas.microsoft.com/office/drawing/2014/main" id="{1B41DB90-71C8-7D45-A6C6-0D9720AC4C8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타원 43">
                    <a:extLst>
                      <a:ext uri="{FF2B5EF4-FFF2-40B4-BE49-F238E27FC236}">
                        <a16:creationId xmlns:a16="http://schemas.microsoft.com/office/drawing/2014/main" id="{33BDE60D-2DD0-0143-80A7-C4ED59B7562E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Block Arc 11">
                    <a:extLst>
                      <a:ext uri="{FF2B5EF4-FFF2-40B4-BE49-F238E27FC236}">
                        <a16:creationId xmlns:a16="http://schemas.microsoft.com/office/drawing/2014/main" id="{9C82DFE2-9481-D342-8F63-D47310ABA497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그룹 45">
                  <a:extLst>
                    <a:ext uri="{FF2B5EF4-FFF2-40B4-BE49-F238E27FC236}">
                      <a16:creationId xmlns:a16="http://schemas.microsoft.com/office/drawing/2014/main" id="{C1313F6B-11C6-EF48-A04E-CA4756C95C5A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55" name="타원 46">
                    <a:extLst>
                      <a:ext uri="{FF2B5EF4-FFF2-40B4-BE49-F238E27FC236}">
                        <a16:creationId xmlns:a16="http://schemas.microsoft.com/office/drawing/2014/main" id="{4FF5266D-290C-774C-A303-1DBD2124415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47">
                    <a:extLst>
                      <a:ext uri="{FF2B5EF4-FFF2-40B4-BE49-F238E27FC236}">
                        <a16:creationId xmlns:a16="http://schemas.microsoft.com/office/drawing/2014/main" id="{8A130006-1672-E94C-8A11-CFA93E91656A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Block Arc 11">
                    <a:extLst>
                      <a:ext uri="{FF2B5EF4-FFF2-40B4-BE49-F238E27FC236}">
                        <a16:creationId xmlns:a16="http://schemas.microsoft.com/office/drawing/2014/main" id="{E200C435-B500-3647-9E69-8044C2BD1605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이등변 삼각형 58">
                  <a:extLst>
                    <a:ext uri="{FF2B5EF4-FFF2-40B4-BE49-F238E27FC236}">
                      <a16:creationId xmlns:a16="http://schemas.microsoft.com/office/drawing/2014/main" id="{9018B439-4AE5-2844-A236-CD0A348DC299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9">
                  <a:extLst>
                    <a:ext uri="{FF2B5EF4-FFF2-40B4-BE49-F238E27FC236}">
                      <a16:creationId xmlns:a16="http://schemas.microsoft.com/office/drawing/2014/main" id="{1BD3A0D8-33EC-A248-96B5-9EB5270669A1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pic>
        <p:nvPicPr>
          <p:cNvPr id="83" name="Imagen 82" descr="Logotipo, Icono&#10;&#10;Descripción generada automáticamente">
            <a:extLst>
              <a:ext uri="{FF2B5EF4-FFF2-40B4-BE49-F238E27FC236}">
                <a16:creationId xmlns:a16="http://schemas.microsoft.com/office/drawing/2014/main" id="{F2E86AFE-0C76-874E-8281-30B77B6E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DF6B23-E659-4C3B-8E73-8BA8818817CF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ko-K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la capital ha bajado la tasa un 3.41% en el último año y en España un 3.2%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9FA1F12B-CF61-4645-B831-49033C9C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636737"/>
            <a:ext cx="7596004" cy="40448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4ABF1A-845A-2142-8A2A-0EDCB3A089A6}"/>
              </a:ext>
            </a:extLst>
          </p:cNvPr>
          <p:cNvSpPr txBox="1"/>
          <p:nvPr/>
        </p:nvSpPr>
        <p:spPr>
          <a:xfrm>
            <a:off x="4459240" y="735274"/>
            <a:ext cx="69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/>
              <a:t>Paro en la capital con respecto a España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E1F4A7C-6C8B-4C43-87F3-558649B25B10}"/>
              </a:ext>
            </a:extLst>
          </p:cNvPr>
          <p:cNvSpPr/>
          <p:nvPr/>
        </p:nvSpPr>
        <p:spPr>
          <a:xfrm>
            <a:off x="1777772" y="996884"/>
            <a:ext cx="549600" cy="5232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7DC4BC3A-4A08-E94F-A32C-1F16BF24765E}"/>
              </a:ext>
            </a:extLst>
          </p:cNvPr>
          <p:cNvSpPr/>
          <p:nvPr/>
        </p:nvSpPr>
        <p:spPr>
          <a:xfrm rot="5400000">
            <a:off x="1780207" y="5335463"/>
            <a:ext cx="544729" cy="54960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507E51A-B941-ED4E-9BE2-A23E513D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6936" y="2838075"/>
            <a:ext cx="3766233" cy="1072728"/>
            <a:chOff x="2551705" y="4283314"/>
            <a:chExt cx="2347709" cy="9595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94002" y="4462709"/>
              <a:ext cx="2305412" cy="7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El porcentaje de paro juvenil en España en el último trimestre fue de 30,70%. En los últimos doce meses el porcentaje ha cambiado en -9,44 puntos porcentuales.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4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España</a:t>
              </a:r>
              <a:endParaRPr lang="ko-KR" altLang="en-US" sz="1200" b="1" dirty="0">
                <a:solidFill>
                  <a:schemeClr val="accent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6936" y="4377757"/>
            <a:ext cx="3828179" cy="1038758"/>
            <a:chOff x="2551705" y="4283314"/>
            <a:chExt cx="2409085" cy="6921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603788" y="4421743"/>
              <a:ext cx="2357002" cy="55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El porcentaje de paro juvenil en la Comunidad de Madrid en el último trimestre fue de 23,71%. En los últimos doce meses el porcentaje ha cambiado en </a:t>
              </a:r>
            </a:p>
            <a:p>
              <a:pPr algn="just"/>
              <a:r>
                <a:rPr lang="es-ES" sz="1200" dirty="0"/>
                <a:t>-10,47 puntos porcentuales.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18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Comunidad de Madrid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471500" y="2849150"/>
            <a:ext cx="351897" cy="37897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471502" y="4396137"/>
            <a:ext cx="351895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7083828" y="651936"/>
            <a:ext cx="46870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Paro </a:t>
            </a:r>
            <a:r>
              <a:rPr lang="en-GB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juvenil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A9745-CB81-4950-B974-891FA4CAAC79}"/>
              </a:ext>
            </a:extLst>
          </p:cNvPr>
          <p:cNvSpPr txBox="1"/>
          <p:nvPr/>
        </p:nvSpPr>
        <p:spPr>
          <a:xfrm>
            <a:off x="7632030" y="1773820"/>
            <a:ext cx="4138808" cy="49866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s-ES_tradnl" altLang="ko-KR" sz="1400" dirty="0"/>
              <a:t>Diferencias que existen entre el país y la capital.</a:t>
            </a:r>
          </a:p>
          <a:p>
            <a:pPr algn="r">
              <a:lnSpc>
                <a:spcPct val="150000"/>
              </a:lnSpc>
            </a:pPr>
            <a:r>
              <a:rPr lang="es-ES_tradnl" altLang="ko-KR" sz="1400" dirty="0">
                <a:cs typeface="Arial" pitchFamily="34" charset="0"/>
              </a:rPr>
              <a:t>¿Es cierto que hay mucho paro juvenil?</a:t>
            </a:r>
          </a:p>
        </p:txBody>
      </p:sp>
      <p:pic>
        <p:nvPicPr>
          <p:cNvPr id="14" name="Imagen 1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E20EEFB-475A-B14D-B4DD-88B06AE0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" y="1222809"/>
            <a:ext cx="7092696" cy="5352652"/>
          </a:xfrm>
          <a:prstGeom prst="rect">
            <a:avLst/>
          </a:prstGeom>
        </p:spPr>
      </p:pic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FD574A26-9CED-224A-B31E-716C8DF63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  <p:sp>
        <p:nvSpPr>
          <p:cNvPr id="18" name="Parallelogram 15">
            <a:extLst>
              <a:ext uri="{FF2B5EF4-FFF2-40B4-BE49-F238E27FC236}">
                <a16:creationId xmlns:a16="http://schemas.microsoft.com/office/drawing/2014/main" id="{80342B4E-2B9C-4F4D-A4D7-5C973C9E9F98}"/>
              </a:ext>
            </a:extLst>
          </p:cNvPr>
          <p:cNvSpPr/>
          <p:nvPr/>
        </p:nvSpPr>
        <p:spPr>
          <a:xfrm rot="15483856">
            <a:off x="7057146" y="393692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4012165" cy="1517536"/>
          </a:xfrm>
        </p:spPr>
        <p:txBody>
          <a:bodyPr/>
          <a:lstStyle/>
          <a:p>
            <a:pPr algn="l"/>
            <a:r>
              <a:rPr lang="es-ES_tradnl" sz="4000" dirty="0"/>
              <a:t>Desempleo con respecto al género </a:t>
            </a:r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606725" y="1840222"/>
            <a:ext cx="7430467" cy="4264210"/>
            <a:chOff x="-912637" y="1391999"/>
            <a:chExt cx="8208550" cy="49515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-912637" y="1391999"/>
              <a:ext cx="7034385" cy="4951526"/>
              <a:chOff x="393932" y="2359359"/>
              <a:chExt cx="4187607" cy="2947670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4772115">
                <a:off x="3667139" y="4392629"/>
                <a:ext cx="914400" cy="914400"/>
              </a:xfrm>
              <a:prstGeom prst="upArrowCallout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9547010">
                <a:off x="393932" y="2826227"/>
                <a:ext cx="914400" cy="914400"/>
              </a:xfrm>
              <a:prstGeom prst="upArrowCallout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 rot="5050374">
                <a:off x="2830176" y="2404962"/>
                <a:ext cx="961139" cy="869933"/>
              </a:xfrm>
              <a:prstGeom prst="upArrowCallout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9"/>
              <a:ext cx="552111" cy="5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5"/>
              <a:ext cx="552111" cy="5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3C90AB-5DF7-BF4B-9CE7-B0354D1E054C}"/>
              </a:ext>
            </a:extLst>
          </p:cNvPr>
          <p:cNvSpPr txBox="1"/>
          <p:nvPr/>
        </p:nvSpPr>
        <p:spPr>
          <a:xfrm rot="20308546">
            <a:off x="529421" y="27378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Desempleo</a:t>
            </a:r>
          </a:p>
        </p:txBody>
      </p:sp>
      <p:pic>
        <p:nvPicPr>
          <p:cNvPr id="33" name="Imagen 3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5A082DB-8381-0540-915E-EBCF40FA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93" y="3783996"/>
            <a:ext cx="4921216" cy="2612399"/>
          </a:xfrm>
          <a:prstGeom prst="rect">
            <a:avLst/>
          </a:prstGeom>
        </p:spPr>
      </p:pic>
      <p:pic>
        <p:nvPicPr>
          <p:cNvPr id="35" name="Imagen 3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8B24F9-5CED-B940-A637-09794E06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" y="3914587"/>
            <a:ext cx="5240324" cy="2712244"/>
          </a:xfrm>
          <a:prstGeom prst="rect">
            <a:avLst/>
          </a:prstGeom>
        </p:spPr>
      </p:pic>
      <p:pic>
        <p:nvPicPr>
          <p:cNvPr id="37" name="Imagen 3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8063E86-0944-CF41-B5C2-EB97D977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31" y="638297"/>
            <a:ext cx="4901278" cy="258743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8079B176-DA5E-6B45-A558-333234E240CA}"/>
              </a:ext>
            </a:extLst>
          </p:cNvPr>
          <p:cNvSpPr txBox="1"/>
          <p:nvPr/>
        </p:nvSpPr>
        <p:spPr>
          <a:xfrm rot="4927668">
            <a:off x="4232159" y="235076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&gt; 24 años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45F8F9D-9B8D-6644-A9B5-86829B55D492}"/>
              </a:ext>
            </a:extLst>
          </p:cNvPr>
          <p:cNvSpPr txBox="1"/>
          <p:nvPr/>
        </p:nvSpPr>
        <p:spPr>
          <a:xfrm rot="4673666">
            <a:off x="5430366" y="525836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&lt; 25 años</a:t>
            </a:r>
          </a:p>
        </p:txBody>
      </p:sp>
      <p:sp>
        <p:nvSpPr>
          <p:cNvPr id="40" name="Round Same Side Corner Rectangle 8">
            <a:extLst>
              <a:ext uri="{FF2B5EF4-FFF2-40B4-BE49-F238E27FC236}">
                <a16:creationId xmlns:a16="http://schemas.microsoft.com/office/drawing/2014/main" id="{C0A5D966-39D4-6845-A6FA-2EDAC5F627C3}"/>
              </a:ext>
            </a:extLst>
          </p:cNvPr>
          <p:cNvSpPr/>
          <p:nvPr/>
        </p:nvSpPr>
        <p:spPr>
          <a:xfrm>
            <a:off x="3145368" y="1104391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0000"/>
              </a:solidFill>
            </a:endParaRPr>
          </a:p>
        </p:txBody>
      </p:sp>
      <p:sp>
        <p:nvSpPr>
          <p:cNvPr id="41" name="Round Same Side Corner Rectangle 20">
            <a:extLst>
              <a:ext uri="{FF2B5EF4-FFF2-40B4-BE49-F238E27FC236}">
                <a16:creationId xmlns:a16="http://schemas.microsoft.com/office/drawing/2014/main" id="{DA57CB65-0B1A-7A40-8460-22F4AB1DBA60}"/>
              </a:ext>
            </a:extLst>
          </p:cNvPr>
          <p:cNvSpPr/>
          <p:nvPr/>
        </p:nvSpPr>
        <p:spPr>
          <a:xfrm rot="10800000">
            <a:off x="3583963" y="1098277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3" name="Imagen 22" descr="Logotipo, Icono&#10;&#10;Descripción generada automáticamente">
            <a:extLst>
              <a:ext uri="{FF2B5EF4-FFF2-40B4-BE49-F238E27FC236}">
                <a16:creationId xmlns:a16="http://schemas.microsoft.com/office/drawing/2014/main" id="{CF3CB91E-1BC8-0945-9131-4383EFC38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5663"/>
            <a:ext cx="11573197" cy="724247"/>
          </a:xfrm>
        </p:spPr>
        <p:txBody>
          <a:bodyPr/>
          <a:lstStyle/>
          <a:p>
            <a:r>
              <a:rPr lang="es-ES" sz="4800" dirty="0"/>
              <a:t>Familias en paro – España vs Capital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E22592-B8CA-47F7-9726-D70EAD46F43D}"/>
              </a:ext>
            </a:extLst>
          </p:cNvPr>
          <p:cNvSpPr/>
          <p:nvPr/>
        </p:nvSpPr>
        <p:spPr>
          <a:xfrm>
            <a:off x="323529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A6D0-2DB6-452A-ACE3-20F91CC95639}"/>
              </a:ext>
            </a:extLst>
          </p:cNvPr>
          <p:cNvSpPr/>
          <p:nvPr/>
        </p:nvSpPr>
        <p:spPr>
          <a:xfrm>
            <a:off x="323529" y="1842846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E55E2-F517-4A98-908C-38FBDFCD0690}"/>
              </a:ext>
            </a:extLst>
          </p:cNvPr>
          <p:cNvGrpSpPr/>
          <p:nvPr/>
        </p:nvGrpSpPr>
        <p:grpSpPr>
          <a:xfrm>
            <a:off x="630962" y="2157054"/>
            <a:ext cx="3239091" cy="1323440"/>
            <a:chOff x="258307" y="2094277"/>
            <a:chExt cx="2592288" cy="1323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B6FCA-D884-4A6D-A134-DBEA449BC6E1}"/>
                </a:ext>
              </a:extLst>
            </p:cNvPr>
            <p:cNvSpPr txBox="1"/>
            <p:nvPr/>
          </p:nvSpPr>
          <p:spPr>
            <a:xfrm>
              <a:off x="258307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altLang="ko-KR" sz="1400" b="1" dirty="0">
                  <a:solidFill>
                    <a:schemeClr val="bg1"/>
                  </a:solidFill>
                  <a:cs typeface="Arial" pitchFamily="34" charset="0"/>
                </a:rPr>
                <a:t>Hogares en España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9C0C45-2B21-418C-B51D-D3EA61B8FABC}"/>
                </a:ext>
              </a:extLst>
            </p:cNvPr>
            <p:cNvSpPr txBox="1"/>
            <p:nvPr/>
          </p:nvSpPr>
          <p:spPr>
            <a:xfrm>
              <a:off x="258309" y="2402054"/>
              <a:ext cx="25922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>
                  <a:solidFill>
                    <a:schemeClr val="bg1"/>
                  </a:solidFill>
                </a:rPr>
                <a:t>El porcentaje de hogares con todos sus miembros en paro en Madrid fue de 7.46%. En los últimos doce meses el número de hogares con todos sus miembros en paro ha cambiado en -1,39 puntos porcentuales.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FF05EF-379F-4BE9-A24D-248FE9DE3597}"/>
              </a:ext>
            </a:extLst>
          </p:cNvPr>
          <p:cNvGrpSpPr/>
          <p:nvPr/>
        </p:nvGrpSpPr>
        <p:grpSpPr>
          <a:xfrm>
            <a:off x="630961" y="4236327"/>
            <a:ext cx="3239093" cy="1401075"/>
            <a:chOff x="220649" y="4141377"/>
            <a:chExt cx="2592289" cy="14010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C8C6F-4FD7-4E2C-8B3B-2E8DFA2E4702}"/>
                </a:ext>
              </a:extLst>
            </p:cNvPr>
            <p:cNvSpPr txBox="1"/>
            <p:nvPr/>
          </p:nvSpPr>
          <p:spPr>
            <a:xfrm>
              <a:off x="220649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altLang="ko-KR" sz="1400" b="1" dirty="0">
                  <a:solidFill>
                    <a:schemeClr val="bg1"/>
                  </a:solidFill>
                  <a:cs typeface="Arial" pitchFamily="34" charset="0"/>
                </a:rPr>
                <a:t>Hogares en la capital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DF985-D2FB-4908-A4EC-86E512FCF507}"/>
                </a:ext>
              </a:extLst>
            </p:cNvPr>
            <p:cNvSpPr txBox="1"/>
            <p:nvPr/>
          </p:nvSpPr>
          <p:spPr>
            <a:xfrm>
              <a:off x="220652" y="4526789"/>
              <a:ext cx="25922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>
                  <a:solidFill>
                    <a:schemeClr val="bg1"/>
                  </a:solidFill>
                </a:rPr>
                <a:t>El porcentaje de hogares con todos sus miembros en paro en Madrid fue de 4.93%. En los últimos doce meses el número de hogares con todos sus miembros en paro ha cambiado en -1,35 puntos porcentuales.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69763AB-3562-3E41-B0FB-FDC6EB91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28" y="1763119"/>
            <a:ext cx="7721600" cy="43180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D088D4C1-A96B-E54D-8B28-18675439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Familias en la Comunidad de Madrid</a:t>
            </a:r>
          </a:p>
        </p:txBody>
      </p:sp>
      <p:grpSp>
        <p:nvGrpSpPr>
          <p:cNvPr id="3" name="그룹 422">
            <a:extLst>
              <a:ext uri="{FF2B5EF4-FFF2-40B4-BE49-F238E27FC236}">
                <a16:creationId xmlns:a16="http://schemas.microsoft.com/office/drawing/2014/main" id="{C2650C3F-BA83-4340-8B04-F6F8F324EB5C}"/>
              </a:ext>
            </a:extLst>
          </p:cNvPr>
          <p:cNvGrpSpPr/>
          <p:nvPr/>
        </p:nvGrpSpPr>
        <p:grpSpPr>
          <a:xfrm>
            <a:off x="7296626" y="5704169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C1523F38-DE03-456B-AE95-F0943AB1C89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643C2F36-C6B3-4F27-B851-F83866AD0B70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34F2D1A2-A6A1-4DAA-A91F-E6E35ED1D4A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59103795-EED8-4E94-B177-7C227C1F3F30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D64BC28-BE51-498F-953C-D73C26A4C2A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057C674-AC40-4219-A8B2-DB36799049B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95A4E789-B616-495E-86F6-B7664984EA86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C03374C5-173D-4D48-A938-0D68B7CB777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26D3EF87-375A-4972-92C8-2659F9F0037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1EA2A1E4-AA91-4BDC-B0B9-01410EDC6B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8BA883F-2921-41A9-B30B-1CEC47D4836D}"/>
              </a:ext>
            </a:extLst>
          </p:cNvPr>
          <p:cNvSpPr txBox="1"/>
          <p:nvPr/>
        </p:nvSpPr>
        <p:spPr>
          <a:xfrm>
            <a:off x="6218804" y="1980458"/>
            <a:ext cx="52855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todos sus miembros trabajando ha subido un 5.24% en el último año.</a:t>
            </a:r>
          </a:p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al menos la mitad de sus miembros trabajando ha bajado un 3.36% en el último año.</a:t>
            </a:r>
          </a:p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todos sus miembros en el paro ha bajado un 1.35% en el último año.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BA3231-74F2-4689-AD6F-D6786C785806}"/>
              </a:ext>
            </a:extLst>
          </p:cNvPr>
          <p:cNvSpPr txBox="1"/>
          <p:nvPr/>
        </p:nvSpPr>
        <p:spPr>
          <a:xfrm>
            <a:off x="6211884" y="1354818"/>
            <a:ext cx="5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Porcentajes con respecto al último año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20B3FEE-8EE1-441D-AD6B-A3CF09022A0D}"/>
              </a:ext>
            </a:extLst>
          </p:cNvPr>
          <p:cNvGrpSpPr/>
          <p:nvPr/>
        </p:nvGrpSpPr>
        <p:grpSpPr>
          <a:xfrm>
            <a:off x="5807641" y="5039668"/>
            <a:ext cx="1188000" cy="1309349"/>
            <a:chOff x="935223" y="1831619"/>
            <a:chExt cx="1188000" cy="1309349"/>
          </a:xfrm>
        </p:grpSpPr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E3469DF3-B481-4B3F-85DB-F7B14DCED563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Rectangle 69">
              <a:extLst>
                <a:ext uri="{FF2B5EF4-FFF2-40B4-BE49-F238E27FC236}">
                  <a16:creationId xmlns:a16="http://schemas.microsoft.com/office/drawing/2014/main" id="{9808EAE8-B95D-45D8-8CEE-2BADEE31855D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747D9144-2FF6-4AAA-A172-8E5F1321CF86}"/>
              </a:ext>
            </a:extLst>
          </p:cNvPr>
          <p:cNvSpPr txBox="1"/>
          <p:nvPr/>
        </p:nvSpPr>
        <p:spPr>
          <a:xfrm>
            <a:off x="5810847" y="5198242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Mitad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223EFEE-14E9-4BB4-A916-6883735DDB26}"/>
              </a:ext>
            </a:extLst>
          </p:cNvPr>
          <p:cNvGrpSpPr/>
          <p:nvPr/>
        </p:nvGrpSpPr>
        <p:grpSpPr>
          <a:xfrm>
            <a:off x="256695" y="4771756"/>
            <a:ext cx="1188000" cy="1309349"/>
            <a:chOff x="935223" y="1831619"/>
            <a:chExt cx="1188000" cy="1309349"/>
          </a:xfrm>
        </p:grpSpPr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755E0038-F38C-4B4C-A0B6-D6AAC660329A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Rectangle 69">
              <a:extLst>
                <a:ext uri="{FF2B5EF4-FFF2-40B4-BE49-F238E27FC236}">
                  <a16:creationId xmlns:a16="http://schemas.microsoft.com/office/drawing/2014/main" id="{21098403-FA24-44BB-B40E-3A0904A113B1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7B0B38E3-D6C4-4FF2-AD3B-F5B5465E08B9}"/>
              </a:ext>
            </a:extLst>
          </p:cNvPr>
          <p:cNvSpPr txBox="1"/>
          <p:nvPr/>
        </p:nvSpPr>
        <p:spPr>
          <a:xfrm>
            <a:off x="377257" y="5432975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84.16%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5B5DC4-67E1-40FD-84A3-27EA82EAEF61}"/>
              </a:ext>
            </a:extLst>
          </p:cNvPr>
          <p:cNvSpPr txBox="1"/>
          <p:nvPr/>
        </p:nvSpPr>
        <p:spPr>
          <a:xfrm>
            <a:off x="5940998" y="5649118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12.51%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85FC828-507A-4507-9DAA-7D719BC0A5BF}"/>
              </a:ext>
            </a:extLst>
          </p:cNvPr>
          <p:cNvSpPr txBox="1"/>
          <p:nvPr/>
        </p:nvSpPr>
        <p:spPr>
          <a:xfrm>
            <a:off x="281015" y="4932872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Trabajan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6" name="그룹 411">
            <a:extLst>
              <a:ext uri="{FF2B5EF4-FFF2-40B4-BE49-F238E27FC236}">
                <a16:creationId xmlns:a16="http://schemas.microsoft.com/office/drawing/2014/main" id="{393D6BFF-189F-4371-955E-428A953CBE83}"/>
              </a:ext>
            </a:extLst>
          </p:cNvPr>
          <p:cNvGrpSpPr/>
          <p:nvPr/>
        </p:nvGrpSpPr>
        <p:grpSpPr>
          <a:xfrm>
            <a:off x="1755278" y="4813688"/>
            <a:ext cx="2626990" cy="540633"/>
            <a:chOff x="2820026" y="4245399"/>
            <a:chExt cx="2626990" cy="540633"/>
          </a:xfrm>
        </p:grpSpPr>
        <p:sp>
          <p:nvSpPr>
            <p:cNvPr id="327" name="Round Same Side Corner Rectangle 8">
              <a:extLst>
                <a:ext uri="{FF2B5EF4-FFF2-40B4-BE49-F238E27FC236}">
                  <a16:creationId xmlns:a16="http://schemas.microsoft.com/office/drawing/2014/main" id="{61A88D89-D397-4F01-AEBA-190002C9AEFF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ound Same Side Corner Rectangle 8">
              <a:extLst>
                <a:ext uri="{FF2B5EF4-FFF2-40B4-BE49-F238E27FC236}">
                  <a16:creationId xmlns:a16="http://schemas.microsoft.com/office/drawing/2014/main" id="{1693FC85-0C3E-4391-8A39-15199A2392BB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ound Same Side Corner Rectangle 8">
              <a:extLst>
                <a:ext uri="{FF2B5EF4-FFF2-40B4-BE49-F238E27FC236}">
                  <a16:creationId xmlns:a16="http://schemas.microsoft.com/office/drawing/2014/main" id="{FEE8A930-464E-4D47-8E80-7044B497A4F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ound Same Side Corner Rectangle 8">
              <a:extLst>
                <a:ext uri="{FF2B5EF4-FFF2-40B4-BE49-F238E27FC236}">
                  <a16:creationId xmlns:a16="http://schemas.microsoft.com/office/drawing/2014/main" id="{533019F0-2806-4537-A227-9A481CC1394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1" name="Round Same Side Corner Rectangle 8">
              <a:extLst>
                <a:ext uri="{FF2B5EF4-FFF2-40B4-BE49-F238E27FC236}">
                  <a16:creationId xmlns:a16="http://schemas.microsoft.com/office/drawing/2014/main" id="{BCD98573-39A7-4865-9936-62B851F6ADA6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2" name="Round Same Side Corner Rectangle 8">
              <a:extLst>
                <a:ext uri="{FF2B5EF4-FFF2-40B4-BE49-F238E27FC236}">
                  <a16:creationId xmlns:a16="http://schemas.microsoft.com/office/drawing/2014/main" id="{EE5DB249-4F12-4215-B957-92C7AD9EF889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ound Same Side Corner Rectangle 8">
              <a:extLst>
                <a:ext uri="{FF2B5EF4-FFF2-40B4-BE49-F238E27FC236}">
                  <a16:creationId xmlns:a16="http://schemas.microsoft.com/office/drawing/2014/main" id="{4E63AF6F-F780-4CB0-9CD7-8626707651F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ound Same Side Corner Rectangle 8">
              <a:extLst>
                <a:ext uri="{FF2B5EF4-FFF2-40B4-BE49-F238E27FC236}">
                  <a16:creationId xmlns:a16="http://schemas.microsoft.com/office/drawing/2014/main" id="{6DEDE720-102F-460D-B45C-6F0082D4400E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ound Same Side Corner Rectangle 8">
              <a:extLst>
                <a:ext uri="{FF2B5EF4-FFF2-40B4-BE49-F238E27FC236}">
                  <a16:creationId xmlns:a16="http://schemas.microsoft.com/office/drawing/2014/main" id="{AA103335-ADC9-46CC-9E97-CD2117EC8DD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ound Same Side Corner Rectangle 8">
              <a:extLst>
                <a:ext uri="{FF2B5EF4-FFF2-40B4-BE49-F238E27FC236}">
                  <a16:creationId xmlns:a16="http://schemas.microsoft.com/office/drawing/2014/main" id="{37F7E220-578A-40BF-A191-711B0E8F1D7D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pic>
        <p:nvPicPr>
          <p:cNvPr id="26" name="Imagen 2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07A69898-C862-0042-B32D-A9EBF3DA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" y="1261229"/>
            <a:ext cx="6133345" cy="3313055"/>
          </a:xfrm>
          <a:prstGeom prst="rect">
            <a:avLst/>
          </a:prstGeom>
        </p:spPr>
      </p:pic>
      <p:grpSp>
        <p:nvGrpSpPr>
          <p:cNvPr id="77" name="그룹 433">
            <a:extLst>
              <a:ext uri="{FF2B5EF4-FFF2-40B4-BE49-F238E27FC236}">
                <a16:creationId xmlns:a16="http://schemas.microsoft.com/office/drawing/2014/main" id="{4A7E5EA0-9757-754F-B7E5-AB32B47563D9}"/>
              </a:ext>
            </a:extLst>
          </p:cNvPr>
          <p:cNvGrpSpPr/>
          <p:nvPr/>
        </p:nvGrpSpPr>
        <p:grpSpPr>
          <a:xfrm>
            <a:off x="7296626" y="5105002"/>
            <a:ext cx="2626990" cy="540633"/>
            <a:chOff x="2820026" y="4245399"/>
            <a:chExt cx="2626990" cy="540633"/>
          </a:xfrm>
          <a:solidFill>
            <a:schemeClr val="accent2"/>
          </a:solidFill>
        </p:grpSpPr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0418A63B-27D1-C049-BA3E-CCBF0A96EB12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9" name="Round Same Side Corner Rectangle 8">
              <a:extLst>
                <a:ext uri="{FF2B5EF4-FFF2-40B4-BE49-F238E27FC236}">
                  <a16:creationId xmlns:a16="http://schemas.microsoft.com/office/drawing/2014/main" id="{F0E8A36B-3D82-A142-9316-75D2CC79933C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Round Same Side Corner Rectangle 8">
              <a:extLst>
                <a:ext uri="{FF2B5EF4-FFF2-40B4-BE49-F238E27FC236}">
                  <a16:creationId xmlns:a16="http://schemas.microsoft.com/office/drawing/2014/main" id="{5FAEF9B9-BD6A-CE48-B94F-D67EA2FF52BB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ound Same Side Corner Rectangle 8">
              <a:extLst>
                <a:ext uri="{FF2B5EF4-FFF2-40B4-BE49-F238E27FC236}">
                  <a16:creationId xmlns:a16="http://schemas.microsoft.com/office/drawing/2014/main" id="{CEF1E0DD-95A0-4047-86AD-5DE4BD0AA2B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ound Same Side Corner Rectangle 8">
              <a:extLst>
                <a:ext uri="{FF2B5EF4-FFF2-40B4-BE49-F238E27FC236}">
                  <a16:creationId xmlns:a16="http://schemas.microsoft.com/office/drawing/2014/main" id="{86A46DB0-0477-1D46-994A-AD8675E4EBC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ound Same Side Corner Rectangle 8">
              <a:extLst>
                <a:ext uri="{FF2B5EF4-FFF2-40B4-BE49-F238E27FC236}">
                  <a16:creationId xmlns:a16="http://schemas.microsoft.com/office/drawing/2014/main" id="{A4FCAEE4-9359-BB45-80E0-49267917C325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DA6BB75A-96DC-7F4F-BCE4-06EF85956869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ound Same Side Corner Rectangle 8">
              <a:extLst>
                <a:ext uri="{FF2B5EF4-FFF2-40B4-BE49-F238E27FC236}">
                  <a16:creationId xmlns:a16="http://schemas.microsoft.com/office/drawing/2014/main" id="{5DB681CE-6D57-2040-90C1-8F2DE2F7E579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ound Same Side Corner Rectangle 8">
              <a:extLst>
                <a:ext uri="{FF2B5EF4-FFF2-40B4-BE49-F238E27FC236}">
                  <a16:creationId xmlns:a16="http://schemas.microsoft.com/office/drawing/2014/main" id="{68E51086-146A-D241-8B8D-F3CFBC92D44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ound Same Side Corner Rectangle 8">
              <a:extLst>
                <a:ext uri="{FF2B5EF4-FFF2-40B4-BE49-F238E27FC236}">
                  <a16:creationId xmlns:a16="http://schemas.microsoft.com/office/drawing/2014/main" id="{4DDEBEA5-66D9-EC41-9768-3FBFB16F0311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99" name="TextBox 306">
            <a:extLst>
              <a:ext uri="{FF2B5EF4-FFF2-40B4-BE49-F238E27FC236}">
                <a16:creationId xmlns:a16="http://schemas.microsoft.com/office/drawing/2014/main" id="{D24CF131-3DE5-034A-9C43-15F3D590C843}"/>
              </a:ext>
            </a:extLst>
          </p:cNvPr>
          <p:cNvSpPr txBox="1"/>
          <p:nvPr/>
        </p:nvSpPr>
        <p:spPr>
          <a:xfrm>
            <a:off x="7465658" y="3745021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Parados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311">
            <a:extLst>
              <a:ext uri="{FF2B5EF4-FFF2-40B4-BE49-F238E27FC236}">
                <a16:creationId xmlns:a16="http://schemas.microsoft.com/office/drawing/2014/main" id="{4E23BC2A-0570-6D48-9771-D2C33FE42A09}"/>
              </a:ext>
            </a:extLst>
          </p:cNvPr>
          <p:cNvSpPr txBox="1"/>
          <p:nvPr/>
        </p:nvSpPr>
        <p:spPr>
          <a:xfrm>
            <a:off x="7471511" y="4355654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4.93%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1" name="그룹 422">
            <a:extLst>
              <a:ext uri="{FF2B5EF4-FFF2-40B4-BE49-F238E27FC236}">
                <a16:creationId xmlns:a16="http://schemas.microsoft.com/office/drawing/2014/main" id="{81795CEA-4205-CB45-A990-BA783B730E7D}"/>
              </a:ext>
            </a:extLst>
          </p:cNvPr>
          <p:cNvGrpSpPr/>
          <p:nvPr/>
        </p:nvGrpSpPr>
        <p:grpSpPr>
          <a:xfrm>
            <a:off x="8919580" y="3697351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102" name="Round Same Side Corner Rectangle 8">
              <a:extLst>
                <a:ext uri="{FF2B5EF4-FFF2-40B4-BE49-F238E27FC236}">
                  <a16:creationId xmlns:a16="http://schemas.microsoft.com/office/drawing/2014/main" id="{F1EF293B-087C-334E-8B06-9871BB2B892B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Round Same Side Corner Rectangle 8">
              <a:extLst>
                <a:ext uri="{FF2B5EF4-FFF2-40B4-BE49-F238E27FC236}">
                  <a16:creationId xmlns:a16="http://schemas.microsoft.com/office/drawing/2014/main" id="{C6D387F4-1C2B-6C4D-9836-5F5D939AAF91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4" name="Round Same Side Corner Rectangle 8">
              <a:extLst>
                <a:ext uri="{FF2B5EF4-FFF2-40B4-BE49-F238E27FC236}">
                  <a16:creationId xmlns:a16="http://schemas.microsoft.com/office/drawing/2014/main" id="{FDBF29F8-C0A5-E948-B055-B7D62CD63699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5" name="Round Same Side Corner Rectangle 8">
              <a:extLst>
                <a:ext uri="{FF2B5EF4-FFF2-40B4-BE49-F238E27FC236}">
                  <a16:creationId xmlns:a16="http://schemas.microsoft.com/office/drawing/2014/main" id="{CC15620A-BAFD-364D-8344-8234E7D3AC2B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6" name="Round Same Side Corner Rectangle 8">
              <a:extLst>
                <a:ext uri="{FF2B5EF4-FFF2-40B4-BE49-F238E27FC236}">
                  <a16:creationId xmlns:a16="http://schemas.microsoft.com/office/drawing/2014/main" id="{86A9FD40-BD24-2340-9970-4E8313C2088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7" name="Round Same Side Corner Rectangle 8">
              <a:extLst>
                <a:ext uri="{FF2B5EF4-FFF2-40B4-BE49-F238E27FC236}">
                  <a16:creationId xmlns:a16="http://schemas.microsoft.com/office/drawing/2014/main" id="{C26DEEE5-7DEB-6B4B-AA8A-B2BD91CE5E62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8" name="Round Same Side Corner Rectangle 8">
              <a:extLst>
                <a:ext uri="{FF2B5EF4-FFF2-40B4-BE49-F238E27FC236}">
                  <a16:creationId xmlns:a16="http://schemas.microsoft.com/office/drawing/2014/main" id="{603E1738-CC6B-124B-9B09-C74D0CC07189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9" name="Round Same Side Corner Rectangle 8">
              <a:extLst>
                <a:ext uri="{FF2B5EF4-FFF2-40B4-BE49-F238E27FC236}">
                  <a16:creationId xmlns:a16="http://schemas.microsoft.com/office/drawing/2014/main" id="{D6C9BA00-3D1B-444E-AF88-785B5DDFD0B7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0" name="Round Same Side Corner Rectangle 8">
              <a:extLst>
                <a:ext uri="{FF2B5EF4-FFF2-40B4-BE49-F238E27FC236}">
                  <a16:creationId xmlns:a16="http://schemas.microsoft.com/office/drawing/2014/main" id="{0363A51A-76AC-7E43-A8E5-B67FC270B44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1" name="Round Same Side Corner Rectangle 8">
              <a:extLst>
                <a:ext uri="{FF2B5EF4-FFF2-40B4-BE49-F238E27FC236}">
                  <a16:creationId xmlns:a16="http://schemas.microsoft.com/office/drawing/2014/main" id="{0156F322-9389-1F4F-AC08-9AA16EE27A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2" name="그룹 422">
            <a:extLst>
              <a:ext uri="{FF2B5EF4-FFF2-40B4-BE49-F238E27FC236}">
                <a16:creationId xmlns:a16="http://schemas.microsoft.com/office/drawing/2014/main" id="{F3CD3447-5B7B-824F-BA19-1D8EB90A8B34}"/>
              </a:ext>
            </a:extLst>
          </p:cNvPr>
          <p:cNvGrpSpPr/>
          <p:nvPr/>
        </p:nvGrpSpPr>
        <p:grpSpPr>
          <a:xfrm>
            <a:off x="8919580" y="4343558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113" name="Round Same Side Corner Rectangle 8">
              <a:extLst>
                <a:ext uri="{FF2B5EF4-FFF2-40B4-BE49-F238E27FC236}">
                  <a16:creationId xmlns:a16="http://schemas.microsoft.com/office/drawing/2014/main" id="{612D4B1C-4C6E-7E4D-9AB9-573E98447FB9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4" name="Round Same Side Corner Rectangle 8">
              <a:extLst>
                <a:ext uri="{FF2B5EF4-FFF2-40B4-BE49-F238E27FC236}">
                  <a16:creationId xmlns:a16="http://schemas.microsoft.com/office/drawing/2014/main" id="{5E497912-AF97-1049-B6B4-2BE0270999EA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5" name="Round Same Side Corner Rectangle 8">
              <a:extLst>
                <a:ext uri="{FF2B5EF4-FFF2-40B4-BE49-F238E27FC236}">
                  <a16:creationId xmlns:a16="http://schemas.microsoft.com/office/drawing/2014/main" id="{1CD188AA-AD25-9547-B231-CBBB0C37CFBE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6" name="Round Same Side Corner Rectangle 8">
              <a:extLst>
                <a:ext uri="{FF2B5EF4-FFF2-40B4-BE49-F238E27FC236}">
                  <a16:creationId xmlns:a16="http://schemas.microsoft.com/office/drawing/2014/main" id="{1FCF038F-FB36-B142-9CFE-3B9ED8983B5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7" name="Round Same Side Corner Rectangle 8">
              <a:extLst>
                <a:ext uri="{FF2B5EF4-FFF2-40B4-BE49-F238E27FC236}">
                  <a16:creationId xmlns:a16="http://schemas.microsoft.com/office/drawing/2014/main" id="{DFC0652C-6F33-D244-85D7-60521280FE9D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8" name="Round Same Side Corner Rectangle 8">
              <a:extLst>
                <a:ext uri="{FF2B5EF4-FFF2-40B4-BE49-F238E27FC236}">
                  <a16:creationId xmlns:a16="http://schemas.microsoft.com/office/drawing/2014/main" id="{7F41CABF-EA86-EA40-8F7F-0619BD61407D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9" name="Round Same Side Corner Rectangle 8">
              <a:extLst>
                <a:ext uri="{FF2B5EF4-FFF2-40B4-BE49-F238E27FC236}">
                  <a16:creationId xmlns:a16="http://schemas.microsoft.com/office/drawing/2014/main" id="{3F08E600-B46B-8B43-A937-84A902CF5BA2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0" name="Round Same Side Corner Rectangle 8">
              <a:extLst>
                <a:ext uri="{FF2B5EF4-FFF2-40B4-BE49-F238E27FC236}">
                  <a16:creationId xmlns:a16="http://schemas.microsoft.com/office/drawing/2014/main" id="{394F3D71-50D1-4349-A27B-B47191510893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1" name="Round Same Side Corner Rectangle 8">
              <a:extLst>
                <a:ext uri="{FF2B5EF4-FFF2-40B4-BE49-F238E27FC236}">
                  <a16:creationId xmlns:a16="http://schemas.microsoft.com/office/drawing/2014/main" id="{1F7CCF4E-9C86-824C-8B7B-908DF936E18B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2" name="Round Same Side Corner Rectangle 8">
              <a:extLst>
                <a:ext uri="{FF2B5EF4-FFF2-40B4-BE49-F238E27FC236}">
                  <a16:creationId xmlns:a16="http://schemas.microsoft.com/office/drawing/2014/main" id="{0AD97DA6-A7C7-A140-96C8-3F81DECF362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3" name="그룹 411">
            <a:extLst>
              <a:ext uri="{FF2B5EF4-FFF2-40B4-BE49-F238E27FC236}">
                <a16:creationId xmlns:a16="http://schemas.microsoft.com/office/drawing/2014/main" id="{F802272A-6B79-C94D-A75E-EAF64EAA1979}"/>
              </a:ext>
            </a:extLst>
          </p:cNvPr>
          <p:cNvGrpSpPr/>
          <p:nvPr/>
        </p:nvGrpSpPr>
        <p:grpSpPr>
          <a:xfrm>
            <a:off x="1755278" y="5385786"/>
            <a:ext cx="2626990" cy="540633"/>
            <a:chOff x="2820026" y="4245399"/>
            <a:chExt cx="2626990" cy="540633"/>
          </a:xfrm>
        </p:grpSpPr>
        <p:sp>
          <p:nvSpPr>
            <p:cNvPr id="124" name="Round Same Side Corner Rectangle 8">
              <a:extLst>
                <a:ext uri="{FF2B5EF4-FFF2-40B4-BE49-F238E27FC236}">
                  <a16:creationId xmlns:a16="http://schemas.microsoft.com/office/drawing/2014/main" id="{1E3EEB75-25F5-0645-B5F9-EBA7073D6113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5" name="Round Same Side Corner Rectangle 8">
              <a:extLst>
                <a:ext uri="{FF2B5EF4-FFF2-40B4-BE49-F238E27FC236}">
                  <a16:creationId xmlns:a16="http://schemas.microsoft.com/office/drawing/2014/main" id="{CB5282AB-0512-674B-9663-7567A53E9F32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6" name="Round Same Side Corner Rectangle 8">
              <a:extLst>
                <a:ext uri="{FF2B5EF4-FFF2-40B4-BE49-F238E27FC236}">
                  <a16:creationId xmlns:a16="http://schemas.microsoft.com/office/drawing/2014/main" id="{D25A48EC-EEA6-4549-9CB8-5FE602F51192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7" name="Round Same Side Corner Rectangle 8">
              <a:extLst>
                <a:ext uri="{FF2B5EF4-FFF2-40B4-BE49-F238E27FC236}">
                  <a16:creationId xmlns:a16="http://schemas.microsoft.com/office/drawing/2014/main" id="{B5AF591D-D630-7C4A-B593-BA7F4C566B45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8" name="Round Same Side Corner Rectangle 8">
              <a:extLst>
                <a:ext uri="{FF2B5EF4-FFF2-40B4-BE49-F238E27FC236}">
                  <a16:creationId xmlns:a16="http://schemas.microsoft.com/office/drawing/2014/main" id="{0EE3ECCF-ED1E-0745-9EC0-E4F3E13AE81B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9" name="Round Same Side Corner Rectangle 8">
              <a:extLst>
                <a:ext uri="{FF2B5EF4-FFF2-40B4-BE49-F238E27FC236}">
                  <a16:creationId xmlns:a16="http://schemas.microsoft.com/office/drawing/2014/main" id="{1ECEAF3C-CE6F-DC48-8F22-CC68C3074FB6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0" name="Round Same Side Corner Rectangle 8">
              <a:extLst>
                <a:ext uri="{FF2B5EF4-FFF2-40B4-BE49-F238E27FC236}">
                  <a16:creationId xmlns:a16="http://schemas.microsoft.com/office/drawing/2014/main" id="{3E114682-9853-4A4F-A191-DDA65E112FD8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1" name="Round Same Side Corner Rectangle 8">
              <a:extLst>
                <a:ext uri="{FF2B5EF4-FFF2-40B4-BE49-F238E27FC236}">
                  <a16:creationId xmlns:a16="http://schemas.microsoft.com/office/drawing/2014/main" id="{6E85BEEE-F6C7-0847-B2ED-F6FEC731E734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2" name="Round Same Side Corner Rectangle 8">
              <a:extLst>
                <a:ext uri="{FF2B5EF4-FFF2-40B4-BE49-F238E27FC236}">
                  <a16:creationId xmlns:a16="http://schemas.microsoft.com/office/drawing/2014/main" id="{8D99DA54-3B3A-FF47-B472-A8304A4FE352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3" name="Round Same Side Corner Rectangle 8">
              <a:extLst>
                <a:ext uri="{FF2B5EF4-FFF2-40B4-BE49-F238E27FC236}">
                  <a16:creationId xmlns:a16="http://schemas.microsoft.com/office/drawing/2014/main" id="{D7EBDA69-61A5-5C4F-BC48-68F149BC8EB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34" name="Group 303">
            <a:extLst>
              <a:ext uri="{FF2B5EF4-FFF2-40B4-BE49-F238E27FC236}">
                <a16:creationId xmlns:a16="http://schemas.microsoft.com/office/drawing/2014/main" id="{C6129E3B-C86C-0C47-A448-3766ED156743}"/>
              </a:ext>
            </a:extLst>
          </p:cNvPr>
          <p:cNvGrpSpPr/>
          <p:nvPr/>
        </p:nvGrpSpPr>
        <p:grpSpPr>
          <a:xfrm>
            <a:off x="7426294" y="3531313"/>
            <a:ext cx="1188000" cy="1401559"/>
            <a:chOff x="2435515" y="1359447"/>
            <a:chExt cx="1188000" cy="1401559"/>
          </a:xfrm>
        </p:grpSpPr>
        <p:sp>
          <p:nvSpPr>
            <p:cNvPr id="135" name="Hexagon 304">
              <a:extLst>
                <a:ext uri="{FF2B5EF4-FFF2-40B4-BE49-F238E27FC236}">
                  <a16:creationId xmlns:a16="http://schemas.microsoft.com/office/drawing/2014/main" id="{EE3EB00B-7CC2-9643-933A-873E10A530F0}"/>
                </a:ext>
              </a:extLst>
            </p:cNvPr>
            <p:cNvSpPr/>
            <p:nvPr/>
          </p:nvSpPr>
          <p:spPr>
            <a:xfrm rot="5400000">
              <a:off x="2381515" y="1519006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Rectangle 69">
              <a:extLst>
                <a:ext uri="{FF2B5EF4-FFF2-40B4-BE49-F238E27FC236}">
                  <a16:creationId xmlns:a16="http://schemas.microsoft.com/office/drawing/2014/main" id="{10F259FE-7D5D-404C-8DF7-581DCE9F4A42}"/>
                </a:ext>
              </a:extLst>
            </p:cNvPr>
            <p:cNvSpPr/>
            <p:nvPr/>
          </p:nvSpPr>
          <p:spPr>
            <a:xfrm>
              <a:off x="2435515" y="1359447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88900">
              <a:solidFill>
                <a:schemeClr val="accent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311">
            <a:extLst>
              <a:ext uri="{FF2B5EF4-FFF2-40B4-BE49-F238E27FC236}">
                <a16:creationId xmlns:a16="http://schemas.microsoft.com/office/drawing/2014/main" id="{2159CDCA-95BE-DE49-B06F-B2652A16DD23}"/>
              </a:ext>
            </a:extLst>
          </p:cNvPr>
          <p:cNvSpPr txBox="1"/>
          <p:nvPr/>
        </p:nvSpPr>
        <p:spPr>
          <a:xfrm>
            <a:off x="7571924" y="4220341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4.93%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4" name="TextBox 306">
            <a:extLst>
              <a:ext uri="{FF2B5EF4-FFF2-40B4-BE49-F238E27FC236}">
                <a16:creationId xmlns:a16="http://schemas.microsoft.com/office/drawing/2014/main" id="{98A04005-AA3E-AD49-A3FA-A8C01F671C8E}"/>
              </a:ext>
            </a:extLst>
          </p:cNvPr>
          <p:cNvSpPr txBox="1"/>
          <p:nvPr/>
        </p:nvSpPr>
        <p:spPr>
          <a:xfrm>
            <a:off x="7443183" y="3697351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Parados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0" name="Imagen 89" descr="Logotipo, Icono&#10;&#10;Descripción generada automáticamente">
            <a:extLst>
              <a:ext uri="{FF2B5EF4-FFF2-40B4-BE49-F238E27FC236}">
                <a16:creationId xmlns:a16="http://schemas.microsoft.com/office/drawing/2014/main" id="{3209E529-4096-6042-85B1-7BD6795D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6" y="2503181"/>
            <a:ext cx="4102985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 todos los contratos que se han firmado en el último trimestre en Madrid, 2246 miles de contratos son fijos y 521 mil, temporales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 los últimos doce meses se han creado 62.3 mil contratos fijos más, mientras que se han creado 17.7 mil contratos temporales menos.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647799"/>
            <a:ext cx="4086577" cy="1448129"/>
            <a:chOff x="-180870" y="2554884"/>
            <a:chExt cx="3262662" cy="144812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43940" cy="131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B455A8-2831-4323-986C-FD17CD1CFF7D}"/>
                </a:ext>
              </a:extLst>
            </p:cNvPr>
            <p:cNvSpPr txBox="1"/>
            <p:nvPr/>
          </p:nvSpPr>
          <p:spPr>
            <a:xfrm>
              <a:off x="-163035" y="2554884"/>
              <a:ext cx="324482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Tipo de contratos firmados en la Comunidad de Madrid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" name="Imagen 1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6FBAF21-5115-1243-B962-DB0B3CE1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6" y="1663462"/>
            <a:ext cx="6992972" cy="4711048"/>
          </a:xfrm>
          <a:prstGeom prst="rect">
            <a:avLst/>
          </a:prstGeom>
        </p:spPr>
      </p:pic>
      <p:sp>
        <p:nvSpPr>
          <p:cNvPr id="26" name="Right Triangle 17">
            <a:extLst>
              <a:ext uri="{FF2B5EF4-FFF2-40B4-BE49-F238E27FC236}">
                <a16:creationId xmlns:a16="http://schemas.microsoft.com/office/drawing/2014/main" id="{B3AC31A8-E602-2446-9DFA-BF5A71A085D8}"/>
              </a:ext>
            </a:extLst>
          </p:cNvPr>
          <p:cNvSpPr>
            <a:spLocks noChangeAspect="1"/>
          </p:cNvSpPr>
          <p:nvPr/>
        </p:nvSpPr>
        <p:spPr>
          <a:xfrm>
            <a:off x="1730962" y="4726316"/>
            <a:ext cx="935111" cy="11134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 Same Side Corner Rectangle 6">
            <a:extLst>
              <a:ext uri="{FF2B5EF4-FFF2-40B4-BE49-F238E27FC236}">
                <a16:creationId xmlns:a16="http://schemas.microsoft.com/office/drawing/2014/main" id="{11108C3C-B0A4-6D4D-8D05-C9A365048F76}"/>
              </a:ext>
            </a:extLst>
          </p:cNvPr>
          <p:cNvSpPr/>
          <p:nvPr/>
        </p:nvSpPr>
        <p:spPr>
          <a:xfrm rot="2700000" flipH="1">
            <a:off x="2551239" y="4581512"/>
            <a:ext cx="144020" cy="71431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7CED4D2F-8ED6-7345-BD70-EA2E144402A3}"/>
              </a:ext>
            </a:extLst>
          </p:cNvPr>
          <p:cNvSpPr/>
          <p:nvPr/>
        </p:nvSpPr>
        <p:spPr>
          <a:xfrm rot="18900000">
            <a:off x="4648286" y="646652"/>
            <a:ext cx="284196" cy="5964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7652CBD2-6144-4146-87C1-655297ED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471</Words>
  <Application>Microsoft Macintosh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Diseño personalizado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Esteban</dc:creator>
  <cp:lastModifiedBy>Nacho Esteban</cp:lastModifiedBy>
  <cp:revision>2</cp:revision>
  <dcterms:created xsi:type="dcterms:W3CDTF">2022-03-12T18:02:27Z</dcterms:created>
  <dcterms:modified xsi:type="dcterms:W3CDTF">2022-03-13T18:22:44Z</dcterms:modified>
</cp:coreProperties>
</file>