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4" r:id="rId3"/>
    <p:sldId id="306" r:id="rId4"/>
    <p:sldId id="261" r:id="rId5"/>
    <p:sldId id="262" r:id="rId6"/>
    <p:sldId id="300" r:id="rId7"/>
    <p:sldId id="301" r:id="rId8"/>
    <p:sldId id="302" r:id="rId9"/>
    <p:sldId id="303" r:id="rId10"/>
    <p:sldId id="259" r:id="rId11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500"/>
    <a:srgbClr val="F0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5"/>
    <p:restoredTop sz="94674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63CC-C432-49B2-9501-2D0635A0F587}" type="datetimeFigureOut">
              <a:rPr lang="es-AR" smtClean="0"/>
              <a:pPr/>
              <a:t>16/3/2022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99F1-39F7-4952-B2C7-EABD7E5232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5" y="-8375"/>
            <a:ext cx="8039753" cy="4674968"/>
          </a:xfrm>
        </p:spPr>
      </p:pic>
    </p:spTree>
    <p:extLst>
      <p:ext uri="{BB962C8B-B14F-4D97-AF65-F5344CB8AC3E}">
        <p14:creationId xmlns:p14="http://schemas.microsoft.com/office/powerpoint/2010/main" val="6860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/>
          <p:nvPr/>
        </p:nvSpPr>
        <p:spPr>
          <a:xfrm>
            <a:off x="0" y="170765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0" cap="none" spc="-12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myrianaguilar73@gmail.com</a:t>
            </a: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www.linkedin.com/in/myrian-aguilar-0335513a/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Título 3"/>
          <p:cNvSpPr txBox="1">
            <a:spLocks/>
          </p:cNvSpPr>
          <p:nvPr/>
        </p:nvSpPr>
        <p:spPr>
          <a:xfrm>
            <a:off x="-108520" y="1203598"/>
            <a:ext cx="4770987" cy="647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pitchFamily="34" charset="0"/>
                <a:ea typeface="+mj-ea"/>
                <a:cs typeface="+mj-cs"/>
              </a:rPr>
              <a:t>CONTACTO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F7B56BB-470A-443B-88D0-82D005274A14}"/>
              </a:ext>
            </a:extLst>
          </p:cNvPr>
          <p:cNvSpPr txBox="1"/>
          <p:nvPr/>
        </p:nvSpPr>
        <p:spPr>
          <a:xfrm>
            <a:off x="395536" y="307098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                                         </a:t>
            </a:r>
            <a:r>
              <a:rPr lang="es-AR" b="1" dirty="0">
                <a:solidFill>
                  <a:srgbClr val="FF0000"/>
                </a:solidFill>
              </a:rPr>
              <a:t>Trabajar con fechas </a:t>
            </a:r>
          </a:p>
          <a:p>
            <a:r>
              <a:rPr lang="es-AR" dirty="0"/>
              <a:t>Ejercicio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E3BE68-AD6F-4C8E-A17E-B048308B9B2E}"/>
              </a:ext>
            </a:extLst>
          </p:cNvPr>
          <p:cNvSpPr txBox="1"/>
          <p:nvPr/>
        </p:nvSpPr>
        <p:spPr>
          <a:xfrm>
            <a:off x="251520" y="833993"/>
            <a:ext cx="864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/>
              <a:t>/ La Primera Guerra Mundial o Gran Guerra es el primero de los grandes conflictos bélicos a nivel mundial. Comenzó el </a:t>
            </a:r>
            <a:r>
              <a:rPr lang="es-AR" dirty="0">
                <a:solidFill>
                  <a:srgbClr val="FF0000"/>
                </a:solidFill>
              </a:rPr>
              <a:t>28 de Julio de 1914</a:t>
            </a:r>
            <a:r>
              <a:rPr lang="es-AR" dirty="0"/>
              <a:t>. Los grupos combatientes fueron la Triple Entente (Reino Unido, Francia y el Imperio Ruso) y la Triple Alianza (Alemania y Austro Hungría). La guerra finalizó el </a:t>
            </a:r>
            <a:r>
              <a:rPr lang="es-AR" dirty="0">
                <a:solidFill>
                  <a:srgbClr val="FF0000"/>
                </a:solidFill>
              </a:rPr>
              <a:t>11 de Noviembre de 1918</a:t>
            </a:r>
            <a:r>
              <a:rPr lang="es-AR" dirty="0"/>
              <a:t>, con la petición de armisticio por parte de Alemania, y poco después se firmó el Tratado de Versalles. Alemania debía aceptar todas las responsabilidades morales y materiales de la guerra, haciéndose cargo de grandes compensaciones económicas.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F01318-2DFD-4D80-81D6-5D8908C6E50C}"/>
              </a:ext>
            </a:extLst>
          </p:cNvPr>
          <p:cNvSpPr txBox="1"/>
          <p:nvPr/>
        </p:nvSpPr>
        <p:spPr>
          <a:xfrm>
            <a:off x="375366" y="2832179"/>
            <a:ext cx="7941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Escribe el código que indique: </a:t>
            </a:r>
          </a:p>
          <a:p>
            <a:r>
              <a:rPr lang="es-AR" dirty="0"/>
              <a:t>• el día de la semana que comenzó la Primera Guerra Mundial</a:t>
            </a:r>
          </a:p>
          <a:p>
            <a:r>
              <a:rPr lang="es-AR" dirty="0"/>
              <a:t>• el día de la semana que finalizó </a:t>
            </a:r>
          </a:p>
          <a:p>
            <a:r>
              <a:rPr lang="es-AR" dirty="0"/>
              <a:t>• cuántos días duró </a:t>
            </a:r>
          </a:p>
          <a:p>
            <a:r>
              <a:rPr lang="es-AR" dirty="0"/>
              <a:t>• por cuántas semanas se mantuvo el conflicto bélico.</a:t>
            </a:r>
          </a:p>
        </p:txBody>
      </p:sp>
    </p:spTree>
    <p:extLst>
      <p:ext uri="{BB962C8B-B14F-4D97-AF65-F5344CB8AC3E}">
        <p14:creationId xmlns:p14="http://schemas.microsoft.com/office/powerpoint/2010/main" val="402591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1B33D96-CC9B-44F7-9096-E473EC5C0F61}"/>
              </a:ext>
            </a:extLst>
          </p:cNvPr>
          <p:cNvSpPr txBox="1"/>
          <p:nvPr/>
        </p:nvSpPr>
        <p:spPr>
          <a:xfrm>
            <a:off x="683568" y="699542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Genera un nuevo objeto llamada </a:t>
            </a:r>
            <a:r>
              <a:rPr lang="es-AR" dirty="0" err="1"/>
              <a:t>Edad_calc</a:t>
            </a:r>
            <a:r>
              <a:rPr lang="es-AR" dirty="0"/>
              <a:t> como diferencia entre la fecha de nacimiento (</a:t>
            </a:r>
            <a:r>
              <a:rPr lang="es-AR" dirty="0" err="1"/>
              <a:t>FechaNac</a:t>
            </a:r>
            <a:r>
              <a:rPr lang="es-AR" dirty="0"/>
              <a:t>) y la fecha de  hoy.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027421-5F45-409D-98EA-926B7AD3D57C}"/>
              </a:ext>
            </a:extLst>
          </p:cNvPr>
          <p:cNvSpPr txBox="1"/>
          <p:nvPr/>
        </p:nvSpPr>
        <p:spPr>
          <a:xfrm>
            <a:off x="683568" y="3152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Ejercicio 2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BFC33F3-6231-4775-A433-7F81158C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28575"/>
              </p:ext>
            </p:extLst>
          </p:nvPr>
        </p:nvGraphicFramePr>
        <p:xfrm>
          <a:off x="2123728" y="1366456"/>
          <a:ext cx="3865737" cy="30695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893751724"/>
                    </a:ext>
                  </a:extLst>
                </a:gridCol>
                <a:gridCol w="3281537">
                  <a:extLst>
                    <a:ext uri="{9D8B030D-6E8A-4147-A177-3AD203B41FA5}">
                      <a16:colId xmlns:a16="http://schemas.microsoft.com/office/drawing/2014/main" val="30357061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Símbolo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Significado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21578548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día numérico, de 0 a 31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6965573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día de la semana abreviado en tres letras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4055782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%A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 dirty="0">
                          <a:effectLst/>
                        </a:rPr>
                        <a:t>día de la semana por nombre completo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2420922"/>
                  </a:ext>
                </a:extLst>
              </a:tr>
              <a:tr h="15748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745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%m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mes en numérico de 0 a 12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1277489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%b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mes  abreviado a tres letras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56773708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%B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mes nombre completo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53441598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3345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año con dos dígitos. Ej: 98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5634654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50">
                          <a:effectLst/>
                        </a:rPr>
                        <a:t>%Y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050" dirty="0">
                          <a:effectLst/>
                        </a:rPr>
                        <a:t>año con cuatro dígitos. </a:t>
                      </a:r>
                      <a:r>
                        <a:rPr lang="es-ES" sz="1050" dirty="0" err="1">
                          <a:effectLst/>
                        </a:rPr>
                        <a:t>Ej</a:t>
                      </a:r>
                      <a:r>
                        <a:rPr lang="es-ES" sz="1050" dirty="0">
                          <a:effectLst/>
                        </a:rPr>
                        <a:t>: 1998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5684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9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539549" y="2126094"/>
            <a:ext cx="8219032" cy="64739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s-AR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ato Black" pitchFamily="34" charset="0"/>
                <a:ea typeface="Lato Black" pitchFamily="34" charset="0"/>
                <a:cs typeface="Lato Black" pitchFamily="34" charset="0"/>
              </a:rPr>
              <a:t>Análisis de Datos I</a:t>
            </a:r>
            <a:endParaRPr kumimoji="0" lang="es-ES_tradnl" sz="4000" b="1" i="0" u="none" strike="noStrike" kern="1200" cap="all" spc="0" normalizeH="0" baseline="0" noProof="0" dirty="0">
              <a:ln>
                <a:noFill/>
              </a:ln>
              <a:solidFill>
                <a:srgbClr val="202125">
                  <a:lumMod val="95000"/>
                  <a:lumOff val="5000"/>
                </a:srgbClr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774987" y="2757521"/>
            <a:ext cx="779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AR" sz="1400" b="1" kern="0" dirty="0">
                <a:solidFill>
                  <a:sysClr val="windowText" lastClr="000000"/>
                </a:solidFill>
              </a:rPr>
              <a:t>Myrian Aguilar</a:t>
            </a:r>
          </a:p>
        </p:txBody>
      </p:sp>
    </p:spTree>
    <p:extLst>
      <p:ext uri="{BB962C8B-B14F-4D97-AF65-F5344CB8AC3E}">
        <p14:creationId xmlns:p14="http://schemas.microsoft.com/office/powerpoint/2010/main" val="225783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 txBox="1">
            <a:spLocks/>
          </p:cNvSpPr>
          <p:nvPr/>
        </p:nvSpPr>
        <p:spPr>
          <a:xfrm>
            <a:off x="1979712" y="377643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4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¿Qué tipo de análisis estoy haciendo ?</a:t>
            </a:r>
            <a:endParaRPr kumimoji="0" lang="es-ES_tradnl" sz="15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395B583-C9EC-4A18-95B1-AE52FAA53E13}"/>
              </a:ext>
            </a:extLst>
          </p:cNvPr>
          <p:cNvSpPr txBox="1">
            <a:spLocks/>
          </p:cNvSpPr>
          <p:nvPr/>
        </p:nvSpPr>
        <p:spPr>
          <a:xfrm>
            <a:off x="1763688" y="915566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2400" b="1" cap="all" dirty="0">
                <a:solidFill>
                  <a:srgbClr val="FF0000"/>
                </a:solidFill>
                <a:latin typeface="Lato Black" charset="0"/>
                <a:ea typeface="Lato Black" charset="0"/>
                <a:cs typeface="Lato Black" charset="0"/>
              </a:rPr>
              <a:t>1- ¿Cuál es la media de un KPI 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s-ES_tradnl" sz="14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61C573-C7C1-4CF6-B519-5BAF1A710A67}"/>
              </a:ext>
            </a:extLst>
          </p:cNvPr>
          <p:cNvSpPr txBox="1"/>
          <p:nvPr/>
        </p:nvSpPr>
        <p:spPr>
          <a:xfrm>
            <a:off x="2286000" y="149163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Descriptivo</a:t>
            </a:r>
            <a:endParaRPr lang="es-ES_tradnl" sz="18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97226-F9E2-4CEF-8D87-7A166A6C8035}"/>
              </a:ext>
            </a:extLst>
          </p:cNvPr>
          <p:cNvSpPr txBox="1"/>
          <p:nvPr/>
        </p:nvSpPr>
        <p:spPr>
          <a:xfrm>
            <a:off x="2286000" y="2025511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Predictivo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D016DC-4E41-4903-A82B-248CBE450541}"/>
              </a:ext>
            </a:extLst>
          </p:cNvPr>
          <p:cNvSpPr txBox="1"/>
          <p:nvPr/>
        </p:nvSpPr>
        <p:spPr>
          <a:xfrm>
            <a:off x="2300028" y="2533291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8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Análisis Prescriptivo</a:t>
            </a:r>
            <a:endParaRPr kumimoji="0" lang="es-ES_tradnl" sz="20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050" name="Picture 2" descr="Ta da emoticon 981973538istock Emoticono de dibujos animados presentándose  con las manos 1250564996 Emoticono dibujos animados 981973538istock  Conjunto de personajes de hámster de dibujos animados que muestran varios  gestos manuales ...">
            <a:extLst>
              <a:ext uri="{FF2B5EF4-FFF2-40B4-BE49-F238E27FC236}">
                <a16:creationId xmlns:a16="http://schemas.microsoft.com/office/drawing/2014/main" id="{8ADF16D7-A68C-40E0-9190-8D87A5C0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73" y="1337131"/>
            <a:ext cx="907355" cy="7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 txBox="1">
            <a:spLocks/>
          </p:cNvSpPr>
          <p:nvPr/>
        </p:nvSpPr>
        <p:spPr>
          <a:xfrm>
            <a:off x="1979712" y="377643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4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¿Qué tipo de análisis estoy haciendo ?</a:t>
            </a:r>
            <a:endParaRPr kumimoji="0" lang="es-ES_tradnl" sz="15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395B583-C9EC-4A18-95B1-AE52FAA53E13}"/>
              </a:ext>
            </a:extLst>
          </p:cNvPr>
          <p:cNvSpPr txBox="1">
            <a:spLocks/>
          </p:cNvSpPr>
          <p:nvPr/>
        </p:nvSpPr>
        <p:spPr>
          <a:xfrm>
            <a:off x="1763688" y="915566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2400" b="1" cap="all" dirty="0">
                <a:solidFill>
                  <a:srgbClr val="FF0000"/>
                </a:solidFill>
                <a:latin typeface="Lato Black" charset="0"/>
                <a:ea typeface="Lato Black" charset="0"/>
                <a:cs typeface="Lato Black" charset="0"/>
              </a:rPr>
              <a:t>2- ¿Cuál es la mejor ruta 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s-ES_tradnl" sz="14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61C573-C7C1-4CF6-B519-5BAF1A710A67}"/>
              </a:ext>
            </a:extLst>
          </p:cNvPr>
          <p:cNvSpPr txBox="1"/>
          <p:nvPr/>
        </p:nvSpPr>
        <p:spPr>
          <a:xfrm>
            <a:off x="2286000" y="149163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Descriptivo</a:t>
            </a:r>
            <a:endParaRPr lang="es-ES_tradnl" sz="18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97226-F9E2-4CEF-8D87-7A166A6C8035}"/>
              </a:ext>
            </a:extLst>
          </p:cNvPr>
          <p:cNvSpPr txBox="1"/>
          <p:nvPr/>
        </p:nvSpPr>
        <p:spPr>
          <a:xfrm>
            <a:off x="2286000" y="1994742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Predictivo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D016DC-4E41-4903-A82B-248CBE450541}"/>
              </a:ext>
            </a:extLst>
          </p:cNvPr>
          <p:cNvSpPr txBox="1"/>
          <p:nvPr/>
        </p:nvSpPr>
        <p:spPr>
          <a:xfrm>
            <a:off x="2300028" y="2533291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8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Análisis Prescriptivo</a:t>
            </a:r>
            <a:endParaRPr kumimoji="0" lang="es-ES_tradnl" sz="20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0" name="Picture 2" descr="Ta da emoticon 981973538istock Emoticono de dibujos animados presentándose  con las manos 1250564996 Emoticono dibujos animados 981973538istock  Conjunto de personajes de hámster de dibujos animados que muestran varios  gestos manuales ...">
            <a:extLst>
              <a:ext uri="{FF2B5EF4-FFF2-40B4-BE49-F238E27FC236}">
                <a16:creationId xmlns:a16="http://schemas.microsoft.com/office/drawing/2014/main" id="{C7FDD9FE-AB9E-4503-B75D-B6F29173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73" y="2378286"/>
            <a:ext cx="907355" cy="7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6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 txBox="1">
            <a:spLocks/>
          </p:cNvSpPr>
          <p:nvPr/>
        </p:nvSpPr>
        <p:spPr>
          <a:xfrm>
            <a:off x="1979712" y="377643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4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¿Qué tipo de análisis estoy haciendo ?</a:t>
            </a:r>
            <a:endParaRPr kumimoji="0" lang="es-ES_tradnl" sz="15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395B583-C9EC-4A18-95B1-AE52FAA53E13}"/>
              </a:ext>
            </a:extLst>
          </p:cNvPr>
          <p:cNvSpPr txBox="1">
            <a:spLocks/>
          </p:cNvSpPr>
          <p:nvPr/>
        </p:nvSpPr>
        <p:spPr>
          <a:xfrm>
            <a:off x="1763688" y="915566"/>
            <a:ext cx="6480720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2400" b="1" cap="all" dirty="0">
                <a:solidFill>
                  <a:srgbClr val="FF0000"/>
                </a:solidFill>
                <a:latin typeface="Lato Black" charset="0"/>
                <a:ea typeface="Lato Black" charset="0"/>
                <a:cs typeface="Lato Black" charset="0"/>
              </a:rPr>
              <a:t>3- ¿Cuántos productos se venderán el viernes 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s-ES_tradnl" sz="14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61C573-C7C1-4CF6-B519-5BAF1A710A67}"/>
              </a:ext>
            </a:extLst>
          </p:cNvPr>
          <p:cNvSpPr txBox="1"/>
          <p:nvPr/>
        </p:nvSpPr>
        <p:spPr>
          <a:xfrm>
            <a:off x="2286000" y="1973894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Descriptivo</a:t>
            </a:r>
            <a:endParaRPr lang="es-ES_tradnl" sz="18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97226-F9E2-4CEF-8D87-7A166A6C8035}"/>
              </a:ext>
            </a:extLst>
          </p:cNvPr>
          <p:cNvSpPr txBox="1"/>
          <p:nvPr/>
        </p:nvSpPr>
        <p:spPr>
          <a:xfrm>
            <a:off x="2286000" y="256930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Predictivo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D016DC-4E41-4903-A82B-248CBE450541}"/>
              </a:ext>
            </a:extLst>
          </p:cNvPr>
          <p:cNvSpPr txBox="1"/>
          <p:nvPr/>
        </p:nvSpPr>
        <p:spPr>
          <a:xfrm>
            <a:off x="2286000" y="313942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8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Análisis Prescriptivo</a:t>
            </a:r>
            <a:endParaRPr kumimoji="0" lang="es-ES_tradnl" sz="20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0" name="Picture 2" descr="Ta da emoticon 981973538istock Emoticono de dibujos animados presentándose  con las manos 1250564996 Emoticono dibujos animados 981973538istock  Conjunto de personajes de hámster de dibujos animados que muestran varios  gestos manuales ...">
            <a:extLst>
              <a:ext uri="{FF2B5EF4-FFF2-40B4-BE49-F238E27FC236}">
                <a16:creationId xmlns:a16="http://schemas.microsoft.com/office/drawing/2014/main" id="{3A322570-F5D0-4401-BD4D-AA8AA9DC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12816"/>
            <a:ext cx="907355" cy="7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 txBox="1">
            <a:spLocks/>
          </p:cNvSpPr>
          <p:nvPr/>
        </p:nvSpPr>
        <p:spPr>
          <a:xfrm>
            <a:off x="1979712" y="377643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4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¿Qué tipo de análisis estoy haciendo ?</a:t>
            </a:r>
            <a:endParaRPr kumimoji="0" lang="es-ES_tradnl" sz="15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395B583-C9EC-4A18-95B1-AE52FAA53E13}"/>
              </a:ext>
            </a:extLst>
          </p:cNvPr>
          <p:cNvSpPr txBox="1">
            <a:spLocks/>
          </p:cNvSpPr>
          <p:nvPr/>
        </p:nvSpPr>
        <p:spPr>
          <a:xfrm>
            <a:off x="1763688" y="915566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2400" b="1" cap="all" dirty="0">
                <a:solidFill>
                  <a:srgbClr val="FF0000"/>
                </a:solidFill>
                <a:latin typeface="Lato Black" charset="0"/>
                <a:ea typeface="Lato Black" charset="0"/>
                <a:cs typeface="Lato Black" charset="0"/>
              </a:rPr>
              <a:t>4- ¿Cuál es el producto más vendido 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s-ES_tradnl" sz="14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61C573-C7C1-4CF6-B519-5BAF1A710A67}"/>
              </a:ext>
            </a:extLst>
          </p:cNvPr>
          <p:cNvSpPr txBox="1"/>
          <p:nvPr/>
        </p:nvSpPr>
        <p:spPr>
          <a:xfrm>
            <a:off x="2270106" y="203105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Descriptivo</a:t>
            </a:r>
            <a:endParaRPr lang="es-ES_tradnl" sz="18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97226-F9E2-4CEF-8D87-7A166A6C8035}"/>
              </a:ext>
            </a:extLst>
          </p:cNvPr>
          <p:cNvSpPr txBox="1"/>
          <p:nvPr/>
        </p:nvSpPr>
        <p:spPr>
          <a:xfrm>
            <a:off x="2280190" y="260150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Predictivo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D016DC-4E41-4903-A82B-248CBE450541}"/>
              </a:ext>
            </a:extLst>
          </p:cNvPr>
          <p:cNvSpPr txBox="1"/>
          <p:nvPr/>
        </p:nvSpPr>
        <p:spPr>
          <a:xfrm>
            <a:off x="2303099" y="313942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8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Análisis Prescriptivo</a:t>
            </a:r>
            <a:endParaRPr kumimoji="0" lang="es-ES_tradnl" sz="20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0" name="Picture 2" descr="Ta da emoticon 981973538istock Emoticono de dibujos animados presentándose  con las manos 1250564996 Emoticono dibujos animados 981973538istock  Conjunto de personajes de hámster de dibujos animados que muestran varios  gestos manuales ...">
            <a:extLst>
              <a:ext uri="{FF2B5EF4-FFF2-40B4-BE49-F238E27FC236}">
                <a16:creationId xmlns:a16="http://schemas.microsoft.com/office/drawing/2014/main" id="{1D9E9F0D-D0D0-48E0-915C-17D861A4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15" y="1890418"/>
            <a:ext cx="907355" cy="7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 txBox="1">
            <a:spLocks/>
          </p:cNvSpPr>
          <p:nvPr/>
        </p:nvSpPr>
        <p:spPr>
          <a:xfrm>
            <a:off x="1979712" y="377643"/>
            <a:ext cx="5616624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4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¿Qué tipo de análisis estoy haciendo ?</a:t>
            </a:r>
            <a:endParaRPr kumimoji="0" lang="es-ES_tradnl" sz="15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395B583-C9EC-4A18-95B1-AE52FAA53E13}"/>
              </a:ext>
            </a:extLst>
          </p:cNvPr>
          <p:cNvSpPr txBox="1">
            <a:spLocks/>
          </p:cNvSpPr>
          <p:nvPr/>
        </p:nvSpPr>
        <p:spPr>
          <a:xfrm>
            <a:off x="1763688" y="915566"/>
            <a:ext cx="6192688" cy="57606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2400" b="1" cap="all" dirty="0">
                <a:solidFill>
                  <a:srgbClr val="FF0000"/>
                </a:solidFill>
                <a:latin typeface="Lato Black" charset="0"/>
                <a:ea typeface="Lato Black" charset="0"/>
                <a:cs typeface="Lato Black" charset="0"/>
              </a:rPr>
              <a:t>5 - ¿cómo serán las ventas de una ciudad parecida a la plata 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s-ES_tradnl" sz="14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61C573-C7C1-4CF6-B519-5BAF1A710A67}"/>
              </a:ext>
            </a:extLst>
          </p:cNvPr>
          <p:cNvSpPr txBox="1"/>
          <p:nvPr/>
        </p:nvSpPr>
        <p:spPr>
          <a:xfrm>
            <a:off x="2339752" y="2339234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Descriptivo</a:t>
            </a:r>
            <a:endParaRPr lang="es-ES_tradnl" sz="1800" b="1" cap="all" dirty="0">
              <a:solidFill>
                <a:srgbClr val="776D64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197226-F9E2-4CEF-8D87-7A166A6C8035}"/>
              </a:ext>
            </a:extLst>
          </p:cNvPr>
          <p:cNvSpPr txBox="1"/>
          <p:nvPr/>
        </p:nvSpPr>
        <p:spPr>
          <a:xfrm>
            <a:off x="2286000" y="2851390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1800" b="1" i="0" u="none" strike="noStrike" kern="1200" cap="all" spc="0" normalizeH="0" baseline="0" noProof="0" dirty="0">
                <a:ln>
                  <a:noFill/>
                </a:ln>
                <a:solidFill>
                  <a:srgbClr val="776D64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Análisis Predictivo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D016DC-4E41-4903-A82B-248CBE450541}"/>
              </a:ext>
            </a:extLst>
          </p:cNvPr>
          <p:cNvSpPr txBox="1"/>
          <p:nvPr/>
        </p:nvSpPr>
        <p:spPr>
          <a:xfrm>
            <a:off x="2286000" y="3363838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sz="1800" b="1" cap="all" dirty="0">
                <a:solidFill>
                  <a:srgbClr val="776D64"/>
                </a:solidFill>
                <a:latin typeface="Lato Black" charset="0"/>
                <a:ea typeface="Lato Black" charset="0"/>
                <a:cs typeface="Lato Black" charset="0"/>
              </a:rPr>
              <a:t>Análisis Prescriptivo</a:t>
            </a:r>
            <a:endParaRPr kumimoji="0" lang="es-ES_tradnl" sz="2000" b="1" i="0" u="none" strike="noStrike" kern="1200" cap="all" spc="0" normalizeH="0" baseline="0" noProof="0" dirty="0">
              <a:ln>
                <a:noFill/>
              </a:ln>
              <a:solidFill>
                <a:srgbClr val="776D64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026" name="Picture 2" descr="Dos Emoticonos Apretón De Manos Ilustraciones Vectoriales, Clip Art  Vectorizado Libre De Derechos. Image 11275857.">
            <a:extLst>
              <a:ext uri="{FF2B5EF4-FFF2-40B4-BE49-F238E27FC236}">
                <a16:creationId xmlns:a16="http://schemas.microsoft.com/office/drawing/2014/main" id="{41221440-8B73-4EB9-B942-ED560E37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" y="3534654"/>
            <a:ext cx="1684015" cy="109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 da emoticon 981973538istock Emoticono de dibujos animados presentándose  con las manos 1250564996 Emoticono dibujos animados 981973538istock  Conjunto de personajes de hámster de dibujos animados que muestran varios  gestos manuales ...">
            <a:extLst>
              <a:ext uri="{FF2B5EF4-FFF2-40B4-BE49-F238E27FC236}">
                <a16:creationId xmlns:a16="http://schemas.microsoft.com/office/drawing/2014/main" id="{3E512867-D623-4994-94D4-0FD8CCFA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97" y="2678419"/>
            <a:ext cx="907355" cy="7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392</Words>
  <Application>Microsoft Office PowerPoint</Application>
  <PresentationFormat>Presentación en pantalla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 Black</vt:lpstr>
      <vt:lpstr>Montserrat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Mati</dc:creator>
  <cp:lastModifiedBy>Myriam Elizabeth Aguilar</cp:lastModifiedBy>
  <cp:revision>68</cp:revision>
  <dcterms:created xsi:type="dcterms:W3CDTF">2017-06-09T12:59:05Z</dcterms:created>
  <dcterms:modified xsi:type="dcterms:W3CDTF">2022-03-17T21:34:40Z</dcterms:modified>
</cp:coreProperties>
</file>