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40"/>
  </p:notesMasterIdLst>
  <p:sldIdLst>
    <p:sldId id="256" r:id="rId2"/>
    <p:sldId id="296" r:id="rId3"/>
    <p:sldId id="257" r:id="rId4"/>
    <p:sldId id="258" r:id="rId5"/>
    <p:sldId id="261" r:id="rId6"/>
    <p:sldId id="319" r:id="rId7"/>
    <p:sldId id="303" r:id="rId8"/>
    <p:sldId id="313" r:id="rId9"/>
    <p:sldId id="304" r:id="rId10"/>
    <p:sldId id="299" r:id="rId11"/>
    <p:sldId id="302" r:id="rId12"/>
    <p:sldId id="291" r:id="rId13"/>
    <p:sldId id="315" r:id="rId14"/>
    <p:sldId id="318" r:id="rId15"/>
    <p:sldId id="292" r:id="rId16"/>
    <p:sldId id="264" r:id="rId17"/>
    <p:sldId id="306" r:id="rId18"/>
    <p:sldId id="329" r:id="rId19"/>
    <p:sldId id="305" r:id="rId20"/>
    <p:sldId id="266" r:id="rId21"/>
    <p:sldId id="265" r:id="rId22"/>
    <p:sldId id="278" r:id="rId23"/>
    <p:sldId id="263" r:id="rId24"/>
    <p:sldId id="267" r:id="rId25"/>
    <p:sldId id="268" r:id="rId26"/>
    <p:sldId id="307" r:id="rId27"/>
    <p:sldId id="308" r:id="rId28"/>
    <p:sldId id="310" r:id="rId29"/>
    <p:sldId id="309" r:id="rId30"/>
    <p:sldId id="312" r:id="rId31"/>
    <p:sldId id="325" r:id="rId32"/>
    <p:sldId id="326" r:id="rId33"/>
    <p:sldId id="327" r:id="rId34"/>
    <p:sldId id="328" r:id="rId35"/>
    <p:sldId id="321" r:id="rId36"/>
    <p:sldId id="322" r:id="rId37"/>
    <p:sldId id="323" r:id="rId38"/>
    <p:sldId id="324" r:id="rId39"/>
  </p:sldIdLst>
  <p:sldSz cx="9144000" cy="6858000" type="screen4x3"/>
  <p:notesSz cx="6858000" cy="9144000"/>
  <p:defaultTextStyle>
    <a:defPPr>
      <a:defRPr lang="es-A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FFCCCC"/>
    <a:srgbClr val="FFFFFF"/>
    <a:srgbClr val="FFFF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93967" autoAdjust="0"/>
  </p:normalViewPr>
  <p:slideViewPr>
    <p:cSldViewPr>
      <p:cViewPr varScale="1">
        <p:scale>
          <a:sx n="69" d="100"/>
          <a:sy n="69" d="100"/>
        </p:scale>
        <p:origin x="1404" y="6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13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A34B71-3944-4BDC-8AF9-C67DC5F64E49}" type="doc">
      <dgm:prSet loTypeId="urn:microsoft.com/office/officeart/2005/8/layout/hierarchy4" loCatId="list" qsTypeId="urn:microsoft.com/office/officeart/2005/8/quickstyle/simple1" qsCatId="simple" csTypeId="urn:microsoft.com/office/officeart/2005/8/colors/accent6_5" csCatId="accent6" phldr="1"/>
      <dgm:spPr/>
      <dgm:t>
        <a:bodyPr/>
        <a:lstStyle/>
        <a:p>
          <a:endParaRPr lang="es-MX"/>
        </a:p>
      </dgm:t>
    </dgm:pt>
    <dgm:pt modelId="{36BAC337-A998-486F-8E26-4A7A4E124DC7}">
      <dgm:prSet/>
      <dgm:spPr/>
      <dgm:t>
        <a:bodyPr/>
        <a:lstStyle/>
        <a:p>
          <a:pPr rtl="0"/>
          <a:r>
            <a:rPr lang="es-MX" b="1" dirty="0" smtClean="0">
              <a:solidFill>
                <a:schemeClr val="tx1"/>
              </a:solidFill>
              <a:latin typeface="+mj-lt"/>
            </a:rPr>
            <a:t>El tiempo de ejecución depende  de</a:t>
          </a:r>
          <a:endParaRPr lang="es-MX" b="1" dirty="0">
            <a:solidFill>
              <a:schemeClr val="tx1"/>
            </a:solidFill>
            <a:latin typeface="+mj-lt"/>
          </a:endParaRPr>
        </a:p>
      </dgm:t>
    </dgm:pt>
    <dgm:pt modelId="{10F3E3A3-7BD8-4404-8E73-FB22C2746A64}" type="parTrans" cxnId="{17840DCA-38C2-4D1E-B6CE-F483EB33739F}">
      <dgm:prSet/>
      <dgm:spPr/>
      <dgm:t>
        <a:bodyPr/>
        <a:lstStyle/>
        <a:p>
          <a:endParaRPr lang="es-MX">
            <a:solidFill>
              <a:schemeClr val="tx1"/>
            </a:solidFill>
          </a:endParaRPr>
        </a:p>
      </dgm:t>
    </dgm:pt>
    <dgm:pt modelId="{4ECFB3B2-6803-4590-8F18-C8E05217CE7A}" type="sibTrans" cxnId="{17840DCA-38C2-4D1E-B6CE-F483EB33739F}">
      <dgm:prSet/>
      <dgm:spPr/>
      <dgm:t>
        <a:bodyPr/>
        <a:lstStyle/>
        <a:p>
          <a:endParaRPr lang="es-MX">
            <a:solidFill>
              <a:schemeClr val="tx1"/>
            </a:solidFill>
          </a:endParaRPr>
        </a:p>
      </dgm:t>
    </dgm:pt>
    <dgm:pt modelId="{4A1CF3D6-0BBB-4975-8BEE-C6D840331B29}">
      <dgm:prSet/>
      <dgm:spPr/>
      <dgm:t>
        <a:bodyPr/>
        <a:lstStyle/>
        <a:p>
          <a:pPr rtl="0"/>
          <a:r>
            <a:rPr lang="es-MX" b="1" dirty="0" smtClean="0">
              <a:solidFill>
                <a:schemeClr val="tx1"/>
              </a:solidFill>
              <a:latin typeface="+mj-lt"/>
            </a:rPr>
            <a:t>Factores externos</a:t>
          </a:r>
          <a:endParaRPr lang="es-MX" b="1" dirty="0">
            <a:solidFill>
              <a:schemeClr val="tx1"/>
            </a:solidFill>
            <a:latin typeface="+mj-lt"/>
          </a:endParaRPr>
        </a:p>
      </dgm:t>
    </dgm:pt>
    <dgm:pt modelId="{3A4C1590-5868-4FB5-BB23-4C0052A4C49C}" type="parTrans" cxnId="{4BCC77BE-EC84-4ED3-BECB-26780B210954}">
      <dgm:prSet/>
      <dgm:spPr/>
      <dgm:t>
        <a:bodyPr/>
        <a:lstStyle/>
        <a:p>
          <a:endParaRPr lang="es-MX">
            <a:solidFill>
              <a:schemeClr val="tx1"/>
            </a:solidFill>
          </a:endParaRPr>
        </a:p>
      </dgm:t>
    </dgm:pt>
    <dgm:pt modelId="{946D1668-2AC1-412E-8C26-5B6B6D69874D}" type="sibTrans" cxnId="{4BCC77BE-EC84-4ED3-BECB-26780B210954}">
      <dgm:prSet/>
      <dgm:spPr/>
      <dgm:t>
        <a:bodyPr/>
        <a:lstStyle/>
        <a:p>
          <a:endParaRPr lang="es-MX">
            <a:solidFill>
              <a:schemeClr val="tx1"/>
            </a:solidFill>
          </a:endParaRPr>
        </a:p>
      </dgm:t>
    </dgm:pt>
    <dgm:pt modelId="{F9951240-F2ED-4989-8E3C-79BB26EDC3E9}">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s-MX" sz="1200" dirty="0" smtClean="0">
              <a:solidFill>
                <a:schemeClr val="tx1"/>
              </a:solidFill>
              <a:latin typeface="+mj-lt"/>
            </a:rPr>
            <a:t>La naturaleza y rapidez de las instrucciones de la </a:t>
          </a:r>
          <a:r>
            <a:rPr lang="es-MX" sz="1600" b="1" dirty="0" smtClean="0">
              <a:solidFill>
                <a:srgbClr val="FF0000"/>
              </a:solidFill>
              <a:latin typeface="+mj-lt"/>
            </a:rPr>
            <a:t>máquina</a:t>
          </a:r>
          <a:r>
            <a:rPr lang="es-MX" sz="1200" dirty="0" smtClean="0">
              <a:solidFill>
                <a:schemeClr val="tx1"/>
              </a:solidFill>
              <a:latin typeface="+mj-lt"/>
            </a:rPr>
            <a:t> que se utiliza </a:t>
          </a:r>
        </a:p>
        <a:p>
          <a:pPr defTabSz="622300" rtl="0">
            <a:lnSpc>
              <a:spcPct val="90000"/>
            </a:lnSpc>
            <a:spcBef>
              <a:spcPct val="0"/>
            </a:spcBef>
            <a:spcAft>
              <a:spcPct val="35000"/>
            </a:spcAft>
          </a:pPr>
          <a:endParaRPr lang="es-MX" sz="1200" dirty="0">
            <a:solidFill>
              <a:schemeClr val="tx1"/>
            </a:solidFill>
            <a:latin typeface="+mj-lt"/>
          </a:endParaRPr>
        </a:p>
      </dgm:t>
    </dgm:pt>
    <dgm:pt modelId="{A8CA6AD0-3A01-4CEE-AD55-91ED9E586904}" type="parTrans" cxnId="{ECEF6A4B-69B1-418F-82EB-26160BF42689}">
      <dgm:prSet/>
      <dgm:spPr/>
      <dgm:t>
        <a:bodyPr/>
        <a:lstStyle/>
        <a:p>
          <a:endParaRPr lang="es-MX">
            <a:solidFill>
              <a:schemeClr val="tx1"/>
            </a:solidFill>
          </a:endParaRPr>
        </a:p>
      </dgm:t>
    </dgm:pt>
    <dgm:pt modelId="{F1B86C28-7428-4C93-8E79-A2B1F2E6971A}" type="sibTrans" cxnId="{ECEF6A4B-69B1-418F-82EB-26160BF42689}">
      <dgm:prSet/>
      <dgm:spPr/>
      <dgm:t>
        <a:bodyPr/>
        <a:lstStyle/>
        <a:p>
          <a:endParaRPr lang="es-MX">
            <a:solidFill>
              <a:schemeClr val="tx1"/>
            </a:solidFill>
          </a:endParaRPr>
        </a:p>
      </dgm:t>
    </dgm:pt>
    <dgm:pt modelId="{83ADD6E0-A181-4100-AD7A-66D00718A2F2}">
      <dgm:prSet/>
      <dgm:spPr/>
      <dgm:t>
        <a:bodyPr/>
        <a:lstStyle/>
        <a:p>
          <a:pPr rtl="0"/>
          <a:r>
            <a:rPr lang="es-MX" b="1" dirty="0" smtClean="0">
              <a:solidFill>
                <a:srgbClr val="FF0000"/>
              </a:solidFill>
            </a:rPr>
            <a:t>Compilador</a:t>
          </a:r>
          <a:r>
            <a:rPr lang="es-MX" dirty="0" smtClean="0">
              <a:solidFill>
                <a:schemeClr val="tx1"/>
              </a:solidFill>
            </a:rPr>
            <a:t> </a:t>
          </a:r>
        </a:p>
        <a:p>
          <a:pPr rtl="0"/>
          <a:r>
            <a:rPr lang="es-MX" dirty="0" smtClean="0">
              <a:solidFill>
                <a:schemeClr val="tx1"/>
              </a:solidFill>
            </a:rPr>
            <a:t>Calidad del código generado</a:t>
          </a:r>
          <a:endParaRPr lang="es-MX" dirty="0">
            <a:solidFill>
              <a:schemeClr val="tx1"/>
            </a:solidFill>
          </a:endParaRPr>
        </a:p>
      </dgm:t>
    </dgm:pt>
    <dgm:pt modelId="{0E54814A-627A-49E2-A789-988D18ED8660}" type="parTrans" cxnId="{A920A2FA-612E-485C-B264-2EB74AA3076D}">
      <dgm:prSet/>
      <dgm:spPr/>
      <dgm:t>
        <a:bodyPr/>
        <a:lstStyle/>
        <a:p>
          <a:endParaRPr lang="es-MX">
            <a:solidFill>
              <a:schemeClr val="tx1"/>
            </a:solidFill>
          </a:endParaRPr>
        </a:p>
      </dgm:t>
    </dgm:pt>
    <dgm:pt modelId="{D7B314A5-F418-4F17-8C20-1691EAC4C2B2}" type="sibTrans" cxnId="{A920A2FA-612E-485C-B264-2EB74AA3076D}">
      <dgm:prSet/>
      <dgm:spPr/>
      <dgm:t>
        <a:bodyPr/>
        <a:lstStyle/>
        <a:p>
          <a:endParaRPr lang="es-MX">
            <a:solidFill>
              <a:schemeClr val="tx1"/>
            </a:solidFill>
          </a:endParaRPr>
        </a:p>
      </dgm:t>
    </dgm:pt>
    <dgm:pt modelId="{6E0F83FA-C368-4733-80A9-E12A1C20F74F}">
      <dgm:prSet/>
      <dgm:spPr/>
      <dgm:t>
        <a:bodyPr/>
        <a:lstStyle/>
        <a:p>
          <a:pPr rtl="0"/>
          <a:r>
            <a:rPr lang="es-MX" b="1" dirty="0" smtClean="0">
              <a:solidFill>
                <a:srgbClr val="FF0000"/>
              </a:solidFill>
            </a:rPr>
            <a:t>Datos de entrada </a:t>
          </a:r>
          <a:r>
            <a:rPr lang="es-MX" dirty="0" smtClean="0">
              <a:solidFill>
                <a:schemeClr val="tx1"/>
              </a:solidFill>
            </a:rPr>
            <a:t>suministrados en cada ejecución</a:t>
          </a:r>
          <a:endParaRPr lang="es-MX" dirty="0">
            <a:solidFill>
              <a:schemeClr val="tx1"/>
            </a:solidFill>
          </a:endParaRPr>
        </a:p>
      </dgm:t>
    </dgm:pt>
    <dgm:pt modelId="{E90EE528-27DB-43E5-A97B-60FB7F9FB2B8}" type="parTrans" cxnId="{8451698B-CB7D-4B35-8E1A-E9F59E662574}">
      <dgm:prSet/>
      <dgm:spPr/>
      <dgm:t>
        <a:bodyPr/>
        <a:lstStyle/>
        <a:p>
          <a:endParaRPr lang="es-MX">
            <a:solidFill>
              <a:schemeClr val="tx1"/>
            </a:solidFill>
          </a:endParaRPr>
        </a:p>
      </dgm:t>
    </dgm:pt>
    <dgm:pt modelId="{B0CB0710-842D-424A-AAB4-CFBDC587F02E}" type="sibTrans" cxnId="{8451698B-CB7D-4B35-8E1A-E9F59E662574}">
      <dgm:prSet/>
      <dgm:spPr/>
      <dgm:t>
        <a:bodyPr/>
        <a:lstStyle/>
        <a:p>
          <a:endParaRPr lang="es-MX">
            <a:solidFill>
              <a:schemeClr val="tx1"/>
            </a:solidFill>
          </a:endParaRPr>
        </a:p>
      </dgm:t>
    </dgm:pt>
    <dgm:pt modelId="{EB26DF46-4191-4086-95DE-49805BFE6344}">
      <dgm:prSet/>
      <dgm:spPr/>
      <dgm:t>
        <a:bodyPr/>
        <a:lstStyle/>
        <a:p>
          <a:pPr rtl="0"/>
          <a:r>
            <a:rPr lang="es-MX" b="1" dirty="0" smtClean="0">
              <a:solidFill>
                <a:schemeClr val="tx1"/>
              </a:solidFill>
              <a:latin typeface="+mj-lt"/>
            </a:rPr>
            <a:t>Factores internos</a:t>
          </a:r>
          <a:endParaRPr lang="es-MX" b="1" dirty="0">
            <a:solidFill>
              <a:schemeClr val="tx1"/>
            </a:solidFill>
            <a:latin typeface="+mj-lt"/>
          </a:endParaRPr>
        </a:p>
      </dgm:t>
    </dgm:pt>
    <dgm:pt modelId="{46E23D4A-E05A-4FFF-90AE-1DBF5BB82E2A}" type="parTrans" cxnId="{AC9B37E8-6F4B-4E7D-B753-E8E3F8F39A05}">
      <dgm:prSet/>
      <dgm:spPr/>
      <dgm:t>
        <a:bodyPr/>
        <a:lstStyle/>
        <a:p>
          <a:endParaRPr lang="es-MX">
            <a:solidFill>
              <a:schemeClr val="tx1"/>
            </a:solidFill>
          </a:endParaRPr>
        </a:p>
      </dgm:t>
    </dgm:pt>
    <dgm:pt modelId="{E35714AC-26C6-4E47-8926-ADE3C9F920D9}" type="sibTrans" cxnId="{AC9B37E8-6F4B-4E7D-B753-E8E3F8F39A05}">
      <dgm:prSet/>
      <dgm:spPr/>
      <dgm:t>
        <a:bodyPr/>
        <a:lstStyle/>
        <a:p>
          <a:endParaRPr lang="es-MX">
            <a:solidFill>
              <a:schemeClr val="tx1"/>
            </a:solidFill>
          </a:endParaRPr>
        </a:p>
      </dgm:t>
    </dgm:pt>
    <dgm:pt modelId="{CE765C25-8DAE-415C-82E7-A59F5F5F68EC}">
      <dgm:prSet custT="1"/>
      <dgm:spPr/>
      <dgm:t>
        <a:bodyPr/>
        <a:lstStyle/>
        <a:p>
          <a:pPr rtl="0"/>
          <a:r>
            <a:rPr lang="es-MX" sz="1600" b="1" dirty="0" smtClean="0">
              <a:solidFill>
                <a:srgbClr val="FF0000"/>
              </a:solidFill>
            </a:rPr>
            <a:t>Complejidad</a:t>
          </a:r>
          <a:r>
            <a:rPr lang="es-MX" sz="1500" dirty="0" smtClean="0">
              <a:solidFill>
                <a:schemeClr val="tx1"/>
              </a:solidFill>
            </a:rPr>
            <a:t> del algoritmo </a:t>
          </a:r>
          <a:endParaRPr lang="es-MX" sz="1500" dirty="0">
            <a:solidFill>
              <a:schemeClr val="tx1"/>
            </a:solidFill>
          </a:endParaRPr>
        </a:p>
      </dgm:t>
    </dgm:pt>
    <dgm:pt modelId="{43272740-9306-4B96-AFE7-4A083CC21A40}" type="parTrans" cxnId="{5B2F967C-D28D-459F-988B-ECFC47CDC7D4}">
      <dgm:prSet/>
      <dgm:spPr/>
      <dgm:t>
        <a:bodyPr/>
        <a:lstStyle/>
        <a:p>
          <a:endParaRPr lang="es-MX">
            <a:solidFill>
              <a:schemeClr val="tx1"/>
            </a:solidFill>
          </a:endParaRPr>
        </a:p>
      </dgm:t>
    </dgm:pt>
    <dgm:pt modelId="{2D13CDB6-6749-4C63-8B01-B52669D8A4D2}" type="sibTrans" cxnId="{5B2F967C-D28D-459F-988B-ECFC47CDC7D4}">
      <dgm:prSet/>
      <dgm:spPr/>
      <dgm:t>
        <a:bodyPr/>
        <a:lstStyle/>
        <a:p>
          <a:endParaRPr lang="es-MX">
            <a:solidFill>
              <a:schemeClr val="tx1"/>
            </a:solidFill>
          </a:endParaRPr>
        </a:p>
      </dgm:t>
    </dgm:pt>
    <dgm:pt modelId="{A5552E7E-2A4D-4654-A999-07DF4758EC50}" type="pres">
      <dgm:prSet presAssocID="{54A34B71-3944-4BDC-8AF9-C67DC5F64E49}" presName="Name0" presStyleCnt="0">
        <dgm:presLayoutVars>
          <dgm:chPref val="1"/>
          <dgm:dir/>
          <dgm:animOne val="branch"/>
          <dgm:animLvl val="lvl"/>
          <dgm:resizeHandles/>
        </dgm:presLayoutVars>
      </dgm:prSet>
      <dgm:spPr/>
      <dgm:t>
        <a:bodyPr/>
        <a:lstStyle/>
        <a:p>
          <a:endParaRPr lang="es-ES"/>
        </a:p>
      </dgm:t>
    </dgm:pt>
    <dgm:pt modelId="{3B5989FD-6A54-425F-B806-746ACCA27FFF}" type="pres">
      <dgm:prSet presAssocID="{36BAC337-A998-486F-8E26-4A7A4E124DC7}" presName="vertOne" presStyleCnt="0"/>
      <dgm:spPr/>
    </dgm:pt>
    <dgm:pt modelId="{31CFA90F-3C8D-41F1-A9F4-A75727F1BA85}" type="pres">
      <dgm:prSet presAssocID="{36BAC337-A998-486F-8E26-4A7A4E124DC7}" presName="txOne" presStyleLbl="node0" presStyleIdx="0" presStyleCnt="1">
        <dgm:presLayoutVars>
          <dgm:chPref val="3"/>
        </dgm:presLayoutVars>
      </dgm:prSet>
      <dgm:spPr/>
      <dgm:t>
        <a:bodyPr/>
        <a:lstStyle/>
        <a:p>
          <a:endParaRPr lang="es-ES"/>
        </a:p>
      </dgm:t>
    </dgm:pt>
    <dgm:pt modelId="{EB0CCAD9-E9C3-4A67-BAFF-36F6A0CDCB56}" type="pres">
      <dgm:prSet presAssocID="{36BAC337-A998-486F-8E26-4A7A4E124DC7}" presName="parTransOne" presStyleCnt="0"/>
      <dgm:spPr/>
    </dgm:pt>
    <dgm:pt modelId="{8A9FBF0A-8EA7-435E-8A14-983E5E75ECC0}" type="pres">
      <dgm:prSet presAssocID="{36BAC337-A998-486F-8E26-4A7A4E124DC7}" presName="horzOne" presStyleCnt="0"/>
      <dgm:spPr/>
    </dgm:pt>
    <dgm:pt modelId="{DAB5C88C-0380-43EA-9E36-B61B6AE1E932}" type="pres">
      <dgm:prSet presAssocID="{4A1CF3D6-0BBB-4975-8BEE-C6D840331B29}" presName="vertTwo" presStyleCnt="0"/>
      <dgm:spPr/>
    </dgm:pt>
    <dgm:pt modelId="{02A1C593-4FB0-46A6-826A-C45E3422DB08}" type="pres">
      <dgm:prSet presAssocID="{4A1CF3D6-0BBB-4975-8BEE-C6D840331B29}" presName="txTwo" presStyleLbl="node2" presStyleIdx="0" presStyleCnt="2" custScaleX="103124" custScaleY="102315">
        <dgm:presLayoutVars>
          <dgm:chPref val="3"/>
        </dgm:presLayoutVars>
      </dgm:prSet>
      <dgm:spPr/>
      <dgm:t>
        <a:bodyPr/>
        <a:lstStyle/>
        <a:p>
          <a:endParaRPr lang="es-ES"/>
        </a:p>
      </dgm:t>
    </dgm:pt>
    <dgm:pt modelId="{1F2C08AD-2A8B-4A05-9439-D495B7F8526F}" type="pres">
      <dgm:prSet presAssocID="{4A1CF3D6-0BBB-4975-8BEE-C6D840331B29}" presName="parTransTwo" presStyleCnt="0"/>
      <dgm:spPr/>
    </dgm:pt>
    <dgm:pt modelId="{6EBAB34D-A026-4BEB-B91C-ECA3233CDB14}" type="pres">
      <dgm:prSet presAssocID="{4A1CF3D6-0BBB-4975-8BEE-C6D840331B29}" presName="horzTwo" presStyleCnt="0"/>
      <dgm:spPr/>
    </dgm:pt>
    <dgm:pt modelId="{92703175-ABDC-414F-8525-6F540AC4DDA4}" type="pres">
      <dgm:prSet presAssocID="{F9951240-F2ED-4989-8E3C-79BB26EDC3E9}" presName="vertThree" presStyleCnt="0"/>
      <dgm:spPr/>
    </dgm:pt>
    <dgm:pt modelId="{42F3F41D-418B-43E7-ABE7-7E03F03554C9}" type="pres">
      <dgm:prSet presAssocID="{F9951240-F2ED-4989-8E3C-79BB26EDC3E9}" presName="txThree" presStyleLbl="node3" presStyleIdx="0" presStyleCnt="4" custLinFactX="100000" custLinFactNeighborX="110679" custLinFactNeighborY="993">
        <dgm:presLayoutVars>
          <dgm:chPref val="3"/>
        </dgm:presLayoutVars>
      </dgm:prSet>
      <dgm:spPr/>
      <dgm:t>
        <a:bodyPr/>
        <a:lstStyle/>
        <a:p>
          <a:endParaRPr lang="es-ES"/>
        </a:p>
      </dgm:t>
    </dgm:pt>
    <dgm:pt modelId="{6A3515D7-E665-4F84-B337-37C593748631}" type="pres">
      <dgm:prSet presAssocID="{F9951240-F2ED-4989-8E3C-79BB26EDC3E9}" presName="horzThree" presStyleCnt="0"/>
      <dgm:spPr/>
    </dgm:pt>
    <dgm:pt modelId="{53A5EC31-6F19-4F16-825D-8BF2D8A1E527}" type="pres">
      <dgm:prSet presAssocID="{F1B86C28-7428-4C93-8E79-A2B1F2E6971A}" presName="sibSpaceThree" presStyleCnt="0"/>
      <dgm:spPr/>
    </dgm:pt>
    <dgm:pt modelId="{3765D848-3D1F-4F27-9D49-D6B199E55D5A}" type="pres">
      <dgm:prSet presAssocID="{83ADD6E0-A181-4100-AD7A-66D00718A2F2}" presName="vertThree" presStyleCnt="0"/>
      <dgm:spPr/>
    </dgm:pt>
    <dgm:pt modelId="{2D9BBF0A-7D05-4418-AE22-DA9733885D7A}" type="pres">
      <dgm:prSet presAssocID="{83ADD6E0-A181-4100-AD7A-66D00718A2F2}" presName="txThree" presStyleLbl="node3" presStyleIdx="1" presStyleCnt="4" custLinFactNeighborX="101" custLinFactNeighborY="-5112">
        <dgm:presLayoutVars>
          <dgm:chPref val="3"/>
        </dgm:presLayoutVars>
      </dgm:prSet>
      <dgm:spPr/>
      <dgm:t>
        <a:bodyPr/>
        <a:lstStyle/>
        <a:p>
          <a:endParaRPr lang="es-ES"/>
        </a:p>
      </dgm:t>
    </dgm:pt>
    <dgm:pt modelId="{39BD3B6A-1381-474D-B4B5-4FB3BEA04019}" type="pres">
      <dgm:prSet presAssocID="{83ADD6E0-A181-4100-AD7A-66D00718A2F2}" presName="horzThree" presStyleCnt="0"/>
      <dgm:spPr/>
    </dgm:pt>
    <dgm:pt modelId="{E54406FA-0B26-42DA-8FF9-FC5D90CAB3CD}" type="pres">
      <dgm:prSet presAssocID="{D7B314A5-F418-4F17-8C20-1691EAC4C2B2}" presName="sibSpaceThree" presStyleCnt="0"/>
      <dgm:spPr/>
    </dgm:pt>
    <dgm:pt modelId="{B9D069C3-10B7-4414-BEFB-01E576B7C111}" type="pres">
      <dgm:prSet presAssocID="{6E0F83FA-C368-4733-80A9-E12A1C20F74F}" presName="vertThree" presStyleCnt="0"/>
      <dgm:spPr/>
    </dgm:pt>
    <dgm:pt modelId="{08B06BCB-0F4B-4A31-9FEF-CB5F5E69F611}" type="pres">
      <dgm:prSet presAssocID="{6E0F83FA-C368-4733-80A9-E12A1C20F74F}" presName="txThree" presStyleLbl="node3" presStyleIdx="2" presStyleCnt="4" custLinFactX="-104431" custLinFactNeighborX="-200000" custLinFactNeighborY="-5112">
        <dgm:presLayoutVars>
          <dgm:chPref val="3"/>
        </dgm:presLayoutVars>
      </dgm:prSet>
      <dgm:spPr/>
      <dgm:t>
        <a:bodyPr/>
        <a:lstStyle/>
        <a:p>
          <a:endParaRPr lang="es-ES"/>
        </a:p>
      </dgm:t>
    </dgm:pt>
    <dgm:pt modelId="{39F7CA49-29DB-4F13-BA67-C640C37F6A2C}" type="pres">
      <dgm:prSet presAssocID="{6E0F83FA-C368-4733-80A9-E12A1C20F74F}" presName="horzThree" presStyleCnt="0"/>
      <dgm:spPr/>
    </dgm:pt>
    <dgm:pt modelId="{6385A97B-98DE-409D-8AC2-5B39E8005481}" type="pres">
      <dgm:prSet presAssocID="{946D1668-2AC1-412E-8C26-5B6B6D69874D}" presName="sibSpaceTwo" presStyleCnt="0"/>
      <dgm:spPr/>
    </dgm:pt>
    <dgm:pt modelId="{6F83A31A-2710-4205-BB8C-9D463789E1A2}" type="pres">
      <dgm:prSet presAssocID="{EB26DF46-4191-4086-95DE-49805BFE6344}" presName="vertTwo" presStyleCnt="0"/>
      <dgm:spPr/>
    </dgm:pt>
    <dgm:pt modelId="{49F5661D-814A-41F1-9DEB-B460D175E224}" type="pres">
      <dgm:prSet presAssocID="{EB26DF46-4191-4086-95DE-49805BFE6344}" presName="txTwo" presStyleLbl="node2" presStyleIdx="1" presStyleCnt="2">
        <dgm:presLayoutVars>
          <dgm:chPref val="3"/>
        </dgm:presLayoutVars>
      </dgm:prSet>
      <dgm:spPr/>
      <dgm:t>
        <a:bodyPr/>
        <a:lstStyle/>
        <a:p>
          <a:endParaRPr lang="es-ES"/>
        </a:p>
      </dgm:t>
    </dgm:pt>
    <dgm:pt modelId="{790F1DE6-274E-4815-9C9F-6E7C589D9888}" type="pres">
      <dgm:prSet presAssocID="{EB26DF46-4191-4086-95DE-49805BFE6344}" presName="parTransTwo" presStyleCnt="0"/>
      <dgm:spPr/>
    </dgm:pt>
    <dgm:pt modelId="{C56B5EC1-8B35-4C1F-B239-CC415EF045BB}" type="pres">
      <dgm:prSet presAssocID="{EB26DF46-4191-4086-95DE-49805BFE6344}" presName="horzTwo" presStyleCnt="0"/>
      <dgm:spPr/>
    </dgm:pt>
    <dgm:pt modelId="{93830620-9797-4C6E-B75A-E4CE348B7429}" type="pres">
      <dgm:prSet presAssocID="{CE765C25-8DAE-415C-82E7-A59F5F5F68EC}" presName="vertThree" presStyleCnt="0"/>
      <dgm:spPr/>
    </dgm:pt>
    <dgm:pt modelId="{5A6FC031-C5D7-4162-B114-3798CA0A66E4}" type="pres">
      <dgm:prSet presAssocID="{CE765C25-8DAE-415C-82E7-A59F5F5F68EC}" presName="txThree" presStyleLbl="node3" presStyleIdx="3" presStyleCnt="4">
        <dgm:presLayoutVars>
          <dgm:chPref val="3"/>
        </dgm:presLayoutVars>
      </dgm:prSet>
      <dgm:spPr/>
      <dgm:t>
        <a:bodyPr/>
        <a:lstStyle/>
        <a:p>
          <a:endParaRPr lang="es-ES"/>
        </a:p>
      </dgm:t>
    </dgm:pt>
    <dgm:pt modelId="{4228AE3A-8F1D-46B5-9B21-224501F464CE}" type="pres">
      <dgm:prSet presAssocID="{CE765C25-8DAE-415C-82E7-A59F5F5F68EC}" presName="horzThree" presStyleCnt="0"/>
      <dgm:spPr/>
    </dgm:pt>
  </dgm:ptLst>
  <dgm:cxnLst>
    <dgm:cxn modelId="{17840DCA-38C2-4D1E-B6CE-F483EB33739F}" srcId="{54A34B71-3944-4BDC-8AF9-C67DC5F64E49}" destId="{36BAC337-A998-486F-8E26-4A7A4E124DC7}" srcOrd="0" destOrd="0" parTransId="{10F3E3A3-7BD8-4404-8E73-FB22C2746A64}" sibTransId="{4ECFB3B2-6803-4590-8F18-C8E05217CE7A}"/>
    <dgm:cxn modelId="{12184FD3-4C56-4B8D-97E2-3C93A737587B}" type="presOf" srcId="{CE765C25-8DAE-415C-82E7-A59F5F5F68EC}" destId="{5A6FC031-C5D7-4162-B114-3798CA0A66E4}" srcOrd="0" destOrd="0" presId="urn:microsoft.com/office/officeart/2005/8/layout/hierarchy4"/>
    <dgm:cxn modelId="{ECEF6A4B-69B1-418F-82EB-26160BF42689}" srcId="{4A1CF3D6-0BBB-4975-8BEE-C6D840331B29}" destId="{F9951240-F2ED-4989-8E3C-79BB26EDC3E9}" srcOrd="0" destOrd="0" parTransId="{A8CA6AD0-3A01-4CEE-AD55-91ED9E586904}" sibTransId="{F1B86C28-7428-4C93-8E79-A2B1F2E6971A}"/>
    <dgm:cxn modelId="{AC9B37E8-6F4B-4E7D-B753-E8E3F8F39A05}" srcId="{36BAC337-A998-486F-8E26-4A7A4E124DC7}" destId="{EB26DF46-4191-4086-95DE-49805BFE6344}" srcOrd="1" destOrd="0" parTransId="{46E23D4A-E05A-4FFF-90AE-1DBF5BB82E2A}" sibTransId="{E35714AC-26C6-4E47-8926-ADE3C9F920D9}"/>
    <dgm:cxn modelId="{8451698B-CB7D-4B35-8E1A-E9F59E662574}" srcId="{4A1CF3D6-0BBB-4975-8BEE-C6D840331B29}" destId="{6E0F83FA-C368-4733-80A9-E12A1C20F74F}" srcOrd="2" destOrd="0" parTransId="{E90EE528-27DB-43E5-A97B-60FB7F9FB2B8}" sibTransId="{B0CB0710-842D-424A-AAB4-CFBDC587F02E}"/>
    <dgm:cxn modelId="{5B2F967C-D28D-459F-988B-ECFC47CDC7D4}" srcId="{EB26DF46-4191-4086-95DE-49805BFE6344}" destId="{CE765C25-8DAE-415C-82E7-A59F5F5F68EC}" srcOrd="0" destOrd="0" parTransId="{43272740-9306-4B96-AFE7-4A083CC21A40}" sibTransId="{2D13CDB6-6749-4C63-8B01-B52669D8A4D2}"/>
    <dgm:cxn modelId="{A3197422-532A-4A91-AAFC-26249A1A0F71}" type="presOf" srcId="{83ADD6E0-A181-4100-AD7A-66D00718A2F2}" destId="{2D9BBF0A-7D05-4418-AE22-DA9733885D7A}" srcOrd="0" destOrd="0" presId="urn:microsoft.com/office/officeart/2005/8/layout/hierarchy4"/>
    <dgm:cxn modelId="{2FD7A4CE-B7C7-43EB-8859-FA8CF2F7AEF5}" type="presOf" srcId="{6E0F83FA-C368-4733-80A9-E12A1C20F74F}" destId="{08B06BCB-0F4B-4A31-9FEF-CB5F5E69F611}" srcOrd="0" destOrd="0" presId="urn:microsoft.com/office/officeart/2005/8/layout/hierarchy4"/>
    <dgm:cxn modelId="{F90246D4-210B-4324-BEFB-3A96C5EADD12}" type="presOf" srcId="{EB26DF46-4191-4086-95DE-49805BFE6344}" destId="{49F5661D-814A-41F1-9DEB-B460D175E224}" srcOrd="0" destOrd="0" presId="urn:microsoft.com/office/officeart/2005/8/layout/hierarchy4"/>
    <dgm:cxn modelId="{B15FB7B6-B905-42FA-BB2C-2D0529C9673A}" type="presOf" srcId="{4A1CF3D6-0BBB-4975-8BEE-C6D840331B29}" destId="{02A1C593-4FB0-46A6-826A-C45E3422DB08}" srcOrd="0" destOrd="0" presId="urn:microsoft.com/office/officeart/2005/8/layout/hierarchy4"/>
    <dgm:cxn modelId="{53AB88C2-0387-460B-94D9-7418E893C8CC}" type="presOf" srcId="{54A34B71-3944-4BDC-8AF9-C67DC5F64E49}" destId="{A5552E7E-2A4D-4654-A999-07DF4758EC50}" srcOrd="0" destOrd="0" presId="urn:microsoft.com/office/officeart/2005/8/layout/hierarchy4"/>
    <dgm:cxn modelId="{A6E2D30F-5374-4A68-A49A-462E418F2B8B}" type="presOf" srcId="{F9951240-F2ED-4989-8E3C-79BB26EDC3E9}" destId="{42F3F41D-418B-43E7-ABE7-7E03F03554C9}" srcOrd="0" destOrd="0" presId="urn:microsoft.com/office/officeart/2005/8/layout/hierarchy4"/>
    <dgm:cxn modelId="{A920A2FA-612E-485C-B264-2EB74AA3076D}" srcId="{4A1CF3D6-0BBB-4975-8BEE-C6D840331B29}" destId="{83ADD6E0-A181-4100-AD7A-66D00718A2F2}" srcOrd="1" destOrd="0" parTransId="{0E54814A-627A-49E2-A789-988D18ED8660}" sibTransId="{D7B314A5-F418-4F17-8C20-1691EAC4C2B2}"/>
    <dgm:cxn modelId="{7B887773-6BCC-4DC7-9F1E-6CFA4903D2D4}" type="presOf" srcId="{36BAC337-A998-486F-8E26-4A7A4E124DC7}" destId="{31CFA90F-3C8D-41F1-A9F4-A75727F1BA85}" srcOrd="0" destOrd="0" presId="urn:microsoft.com/office/officeart/2005/8/layout/hierarchy4"/>
    <dgm:cxn modelId="{4BCC77BE-EC84-4ED3-BECB-26780B210954}" srcId="{36BAC337-A998-486F-8E26-4A7A4E124DC7}" destId="{4A1CF3D6-0BBB-4975-8BEE-C6D840331B29}" srcOrd="0" destOrd="0" parTransId="{3A4C1590-5868-4FB5-BB23-4C0052A4C49C}" sibTransId="{946D1668-2AC1-412E-8C26-5B6B6D69874D}"/>
    <dgm:cxn modelId="{63776C33-C65A-44DD-9A9A-23598027AD61}" type="presParOf" srcId="{A5552E7E-2A4D-4654-A999-07DF4758EC50}" destId="{3B5989FD-6A54-425F-B806-746ACCA27FFF}" srcOrd="0" destOrd="0" presId="urn:microsoft.com/office/officeart/2005/8/layout/hierarchy4"/>
    <dgm:cxn modelId="{92BA8536-F4E8-4670-B10C-8DAA3C5F31E5}" type="presParOf" srcId="{3B5989FD-6A54-425F-B806-746ACCA27FFF}" destId="{31CFA90F-3C8D-41F1-A9F4-A75727F1BA85}" srcOrd="0" destOrd="0" presId="urn:microsoft.com/office/officeart/2005/8/layout/hierarchy4"/>
    <dgm:cxn modelId="{B87915C4-447B-49E6-955B-2BDF7742AA42}" type="presParOf" srcId="{3B5989FD-6A54-425F-B806-746ACCA27FFF}" destId="{EB0CCAD9-E9C3-4A67-BAFF-36F6A0CDCB56}" srcOrd="1" destOrd="0" presId="urn:microsoft.com/office/officeart/2005/8/layout/hierarchy4"/>
    <dgm:cxn modelId="{68C777DA-50B5-4914-B01E-1CA5E211ABA1}" type="presParOf" srcId="{3B5989FD-6A54-425F-B806-746ACCA27FFF}" destId="{8A9FBF0A-8EA7-435E-8A14-983E5E75ECC0}" srcOrd="2" destOrd="0" presId="urn:microsoft.com/office/officeart/2005/8/layout/hierarchy4"/>
    <dgm:cxn modelId="{E88C1277-EFFA-4D3E-98A2-CECBBE0D9B3C}" type="presParOf" srcId="{8A9FBF0A-8EA7-435E-8A14-983E5E75ECC0}" destId="{DAB5C88C-0380-43EA-9E36-B61B6AE1E932}" srcOrd="0" destOrd="0" presId="urn:microsoft.com/office/officeart/2005/8/layout/hierarchy4"/>
    <dgm:cxn modelId="{DE7A1D0E-F040-48B0-B51B-963A24C9B54D}" type="presParOf" srcId="{DAB5C88C-0380-43EA-9E36-B61B6AE1E932}" destId="{02A1C593-4FB0-46A6-826A-C45E3422DB08}" srcOrd="0" destOrd="0" presId="urn:microsoft.com/office/officeart/2005/8/layout/hierarchy4"/>
    <dgm:cxn modelId="{475AEAC5-182C-4776-8AFA-3642EC18A64A}" type="presParOf" srcId="{DAB5C88C-0380-43EA-9E36-B61B6AE1E932}" destId="{1F2C08AD-2A8B-4A05-9439-D495B7F8526F}" srcOrd="1" destOrd="0" presId="urn:microsoft.com/office/officeart/2005/8/layout/hierarchy4"/>
    <dgm:cxn modelId="{438F907C-C69C-40C6-A28D-37F756FF2AC2}" type="presParOf" srcId="{DAB5C88C-0380-43EA-9E36-B61B6AE1E932}" destId="{6EBAB34D-A026-4BEB-B91C-ECA3233CDB14}" srcOrd="2" destOrd="0" presId="urn:microsoft.com/office/officeart/2005/8/layout/hierarchy4"/>
    <dgm:cxn modelId="{7B9C2AC4-54E8-4133-AECE-B863796BFABE}" type="presParOf" srcId="{6EBAB34D-A026-4BEB-B91C-ECA3233CDB14}" destId="{92703175-ABDC-414F-8525-6F540AC4DDA4}" srcOrd="0" destOrd="0" presId="urn:microsoft.com/office/officeart/2005/8/layout/hierarchy4"/>
    <dgm:cxn modelId="{FBB3F6B2-E282-4170-9B34-530B9780960F}" type="presParOf" srcId="{92703175-ABDC-414F-8525-6F540AC4DDA4}" destId="{42F3F41D-418B-43E7-ABE7-7E03F03554C9}" srcOrd="0" destOrd="0" presId="urn:microsoft.com/office/officeart/2005/8/layout/hierarchy4"/>
    <dgm:cxn modelId="{D035F575-EAA2-40ED-90CA-80A7BEF475B7}" type="presParOf" srcId="{92703175-ABDC-414F-8525-6F540AC4DDA4}" destId="{6A3515D7-E665-4F84-B337-37C593748631}" srcOrd="1" destOrd="0" presId="urn:microsoft.com/office/officeart/2005/8/layout/hierarchy4"/>
    <dgm:cxn modelId="{31EB50DE-41F1-47B8-8C4D-C449683B29A7}" type="presParOf" srcId="{6EBAB34D-A026-4BEB-B91C-ECA3233CDB14}" destId="{53A5EC31-6F19-4F16-825D-8BF2D8A1E527}" srcOrd="1" destOrd="0" presId="urn:microsoft.com/office/officeart/2005/8/layout/hierarchy4"/>
    <dgm:cxn modelId="{D533ED05-4869-48CD-A330-DC55613A9582}" type="presParOf" srcId="{6EBAB34D-A026-4BEB-B91C-ECA3233CDB14}" destId="{3765D848-3D1F-4F27-9D49-D6B199E55D5A}" srcOrd="2" destOrd="0" presId="urn:microsoft.com/office/officeart/2005/8/layout/hierarchy4"/>
    <dgm:cxn modelId="{3D5081D5-0D05-4CB4-9537-0D0064CC1606}" type="presParOf" srcId="{3765D848-3D1F-4F27-9D49-D6B199E55D5A}" destId="{2D9BBF0A-7D05-4418-AE22-DA9733885D7A}" srcOrd="0" destOrd="0" presId="urn:microsoft.com/office/officeart/2005/8/layout/hierarchy4"/>
    <dgm:cxn modelId="{7509F65A-1C4A-4B6F-B6C9-3943D2A868B5}" type="presParOf" srcId="{3765D848-3D1F-4F27-9D49-D6B199E55D5A}" destId="{39BD3B6A-1381-474D-B4B5-4FB3BEA04019}" srcOrd="1" destOrd="0" presId="urn:microsoft.com/office/officeart/2005/8/layout/hierarchy4"/>
    <dgm:cxn modelId="{0D5B631A-94A8-494A-868D-33F8462F3970}" type="presParOf" srcId="{6EBAB34D-A026-4BEB-B91C-ECA3233CDB14}" destId="{E54406FA-0B26-42DA-8FF9-FC5D90CAB3CD}" srcOrd="3" destOrd="0" presId="urn:microsoft.com/office/officeart/2005/8/layout/hierarchy4"/>
    <dgm:cxn modelId="{0974F701-4FC7-41CC-A041-FD9EC9DBF1C9}" type="presParOf" srcId="{6EBAB34D-A026-4BEB-B91C-ECA3233CDB14}" destId="{B9D069C3-10B7-4414-BEFB-01E576B7C111}" srcOrd="4" destOrd="0" presId="urn:microsoft.com/office/officeart/2005/8/layout/hierarchy4"/>
    <dgm:cxn modelId="{DD396062-5BA2-4E76-AC5B-581357A7866A}" type="presParOf" srcId="{B9D069C3-10B7-4414-BEFB-01E576B7C111}" destId="{08B06BCB-0F4B-4A31-9FEF-CB5F5E69F611}" srcOrd="0" destOrd="0" presId="urn:microsoft.com/office/officeart/2005/8/layout/hierarchy4"/>
    <dgm:cxn modelId="{DAE29148-A5A2-4A8D-AA6C-3010C9D155BD}" type="presParOf" srcId="{B9D069C3-10B7-4414-BEFB-01E576B7C111}" destId="{39F7CA49-29DB-4F13-BA67-C640C37F6A2C}" srcOrd="1" destOrd="0" presId="urn:microsoft.com/office/officeart/2005/8/layout/hierarchy4"/>
    <dgm:cxn modelId="{B4313E71-3D7F-4E7B-AFEA-FBD8655E8F1B}" type="presParOf" srcId="{8A9FBF0A-8EA7-435E-8A14-983E5E75ECC0}" destId="{6385A97B-98DE-409D-8AC2-5B39E8005481}" srcOrd="1" destOrd="0" presId="urn:microsoft.com/office/officeart/2005/8/layout/hierarchy4"/>
    <dgm:cxn modelId="{6052AB59-AAB5-432D-9FF5-C0FE41FA290A}" type="presParOf" srcId="{8A9FBF0A-8EA7-435E-8A14-983E5E75ECC0}" destId="{6F83A31A-2710-4205-BB8C-9D463789E1A2}" srcOrd="2" destOrd="0" presId="urn:microsoft.com/office/officeart/2005/8/layout/hierarchy4"/>
    <dgm:cxn modelId="{4B30C077-FBF5-4F7A-A088-5BFEA696A15E}" type="presParOf" srcId="{6F83A31A-2710-4205-BB8C-9D463789E1A2}" destId="{49F5661D-814A-41F1-9DEB-B460D175E224}" srcOrd="0" destOrd="0" presId="urn:microsoft.com/office/officeart/2005/8/layout/hierarchy4"/>
    <dgm:cxn modelId="{24019E1F-D339-4DFF-AD04-7B25234FC8BC}" type="presParOf" srcId="{6F83A31A-2710-4205-BB8C-9D463789E1A2}" destId="{790F1DE6-274E-4815-9C9F-6E7C589D9888}" srcOrd="1" destOrd="0" presId="urn:microsoft.com/office/officeart/2005/8/layout/hierarchy4"/>
    <dgm:cxn modelId="{14B5BDF5-BB8F-4AF0-8552-BC0B3898B134}" type="presParOf" srcId="{6F83A31A-2710-4205-BB8C-9D463789E1A2}" destId="{C56B5EC1-8B35-4C1F-B239-CC415EF045BB}" srcOrd="2" destOrd="0" presId="urn:microsoft.com/office/officeart/2005/8/layout/hierarchy4"/>
    <dgm:cxn modelId="{46309A38-F422-463B-80C9-ACE6443773CC}" type="presParOf" srcId="{C56B5EC1-8B35-4C1F-B239-CC415EF045BB}" destId="{93830620-9797-4C6E-B75A-E4CE348B7429}" srcOrd="0" destOrd="0" presId="urn:microsoft.com/office/officeart/2005/8/layout/hierarchy4"/>
    <dgm:cxn modelId="{123B79B5-B7EF-4CF2-B1C8-EE79EFEC69B7}" type="presParOf" srcId="{93830620-9797-4C6E-B75A-E4CE348B7429}" destId="{5A6FC031-C5D7-4162-B114-3798CA0A66E4}" srcOrd="0" destOrd="0" presId="urn:microsoft.com/office/officeart/2005/8/layout/hierarchy4"/>
    <dgm:cxn modelId="{DED61DAC-7C06-458C-A6E6-91E0A18A2A18}" type="presParOf" srcId="{93830620-9797-4C6E-B75A-E4CE348B7429}" destId="{4228AE3A-8F1D-46B5-9B21-224501F464C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A6271D-5BD0-4746-AB5B-E0BE0C28B64B}" type="doc">
      <dgm:prSet loTypeId="urn:microsoft.com/office/officeart/2005/8/layout/vList5" loCatId="list" qsTypeId="urn:microsoft.com/office/officeart/2005/8/quickstyle/3d4" qsCatId="3D" csTypeId="urn:microsoft.com/office/officeart/2005/8/colors/accent2_2" csCatId="accent2" phldr="1"/>
      <dgm:spPr/>
      <dgm:t>
        <a:bodyPr/>
        <a:lstStyle/>
        <a:p>
          <a:endParaRPr lang="es-MX"/>
        </a:p>
      </dgm:t>
    </dgm:pt>
    <dgm:pt modelId="{EB987BF7-3008-4D92-934C-E2574EEED953}">
      <dgm:prSet custT="1"/>
      <dgm:spPr/>
      <dgm:t>
        <a:bodyPr/>
        <a:lstStyle/>
        <a:p>
          <a:pPr rtl="0"/>
          <a:r>
            <a:rPr lang="es-MX" sz="3600" b="1" dirty="0" smtClean="0">
              <a:solidFill>
                <a:schemeClr val="tx1"/>
              </a:solidFill>
            </a:rPr>
            <a:t>T(N)</a:t>
          </a:r>
          <a:endParaRPr lang="es-MX" sz="3600" dirty="0">
            <a:solidFill>
              <a:schemeClr val="tx1"/>
            </a:solidFill>
          </a:endParaRPr>
        </a:p>
      </dgm:t>
    </dgm:pt>
    <dgm:pt modelId="{18BFA03D-FB04-4E50-A7B4-081D50BCFF09}" type="parTrans" cxnId="{E240DFF5-BDE5-461C-B5FB-C30703012C6C}">
      <dgm:prSet/>
      <dgm:spPr/>
      <dgm:t>
        <a:bodyPr/>
        <a:lstStyle/>
        <a:p>
          <a:endParaRPr lang="es-MX"/>
        </a:p>
      </dgm:t>
    </dgm:pt>
    <dgm:pt modelId="{E017841E-2EDC-45C1-B4F1-E7DEB9E07F34}" type="sibTrans" cxnId="{E240DFF5-BDE5-461C-B5FB-C30703012C6C}">
      <dgm:prSet/>
      <dgm:spPr/>
      <dgm:t>
        <a:bodyPr/>
        <a:lstStyle/>
        <a:p>
          <a:endParaRPr lang="es-MX"/>
        </a:p>
      </dgm:t>
    </dgm:pt>
    <dgm:pt modelId="{EDB24379-E22F-46EE-B37B-B8ED72AC88D3}">
      <dgm:prSet/>
      <dgm:spPr/>
      <dgm:t>
        <a:bodyPr/>
        <a:lstStyle/>
        <a:p>
          <a:pPr rtl="0">
            <a:lnSpc>
              <a:spcPct val="150000"/>
            </a:lnSpc>
            <a:spcAft>
              <a:spcPts val="0"/>
            </a:spcAft>
          </a:pPr>
          <a:r>
            <a:rPr lang="es-MX" b="1" dirty="0" smtClean="0"/>
            <a:t>Función que representa el tiempo de ejecución del algoritmo en un computador idealizado, donde cada instrucción simple consume una unidad de tiempo (ut)</a:t>
          </a:r>
          <a:endParaRPr lang="es-MX" b="1" dirty="0"/>
        </a:p>
      </dgm:t>
    </dgm:pt>
    <dgm:pt modelId="{299EC0C6-93DD-496A-BB89-91945EB707DE}" type="parTrans" cxnId="{4F4C4995-E51B-4447-A004-86EFD21B68E6}">
      <dgm:prSet/>
      <dgm:spPr/>
      <dgm:t>
        <a:bodyPr/>
        <a:lstStyle/>
        <a:p>
          <a:endParaRPr lang="es-MX"/>
        </a:p>
      </dgm:t>
    </dgm:pt>
    <dgm:pt modelId="{8240FE71-CB43-4DAD-B09A-6EB8B95017DD}" type="sibTrans" cxnId="{4F4C4995-E51B-4447-A004-86EFD21B68E6}">
      <dgm:prSet/>
      <dgm:spPr/>
      <dgm:t>
        <a:bodyPr/>
        <a:lstStyle/>
        <a:p>
          <a:endParaRPr lang="es-MX"/>
        </a:p>
      </dgm:t>
    </dgm:pt>
    <dgm:pt modelId="{53135524-85B1-439B-87A4-06966A156505}" type="pres">
      <dgm:prSet presAssocID="{2AA6271D-5BD0-4746-AB5B-E0BE0C28B64B}" presName="Name0" presStyleCnt="0">
        <dgm:presLayoutVars>
          <dgm:dir/>
          <dgm:animLvl val="lvl"/>
          <dgm:resizeHandles val="exact"/>
        </dgm:presLayoutVars>
      </dgm:prSet>
      <dgm:spPr/>
      <dgm:t>
        <a:bodyPr/>
        <a:lstStyle/>
        <a:p>
          <a:endParaRPr lang="es-ES"/>
        </a:p>
      </dgm:t>
    </dgm:pt>
    <dgm:pt modelId="{543E0A49-F7E9-428E-A2E4-D75218EB95E2}" type="pres">
      <dgm:prSet presAssocID="{EB987BF7-3008-4D92-934C-E2574EEED953}" presName="linNode" presStyleCnt="0"/>
      <dgm:spPr/>
    </dgm:pt>
    <dgm:pt modelId="{F06204BA-CB73-4BB4-A87A-54074C885728}" type="pres">
      <dgm:prSet presAssocID="{EB987BF7-3008-4D92-934C-E2574EEED953}" presName="parentText" presStyleLbl="node1" presStyleIdx="0" presStyleCnt="1" custScaleX="58730" custScaleY="66667" custLinFactNeighborX="-2574" custLinFactNeighborY="1539">
        <dgm:presLayoutVars>
          <dgm:chMax val="1"/>
          <dgm:bulletEnabled val="1"/>
        </dgm:presLayoutVars>
      </dgm:prSet>
      <dgm:spPr/>
      <dgm:t>
        <a:bodyPr/>
        <a:lstStyle/>
        <a:p>
          <a:endParaRPr lang="es-ES"/>
        </a:p>
      </dgm:t>
    </dgm:pt>
    <dgm:pt modelId="{190B3FAF-004E-417E-97F4-EDD2EFDE8AEF}" type="pres">
      <dgm:prSet presAssocID="{EB987BF7-3008-4D92-934C-E2574EEED953}" presName="descendantText" presStyleLbl="alignAccFollowNode1" presStyleIdx="0" presStyleCnt="1" custScaleX="119133" custLinFactNeighborX="3073" custLinFactNeighborY="5363">
        <dgm:presLayoutVars>
          <dgm:bulletEnabled val="1"/>
        </dgm:presLayoutVars>
      </dgm:prSet>
      <dgm:spPr/>
      <dgm:t>
        <a:bodyPr/>
        <a:lstStyle/>
        <a:p>
          <a:endParaRPr lang="es-MX"/>
        </a:p>
      </dgm:t>
    </dgm:pt>
  </dgm:ptLst>
  <dgm:cxnLst>
    <dgm:cxn modelId="{E240DFF5-BDE5-461C-B5FB-C30703012C6C}" srcId="{2AA6271D-5BD0-4746-AB5B-E0BE0C28B64B}" destId="{EB987BF7-3008-4D92-934C-E2574EEED953}" srcOrd="0" destOrd="0" parTransId="{18BFA03D-FB04-4E50-A7B4-081D50BCFF09}" sibTransId="{E017841E-2EDC-45C1-B4F1-E7DEB9E07F34}"/>
    <dgm:cxn modelId="{4F4C4995-E51B-4447-A004-86EFD21B68E6}" srcId="{EB987BF7-3008-4D92-934C-E2574EEED953}" destId="{EDB24379-E22F-46EE-B37B-B8ED72AC88D3}" srcOrd="0" destOrd="0" parTransId="{299EC0C6-93DD-496A-BB89-91945EB707DE}" sibTransId="{8240FE71-CB43-4DAD-B09A-6EB8B95017DD}"/>
    <dgm:cxn modelId="{10D37204-C62F-4585-B951-6DC9A63A7C17}" type="presOf" srcId="{2AA6271D-5BD0-4746-AB5B-E0BE0C28B64B}" destId="{53135524-85B1-439B-87A4-06966A156505}" srcOrd="0" destOrd="0" presId="urn:microsoft.com/office/officeart/2005/8/layout/vList5"/>
    <dgm:cxn modelId="{4809757D-6D5F-457E-8259-67838D042593}" type="presOf" srcId="{EDB24379-E22F-46EE-B37B-B8ED72AC88D3}" destId="{190B3FAF-004E-417E-97F4-EDD2EFDE8AEF}" srcOrd="0" destOrd="0" presId="urn:microsoft.com/office/officeart/2005/8/layout/vList5"/>
    <dgm:cxn modelId="{8655C465-EF56-470A-8AED-C46034BAACDE}" type="presOf" srcId="{EB987BF7-3008-4D92-934C-E2574EEED953}" destId="{F06204BA-CB73-4BB4-A87A-54074C885728}" srcOrd="0" destOrd="0" presId="urn:microsoft.com/office/officeart/2005/8/layout/vList5"/>
    <dgm:cxn modelId="{4F2CBA55-938A-455F-9409-D7415AE10920}" type="presParOf" srcId="{53135524-85B1-439B-87A4-06966A156505}" destId="{543E0A49-F7E9-428E-A2E4-D75218EB95E2}" srcOrd="0" destOrd="0" presId="urn:microsoft.com/office/officeart/2005/8/layout/vList5"/>
    <dgm:cxn modelId="{A6B7B218-84E2-430C-9E7E-F1E2D9E05A1C}" type="presParOf" srcId="{543E0A49-F7E9-428E-A2E4-D75218EB95E2}" destId="{F06204BA-CB73-4BB4-A87A-54074C885728}" srcOrd="0" destOrd="0" presId="urn:microsoft.com/office/officeart/2005/8/layout/vList5"/>
    <dgm:cxn modelId="{22AF5974-6D45-4E9C-AEAC-A1E0EF1D8ADB}" type="presParOf" srcId="{543E0A49-F7E9-428E-A2E4-D75218EB95E2}" destId="{190B3FAF-004E-417E-97F4-EDD2EFDE8AE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C72502-2CF9-460A-B739-73EB61855047}" type="doc">
      <dgm:prSet loTypeId="urn:microsoft.com/office/officeart/2005/8/layout/vList6" loCatId="list" qsTypeId="urn:microsoft.com/office/officeart/2005/8/quickstyle/simple1" qsCatId="simple" csTypeId="urn:microsoft.com/office/officeart/2005/8/colors/accent0_1" csCatId="mainScheme" phldr="1"/>
      <dgm:spPr/>
      <dgm:t>
        <a:bodyPr/>
        <a:lstStyle/>
        <a:p>
          <a:endParaRPr lang="es-MX"/>
        </a:p>
      </dgm:t>
    </dgm:pt>
    <dgm:pt modelId="{0AD36EA8-A276-4050-B0ED-BC5F8EA49296}">
      <dgm:prSet custT="1"/>
      <dgm:spPr/>
      <dgm:t>
        <a:bodyPr/>
        <a:lstStyle/>
        <a:p>
          <a:pPr rtl="0"/>
          <a:r>
            <a:rPr lang="es-ES" sz="2400" b="0" dirty="0" smtClean="0">
              <a:latin typeface="+mj-lt"/>
            </a:rPr>
            <a:t>tiempo de </a:t>
          </a:r>
          <a:r>
            <a:rPr lang="es-ES" sz="2400" b="0" dirty="0" smtClean="0">
              <a:solidFill>
                <a:srgbClr val="FF0000"/>
              </a:solidFill>
              <a:latin typeface="+mj-lt"/>
            </a:rPr>
            <a:t>asignación</a:t>
          </a:r>
          <a:r>
            <a:rPr lang="es-ES" sz="2400" b="0" dirty="0" smtClean="0">
              <a:latin typeface="+mj-lt"/>
            </a:rPr>
            <a:t> de una expresión a una variable  </a:t>
          </a:r>
        </a:p>
        <a:p>
          <a:pPr rtl="0"/>
          <a:endParaRPr lang="es-ES" sz="2000" dirty="0" smtClean="0">
            <a:latin typeface="+mj-lt"/>
          </a:endParaRPr>
        </a:p>
      </dgm:t>
    </dgm:pt>
    <dgm:pt modelId="{FBD6F7D3-5A50-4DC3-86EF-75EC57D034E5}" type="parTrans" cxnId="{130569D8-89C3-4086-8D25-814012F53D84}">
      <dgm:prSet/>
      <dgm:spPr/>
      <dgm:t>
        <a:bodyPr/>
        <a:lstStyle/>
        <a:p>
          <a:endParaRPr lang="es-MX" sz="2000">
            <a:latin typeface="+mj-lt"/>
          </a:endParaRPr>
        </a:p>
      </dgm:t>
    </dgm:pt>
    <dgm:pt modelId="{EE7C67FD-47CB-456C-BBC3-28EFD54B2180}" type="sibTrans" cxnId="{130569D8-89C3-4086-8D25-814012F53D84}">
      <dgm:prSet/>
      <dgm:spPr/>
      <dgm:t>
        <a:bodyPr/>
        <a:lstStyle/>
        <a:p>
          <a:endParaRPr lang="es-MX" sz="2000">
            <a:latin typeface="+mj-lt"/>
          </a:endParaRPr>
        </a:p>
      </dgm:t>
    </dgm:pt>
    <dgm:pt modelId="{427DBF4E-D4BC-4B6C-A8F3-E6887AD2D34D}">
      <dgm:prSet custT="1"/>
      <dgm:spPr/>
      <dgm:t>
        <a:bodyPr/>
        <a:lstStyle/>
        <a:p>
          <a:pPr marL="538163" indent="-538163" rtl="0"/>
          <a:r>
            <a:rPr lang="es-ES" sz="2400" b="1" dirty="0" smtClean="0">
              <a:latin typeface="+mj-lt"/>
            </a:rPr>
            <a:t> </a:t>
          </a:r>
          <a:r>
            <a:rPr lang="es-ES" sz="2400" b="0" dirty="0" smtClean="0">
              <a:latin typeface="+mj-lt"/>
            </a:rPr>
            <a:t>tiempo</a:t>
          </a:r>
          <a:r>
            <a:rPr lang="es-ES" sz="2800" b="0" dirty="0" smtClean="0">
              <a:latin typeface="+mj-lt"/>
            </a:rPr>
            <a:t> </a:t>
          </a:r>
          <a:r>
            <a:rPr lang="es-ES" sz="2400" b="0" dirty="0" smtClean="0">
              <a:latin typeface="+mj-lt"/>
            </a:rPr>
            <a:t>de evaluación de la expresión</a:t>
          </a:r>
          <a:endParaRPr lang="es-ES_tradnl" sz="2400" b="0" dirty="0">
            <a:latin typeface="+mj-lt"/>
          </a:endParaRPr>
        </a:p>
      </dgm:t>
    </dgm:pt>
    <dgm:pt modelId="{FD422A15-D798-4B49-999B-420D168A9AE7}" type="parTrans" cxnId="{2C4FAA94-30E6-44BE-A754-2202249D3155}">
      <dgm:prSet/>
      <dgm:spPr/>
      <dgm:t>
        <a:bodyPr/>
        <a:lstStyle/>
        <a:p>
          <a:endParaRPr lang="es-MX" sz="2000">
            <a:latin typeface="+mj-lt"/>
          </a:endParaRPr>
        </a:p>
      </dgm:t>
    </dgm:pt>
    <dgm:pt modelId="{D870A9B8-4F58-4D3F-BFD5-9D6D02CABFD6}" type="sibTrans" cxnId="{2C4FAA94-30E6-44BE-A754-2202249D3155}">
      <dgm:prSet/>
      <dgm:spPr/>
      <dgm:t>
        <a:bodyPr/>
        <a:lstStyle/>
        <a:p>
          <a:endParaRPr lang="es-MX" sz="2000">
            <a:latin typeface="+mj-lt"/>
          </a:endParaRPr>
        </a:p>
      </dgm:t>
    </dgm:pt>
    <dgm:pt modelId="{9655D112-B051-49C7-8958-F9205A8950D9}">
      <dgm:prSet custT="1"/>
      <dgm:spPr/>
      <dgm:t>
        <a:bodyPr/>
        <a:lstStyle/>
        <a:p>
          <a:pPr marL="228600" indent="0" rtl="0"/>
          <a:endParaRPr lang="es-ES_tradnl" sz="2400" b="1" dirty="0">
            <a:latin typeface="+mj-lt"/>
          </a:endParaRPr>
        </a:p>
      </dgm:t>
    </dgm:pt>
    <dgm:pt modelId="{64323020-FE25-413F-BAF5-057D556C96C0}" type="parTrans" cxnId="{CFA7F7B8-6E54-42EB-943B-32C5DB2CB024}">
      <dgm:prSet/>
      <dgm:spPr/>
      <dgm:t>
        <a:bodyPr/>
        <a:lstStyle/>
        <a:p>
          <a:endParaRPr lang="es-AR" sz="2000">
            <a:latin typeface="+mj-lt"/>
          </a:endParaRPr>
        </a:p>
      </dgm:t>
    </dgm:pt>
    <dgm:pt modelId="{9DC0C3F4-42EF-4EE3-9A9D-D1154E819E17}" type="sibTrans" cxnId="{CFA7F7B8-6E54-42EB-943B-32C5DB2CB024}">
      <dgm:prSet/>
      <dgm:spPr/>
      <dgm:t>
        <a:bodyPr/>
        <a:lstStyle/>
        <a:p>
          <a:endParaRPr lang="es-AR" sz="2000">
            <a:latin typeface="+mj-lt"/>
          </a:endParaRPr>
        </a:p>
      </dgm:t>
    </dgm:pt>
    <dgm:pt modelId="{F57B6595-99CB-43EB-8076-0E85A9EEB5BF}">
      <dgm:prSet custT="1"/>
      <dgm:spPr/>
      <dgm:t>
        <a:bodyPr/>
        <a:lstStyle/>
        <a:p>
          <a:pPr marL="538163" indent="-538163" rtl="0"/>
          <a:r>
            <a:rPr lang="es-ES" sz="2400" b="0" dirty="0" smtClean="0">
              <a:latin typeface="+mj-lt"/>
            </a:rPr>
            <a:t> tiempo de asignación</a:t>
          </a:r>
          <a:endParaRPr lang="es-ES_tradnl" sz="2400" b="0" dirty="0">
            <a:latin typeface="+mj-lt"/>
          </a:endParaRPr>
        </a:p>
      </dgm:t>
    </dgm:pt>
    <dgm:pt modelId="{EC7D10B7-1238-4636-872F-12D7A2507837}" type="sibTrans" cxnId="{6A097150-1118-4ACB-A87C-4E333E0A6303}">
      <dgm:prSet/>
      <dgm:spPr/>
      <dgm:t>
        <a:bodyPr/>
        <a:lstStyle/>
        <a:p>
          <a:endParaRPr lang="es-MX" sz="2000">
            <a:latin typeface="+mj-lt"/>
          </a:endParaRPr>
        </a:p>
      </dgm:t>
    </dgm:pt>
    <dgm:pt modelId="{AF0F7DF2-83A6-47A0-834A-C813020905CF}" type="parTrans" cxnId="{6A097150-1118-4ACB-A87C-4E333E0A6303}">
      <dgm:prSet/>
      <dgm:spPr/>
      <dgm:t>
        <a:bodyPr/>
        <a:lstStyle/>
        <a:p>
          <a:endParaRPr lang="es-MX" sz="2000">
            <a:latin typeface="+mj-lt"/>
          </a:endParaRPr>
        </a:p>
      </dgm:t>
    </dgm:pt>
    <dgm:pt modelId="{0BCA2B0E-3036-4D38-AEFC-DF86F5C14839}">
      <dgm:prSet custT="1"/>
      <dgm:spPr/>
      <dgm:t>
        <a:bodyPr/>
        <a:lstStyle/>
        <a:p>
          <a:pPr marL="538163" indent="-538163" rtl="0"/>
          <a:r>
            <a:rPr lang="es-ES" sz="2400" b="0" dirty="0" smtClean="0">
              <a:latin typeface="+mj-lt"/>
            </a:rPr>
            <a:t>           +</a:t>
          </a:r>
          <a:endParaRPr lang="es-ES_tradnl" sz="2400" b="0" dirty="0">
            <a:latin typeface="+mj-lt"/>
          </a:endParaRPr>
        </a:p>
      </dgm:t>
    </dgm:pt>
    <dgm:pt modelId="{13B6EC50-042B-4FBB-86CA-639753D333D5}" type="sibTrans" cxnId="{C6C71E63-D727-428F-8D38-16671008B983}">
      <dgm:prSet/>
      <dgm:spPr/>
      <dgm:t>
        <a:bodyPr/>
        <a:lstStyle/>
        <a:p>
          <a:endParaRPr lang="es-MX" sz="2000">
            <a:latin typeface="+mj-lt"/>
          </a:endParaRPr>
        </a:p>
      </dgm:t>
    </dgm:pt>
    <dgm:pt modelId="{4A927E4B-0ACD-4DA3-B4EC-F1A1FA32DAC6}" type="parTrans" cxnId="{C6C71E63-D727-428F-8D38-16671008B983}">
      <dgm:prSet/>
      <dgm:spPr/>
      <dgm:t>
        <a:bodyPr/>
        <a:lstStyle/>
        <a:p>
          <a:endParaRPr lang="es-MX" sz="2000">
            <a:latin typeface="+mj-lt"/>
          </a:endParaRPr>
        </a:p>
      </dgm:t>
    </dgm:pt>
    <dgm:pt modelId="{655A56A3-1BD4-4CDD-B4C4-789DE5204966}" type="pres">
      <dgm:prSet presAssocID="{59C72502-2CF9-460A-B739-73EB61855047}" presName="Name0" presStyleCnt="0">
        <dgm:presLayoutVars>
          <dgm:dir/>
          <dgm:animLvl val="lvl"/>
          <dgm:resizeHandles/>
        </dgm:presLayoutVars>
      </dgm:prSet>
      <dgm:spPr/>
      <dgm:t>
        <a:bodyPr/>
        <a:lstStyle/>
        <a:p>
          <a:endParaRPr lang="es-ES"/>
        </a:p>
      </dgm:t>
    </dgm:pt>
    <dgm:pt modelId="{404CBB9D-B198-4E6F-9804-2406FAA676C5}" type="pres">
      <dgm:prSet presAssocID="{0AD36EA8-A276-4050-B0ED-BC5F8EA49296}" presName="linNode" presStyleCnt="0"/>
      <dgm:spPr/>
    </dgm:pt>
    <dgm:pt modelId="{102F9633-BAFB-44D1-AEAF-5136D88CE60B}" type="pres">
      <dgm:prSet presAssocID="{0AD36EA8-A276-4050-B0ED-BC5F8EA49296}" presName="parentShp" presStyleLbl="node1" presStyleIdx="0" presStyleCnt="1" custLinFactNeighborX="624" custLinFactNeighborY="-70884">
        <dgm:presLayoutVars>
          <dgm:bulletEnabled val="1"/>
        </dgm:presLayoutVars>
      </dgm:prSet>
      <dgm:spPr/>
      <dgm:t>
        <a:bodyPr/>
        <a:lstStyle/>
        <a:p>
          <a:endParaRPr lang="es-MX"/>
        </a:p>
      </dgm:t>
    </dgm:pt>
    <dgm:pt modelId="{0B40FCDE-2726-4554-9B1D-4D96DA2250A8}" type="pres">
      <dgm:prSet presAssocID="{0AD36EA8-A276-4050-B0ED-BC5F8EA49296}" presName="childShp" presStyleLbl="bgAccFollowNode1" presStyleIdx="0" presStyleCnt="1" custLinFactNeighborX="0" custLinFactNeighborY="-294">
        <dgm:presLayoutVars>
          <dgm:bulletEnabled val="1"/>
        </dgm:presLayoutVars>
      </dgm:prSet>
      <dgm:spPr/>
      <dgm:t>
        <a:bodyPr/>
        <a:lstStyle/>
        <a:p>
          <a:endParaRPr lang="es-ES"/>
        </a:p>
      </dgm:t>
    </dgm:pt>
  </dgm:ptLst>
  <dgm:cxnLst>
    <dgm:cxn modelId="{5BB33593-DC5A-418A-A682-FA8B14076C0C}" type="presOf" srcId="{F57B6595-99CB-43EB-8076-0E85A9EEB5BF}" destId="{0B40FCDE-2726-4554-9B1D-4D96DA2250A8}" srcOrd="0" destOrd="3" presId="urn:microsoft.com/office/officeart/2005/8/layout/vList6"/>
    <dgm:cxn modelId="{6A097150-1118-4ACB-A87C-4E333E0A6303}" srcId="{0AD36EA8-A276-4050-B0ED-BC5F8EA49296}" destId="{F57B6595-99CB-43EB-8076-0E85A9EEB5BF}" srcOrd="3" destOrd="0" parTransId="{AF0F7DF2-83A6-47A0-834A-C813020905CF}" sibTransId="{EC7D10B7-1238-4636-872F-12D7A2507837}"/>
    <dgm:cxn modelId="{2C4FAA94-30E6-44BE-A754-2202249D3155}" srcId="{0AD36EA8-A276-4050-B0ED-BC5F8EA49296}" destId="{427DBF4E-D4BC-4B6C-A8F3-E6887AD2D34D}" srcOrd="1" destOrd="0" parTransId="{FD422A15-D798-4B49-999B-420D168A9AE7}" sibTransId="{D870A9B8-4F58-4D3F-BFD5-9D6D02CABFD6}"/>
    <dgm:cxn modelId="{B859EA76-CA00-4553-AA1D-6C2AA0BD6DC0}" type="presOf" srcId="{0AD36EA8-A276-4050-B0ED-BC5F8EA49296}" destId="{102F9633-BAFB-44D1-AEAF-5136D88CE60B}" srcOrd="0" destOrd="0" presId="urn:microsoft.com/office/officeart/2005/8/layout/vList6"/>
    <dgm:cxn modelId="{C6C71E63-D727-428F-8D38-16671008B983}" srcId="{0AD36EA8-A276-4050-B0ED-BC5F8EA49296}" destId="{0BCA2B0E-3036-4D38-AEFC-DF86F5C14839}" srcOrd="2" destOrd="0" parTransId="{4A927E4B-0ACD-4DA3-B4EC-F1A1FA32DAC6}" sibTransId="{13B6EC50-042B-4FBB-86CA-639753D333D5}"/>
    <dgm:cxn modelId="{CFA7F7B8-6E54-42EB-943B-32C5DB2CB024}" srcId="{0AD36EA8-A276-4050-B0ED-BC5F8EA49296}" destId="{9655D112-B051-49C7-8958-F9205A8950D9}" srcOrd="0" destOrd="0" parTransId="{64323020-FE25-413F-BAF5-057D556C96C0}" sibTransId="{9DC0C3F4-42EF-4EE3-9A9D-D1154E819E17}"/>
    <dgm:cxn modelId="{D86CD1BB-5DFF-491A-BDCB-4213B568F8CA}" type="presOf" srcId="{427DBF4E-D4BC-4B6C-A8F3-E6887AD2D34D}" destId="{0B40FCDE-2726-4554-9B1D-4D96DA2250A8}" srcOrd="0" destOrd="1" presId="urn:microsoft.com/office/officeart/2005/8/layout/vList6"/>
    <dgm:cxn modelId="{B2D7E4C7-0D54-4B3A-BFD6-8A8E6231EF5B}" type="presOf" srcId="{9655D112-B051-49C7-8958-F9205A8950D9}" destId="{0B40FCDE-2726-4554-9B1D-4D96DA2250A8}" srcOrd="0" destOrd="0" presId="urn:microsoft.com/office/officeart/2005/8/layout/vList6"/>
    <dgm:cxn modelId="{0CC5B0E6-3304-4C25-8A5D-14FD91FB6803}" type="presOf" srcId="{59C72502-2CF9-460A-B739-73EB61855047}" destId="{655A56A3-1BD4-4CDD-B4C4-789DE5204966}" srcOrd="0" destOrd="0" presId="urn:microsoft.com/office/officeart/2005/8/layout/vList6"/>
    <dgm:cxn modelId="{130569D8-89C3-4086-8D25-814012F53D84}" srcId="{59C72502-2CF9-460A-B739-73EB61855047}" destId="{0AD36EA8-A276-4050-B0ED-BC5F8EA49296}" srcOrd="0" destOrd="0" parTransId="{FBD6F7D3-5A50-4DC3-86EF-75EC57D034E5}" sibTransId="{EE7C67FD-47CB-456C-BBC3-28EFD54B2180}"/>
    <dgm:cxn modelId="{022CA9DF-F8EB-4383-ABD1-D8A333FC2DDA}" type="presOf" srcId="{0BCA2B0E-3036-4D38-AEFC-DF86F5C14839}" destId="{0B40FCDE-2726-4554-9B1D-4D96DA2250A8}" srcOrd="0" destOrd="2" presId="urn:microsoft.com/office/officeart/2005/8/layout/vList6"/>
    <dgm:cxn modelId="{6E34204D-5E6F-418D-A711-D69565610AAD}" type="presParOf" srcId="{655A56A3-1BD4-4CDD-B4C4-789DE5204966}" destId="{404CBB9D-B198-4E6F-9804-2406FAA676C5}" srcOrd="0" destOrd="0" presId="urn:microsoft.com/office/officeart/2005/8/layout/vList6"/>
    <dgm:cxn modelId="{6673DD57-0054-4EEF-8C85-EBC2F0172D3C}" type="presParOf" srcId="{404CBB9D-B198-4E6F-9804-2406FAA676C5}" destId="{102F9633-BAFB-44D1-AEAF-5136D88CE60B}" srcOrd="0" destOrd="0" presId="urn:microsoft.com/office/officeart/2005/8/layout/vList6"/>
    <dgm:cxn modelId="{CF78F6A3-DD12-402D-925C-C24FA42352BC}" type="presParOf" srcId="{404CBB9D-B198-4E6F-9804-2406FAA676C5}" destId="{0B40FCDE-2726-4554-9B1D-4D96DA2250A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C72502-2CF9-460A-B739-73EB61855047}" type="doc">
      <dgm:prSet loTypeId="urn:microsoft.com/office/officeart/2005/8/layout/vList2" loCatId="list" qsTypeId="urn:microsoft.com/office/officeart/2005/8/quickstyle/simple3" qsCatId="simple" csTypeId="urn:microsoft.com/office/officeart/2005/8/colors/accent0_1" csCatId="mainScheme" phldr="1"/>
      <dgm:spPr/>
      <dgm:t>
        <a:bodyPr/>
        <a:lstStyle/>
        <a:p>
          <a:endParaRPr lang="es-MX"/>
        </a:p>
      </dgm:t>
    </dgm:pt>
    <dgm:pt modelId="{7F58A047-9AC3-43E7-A0A0-1D4B7430670F}">
      <dgm:prSet custT="1"/>
      <dgm:spPr/>
      <dgm:t>
        <a:bodyPr/>
        <a:lstStyle/>
        <a:p>
          <a:pPr algn="ctr" rtl="0"/>
          <a:r>
            <a:rPr lang="es-ES" sz="2800" dirty="0" smtClean="0">
              <a:latin typeface="+mj-lt"/>
            </a:rPr>
            <a:t>radio= diámetro/2           2 ut</a:t>
          </a:r>
          <a:endParaRPr lang="es-ES" sz="3600" dirty="0" smtClean="0">
            <a:latin typeface="+mj-lt"/>
          </a:endParaRPr>
        </a:p>
      </dgm:t>
    </dgm:pt>
    <dgm:pt modelId="{908AD3ED-1D05-426B-8ADC-91D409198DF7}" type="parTrans" cxnId="{9059D57D-3143-423C-8398-7B8B5924B065}">
      <dgm:prSet/>
      <dgm:spPr/>
      <dgm:t>
        <a:bodyPr/>
        <a:lstStyle/>
        <a:p>
          <a:endParaRPr lang="es-MX" sz="1200">
            <a:latin typeface="+mj-lt"/>
          </a:endParaRPr>
        </a:p>
      </dgm:t>
    </dgm:pt>
    <dgm:pt modelId="{507FF1CE-B90F-4B55-A3C8-066E314242A8}" type="sibTrans" cxnId="{9059D57D-3143-423C-8398-7B8B5924B065}">
      <dgm:prSet/>
      <dgm:spPr/>
      <dgm:t>
        <a:bodyPr/>
        <a:lstStyle/>
        <a:p>
          <a:endParaRPr lang="es-MX" sz="1200">
            <a:latin typeface="+mj-lt"/>
          </a:endParaRPr>
        </a:p>
      </dgm:t>
    </dgm:pt>
    <dgm:pt modelId="{2FB36C5C-8CB3-4344-A19D-2F627C881500}" type="pres">
      <dgm:prSet presAssocID="{59C72502-2CF9-460A-B739-73EB61855047}" presName="linear" presStyleCnt="0">
        <dgm:presLayoutVars>
          <dgm:animLvl val="lvl"/>
          <dgm:resizeHandles val="exact"/>
        </dgm:presLayoutVars>
      </dgm:prSet>
      <dgm:spPr/>
      <dgm:t>
        <a:bodyPr/>
        <a:lstStyle/>
        <a:p>
          <a:endParaRPr lang="es-ES"/>
        </a:p>
      </dgm:t>
    </dgm:pt>
    <dgm:pt modelId="{35ECB190-0782-474F-9FA1-BED35F5A170E}" type="pres">
      <dgm:prSet presAssocID="{7F58A047-9AC3-43E7-A0A0-1D4B7430670F}" presName="parentText" presStyleLbl="node1" presStyleIdx="0" presStyleCnt="1">
        <dgm:presLayoutVars>
          <dgm:chMax val="0"/>
          <dgm:bulletEnabled val="1"/>
        </dgm:presLayoutVars>
      </dgm:prSet>
      <dgm:spPr/>
      <dgm:t>
        <a:bodyPr/>
        <a:lstStyle/>
        <a:p>
          <a:endParaRPr lang="es-ES"/>
        </a:p>
      </dgm:t>
    </dgm:pt>
  </dgm:ptLst>
  <dgm:cxnLst>
    <dgm:cxn modelId="{22B4EDE3-EA1B-4E98-A7DF-130CE0F297E0}" type="presOf" srcId="{7F58A047-9AC3-43E7-A0A0-1D4B7430670F}" destId="{35ECB190-0782-474F-9FA1-BED35F5A170E}" srcOrd="0" destOrd="0" presId="urn:microsoft.com/office/officeart/2005/8/layout/vList2"/>
    <dgm:cxn modelId="{97E37DE3-33B0-4220-BE35-EBB8C380114F}" type="presOf" srcId="{59C72502-2CF9-460A-B739-73EB61855047}" destId="{2FB36C5C-8CB3-4344-A19D-2F627C881500}" srcOrd="0" destOrd="0" presId="urn:microsoft.com/office/officeart/2005/8/layout/vList2"/>
    <dgm:cxn modelId="{9059D57D-3143-423C-8398-7B8B5924B065}" srcId="{59C72502-2CF9-460A-B739-73EB61855047}" destId="{7F58A047-9AC3-43E7-A0A0-1D4B7430670F}" srcOrd="0" destOrd="0" parTransId="{908AD3ED-1D05-426B-8ADC-91D409198DF7}" sibTransId="{507FF1CE-B90F-4B55-A3C8-066E314242A8}"/>
    <dgm:cxn modelId="{F06696CC-E99E-4C56-9B39-D16CCC701666}" type="presParOf" srcId="{2FB36C5C-8CB3-4344-A19D-2F627C881500}" destId="{35ECB190-0782-474F-9FA1-BED35F5A170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9DFE54-34D1-4E03-8007-E64039A95DA5}" type="doc">
      <dgm:prSet loTypeId="urn:microsoft.com/office/officeart/2005/8/layout/vList6" loCatId="process" qsTypeId="urn:microsoft.com/office/officeart/2005/8/quickstyle/simple1" qsCatId="simple" csTypeId="urn:microsoft.com/office/officeart/2005/8/colors/accent0_1" csCatId="mainScheme" phldr="1"/>
      <dgm:spPr/>
      <dgm:t>
        <a:bodyPr/>
        <a:lstStyle/>
        <a:p>
          <a:endParaRPr lang="es-MX"/>
        </a:p>
      </dgm:t>
    </dgm:pt>
    <dgm:pt modelId="{E2C31DDE-BF08-41BB-A431-9B5FA3BF5A36}">
      <dgm:prSet custT="1"/>
      <dgm:spPr/>
      <dgm:t>
        <a:bodyPr/>
        <a:lstStyle/>
        <a:p>
          <a:pPr rtl="0"/>
          <a:r>
            <a:rPr lang="es-ES" sz="2400" b="0" dirty="0" smtClean="0">
              <a:latin typeface="+mj-lt"/>
            </a:rPr>
            <a:t>Sentencias alternativas</a:t>
          </a:r>
          <a:endParaRPr lang="es-MX" sz="2400" b="0" dirty="0">
            <a:latin typeface="+mj-lt"/>
          </a:endParaRPr>
        </a:p>
      </dgm:t>
    </dgm:pt>
    <dgm:pt modelId="{62A1A846-F3D3-47B2-9B13-9D65D2A6C830}" type="parTrans" cxnId="{D5E8B2B5-AF91-4003-9D87-3C3A6F767A24}">
      <dgm:prSet/>
      <dgm:spPr/>
      <dgm:t>
        <a:bodyPr/>
        <a:lstStyle/>
        <a:p>
          <a:endParaRPr lang="es-MX" sz="2400" b="0">
            <a:latin typeface="+mj-lt"/>
          </a:endParaRPr>
        </a:p>
      </dgm:t>
    </dgm:pt>
    <dgm:pt modelId="{68C5FD98-8C67-41EE-9F18-6B8313C3A22A}" type="sibTrans" cxnId="{D5E8B2B5-AF91-4003-9D87-3C3A6F767A24}">
      <dgm:prSet/>
      <dgm:spPr/>
      <dgm:t>
        <a:bodyPr/>
        <a:lstStyle/>
        <a:p>
          <a:endParaRPr lang="es-MX" sz="2400" b="0">
            <a:latin typeface="+mj-lt"/>
          </a:endParaRPr>
        </a:p>
      </dgm:t>
    </dgm:pt>
    <dgm:pt modelId="{A1344066-6433-493E-AED2-06553A6BDD23}">
      <dgm:prSet custT="1"/>
      <dgm:spPr/>
      <dgm:t>
        <a:bodyPr/>
        <a:lstStyle/>
        <a:p>
          <a:pPr rtl="0"/>
          <a:r>
            <a:rPr lang="es-ES" sz="2400" b="0" dirty="0" smtClean="0">
              <a:latin typeface="+mj-lt"/>
            </a:rPr>
            <a:t>tiempo de condición</a:t>
          </a:r>
          <a:endParaRPr lang="es-MX" sz="2400" b="0" dirty="0">
            <a:latin typeface="+mj-lt"/>
          </a:endParaRPr>
        </a:p>
      </dgm:t>
    </dgm:pt>
    <dgm:pt modelId="{8F19FB8D-F764-49BD-BF8C-E86C1EE2FB6E}" type="parTrans" cxnId="{1D8EA913-F672-41BB-9FA6-A3755D64E2D6}">
      <dgm:prSet/>
      <dgm:spPr/>
      <dgm:t>
        <a:bodyPr/>
        <a:lstStyle/>
        <a:p>
          <a:endParaRPr lang="es-MX" sz="2400" b="0">
            <a:latin typeface="+mj-lt"/>
          </a:endParaRPr>
        </a:p>
      </dgm:t>
    </dgm:pt>
    <dgm:pt modelId="{F32166AB-35AF-4752-8F22-489ADFFE0D72}" type="sibTrans" cxnId="{1D8EA913-F672-41BB-9FA6-A3755D64E2D6}">
      <dgm:prSet/>
      <dgm:spPr/>
      <dgm:t>
        <a:bodyPr/>
        <a:lstStyle/>
        <a:p>
          <a:endParaRPr lang="es-MX" sz="2400" b="0">
            <a:latin typeface="+mj-lt"/>
          </a:endParaRPr>
        </a:p>
      </dgm:t>
    </dgm:pt>
    <dgm:pt modelId="{B5CB0716-F39D-4C9E-8F16-8FE8E1A9892E}">
      <dgm:prSet custT="1"/>
      <dgm:spPr/>
      <dgm:t>
        <a:bodyPr/>
        <a:lstStyle/>
        <a:p>
          <a:pPr rtl="0"/>
          <a:r>
            <a:rPr lang="es-ES" sz="2400" b="0" dirty="0" smtClean="0">
              <a:latin typeface="+mj-lt"/>
            </a:rPr>
            <a:t> </a:t>
          </a:r>
          <a:r>
            <a:rPr lang="es-ES" sz="2400" b="0" dirty="0" err="1" smtClean="0">
              <a:latin typeface="+mj-lt"/>
            </a:rPr>
            <a:t>maximo</a:t>
          </a:r>
          <a:r>
            <a:rPr lang="es-ES" sz="2400" b="0" dirty="0" smtClean="0">
              <a:latin typeface="+mj-lt"/>
            </a:rPr>
            <a:t> [t1, t2] </a:t>
          </a:r>
          <a:endParaRPr lang="es-MX" sz="2400" b="0" dirty="0">
            <a:latin typeface="+mj-lt"/>
          </a:endParaRPr>
        </a:p>
      </dgm:t>
    </dgm:pt>
    <dgm:pt modelId="{4D9C847E-042D-40CB-8C42-278CDF2D5815}" type="parTrans" cxnId="{A0BE53B3-A516-48B8-BDDB-BD6993457F4D}">
      <dgm:prSet/>
      <dgm:spPr/>
      <dgm:t>
        <a:bodyPr/>
        <a:lstStyle/>
        <a:p>
          <a:endParaRPr lang="es-MX" sz="2400" b="0">
            <a:latin typeface="+mj-lt"/>
          </a:endParaRPr>
        </a:p>
      </dgm:t>
    </dgm:pt>
    <dgm:pt modelId="{7E5F99D9-6089-4765-A09D-61FE1C9AD362}" type="sibTrans" cxnId="{A0BE53B3-A516-48B8-BDDB-BD6993457F4D}">
      <dgm:prSet/>
      <dgm:spPr/>
      <dgm:t>
        <a:bodyPr/>
        <a:lstStyle/>
        <a:p>
          <a:endParaRPr lang="es-MX" sz="2400" b="0">
            <a:latin typeface="+mj-lt"/>
          </a:endParaRPr>
        </a:p>
      </dgm:t>
    </dgm:pt>
    <dgm:pt modelId="{1A17A5B7-48DA-48AC-A2AD-C6E938D4851E}">
      <dgm:prSet custT="1"/>
      <dgm:spPr/>
      <dgm:t>
        <a:bodyPr/>
        <a:lstStyle/>
        <a:p>
          <a:pPr rtl="0"/>
          <a:endParaRPr lang="es-MX" sz="2400" b="0" dirty="0">
            <a:latin typeface="+mj-lt"/>
          </a:endParaRPr>
        </a:p>
      </dgm:t>
    </dgm:pt>
    <dgm:pt modelId="{31BC2727-723B-4557-81A9-ED7A1125C1A2}" type="parTrans" cxnId="{5A1854B6-E5BF-40F3-BFB2-BFCA9811F058}">
      <dgm:prSet/>
      <dgm:spPr/>
      <dgm:t>
        <a:bodyPr/>
        <a:lstStyle/>
        <a:p>
          <a:endParaRPr lang="es-MX" sz="2400" b="0">
            <a:latin typeface="+mj-lt"/>
          </a:endParaRPr>
        </a:p>
      </dgm:t>
    </dgm:pt>
    <dgm:pt modelId="{AE4F863E-0D01-4BD7-B276-97DF93652A84}" type="sibTrans" cxnId="{5A1854B6-E5BF-40F3-BFB2-BFCA9811F058}">
      <dgm:prSet/>
      <dgm:spPr/>
      <dgm:t>
        <a:bodyPr/>
        <a:lstStyle/>
        <a:p>
          <a:endParaRPr lang="es-MX" sz="2400" b="0">
            <a:latin typeface="+mj-lt"/>
          </a:endParaRPr>
        </a:p>
      </dgm:t>
    </dgm:pt>
    <dgm:pt modelId="{317168FD-EB19-4BDC-A87B-16402C367E9C}">
      <dgm:prSet custT="1"/>
      <dgm:spPr/>
      <dgm:t>
        <a:bodyPr/>
        <a:lstStyle/>
        <a:p>
          <a:pPr rtl="0"/>
          <a:r>
            <a:rPr lang="es-ES" sz="2400" b="0" dirty="0" smtClean="0">
              <a:latin typeface="+mj-lt"/>
            </a:rPr>
            <a:t>     +</a:t>
          </a:r>
          <a:endParaRPr lang="es-MX" sz="2400" b="0" dirty="0">
            <a:latin typeface="+mj-lt"/>
          </a:endParaRPr>
        </a:p>
      </dgm:t>
    </dgm:pt>
    <dgm:pt modelId="{BA86BEF9-C2EA-4959-906C-52A164207CCA}" type="parTrans" cxnId="{6ED95C4B-76AB-4A23-AA86-59F85E654663}">
      <dgm:prSet/>
      <dgm:spPr/>
      <dgm:t>
        <a:bodyPr/>
        <a:lstStyle/>
        <a:p>
          <a:endParaRPr lang="es-MX" sz="2400" b="0">
            <a:latin typeface="+mj-lt"/>
          </a:endParaRPr>
        </a:p>
      </dgm:t>
    </dgm:pt>
    <dgm:pt modelId="{1E4EB9D5-39CA-4941-A110-122ED04DAC31}" type="sibTrans" cxnId="{6ED95C4B-76AB-4A23-AA86-59F85E654663}">
      <dgm:prSet/>
      <dgm:spPr/>
      <dgm:t>
        <a:bodyPr/>
        <a:lstStyle/>
        <a:p>
          <a:endParaRPr lang="es-MX" sz="2400" b="0">
            <a:latin typeface="+mj-lt"/>
          </a:endParaRPr>
        </a:p>
      </dgm:t>
    </dgm:pt>
    <dgm:pt modelId="{1078C602-0AF4-4217-9E33-A939764D3514}">
      <dgm:prSet custT="1"/>
      <dgm:spPr/>
      <dgm:t>
        <a:bodyPr/>
        <a:lstStyle/>
        <a:p>
          <a:pPr rtl="0"/>
          <a:endParaRPr lang="es-MX" sz="2400" b="0" dirty="0">
            <a:latin typeface="+mj-lt"/>
          </a:endParaRPr>
        </a:p>
      </dgm:t>
    </dgm:pt>
    <dgm:pt modelId="{2E53D5EA-B996-45D5-8929-D99E62B0483C}" type="parTrans" cxnId="{77CC01CF-6198-4389-A827-DBF0250462DB}">
      <dgm:prSet/>
      <dgm:spPr/>
      <dgm:t>
        <a:bodyPr/>
        <a:lstStyle/>
        <a:p>
          <a:endParaRPr lang="es-MX" sz="2400" b="0">
            <a:latin typeface="+mj-lt"/>
          </a:endParaRPr>
        </a:p>
      </dgm:t>
    </dgm:pt>
    <dgm:pt modelId="{DDD41F76-3519-467E-9FA7-B952D98374EF}" type="sibTrans" cxnId="{77CC01CF-6198-4389-A827-DBF0250462DB}">
      <dgm:prSet/>
      <dgm:spPr/>
      <dgm:t>
        <a:bodyPr/>
        <a:lstStyle/>
        <a:p>
          <a:endParaRPr lang="es-MX" sz="2400" b="0">
            <a:latin typeface="+mj-lt"/>
          </a:endParaRPr>
        </a:p>
      </dgm:t>
    </dgm:pt>
    <dgm:pt modelId="{838AC41F-C5FE-4E72-8977-BDAE214532BA}">
      <dgm:prSet custT="1"/>
      <dgm:spPr/>
      <dgm:t>
        <a:bodyPr/>
        <a:lstStyle/>
        <a:p>
          <a:pPr rtl="0"/>
          <a:endParaRPr lang="es-MX" sz="2400" b="0" dirty="0">
            <a:latin typeface="+mj-lt"/>
          </a:endParaRPr>
        </a:p>
      </dgm:t>
    </dgm:pt>
    <dgm:pt modelId="{CCE8720A-1B49-42E3-A248-57AE9C4BBE72}" type="parTrans" cxnId="{23D28477-B0B6-4CA7-919D-76716C5591C8}">
      <dgm:prSet/>
      <dgm:spPr/>
      <dgm:t>
        <a:bodyPr/>
        <a:lstStyle/>
        <a:p>
          <a:endParaRPr lang="es-MX" sz="2400" b="0">
            <a:latin typeface="+mj-lt"/>
          </a:endParaRPr>
        </a:p>
      </dgm:t>
    </dgm:pt>
    <dgm:pt modelId="{D3DF86F8-6E73-4EFE-994F-392376FE964D}" type="sibTrans" cxnId="{23D28477-B0B6-4CA7-919D-76716C5591C8}">
      <dgm:prSet/>
      <dgm:spPr/>
      <dgm:t>
        <a:bodyPr/>
        <a:lstStyle/>
        <a:p>
          <a:endParaRPr lang="es-MX" sz="2400" b="0">
            <a:latin typeface="+mj-lt"/>
          </a:endParaRPr>
        </a:p>
      </dgm:t>
    </dgm:pt>
    <dgm:pt modelId="{6BA0A3EC-A003-405B-AC60-431009C10DFC}" type="pres">
      <dgm:prSet presAssocID="{A49DFE54-34D1-4E03-8007-E64039A95DA5}" presName="Name0" presStyleCnt="0">
        <dgm:presLayoutVars>
          <dgm:dir/>
          <dgm:animLvl val="lvl"/>
          <dgm:resizeHandles/>
        </dgm:presLayoutVars>
      </dgm:prSet>
      <dgm:spPr/>
      <dgm:t>
        <a:bodyPr/>
        <a:lstStyle/>
        <a:p>
          <a:endParaRPr lang="es-ES"/>
        </a:p>
      </dgm:t>
    </dgm:pt>
    <dgm:pt modelId="{6C4C8BED-80FE-4930-99F5-5B100CD97BE8}" type="pres">
      <dgm:prSet presAssocID="{E2C31DDE-BF08-41BB-A431-9B5FA3BF5A36}" presName="linNode" presStyleCnt="0"/>
      <dgm:spPr/>
    </dgm:pt>
    <dgm:pt modelId="{4B36228D-2245-4FB7-89CA-01CC5ADB112D}" type="pres">
      <dgm:prSet presAssocID="{E2C31DDE-BF08-41BB-A431-9B5FA3BF5A36}" presName="parentShp" presStyleLbl="node1" presStyleIdx="0" presStyleCnt="1" custScaleX="80556">
        <dgm:presLayoutVars>
          <dgm:bulletEnabled val="1"/>
        </dgm:presLayoutVars>
      </dgm:prSet>
      <dgm:spPr/>
      <dgm:t>
        <a:bodyPr/>
        <a:lstStyle/>
        <a:p>
          <a:endParaRPr lang="es-ES"/>
        </a:p>
      </dgm:t>
    </dgm:pt>
    <dgm:pt modelId="{BB8B085C-AA23-4CC1-A8F6-BB4F4C3E2CAE}" type="pres">
      <dgm:prSet presAssocID="{E2C31DDE-BF08-41BB-A431-9B5FA3BF5A36}" presName="childShp" presStyleLbl="bgAccFollowNode1" presStyleIdx="0" presStyleCnt="1" custScaleX="109260" custScaleY="100196">
        <dgm:presLayoutVars>
          <dgm:bulletEnabled val="1"/>
        </dgm:presLayoutVars>
      </dgm:prSet>
      <dgm:spPr/>
      <dgm:t>
        <a:bodyPr/>
        <a:lstStyle/>
        <a:p>
          <a:endParaRPr lang="es-MX"/>
        </a:p>
      </dgm:t>
    </dgm:pt>
  </dgm:ptLst>
  <dgm:cxnLst>
    <dgm:cxn modelId="{2392BA93-961B-46D6-8378-6A99095B32C7}" type="presOf" srcId="{838AC41F-C5FE-4E72-8977-BDAE214532BA}" destId="{BB8B085C-AA23-4CC1-A8F6-BB4F4C3E2CAE}" srcOrd="0" destOrd="4" presId="urn:microsoft.com/office/officeart/2005/8/layout/vList6"/>
    <dgm:cxn modelId="{A0BE53B3-A516-48B8-BDDB-BD6993457F4D}" srcId="{E2C31DDE-BF08-41BB-A431-9B5FA3BF5A36}" destId="{B5CB0716-F39D-4C9E-8F16-8FE8E1A9892E}" srcOrd="3" destOrd="0" parTransId="{4D9C847E-042D-40CB-8C42-278CDF2D5815}" sibTransId="{7E5F99D9-6089-4765-A09D-61FE1C9AD362}"/>
    <dgm:cxn modelId="{EBA3AFC2-6152-4EB6-9E42-D4882D9AA01F}" type="presOf" srcId="{1078C602-0AF4-4217-9E33-A939764D3514}" destId="{BB8B085C-AA23-4CC1-A8F6-BB4F4C3E2CAE}" srcOrd="0" destOrd="5" presId="urn:microsoft.com/office/officeart/2005/8/layout/vList6"/>
    <dgm:cxn modelId="{C3CFFFBC-4531-468D-99ED-1276BDE57B07}" type="presOf" srcId="{B5CB0716-F39D-4C9E-8F16-8FE8E1A9892E}" destId="{BB8B085C-AA23-4CC1-A8F6-BB4F4C3E2CAE}" srcOrd="0" destOrd="3" presId="urn:microsoft.com/office/officeart/2005/8/layout/vList6"/>
    <dgm:cxn modelId="{D5E8B2B5-AF91-4003-9D87-3C3A6F767A24}" srcId="{A49DFE54-34D1-4E03-8007-E64039A95DA5}" destId="{E2C31DDE-BF08-41BB-A431-9B5FA3BF5A36}" srcOrd="0" destOrd="0" parTransId="{62A1A846-F3D3-47B2-9B13-9D65D2A6C830}" sibTransId="{68C5FD98-8C67-41EE-9F18-6B8313C3A22A}"/>
    <dgm:cxn modelId="{4344C73A-B27C-4C4F-A14D-C738CE4EF079}" type="presOf" srcId="{E2C31DDE-BF08-41BB-A431-9B5FA3BF5A36}" destId="{4B36228D-2245-4FB7-89CA-01CC5ADB112D}" srcOrd="0" destOrd="0" presId="urn:microsoft.com/office/officeart/2005/8/layout/vList6"/>
    <dgm:cxn modelId="{3637A713-B8BE-44E1-99D7-F19DAB57154B}" type="presOf" srcId="{A49DFE54-34D1-4E03-8007-E64039A95DA5}" destId="{6BA0A3EC-A003-405B-AC60-431009C10DFC}" srcOrd="0" destOrd="0" presId="urn:microsoft.com/office/officeart/2005/8/layout/vList6"/>
    <dgm:cxn modelId="{23D28477-B0B6-4CA7-919D-76716C5591C8}" srcId="{E2C31DDE-BF08-41BB-A431-9B5FA3BF5A36}" destId="{838AC41F-C5FE-4E72-8977-BDAE214532BA}" srcOrd="4" destOrd="0" parTransId="{CCE8720A-1B49-42E3-A248-57AE9C4BBE72}" sibTransId="{D3DF86F8-6E73-4EFE-994F-392376FE964D}"/>
    <dgm:cxn modelId="{5A1854B6-E5BF-40F3-BFB2-BFCA9811F058}" srcId="{E2C31DDE-BF08-41BB-A431-9B5FA3BF5A36}" destId="{1A17A5B7-48DA-48AC-A2AD-C6E938D4851E}" srcOrd="0" destOrd="0" parTransId="{31BC2727-723B-4557-81A9-ED7A1125C1A2}" sibTransId="{AE4F863E-0D01-4BD7-B276-97DF93652A84}"/>
    <dgm:cxn modelId="{6ED95C4B-76AB-4A23-AA86-59F85E654663}" srcId="{E2C31DDE-BF08-41BB-A431-9B5FA3BF5A36}" destId="{317168FD-EB19-4BDC-A87B-16402C367E9C}" srcOrd="2" destOrd="0" parTransId="{BA86BEF9-C2EA-4959-906C-52A164207CCA}" sibTransId="{1E4EB9D5-39CA-4941-A110-122ED04DAC31}"/>
    <dgm:cxn modelId="{C5E8F10F-028C-4838-9C97-57F70BAC372E}" type="presOf" srcId="{A1344066-6433-493E-AED2-06553A6BDD23}" destId="{BB8B085C-AA23-4CC1-A8F6-BB4F4C3E2CAE}" srcOrd="0" destOrd="1" presId="urn:microsoft.com/office/officeart/2005/8/layout/vList6"/>
    <dgm:cxn modelId="{34C3D5F9-960D-4581-B5B1-7CCD98F240BF}" type="presOf" srcId="{317168FD-EB19-4BDC-A87B-16402C367E9C}" destId="{BB8B085C-AA23-4CC1-A8F6-BB4F4C3E2CAE}" srcOrd="0" destOrd="2" presId="urn:microsoft.com/office/officeart/2005/8/layout/vList6"/>
    <dgm:cxn modelId="{77CC01CF-6198-4389-A827-DBF0250462DB}" srcId="{E2C31DDE-BF08-41BB-A431-9B5FA3BF5A36}" destId="{1078C602-0AF4-4217-9E33-A939764D3514}" srcOrd="5" destOrd="0" parTransId="{2E53D5EA-B996-45D5-8929-D99E62B0483C}" sibTransId="{DDD41F76-3519-467E-9FA7-B952D98374EF}"/>
    <dgm:cxn modelId="{6BA2BDE9-7E38-4CCB-B1AA-D43D4E6BB205}" type="presOf" srcId="{1A17A5B7-48DA-48AC-A2AD-C6E938D4851E}" destId="{BB8B085C-AA23-4CC1-A8F6-BB4F4C3E2CAE}" srcOrd="0" destOrd="0" presId="urn:microsoft.com/office/officeart/2005/8/layout/vList6"/>
    <dgm:cxn modelId="{1D8EA913-F672-41BB-9FA6-A3755D64E2D6}" srcId="{E2C31DDE-BF08-41BB-A431-9B5FA3BF5A36}" destId="{A1344066-6433-493E-AED2-06553A6BDD23}" srcOrd="1" destOrd="0" parTransId="{8F19FB8D-F764-49BD-BF8C-E86C1EE2FB6E}" sibTransId="{F32166AB-35AF-4752-8F22-489ADFFE0D72}"/>
    <dgm:cxn modelId="{8FBD70A9-0300-48AF-8876-51430DAA9F7C}" type="presParOf" srcId="{6BA0A3EC-A003-405B-AC60-431009C10DFC}" destId="{6C4C8BED-80FE-4930-99F5-5B100CD97BE8}" srcOrd="0" destOrd="0" presId="urn:microsoft.com/office/officeart/2005/8/layout/vList6"/>
    <dgm:cxn modelId="{AC247EFA-139D-4738-A351-FBF3F5E71E6D}" type="presParOf" srcId="{6C4C8BED-80FE-4930-99F5-5B100CD97BE8}" destId="{4B36228D-2245-4FB7-89CA-01CC5ADB112D}" srcOrd="0" destOrd="0" presId="urn:microsoft.com/office/officeart/2005/8/layout/vList6"/>
    <dgm:cxn modelId="{18945C90-8645-4EDC-A685-70CDC946CE4F}" type="presParOf" srcId="{6C4C8BED-80FE-4930-99F5-5B100CD97BE8}" destId="{BB8B085C-AA23-4CC1-A8F6-BB4F4C3E2CA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D8320A-C15D-4F4D-AC27-508EF6C44F9B}" type="doc">
      <dgm:prSet loTypeId="urn:microsoft.com/office/officeart/2005/8/layout/vList6" loCatId="list" qsTypeId="urn:microsoft.com/office/officeart/2005/8/quickstyle/simple1" qsCatId="simple" csTypeId="urn:microsoft.com/office/officeart/2005/8/colors/accent0_1" csCatId="mainScheme" phldr="1"/>
      <dgm:spPr/>
      <dgm:t>
        <a:bodyPr/>
        <a:lstStyle/>
        <a:p>
          <a:endParaRPr lang="es-MX"/>
        </a:p>
      </dgm:t>
    </dgm:pt>
    <dgm:pt modelId="{6EDC653A-F90E-4EE3-9BB0-1EB384297269}">
      <dgm:prSet custT="1"/>
      <dgm:spPr/>
      <dgm:t>
        <a:bodyPr/>
        <a:lstStyle/>
        <a:p>
          <a:pPr rtl="0"/>
          <a:r>
            <a:rPr lang="es-ES_tradnl" sz="2000" b="0" dirty="0" smtClean="0">
              <a:latin typeface="+mj-lt"/>
            </a:rPr>
            <a:t>Tiempo ejecución </a:t>
          </a:r>
          <a:r>
            <a:rPr lang="es-ES_tradnl" sz="2000" b="0" dirty="0" smtClean="0">
              <a:solidFill>
                <a:srgbClr val="C00000"/>
              </a:solidFill>
              <a:latin typeface="+mj-lt"/>
            </a:rPr>
            <a:t>bucle incondicional </a:t>
          </a:r>
          <a:endParaRPr lang="es-ES_tradnl" sz="2000" b="0" dirty="0">
            <a:solidFill>
              <a:srgbClr val="C00000"/>
            </a:solidFill>
            <a:latin typeface="+mj-lt"/>
          </a:endParaRPr>
        </a:p>
      </dgm:t>
    </dgm:pt>
    <dgm:pt modelId="{3B98A9A2-DED0-4C7A-B1CF-5CBA3E4D1CAE}" type="parTrans" cxnId="{C96920F1-1F6E-4124-8566-3437B3CE70F0}">
      <dgm:prSet/>
      <dgm:spPr/>
      <dgm:t>
        <a:bodyPr/>
        <a:lstStyle/>
        <a:p>
          <a:endParaRPr lang="es-MX" sz="1400"/>
        </a:p>
      </dgm:t>
    </dgm:pt>
    <dgm:pt modelId="{41377EE1-10E1-4C0B-A26B-5FD00EAB5317}" type="sibTrans" cxnId="{C96920F1-1F6E-4124-8566-3437B3CE70F0}">
      <dgm:prSet/>
      <dgm:spPr/>
      <dgm:t>
        <a:bodyPr/>
        <a:lstStyle/>
        <a:p>
          <a:endParaRPr lang="es-MX" sz="1400"/>
        </a:p>
      </dgm:t>
    </dgm:pt>
    <dgm:pt modelId="{17D2D878-0DF7-49EA-AC6D-CDB6C4CA9E17}">
      <dgm:prSet custT="1"/>
      <dgm:spPr/>
      <dgm:t>
        <a:bodyPr/>
        <a:lstStyle/>
        <a:p>
          <a:pPr rtl="0"/>
          <a:r>
            <a:rPr lang="es-ES_tradnl" sz="2400" dirty="0" smtClean="0"/>
            <a:t>tiempo del cuerpo * número  iteraciones</a:t>
          </a:r>
          <a:endParaRPr lang="es-MX" sz="2400" dirty="0"/>
        </a:p>
      </dgm:t>
    </dgm:pt>
    <dgm:pt modelId="{A46A0E9D-B1A3-451B-A664-986175193BB4}" type="parTrans" cxnId="{BBA5B64F-6A57-4007-BDA5-B0D93D919D65}">
      <dgm:prSet/>
      <dgm:spPr/>
      <dgm:t>
        <a:bodyPr/>
        <a:lstStyle/>
        <a:p>
          <a:endParaRPr lang="es-MX" sz="1400"/>
        </a:p>
      </dgm:t>
    </dgm:pt>
    <dgm:pt modelId="{9764D44D-E5CC-4365-81FB-4BDF0F5E50C5}" type="sibTrans" cxnId="{BBA5B64F-6A57-4007-BDA5-B0D93D919D65}">
      <dgm:prSet/>
      <dgm:spPr/>
      <dgm:t>
        <a:bodyPr/>
        <a:lstStyle/>
        <a:p>
          <a:endParaRPr lang="es-MX" sz="1400"/>
        </a:p>
      </dgm:t>
    </dgm:pt>
    <dgm:pt modelId="{F31022F9-4F73-4C5A-9109-DA97E6768E9C}">
      <dgm:prSet custT="1"/>
      <dgm:spPr/>
      <dgm:t>
        <a:bodyPr/>
        <a:lstStyle/>
        <a:p>
          <a:pPr rtl="0"/>
          <a:endParaRPr lang="es-MX" sz="2000" dirty="0"/>
        </a:p>
      </dgm:t>
    </dgm:pt>
    <dgm:pt modelId="{9DA07C50-0E29-4939-A179-CEC1995F9B73}" type="parTrans" cxnId="{6047DB82-59CE-4293-98B3-415E11EA6845}">
      <dgm:prSet/>
      <dgm:spPr/>
      <dgm:t>
        <a:bodyPr/>
        <a:lstStyle/>
        <a:p>
          <a:endParaRPr lang="es-MX"/>
        </a:p>
      </dgm:t>
    </dgm:pt>
    <dgm:pt modelId="{2ACA7382-1944-475F-AD1C-15E3F650C1DC}" type="sibTrans" cxnId="{6047DB82-59CE-4293-98B3-415E11EA6845}">
      <dgm:prSet/>
      <dgm:spPr/>
      <dgm:t>
        <a:bodyPr/>
        <a:lstStyle/>
        <a:p>
          <a:endParaRPr lang="es-MX"/>
        </a:p>
      </dgm:t>
    </dgm:pt>
    <dgm:pt modelId="{29F0EF95-5734-4FF3-BFC0-A0A6D1B2E482}">
      <dgm:prSet custT="1"/>
      <dgm:spPr/>
      <dgm:t>
        <a:bodyPr/>
        <a:lstStyle/>
        <a:p>
          <a:pPr rtl="0"/>
          <a:r>
            <a:rPr lang="es-ES_tradnl" sz="2400" dirty="0" smtClean="0"/>
            <a:t>tiempo de inicialización, testeos e incremento  de  variable de control</a:t>
          </a:r>
          <a:endParaRPr lang="es-MX" sz="2400" dirty="0"/>
        </a:p>
      </dgm:t>
    </dgm:pt>
    <dgm:pt modelId="{746406A0-31D3-45A9-B015-3CA1487157F6}" type="parTrans" cxnId="{143A9CAA-D443-4C63-8733-361EEA6D825E}">
      <dgm:prSet/>
      <dgm:spPr/>
      <dgm:t>
        <a:bodyPr/>
        <a:lstStyle/>
        <a:p>
          <a:endParaRPr lang="es-MX"/>
        </a:p>
      </dgm:t>
    </dgm:pt>
    <dgm:pt modelId="{1326713D-A9BF-4D88-A75D-C3030BC029CA}" type="sibTrans" cxnId="{143A9CAA-D443-4C63-8733-361EEA6D825E}">
      <dgm:prSet/>
      <dgm:spPr/>
      <dgm:t>
        <a:bodyPr/>
        <a:lstStyle/>
        <a:p>
          <a:endParaRPr lang="es-MX"/>
        </a:p>
      </dgm:t>
    </dgm:pt>
    <dgm:pt modelId="{5EF1A697-BBF7-42CB-A2DF-F4B7E7061492}">
      <dgm:prSet custT="1"/>
      <dgm:spPr/>
      <dgm:t>
        <a:bodyPr/>
        <a:lstStyle/>
        <a:p>
          <a:pPr rtl="0"/>
          <a:r>
            <a:rPr lang="es-ES_tradnl" sz="2400" dirty="0" smtClean="0"/>
            <a:t>                        +</a:t>
          </a:r>
          <a:endParaRPr lang="es-MX" sz="2400" dirty="0"/>
        </a:p>
      </dgm:t>
    </dgm:pt>
    <dgm:pt modelId="{AB76162B-F055-4EBF-868D-6B1E4AB5978B}" type="parTrans" cxnId="{9C9B663F-FDB0-4042-8CD4-D297493BDF59}">
      <dgm:prSet/>
      <dgm:spPr/>
      <dgm:t>
        <a:bodyPr/>
        <a:lstStyle/>
        <a:p>
          <a:endParaRPr lang="es-MX"/>
        </a:p>
      </dgm:t>
    </dgm:pt>
    <dgm:pt modelId="{7EE88D84-C65A-43C3-B3A6-0E5DAD2D1936}" type="sibTrans" cxnId="{9C9B663F-FDB0-4042-8CD4-D297493BDF59}">
      <dgm:prSet/>
      <dgm:spPr/>
      <dgm:t>
        <a:bodyPr/>
        <a:lstStyle/>
        <a:p>
          <a:endParaRPr lang="es-MX"/>
        </a:p>
      </dgm:t>
    </dgm:pt>
    <dgm:pt modelId="{9C124D85-1E3D-477A-8F3B-F16BB184F7C8}" type="pres">
      <dgm:prSet presAssocID="{A9D8320A-C15D-4F4D-AC27-508EF6C44F9B}" presName="Name0" presStyleCnt="0">
        <dgm:presLayoutVars>
          <dgm:dir/>
          <dgm:animLvl val="lvl"/>
          <dgm:resizeHandles/>
        </dgm:presLayoutVars>
      </dgm:prSet>
      <dgm:spPr/>
      <dgm:t>
        <a:bodyPr/>
        <a:lstStyle/>
        <a:p>
          <a:endParaRPr lang="es-ES"/>
        </a:p>
      </dgm:t>
    </dgm:pt>
    <dgm:pt modelId="{910E0681-4F76-4273-B5FD-168C5A3FA5AA}" type="pres">
      <dgm:prSet presAssocID="{6EDC653A-F90E-4EE3-9BB0-1EB384297269}" presName="linNode" presStyleCnt="0"/>
      <dgm:spPr/>
    </dgm:pt>
    <dgm:pt modelId="{CE78B617-7719-404B-B9ED-F0F3A1125CC0}" type="pres">
      <dgm:prSet presAssocID="{6EDC653A-F90E-4EE3-9BB0-1EB384297269}" presName="parentShp" presStyleLbl="node1" presStyleIdx="0" presStyleCnt="1">
        <dgm:presLayoutVars>
          <dgm:bulletEnabled val="1"/>
        </dgm:presLayoutVars>
      </dgm:prSet>
      <dgm:spPr/>
      <dgm:t>
        <a:bodyPr/>
        <a:lstStyle/>
        <a:p>
          <a:endParaRPr lang="es-MX"/>
        </a:p>
      </dgm:t>
    </dgm:pt>
    <dgm:pt modelId="{A736D161-E5CA-4F3D-B85C-661060CBD7F2}" type="pres">
      <dgm:prSet presAssocID="{6EDC653A-F90E-4EE3-9BB0-1EB384297269}" presName="childShp" presStyleLbl="bgAccFollowNode1" presStyleIdx="0" presStyleCnt="1" custScaleX="198469" custLinFactNeighborX="-4226" custLinFactNeighborY="-2173">
        <dgm:presLayoutVars>
          <dgm:bulletEnabled val="1"/>
        </dgm:presLayoutVars>
      </dgm:prSet>
      <dgm:spPr/>
      <dgm:t>
        <a:bodyPr/>
        <a:lstStyle/>
        <a:p>
          <a:endParaRPr lang="es-ES"/>
        </a:p>
      </dgm:t>
    </dgm:pt>
  </dgm:ptLst>
  <dgm:cxnLst>
    <dgm:cxn modelId="{CE8BCC7C-AB99-40EB-91BD-AF3C5897AC26}" type="presOf" srcId="{F31022F9-4F73-4C5A-9109-DA97E6768E9C}" destId="{A736D161-E5CA-4F3D-B85C-661060CBD7F2}" srcOrd="0" destOrd="0" presId="urn:microsoft.com/office/officeart/2005/8/layout/vList6"/>
    <dgm:cxn modelId="{6047DB82-59CE-4293-98B3-415E11EA6845}" srcId="{6EDC653A-F90E-4EE3-9BB0-1EB384297269}" destId="{F31022F9-4F73-4C5A-9109-DA97E6768E9C}" srcOrd="0" destOrd="0" parTransId="{9DA07C50-0E29-4939-A179-CEC1995F9B73}" sibTransId="{2ACA7382-1944-475F-AD1C-15E3F650C1DC}"/>
    <dgm:cxn modelId="{69BA7702-D860-4C1C-88B8-40C1B2D9415D}" type="presOf" srcId="{A9D8320A-C15D-4F4D-AC27-508EF6C44F9B}" destId="{9C124D85-1E3D-477A-8F3B-F16BB184F7C8}" srcOrd="0" destOrd="0" presId="urn:microsoft.com/office/officeart/2005/8/layout/vList6"/>
    <dgm:cxn modelId="{1B2FBA07-86D4-4F0C-BA1F-7D1559F3C2D8}" type="presOf" srcId="{5EF1A697-BBF7-42CB-A2DF-F4B7E7061492}" destId="{A736D161-E5CA-4F3D-B85C-661060CBD7F2}" srcOrd="0" destOrd="2" presId="urn:microsoft.com/office/officeart/2005/8/layout/vList6"/>
    <dgm:cxn modelId="{CC24D43F-75C8-4700-BCFB-59AB0CCBD489}" type="presOf" srcId="{17D2D878-0DF7-49EA-AC6D-CDB6C4CA9E17}" destId="{A736D161-E5CA-4F3D-B85C-661060CBD7F2}" srcOrd="0" destOrd="1" presId="urn:microsoft.com/office/officeart/2005/8/layout/vList6"/>
    <dgm:cxn modelId="{BBA5B64F-6A57-4007-BDA5-B0D93D919D65}" srcId="{6EDC653A-F90E-4EE3-9BB0-1EB384297269}" destId="{17D2D878-0DF7-49EA-AC6D-CDB6C4CA9E17}" srcOrd="1" destOrd="0" parTransId="{A46A0E9D-B1A3-451B-A664-986175193BB4}" sibTransId="{9764D44D-E5CC-4365-81FB-4BDF0F5E50C5}"/>
    <dgm:cxn modelId="{B76A1E26-D469-4A42-B75E-4D9017411D48}" type="presOf" srcId="{6EDC653A-F90E-4EE3-9BB0-1EB384297269}" destId="{CE78B617-7719-404B-B9ED-F0F3A1125CC0}" srcOrd="0" destOrd="0" presId="urn:microsoft.com/office/officeart/2005/8/layout/vList6"/>
    <dgm:cxn modelId="{143A9CAA-D443-4C63-8733-361EEA6D825E}" srcId="{6EDC653A-F90E-4EE3-9BB0-1EB384297269}" destId="{29F0EF95-5734-4FF3-BFC0-A0A6D1B2E482}" srcOrd="3" destOrd="0" parTransId="{746406A0-31D3-45A9-B015-3CA1487157F6}" sibTransId="{1326713D-A9BF-4D88-A75D-C3030BC029CA}"/>
    <dgm:cxn modelId="{757431A1-54A5-4AC8-B2E1-F0B8CFE3681C}" type="presOf" srcId="{29F0EF95-5734-4FF3-BFC0-A0A6D1B2E482}" destId="{A736D161-E5CA-4F3D-B85C-661060CBD7F2}" srcOrd="0" destOrd="3" presId="urn:microsoft.com/office/officeart/2005/8/layout/vList6"/>
    <dgm:cxn modelId="{9C9B663F-FDB0-4042-8CD4-D297493BDF59}" srcId="{6EDC653A-F90E-4EE3-9BB0-1EB384297269}" destId="{5EF1A697-BBF7-42CB-A2DF-F4B7E7061492}" srcOrd="2" destOrd="0" parTransId="{AB76162B-F055-4EBF-868D-6B1E4AB5978B}" sibTransId="{7EE88D84-C65A-43C3-B3A6-0E5DAD2D1936}"/>
    <dgm:cxn modelId="{C96920F1-1F6E-4124-8566-3437B3CE70F0}" srcId="{A9D8320A-C15D-4F4D-AC27-508EF6C44F9B}" destId="{6EDC653A-F90E-4EE3-9BB0-1EB384297269}" srcOrd="0" destOrd="0" parTransId="{3B98A9A2-DED0-4C7A-B1CF-5CBA3E4D1CAE}" sibTransId="{41377EE1-10E1-4C0B-A26B-5FD00EAB5317}"/>
    <dgm:cxn modelId="{D39E50B7-F0AC-4629-8457-72BADF215F6B}" type="presParOf" srcId="{9C124D85-1E3D-477A-8F3B-F16BB184F7C8}" destId="{910E0681-4F76-4273-B5FD-168C5A3FA5AA}" srcOrd="0" destOrd="0" presId="urn:microsoft.com/office/officeart/2005/8/layout/vList6"/>
    <dgm:cxn modelId="{FB7E4AF4-81E2-4E06-9E32-9E225476B0F8}" type="presParOf" srcId="{910E0681-4F76-4273-B5FD-168C5A3FA5AA}" destId="{CE78B617-7719-404B-B9ED-F0F3A1125CC0}" srcOrd="0" destOrd="0" presId="urn:microsoft.com/office/officeart/2005/8/layout/vList6"/>
    <dgm:cxn modelId="{310BD2A4-95BC-430F-A7AC-615A14A0E542}" type="presParOf" srcId="{910E0681-4F76-4273-B5FD-168C5A3FA5AA}" destId="{A736D161-E5CA-4F3D-B85C-661060CBD7F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A75E2F8-B6B0-46A3-82D7-5A9220F0B1FB}" type="doc">
      <dgm:prSet loTypeId="urn:microsoft.com/office/officeart/2005/8/layout/vProcess5" loCatId="process" qsTypeId="urn:microsoft.com/office/officeart/2005/8/quickstyle/simple1" qsCatId="simple" csTypeId="urn:microsoft.com/office/officeart/2005/8/colors/accent4_1" csCatId="accent4" phldr="1"/>
      <dgm:spPr/>
      <dgm:t>
        <a:bodyPr/>
        <a:lstStyle/>
        <a:p>
          <a:endParaRPr lang="es-MX"/>
        </a:p>
      </dgm:t>
    </dgm:pt>
    <dgm:pt modelId="{8E29F146-E586-4A4F-BAD5-35322C04CB91}">
      <dgm:prSet/>
      <dgm:spPr/>
      <dgm:t>
        <a:bodyPr/>
        <a:lstStyle/>
        <a:p>
          <a:pPr rtl="0"/>
          <a:r>
            <a:rPr lang="es-ES" b="0" i="0" baseline="0" dirty="0" smtClean="0">
              <a:solidFill>
                <a:schemeClr val="tx1"/>
              </a:solidFill>
              <a:latin typeface="+mj-lt"/>
            </a:rPr>
            <a:t>      búsqueda lineal  </a:t>
          </a:r>
          <a:r>
            <a:rPr lang="es-ES" b="0" i="0" baseline="0" dirty="0" smtClean="0">
              <a:solidFill>
                <a:schemeClr val="tx1"/>
              </a:solidFill>
              <a:latin typeface="+mj-lt"/>
              <a:sym typeface="Wingdings" pitchFamily="2" charset="2"/>
            </a:rPr>
            <a:t>   </a:t>
          </a:r>
          <a:r>
            <a:rPr lang="es-ES" b="0" i="0" baseline="0" dirty="0" smtClean="0">
              <a:solidFill>
                <a:schemeClr val="tx1"/>
              </a:solidFill>
              <a:latin typeface="+mj-lt"/>
            </a:rPr>
            <a:t>la relación entre </a:t>
          </a:r>
        </a:p>
        <a:p>
          <a:pPr rtl="0"/>
          <a:r>
            <a:rPr lang="es-ES" b="0" i="0" baseline="0" dirty="0" smtClean="0">
              <a:solidFill>
                <a:schemeClr val="tx1"/>
              </a:solidFill>
              <a:latin typeface="+mj-lt"/>
            </a:rPr>
            <a:t>                                           el </a:t>
          </a:r>
          <a:r>
            <a:rPr lang="es-ES" b="1" i="0" baseline="0" dirty="0" smtClean="0">
              <a:solidFill>
                <a:schemeClr val="tx1"/>
              </a:solidFill>
              <a:latin typeface="+mj-lt"/>
            </a:rPr>
            <a:t>número de elementos del arreglo</a:t>
          </a:r>
          <a:r>
            <a:rPr lang="es-ES" b="0" i="0" baseline="0" dirty="0" smtClean="0">
              <a:solidFill>
                <a:schemeClr val="tx1"/>
              </a:solidFill>
              <a:latin typeface="+mj-lt"/>
            </a:rPr>
            <a:t> y  la </a:t>
          </a:r>
          <a:r>
            <a:rPr lang="es-ES" b="1" i="0" baseline="0" dirty="0" smtClean="0">
              <a:solidFill>
                <a:schemeClr val="tx1"/>
              </a:solidFill>
              <a:latin typeface="+mj-lt"/>
            </a:rPr>
            <a:t>cantidad de comparaciones </a:t>
          </a:r>
          <a:endParaRPr lang="es-MX" b="1" i="0" baseline="0" dirty="0">
            <a:solidFill>
              <a:schemeClr val="tx1"/>
            </a:solidFill>
            <a:latin typeface="+mj-lt"/>
          </a:endParaRPr>
        </a:p>
      </dgm:t>
    </dgm:pt>
    <dgm:pt modelId="{F9783BE7-8EEC-422C-B31E-CBBB4203EB93}" type="parTrans" cxnId="{7EE88CB5-5FEF-41BF-AB97-9207862685F4}">
      <dgm:prSet/>
      <dgm:spPr/>
      <dgm:t>
        <a:bodyPr/>
        <a:lstStyle/>
        <a:p>
          <a:endParaRPr lang="es-MX"/>
        </a:p>
      </dgm:t>
    </dgm:pt>
    <dgm:pt modelId="{21808E27-0BC9-442C-9304-A40C2FE2FBF4}" type="sibTrans" cxnId="{7EE88CB5-5FEF-41BF-AB97-9207862685F4}">
      <dgm:prSet/>
      <dgm:spPr>
        <a:solidFill>
          <a:schemeClr val="accent3">
            <a:lumMod val="75000"/>
            <a:alpha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s-MX"/>
        </a:p>
      </dgm:t>
    </dgm:pt>
    <dgm:pt modelId="{05B83933-1221-4249-AD34-065E0FFF1EB2}">
      <dgm:prSet/>
      <dgm:spPr/>
      <dgm:t>
        <a:bodyPr/>
        <a:lstStyle/>
        <a:p>
          <a:pPr marL="274638" indent="0" rtl="0"/>
          <a:r>
            <a:rPr lang="es-ES" b="0" i="0" baseline="0" dirty="0" smtClean="0">
              <a:solidFill>
                <a:schemeClr val="tx1"/>
              </a:solidFill>
              <a:latin typeface="+mj-lt"/>
            </a:rPr>
            <a:t>se debe buscar una función que relacione las variables: número de comparaciones,  (variable dependiente)  y  cantidad de componentes del arreglo (variable independiente) . </a:t>
          </a:r>
          <a:endParaRPr lang="es-MX" b="0" i="0" baseline="0" dirty="0">
            <a:solidFill>
              <a:schemeClr val="tx1"/>
            </a:solidFill>
            <a:latin typeface="+mj-lt"/>
          </a:endParaRPr>
        </a:p>
      </dgm:t>
    </dgm:pt>
    <dgm:pt modelId="{106C7FFA-D527-4AF4-9F5D-91531D1E3F80}" type="parTrans" cxnId="{B930217D-0628-4D4E-AB5E-5508C4118024}">
      <dgm:prSet/>
      <dgm:spPr/>
      <dgm:t>
        <a:bodyPr/>
        <a:lstStyle/>
        <a:p>
          <a:endParaRPr lang="es-MX"/>
        </a:p>
      </dgm:t>
    </dgm:pt>
    <dgm:pt modelId="{A3EA3D80-BFE3-4D3A-9238-A2B1C4551072}" type="sibTrans" cxnId="{B930217D-0628-4D4E-AB5E-5508C4118024}">
      <dgm:prSet/>
      <dgm:spPr>
        <a:solidFill>
          <a:schemeClr val="accent3">
            <a:lumMod val="75000"/>
            <a:alpha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s-MX"/>
        </a:p>
      </dgm:t>
    </dgm:pt>
    <dgm:pt modelId="{DF635904-ED10-432F-BC55-3CDE414F90FD}">
      <dgm:prSet/>
      <dgm:spPr/>
      <dgm:t>
        <a:bodyPr/>
        <a:lstStyle/>
        <a:p>
          <a:pPr algn="ctr" rtl="0"/>
          <a:r>
            <a:rPr lang="es-ES" b="0" i="0" baseline="0" dirty="0" smtClean="0">
              <a:latin typeface="+mj-lt"/>
            </a:rPr>
            <a:t>el peor de los casos …… el elemento buscado está al final del arreglo o no está en él,</a:t>
          </a:r>
        </a:p>
        <a:p>
          <a:pPr algn="l" rtl="0"/>
          <a:r>
            <a:rPr lang="es-ES" b="0" i="0" baseline="0" dirty="0" smtClean="0">
              <a:latin typeface="+mj-lt"/>
            </a:rPr>
            <a:t>           </a:t>
          </a:r>
          <a:r>
            <a:rPr lang="es-ES" b="1" i="0" baseline="0" dirty="0" smtClean="0">
              <a:latin typeface="+mj-lt"/>
            </a:rPr>
            <a:t>comparar  los N (o N+1) elementos</a:t>
          </a:r>
          <a:endParaRPr lang="es-MX" b="1" dirty="0">
            <a:latin typeface="+mj-lt"/>
          </a:endParaRPr>
        </a:p>
      </dgm:t>
    </dgm:pt>
    <dgm:pt modelId="{ACAC8566-8FE8-407E-9473-EA5149499E2C}" type="parTrans" cxnId="{0077F8BC-29C8-4587-B00F-FAB8D38DD151}">
      <dgm:prSet/>
      <dgm:spPr/>
      <dgm:t>
        <a:bodyPr/>
        <a:lstStyle/>
        <a:p>
          <a:endParaRPr lang="es-MX"/>
        </a:p>
      </dgm:t>
    </dgm:pt>
    <dgm:pt modelId="{01CEDF92-9592-4E75-AA49-6F3159D856F3}" type="sibTrans" cxnId="{0077F8BC-29C8-4587-B00F-FAB8D38DD151}">
      <dgm:prSet/>
      <dgm:spPr>
        <a:solidFill>
          <a:schemeClr val="accent3">
            <a:lumMod val="75000"/>
            <a:alpha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s-MX"/>
        </a:p>
      </dgm:t>
    </dgm:pt>
    <dgm:pt modelId="{3AE8A38D-16E0-4470-9495-A607ABAB320D}">
      <dgm:prSet custT="1"/>
      <dgm:spPr/>
      <dgm:t>
        <a:bodyPr/>
        <a:lstStyle/>
        <a:p>
          <a:pPr marL="182563" indent="0" rtl="0">
            <a:lnSpc>
              <a:spcPct val="100000"/>
            </a:lnSpc>
            <a:spcAft>
              <a:spcPts val="0"/>
            </a:spcAft>
          </a:pPr>
          <a:r>
            <a:rPr lang="es-ES" sz="1200" b="0" i="0" baseline="0" dirty="0" smtClean="0">
              <a:latin typeface="+mj-lt"/>
            </a:rPr>
            <a:t>tiempo  es directamente proporcional al número de elementos del arreglo,  responde a la función  lineal</a:t>
          </a:r>
          <a:r>
            <a:rPr lang="pt-BR" sz="1200" b="0" i="0" baseline="0" dirty="0" smtClean="0">
              <a:latin typeface="+mj-lt"/>
            </a:rPr>
            <a:t>    </a:t>
          </a:r>
        </a:p>
        <a:p>
          <a:pPr marL="182563" indent="0" rtl="0">
            <a:lnSpc>
              <a:spcPct val="100000"/>
            </a:lnSpc>
            <a:spcAft>
              <a:spcPts val="0"/>
            </a:spcAft>
          </a:pPr>
          <a:r>
            <a:rPr lang="pt-BR" sz="1200" b="0" i="0" baseline="0" dirty="0" smtClean="0">
              <a:latin typeface="+mj-lt"/>
            </a:rPr>
            <a:t>                            </a:t>
          </a:r>
          <a:r>
            <a:rPr lang="pt-BR" sz="1200" b="1" i="0" baseline="0" dirty="0" smtClean="0">
              <a:latin typeface="+mj-lt"/>
            </a:rPr>
            <a:t>T(N)= k * N    ,  </a:t>
          </a:r>
          <a:r>
            <a:rPr lang="pt-BR" sz="1200" b="1" i="0" baseline="0" dirty="0" err="1" smtClean="0">
              <a:latin typeface="+mj-lt"/>
            </a:rPr>
            <a:t>siendo</a:t>
          </a:r>
          <a:r>
            <a:rPr lang="pt-BR" sz="1200" b="1" i="0" baseline="0" dirty="0" smtClean="0">
              <a:latin typeface="+mj-lt"/>
            </a:rPr>
            <a:t>      o &lt; k &lt;= 1</a:t>
          </a:r>
          <a:r>
            <a:rPr lang="es-ES" sz="1200" b="0" i="0" baseline="0" dirty="0" smtClean="0">
              <a:latin typeface="+mj-lt"/>
            </a:rPr>
            <a:t>. </a:t>
          </a:r>
          <a:endParaRPr lang="es-MX" sz="1200" b="0" i="0" baseline="0" dirty="0">
            <a:latin typeface="+mj-lt"/>
          </a:endParaRPr>
        </a:p>
      </dgm:t>
    </dgm:pt>
    <dgm:pt modelId="{CF6E8256-D119-4D4D-A892-7372DCD4A2C0}" type="parTrans" cxnId="{47F77248-0727-4176-9A22-9D5DAEE1BD02}">
      <dgm:prSet/>
      <dgm:spPr/>
      <dgm:t>
        <a:bodyPr/>
        <a:lstStyle/>
        <a:p>
          <a:endParaRPr lang="es-MX"/>
        </a:p>
      </dgm:t>
    </dgm:pt>
    <dgm:pt modelId="{47C3EA57-6A28-47C1-B857-7C8C2D585814}" type="sibTrans" cxnId="{47F77248-0727-4176-9A22-9D5DAEE1BD02}">
      <dgm:prSet/>
      <dgm:spPr>
        <a:solidFill>
          <a:schemeClr val="accent3">
            <a:lumMod val="75000"/>
            <a:alpha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s-MX"/>
        </a:p>
      </dgm:t>
    </dgm:pt>
    <dgm:pt modelId="{1997BBE2-EC1B-44FF-907A-13B4618961E3}">
      <dgm:prSet custT="1"/>
      <dgm:spPr/>
      <dgm:t>
        <a:bodyPr/>
        <a:lstStyle/>
        <a:p>
          <a:pPr algn="ctr" rtl="0"/>
          <a:r>
            <a:rPr lang="es-ES" sz="1400" b="1" i="0" baseline="0" dirty="0" smtClean="0">
              <a:solidFill>
                <a:schemeClr val="accent3">
                  <a:lumMod val="50000"/>
                </a:schemeClr>
              </a:solidFill>
              <a:latin typeface="+mj-lt"/>
            </a:rPr>
            <a:t>el tiempo es de orden N, lo que se simboliza  T(N) </a:t>
          </a:r>
          <a:r>
            <a:rPr lang="el-GR" sz="1400" b="1" i="0" baseline="0" dirty="0" smtClean="0">
              <a:solidFill>
                <a:schemeClr val="accent3">
                  <a:lumMod val="50000"/>
                </a:schemeClr>
              </a:solidFill>
              <a:latin typeface="Arial"/>
              <a:cs typeface="Arial"/>
            </a:rPr>
            <a:t>ϵ</a:t>
          </a:r>
          <a:r>
            <a:rPr lang="es-AR" sz="1400" b="1" i="0" baseline="0" dirty="0" smtClean="0">
              <a:solidFill>
                <a:schemeClr val="accent3">
                  <a:lumMod val="50000"/>
                </a:schemeClr>
              </a:solidFill>
              <a:latin typeface="Arial"/>
              <a:cs typeface="Arial"/>
            </a:rPr>
            <a:t> </a:t>
          </a:r>
          <a:r>
            <a:rPr lang="es-ES" sz="1400" b="1" i="0" baseline="0" dirty="0" smtClean="0">
              <a:solidFill>
                <a:schemeClr val="accent3">
                  <a:lumMod val="50000"/>
                </a:schemeClr>
              </a:solidFill>
              <a:latin typeface="+mj-lt"/>
            </a:rPr>
            <a:t>O(N)</a:t>
          </a:r>
          <a:endParaRPr lang="es-MX" sz="1400" b="0" i="0" baseline="0" dirty="0">
            <a:solidFill>
              <a:schemeClr val="accent3">
                <a:lumMod val="50000"/>
              </a:schemeClr>
            </a:solidFill>
            <a:latin typeface="+mj-lt"/>
          </a:endParaRPr>
        </a:p>
      </dgm:t>
    </dgm:pt>
    <dgm:pt modelId="{AA25553B-3493-42A1-A9ED-3036D36D81F0}" type="parTrans" cxnId="{72740B0E-2246-4E49-9C9A-AA057EDEE9F5}">
      <dgm:prSet/>
      <dgm:spPr/>
      <dgm:t>
        <a:bodyPr/>
        <a:lstStyle/>
        <a:p>
          <a:endParaRPr lang="es-MX"/>
        </a:p>
      </dgm:t>
    </dgm:pt>
    <dgm:pt modelId="{961C062A-92DC-47EB-8178-C4362D7AEC01}" type="sibTrans" cxnId="{72740B0E-2246-4E49-9C9A-AA057EDEE9F5}">
      <dgm:prSet/>
      <dgm:spPr/>
      <dgm:t>
        <a:bodyPr/>
        <a:lstStyle/>
        <a:p>
          <a:endParaRPr lang="es-MX"/>
        </a:p>
      </dgm:t>
    </dgm:pt>
    <dgm:pt modelId="{14D3426C-920A-48BE-8C8B-C0552A10D977}">
      <dgm:prSet/>
      <dgm:spPr/>
      <dgm:t>
        <a:bodyPr/>
        <a:lstStyle/>
        <a:p>
          <a:pPr rtl="0"/>
          <a:endParaRPr lang="es-MX" b="0" i="0" baseline="0" dirty="0"/>
        </a:p>
      </dgm:t>
    </dgm:pt>
    <dgm:pt modelId="{E27E23B2-5468-40AB-A3D9-B0BBAC64141E}" type="parTrans" cxnId="{CBCE65A4-59BD-4BA0-83E1-02F6F1F23A0F}">
      <dgm:prSet/>
      <dgm:spPr/>
      <dgm:t>
        <a:bodyPr/>
        <a:lstStyle/>
        <a:p>
          <a:endParaRPr lang="es-MX"/>
        </a:p>
      </dgm:t>
    </dgm:pt>
    <dgm:pt modelId="{68CC98A3-B480-458B-9DF7-33BCB2E5AF97}" type="sibTrans" cxnId="{CBCE65A4-59BD-4BA0-83E1-02F6F1F23A0F}">
      <dgm:prSet/>
      <dgm:spPr/>
      <dgm:t>
        <a:bodyPr/>
        <a:lstStyle/>
        <a:p>
          <a:endParaRPr lang="es-MX"/>
        </a:p>
      </dgm:t>
    </dgm:pt>
    <dgm:pt modelId="{A0358B05-1672-4ED5-BE6E-3CEBFAB2A035}" type="pres">
      <dgm:prSet presAssocID="{BA75E2F8-B6B0-46A3-82D7-5A9220F0B1FB}" presName="outerComposite" presStyleCnt="0">
        <dgm:presLayoutVars>
          <dgm:chMax val="5"/>
          <dgm:dir/>
          <dgm:resizeHandles val="exact"/>
        </dgm:presLayoutVars>
      </dgm:prSet>
      <dgm:spPr/>
      <dgm:t>
        <a:bodyPr/>
        <a:lstStyle/>
        <a:p>
          <a:endParaRPr lang="es-ES"/>
        </a:p>
      </dgm:t>
    </dgm:pt>
    <dgm:pt modelId="{3F4CF5AE-EE21-400F-B7A1-4560A4525DF2}" type="pres">
      <dgm:prSet presAssocID="{BA75E2F8-B6B0-46A3-82D7-5A9220F0B1FB}" presName="dummyMaxCanvas" presStyleCnt="0">
        <dgm:presLayoutVars/>
      </dgm:prSet>
      <dgm:spPr/>
    </dgm:pt>
    <dgm:pt modelId="{5AE05207-97EB-45AA-98D0-FFE96597F79B}" type="pres">
      <dgm:prSet presAssocID="{BA75E2F8-B6B0-46A3-82D7-5A9220F0B1FB}" presName="FiveNodes_1" presStyleLbl="node1" presStyleIdx="0" presStyleCnt="5">
        <dgm:presLayoutVars>
          <dgm:bulletEnabled val="1"/>
        </dgm:presLayoutVars>
      </dgm:prSet>
      <dgm:spPr/>
      <dgm:t>
        <a:bodyPr/>
        <a:lstStyle/>
        <a:p>
          <a:endParaRPr lang="es-MX"/>
        </a:p>
      </dgm:t>
    </dgm:pt>
    <dgm:pt modelId="{AC4F9D32-5CD1-4897-892F-6B0A9CA717F3}" type="pres">
      <dgm:prSet presAssocID="{BA75E2F8-B6B0-46A3-82D7-5A9220F0B1FB}" presName="FiveNodes_2" presStyleLbl="node1" presStyleIdx="1" presStyleCnt="5">
        <dgm:presLayoutVars>
          <dgm:bulletEnabled val="1"/>
        </dgm:presLayoutVars>
      </dgm:prSet>
      <dgm:spPr/>
      <dgm:t>
        <a:bodyPr/>
        <a:lstStyle/>
        <a:p>
          <a:endParaRPr lang="es-ES"/>
        </a:p>
      </dgm:t>
    </dgm:pt>
    <dgm:pt modelId="{7A9B9290-90E8-41F8-A355-FF0A9ABD0E97}" type="pres">
      <dgm:prSet presAssocID="{BA75E2F8-B6B0-46A3-82D7-5A9220F0B1FB}" presName="FiveNodes_3" presStyleLbl="node1" presStyleIdx="2" presStyleCnt="5">
        <dgm:presLayoutVars>
          <dgm:bulletEnabled val="1"/>
        </dgm:presLayoutVars>
      </dgm:prSet>
      <dgm:spPr/>
      <dgm:t>
        <a:bodyPr/>
        <a:lstStyle/>
        <a:p>
          <a:endParaRPr lang="es-MX"/>
        </a:p>
      </dgm:t>
    </dgm:pt>
    <dgm:pt modelId="{E6550457-2E3A-40DF-A737-2BAF3071193E}" type="pres">
      <dgm:prSet presAssocID="{BA75E2F8-B6B0-46A3-82D7-5A9220F0B1FB}" presName="FiveNodes_4" presStyleLbl="node1" presStyleIdx="3" presStyleCnt="5">
        <dgm:presLayoutVars>
          <dgm:bulletEnabled val="1"/>
        </dgm:presLayoutVars>
      </dgm:prSet>
      <dgm:spPr/>
      <dgm:t>
        <a:bodyPr/>
        <a:lstStyle/>
        <a:p>
          <a:endParaRPr lang="es-MX"/>
        </a:p>
      </dgm:t>
    </dgm:pt>
    <dgm:pt modelId="{4CE5E57D-D449-498A-98A7-43E18954A692}" type="pres">
      <dgm:prSet presAssocID="{BA75E2F8-B6B0-46A3-82D7-5A9220F0B1FB}" presName="FiveNodes_5" presStyleLbl="node1" presStyleIdx="4" presStyleCnt="5">
        <dgm:presLayoutVars>
          <dgm:bulletEnabled val="1"/>
        </dgm:presLayoutVars>
      </dgm:prSet>
      <dgm:spPr/>
      <dgm:t>
        <a:bodyPr/>
        <a:lstStyle/>
        <a:p>
          <a:endParaRPr lang="es-MX"/>
        </a:p>
      </dgm:t>
    </dgm:pt>
    <dgm:pt modelId="{B14B9666-0243-4E0B-B9B6-43C0FB028CF3}" type="pres">
      <dgm:prSet presAssocID="{BA75E2F8-B6B0-46A3-82D7-5A9220F0B1FB}" presName="FiveConn_1-2" presStyleLbl="fgAccFollowNode1" presStyleIdx="0" presStyleCnt="4">
        <dgm:presLayoutVars>
          <dgm:bulletEnabled val="1"/>
        </dgm:presLayoutVars>
      </dgm:prSet>
      <dgm:spPr/>
      <dgm:t>
        <a:bodyPr/>
        <a:lstStyle/>
        <a:p>
          <a:endParaRPr lang="es-ES"/>
        </a:p>
      </dgm:t>
    </dgm:pt>
    <dgm:pt modelId="{F2DD8D80-25F4-47DB-A44D-F6D348D56DE2}" type="pres">
      <dgm:prSet presAssocID="{BA75E2F8-B6B0-46A3-82D7-5A9220F0B1FB}" presName="FiveConn_2-3" presStyleLbl="fgAccFollowNode1" presStyleIdx="1" presStyleCnt="4">
        <dgm:presLayoutVars>
          <dgm:bulletEnabled val="1"/>
        </dgm:presLayoutVars>
      </dgm:prSet>
      <dgm:spPr/>
      <dgm:t>
        <a:bodyPr/>
        <a:lstStyle/>
        <a:p>
          <a:endParaRPr lang="es-ES"/>
        </a:p>
      </dgm:t>
    </dgm:pt>
    <dgm:pt modelId="{419038BE-DF45-4F6B-8A76-C9351AF6AE9A}" type="pres">
      <dgm:prSet presAssocID="{BA75E2F8-B6B0-46A3-82D7-5A9220F0B1FB}" presName="FiveConn_3-4" presStyleLbl="fgAccFollowNode1" presStyleIdx="2" presStyleCnt="4">
        <dgm:presLayoutVars>
          <dgm:bulletEnabled val="1"/>
        </dgm:presLayoutVars>
      </dgm:prSet>
      <dgm:spPr/>
      <dgm:t>
        <a:bodyPr/>
        <a:lstStyle/>
        <a:p>
          <a:endParaRPr lang="es-ES"/>
        </a:p>
      </dgm:t>
    </dgm:pt>
    <dgm:pt modelId="{B1191658-EB5C-4FE0-993F-809A3810336F}" type="pres">
      <dgm:prSet presAssocID="{BA75E2F8-B6B0-46A3-82D7-5A9220F0B1FB}" presName="FiveConn_4-5" presStyleLbl="fgAccFollowNode1" presStyleIdx="3" presStyleCnt="4">
        <dgm:presLayoutVars>
          <dgm:bulletEnabled val="1"/>
        </dgm:presLayoutVars>
      </dgm:prSet>
      <dgm:spPr/>
      <dgm:t>
        <a:bodyPr/>
        <a:lstStyle/>
        <a:p>
          <a:endParaRPr lang="es-ES"/>
        </a:p>
      </dgm:t>
    </dgm:pt>
    <dgm:pt modelId="{1CE9562B-D7D6-4233-BBA3-D3842F844D57}" type="pres">
      <dgm:prSet presAssocID="{BA75E2F8-B6B0-46A3-82D7-5A9220F0B1FB}" presName="FiveNodes_1_text" presStyleLbl="node1" presStyleIdx="4" presStyleCnt="5">
        <dgm:presLayoutVars>
          <dgm:bulletEnabled val="1"/>
        </dgm:presLayoutVars>
      </dgm:prSet>
      <dgm:spPr/>
      <dgm:t>
        <a:bodyPr/>
        <a:lstStyle/>
        <a:p>
          <a:endParaRPr lang="es-MX"/>
        </a:p>
      </dgm:t>
    </dgm:pt>
    <dgm:pt modelId="{04FF30EC-D2EC-4305-8C9A-0255C170B857}" type="pres">
      <dgm:prSet presAssocID="{BA75E2F8-B6B0-46A3-82D7-5A9220F0B1FB}" presName="FiveNodes_2_text" presStyleLbl="node1" presStyleIdx="4" presStyleCnt="5">
        <dgm:presLayoutVars>
          <dgm:bulletEnabled val="1"/>
        </dgm:presLayoutVars>
      </dgm:prSet>
      <dgm:spPr/>
      <dgm:t>
        <a:bodyPr/>
        <a:lstStyle/>
        <a:p>
          <a:endParaRPr lang="es-ES"/>
        </a:p>
      </dgm:t>
    </dgm:pt>
    <dgm:pt modelId="{76CBDAC5-C9FD-4586-A673-6804F14C7273}" type="pres">
      <dgm:prSet presAssocID="{BA75E2F8-B6B0-46A3-82D7-5A9220F0B1FB}" presName="FiveNodes_3_text" presStyleLbl="node1" presStyleIdx="4" presStyleCnt="5">
        <dgm:presLayoutVars>
          <dgm:bulletEnabled val="1"/>
        </dgm:presLayoutVars>
      </dgm:prSet>
      <dgm:spPr/>
      <dgm:t>
        <a:bodyPr/>
        <a:lstStyle/>
        <a:p>
          <a:endParaRPr lang="es-MX"/>
        </a:p>
      </dgm:t>
    </dgm:pt>
    <dgm:pt modelId="{03F88BE9-5D56-43CE-BF9F-047D50C21F39}" type="pres">
      <dgm:prSet presAssocID="{BA75E2F8-B6B0-46A3-82D7-5A9220F0B1FB}" presName="FiveNodes_4_text" presStyleLbl="node1" presStyleIdx="4" presStyleCnt="5">
        <dgm:presLayoutVars>
          <dgm:bulletEnabled val="1"/>
        </dgm:presLayoutVars>
      </dgm:prSet>
      <dgm:spPr/>
      <dgm:t>
        <a:bodyPr/>
        <a:lstStyle/>
        <a:p>
          <a:endParaRPr lang="es-MX"/>
        </a:p>
      </dgm:t>
    </dgm:pt>
    <dgm:pt modelId="{53A69202-91A2-4479-99A6-1EC1CD0B624B}" type="pres">
      <dgm:prSet presAssocID="{BA75E2F8-B6B0-46A3-82D7-5A9220F0B1FB}" presName="FiveNodes_5_text" presStyleLbl="node1" presStyleIdx="4" presStyleCnt="5">
        <dgm:presLayoutVars>
          <dgm:bulletEnabled val="1"/>
        </dgm:presLayoutVars>
      </dgm:prSet>
      <dgm:spPr/>
      <dgm:t>
        <a:bodyPr/>
        <a:lstStyle/>
        <a:p>
          <a:endParaRPr lang="es-MX"/>
        </a:p>
      </dgm:t>
    </dgm:pt>
  </dgm:ptLst>
  <dgm:cxnLst>
    <dgm:cxn modelId="{0F5E4206-A8F1-4D0A-A44A-4FB39677092D}" type="presOf" srcId="{BA75E2F8-B6B0-46A3-82D7-5A9220F0B1FB}" destId="{A0358B05-1672-4ED5-BE6E-3CEBFAB2A035}" srcOrd="0" destOrd="0" presId="urn:microsoft.com/office/officeart/2005/8/layout/vProcess5"/>
    <dgm:cxn modelId="{D4FC85E5-F92C-415F-950C-7B461A8D14DA}" type="presOf" srcId="{3AE8A38D-16E0-4470-9495-A607ABAB320D}" destId="{E6550457-2E3A-40DF-A737-2BAF3071193E}" srcOrd="0" destOrd="0" presId="urn:microsoft.com/office/officeart/2005/8/layout/vProcess5"/>
    <dgm:cxn modelId="{47F77248-0727-4176-9A22-9D5DAEE1BD02}" srcId="{BA75E2F8-B6B0-46A3-82D7-5A9220F0B1FB}" destId="{3AE8A38D-16E0-4470-9495-A607ABAB320D}" srcOrd="3" destOrd="0" parTransId="{CF6E8256-D119-4D4D-A892-7372DCD4A2C0}" sibTransId="{47C3EA57-6A28-47C1-B857-7C8C2D585814}"/>
    <dgm:cxn modelId="{76E9449E-CE67-4D0A-9393-429180787A60}" type="presOf" srcId="{1997BBE2-EC1B-44FF-907A-13B4618961E3}" destId="{53A69202-91A2-4479-99A6-1EC1CD0B624B}" srcOrd="1" destOrd="0" presId="urn:microsoft.com/office/officeart/2005/8/layout/vProcess5"/>
    <dgm:cxn modelId="{D67FB3F2-46D1-42A4-BF5D-C64006B26A1A}" type="presOf" srcId="{DF635904-ED10-432F-BC55-3CDE414F90FD}" destId="{76CBDAC5-C9FD-4586-A673-6804F14C7273}" srcOrd="1" destOrd="0" presId="urn:microsoft.com/office/officeart/2005/8/layout/vProcess5"/>
    <dgm:cxn modelId="{B46DC045-7242-40C7-947C-F201B6FC5EFF}" type="presOf" srcId="{1997BBE2-EC1B-44FF-907A-13B4618961E3}" destId="{4CE5E57D-D449-498A-98A7-43E18954A692}" srcOrd="0" destOrd="0" presId="urn:microsoft.com/office/officeart/2005/8/layout/vProcess5"/>
    <dgm:cxn modelId="{2D511E9B-0E81-4807-AEAC-FFCDA74414D4}" type="presOf" srcId="{8E29F146-E586-4A4F-BAD5-35322C04CB91}" destId="{5AE05207-97EB-45AA-98D0-FFE96597F79B}" srcOrd="0" destOrd="0" presId="urn:microsoft.com/office/officeart/2005/8/layout/vProcess5"/>
    <dgm:cxn modelId="{72740B0E-2246-4E49-9C9A-AA057EDEE9F5}" srcId="{BA75E2F8-B6B0-46A3-82D7-5A9220F0B1FB}" destId="{1997BBE2-EC1B-44FF-907A-13B4618961E3}" srcOrd="4" destOrd="0" parTransId="{AA25553B-3493-42A1-A9ED-3036D36D81F0}" sibTransId="{961C062A-92DC-47EB-8178-C4362D7AEC01}"/>
    <dgm:cxn modelId="{B930217D-0628-4D4E-AB5E-5508C4118024}" srcId="{BA75E2F8-B6B0-46A3-82D7-5A9220F0B1FB}" destId="{05B83933-1221-4249-AD34-065E0FFF1EB2}" srcOrd="1" destOrd="0" parTransId="{106C7FFA-D527-4AF4-9F5D-91531D1E3F80}" sibTransId="{A3EA3D80-BFE3-4D3A-9238-A2B1C4551072}"/>
    <dgm:cxn modelId="{CBCE65A4-59BD-4BA0-83E1-02F6F1F23A0F}" srcId="{BA75E2F8-B6B0-46A3-82D7-5A9220F0B1FB}" destId="{14D3426C-920A-48BE-8C8B-C0552A10D977}" srcOrd="5" destOrd="0" parTransId="{E27E23B2-5468-40AB-A3D9-B0BBAC64141E}" sibTransId="{68CC98A3-B480-458B-9DF7-33BCB2E5AF97}"/>
    <dgm:cxn modelId="{A1379C47-CCFE-4FFD-92C6-7E170B107F9C}" type="presOf" srcId="{05B83933-1221-4249-AD34-065E0FFF1EB2}" destId="{AC4F9D32-5CD1-4897-892F-6B0A9CA717F3}" srcOrd="0" destOrd="0" presId="urn:microsoft.com/office/officeart/2005/8/layout/vProcess5"/>
    <dgm:cxn modelId="{261B75F3-CAAE-40B1-8057-87223FAD5813}" type="presOf" srcId="{3AE8A38D-16E0-4470-9495-A607ABAB320D}" destId="{03F88BE9-5D56-43CE-BF9F-047D50C21F39}" srcOrd="1" destOrd="0" presId="urn:microsoft.com/office/officeart/2005/8/layout/vProcess5"/>
    <dgm:cxn modelId="{B6D6D23B-988B-486F-BE9E-CFC1D5C93A8F}" type="presOf" srcId="{21808E27-0BC9-442C-9304-A40C2FE2FBF4}" destId="{B14B9666-0243-4E0B-B9B6-43C0FB028CF3}" srcOrd="0" destOrd="0" presId="urn:microsoft.com/office/officeart/2005/8/layout/vProcess5"/>
    <dgm:cxn modelId="{A940F3EB-BF4C-419E-97BF-78895A9B35A1}" type="presOf" srcId="{47C3EA57-6A28-47C1-B857-7C8C2D585814}" destId="{B1191658-EB5C-4FE0-993F-809A3810336F}" srcOrd="0" destOrd="0" presId="urn:microsoft.com/office/officeart/2005/8/layout/vProcess5"/>
    <dgm:cxn modelId="{78A9056D-DAC4-4302-8DE5-72C19D2030A0}" type="presOf" srcId="{A3EA3D80-BFE3-4D3A-9238-A2B1C4551072}" destId="{F2DD8D80-25F4-47DB-A44D-F6D348D56DE2}" srcOrd="0" destOrd="0" presId="urn:microsoft.com/office/officeart/2005/8/layout/vProcess5"/>
    <dgm:cxn modelId="{C89B6535-E7CB-47CF-90D4-B348FF4EDB00}" type="presOf" srcId="{DF635904-ED10-432F-BC55-3CDE414F90FD}" destId="{7A9B9290-90E8-41F8-A355-FF0A9ABD0E97}" srcOrd="0" destOrd="0" presId="urn:microsoft.com/office/officeart/2005/8/layout/vProcess5"/>
    <dgm:cxn modelId="{9FD53CE5-1C02-4E80-8A35-46EDCA9CF15E}" type="presOf" srcId="{01CEDF92-9592-4E75-AA49-6F3159D856F3}" destId="{419038BE-DF45-4F6B-8A76-C9351AF6AE9A}" srcOrd="0" destOrd="0" presId="urn:microsoft.com/office/officeart/2005/8/layout/vProcess5"/>
    <dgm:cxn modelId="{7EE88CB5-5FEF-41BF-AB97-9207862685F4}" srcId="{BA75E2F8-B6B0-46A3-82D7-5A9220F0B1FB}" destId="{8E29F146-E586-4A4F-BAD5-35322C04CB91}" srcOrd="0" destOrd="0" parTransId="{F9783BE7-8EEC-422C-B31E-CBBB4203EB93}" sibTransId="{21808E27-0BC9-442C-9304-A40C2FE2FBF4}"/>
    <dgm:cxn modelId="{60129601-2954-41E6-BD57-6819959FEEF2}" type="presOf" srcId="{8E29F146-E586-4A4F-BAD5-35322C04CB91}" destId="{1CE9562B-D7D6-4233-BBA3-D3842F844D57}" srcOrd="1" destOrd="0" presId="urn:microsoft.com/office/officeart/2005/8/layout/vProcess5"/>
    <dgm:cxn modelId="{0077F8BC-29C8-4587-B00F-FAB8D38DD151}" srcId="{BA75E2F8-B6B0-46A3-82D7-5A9220F0B1FB}" destId="{DF635904-ED10-432F-BC55-3CDE414F90FD}" srcOrd="2" destOrd="0" parTransId="{ACAC8566-8FE8-407E-9473-EA5149499E2C}" sibTransId="{01CEDF92-9592-4E75-AA49-6F3159D856F3}"/>
    <dgm:cxn modelId="{C0515153-B0E8-4E40-90E1-663EF143DFE7}" type="presOf" srcId="{05B83933-1221-4249-AD34-065E0FFF1EB2}" destId="{04FF30EC-D2EC-4305-8C9A-0255C170B857}" srcOrd="1" destOrd="0" presId="urn:microsoft.com/office/officeart/2005/8/layout/vProcess5"/>
    <dgm:cxn modelId="{5DCDDF61-F5E4-4C29-AA5B-A5986305EB87}" type="presParOf" srcId="{A0358B05-1672-4ED5-BE6E-3CEBFAB2A035}" destId="{3F4CF5AE-EE21-400F-B7A1-4560A4525DF2}" srcOrd="0" destOrd="0" presId="urn:microsoft.com/office/officeart/2005/8/layout/vProcess5"/>
    <dgm:cxn modelId="{2753E13F-6FB5-4F27-A003-130B37C6BE89}" type="presParOf" srcId="{A0358B05-1672-4ED5-BE6E-3CEBFAB2A035}" destId="{5AE05207-97EB-45AA-98D0-FFE96597F79B}" srcOrd="1" destOrd="0" presId="urn:microsoft.com/office/officeart/2005/8/layout/vProcess5"/>
    <dgm:cxn modelId="{6FE6F389-E404-4CC8-ADC8-399B23CD786A}" type="presParOf" srcId="{A0358B05-1672-4ED5-BE6E-3CEBFAB2A035}" destId="{AC4F9D32-5CD1-4897-892F-6B0A9CA717F3}" srcOrd="2" destOrd="0" presId="urn:microsoft.com/office/officeart/2005/8/layout/vProcess5"/>
    <dgm:cxn modelId="{8F1D4045-F424-4D5C-BFC6-1DB4DD1DFF1B}" type="presParOf" srcId="{A0358B05-1672-4ED5-BE6E-3CEBFAB2A035}" destId="{7A9B9290-90E8-41F8-A355-FF0A9ABD0E97}" srcOrd="3" destOrd="0" presId="urn:microsoft.com/office/officeart/2005/8/layout/vProcess5"/>
    <dgm:cxn modelId="{691493D6-EE57-4B9F-AD8C-C3660D6DF603}" type="presParOf" srcId="{A0358B05-1672-4ED5-BE6E-3CEBFAB2A035}" destId="{E6550457-2E3A-40DF-A737-2BAF3071193E}" srcOrd="4" destOrd="0" presId="urn:microsoft.com/office/officeart/2005/8/layout/vProcess5"/>
    <dgm:cxn modelId="{96BFAA6F-B6BC-4E10-B51F-5CE39D59052A}" type="presParOf" srcId="{A0358B05-1672-4ED5-BE6E-3CEBFAB2A035}" destId="{4CE5E57D-D449-498A-98A7-43E18954A692}" srcOrd="5" destOrd="0" presId="urn:microsoft.com/office/officeart/2005/8/layout/vProcess5"/>
    <dgm:cxn modelId="{7672FAC3-BB2D-4FD8-92CA-6B51F3326A0B}" type="presParOf" srcId="{A0358B05-1672-4ED5-BE6E-3CEBFAB2A035}" destId="{B14B9666-0243-4E0B-B9B6-43C0FB028CF3}" srcOrd="6" destOrd="0" presId="urn:microsoft.com/office/officeart/2005/8/layout/vProcess5"/>
    <dgm:cxn modelId="{FAE0C523-305D-4E1D-A93E-8E9C3AFCEB83}" type="presParOf" srcId="{A0358B05-1672-4ED5-BE6E-3CEBFAB2A035}" destId="{F2DD8D80-25F4-47DB-A44D-F6D348D56DE2}" srcOrd="7" destOrd="0" presId="urn:microsoft.com/office/officeart/2005/8/layout/vProcess5"/>
    <dgm:cxn modelId="{E43DE7AB-660F-4145-9B0B-B6C8AC083128}" type="presParOf" srcId="{A0358B05-1672-4ED5-BE6E-3CEBFAB2A035}" destId="{419038BE-DF45-4F6B-8A76-C9351AF6AE9A}" srcOrd="8" destOrd="0" presId="urn:microsoft.com/office/officeart/2005/8/layout/vProcess5"/>
    <dgm:cxn modelId="{2B7E6951-F116-4A87-A37C-8826D8CF34F9}" type="presParOf" srcId="{A0358B05-1672-4ED5-BE6E-3CEBFAB2A035}" destId="{B1191658-EB5C-4FE0-993F-809A3810336F}" srcOrd="9" destOrd="0" presId="urn:microsoft.com/office/officeart/2005/8/layout/vProcess5"/>
    <dgm:cxn modelId="{51C5AB45-0B92-4DB7-AA09-EF06AB74BE3A}" type="presParOf" srcId="{A0358B05-1672-4ED5-BE6E-3CEBFAB2A035}" destId="{1CE9562B-D7D6-4233-BBA3-D3842F844D57}" srcOrd="10" destOrd="0" presId="urn:microsoft.com/office/officeart/2005/8/layout/vProcess5"/>
    <dgm:cxn modelId="{74138B27-8E5F-42EF-93D1-88F84AB906C8}" type="presParOf" srcId="{A0358B05-1672-4ED5-BE6E-3CEBFAB2A035}" destId="{04FF30EC-D2EC-4305-8C9A-0255C170B857}" srcOrd="11" destOrd="0" presId="urn:microsoft.com/office/officeart/2005/8/layout/vProcess5"/>
    <dgm:cxn modelId="{3ADABEA4-530A-47B4-9D7E-9FA45BE1DD16}" type="presParOf" srcId="{A0358B05-1672-4ED5-BE6E-3CEBFAB2A035}" destId="{76CBDAC5-C9FD-4586-A673-6804F14C7273}" srcOrd="12" destOrd="0" presId="urn:microsoft.com/office/officeart/2005/8/layout/vProcess5"/>
    <dgm:cxn modelId="{53E4A09B-3E14-4DA4-97E5-BEC725B36664}" type="presParOf" srcId="{A0358B05-1672-4ED5-BE6E-3CEBFAB2A035}" destId="{03F88BE9-5D56-43CE-BF9F-047D50C21F39}" srcOrd="13" destOrd="0" presId="urn:microsoft.com/office/officeart/2005/8/layout/vProcess5"/>
    <dgm:cxn modelId="{853BEE11-EE70-40F4-84C8-C0BEF0292752}" type="presParOf" srcId="{A0358B05-1672-4ED5-BE6E-3CEBFAB2A035}" destId="{53A69202-91A2-4479-99A6-1EC1CD0B624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A80F5B-A196-4D92-AF9D-8723DD3FB7B5}" type="doc">
      <dgm:prSet loTypeId="urn:microsoft.com/office/officeart/2005/8/layout/vProcess5" loCatId="process" qsTypeId="urn:microsoft.com/office/officeart/2005/8/quickstyle/3d4" qsCatId="3D" csTypeId="urn:microsoft.com/office/officeart/2005/8/colors/accent2_5" csCatId="accent2" phldr="1"/>
      <dgm:spPr/>
      <dgm:t>
        <a:bodyPr/>
        <a:lstStyle/>
        <a:p>
          <a:endParaRPr lang="es-MX"/>
        </a:p>
      </dgm:t>
    </dgm:pt>
    <dgm:pt modelId="{1C752BD2-EE51-4E1D-A0B6-4639DD5FB36E}">
      <dgm:prSet custT="1"/>
      <dgm:spPr>
        <a:solidFill>
          <a:schemeClr val="accent1">
            <a:lumMod val="40000"/>
            <a:lumOff val="60000"/>
          </a:schemeClr>
        </a:solidFill>
      </dgm:spPr>
      <dgm:t>
        <a:bodyPr/>
        <a:lstStyle/>
        <a:p>
          <a:pPr rtl="0"/>
          <a:r>
            <a:rPr lang="es-ES" sz="1600" b="0" i="0" baseline="0" dirty="0" smtClean="0">
              <a:solidFill>
                <a:schemeClr val="tx1">
                  <a:lumMod val="50000"/>
                </a:schemeClr>
              </a:solidFill>
            </a:rPr>
            <a:t>El análisis teórico debe estar basado en contabilizar</a:t>
          </a:r>
          <a:endParaRPr lang="es-MX" sz="1600" dirty="0">
            <a:solidFill>
              <a:schemeClr val="tx1">
                <a:lumMod val="50000"/>
              </a:schemeClr>
            </a:solidFill>
          </a:endParaRPr>
        </a:p>
      </dgm:t>
    </dgm:pt>
    <dgm:pt modelId="{3F9F7291-C38E-4012-A373-016FC0A22C6D}" type="parTrans" cxnId="{22E23E2F-86E6-40ED-B46E-BAB3BA7A4064}">
      <dgm:prSet/>
      <dgm:spPr/>
      <dgm:t>
        <a:bodyPr/>
        <a:lstStyle/>
        <a:p>
          <a:endParaRPr lang="es-MX" sz="2800">
            <a:solidFill>
              <a:schemeClr val="tx1">
                <a:lumMod val="50000"/>
              </a:schemeClr>
            </a:solidFill>
          </a:endParaRPr>
        </a:p>
      </dgm:t>
    </dgm:pt>
    <dgm:pt modelId="{418F21B1-059E-4B4D-9190-CCA5608C028E}" type="sibTrans" cxnId="{22E23E2F-86E6-40ED-B46E-BAB3BA7A4064}">
      <dgm:prSet custT="1"/>
      <dgm:spPr>
        <a:solidFill>
          <a:schemeClr val="tx2">
            <a:lumMod val="75000"/>
            <a:alpha val="90000"/>
          </a:schemeClr>
        </a:solidFill>
      </dgm:spPr>
      <dgm:t>
        <a:bodyPr/>
        <a:lstStyle/>
        <a:p>
          <a:endParaRPr lang="es-MX" sz="1800">
            <a:solidFill>
              <a:schemeClr val="tx1">
                <a:lumMod val="50000"/>
              </a:schemeClr>
            </a:solidFill>
          </a:endParaRPr>
        </a:p>
      </dgm:t>
    </dgm:pt>
    <dgm:pt modelId="{E524E417-BFA6-4DB7-A720-788D2D41AA7C}">
      <dgm:prSet custT="1"/>
      <dgm:spPr>
        <a:solidFill>
          <a:schemeClr val="accent1">
            <a:lumMod val="40000"/>
            <a:lumOff val="60000"/>
          </a:schemeClr>
        </a:solidFill>
      </dgm:spPr>
      <dgm:t>
        <a:bodyPr/>
        <a:lstStyle/>
        <a:p>
          <a:pPr algn="ctr" rtl="0"/>
          <a:r>
            <a:rPr lang="es-ES" sz="1600" b="0" i="0" baseline="0" dirty="0" smtClean="0">
              <a:solidFill>
                <a:schemeClr val="tx1">
                  <a:lumMod val="50000"/>
                </a:schemeClr>
              </a:solidFill>
            </a:rPr>
            <a:t>    la cantidad de veces que se realiza alguna </a:t>
          </a:r>
          <a:r>
            <a:rPr lang="es-ES" sz="1600" b="1" i="0" baseline="0" dirty="0" smtClean="0">
              <a:solidFill>
                <a:schemeClr val="tx1">
                  <a:lumMod val="50000"/>
                </a:schemeClr>
              </a:solidFill>
            </a:rPr>
            <a:t>acción</a:t>
          </a:r>
          <a:r>
            <a:rPr lang="es-ES" sz="1600" b="0" i="0" baseline="0" dirty="0" smtClean="0">
              <a:solidFill>
                <a:schemeClr val="tx1">
                  <a:lumMod val="50000"/>
                </a:schemeClr>
              </a:solidFill>
            </a:rPr>
            <a:t> que  resulte </a:t>
          </a:r>
          <a:r>
            <a:rPr lang="es-ES" sz="1600" b="1" i="0" baseline="0" dirty="0" smtClean="0">
              <a:solidFill>
                <a:schemeClr val="tx1">
                  <a:lumMod val="50000"/>
                </a:schemeClr>
              </a:solidFill>
            </a:rPr>
            <a:t>esencial en el algoritmo</a:t>
          </a:r>
          <a:r>
            <a:rPr lang="es-ES" sz="1600" b="0" i="0" baseline="0" dirty="0" smtClean="0">
              <a:solidFill>
                <a:schemeClr val="tx1">
                  <a:lumMod val="50000"/>
                </a:schemeClr>
              </a:solidFill>
            </a:rPr>
            <a:t>. </a:t>
          </a:r>
          <a:endParaRPr lang="es-ES" sz="1600" b="0" i="0" baseline="0" dirty="0">
            <a:solidFill>
              <a:schemeClr val="tx1">
                <a:lumMod val="50000"/>
              </a:schemeClr>
            </a:solidFill>
          </a:endParaRPr>
        </a:p>
      </dgm:t>
    </dgm:pt>
    <dgm:pt modelId="{26BF8B29-7705-4945-86AB-7AE1CE48887E}" type="parTrans" cxnId="{FE4D5501-213B-4D69-A9B8-64661F305950}">
      <dgm:prSet/>
      <dgm:spPr/>
      <dgm:t>
        <a:bodyPr/>
        <a:lstStyle/>
        <a:p>
          <a:endParaRPr lang="es-MX" sz="2800">
            <a:solidFill>
              <a:schemeClr val="tx1">
                <a:lumMod val="50000"/>
              </a:schemeClr>
            </a:solidFill>
          </a:endParaRPr>
        </a:p>
      </dgm:t>
    </dgm:pt>
    <dgm:pt modelId="{910C3E06-1C6B-4AE0-9411-4FCAE2F10757}" type="sibTrans" cxnId="{FE4D5501-213B-4D69-A9B8-64661F305950}">
      <dgm:prSet/>
      <dgm:spPr/>
      <dgm:t>
        <a:bodyPr/>
        <a:lstStyle/>
        <a:p>
          <a:endParaRPr lang="es-MX" sz="2800">
            <a:solidFill>
              <a:schemeClr val="tx1">
                <a:lumMod val="50000"/>
              </a:schemeClr>
            </a:solidFill>
          </a:endParaRPr>
        </a:p>
      </dgm:t>
    </dgm:pt>
    <dgm:pt modelId="{0B65DB07-2EB8-4A2A-85C5-891E86A00C37}" type="pres">
      <dgm:prSet presAssocID="{51A80F5B-A196-4D92-AF9D-8723DD3FB7B5}" presName="outerComposite" presStyleCnt="0">
        <dgm:presLayoutVars>
          <dgm:chMax val="5"/>
          <dgm:dir/>
          <dgm:resizeHandles val="exact"/>
        </dgm:presLayoutVars>
      </dgm:prSet>
      <dgm:spPr/>
      <dgm:t>
        <a:bodyPr/>
        <a:lstStyle/>
        <a:p>
          <a:endParaRPr lang="es-ES"/>
        </a:p>
      </dgm:t>
    </dgm:pt>
    <dgm:pt modelId="{7C39340D-10BC-41A1-8B37-EE866D87ABDC}" type="pres">
      <dgm:prSet presAssocID="{51A80F5B-A196-4D92-AF9D-8723DD3FB7B5}" presName="dummyMaxCanvas" presStyleCnt="0">
        <dgm:presLayoutVars/>
      </dgm:prSet>
      <dgm:spPr/>
    </dgm:pt>
    <dgm:pt modelId="{B728B592-EF20-4726-866F-799847485000}" type="pres">
      <dgm:prSet presAssocID="{51A80F5B-A196-4D92-AF9D-8723DD3FB7B5}" presName="TwoNodes_1" presStyleLbl="node1" presStyleIdx="0" presStyleCnt="2">
        <dgm:presLayoutVars>
          <dgm:bulletEnabled val="1"/>
        </dgm:presLayoutVars>
      </dgm:prSet>
      <dgm:spPr/>
      <dgm:t>
        <a:bodyPr/>
        <a:lstStyle/>
        <a:p>
          <a:endParaRPr lang="es-ES"/>
        </a:p>
      </dgm:t>
    </dgm:pt>
    <dgm:pt modelId="{F16DE86D-D3B1-49BA-A4B0-C453B23B9F7D}" type="pres">
      <dgm:prSet presAssocID="{51A80F5B-A196-4D92-AF9D-8723DD3FB7B5}" presName="TwoNodes_2" presStyleLbl="node1" presStyleIdx="1" presStyleCnt="2">
        <dgm:presLayoutVars>
          <dgm:bulletEnabled val="1"/>
        </dgm:presLayoutVars>
      </dgm:prSet>
      <dgm:spPr/>
      <dgm:t>
        <a:bodyPr/>
        <a:lstStyle/>
        <a:p>
          <a:endParaRPr lang="es-ES"/>
        </a:p>
      </dgm:t>
    </dgm:pt>
    <dgm:pt modelId="{BE3F358B-F08F-464A-BCEF-B10ADD91A3BF}" type="pres">
      <dgm:prSet presAssocID="{51A80F5B-A196-4D92-AF9D-8723DD3FB7B5}" presName="TwoConn_1-2" presStyleLbl="fgAccFollowNode1" presStyleIdx="0" presStyleCnt="1">
        <dgm:presLayoutVars>
          <dgm:bulletEnabled val="1"/>
        </dgm:presLayoutVars>
      </dgm:prSet>
      <dgm:spPr/>
      <dgm:t>
        <a:bodyPr/>
        <a:lstStyle/>
        <a:p>
          <a:endParaRPr lang="es-ES"/>
        </a:p>
      </dgm:t>
    </dgm:pt>
    <dgm:pt modelId="{2E88EDC9-3D8B-413F-8DB6-8A6DA52BF79B}" type="pres">
      <dgm:prSet presAssocID="{51A80F5B-A196-4D92-AF9D-8723DD3FB7B5}" presName="TwoNodes_1_text" presStyleLbl="node1" presStyleIdx="1" presStyleCnt="2">
        <dgm:presLayoutVars>
          <dgm:bulletEnabled val="1"/>
        </dgm:presLayoutVars>
      </dgm:prSet>
      <dgm:spPr/>
      <dgm:t>
        <a:bodyPr/>
        <a:lstStyle/>
        <a:p>
          <a:endParaRPr lang="es-ES"/>
        </a:p>
      </dgm:t>
    </dgm:pt>
    <dgm:pt modelId="{D9CFA638-57FF-4195-BF46-B39EE15E4BD1}" type="pres">
      <dgm:prSet presAssocID="{51A80F5B-A196-4D92-AF9D-8723DD3FB7B5}" presName="TwoNodes_2_text" presStyleLbl="node1" presStyleIdx="1" presStyleCnt="2">
        <dgm:presLayoutVars>
          <dgm:bulletEnabled val="1"/>
        </dgm:presLayoutVars>
      </dgm:prSet>
      <dgm:spPr/>
      <dgm:t>
        <a:bodyPr/>
        <a:lstStyle/>
        <a:p>
          <a:endParaRPr lang="es-ES"/>
        </a:p>
      </dgm:t>
    </dgm:pt>
  </dgm:ptLst>
  <dgm:cxnLst>
    <dgm:cxn modelId="{FFE33C17-CE6A-490B-9B91-52282C11E7B1}" type="presOf" srcId="{E524E417-BFA6-4DB7-A720-788D2D41AA7C}" destId="{D9CFA638-57FF-4195-BF46-B39EE15E4BD1}" srcOrd="1" destOrd="0" presId="urn:microsoft.com/office/officeart/2005/8/layout/vProcess5"/>
    <dgm:cxn modelId="{921CB4F3-312B-41E0-9761-303CF0D12EDE}" type="presOf" srcId="{E524E417-BFA6-4DB7-A720-788D2D41AA7C}" destId="{F16DE86D-D3B1-49BA-A4B0-C453B23B9F7D}" srcOrd="0" destOrd="0" presId="urn:microsoft.com/office/officeart/2005/8/layout/vProcess5"/>
    <dgm:cxn modelId="{22E23E2F-86E6-40ED-B46E-BAB3BA7A4064}" srcId="{51A80F5B-A196-4D92-AF9D-8723DD3FB7B5}" destId="{1C752BD2-EE51-4E1D-A0B6-4639DD5FB36E}" srcOrd="0" destOrd="0" parTransId="{3F9F7291-C38E-4012-A373-016FC0A22C6D}" sibTransId="{418F21B1-059E-4B4D-9190-CCA5608C028E}"/>
    <dgm:cxn modelId="{45E64F00-0FB2-4418-B49D-0E920B1D78E4}" type="presOf" srcId="{51A80F5B-A196-4D92-AF9D-8723DD3FB7B5}" destId="{0B65DB07-2EB8-4A2A-85C5-891E86A00C37}" srcOrd="0" destOrd="0" presId="urn:microsoft.com/office/officeart/2005/8/layout/vProcess5"/>
    <dgm:cxn modelId="{B3AC1165-4093-4B72-A1FD-91622F3D8A90}" type="presOf" srcId="{1C752BD2-EE51-4E1D-A0B6-4639DD5FB36E}" destId="{2E88EDC9-3D8B-413F-8DB6-8A6DA52BF79B}" srcOrd="1" destOrd="0" presId="urn:microsoft.com/office/officeart/2005/8/layout/vProcess5"/>
    <dgm:cxn modelId="{359C4424-09ED-4174-8EDF-E8F83C21692E}" type="presOf" srcId="{418F21B1-059E-4B4D-9190-CCA5608C028E}" destId="{BE3F358B-F08F-464A-BCEF-B10ADD91A3BF}" srcOrd="0" destOrd="0" presId="urn:microsoft.com/office/officeart/2005/8/layout/vProcess5"/>
    <dgm:cxn modelId="{9C76F7B0-0ACB-4770-8816-023EE1E9BD34}" type="presOf" srcId="{1C752BD2-EE51-4E1D-A0B6-4639DD5FB36E}" destId="{B728B592-EF20-4726-866F-799847485000}" srcOrd="0" destOrd="0" presId="urn:microsoft.com/office/officeart/2005/8/layout/vProcess5"/>
    <dgm:cxn modelId="{FE4D5501-213B-4D69-A9B8-64661F305950}" srcId="{51A80F5B-A196-4D92-AF9D-8723DD3FB7B5}" destId="{E524E417-BFA6-4DB7-A720-788D2D41AA7C}" srcOrd="1" destOrd="0" parTransId="{26BF8B29-7705-4945-86AB-7AE1CE48887E}" sibTransId="{910C3E06-1C6B-4AE0-9411-4FCAE2F10757}"/>
    <dgm:cxn modelId="{78F5A5FB-2576-4A1F-84AA-E97EB10E7712}" type="presParOf" srcId="{0B65DB07-2EB8-4A2A-85C5-891E86A00C37}" destId="{7C39340D-10BC-41A1-8B37-EE866D87ABDC}" srcOrd="0" destOrd="0" presId="urn:microsoft.com/office/officeart/2005/8/layout/vProcess5"/>
    <dgm:cxn modelId="{2142DA6F-BB97-4A70-8E2D-6E72FBD31D15}" type="presParOf" srcId="{0B65DB07-2EB8-4A2A-85C5-891E86A00C37}" destId="{B728B592-EF20-4726-866F-799847485000}" srcOrd="1" destOrd="0" presId="urn:microsoft.com/office/officeart/2005/8/layout/vProcess5"/>
    <dgm:cxn modelId="{79EF0EE9-3922-4E48-AB36-C1117D32AB7F}" type="presParOf" srcId="{0B65DB07-2EB8-4A2A-85C5-891E86A00C37}" destId="{F16DE86D-D3B1-49BA-A4B0-C453B23B9F7D}" srcOrd="2" destOrd="0" presId="urn:microsoft.com/office/officeart/2005/8/layout/vProcess5"/>
    <dgm:cxn modelId="{E3ED42E6-C0FA-4C09-9743-4B2592AF19CF}" type="presParOf" srcId="{0B65DB07-2EB8-4A2A-85C5-891E86A00C37}" destId="{BE3F358B-F08F-464A-BCEF-B10ADD91A3BF}" srcOrd="3" destOrd="0" presId="urn:microsoft.com/office/officeart/2005/8/layout/vProcess5"/>
    <dgm:cxn modelId="{484C40BC-DF1E-4439-AAD2-1011A6130ACA}" type="presParOf" srcId="{0B65DB07-2EB8-4A2A-85C5-891E86A00C37}" destId="{2E88EDC9-3D8B-413F-8DB6-8A6DA52BF79B}" srcOrd="4" destOrd="0" presId="urn:microsoft.com/office/officeart/2005/8/layout/vProcess5"/>
    <dgm:cxn modelId="{041040F6-F68B-43BB-8DF1-8D8B171F1769}" type="presParOf" srcId="{0B65DB07-2EB8-4A2A-85C5-891E86A00C37}" destId="{D9CFA638-57FF-4195-BF46-B39EE15E4BD1}" srcOrd="5"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1A80F5B-A196-4D92-AF9D-8723DD3FB7B5}" type="doc">
      <dgm:prSet loTypeId="urn:microsoft.com/office/officeart/2005/8/layout/vProcess5" loCatId="process" qsTypeId="urn:microsoft.com/office/officeart/2005/8/quickstyle/3d4" qsCatId="3D" csTypeId="urn:microsoft.com/office/officeart/2005/8/colors/colorful2" csCatId="colorful" phldr="1"/>
      <dgm:spPr/>
      <dgm:t>
        <a:bodyPr/>
        <a:lstStyle/>
        <a:p>
          <a:endParaRPr lang="es-MX"/>
        </a:p>
      </dgm:t>
    </dgm:pt>
    <dgm:pt modelId="{E524E417-BFA6-4DB7-A720-788D2D41AA7C}">
      <dgm:prSet custT="1"/>
      <dgm:spPr>
        <a:solidFill>
          <a:schemeClr val="accent4">
            <a:lumMod val="75000"/>
          </a:schemeClr>
        </a:solidFill>
      </dgm:spPr>
      <dgm:t>
        <a:bodyPr/>
        <a:lstStyle/>
        <a:p>
          <a:pPr algn="ctr" rtl="0"/>
          <a:r>
            <a:rPr lang="es-ES" sz="1600" b="0" i="0" baseline="0" dirty="0" smtClean="0">
              <a:solidFill>
                <a:schemeClr val="tx1">
                  <a:lumMod val="50000"/>
                </a:schemeClr>
              </a:solidFill>
              <a:latin typeface="+mj-lt"/>
            </a:rPr>
            <a:t>Contabilizar  la cantidad de veces que se realiza alguna </a:t>
          </a:r>
          <a:r>
            <a:rPr lang="es-ES" sz="1600" b="1" i="0" baseline="0" dirty="0" smtClean="0">
              <a:solidFill>
                <a:schemeClr val="tx1">
                  <a:lumMod val="50000"/>
                </a:schemeClr>
              </a:solidFill>
              <a:latin typeface="+mj-lt"/>
            </a:rPr>
            <a:t>acción</a:t>
          </a:r>
          <a:r>
            <a:rPr lang="es-ES" sz="1600" b="0" i="0" baseline="0" dirty="0" smtClean="0">
              <a:solidFill>
                <a:schemeClr val="tx1">
                  <a:lumMod val="50000"/>
                </a:schemeClr>
              </a:solidFill>
              <a:latin typeface="+mj-lt"/>
            </a:rPr>
            <a:t> que  resulte </a:t>
          </a:r>
          <a:r>
            <a:rPr lang="es-ES" sz="1600" b="1" i="0" baseline="0" dirty="0" smtClean="0">
              <a:solidFill>
                <a:schemeClr val="tx1">
                  <a:lumMod val="50000"/>
                </a:schemeClr>
              </a:solidFill>
              <a:latin typeface="+mj-lt"/>
            </a:rPr>
            <a:t>esencial en el algoritmo</a:t>
          </a:r>
          <a:r>
            <a:rPr lang="es-ES" sz="1600" b="0" i="0" baseline="0" dirty="0" smtClean="0">
              <a:solidFill>
                <a:schemeClr val="tx1">
                  <a:lumMod val="50000"/>
                </a:schemeClr>
              </a:solidFill>
              <a:latin typeface="+mj-lt"/>
            </a:rPr>
            <a:t>. </a:t>
          </a:r>
          <a:endParaRPr lang="es-ES" sz="1600" b="0" i="0" baseline="0" dirty="0">
            <a:solidFill>
              <a:schemeClr val="tx1">
                <a:lumMod val="50000"/>
              </a:schemeClr>
            </a:solidFill>
            <a:latin typeface="+mj-lt"/>
          </a:endParaRPr>
        </a:p>
      </dgm:t>
    </dgm:pt>
    <dgm:pt modelId="{26BF8B29-7705-4945-86AB-7AE1CE48887E}" type="parTrans" cxnId="{FE4D5501-213B-4D69-A9B8-64661F305950}">
      <dgm:prSet/>
      <dgm:spPr/>
      <dgm:t>
        <a:bodyPr/>
        <a:lstStyle/>
        <a:p>
          <a:endParaRPr lang="es-MX" sz="2800">
            <a:solidFill>
              <a:schemeClr val="tx1">
                <a:lumMod val="50000"/>
              </a:schemeClr>
            </a:solidFill>
          </a:endParaRPr>
        </a:p>
      </dgm:t>
    </dgm:pt>
    <dgm:pt modelId="{910C3E06-1C6B-4AE0-9411-4FCAE2F10757}" type="sibTrans" cxnId="{FE4D5501-213B-4D69-A9B8-64661F305950}">
      <dgm:prSet/>
      <dgm:spPr>
        <a:solidFill>
          <a:schemeClr val="tx2">
            <a:lumMod val="75000"/>
            <a:alpha val="90000"/>
          </a:schemeClr>
        </a:solidFill>
      </dgm:spPr>
      <dgm:t>
        <a:bodyPr/>
        <a:lstStyle/>
        <a:p>
          <a:endParaRPr lang="es-MX" sz="2800">
            <a:solidFill>
              <a:schemeClr val="tx1">
                <a:lumMod val="50000"/>
              </a:schemeClr>
            </a:solidFill>
          </a:endParaRPr>
        </a:p>
      </dgm:t>
    </dgm:pt>
    <dgm:pt modelId="{4EBBDD04-3B61-41C9-BB66-8A967E6DE383}">
      <dgm:prSet custT="1"/>
      <dgm:spPr>
        <a:solidFill>
          <a:schemeClr val="tx2">
            <a:lumMod val="60000"/>
            <a:lumOff val="40000"/>
          </a:schemeClr>
        </a:solidFill>
      </dgm:spPr>
      <dgm:t>
        <a:bodyPr/>
        <a:lstStyle/>
        <a:p>
          <a:pPr algn="ctr" rtl="0"/>
          <a:r>
            <a:rPr lang="es-ES" sz="1600" b="0" i="0" baseline="0" dirty="0" smtClean="0">
              <a:solidFill>
                <a:schemeClr val="tx1">
                  <a:lumMod val="50000"/>
                </a:schemeClr>
              </a:solidFill>
              <a:latin typeface="+mj-lt"/>
            </a:rPr>
            <a:t>búsqueda BINARIA</a:t>
          </a:r>
          <a:r>
            <a:rPr lang="es-ES" sz="1600" b="0" i="0" baseline="0" dirty="0" smtClean="0">
              <a:solidFill>
                <a:schemeClr val="tx1">
                  <a:lumMod val="50000"/>
                </a:schemeClr>
              </a:solidFill>
              <a:latin typeface="+mj-lt"/>
              <a:sym typeface="Wingdings" pitchFamily="2" charset="2"/>
            </a:rPr>
            <a:t>   </a:t>
          </a:r>
          <a:r>
            <a:rPr lang="es-ES" sz="1600" b="0" i="0" baseline="0" dirty="0" smtClean="0">
              <a:solidFill>
                <a:schemeClr val="tx1">
                  <a:lumMod val="50000"/>
                </a:schemeClr>
              </a:solidFill>
              <a:latin typeface="+mj-lt"/>
            </a:rPr>
            <a:t>la relación entre el </a:t>
          </a:r>
          <a:r>
            <a:rPr lang="es-ES" sz="1600" b="1" i="0" baseline="0" dirty="0" smtClean="0">
              <a:solidFill>
                <a:schemeClr val="tx1">
                  <a:lumMod val="50000"/>
                </a:schemeClr>
              </a:solidFill>
              <a:latin typeface="+mj-lt"/>
            </a:rPr>
            <a:t>número de elementos del arreglo</a:t>
          </a:r>
          <a:r>
            <a:rPr lang="es-ES" sz="1600" b="0" i="0" baseline="0" dirty="0" smtClean="0">
              <a:solidFill>
                <a:schemeClr val="tx1">
                  <a:lumMod val="50000"/>
                </a:schemeClr>
              </a:solidFill>
              <a:latin typeface="+mj-lt"/>
            </a:rPr>
            <a:t> y la </a:t>
          </a:r>
          <a:r>
            <a:rPr lang="es-ES" sz="1600" b="1" i="0" baseline="0" dirty="0" smtClean="0">
              <a:solidFill>
                <a:schemeClr val="tx1">
                  <a:lumMod val="50000"/>
                </a:schemeClr>
              </a:solidFill>
              <a:latin typeface="+mj-lt"/>
            </a:rPr>
            <a:t>cantidad de comparaciones </a:t>
          </a:r>
          <a:endParaRPr lang="es-ES" sz="1600" b="0" i="0" baseline="0" dirty="0">
            <a:solidFill>
              <a:schemeClr val="tx1">
                <a:lumMod val="50000"/>
              </a:schemeClr>
            </a:solidFill>
            <a:latin typeface="+mj-lt"/>
          </a:endParaRPr>
        </a:p>
      </dgm:t>
    </dgm:pt>
    <dgm:pt modelId="{1856505C-55F9-490D-8D0A-D119D0128E10}" type="parTrans" cxnId="{44E34000-076E-4A7C-993E-9E0ADD3FBEEC}">
      <dgm:prSet/>
      <dgm:spPr/>
      <dgm:t>
        <a:bodyPr/>
        <a:lstStyle/>
        <a:p>
          <a:endParaRPr lang="es-MX">
            <a:solidFill>
              <a:schemeClr val="tx1">
                <a:lumMod val="50000"/>
              </a:schemeClr>
            </a:solidFill>
          </a:endParaRPr>
        </a:p>
      </dgm:t>
    </dgm:pt>
    <dgm:pt modelId="{61725DFB-D505-4C06-B535-1A901BF9EEC9}" type="sibTrans" cxnId="{44E34000-076E-4A7C-993E-9E0ADD3FBEEC}">
      <dgm:prSet/>
      <dgm:spPr>
        <a:solidFill>
          <a:schemeClr val="tx2">
            <a:lumMod val="75000"/>
            <a:alpha val="90000"/>
          </a:schemeClr>
        </a:solidFill>
      </dgm:spPr>
      <dgm:t>
        <a:bodyPr/>
        <a:lstStyle/>
        <a:p>
          <a:endParaRPr lang="es-MX">
            <a:solidFill>
              <a:schemeClr val="tx1">
                <a:lumMod val="50000"/>
              </a:schemeClr>
            </a:solidFill>
          </a:endParaRPr>
        </a:p>
      </dgm:t>
    </dgm:pt>
    <dgm:pt modelId="{34685907-2DDB-4F2D-9FF7-BCC959C4CA02}">
      <dgm:prSet custT="1"/>
      <dgm:spPr/>
      <dgm:t>
        <a:bodyPr/>
        <a:lstStyle/>
        <a:p>
          <a:pPr algn="ctr" rtl="0">
            <a:tabLst/>
          </a:pPr>
          <a:r>
            <a:rPr lang="es-ES" sz="1600" b="0" i="0" baseline="0" dirty="0" smtClean="0">
              <a:solidFill>
                <a:schemeClr val="tx1">
                  <a:lumMod val="50000"/>
                </a:schemeClr>
              </a:solidFill>
              <a:latin typeface="+mj-lt"/>
            </a:rPr>
            <a:t>Con cada comparación se divide en dos mitades el arreglo</a:t>
          </a:r>
          <a:endParaRPr lang="es-ES" sz="1600" b="0" i="0" baseline="0" dirty="0">
            <a:solidFill>
              <a:schemeClr val="tx1">
                <a:lumMod val="50000"/>
              </a:schemeClr>
            </a:solidFill>
            <a:latin typeface="+mj-lt"/>
          </a:endParaRPr>
        </a:p>
      </dgm:t>
    </dgm:pt>
    <dgm:pt modelId="{04B48D1C-E037-485B-9138-02B571A7E70E}" type="parTrans" cxnId="{62583514-413D-4225-87AF-CC303CF82E58}">
      <dgm:prSet/>
      <dgm:spPr/>
      <dgm:t>
        <a:bodyPr/>
        <a:lstStyle/>
        <a:p>
          <a:endParaRPr lang="es-MX">
            <a:solidFill>
              <a:schemeClr val="tx1">
                <a:lumMod val="50000"/>
              </a:schemeClr>
            </a:solidFill>
          </a:endParaRPr>
        </a:p>
      </dgm:t>
    </dgm:pt>
    <dgm:pt modelId="{7EC99C86-E739-4E96-84B0-59852DDC9EF0}" type="sibTrans" cxnId="{62583514-413D-4225-87AF-CC303CF82E58}">
      <dgm:prSet/>
      <dgm:spPr>
        <a:solidFill>
          <a:schemeClr val="tx2">
            <a:lumMod val="75000"/>
            <a:alpha val="90000"/>
          </a:schemeClr>
        </a:solidFill>
      </dgm:spPr>
      <dgm:t>
        <a:bodyPr/>
        <a:lstStyle/>
        <a:p>
          <a:endParaRPr lang="es-MX">
            <a:solidFill>
              <a:schemeClr val="tx1">
                <a:lumMod val="50000"/>
              </a:schemeClr>
            </a:solidFill>
          </a:endParaRPr>
        </a:p>
      </dgm:t>
    </dgm:pt>
    <dgm:pt modelId="{AAEE6B39-E061-46A3-9E6B-ED50BBAD2E99}">
      <dgm:prSet custT="1"/>
      <dgm:spPr/>
      <dgm:t>
        <a:bodyPr/>
        <a:lstStyle/>
        <a:p>
          <a:pPr algn="ctr" rtl="0">
            <a:lnSpc>
              <a:spcPct val="150000"/>
            </a:lnSpc>
            <a:spcAft>
              <a:spcPts val="0"/>
            </a:spcAft>
          </a:pPr>
          <a:r>
            <a:rPr lang="pt-BR" sz="1800" dirty="0" smtClean="0">
              <a:solidFill>
                <a:schemeClr val="tx1">
                  <a:lumMod val="50000"/>
                </a:schemeClr>
              </a:solidFill>
              <a:latin typeface="+mj-lt"/>
            </a:rPr>
            <a:t>N / 2    ,       N / 4   ,          N / 8         ,    N/16</a:t>
          </a:r>
        </a:p>
        <a:p>
          <a:pPr algn="l" rtl="0">
            <a:lnSpc>
              <a:spcPct val="150000"/>
            </a:lnSpc>
            <a:spcAft>
              <a:spcPts val="0"/>
            </a:spcAft>
          </a:pPr>
          <a:r>
            <a:rPr lang="pt-BR" sz="1800" dirty="0" smtClean="0">
              <a:solidFill>
                <a:schemeClr val="tx1">
                  <a:lumMod val="50000"/>
                </a:schemeClr>
              </a:solidFill>
              <a:latin typeface="+mj-lt"/>
            </a:rPr>
            <a:t>            N / 2 </a:t>
          </a:r>
          <a:r>
            <a:rPr lang="pt-BR" sz="1800" baseline="30000" dirty="0" smtClean="0">
              <a:solidFill>
                <a:schemeClr val="tx1">
                  <a:lumMod val="50000"/>
                </a:schemeClr>
              </a:solidFill>
              <a:latin typeface="+mj-lt"/>
            </a:rPr>
            <a:t>1 </a:t>
          </a:r>
          <a:r>
            <a:rPr lang="pt-BR" sz="1800" dirty="0" smtClean="0">
              <a:solidFill>
                <a:schemeClr val="tx1">
                  <a:lumMod val="50000"/>
                </a:schemeClr>
              </a:solidFill>
              <a:latin typeface="+mj-lt"/>
            </a:rPr>
            <a:t>,        N / 2 </a:t>
          </a:r>
          <a:r>
            <a:rPr lang="pt-BR" sz="1800" baseline="30000" dirty="0" smtClean="0">
              <a:solidFill>
                <a:schemeClr val="tx1">
                  <a:lumMod val="50000"/>
                </a:schemeClr>
              </a:solidFill>
              <a:latin typeface="+mj-lt"/>
            </a:rPr>
            <a:t>2</a:t>
          </a:r>
          <a:r>
            <a:rPr lang="pt-BR" sz="1800" dirty="0" smtClean="0">
              <a:solidFill>
                <a:schemeClr val="tx1">
                  <a:lumMod val="50000"/>
                </a:schemeClr>
              </a:solidFill>
              <a:latin typeface="+mj-lt"/>
            </a:rPr>
            <a:t> ,         N / 2 </a:t>
          </a:r>
          <a:r>
            <a:rPr lang="pt-BR" sz="1800" baseline="30000" dirty="0" smtClean="0">
              <a:solidFill>
                <a:schemeClr val="tx1">
                  <a:lumMod val="50000"/>
                </a:schemeClr>
              </a:solidFill>
              <a:latin typeface="+mj-lt"/>
            </a:rPr>
            <a:t>3</a:t>
          </a:r>
          <a:r>
            <a:rPr lang="pt-BR" sz="1800" dirty="0" smtClean="0">
              <a:solidFill>
                <a:schemeClr val="tx1">
                  <a:lumMod val="50000"/>
                </a:schemeClr>
              </a:solidFill>
              <a:latin typeface="+mj-lt"/>
            </a:rPr>
            <a:t>      ,     N/ 2</a:t>
          </a:r>
          <a:r>
            <a:rPr lang="pt-BR" sz="1800" baseline="30000" dirty="0" smtClean="0">
              <a:solidFill>
                <a:schemeClr val="tx1">
                  <a:lumMod val="50000"/>
                </a:schemeClr>
              </a:solidFill>
              <a:latin typeface="+mj-lt"/>
            </a:rPr>
            <a:t>4</a:t>
          </a:r>
          <a:r>
            <a:rPr lang="pt-BR" sz="1800" dirty="0" smtClean="0">
              <a:solidFill>
                <a:schemeClr val="tx1">
                  <a:lumMod val="50000"/>
                </a:schemeClr>
              </a:solidFill>
              <a:latin typeface="+mj-lt"/>
            </a:rPr>
            <a:t>                           	1ª                 2ª                 3 ª                  4ª          	</a:t>
          </a:r>
          <a:r>
            <a:rPr lang="es-ES" sz="1800" dirty="0" err="1" smtClean="0">
              <a:solidFill>
                <a:schemeClr val="tx1">
                  <a:lumMod val="50000"/>
                </a:schemeClr>
              </a:solidFill>
              <a:latin typeface="+mj-lt"/>
            </a:rPr>
            <a:t>comp</a:t>
          </a:r>
          <a:r>
            <a:rPr lang="es-ES" sz="1800" dirty="0" smtClean="0">
              <a:solidFill>
                <a:schemeClr val="tx1">
                  <a:lumMod val="50000"/>
                </a:schemeClr>
              </a:solidFill>
              <a:latin typeface="+mj-lt"/>
            </a:rPr>
            <a:t>           </a:t>
          </a:r>
          <a:r>
            <a:rPr lang="es-ES" sz="1800" dirty="0" err="1" smtClean="0">
              <a:solidFill>
                <a:schemeClr val="tx1">
                  <a:lumMod val="50000"/>
                </a:schemeClr>
              </a:solidFill>
              <a:latin typeface="+mj-lt"/>
            </a:rPr>
            <a:t>comp</a:t>
          </a:r>
          <a:r>
            <a:rPr lang="es-ES" sz="1800" dirty="0" smtClean="0">
              <a:solidFill>
                <a:schemeClr val="tx1">
                  <a:lumMod val="50000"/>
                </a:schemeClr>
              </a:solidFill>
              <a:latin typeface="+mj-lt"/>
            </a:rPr>
            <a:t>           </a:t>
          </a:r>
          <a:r>
            <a:rPr lang="es-ES" sz="1800" dirty="0" err="1" smtClean="0">
              <a:solidFill>
                <a:schemeClr val="tx1">
                  <a:lumMod val="50000"/>
                </a:schemeClr>
              </a:solidFill>
              <a:latin typeface="+mj-lt"/>
            </a:rPr>
            <a:t>comp</a:t>
          </a:r>
          <a:r>
            <a:rPr lang="es-ES" sz="1800" dirty="0" smtClean="0">
              <a:solidFill>
                <a:schemeClr val="tx1">
                  <a:lumMod val="50000"/>
                </a:schemeClr>
              </a:solidFill>
              <a:latin typeface="+mj-lt"/>
            </a:rPr>
            <a:t>            </a:t>
          </a:r>
          <a:r>
            <a:rPr lang="es-ES" sz="1800" dirty="0" err="1" smtClean="0">
              <a:solidFill>
                <a:schemeClr val="tx1">
                  <a:lumMod val="50000"/>
                </a:schemeClr>
              </a:solidFill>
              <a:latin typeface="+mj-lt"/>
            </a:rPr>
            <a:t>comp</a:t>
          </a:r>
          <a:endParaRPr lang="es-ES" sz="1800" b="0" i="0" baseline="0" dirty="0">
            <a:solidFill>
              <a:schemeClr val="tx1">
                <a:lumMod val="50000"/>
              </a:schemeClr>
            </a:solidFill>
            <a:latin typeface="+mj-lt"/>
          </a:endParaRPr>
        </a:p>
      </dgm:t>
    </dgm:pt>
    <dgm:pt modelId="{B2EEC21B-3E54-4E3D-B035-90DEFE962674}" type="parTrans" cxnId="{DE1B9823-A9F6-48BC-8F1A-23F37046EE5D}">
      <dgm:prSet/>
      <dgm:spPr/>
      <dgm:t>
        <a:bodyPr/>
        <a:lstStyle/>
        <a:p>
          <a:endParaRPr lang="es-MX">
            <a:solidFill>
              <a:schemeClr val="tx1">
                <a:lumMod val="50000"/>
              </a:schemeClr>
            </a:solidFill>
          </a:endParaRPr>
        </a:p>
      </dgm:t>
    </dgm:pt>
    <dgm:pt modelId="{D8EEB227-E050-4D13-AE5F-F90188F9CB0C}" type="sibTrans" cxnId="{DE1B9823-A9F6-48BC-8F1A-23F37046EE5D}">
      <dgm:prSet/>
      <dgm:spPr/>
      <dgm:t>
        <a:bodyPr/>
        <a:lstStyle/>
        <a:p>
          <a:endParaRPr lang="es-MX">
            <a:solidFill>
              <a:schemeClr val="tx1">
                <a:lumMod val="50000"/>
              </a:schemeClr>
            </a:solidFill>
          </a:endParaRPr>
        </a:p>
      </dgm:t>
    </dgm:pt>
    <dgm:pt modelId="{0B65DB07-2EB8-4A2A-85C5-891E86A00C37}" type="pres">
      <dgm:prSet presAssocID="{51A80F5B-A196-4D92-AF9D-8723DD3FB7B5}" presName="outerComposite" presStyleCnt="0">
        <dgm:presLayoutVars>
          <dgm:chMax val="5"/>
          <dgm:dir/>
          <dgm:resizeHandles val="exact"/>
        </dgm:presLayoutVars>
      </dgm:prSet>
      <dgm:spPr/>
      <dgm:t>
        <a:bodyPr/>
        <a:lstStyle/>
        <a:p>
          <a:endParaRPr lang="es-ES"/>
        </a:p>
      </dgm:t>
    </dgm:pt>
    <dgm:pt modelId="{7C39340D-10BC-41A1-8B37-EE866D87ABDC}" type="pres">
      <dgm:prSet presAssocID="{51A80F5B-A196-4D92-AF9D-8723DD3FB7B5}" presName="dummyMaxCanvas" presStyleCnt="0">
        <dgm:presLayoutVars/>
      </dgm:prSet>
      <dgm:spPr/>
    </dgm:pt>
    <dgm:pt modelId="{3B7B46CD-5129-4EF7-8DC6-29EDBBAE7AF1}" type="pres">
      <dgm:prSet presAssocID="{51A80F5B-A196-4D92-AF9D-8723DD3FB7B5}" presName="FourNodes_1" presStyleLbl="node1" presStyleIdx="0" presStyleCnt="4" custScaleY="65629" custLinFactNeighborX="1116" custLinFactNeighborY="15816">
        <dgm:presLayoutVars>
          <dgm:bulletEnabled val="1"/>
        </dgm:presLayoutVars>
      </dgm:prSet>
      <dgm:spPr/>
      <dgm:t>
        <a:bodyPr/>
        <a:lstStyle/>
        <a:p>
          <a:endParaRPr lang="es-ES"/>
        </a:p>
      </dgm:t>
    </dgm:pt>
    <dgm:pt modelId="{7BC42FBE-5C49-4FBF-98FF-F9633E456E92}" type="pres">
      <dgm:prSet presAssocID="{51A80F5B-A196-4D92-AF9D-8723DD3FB7B5}" presName="FourNodes_2" presStyleLbl="node1" presStyleIdx="1" presStyleCnt="4" custScaleY="65878" custLinFactNeighborX="554" custLinFactNeighborY="-21295">
        <dgm:presLayoutVars>
          <dgm:bulletEnabled val="1"/>
        </dgm:presLayoutVars>
      </dgm:prSet>
      <dgm:spPr/>
      <dgm:t>
        <a:bodyPr/>
        <a:lstStyle/>
        <a:p>
          <a:endParaRPr lang="es-ES"/>
        </a:p>
      </dgm:t>
    </dgm:pt>
    <dgm:pt modelId="{DC6A0B9C-C560-4296-8B83-F3043E8CE450}" type="pres">
      <dgm:prSet presAssocID="{51A80F5B-A196-4D92-AF9D-8723DD3FB7B5}" presName="FourNodes_3" presStyleLbl="node1" presStyleIdx="2" presStyleCnt="4" custScaleX="89732" custScaleY="61893" custLinFactNeighborX="-2563" custLinFactNeighborY="-49564">
        <dgm:presLayoutVars>
          <dgm:bulletEnabled val="1"/>
        </dgm:presLayoutVars>
      </dgm:prSet>
      <dgm:spPr/>
      <dgm:t>
        <a:bodyPr/>
        <a:lstStyle/>
        <a:p>
          <a:endParaRPr lang="es-ES"/>
        </a:p>
      </dgm:t>
    </dgm:pt>
    <dgm:pt modelId="{10F4961E-B86F-4043-8B96-FB9A6DC301FC}" type="pres">
      <dgm:prSet presAssocID="{51A80F5B-A196-4D92-AF9D-8723DD3FB7B5}" presName="FourNodes_4" presStyleLbl="node1" presStyleIdx="3" presStyleCnt="4" custScaleX="105357" custScaleY="201121">
        <dgm:presLayoutVars>
          <dgm:bulletEnabled val="1"/>
        </dgm:presLayoutVars>
      </dgm:prSet>
      <dgm:spPr/>
      <dgm:t>
        <a:bodyPr/>
        <a:lstStyle/>
        <a:p>
          <a:endParaRPr lang="es-MX"/>
        </a:p>
      </dgm:t>
    </dgm:pt>
    <dgm:pt modelId="{12667CDA-4C2A-403F-88A6-603EA5258E5F}" type="pres">
      <dgm:prSet presAssocID="{51A80F5B-A196-4D92-AF9D-8723DD3FB7B5}" presName="FourConn_1-2" presStyleLbl="fgAccFollowNode1" presStyleIdx="0" presStyleCnt="3">
        <dgm:presLayoutVars>
          <dgm:bulletEnabled val="1"/>
        </dgm:presLayoutVars>
      </dgm:prSet>
      <dgm:spPr/>
      <dgm:t>
        <a:bodyPr/>
        <a:lstStyle/>
        <a:p>
          <a:endParaRPr lang="es-ES"/>
        </a:p>
      </dgm:t>
    </dgm:pt>
    <dgm:pt modelId="{F5BD7F78-A1BA-423C-96C4-26D681524EC3}" type="pres">
      <dgm:prSet presAssocID="{51A80F5B-A196-4D92-AF9D-8723DD3FB7B5}" presName="FourConn_2-3" presStyleLbl="fgAccFollowNode1" presStyleIdx="1" presStyleCnt="3" custLinFactNeighborX="3209" custLinFactNeighborY="-38131">
        <dgm:presLayoutVars>
          <dgm:bulletEnabled val="1"/>
        </dgm:presLayoutVars>
      </dgm:prSet>
      <dgm:spPr/>
      <dgm:t>
        <a:bodyPr/>
        <a:lstStyle/>
        <a:p>
          <a:endParaRPr lang="es-ES"/>
        </a:p>
      </dgm:t>
    </dgm:pt>
    <dgm:pt modelId="{6B14DB35-31BC-41B2-9C24-FB03C5B1816F}" type="pres">
      <dgm:prSet presAssocID="{51A80F5B-A196-4D92-AF9D-8723DD3FB7B5}" presName="FourConn_3-4" presStyleLbl="fgAccFollowNode1" presStyleIdx="2" presStyleCnt="3" custLinFactY="-4995" custLinFactNeighborX="-10125" custLinFactNeighborY="-100000">
        <dgm:presLayoutVars>
          <dgm:bulletEnabled val="1"/>
        </dgm:presLayoutVars>
      </dgm:prSet>
      <dgm:spPr/>
      <dgm:t>
        <a:bodyPr/>
        <a:lstStyle/>
        <a:p>
          <a:endParaRPr lang="es-ES"/>
        </a:p>
      </dgm:t>
    </dgm:pt>
    <dgm:pt modelId="{C3086D56-33A3-4FB0-B244-5C25C6CE2374}" type="pres">
      <dgm:prSet presAssocID="{51A80F5B-A196-4D92-AF9D-8723DD3FB7B5}" presName="FourNodes_1_text" presStyleLbl="node1" presStyleIdx="3" presStyleCnt="4">
        <dgm:presLayoutVars>
          <dgm:bulletEnabled val="1"/>
        </dgm:presLayoutVars>
      </dgm:prSet>
      <dgm:spPr/>
      <dgm:t>
        <a:bodyPr/>
        <a:lstStyle/>
        <a:p>
          <a:endParaRPr lang="es-ES"/>
        </a:p>
      </dgm:t>
    </dgm:pt>
    <dgm:pt modelId="{1782762A-9381-4859-BE52-D8419844DC68}" type="pres">
      <dgm:prSet presAssocID="{51A80F5B-A196-4D92-AF9D-8723DD3FB7B5}" presName="FourNodes_2_text" presStyleLbl="node1" presStyleIdx="3" presStyleCnt="4">
        <dgm:presLayoutVars>
          <dgm:bulletEnabled val="1"/>
        </dgm:presLayoutVars>
      </dgm:prSet>
      <dgm:spPr/>
      <dgm:t>
        <a:bodyPr/>
        <a:lstStyle/>
        <a:p>
          <a:endParaRPr lang="es-ES"/>
        </a:p>
      </dgm:t>
    </dgm:pt>
    <dgm:pt modelId="{177FB3C1-F5CB-422B-BEC8-40ADD35EF70D}" type="pres">
      <dgm:prSet presAssocID="{51A80F5B-A196-4D92-AF9D-8723DD3FB7B5}" presName="FourNodes_3_text" presStyleLbl="node1" presStyleIdx="3" presStyleCnt="4">
        <dgm:presLayoutVars>
          <dgm:bulletEnabled val="1"/>
        </dgm:presLayoutVars>
      </dgm:prSet>
      <dgm:spPr/>
      <dgm:t>
        <a:bodyPr/>
        <a:lstStyle/>
        <a:p>
          <a:endParaRPr lang="es-ES"/>
        </a:p>
      </dgm:t>
    </dgm:pt>
    <dgm:pt modelId="{94D4351B-7435-4057-9FC5-1043B54B389E}" type="pres">
      <dgm:prSet presAssocID="{51A80F5B-A196-4D92-AF9D-8723DD3FB7B5}" presName="FourNodes_4_text" presStyleLbl="node1" presStyleIdx="3" presStyleCnt="4">
        <dgm:presLayoutVars>
          <dgm:bulletEnabled val="1"/>
        </dgm:presLayoutVars>
      </dgm:prSet>
      <dgm:spPr/>
      <dgm:t>
        <a:bodyPr/>
        <a:lstStyle/>
        <a:p>
          <a:endParaRPr lang="es-MX"/>
        </a:p>
      </dgm:t>
    </dgm:pt>
  </dgm:ptLst>
  <dgm:cxnLst>
    <dgm:cxn modelId="{C0ACABDA-71DA-4285-8CB8-905392D178E8}" type="presOf" srcId="{4EBBDD04-3B61-41C9-BB66-8A967E6DE383}" destId="{1782762A-9381-4859-BE52-D8419844DC68}" srcOrd="1" destOrd="0" presId="urn:microsoft.com/office/officeart/2005/8/layout/vProcess5"/>
    <dgm:cxn modelId="{81A5EDC1-84D3-43C8-8CF9-50A244516312}" type="presOf" srcId="{34685907-2DDB-4F2D-9FF7-BCC959C4CA02}" destId="{DC6A0B9C-C560-4296-8B83-F3043E8CE450}" srcOrd="0" destOrd="0" presId="urn:microsoft.com/office/officeart/2005/8/layout/vProcess5"/>
    <dgm:cxn modelId="{DA5F24F8-77C9-4E0D-8520-879EF92D52D8}" type="presOf" srcId="{AAEE6B39-E061-46A3-9E6B-ED50BBAD2E99}" destId="{10F4961E-B86F-4043-8B96-FB9A6DC301FC}" srcOrd="0" destOrd="0" presId="urn:microsoft.com/office/officeart/2005/8/layout/vProcess5"/>
    <dgm:cxn modelId="{00D865E4-B1AA-4D65-94F3-8F48A86710C2}" type="presOf" srcId="{E524E417-BFA6-4DB7-A720-788D2D41AA7C}" destId="{C3086D56-33A3-4FB0-B244-5C25C6CE2374}" srcOrd="1" destOrd="0" presId="urn:microsoft.com/office/officeart/2005/8/layout/vProcess5"/>
    <dgm:cxn modelId="{0CA0504B-FED1-48D4-8E37-B3663EBE0557}" type="presOf" srcId="{61725DFB-D505-4C06-B535-1A901BF9EEC9}" destId="{F5BD7F78-A1BA-423C-96C4-26D681524EC3}" srcOrd="0" destOrd="0" presId="urn:microsoft.com/office/officeart/2005/8/layout/vProcess5"/>
    <dgm:cxn modelId="{1F284723-6991-4EAE-9B3A-D82D70C2A5C0}" type="presOf" srcId="{E524E417-BFA6-4DB7-A720-788D2D41AA7C}" destId="{3B7B46CD-5129-4EF7-8DC6-29EDBBAE7AF1}" srcOrd="0" destOrd="0" presId="urn:microsoft.com/office/officeart/2005/8/layout/vProcess5"/>
    <dgm:cxn modelId="{0EA42FE7-67B1-487C-84E3-14048D8F69F0}" type="presOf" srcId="{51A80F5B-A196-4D92-AF9D-8723DD3FB7B5}" destId="{0B65DB07-2EB8-4A2A-85C5-891E86A00C37}" srcOrd="0" destOrd="0" presId="urn:microsoft.com/office/officeart/2005/8/layout/vProcess5"/>
    <dgm:cxn modelId="{DE1B9823-A9F6-48BC-8F1A-23F37046EE5D}" srcId="{51A80F5B-A196-4D92-AF9D-8723DD3FB7B5}" destId="{AAEE6B39-E061-46A3-9E6B-ED50BBAD2E99}" srcOrd="3" destOrd="0" parTransId="{B2EEC21B-3E54-4E3D-B035-90DEFE962674}" sibTransId="{D8EEB227-E050-4D13-AE5F-F90188F9CB0C}"/>
    <dgm:cxn modelId="{FE4D5501-213B-4D69-A9B8-64661F305950}" srcId="{51A80F5B-A196-4D92-AF9D-8723DD3FB7B5}" destId="{E524E417-BFA6-4DB7-A720-788D2D41AA7C}" srcOrd="0" destOrd="0" parTransId="{26BF8B29-7705-4945-86AB-7AE1CE48887E}" sibTransId="{910C3E06-1C6B-4AE0-9411-4FCAE2F10757}"/>
    <dgm:cxn modelId="{4A5FDB80-6763-4F1D-969C-3DEE2948FCC6}" type="presOf" srcId="{34685907-2DDB-4F2D-9FF7-BCC959C4CA02}" destId="{177FB3C1-F5CB-422B-BEC8-40ADD35EF70D}" srcOrd="1" destOrd="0" presId="urn:microsoft.com/office/officeart/2005/8/layout/vProcess5"/>
    <dgm:cxn modelId="{1DCC5785-8C91-4E67-A1D1-82546974EAE9}" type="presOf" srcId="{7EC99C86-E739-4E96-84B0-59852DDC9EF0}" destId="{6B14DB35-31BC-41B2-9C24-FB03C5B1816F}" srcOrd="0" destOrd="0" presId="urn:microsoft.com/office/officeart/2005/8/layout/vProcess5"/>
    <dgm:cxn modelId="{1C6AF7FA-A6D4-438B-B398-7379840CBD03}" type="presOf" srcId="{910C3E06-1C6B-4AE0-9411-4FCAE2F10757}" destId="{12667CDA-4C2A-403F-88A6-603EA5258E5F}" srcOrd="0" destOrd="0" presId="urn:microsoft.com/office/officeart/2005/8/layout/vProcess5"/>
    <dgm:cxn modelId="{44E34000-076E-4A7C-993E-9E0ADD3FBEEC}" srcId="{51A80F5B-A196-4D92-AF9D-8723DD3FB7B5}" destId="{4EBBDD04-3B61-41C9-BB66-8A967E6DE383}" srcOrd="1" destOrd="0" parTransId="{1856505C-55F9-490D-8D0A-D119D0128E10}" sibTransId="{61725DFB-D505-4C06-B535-1A901BF9EEC9}"/>
    <dgm:cxn modelId="{1EBD9567-9774-4768-92B4-F7A3E9398F2C}" type="presOf" srcId="{4EBBDD04-3B61-41C9-BB66-8A967E6DE383}" destId="{7BC42FBE-5C49-4FBF-98FF-F9633E456E92}" srcOrd="0" destOrd="0" presId="urn:microsoft.com/office/officeart/2005/8/layout/vProcess5"/>
    <dgm:cxn modelId="{62583514-413D-4225-87AF-CC303CF82E58}" srcId="{51A80F5B-A196-4D92-AF9D-8723DD3FB7B5}" destId="{34685907-2DDB-4F2D-9FF7-BCC959C4CA02}" srcOrd="2" destOrd="0" parTransId="{04B48D1C-E037-485B-9138-02B571A7E70E}" sibTransId="{7EC99C86-E739-4E96-84B0-59852DDC9EF0}"/>
    <dgm:cxn modelId="{60BD602D-ACDE-4DD0-BCA1-F35C23807257}" type="presOf" srcId="{AAEE6B39-E061-46A3-9E6B-ED50BBAD2E99}" destId="{94D4351B-7435-4057-9FC5-1043B54B389E}" srcOrd="1" destOrd="0" presId="urn:microsoft.com/office/officeart/2005/8/layout/vProcess5"/>
    <dgm:cxn modelId="{EB53C50D-DD1D-4DE8-BAC1-A9F0EDBA1F03}" type="presParOf" srcId="{0B65DB07-2EB8-4A2A-85C5-891E86A00C37}" destId="{7C39340D-10BC-41A1-8B37-EE866D87ABDC}" srcOrd="0" destOrd="0" presId="urn:microsoft.com/office/officeart/2005/8/layout/vProcess5"/>
    <dgm:cxn modelId="{F4B739E3-E770-4088-8237-DF9E68DD1028}" type="presParOf" srcId="{0B65DB07-2EB8-4A2A-85C5-891E86A00C37}" destId="{3B7B46CD-5129-4EF7-8DC6-29EDBBAE7AF1}" srcOrd="1" destOrd="0" presId="urn:microsoft.com/office/officeart/2005/8/layout/vProcess5"/>
    <dgm:cxn modelId="{36628DE0-2FC8-40EB-93C5-70C2EFBCCF75}" type="presParOf" srcId="{0B65DB07-2EB8-4A2A-85C5-891E86A00C37}" destId="{7BC42FBE-5C49-4FBF-98FF-F9633E456E92}" srcOrd="2" destOrd="0" presId="urn:microsoft.com/office/officeart/2005/8/layout/vProcess5"/>
    <dgm:cxn modelId="{E3832F03-23D2-4BA6-9A7A-605912D058DD}" type="presParOf" srcId="{0B65DB07-2EB8-4A2A-85C5-891E86A00C37}" destId="{DC6A0B9C-C560-4296-8B83-F3043E8CE450}" srcOrd="3" destOrd="0" presId="urn:microsoft.com/office/officeart/2005/8/layout/vProcess5"/>
    <dgm:cxn modelId="{DEA2971B-BE06-4124-8615-EB2A0E283FD6}" type="presParOf" srcId="{0B65DB07-2EB8-4A2A-85C5-891E86A00C37}" destId="{10F4961E-B86F-4043-8B96-FB9A6DC301FC}" srcOrd="4" destOrd="0" presId="urn:microsoft.com/office/officeart/2005/8/layout/vProcess5"/>
    <dgm:cxn modelId="{63E06EAD-7C36-4CDE-BDBF-ECA3E6780FF0}" type="presParOf" srcId="{0B65DB07-2EB8-4A2A-85C5-891E86A00C37}" destId="{12667CDA-4C2A-403F-88A6-603EA5258E5F}" srcOrd="5" destOrd="0" presId="urn:microsoft.com/office/officeart/2005/8/layout/vProcess5"/>
    <dgm:cxn modelId="{7F349875-E58C-4A77-9BC8-BF9859719EBF}" type="presParOf" srcId="{0B65DB07-2EB8-4A2A-85C5-891E86A00C37}" destId="{F5BD7F78-A1BA-423C-96C4-26D681524EC3}" srcOrd="6" destOrd="0" presId="urn:microsoft.com/office/officeart/2005/8/layout/vProcess5"/>
    <dgm:cxn modelId="{57FAC8D7-162A-4E30-BE38-3A9CFFE18273}" type="presParOf" srcId="{0B65DB07-2EB8-4A2A-85C5-891E86A00C37}" destId="{6B14DB35-31BC-41B2-9C24-FB03C5B1816F}" srcOrd="7" destOrd="0" presId="urn:microsoft.com/office/officeart/2005/8/layout/vProcess5"/>
    <dgm:cxn modelId="{75FCCAD5-3A13-4724-9CFA-E2811458E9EC}" type="presParOf" srcId="{0B65DB07-2EB8-4A2A-85C5-891E86A00C37}" destId="{C3086D56-33A3-4FB0-B244-5C25C6CE2374}" srcOrd="8" destOrd="0" presId="urn:microsoft.com/office/officeart/2005/8/layout/vProcess5"/>
    <dgm:cxn modelId="{CC5D9311-F611-420C-956E-0FA20B9822BB}" type="presParOf" srcId="{0B65DB07-2EB8-4A2A-85C5-891E86A00C37}" destId="{1782762A-9381-4859-BE52-D8419844DC68}" srcOrd="9" destOrd="0" presId="urn:microsoft.com/office/officeart/2005/8/layout/vProcess5"/>
    <dgm:cxn modelId="{6A75CF79-8766-404C-BEBA-8E1856D44529}" type="presParOf" srcId="{0B65DB07-2EB8-4A2A-85C5-891E86A00C37}" destId="{177FB3C1-F5CB-422B-BEC8-40ADD35EF70D}" srcOrd="10" destOrd="0" presId="urn:microsoft.com/office/officeart/2005/8/layout/vProcess5"/>
    <dgm:cxn modelId="{1987BAC9-A519-46B1-81F1-D677C52262E5}" type="presParOf" srcId="{0B65DB07-2EB8-4A2A-85C5-891E86A00C37}" destId="{94D4351B-7435-4057-9FC5-1043B54B389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FA90F-3C8D-41F1-A9F4-A75727F1BA85}">
      <dsp:nvSpPr>
        <dsp:cNvPr id="0" name=""/>
        <dsp:cNvSpPr/>
      </dsp:nvSpPr>
      <dsp:spPr>
        <a:xfrm>
          <a:off x="1924" y="1772"/>
          <a:ext cx="7068512" cy="1170250"/>
        </a:xfrm>
        <a:prstGeom prst="roundRect">
          <a:avLst>
            <a:gd name="adj" fmla="val 10000"/>
          </a:avLst>
        </a:prstGeom>
        <a:solidFill>
          <a:schemeClr val="accent6">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s-MX" sz="3500" b="1" kern="1200" dirty="0" smtClean="0">
              <a:solidFill>
                <a:schemeClr val="tx1"/>
              </a:solidFill>
              <a:latin typeface="+mj-lt"/>
            </a:rPr>
            <a:t>El tiempo de ejecución depende  de</a:t>
          </a:r>
          <a:endParaRPr lang="es-MX" sz="3500" b="1" kern="1200" dirty="0">
            <a:solidFill>
              <a:schemeClr val="tx1"/>
            </a:solidFill>
            <a:latin typeface="+mj-lt"/>
          </a:endParaRPr>
        </a:p>
      </dsp:txBody>
      <dsp:txXfrm>
        <a:off x="36199" y="36047"/>
        <a:ext cx="6999962" cy="1101700"/>
      </dsp:txXfrm>
    </dsp:sp>
    <dsp:sp modelId="{02A1C593-4FB0-46A6-826A-C45E3422DB08}">
      <dsp:nvSpPr>
        <dsp:cNvPr id="0" name=""/>
        <dsp:cNvSpPr/>
      </dsp:nvSpPr>
      <dsp:spPr>
        <a:xfrm>
          <a:off x="8824" y="1294435"/>
          <a:ext cx="5261399" cy="1197342"/>
        </a:xfrm>
        <a:prstGeom prst="roundRect">
          <a:avLst>
            <a:gd name="adj" fmla="val 10000"/>
          </a:avLst>
        </a:prstGeom>
        <a:solidFill>
          <a:schemeClr val="accent6">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s-MX" sz="3000" b="1" kern="1200" dirty="0" smtClean="0">
              <a:solidFill>
                <a:schemeClr val="tx1"/>
              </a:solidFill>
              <a:latin typeface="+mj-lt"/>
            </a:rPr>
            <a:t>Factores externos</a:t>
          </a:r>
          <a:endParaRPr lang="es-MX" sz="3000" b="1" kern="1200" dirty="0">
            <a:solidFill>
              <a:schemeClr val="tx1"/>
            </a:solidFill>
            <a:latin typeface="+mj-lt"/>
          </a:endParaRPr>
        </a:p>
      </dsp:txBody>
      <dsp:txXfrm>
        <a:off x="43893" y="1329504"/>
        <a:ext cx="5191261" cy="1127204"/>
      </dsp:txXfrm>
    </dsp:sp>
    <dsp:sp modelId="{42F3F41D-418B-43E7-ABE7-7E03F03554C9}">
      <dsp:nvSpPr>
        <dsp:cNvPr id="0" name=""/>
        <dsp:cNvSpPr/>
      </dsp:nvSpPr>
      <dsp:spPr>
        <a:xfrm>
          <a:off x="3573883" y="2615963"/>
          <a:ext cx="1654348" cy="1170250"/>
        </a:xfrm>
        <a:prstGeom prst="roundRect">
          <a:avLst>
            <a:gd name="adj" fmla="val 10000"/>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1200" kern="1200" dirty="0" smtClean="0">
              <a:solidFill>
                <a:schemeClr val="tx1"/>
              </a:solidFill>
              <a:latin typeface="+mj-lt"/>
            </a:rPr>
            <a:t>La naturaleza y rapidez de las instrucciones de la </a:t>
          </a:r>
          <a:r>
            <a:rPr lang="es-MX" sz="1600" b="1" kern="1200" dirty="0" smtClean="0">
              <a:solidFill>
                <a:srgbClr val="FF0000"/>
              </a:solidFill>
              <a:latin typeface="+mj-lt"/>
            </a:rPr>
            <a:t>máquina</a:t>
          </a:r>
          <a:r>
            <a:rPr lang="es-MX" sz="1200" kern="1200" dirty="0" smtClean="0">
              <a:solidFill>
                <a:schemeClr val="tx1"/>
              </a:solidFill>
              <a:latin typeface="+mj-lt"/>
            </a:rPr>
            <a:t> que se utiliza </a:t>
          </a:r>
        </a:p>
        <a:p>
          <a:pPr lvl="0" algn="ctr" defTabSz="622300" rtl="0">
            <a:lnSpc>
              <a:spcPct val="90000"/>
            </a:lnSpc>
            <a:spcBef>
              <a:spcPct val="0"/>
            </a:spcBef>
            <a:spcAft>
              <a:spcPct val="35000"/>
            </a:spcAft>
          </a:pPr>
          <a:endParaRPr lang="es-MX" sz="1200" kern="1200" dirty="0">
            <a:solidFill>
              <a:schemeClr val="tx1"/>
            </a:solidFill>
            <a:latin typeface="+mj-lt"/>
          </a:endParaRPr>
        </a:p>
      </dsp:txBody>
      <dsp:txXfrm>
        <a:off x="3608158" y="2650238"/>
        <a:ext cx="1585798" cy="1101700"/>
      </dsp:txXfrm>
    </dsp:sp>
    <dsp:sp modelId="{2D9BBF0A-7D05-4418-AE22-DA9733885D7A}">
      <dsp:nvSpPr>
        <dsp:cNvPr id="0" name=""/>
        <dsp:cNvSpPr/>
      </dsp:nvSpPr>
      <dsp:spPr>
        <a:xfrm>
          <a:off x="1814020" y="2554367"/>
          <a:ext cx="1654348" cy="1170250"/>
        </a:xfrm>
        <a:prstGeom prst="roundRect">
          <a:avLst>
            <a:gd name="adj" fmla="val 10000"/>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s-MX" sz="1500" b="1" kern="1200" dirty="0" smtClean="0">
              <a:solidFill>
                <a:srgbClr val="FF0000"/>
              </a:solidFill>
            </a:rPr>
            <a:t>Compilador</a:t>
          </a:r>
          <a:r>
            <a:rPr lang="es-MX" sz="1500" kern="1200" dirty="0" smtClean="0">
              <a:solidFill>
                <a:schemeClr val="tx1"/>
              </a:solidFill>
            </a:rPr>
            <a:t> </a:t>
          </a:r>
        </a:p>
        <a:p>
          <a:pPr lvl="0" algn="ctr" defTabSz="666750" rtl="0">
            <a:lnSpc>
              <a:spcPct val="90000"/>
            </a:lnSpc>
            <a:spcBef>
              <a:spcPct val="0"/>
            </a:spcBef>
            <a:spcAft>
              <a:spcPct val="35000"/>
            </a:spcAft>
          </a:pPr>
          <a:r>
            <a:rPr lang="es-MX" sz="1500" kern="1200" dirty="0" smtClean="0">
              <a:solidFill>
                <a:schemeClr val="tx1"/>
              </a:solidFill>
            </a:rPr>
            <a:t>Calidad del código generado</a:t>
          </a:r>
          <a:endParaRPr lang="es-MX" sz="1500" kern="1200" dirty="0">
            <a:solidFill>
              <a:schemeClr val="tx1"/>
            </a:solidFill>
          </a:endParaRPr>
        </a:p>
      </dsp:txBody>
      <dsp:txXfrm>
        <a:off x="1848295" y="2588642"/>
        <a:ext cx="1585798" cy="1101700"/>
      </dsp:txXfrm>
    </dsp:sp>
    <dsp:sp modelId="{08B06BCB-0F4B-4A31-9FEF-CB5F5E69F611}">
      <dsp:nvSpPr>
        <dsp:cNvPr id="0" name=""/>
        <dsp:cNvSpPr/>
      </dsp:nvSpPr>
      <dsp:spPr>
        <a:xfrm>
          <a:off x="0" y="2554367"/>
          <a:ext cx="1654348" cy="1170250"/>
        </a:xfrm>
        <a:prstGeom prst="roundRect">
          <a:avLst>
            <a:gd name="adj" fmla="val 10000"/>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s-MX" sz="1500" b="1" kern="1200" dirty="0" smtClean="0">
              <a:solidFill>
                <a:srgbClr val="FF0000"/>
              </a:solidFill>
            </a:rPr>
            <a:t>Datos de entrada </a:t>
          </a:r>
          <a:r>
            <a:rPr lang="es-MX" sz="1500" kern="1200" dirty="0" smtClean="0">
              <a:solidFill>
                <a:schemeClr val="tx1"/>
              </a:solidFill>
            </a:rPr>
            <a:t>suministrados en cada ejecución</a:t>
          </a:r>
          <a:endParaRPr lang="es-MX" sz="1500" kern="1200" dirty="0">
            <a:solidFill>
              <a:schemeClr val="tx1"/>
            </a:solidFill>
          </a:endParaRPr>
        </a:p>
      </dsp:txBody>
      <dsp:txXfrm>
        <a:off x="34275" y="2588642"/>
        <a:ext cx="1585798" cy="1101700"/>
      </dsp:txXfrm>
    </dsp:sp>
    <dsp:sp modelId="{49F5661D-814A-41F1-9DEB-B460D175E224}">
      <dsp:nvSpPr>
        <dsp:cNvPr id="0" name=""/>
        <dsp:cNvSpPr/>
      </dsp:nvSpPr>
      <dsp:spPr>
        <a:xfrm>
          <a:off x="5409188" y="1294435"/>
          <a:ext cx="1654348" cy="1170250"/>
        </a:xfrm>
        <a:prstGeom prst="roundRect">
          <a:avLst>
            <a:gd name="adj" fmla="val 10000"/>
          </a:avLst>
        </a:prstGeom>
        <a:solidFill>
          <a:schemeClr val="accent6">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s-MX" sz="3000" b="1" kern="1200" dirty="0" smtClean="0">
              <a:solidFill>
                <a:schemeClr val="tx1"/>
              </a:solidFill>
              <a:latin typeface="+mj-lt"/>
            </a:rPr>
            <a:t>Factores internos</a:t>
          </a:r>
          <a:endParaRPr lang="es-MX" sz="3000" b="1" kern="1200" dirty="0">
            <a:solidFill>
              <a:schemeClr val="tx1"/>
            </a:solidFill>
            <a:latin typeface="+mj-lt"/>
          </a:endParaRPr>
        </a:p>
      </dsp:txBody>
      <dsp:txXfrm>
        <a:off x="5443463" y="1328710"/>
        <a:ext cx="1585798" cy="1101700"/>
      </dsp:txXfrm>
    </dsp:sp>
    <dsp:sp modelId="{5A6FC031-C5D7-4162-B114-3798CA0A66E4}">
      <dsp:nvSpPr>
        <dsp:cNvPr id="0" name=""/>
        <dsp:cNvSpPr/>
      </dsp:nvSpPr>
      <dsp:spPr>
        <a:xfrm>
          <a:off x="5409188" y="2587099"/>
          <a:ext cx="1654348" cy="1170250"/>
        </a:xfrm>
        <a:prstGeom prst="roundRect">
          <a:avLst>
            <a:gd name="adj" fmla="val 10000"/>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MX" sz="1600" b="1" kern="1200" dirty="0" smtClean="0">
              <a:solidFill>
                <a:srgbClr val="FF0000"/>
              </a:solidFill>
            </a:rPr>
            <a:t>Complejidad</a:t>
          </a:r>
          <a:r>
            <a:rPr lang="es-MX" sz="1500" kern="1200" dirty="0" smtClean="0">
              <a:solidFill>
                <a:schemeClr val="tx1"/>
              </a:solidFill>
            </a:rPr>
            <a:t> del algoritmo </a:t>
          </a:r>
          <a:endParaRPr lang="es-MX" sz="1500" kern="1200" dirty="0">
            <a:solidFill>
              <a:schemeClr val="tx1"/>
            </a:solidFill>
          </a:endParaRPr>
        </a:p>
      </dsp:txBody>
      <dsp:txXfrm>
        <a:off x="5443463" y="2621374"/>
        <a:ext cx="1585798" cy="1101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B3FAF-004E-417E-97F4-EDD2EFDE8AEF}">
      <dsp:nvSpPr>
        <dsp:cNvPr id="0" name=""/>
        <dsp:cNvSpPr/>
      </dsp:nvSpPr>
      <dsp:spPr>
        <a:xfrm rot="5400000">
          <a:off x="3689353" y="-1815683"/>
          <a:ext cx="1257308" cy="5337862"/>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150000"/>
            </a:lnSpc>
            <a:spcBef>
              <a:spcPct val="0"/>
            </a:spcBef>
            <a:spcAft>
              <a:spcPts val="0"/>
            </a:spcAft>
            <a:buChar char="••"/>
          </a:pPr>
          <a:r>
            <a:rPr lang="es-MX" sz="1500" b="1" kern="1200" dirty="0" smtClean="0"/>
            <a:t>Función que representa el tiempo de ejecución del algoritmo en un computador idealizado, donde cada instrucción simple consume una unidad de tiempo (ut)</a:t>
          </a:r>
          <a:endParaRPr lang="es-MX" sz="1500" b="1" kern="1200" dirty="0"/>
        </a:p>
      </dsp:txBody>
      <dsp:txXfrm rot="-5400000">
        <a:off x="1649077" y="285970"/>
        <a:ext cx="5276485" cy="1134554"/>
      </dsp:txXfrm>
    </dsp:sp>
    <dsp:sp modelId="{F06204BA-CB73-4BB4-A87A-54074C885728}">
      <dsp:nvSpPr>
        <dsp:cNvPr id="0" name=""/>
        <dsp:cNvSpPr/>
      </dsp:nvSpPr>
      <dsp:spPr>
        <a:xfrm>
          <a:off x="0" y="286124"/>
          <a:ext cx="1480191" cy="1047762"/>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es-MX" sz="3600" b="1" kern="1200" dirty="0" smtClean="0">
              <a:solidFill>
                <a:schemeClr val="tx1"/>
              </a:solidFill>
            </a:rPr>
            <a:t>T(N)</a:t>
          </a:r>
          <a:endParaRPr lang="es-MX" sz="3600" kern="1200" dirty="0">
            <a:solidFill>
              <a:schemeClr val="tx1"/>
            </a:solidFill>
          </a:endParaRPr>
        </a:p>
      </dsp:txBody>
      <dsp:txXfrm>
        <a:off x="51148" y="337272"/>
        <a:ext cx="1377895" cy="945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0FCDE-2726-4554-9B1D-4D96DA2250A8}">
      <dsp:nvSpPr>
        <dsp:cNvPr id="0" name=""/>
        <dsp:cNvSpPr/>
      </dsp:nvSpPr>
      <dsp:spPr>
        <a:xfrm>
          <a:off x="3228984" y="0"/>
          <a:ext cx="4843477" cy="2714644"/>
        </a:xfrm>
        <a:prstGeom prst="rightArrow">
          <a:avLst>
            <a:gd name="adj1" fmla="val 75000"/>
            <a:gd name="adj2" fmla="val 50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0" algn="l" defTabSz="1066800" rtl="0">
            <a:lnSpc>
              <a:spcPct val="90000"/>
            </a:lnSpc>
            <a:spcBef>
              <a:spcPct val="0"/>
            </a:spcBef>
            <a:spcAft>
              <a:spcPct val="15000"/>
            </a:spcAft>
            <a:buChar char="••"/>
          </a:pPr>
          <a:endParaRPr lang="es-ES_tradnl" sz="2400" b="1" kern="1200" dirty="0">
            <a:latin typeface="+mj-lt"/>
          </a:endParaRPr>
        </a:p>
        <a:p>
          <a:pPr marL="538163" lvl="1" indent="-538163" algn="l" defTabSz="1066800" rtl="0">
            <a:lnSpc>
              <a:spcPct val="90000"/>
            </a:lnSpc>
            <a:spcBef>
              <a:spcPct val="0"/>
            </a:spcBef>
            <a:spcAft>
              <a:spcPct val="15000"/>
            </a:spcAft>
            <a:buChar char="••"/>
          </a:pPr>
          <a:r>
            <a:rPr lang="es-ES" sz="2400" b="1" kern="1200" dirty="0" smtClean="0">
              <a:latin typeface="+mj-lt"/>
            </a:rPr>
            <a:t> </a:t>
          </a:r>
          <a:r>
            <a:rPr lang="es-ES" sz="2400" b="0" kern="1200" dirty="0" smtClean="0">
              <a:latin typeface="+mj-lt"/>
            </a:rPr>
            <a:t>tiempo</a:t>
          </a:r>
          <a:r>
            <a:rPr lang="es-ES" sz="2800" b="0" kern="1200" dirty="0" smtClean="0">
              <a:latin typeface="+mj-lt"/>
            </a:rPr>
            <a:t> </a:t>
          </a:r>
          <a:r>
            <a:rPr lang="es-ES" sz="2400" b="0" kern="1200" dirty="0" smtClean="0">
              <a:latin typeface="+mj-lt"/>
            </a:rPr>
            <a:t>de evaluación de la expresión</a:t>
          </a:r>
          <a:endParaRPr lang="es-ES_tradnl" sz="2400" b="0" kern="1200" dirty="0">
            <a:latin typeface="+mj-lt"/>
          </a:endParaRPr>
        </a:p>
        <a:p>
          <a:pPr marL="538163" lvl="1" indent="-538163" algn="l" defTabSz="1066800" rtl="0">
            <a:lnSpc>
              <a:spcPct val="90000"/>
            </a:lnSpc>
            <a:spcBef>
              <a:spcPct val="0"/>
            </a:spcBef>
            <a:spcAft>
              <a:spcPct val="15000"/>
            </a:spcAft>
            <a:buChar char="••"/>
          </a:pPr>
          <a:r>
            <a:rPr lang="es-ES" sz="2400" b="0" kern="1200" dirty="0" smtClean="0">
              <a:latin typeface="+mj-lt"/>
            </a:rPr>
            <a:t>           +</a:t>
          </a:r>
          <a:endParaRPr lang="es-ES_tradnl" sz="2400" b="0" kern="1200" dirty="0">
            <a:latin typeface="+mj-lt"/>
          </a:endParaRPr>
        </a:p>
        <a:p>
          <a:pPr marL="538163" lvl="1" indent="-538163" algn="l" defTabSz="1066800" rtl="0">
            <a:lnSpc>
              <a:spcPct val="90000"/>
            </a:lnSpc>
            <a:spcBef>
              <a:spcPct val="0"/>
            </a:spcBef>
            <a:spcAft>
              <a:spcPct val="15000"/>
            </a:spcAft>
            <a:buChar char="••"/>
          </a:pPr>
          <a:r>
            <a:rPr lang="es-ES" sz="2400" b="0" kern="1200" dirty="0" smtClean="0">
              <a:latin typeface="+mj-lt"/>
            </a:rPr>
            <a:t> tiempo de asignación</a:t>
          </a:r>
          <a:endParaRPr lang="es-ES_tradnl" sz="2400" b="0" kern="1200" dirty="0">
            <a:latin typeface="+mj-lt"/>
          </a:endParaRPr>
        </a:p>
      </dsp:txBody>
      <dsp:txXfrm>
        <a:off x="3228984" y="339331"/>
        <a:ext cx="3825486" cy="2035983"/>
      </dsp:txXfrm>
    </dsp:sp>
    <dsp:sp modelId="{102F9633-BAFB-44D1-AEAF-5136D88CE60B}">
      <dsp:nvSpPr>
        <dsp:cNvPr id="0" name=""/>
        <dsp:cNvSpPr/>
      </dsp:nvSpPr>
      <dsp:spPr>
        <a:xfrm>
          <a:off x="30223" y="0"/>
          <a:ext cx="3228984" cy="2714644"/>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s-ES" sz="2400" b="0" kern="1200" dirty="0" smtClean="0">
              <a:latin typeface="+mj-lt"/>
            </a:rPr>
            <a:t>tiempo de </a:t>
          </a:r>
          <a:r>
            <a:rPr lang="es-ES" sz="2400" b="0" kern="1200" dirty="0" smtClean="0">
              <a:solidFill>
                <a:srgbClr val="FF0000"/>
              </a:solidFill>
              <a:latin typeface="+mj-lt"/>
            </a:rPr>
            <a:t>asignación</a:t>
          </a:r>
          <a:r>
            <a:rPr lang="es-ES" sz="2400" b="0" kern="1200" dirty="0" smtClean="0">
              <a:latin typeface="+mj-lt"/>
            </a:rPr>
            <a:t> de una expresión a una variable  </a:t>
          </a:r>
        </a:p>
        <a:p>
          <a:pPr lvl="0" algn="ctr" defTabSz="1066800" rtl="0">
            <a:lnSpc>
              <a:spcPct val="90000"/>
            </a:lnSpc>
            <a:spcBef>
              <a:spcPct val="0"/>
            </a:spcBef>
            <a:spcAft>
              <a:spcPct val="35000"/>
            </a:spcAft>
          </a:pPr>
          <a:endParaRPr lang="es-ES" sz="2000" kern="1200" dirty="0" smtClean="0">
            <a:latin typeface="+mj-lt"/>
          </a:endParaRPr>
        </a:p>
      </dsp:txBody>
      <dsp:txXfrm>
        <a:off x="162741" y="132518"/>
        <a:ext cx="2963948" cy="24496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CB190-0782-474F-9FA1-BED35F5A170E}">
      <dsp:nvSpPr>
        <dsp:cNvPr id="0" name=""/>
        <dsp:cNvSpPr/>
      </dsp:nvSpPr>
      <dsp:spPr>
        <a:xfrm>
          <a:off x="0" y="2766"/>
          <a:ext cx="7200900" cy="1123200"/>
        </a:xfrm>
        <a:prstGeom prst="roundRect">
          <a:avLst/>
        </a:prstGeom>
        <a:gradFill rotWithShape="0">
          <a:gsLst>
            <a:gs pos="0">
              <a:schemeClr val="lt1">
                <a:hueOff val="0"/>
                <a:satOff val="0"/>
                <a:lumOff val="0"/>
                <a:alphaOff val="0"/>
                <a:tint val="70000"/>
                <a:satMod val="130000"/>
              </a:schemeClr>
            </a:gs>
            <a:gs pos="43000">
              <a:schemeClr val="lt1">
                <a:hueOff val="0"/>
                <a:satOff val="0"/>
                <a:lumOff val="0"/>
                <a:alphaOff val="0"/>
                <a:tint val="44000"/>
                <a:satMod val="165000"/>
              </a:schemeClr>
            </a:gs>
            <a:gs pos="93000">
              <a:schemeClr val="lt1">
                <a:hueOff val="0"/>
                <a:satOff val="0"/>
                <a:lumOff val="0"/>
                <a:alphaOff val="0"/>
                <a:tint val="15000"/>
                <a:satMod val="165000"/>
              </a:schemeClr>
            </a:gs>
            <a:gs pos="100000">
              <a:schemeClr val="l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s-ES" sz="2800" kern="1200" dirty="0" smtClean="0">
              <a:latin typeface="+mj-lt"/>
            </a:rPr>
            <a:t>radio= diámetro/2           2 ut</a:t>
          </a:r>
          <a:endParaRPr lang="es-ES" sz="3600" kern="1200" dirty="0" smtClean="0">
            <a:latin typeface="+mj-lt"/>
          </a:endParaRPr>
        </a:p>
      </dsp:txBody>
      <dsp:txXfrm>
        <a:off x="54830" y="57596"/>
        <a:ext cx="7091240" cy="1013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B085C-AA23-4CC1-A8F6-BB4F4C3E2CAE}">
      <dsp:nvSpPr>
        <dsp:cNvPr id="0" name=""/>
        <dsp:cNvSpPr/>
      </dsp:nvSpPr>
      <dsp:spPr>
        <a:xfrm>
          <a:off x="2573013" y="1045"/>
          <a:ext cx="5052905" cy="2141049"/>
        </a:xfrm>
        <a:prstGeom prst="rightArrow">
          <a:avLst>
            <a:gd name="adj1" fmla="val 75000"/>
            <a:gd name="adj2" fmla="val 50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rtl="0">
            <a:lnSpc>
              <a:spcPct val="90000"/>
            </a:lnSpc>
            <a:spcBef>
              <a:spcPct val="0"/>
            </a:spcBef>
            <a:spcAft>
              <a:spcPct val="15000"/>
            </a:spcAft>
            <a:buChar char="••"/>
          </a:pPr>
          <a:endParaRPr lang="es-MX" sz="2400" b="0" kern="1200" dirty="0">
            <a:latin typeface="+mj-lt"/>
          </a:endParaRPr>
        </a:p>
        <a:p>
          <a:pPr marL="228600" lvl="1" indent="-228600" algn="l" defTabSz="1066800" rtl="0">
            <a:lnSpc>
              <a:spcPct val="90000"/>
            </a:lnSpc>
            <a:spcBef>
              <a:spcPct val="0"/>
            </a:spcBef>
            <a:spcAft>
              <a:spcPct val="15000"/>
            </a:spcAft>
            <a:buChar char="••"/>
          </a:pPr>
          <a:r>
            <a:rPr lang="es-ES" sz="2400" b="0" kern="1200" dirty="0" smtClean="0">
              <a:latin typeface="+mj-lt"/>
            </a:rPr>
            <a:t>tiempo de condición</a:t>
          </a:r>
          <a:endParaRPr lang="es-MX" sz="2400" b="0" kern="1200" dirty="0">
            <a:latin typeface="+mj-lt"/>
          </a:endParaRPr>
        </a:p>
        <a:p>
          <a:pPr marL="228600" lvl="1" indent="-228600" algn="l" defTabSz="1066800" rtl="0">
            <a:lnSpc>
              <a:spcPct val="90000"/>
            </a:lnSpc>
            <a:spcBef>
              <a:spcPct val="0"/>
            </a:spcBef>
            <a:spcAft>
              <a:spcPct val="15000"/>
            </a:spcAft>
            <a:buChar char="••"/>
          </a:pPr>
          <a:r>
            <a:rPr lang="es-ES" sz="2400" b="0" kern="1200" dirty="0" smtClean="0">
              <a:latin typeface="+mj-lt"/>
            </a:rPr>
            <a:t>     +</a:t>
          </a:r>
          <a:endParaRPr lang="es-MX" sz="2400" b="0" kern="1200" dirty="0">
            <a:latin typeface="+mj-lt"/>
          </a:endParaRPr>
        </a:p>
        <a:p>
          <a:pPr marL="228600" lvl="1" indent="-228600" algn="l" defTabSz="1066800" rtl="0">
            <a:lnSpc>
              <a:spcPct val="90000"/>
            </a:lnSpc>
            <a:spcBef>
              <a:spcPct val="0"/>
            </a:spcBef>
            <a:spcAft>
              <a:spcPct val="15000"/>
            </a:spcAft>
            <a:buChar char="••"/>
          </a:pPr>
          <a:r>
            <a:rPr lang="es-ES" sz="2400" b="0" kern="1200" dirty="0" smtClean="0">
              <a:latin typeface="+mj-lt"/>
            </a:rPr>
            <a:t> </a:t>
          </a:r>
          <a:r>
            <a:rPr lang="es-ES" sz="2400" b="0" kern="1200" dirty="0" err="1" smtClean="0">
              <a:latin typeface="+mj-lt"/>
            </a:rPr>
            <a:t>maximo</a:t>
          </a:r>
          <a:r>
            <a:rPr lang="es-ES" sz="2400" b="0" kern="1200" dirty="0" smtClean="0">
              <a:latin typeface="+mj-lt"/>
            </a:rPr>
            <a:t> [t1, t2] </a:t>
          </a:r>
          <a:endParaRPr lang="es-MX" sz="2400" b="0" kern="1200" dirty="0">
            <a:latin typeface="+mj-lt"/>
          </a:endParaRPr>
        </a:p>
        <a:p>
          <a:pPr marL="228600" lvl="1" indent="-228600" algn="l" defTabSz="1066800" rtl="0">
            <a:lnSpc>
              <a:spcPct val="90000"/>
            </a:lnSpc>
            <a:spcBef>
              <a:spcPct val="0"/>
            </a:spcBef>
            <a:spcAft>
              <a:spcPct val="15000"/>
            </a:spcAft>
            <a:buChar char="••"/>
          </a:pPr>
          <a:endParaRPr lang="es-MX" sz="2400" b="0" kern="1200" dirty="0">
            <a:latin typeface="+mj-lt"/>
          </a:endParaRPr>
        </a:p>
        <a:p>
          <a:pPr marL="228600" lvl="1" indent="-228600" algn="l" defTabSz="1066800" rtl="0">
            <a:lnSpc>
              <a:spcPct val="90000"/>
            </a:lnSpc>
            <a:spcBef>
              <a:spcPct val="0"/>
            </a:spcBef>
            <a:spcAft>
              <a:spcPct val="15000"/>
            </a:spcAft>
            <a:buChar char="••"/>
          </a:pPr>
          <a:endParaRPr lang="es-MX" sz="2400" b="0" kern="1200" dirty="0">
            <a:latin typeface="+mj-lt"/>
          </a:endParaRPr>
        </a:p>
      </dsp:txBody>
      <dsp:txXfrm>
        <a:off x="2573013" y="268676"/>
        <a:ext cx="4250012" cy="1605787"/>
      </dsp:txXfrm>
    </dsp:sp>
    <dsp:sp modelId="{4B36228D-2245-4FB7-89CA-01CC5ADB112D}">
      <dsp:nvSpPr>
        <dsp:cNvPr id="0" name=""/>
        <dsp:cNvSpPr/>
      </dsp:nvSpPr>
      <dsp:spPr>
        <a:xfrm>
          <a:off x="89385" y="3139"/>
          <a:ext cx="2483628" cy="2136861"/>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s-ES" sz="2400" b="0" kern="1200" dirty="0" smtClean="0">
              <a:latin typeface="+mj-lt"/>
            </a:rPr>
            <a:t>Sentencias alternativas</a:t>
          </a:r>
          <a:endParaRPr lang="es-MX" sz="2400" b="0" kern="1200" dirty="0">
            <a:latin typeface="+mj-lt"/>
          </a:endParaRPr>
        </a:p>
      </dsp:txBody>
      <dsp:txXfrm>
        <a:off x="193698" y="107452"/>
        <a:ext cx="2275002" cy="19282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6D161-E5CA-4F3D-B85C-661060CBD7F2}">
      <dsp:nvSpPr>
        <dsp:cNvPr id="0" name=""/>
        <dsp:cNvSpPr/>
      </dsp:nvSpPr>
      <dsp:spPr>
        <a:xfrm>
          <a:off x="1944714" y="0"/>
          <a:ext cx="6031396" cy="3295665"/>
        </a:xfrm>
        <a:prstGeom prst="rightArrow">
          <a:avLst>
            <a:gd name="adj1" fmla="val 75000"/>
            <a:gd name="adj2" fmla="val 50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rtl="0">
            <a:lnSpc>
              <a:spcPct val="90000"/>
            </a:lnSpc>
            <a:spcBef>
              <a:spcPct val="0"/>
            </a:spcBef>
            <a:spcAft>
              <a:spcPct val="15000"/>
            </a:spcAft>
            <a:buChar char="••"/>
          </a:pPr>
          <a:endParaRPr lang="es-MX" sz="2000" kern="1200" dirty="0"/>
        </a:p>
        <a:p>
          <a:pPr marL="228600" lvl="1" indent="-228600" algn="l" defTabSz="1066800" rtl="0">
            <a:lnSpc>
              <a:spcPct val="90000"/>
            </a:lnSpc>
            <a:spcBef>
              <a:spcPct val="0"/>
            </a:spcBef>
            <a:spcAft>
              <a:spcPct val="15000"/>
            </a:spcAft>
            <a:buChar char="••"/>
          </a:pPr>
          <a:r>
            <a:rPr lang="es-ES_tradnl" sz="2400" kern="1200" dirty="0" smtClean="0"/>
            <a:t>tiempo del cuerpo * número  iteraciones</a:t>
          </a:r>
          <a:endParaRPr lang="es-MX" sz="2400" kern="1200" dirty="0"/>
        </a:p>
        <a:p>
          <a:pPr marL="228600" lvl="1" indent="-228600" algn="l" defTabSz="1066800" rtl="0">
            <a:lnSpc>
              <a:spcPct val="90000"/>
            </a:lnSpc>
            <a:spcBef>
              <a:spcPct val="0"/>
            </a:spcBef>
            <a:spcAft>
              <a:spcPct val="15000"/>
            </a:spcAft>
            <a:buChar char="••"/>
          </a:pPr>
          <a:r>
            <a:rPr lang="es-ES_tradnl" sz="2400" kern="1200" dirty="0" smtClean="0"/>
            <a:t>                        +</a:t>
          </a:r>
          <a:endParaRPr lang="es-MX" sz="2400" kern="1200" dirty="0"/>
        </a:p>
        <a:p>
          <a:pPr marL="228600" lvl="1" indent="-228600" algn="l" defTabSz="1066800" rtl="0">
            <a:lnSpc>
              <a:spcPct val="90000"/>
            </a:lnSpc>
            <a:spcBef>
              <a:spcPct val="0"/>
            </a:spcBef>
            <a:spcAft>
              <a:spcPct val="15000"/>
            </a:spcAft>
            <a:buChar char="••"/>
          </a:pPr>
          <a:r>
            <a:rPr lang="es-ES_tradnl" sz="2400" kern="1200" dirty="0" smtClean="0"/>
            <a:t>tiempo de inicialización, testeos e incremento  de  variable de control</a:t>
          </a:r>
          <a:endParaRPr lang="es-MX" sz="2400" kern="1200" dirty="0"/>
        </a:p>
      </dsp:txBody>
      <dsp:txXfrm>
        <a:off x="1944714" y="411958"/>
        <a:ext cx="4795522" cy="2471749"/>
      </dsp:txXfrm>
    </dsp:sp>
    <dsp:sp modelId="{CE78B617-7719-404B-B9ED-F0F3A1125CC0}">
      <dsp:nvSpPr>
        <dsp:cNvPr id="0" name=""/>
        <dsp:cNvSpPr/>
      </dsp:nvSpPr>
      <dsp:spPr>
        <a:xfrm>
          <a:off x="4358" y="0"/>
          <a:ext cx="2025974" cy="329566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s-ES_tradnl" sz="2000" b="0" kern="1200" dirty="0" smtClean="0">
              <a:latin typeface="+mj-lt"/>
            </a:rPr>
            <a:t>Tiempo ejecución </a:t>
          </a:r>
          <a:r>
            <a:rPr lang="es-ES_tradnl" sz="2000" b="0" kern="1200" dirty="0" smtClean="0">
              <a:solidFill>
                <a:srgbClr val="C00000"/>
              </a:solidFill>
              <a:latin typeface="+mj-lt"/>
            </a:rPr>
            <a:t>bucle incondicional </a:t>
          </a:r>
          <a:endParaRPr lang="es-ES_tradnl" sz="2000" b="0" kern="1200" dirty="0">
            <a:solidFill>
              <a:srgbClr val="C00000"/>
            </a:solidFill>
            <a:latin typeface="+mj-lt"/>
          </a:endParaRPr>
        </a:p>
      </dsp:txBody>
      <dsp:txXfrm>
        <a:off x="103258" y="98900"/>
        <a:ext cx="1828174" cy="30978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05207-97EB-45AA-98D0-FFE96597F79B}">
      <dsp:nvSpPr>
        <dsp:cNvPr id="0" name=""/>
        <dsp:cNvSpPr/>
      </dsp:nvSpPr>
      <dsp:spPr>
        <a:xfrm>
          <a:off x="0" y="0"/>
          <a:ext cx="6902655" cy="626017"/>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s-ES" sz="1200" b="0" i="0" kern="1200" baseline="0" dirty="0" smtClean="0">
              <a:solidFill>
                <a:schemeClr val="tx1"/>
              </a:solidFill>
              <a:latin typeface="+mj-lt"/>
            </a:rPr>
            <a:t>      búsqueda lineal  </a:t>
          </a:r>
          <a:r>
            <a:rPr lang="es-ES" sz="1200" b="0" i="0" kern="1200" baseline="0" dirty="0" smtClean="0">
              <a:solidFill>
                <a:schemeClr val="tx1"/>
              </a:solidFill>
              <a:latin typeface="+mj-lt"/>
              <a:sym typeface="Wingdings" pitchFamily="2" charset="2"/>
            </a:rPr>
            <a:t>   </a:t>
          </a:r>
          <a:r>
            <a:rPr lang="es-ES" sz="1200" b="0" i="0" kern="1200" baseline="0" dirty="0" smtClean="0">
              <a:solidFill>
                <a:schemeClr val="tx1"/>
              </a:solidFill>
              <a:latin typeface="+mj-lt"/>
            </a:rPr>
            <a:t>la relación entre </a:t>
          </a:r>
        </a:p>
        <a:p>
          <a:pPr lvl="0" algn="l" defTabSz="533400" rtl="0">
            <a:lnSpc>
              <a:spcPct val="90000"/>
            </a:lnSpc>
            <a:spcBef>
              <a:spcPct val="0"/>
            </a:spcBef>
            <a:spcAft>
              <a:spcPct val="35000"/>
            </a:spcAft>
          </a:pPr>
          <a:r>
            <a:rPr lang="es-ES" sz="1200" b="0" i="0" kern="1200" baseline="0" dirty="0" smtClean="0">
              <a:solidFill>
                <a:schemeClr val="tx1"/>
              </a:solidFill>
              <a:latin typeface="+mj-lt"/>
            </a:rPr>
            <a:t>                                           el </a:t>
          </a:r>
          <a:r>
            <a:rPr lang="es-ES" sz="1200" b="1" i="0" kern="1200" baseline="0" dirty="0" smtClean="0">
              <a:solidFill>
                <a:schemeClr val="tx1"/>
              </a:solidFill>
              <a:latin typeface="+mj-lt"/>
            </a:rPr>
            <a:t>número de elementos del arreglo</a:t>
          </a:r>
          <a:r>
            <a:rPr lang="es-ES" sz="1200" b="0" i="0" kern="1200" baseline="0" dirty="0" smtClean="0">
              <a:solidFill>
                <a:schemeClr val="tx1"/>
              </a:solidFill>
              <a:latin typeface="+mj-lt"/>
            </a:rPr>
            <a:t> y  la </a:t>
          </a:r>
          <a:r>
            <a:rPr lang="es-ES" sz="1200" b="1" i="0" kern="1200" baseline="0" dirty="0" smtClean="0">
              <a:solidFill>
                <a:schemeClr val="tx1"/>
              </a:solidFill>
              <a:latin typeface="+mj-lt"/>
            </a:rPr>
            <a:t>cantidad de comparaciones </a:t>
          </a:r>
          <a:endParaRPr lang="es-MX" sz="1200" b="1" i="0" kern="1200" baseline="0" dirty="0">
            <a:solidFill>
              <a:schemeClr val="tx1"/>
            </a:solidFill>
            <a:latin typeface="+mj-lt"/>
          </a:endParaRPr>
        </a:p>
      </dsp:txBody>
      <dsp:txXfrm>
        <a:off x="18335" y="18335"/>
        <a:ext cx="6153890" cy="589347"/>
      </dsp:txXfrm>
    </dsp:sp>
    <dsp:sp modelId="{AC4F9D32-5CD1-4897-892F-6B0A9CA717F3}">
      <dsp:nvSpPr>
        <dsp:cNvPr id="0" name=""/>
        <dsp:cNvSpPr/>
      </dsp:nvSpPr>
      <dsp:spPr>
        <a:xfrm>
          <a:off x="515458" y="712964"/>
          <a:ext cx="6902655" cy="626017"/>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274638" lvl="0" indent="0" algn="l" defTabSz="533400" rtl="0">
            <a:lnSpc>
              <a:spcPct val="90000"/>
            </a:lnSpc>
            <a:spcBef>
              <a:spcPct val="0"/>
            </a:spcBef>
            <a:spcAft>
              <a:spcPct val="35000"/>
            </a:spcAft>
          </a:pPr>
          <a:r>
            <a:rPr lang="es-ES" sz="1200" b="0" i="0" kern="1200" baseline="0" dirty="0" smtClean="0">
              <a:solidFill>
                <a:schemeClr val="tx1"/>
              </a:solidFill>
              <a:latin typeface="+mj-lt"/>
            </a:rPr>
            <a:t>se debe buscar una función que relacione las variables: número de comparaciones,  (variable dependiente)  y  cantidad de componentes del arreglo (variable independiente) . </a:t>
          </a:r>
          <a:endParaRPr lang="es-MX" sz="1200" b="0" i="0" kern="1200" baseline="0" dirty="0">
            <a:solidFill>
              <a:schemeClr val="tx1"/>
            </a:solidFill>
            <a:latin typeface="+mj-lt"/>
          </a:endParaRPr>
        </a:p>
      </dsp:txBody>
      <dsp:txXfrm>
        <a:off x="533793" y="731299"/>
        <a:ext cx="5943616" cy="589347"/>
      </dsp:txXfrm>
    </dsp:sp>
    <dsp:sp modelId="{7A9B9290-90E8-41F8-A355-FF0A9ABD0E97}">
      <dsp:nvSpPr>
        <dsp:cNvPr id="0" name=""/>
        <dsp:cNvSpPr/>
      </dsp:nvSpPr>
      <dsp:spPr>
        <a:xfrm>
          <a:off x="1030916" y="1425928"/>
          <a:ext cx="6902655" cy="626017"/>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s-ES" sz="1200" b="0" i="0" kern="1200" baseline="0" dirty="0" smtClean="0">
              <a:latin typeface="+mj-lt"/>
            </a:rPr>
            <a:t>el peor de los casos …… el elemento buscado está al final del arreglo o no está en él,</a:t>
          </a:r>
        </a:p>
        <a:p>
          <a:pPr lvl="0" algn="l" defTabSz="533400" rtl="0">
            <a:lnSpc>
              <a:spcPct val="90000"/>
            </a:lnSpc>
            <a:spcBef>
              <a:spcPct val="0"/>
            </a:spcBef>
            <a:spcAft>
              <a:spcPct val="35000"/>
            </a:spcAft>
          </a:pPr>
          <a:r>
            <a:rPr lang="es-ES" sz="1200" b="0" i="0" kern="1200" baseline="0" dirty="0" smtClean="0">
              <a:latin typeface="+mj-lt"/>
            </a:rPr>
            <a:t>           </a:t>
          </a:r>
          <a:r>
            <a:rPr lang="es-ES" sz="1200" b="1" i="0" kern="1200" baseline="0" dirty="0" smtClean="0">
              <a:latin typeface="+mj-lt"/>
            </a:rPr>
            <a:t>comparar  los N (o N+1) elementos</a:t>
          </a:r>
          <a:endParaRPr lang="es-MX" sz="1200" b="1" kern="1200" dirty="0">
            <a:latin typeface="+mj-lt"/>
          </a:endParaRPr>
        </a:p>
      </dsp:txBody>
      <dsp:txXfrm>
        <a:off x="1049251" y="1444263"/>
        <a:ext cx="5943616" cy="589347"/>
      </dsp:txXfrm>
    </dsp:sp>
    <dsp:sp modelId="{E6550457-2E3A-40DF-A737-2BAF3071193E}">
      <dsp:nvSpPr>
        <dsp:cNvPr id="0" name=""/>
        <dsp:cNvSpPr/>
      </dsp:nvSpPr>
      <dsp:spPr>
        <a:xfrm>
          <a:off x="1546374" y="2138893"/>
          <a:ext cx="6902655" cy="626017"/>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82563" lvl="0" indent="0" algn="l" defTabSz="533400" rtl="0">
            <a:lnSpc>
              <a:spcPct val="100000"/>
            </a:lnSpc>
            <a:spcBef>
              <a:spcPct val="0"/>
            </a:spcBef>
            <a:spcAft>
              <a:spcPts val="0"/>
            </a:spcAft>
          </a:pPr>
          <a:r>
            <a:rPr lang="es-ES" sz="1200" b="0" i="0" kern="1200" baseline="0" dirty="0" smtClean="0">
              <a:latin typeface="+mj-lt"/>
            </a:rPr>
            <a:t>tiempo  es directamente proporcional al número de elementos del arreglo,  responde a la función  lineal</a:t>
          </a:r>
          <a:r>
            <a:rPr lang="pt-BR" sz="1200" b="0" i="0" kern="1200" baseline="0" dirty="0" smtClean="0">
              <a:latin typeface="+mj-lt"/>
            </a:rPr>
            <a:t>    </a:t>
          </a:r>
        </a:p>
        <a:p>
          <a:pPr marL="182563" lvl="0" indent="0" algn="l" defTabSz="533400" rtl="0">
            <a:lnSpc>
              <a:spcPct val="100000"/>
            </a:lnSpc>
            <a:spcBef>
              <a:spcPct val="0"/>
            </a:spcBef>
            <a:spcAft>
              <a:spcPts val="0"/>
            </a:spcAft>
          </a:pPr>
          <a:r>
            <a:rPr lang="pt-BR" sz="1200" b="0" i="0" kern="1200" baseline="0" dirty="0" smtClean="0">
              <a:latin typeface="+mj-lt"/>
            </a:rPr>
            <a:t>                            </a:t>
          </a:r>
          <a:r>
            <a:rPr lang="pt-BR" sz="1200" b="1" i="0" kern="1200" baseline="0" dirty="0" smtClean="0">
              <a:latin typeface="+mj-lt"/>
            </a:rPr>
            <a:t>T(N)= k * N    ,  </a:t>
          </a:r>
          <a:r>
            <a:rPr lang="pt-BR" sz="1200" b="1" i="0" kern="1200" baseline="0" dirty="0" err="1" smtClean="0">
              <a:latin typeface="+mj-lt"/>
            </a:rPr>
            <a:t>siendo</a:t>
          </a:r>
          <a:r>
            <a:rPr lang="pt-BR" sz="1200" b="1" i="0" kern="1200" baseline="0" dirty="0" smtClean="0">
              <a:latin typeface="+mj-lt"/>
            </a:rPr>
            <a:t>      o &lt; k &lt;= 1</a:t>
          </a:r>
          <a:r>
            <a:rPr lang="es-ES" sz="1200" b="0" i="0" kern="1200" baseline="0" dirty="0" smtClean="0">
              <a:latin typeface="+mj-lt"/>
            </a:rPr>
            <a:t>. </a:t>
          </a:r>
          <a:endParaRPr lang="es-MX" sz="1200" b="0" i="0" kern="1200" baseline="0" dirty="0">
            <a:latin typeface="+mj-lt"/>
          </a:endParaRPr>
        </a:p>
      </dsp:txBody>
      <dsp:txXfrm>
        <a:off x="1564709" y="2157228"/>
        <a:ext cx="5943616" cy="589347"/>
      </dsp:txXfrm>
    </dsp:sp>
    <dsp:sp modelId="{4CE5E57D-D449-498A-98A7-43E18954A692}">
      <dsp:nvSpPr>
        <dsp:cNvPr id="0" name=""/>
        <dsp:cNvSpPr/>
      </dsp:nvSpPr>
      <dsp:spPr>
        <a:xfrm>
          <a:off x="2061832" y="2851857"/>
          <a:ext cx="6902655" cy="626017"/>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s-ES" sz="1400" b="1" i="0" kern="1200" baseline="0" dirty="0" smtClean="0">
              <a:solidFill>
                <a:schemeClr val="accent3">
                  <a:lumMod val="50000"/>
                </a:schemeClr>
              </a:solidFill>
              <a:latin typeface="+mj-lt"/>
            </a:rPr>
            <a:t>el tiempo es de orden N, lo que se simboliza  T(N) </a:t>
          </a:r>
          <a:r>
            <a:rPr lang="el-GR" sz="1400" b="1" i="0" kern="1200" baseline="0" dirty="0" smtClean="0">
              <a:solidFill>
                <a:schemeClr val="accent3">
                  <a:lumMod val="50000"/>
                </a:schemeClr>
              </a:solidFill>
              <a:latin typeface="Arial"/>
              <a:cs typeface="Arial"/>
            </a:rPr>
            <a:t>ϵ</a:t>
          </a:r>
          <a:r>
            <a:rPr lang="es-AR" sz="1400" b="1" i="0" kern="1200" baseline="0" dirty="0" smtClean="0">
              <a:solidFill>
                <a:schemeClr val="accent3">
                  <a:lumMod val="50000"/>
                </a:schemeClr>
              </a:solidFill>
              <a:latin typeface="Arial"/>
              <a:cs typeface="Arial"/>
            </a:rPr>
            <a:t> </a:t>
          </a:r>
          <a:r>
            <a:rPr lang="es-ES" sz="1400" b="1" i="0" kern="1200" baseline="0" dirty="0" smtClean="0">
              <a:solidFill>
                <a:schemeClr val="accent3">
                  <a:lumMod val="50000"/>
                </a:schemeClr>
              </a:solidFill>
              <a:latin typeface="+mj-lt"/>
            </a:rPr>
            <a:t>O(N)</a:t>
          </a:r>
          <a:endParaRPr lang="es-MX" sz="1400" b="0" i="0" kern="1200" baseline="0" dirty="0">
            <a:solidFill>
              <a:schemeClr val="accent3">
                <a:lumMod val="50000"/>
              </a:schemeClr>
            </a:solidFill>
            <a:latin typeface="+mj-lt"/>
          </a:endParaRPr>
        </a:p>
      </dsp:txBody>
      <dsp:txXfrm>
        <a:off x="2080167" y="2870192"/>
        <a:ext cx="5943616" cy="589347"/>
      </dsp:txXfrm>
    </dsp:sp>
    <dsp:sp modelId="{B14B9666-0243-4E0B-B9B6-43C0FB028CF3}">
      <dsp:nvSpPr>
        <dsp:cNvPr id="0" name=""/>
        <dsp:cNvSpPr/>
      </dsp:nvSpPr>
      <dsp:spPr>
        <a:xfrm>
          <a:off x="6495744" y="457340"/>
          <a:ext cx="406911" cy="406911"/>
        </a:xfrm>
        <a:prstGeom prst="downArrow">
          <a:avLst>
            <a:gd name="adj1" fmla="val 55000"/>
            <a:gd name="adj2" fmla="val 45000"/>
          </a:avLst>
        </a:prstGeom>
        <a:solidFill>
          <a:schemeClr val="accent3">
            <a:lumMod val="75000"/>
            <a:alpha val="9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MX" sz="1800" kern="1200"/>
        </a:p>
      </dsp:txBody>
      <dsp:txXfrm>
        <a:off x="6587299" y="457340"/>
        <a:ext cx="223801" cy="306201"/>
      </dsp:txXfrm>
    </dsp:sp>
    <dsp:sp modelId="{F2DD8D80-25F4-47DB-A44D-F6D348D56DE2}">
      <dsp:nvSpPr>
        <dsp:cNvPr id="0" name=""/>
        <dsp:cNvSpPr/>
      </dsp:nvSpPr>
      <dsp:spPr>
        <a:xfrm>
          <a:off x="7011202" y="1170304"/>
          <a:ext cx="406911" cy="406911"/>
        </a:xfrm>
        <a:prstGeom prst="downArrow">
          <a:avLst>
            <a:gd name="adj1" fmla="val 55000"/>
            <a:gd name="adj2" fmla="val 45000"/>
          </a:avLst>
        </a:prstGeom>
        <a:solidFill>
          <a:schemeClr val="accent3">
            <a:lumMod val="75000"/>
            <a:alpha val="9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MX" sz="1800" kern="1200"/>
        </a:p>
      </dsp:txBody>
      <dsp:txXfrm>
        <a:off x="7102757" y="1170304"/>
        <a:ext cx="223801" cy="306201"/>
      </dsp:txXfrm>
    </dsp:sp>
    <dsp:sp modelId="{419038BE-DF45-4F6B-8A76-C9351AF6AE9A}">
      <dsp:nvSpPr>
        <dsp:cNvPr id="0" name=""/>
        <dsp:cNvSpPr/>
      </dsp:nvSpPr>
      <dsp:spPr>
        <a:xfrm>
          <a:off x="7526660" y="1872835"/>
          <a:ext cx="406911" cy="406911"/>
        </a:xfrm>
        <a:prstGeom prst="downArrow">
          <a:avLst>
            <a:gd name="adj1" fmla="val 55000"/>
            <a:gd name="adj2" fmla="val 45000"/>
          </a:avLst>
        </a:prstGeom>
        <a:solidFill>
          <a:schemeClr val="accent3">
            <a:lumMod val="75000"/>
            <a:alpha val="9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MX" sz="1800" kern="1200"/>
        </a:p>
      </dsp:txBody>
      <dsp:txXfrm>
        <a:off x="7618215" y="1872835"/>
        <a:ext cx="223801" cy="306201"/>
      </dsp:txXfrm>
    </dsp:sp>
    <dsp:sp modelId="{B1191658-EB5C-4FE0-993F-809A3810336F}">
      <dsp:nvSpPr>
        <dsp:cNvPr id="0" name=""/>
        <dsp:cNvSpPr/>
      </dsp:nvSpPr>
      <dsp:spPr>
        <a:xfrm>
          <a:off x="8042118" y="2592755"/>
          <a:ext cx="406911" cy="406911"/>
        </a:xfrm>
        <a:prstGeom prst="downArrow">
          <a:avLst>
            <a:gd name="adj1" fmla="val 55000"/>
            <a:gd name="adj2" fmla="val 45000"/>
          </a:avLst>
        </a:prstGeom>
        <a:solidFill>
          <a:schemeClr val="accent3">
            <a:lumMod val="75000"/>
            <a:alpha val="9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MX" sz="1800" kern="1200"/>
        </a:p>
      </dsp:txBody>
      <dsp:txXfrm>
        <a:off x="8133673" y="2592755"/>
        <a:ext cx="223801" cy="3062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8B592-EF20-4726-866F-799847485000}">
      <dsp:nvSpPr>
        <dsp:cNvPr id="0" name=""/>
        <dsp:cNvSpPr/>
      </dsp:nvSpPr>
      <dsp:spPr>
        <a:xfrm>
          <a:off x="0" y="0"/>
          <a:ext cx="6315119" cy="675089"/>
        </a:xfrm>
        <a:prstGeom prst="roundRect">
          <a:avLst>
            <a:gd name="adj" fmla="val 10000"/>
          </a:avLst>
        </a:prstGeom>
        <a:solidFill>
          <a:schemeClr val="accent1">
            <a:lumMod val="40000"/>
            <a:lumOff val="6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ES" sz="1600" b="0" i="0" kern="1200" baseline="0" dirty="0" smtClean="0">
              <a:solidFill>
                <a:schemeClr val="tx1">
                  <a:lumMod val="50000"/>
                </a:schemeClr>
              </a:solidFill>
            </a:rPr>
            <a:t>El análisis teórico debe estar basado en contabilizar</a:t>
          </a:r>
          <a:endParaRPr lang="es-MX" sz="1600" kern="1200" dirty="0">
            <a:solidFill>
              <a:schemeClr val="tx1">
                <a:lumMod val="50000"/>
              </a:schemeClr>
            </a:solidFill>
          </a:endParaRPr>
        </a:p>
      </dsp:txBody>
      <dsp:txXfrm>
        <a:off x="19773" y="19773"/>
        <a:ext cx="5617361" cy="635543"/>
      </dsp:txXfrm>
    </dsp:sp>
    <dsp:sp modelId="{F16DE86D-D3B1-49BA-A4B0-C453B23B9F7D}">
      <dsp:nvSpPr>
        <dsp:cNvPr id="0" name=""/>
        <dsp:cNvSpPr/>
      </dsp:nvSpPr>
      <dsp:spPr>
        <a:xfrm>
          <a:off x="1114432" y="825108"/>
          <a:ext cx="6315119" cy="675089"/>
        </a:xfrm>
        <a:prstGeom prst="roundRect">
          <a:avLst>
            <a:gd name="adj" fmla="val 10000"/>
          </a:avLst>
        </a:prstGeom>
        <a:solidFill>
          <a:schemeClr val="accent1">
            <a:lumMod val="40000"/>
            <a:lumOff val="6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 sz="1600" b="0" i="0" kern="1200" baseline="0" dirty="0" smtClean="0">
              <a:solidFill>
                <a:schemeClr val="tx1">
                  <a:lumMod val="50000"/>
                </a:schemeClr>
              </a:solidFill>
            </a:rPr>
            <a:t>    la cantidad de veces que se realiza alguna </a:t>
          </a:r>
          <a:r>
            <a:rPr lang="es-ES" sz="1600" b="1" i="0" kern="1200" baseline="0" dirty="0" smtClean="0">
              <a:solidFill>
                <a:schemeClr val="tx1">
                  <a:lumMod val="50000"/>
                </a:schemeClr>
              </a:solidFill>
            </a:rPr>
            <a:t>acción</a:t>
          </a:r>
          <a:r>
            <a:rPr lang="es-ES" sz="1600" b="0" i="0" kern="1200" baseline="0" dirty="0" smtClean="0">
              <a:solidFill>
                <a:schemeClr val="tx1">
                  <a:lumMod val="50000"/>
                </a:schemeClr>
              </a:solidFill>
            </a:rPr>
            <a:t> que  resulte </a:t>
          </a:r>
          <a:r>
            <a:rPr lang="es-ES" sz="1600" b="1" i="0" kern="1200" baseline="0" dirty="0" smtClean="0">
              <a:solidFill>
                <a:schemeClr val="tx1">
                  <a:lumMod val="50000"/>
                </a:schemeClr>
              </a:solidFill>
            </a:rPr>
            <a:t>esencial en el algoritmo</a:t>
          </a:r>
          <a:r>
            <a:rPr lang="es-ES" sz="1600" b="0" i="0" kern="1200" baseline="0" dirty="0" smtClean="0">
              <a:solidFill>
                <a:schemeClr val="tx1">
                  <a:lumMod val="50000"/>
                </a:schemeClr>
              </a:solidFill>
            </a:rPr>
            <a:t>. </a:t>
          </a:r>
          <a:endParaRPr lang="es-ES" sz="1600" b="0" i="0" kern="1200" baseline="0" dirty="0">
            <a:solidFill>
              <a:schemeClr val="tx1">
                <a:lumMod val="50000"/>
              </a:schemeClr>
            </a:solidFill>
          </a:endParaRPr>
        </a:p>
      </dsp:txBody>
      <dsp:txXfrm>
        <a:off x="1134205" y="844881"/>
        <a:ext cx="4722332" cy="635543"/>
      </dsp:txXfrm>
    </dsp:sp>
    <dsp:sp modelId="{BE3F358B-F08F-464A-BCEF-B10ADD91A3BF}">
      <dsp:nvSpPr>
        <dsp:cNvPr id="0" name=""/>
        <dsp:cNvSpPr/>
      </dsp:nvSpPr>
      <dsp:spPr>
        <a:xfrm>
          <a:off x="5876311" y="530695"/>
          <a:ext cx="438807" cy="438807"/>
        </a:xfrm>
        <a:prstGeom prst="downArrow">
          <a:avLst>
            <a:gd name="adj1" fmla="val 55000"/>
            <a:gd name="adj2" fmla="val 45000"/>
          </a:avLst>
        </a:prstGeom>
        <a:solidFill>
          <a:schemeClr val="tx2">
            <a:lumMod val="75000"/>
            <a:alpha val="9000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MX" sz="1800" kern="1200">
            <a:solidFill>
              <a:schemeClr val="tx1">
                <a:lumMod val="50000"/>
              </a:schemeClr>
            </a:solidFill>
          </a:endParaRPr>
        </a:p>
      </dsp:txBody>
      <dsp:txXfrm>
        <a:off x="5975043" y="530695"/>
        <a:ext cx="241343" cy="3302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B46CD-5129-4EF7-8DC6-29EDBBAE7AF1}">
      <dsp:nvSpPr>
        <dsp:cNvPr id="0" name=""/>
        <dsp:cNvSpPr/>
      </dsp:nvSpPr>
      <dsp:spPr>
        <a:xfrm>
          <a:off x="-14289" y="88585"/>
          <a:ext cx="6400844" cy="752957"/>
        </a:xfrm>
        <a:prstGeom prst="roundRect">
          <a:avLst>
            <a:gd name="adj" fmla="val 10000"/>
          </a:avLst>
        </a:prstGeom>
        <a:solidFill>
          <a:schemeClr val="accent4">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 sz="1600" b="0" i="0" kern="1200" baseline="0" dirty="0" smtClean="0">
              <a:solidFill>
                <a:schemeClr val="tx1">
                  <a:lumMod val="50000"/>
                </a:schemeClr>
              </a:solidFill>
              <a:latin typeface="+mj-lt"/>
            </a:rPr>
            <a:t>Contabilizar  la cantidad de veces que se realiza alguna </a:t>
          </a:r>
          <a:r>
            <a:rPr lang="es-ES" sz="1600" b="1" i="0" kern="1200" baseline="0" dirty="0" smtClean="0">
              <a:solidFill>
                <a:schemeClr val="tx1">
                  <a:lumMod val="50000"/>
                </a:schemeClr>
              </a:solidFill>
              <a:latin typeface="+mj-lt"/>
            </a:rPr>
            <a:t>acción</a:t>
          </a:r>
          <a:r>
            <a:rPr lang="es-ES" sz="1600" b="0" i="0" kern="1200" baseline="0" dirty="0" smtClean="0">
              <a:solidFill>
                <a:schemeClr val="tx1">
                  <a:lumMod val="50000"/>
                </a:schemeClr>
              </a:solidFill>
              <a:latin typeface="+mj-lt"/>
            </a:rPr>
            <a:t> que  resulte </a:t>
          </a:r>
          <a:r>
            <a:rPr lang="es-ES" sz="1600" b="1" i="0" kern="1200" baseline="0" dirty="0" smtClean="0">
              <a:solidFill>
                <a:schemeClr val="tx1">
                  <a:lumMod val="50000"/>
                </a:schemeClr>
              </a:solidFill>
              <a:latin typeface="+mj-lt"/>
            </a:rPr>
            <a:t>esencial en el algoritmo</a:t>
          </a:r>
          <a:r>
            <a:rPr lang="es-ES" sz="1600" b="0" i="0" kern="1200" baseline="0" dirty="0" smtClean="0">
              <a:solidFill>
                <a:schemeClr val="tx1">
                  <a:lumMod val="50000"/>
                </a:schemeClr>
              </a:solidFill>
              <a:latin typeface="+mj-lt"/>
            </a:rPr>
            <a:t>. </a:t>
          </a:r>
          <a:endParaRPr lang="es-ES" sz="1600" b="0" i="0" kern="1200" baseline="0" dirty="0">
            <a:solidFill>
              <a:schemeClr val="tx1">
                <a:lumMod val="50000"/>
              </a:schemeClr>
            </a:solidFill>
            <a:latin typeface="+mj-lt"/>
          </a:endParaRPr>
        </a:p>
      </dsp:txBody>
      <dsp:txXfrm>
        <a:off x="7764" y="110638"/>
        <a:ext cx="5088978" cy="708851"/>
      </dsp:txXfrm>
    </dsp:sp>
    <dsp:sp modelId="{7BC42FBE-5C49-4FBF-98FF-F9633E456E92}">
      <dsp:nvSpPr>
        <dsp:cNvPr id="0" name=""/>
        <dsp:cNvSpPr/>
      </dsp:nvSpPr>
      <dsp:spPr>
        <a:xfrm>
          <a:off x="485808" y="1017277"/>
          <a:ext cx="6400844" cy="755814"/>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 sz="1600" b="0" i="0" kern="1200" baseline="0" dirty="0" smtClean="0">
              <a:solidFill>
                <a:schemeClr val="tx1">
                  <a:lumMod val="50000"/>
                </a:schemeClr>
              </a:solidFill>
              <a:latin typeface="+mj-lt"/>
            </a:rPr>
            <a:t>búsqueda BINARIA</a:t>
          </a:r>
          <a:r>
            <a:rPr lang="es-ES" sz="1600" b="0" i="0" kern="1200" baseline="0" dirty="0" smtClean="0">
              <a:solidFill>
                <a:schemeClr val="tx1">
                  <a:lumMod val="50000"/>
                </a:schemeClr>
              </a:solidFill>
              <a:latin typeface="+mj-lt"/>
              <a:sym typeface="Wingdings" pitchFamily="2" charset="2"/>
            </a:rPr>
            <a:t>   </a:t>
          </a:r>
          <a:r>
            <a:rPr lang="es-ES" sz="1600" b="0" i="0" kern="1200" baseline="0" dirty="0" smtClean="0">
              <a:solidFill>
                <a:schemeClr val="tx1">
                  <a:lumMod val="50000"/>
                </a:schemeClr>
              </a:solidFill>
              <a:latin typeface="+mj-lt"/>
            </a:rPr>
            <a:t>la relación entre el </a:t>
          </a:r>
          <a:r>
            <a:rPr lang="es-ES" sz="1600" b="1" i="0" kern="1200" baseline="0" dirty="0" smtClean="0">
              <a:solidFill>
                <a:schemeClr val="tx1">
                  <a:lumMod val="50000"/>
                </a:schemeClr>
              </a:solidFill>
              <a:latin typeface="+mj-lt"/>
            </a:rPr>
            <a:t>número de elementos del arreglo</a:t>
          </a:r>
          <a:r>
            <a:rPr lang="es-ES" sz="1600" b="0" i="0" kern="1200" baseline="0" dirty="0" smtClean="0">
              <a:solidFill>
                <a:schemeClr val="tx1">
                  <a:lumMod val="50000"/>
                </a:schemeClr>
              </a:solidFill>
              <a:latin typeface="+mj-lt"/>
            </a:rPr>
            <a:t> y la </a:t>
          </a:r>
          <a:r>
            <a:rPr lang="es-ES" sz="1600" b="1" i="0" kern="1200" baseline="0" dirty="0" smtClean="0">
              <a:solidFill>
                <a:schemeClr val="tx1">
                  <a:lumMod val="50000"/>
                </a:schemeClr>
              </a:solidFill>
              <a:latin typeface="+mj-lt"/>
            </a:rPr>
            <a:t>cantidad de comparaciones </a:t>
          </a:r>
          <a:endParaRPr lang="es-ES" sz="1600" b="0" i="0" kern="1200" baseline="0" dirty="0">
            <a:solidFill>
              <a:schemeClr val="tx1">
                <a:lumMod val="50000"/>
              </a:schemeClr>
            </a:solidFill>
            <a:latin typeface="+mj-lt"/>
          </a:endParaRPr>
        </a:p>
      </dsp:txBody>
      <dsp:txXfrm>
        <a:off x="507945" y="1039414"/>
        <a:ext cx="5074758" cy="711540"/>
      </dsp:txXfrm>
    </dsp:sp>
    <dsp:sp modelId="{DC6A0B9C-C560-4296-8B83-F3043E8CE450}">
      <dsp:nvSpPr>
        <dsp:cNvPr id="0" name=""/>
        <dsp:cNvSpPr/>
      </dsp:nvSpPr>
      <dsp:spPr>
        <a:xfrm>
          <a:off x="1142982" y="2071702"/>
          <a:ext cx="5743606" cy="710094"/>
        </a:xfrm>
        <a:prstGeom prst="roundRect">
          <a:avLst>
            <a:gd name="adj" fmla="val 10000"/>
          </a:avLst>
        </a:prstGeom>
        <a:solidFill>
          <a:schemeClr val="accent2">
            <a:hueOff val="604951"/>
            <a:satOff val="5275"/>
            <a:lumOff val="1163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tabLst/>
          </a:pPr>
          <a:r>
            <a:rPr lang="es-ES" sz="1600" b="0" i="0" kern="1200" baseline="0" dirty="0" smtClean="0">
              <a:solidFill>
                <a:schemeClr val="tx1">
                  <a:lumMod val="50000"/>
                </a:schemeClr>
              </a:solidFill>
              <a:latin typeface="+mj-lt"/>
            </a:rPr>
            <a:t>Con cada comparación se divide en dos mitades el arreglo</a:t>
          </a:r>
          <a:endParaRPr lang="es-ES" sz="1600" b="0" i="0" kern="1200" baseline="0" dirty="0">
            <a:solidFill>
              <a:schemeClr val="tx1">
                <a:lumMod val="50000"/>
              </a:schemeClr>
            </a:solidFill>
            <a:latin typeface="+mj-lt"/>
          </a:endParaRPr>
        </a:p>
      </dsp:txBody>
      <dsp:txXfrm>
        <a:off x="1163780" y="2092500"/>
        <a:ext cx="4558993" cy="668498"/>
      </dsp:txXfrm>
    </dsp:sp>
    <dsp:sp modelId="{10F4961E-B86F-4043-8B96-FB9A6DC301FC}">
      <dsp:nvSpPr>
        <dsp:cNvPr id="0" name=""/>
        <dsp:cNvSpPr/>
      </dsp:nvSpPr>
      <dsp:spPr>
        <a:xfrm>
          <a:off x="1343041" y="3197563"/>
          <a:ext cx="6743738" cy="2307449"/>
        </a:xfrm>
        <a:prstGeom prst="roundRect">
          <a:avLst>
            <a:gd name="adj" fmla="val 10000"/>
          </a:avLst>
        </a:prstGeom>
        <a:solidFill>
          <a:schemeClr val="accent2">
            <a:hueOff val="907427"/>
            <a:satOff val="7912"/>
            <a:lumOff val="1745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150000"/>
            </a:lnSpc>
            <a:spcBef>
              <a:spcPct val="0"/>
            </a:spcBef>
            <a:spcAft>
              <a:spcPts val="0"/>
            </a:spcAft>
          </a:pPr>
          <a:r>
            <a:rPr lang="pt-BR" sz="1800" kern="1200" dirty="0" smtClean="0">
              <a:solidFill>
                <a:schemeClr val="tx1">
                  <a:lumMod val="50000"/>
                </a:schemeClr>
              </a:solidFill>
              <a:latin typeface="+mj-lt"/>
            </a:rPr>
            <a:t>N / 2    ,       N / 4   ,          N / 8         ,    N/16</a:t>
          </a:r>
        </a:p>
        <a:p>
          <a:pPr lvl="0" algn="l" defTabSz="800100" rtl="0">
            <a:lnSpc>
              <a:spcPct val="150000"/>
            </a:lnSpc>
            <a:spcBef>
              <a:spcPct val="0"/>
            </a:spcBef>
            <a:spcAft>
              <a:spcPts val="0"/>
            </a:spcAft>
          </a:pPr>
          <a:r>
            <a:rPr lang="pt-BR" sz="1800" kern="1200" dirty="0" smtClean="0">
              <a:solidFill>
                <a:schemeClr val="tx1">
                  <a:lumMod val="50000"/>
                </a:schemeClr>
              </a:solidFill>
              <a:latin typeface="+mj-lt"/>
            </a:rPr>
            <a:t>            N / 2 </a:t>
          </a:r>
          <a:r>
            <a:rPr lang="pt-BR" sz="1800" kern="1200" baseline="30000" dirty="0" smtClean="0">
              <a:solidFill>
                <a:schemeClr val="tx1">
                  <a:lumMod val="50000"/>
                </a:schemeClr>
              </a:solidFill>
              <a:latin typeface="+mj-lt"/>
            </a:rPr>
            <a:t>1 </a:t>
          </a:r>
          <a:r>
            <a:rPr lang="pt-BR" sz="1800" kern="1200" dirty="0" smtClean="0">
              <a:solidFill>
                <a:schemeClr val="tx1">
                  <a:lumMod val="50000"/>
                </a:schemeClr>
              </a:solidFill>
              <a:latin typeface="+mj-lt"/>
            </a:rPr>
            <a:t>,        N / 2 </a:t>
          </a:r>
          <a:r>
            <a:rPr lang="pt-BR" sz="1800" kern="1200" baseline="30000" dirty="0" smtClean="0">
              <a:solidFill>
                <a:schemeClr val="tx1">
                  <a:lumMod val="50000"/>
                </a:schemeClr>
              </a:solidFill>
              <a:latin typeface="+mj-lt"/>
            </a:rPr>
            <a:t>2</a:t>
          </a:r>
          <a:r>
            <a:rPr lang="pt-BR" sz="1800" kern="1200" dirty="0" smtClean="0">
              <a:solidFill>
                <a:schemeClr val="tx1">
                  <a:lumMod val="50000"/>
                </a:schemeClr>
              </a:solidFill>
              <a:latin typeface="+mj-lt"/>
            </a:rPr>
            <a:t> ,         N / 2 </a:t>
          </a:r>
          <a:r>
            <a:rPr lang="pt-BR" sz="1800" kern="1200" baseline="30000" dirty="0" smtClean="0">
              <a:solidFill>
                <a:schemeClr val="tx1">
                  <a:lumMod val="50000"/>
                </a:schemeClr>
              </a:solidFill>
              <a:latin typeface="+mj-lt"/>
            </a:rPr>
            <a:t>3</a:t>
          </a:r>
          <a:r>
            <a:rPr lang="pt-BR" sz="1800" kern="1200" dirty="0" smtClean="0">
              <a:solidFill>
                <a:schemeClr val="tx1">
                  <a:lumMod val="50000"/>
                </a:schemeClr>
              </a:solidFill>
              <a:latin typeface="+mj-lt"/>
            </a:rPr>
            <a:t>      ,     N/ 2</a:t>
          </a:r>
          <a:r>
            <a:rPr lang="pt-BR" sz="1800" kern="1200" baseline="30000" dirty="0" smtClean="0">
              <a:solidFill>
                <a:schemeClr val="tx1">
                  <a:lumMod val="50000"/>
                </a:schemeClr>
              </a:solidFill>
              <a:latin typeface="+mj-lt"/>
            </a:rPr>
            <a:t>4</a:t>
          </a:r>
          <a:r>
            <a:rPr lang="pt-BR" sz="1800" kern="1200" dirty="0" smtClean="0">
              <a:solidFill>
                <a:schemeClr val="tx1">
                  <a:lumMod val="50000"/>
                </a:schemeClr>
              </a:solidFill>
              <a:latin typeface="+mj-lt"/>
            </a:rPr>
            <a:t>                           	1ª                 2ª                 3 ª                  4ª          	</a:t>
          </a:r>
          <a:r>
            <a:rPr lang="es-ES" sz="1800" kern="1200" dirty="0" err="1" smtClean="0">
              <a:solidFill>
                <a:schemeClr val="tx1">
                  <a:lumMod val="50000"/>
                </a:schemeClr>
              </a:solidFill>
              <a:latin typeface="+mj-lt"/>
            </a:rPr>
            <a:t>comp</a:t>
          </a:r>
          <a:r>
            <a:rPr lang="es-ES" sz="1800" kern="1200" dirty="0" smtClean="0">
              <a:solidFill>
                <a:schemeClr val="tx1">
                  <a:lumMod val="50000"/>
                </a:schemeClr>
              </a:solidFill>
              <a:latin typeface="+mj-lt"/>
            </a:rPr>
            <a:t>           </a:t>
          </a:r>
          <a:r>
            <a:rPr lang="es-ES" sz="1800" kern="1200" dirty="0" err="1" smtClean="0">
              <a:solidFill>
                <a:schemeClr val="tx1">
                  <a:lumMod val="50000"/>
                </a:schemeClr>
              </a:solidFill>
              <a:latin typeface="+mj-lt"/>
            </a:rPr>
            <a:t>comp</a:t>
          </a:r>
          <a:r>
            <a:rPr lang="es-ES" sz="1800" kern="1200" dirty="0" smtClean="0">
              <a:solidFill>
                <a:schemeClr val="tx1">
                  <a:lumMod val="50000"/>
                </a:schemeClr>
              </a:solidFill>
              <a:latin typeface="+mj-lt"/>
            </a:rPr>
            <a:t>           </a:t>
          </a:r>
          <a:r>
            <a:rPr lang="es-ES" sz="1800" kern="1200" dirty="0" err="1" smtClean="0">
              <a:solidFill>
                <a:schemeClr val="tx1">
                  <a:lumMod val="50000"/>
                </a:schemeClr>
              </a:solidFill>
              <a:latin typeface="+mj-lt"/>
            </a:rPr>
            <a:t>comp</a:t>
          </a:r>
          <a:r>
            <a:rPr lang="es-ES" sz="1800" kern="1200" dirty="0" smtClean="0">
              <a:solidFill>
                <a:schemeClr val="tx1">
                  <a:lumMod val="50000"/>
                </a:schemeClr>
              </a:solidFill>
              <a:latin typeface="+mj-lt"/>
            </a:rPr>
            <a:t>            </a:t>
          </a:r>
          <a:r>
            <a:rPr lang="es-ES" sz="1800" kern="1200" dirty="0" err="1" smtClean="0">
              <a:solidFill>
                <a:schemeClr val="tx1">
                  <a:lumMod val="50000"/>
                </a:schemeClr>
              </a:solidFill>
              <a:latin typeface="+mj-lt"/>
            </a:rPr>
            <a:t>comp</a:t>
          </a:r>
          <a:endParaRPr lang="es-ES" sz="1800" b="0" i="0" kern="1200" baseline="0" dirty="0">
            <a:solidFill>
              <a:schemeClr val="tx1">
                <a:lumMod val="50000"/>
              </a:schemeClr>
            </a:solidFill>
            <a:latin typeface="+mj-lt"/>
          </a:endParaRPr>
        </a:p>
      </dsp:txBody>
      <dsp:txXfrm>
        <a:off x="1410624" y="3265146"/>
        <a:ext cx="5258093" cy="2172283"/>
      </dsp:txXfrm>
    </dsp:sp>
    <dsp:sp modelId="{12667CDA-4C2A-403F-88A6-603EA5258E5F}">
      <dsp:nvSpPr>
        <dsp:cNvPr id="0" name=""/>
        <dsp:cNvSpPr/>
      </dsp:nvSpPr>
      <dsp:spPr>
        <a:xfrm>
          <a:off x="5569380" y="588684"/>
          <a:ext cx="745741" cy="745741"/>
        </a:xfrm>
        <a:prstGeom prst="downArrow">
          <a:avLst>
            <a:gd name="adj1" fmla="val 55000"/>
            <a:gd name="adj2" fmla="val 45000"/>
          </a:avLst>
        </a:prstGeom>
        <a:solidFill>
          <a:schemeClr val="tx2">
            <a:lumMod val="75000"/>
            <a:alpha val="90000"/>
          </a:schemeClr>
        </a:solidFill>
        <a:ln w="9525" cap="flat" cmpd="sng" algn="ctr">
          <a:solidFill>
            <a:schemeClr val="accent2">
              <a:tint val="40000"/>
              <a:alpha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s-MX" sz="3400" kern="1200">
            <a:solidFill>
              <a:schemeClr val="tx1">
                <a:lumMod val="50000"/>
              </a:schemeClr>
            </a:solidFill>
          </a:endParaRPr>
        </a:p>
      </dsp:txBody>
      <dsp:txXfrm>
        <a:off x="5737172" y="588684"/>
        <a:ext cx="410157" cy="561170"/>
      </dsp:txXfrm>
    </dsp:sp>
    <dsp:sp modelId="{F5BD7F78-A1BA-423C-96C4-26D681524EC3}">
      <dsp:nvSpPr>
        <dsp:cNvPr id="0" name=""/>
        <dsp:cNvSpPr/>
      </dsp:nvSpPr>
      <dsp:spPr>
        <a:xfrm>
          <a:off x="6129381" y="1660218"/>
          <a:ext cx="745741" cy="745741"/>
        </a:xfrm>
        <a:prstGeom prst="downArrow">
          <a:avLst>
            <a:gd name="adj1" fmla="val 55000"/>
            <a:gd name="adj2" fmla="val 45000"/>
          </a:avLst>
        </a:prstGeom>
        <a:solidFill>
          <a:schemeClr val="tx2">
            <a:lumMod val="75000"/>
            <a:alpha val="90000"/>
          </a:schemeClr>
        </a:solidFill>
        <a:ln w="9525" cap="flat" cmpd="sng" algn="ctr">
          <a:solidFill>
            <a:schemeClr val="accent2">
              <a:tint val="40000"/>
              <a:alpha val="90000"/>
              <a:hueOff val="488085"/>
              <a:satOff val="13889"/>
              <a:lumOff val="1952"/>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s-MX" sz="3400" kern="1200">
            <a:solidFill>
              <a:schemeClr val="tx1">
                <a:lumMod val="50000"/>
              </a:schemeClr>
            </a:solidFill>
          </a:endParaRPr>
        </a:p>
      </dsp:txBody>
      <dsp:txXfrm>
        <a:off x="6297173" y="1660218"/>
        <a:ext cx="410157" cy="561170"/>
      </dsp:txXfrm>
    </dsp:sp>
    <dsp:sp modelId="{6B14DB35-31BC-41B2-9C24-FB03C5B1816F}">
      <dsp:nvSpPr>
        <dsp:cNvPr id="0" name=""/>
        <dsp:cNvSpPr/>
      </dsp:nvSpPr>
      <dsp:spPr>
        <a:xfrm>
          <a:off x="6558014" y="2517479"/>
          <a:ext cx="745741" cy="745741"/>
        </a:xfrm>
        <a:prstGeom prst="downArrow">
          <a:avLst>
            <a:gd name="adj1" fmla="val 55000"/>
            <a:gd name="adj2" fmla="val 45000"/>
          </a:avLst>
        </a:prstGeom>
        <a:solidFill>
          <a:schemeClr val="tx2">
            <a:lumMod val="75000"/>
            <a:alpha val="90000"/>
          </a:schemeClr>
        </a:solidFill>
        <a:ln w="9525" cap="flat" cmpd="sng" algn="ctr">
          <a:solidFill>
            <a:schemeClr val="accent2">
              <a:tint val="40000"/>
              <a:alpha val="90000"/>
              <a:hueOff val="976171"/>
              <a:satOff val="27778"/>
              <a:lumOff val="3904"/>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s-MX" sz="3400" kern="1200">
            <a:solidFill>
              <a:schemeClr val="tx1">
                <a:lumMod val="50000"/>
              </a:schemeClr>
            </a:solidFill>
          </a:endParaRPr>
        </a:p>
      </dsp:txBody>
      <dsp:txXfrm>
        <a:off x="6725806" y="2517479"/>
        <a:ext cx="410157" cy="5611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692621-91A4-4225-A397-AFC08363D9C6}" type="datetimeFigureOut">
              <a:rPr lang="es-AR" smtClean="0"/>
              <a:pPr/>
              <a:t>4/11/2020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B2F9D9-EDB5-4728-9161-4CBA4640AC50}"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B2F9D9-EDB5-4728-9161-4CBA4640AC50}" type="slidenum">
              <a:rPr lang="es-AR" smtClean="0"/>
              <a:pPr/>
              <a:t>18</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pPr>
              <a:defRPr/>
            </a:pPr>
            <a:fld id="{E120A811-3B6D-4288-84CA-8D18261FD640}" type="datetimeFigureOut">
              <a:rPr lang="es-ES_tradnl" smtClean="0"/>
              <a:pPr>
                <a:defRPr/>
              </a:pPr>
              <a:t>04/11/2020</a:t>
            </a:fld>
            <a:endParaRPr lang="es-ES_tradnl"/>
          </a:p>
        </p:txBody>
      </p:sp>
      <p:sp>
        <p:nvSpPr>
          <p:cNvPr id="19" name="18 Marcador de pie de página"/>
          <p:cNvSpPr>
            <a:spLocks noGrp="1"/>
          </p:cNvSpPr>
          <p:nvPr>
            <p:ph type="ftr" sz="quarter" idx="11"/>
          </p:nvPr>
        </p:nvSpPr>
        <p:spPr/>
        <p:txBody>
          <a:bodyPr/>
          <a:lstStyle/>
          <a:p>
            <a:pPr>
              <a:defRPr/>
            </a:pPr>
            <a:endParaRPr lang="es-ES_tradnl"/>
          </a:p>
        </p:txBody>
      </p:sp>
      <p:sp>
        <p:nvSpPr>
          <p:cNvPr id="27" name="26 Marcador de número de diapositiva"/>
          <p:cNvSpPr>
            <a:spLocks noGrp="1"/>
          </p:cNvSpPr>
          <p:nvPr>
            <p:ph type="sldNum" sz="quarter" idx="12"/>
          </p:nvPr>
        </p:nvSpPr>
        <p:spPr/>
        <p:txBody>
          <a:bodyPr/>
          <a:lstStyle/>
          <a:p>
            <a:pPr>
              <a:defRPr/>
            </a:pPr>
            <a:fld id="{07B2AC22-A4E8-4D62-8579-303293A0F767}" type="slidenum">
              <a:rPr lang="es-ES_tradnl" smtClean="0"/>
              <a:pPr>
                <a:defRPr/>
              </a:pPr>
              <a:t>‹Nº›</a:t>
            </a:fld>
            <a:endParaRPr lang="es-ES_tradn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defRPr/>
            </a:pPr>
            <a:fld id="{D030D128-D700-4C0D-B559-14F8D95180DF}" type="datetimeFigureOut">
              <a:rPr lang="es-ES_tradnl" smtClean="0"/>
              <a:pPr>
                <a:defRPr/>
              </a:pPr>
              <a:t>04/11/2020</a:t>
            </a:fld>
            <a:endParaRPr lang="es-ES_tradnl"/>
          </a:p>
        </p:txBody>
      </p:sp>
      <p:sp>
        <p:nvSpPr>
          <p:cNvPr id="5" name="4 Marcador de pie de página"/>
          <p:cNvSpPr>
            <a:spLocks noGrp="1"/>
          </p:cNvSpPr>
          <p:nvPr>
            <p:ph type="ftr" sz="quarter" idx="11"/>
          </p:nvPr>
        </p:nvSpPr>
        <p:spPr/>
        <p:txBody>
          <a:bodyPr/>
          <a:lstStyle/>
          <a:p>
            <a:pPr>
              <a:defRPr/>
            </a:pPr>
            <a:endParaRPr lang="es-ES_tradnl"/>
          </a:p>
        </p:txBody>
      </p:sp>
      <p:sp>
        <p:nvSpPr>
          <p:cNvPr id="6" name="5 Marcador de número de diapositiva"/>
          <p:cNvSpPr>
            <a:spLocks noGrp="1"/>
          </p:cNvSpPr>
          <p:nvPr>
            <p:ph type="sldNum" sz="quarter" idx="12"/>
          </p:nvPr>
        </p:nvSpPr>
        <p:spPr/>
        <p:txBody>
          <a:bodyPr/>
          <a:lstStyle/>
          <a:p>
            <a:pPr>
              <a:defRPr/>
            </a:pPr>
            <a:fld id="{9F0ED993-8088-480F-9DAC-1D9848E6C9AF}" type="slidenum">
              <a:rPr lang="es-ES_tradnl" smtClean="0"/>
              <a:pPr>
                <a:defRPr/>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defRPr/>
            </a:pPr>
            <a:fld id="{1D0D254D-C890-4B3B-B6B2-767929D3C6EE}" type="datetimeFigureOut">
              <a:rPr lang="es-ES_tradnl" smtClean="0"/>
              <a:pPr>
                <a:defRPr/>
              </a:pPr>
              <a:t>04/11/2020</a:t>
            </a:fld>
            <a:endParaRPr lang="es-ES_tradnl"/>
          </a:p>
        </p:txBody>
      </p:sp>
      <p:sp>
        <p:nvSpPr>
          <p:cNvPr id="5" name="4 Marcador de pie de página"/>
          <p:cNvSpPr>
            <a:spLocks noGrp="1"/>
          </p:cNvSpPr>
          <p:nvPr>
            <p:ph type="ftr" sz="quarter" idx="11"/>
          </p:nvPr>
        </p:nvSpPr>
        <p:spPr/>
        <p:txBody>
          <a:bodyPr/>
          <a:lstStyle/>
          <a:p>
            <a:pPr>
              <a:defRPr/>
            </a:pPr>
            <a:endParaRPr lang="es-ES_tradnl"/>
          </a:p>
        </p:txBody>
      </p:sp>
      <p:sp>
        <p:nvSpPr>
          <p:cNvPr id="6" name="5 Marcador de número de diapositiva"/>
          <p:cNvSpPr>
            <a:spLocks noGrp="1"/>
          </p:cNvSpPr>
          <p:nvPr>
            <p:ph type="sldNum" sz="quarter" idx="12"/>
          </p:nvPr>
        </p:nvSpPr>
        <p:spPr/>
        <p:txBody>
          <a:bodyPr/>
          <a:lstStyle/>
          <a:p>
            <a:pPr>
              <a:defRPr/>
            </a:pPr>
            <a:fld id="{219851D7-1159-4828-9FAB-AA9F7F7AD0D7}" type="slidenum">
              <a:rPr lang="es-ES_tradnl" smtClean="0"/>
              <a:pPr>
                <a:defRPr/>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defRPr/>
            </a:pPr>
            <a:fld id="{ADCBE00A-7132-4592-A722-154DA89BEF9E}" type="datetimeFigureOut">
              <a:rPr lang="es-ES_tradnl" smtClean="0"/>
              <a:pPr>
                <a:defRPr/>
              </a:pPr>
              <a:t>04/11/2020</a:t>
            </a:fld>
            <a:endParaRPr lang="es-ES_tradnl"/>
          </a:p>
        </p:txBody>
      </p:sp>
      <p:sp>
        <p:nvSpPr>
          <p:cNvPr id="5" name="4 Marcador de pie de página"/>
          <p:cNvSpPr>
            <a:spLocks noGrp="1"/>
          </p:cNvSpPr>
          <p:nvPr>
            <p:ph type="ftr" sz="quarter" idx="11"/>
          </p:nvPr>
        </p:nvSpPr>
        <p:spPr/>
        <p:txBody>
          <a:bodyPr/>
          <a:lstStyle/>
          <a:p>
            <a:pPr>
              <a:defRPr/>
            </a:pPr>
            <a:endParaRPr lang="es-ES_tradnl"/>
          </a:p>
        </p:txBody>
      </p:sp>
      <p:sp>
        <p:nvSpPr>
          <p:cNvPr id="6" name="5 Marcador de número de diapositiva"/>
          <p:cNvSpPr>
            <a:spLocks noGrp="1"/>
          </p:cNvSpPr>
          <p:nvPr>
            <p:ph type="sldNum" sz="quarter" idx="12"/>
          </p:nvPr>
        </p:nvSpPr>
        <p:spPr/>
        <p:txBody>
          <a:bodyPr/>
          <a:lstStyle/>
          <a:p>
            <a:pPr>
              <a:defRPr/>
            </a:pPr>
            <a:fld id="{EAB160A6-4745-471D-89EA-DDBE2DD72834}" type="slidenum">
              <a:rPr lang="es-ES_tradnl" smtClean="0"/>
              <a:pPr>
                <a:defRPr/>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pPr>
              <a:defRPr/>
            </a:pPr>
            <a:fld id="{E9CAD4B5-44C8-44C0-8473-1F5089A7FBC3}" type="datetimeFigureOut">
              <a:rPr lang="es-ES_tradnl" smtClean="0"/>
              <a:pPr>
                <a:defRPr/>
              </a:pPr>
              <a:t>04/11/2020</a:t>
            </a:fld>
            <a:endParaRPr lang="es-ES_tradnl"/>
          </a:p>
        </p:txBody>
      </p:sp>
      <p:sp>
        <p:nvSpPr>
          <p:cNvPr id="5" name="4 Marcador de pie de página"/>
          <p:cNvSpPr>
            <a:spLocks noGrp="1"/>
          </p:cNvSpPr>
          <p:nvPr>
            <p:ph type="ftr" sz="quarter" idx="11"/>
          </p:nvPr>
        </p:nvSpPr>
        <p:spPr/>
        <p:txBody>
          <a:bodyPr/>
          <a:lstStyle/>
          <a:p>
            <a:pPr>
              <a:defRPr/>
            </a:pPr>
            <a:endParaRPr lang="es-ES_tradnl"/>
          </a:p>
        </p:txBody>
      </p:sp>
      <p:sp>
        <p:nvSpPr>
          <p:cNvPr id="6" name="5 Marcador de número de diapositiva"/>
          <p:cNvSpPr>
            <a:spLocks noGrp="1"/>
          </p:cNvSpPr>
          <p:nvPr>
            <p:ph type="sldNum" sz="quarter" idx="12"/>
          </p:nvPr>
        </p:nvSpPr>
        <p:spPr/>
        <p:txBody>
          <a:bodyPr/>
          <a:lstStyle/>
          <a:p>
            <a:pPr>
              <a:defRPr/>
            </a:pPr>
            <a:fld id="{69531A76-9C26-4E7C-99D0-3586D0D9D66C}" type="slidenum">
              <a:rPr lang="es-ES_tradnl" smtClean="0"/>
              <a:pPr>
                <a:defRPr/>
              </a:pPr>
              <a:t>‹Nº›</a:t>
            </a:fld>
            <a:endParaRPr lang="es-ES_trad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pPr>
              <a:defRPr/>
            </a:pPr>
            <a:fld id="{2BCB5D6E-079E-4161-86CC-0599FB6F928E}" type="datetimeFigureOut">
              <a:rPr lang="es-ES_tradnl" smtClean="0"/>
              <a:pPr>
                <a:defRPr/>
              </a:pPr>
              <a:t>04/11/2020</a:t>
            </a:fld>
            <a:endParaRPr lang="es-ES_tradnl"/>
          </a:p>
        </p:txBody>
      </p:sp>
      <p:sp>
        <p:nvSpPr>
          <p:cNvPr id="6" name="5 Marcador de pie de página"/>
          <p:cNvSpPr>
            <a:spLocks noGrp="1"/>
          </p:cNvSpPr>
          <p:nvPr>
            <p:ph type="ftr" sz="quarter" idx="11"/>
          </p:nvPr>
        </p:nvSpPr>
        <p:spPr/>
        <p:txBody>
          <a:bodyPr/>
          <a:lstStyle/>
          <a:p>
            <a:pPr>
              <a:defRPr/>
            </a:pPr>
            <a:endParaRPr lang="es-ES_tradnl"/>
          </a:p>
        </p:txBody>
      </p:sp>
      <p:sp>
        <p:nvSpPr>
          <p:cNvPr id="7" name="6 Marcador de número de diapositiva"/>
          <p:cNvSpPr>
            <a:spLocks noGrp="1"/>
          </p:cNvSpPr>
          <p:nvPr>
            <p:ph type="sldNum" sz="quarter" idx="12"/>
          </p:nvPr>
        </p:nvSpPr>
        <p:spPr/>
        <p:txBody>
          <a:bodyPr/>
          <a:lstStyle/>
          <a:p>
            <a:pPr>
              <a:defRPr/>
            </a:pPr>
            <a:fld id="{0E3A070A-E1FB-40CF-93EB-1E782A9FD675}" type="slidenum">
              <a:rPr lang="es-ES_tradnl" smtClean="0"/>
              <a:pPr>
                <a:defRPr/>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pPr>
              <a:defRPr/>
            </a:pPr>
            <a:fld id="{CFECA603-6C24-4D56-9D5E-6DAAA78703B3}" type="datetimeFigureOut">
              <a:rPr lang="es-ES_tradnl" smtClean="0"/>
              <a:pPr>
                <a:defRPr/>
              </a:pPr>
              <a:t>04/11/2020</a:t>
            </a:fld>
            <a:endParaRPr lang="es-ES_tradnl"/>
          </a:p>
        </p:txBody>
      </p:sp>
      <p:sp>
        <p:nvSpPr>
          <p:cNvPr id="8" name="7 Marcador de pie de página"/>
          <p:cNvSpPr>
            <a:spLocks noGrp="1"/>
          </p:cNvSpPr>
          <p:nvPr>
            <p:ph type="ftr" sz="quarter" idx="11"/>
          </p:nvPr>
        </p:nvSpPr>
        <p:spPr/>
        <p:txBody>
          <a:bodyPr/>
          <a:lstStyle/>
          <a:p>
            <a:pPr>
              <a:defRPr/>
            </a:pPr>
            <a:endParaRPr lang="es-ES_tradnl"/>
          </a:p>
        </p:txBody>
      </p:sp>
      <p:sp>
        <p:nvSpPr>
          <p:cNvPr id="9" name="8 Marcador de número de diapositiva"/>
          <p:cNvSpPr>
            <a:spLocks noGrp="1"/>
          </p:cNvSpPr>
          <p:nvPr>
            <p:ph type="sldNum" sz="quarter" idx="12"/>
          </p:nvPr>
        </p:nvSpPr>
        <p:spPr/>
        <p:txBody>
          <a:bodyPr/>
          <a:lstStyle/>
          <a:p>
            <a:pPr>
              <a:defRPr/>
            </a:pPr>
            <a:fld id="{A21BC3BE-B9E8-4B16-AC88-8CA49B9AFA92}" type="slidenum">
              <a:rPr lang="es-ES_tradnl" smtClean="0"/>
              <a:pPr>
                <a:defRPr/>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pPr>
              <a:defRPr/>
            </a:pPr>
            <a:fld id="{506B9590-F684-4223-9B7C-353BC56F289F}" type="datetimeFigureOut">
              <a:rPr lang="es-ES_tradnl" smtClean="0"/>
              <a:pPr>
                <a:defRPr/>
              </a:pPr>
              <a:t>04/11/2020</a:t>
            </a:fld>
            <a:endParaRPr lang="es-ES_tradnl"/>
          </a:p>
        </p:txBody>
      </p:sp>
      <p:sp>
        <p:nvSpPr>
          <p:cNvPr id="4" name="3 Marcador de pie de página"/>
          <p:cNvSpPr>
            <a:spLocks noGrp="1"/>
          </p:cNvSpPr>
          <p:nvPr>
            <p:ph type="ftr" sz="quarter" idx="11"/>
          </p:nvPr>
        </p:nvSpPr>
        <p:spPr/>
        <p:txBody>
          <a:bodyPr/>
          <a:lstStyle/>
          <a:p>
            <a:pPr>
              <a:defRPr/>
            </a:pPr>
            <a:endParaRPr lang="es-ES_tradnl"/>
          </a:p>
        </p:txBody>
      </p:sp>
      <p:sp>
        <p:nvSpPr>
          <p:cNvPr id="5" name="4 Marcador de número de diapositiva"/>
          <p:cNvSpPr>
            <a:spLocks noGrp="1"/>
          </p:cNvSpPr>
          <p:nvPr>
            <p:ph type="sldNum" sz="quarter" idx="12"/>
          </p:nvPr>
        </p:nvSpPr>
        <p:spPr/>
        <p:txBody>
          <a:bodyPr/>
          <a:lstStyle/>
          <a:p>
            <a:pPr>
              <a:defRPr/>
            </a:pPr>
            <a:fld id="{0BDCADBB-05B9-4175-A5A4-44C9DAC4D7B2}" type="slidenum">
              <a:rPr lang="es-ES_tradnl" smtClean="0"/>
              <a:pPr>
                <a:defRPr/>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defRPr/>
            </a:pPr>
            <a:fld id="{88F431C1-C5CE-476D-B2F4-00B89805E573}" type="datetimeFigureOut">
              <a:rPr lang="es-ES_tradnl" smtClean="0"/>
              <a:pPr>
                <a:defRPr/>
              </a:pPr>
              <a:t>04/11/2020</a:t>
            </a:fld>
            <a:endParaRPr lang="es-ES_tradnl"/>
          </a:p>
        </p:txBody>
      </p:sp>
      <p:sp>
        <p:nvSpPr>
          <p:cNvPr id="3" name="2 Marcador de pie de página"/>
          <p:cNvSpPr>
            <a:spLocks noGrp="1"/>
          </p:cNvSpPr>
          <p:nvPr>
            <p:ph type="ftr" sz="quarter" idx="11"/>
          </p:nvPr>
        </p:nvSpPr>
        <p:spPr/>
        <p:txBody>
          <a:bodyPr/>
          <a:lstStyle/>
          <a:p>
            <a:pPr>
              <a:defRPr/>
            </a:pPr>
            <a:endParaRPr lang="es-ES_tradnl"/>
          </a:p>
        </p:txBody>
      </p:sp>
      <p:sp>
        <p:nvSpPr>
          <p:cNvPr id="4" name="3 Marcador de número de diapositiva"/>
          <p:cNvSpPr>
            <a:spLocks noGrp="1"/>
          </p:cNvSpPr>
          <p:nvPr>
            <p:ph type="sldNum" sz="quarter" idx="12"/>
          </p:nvPr>
        </p:nvSpPr>
        <p:spPr/>
        <p:txBody>
          <a:bodyPr/>
          <a:lstStyle/>
          <a:p>
            <a:pPr>
              <a:defRPr/>
            </a:pPr>
            <a:fld id="{EBFA6E37-9168-419C-93F8-A7645C20749B}" type="slidenum">
              <a:rPr lang="es-ES_tradnl" smtClean="0"/>
              <a:pPr>
                <a:defRPr/>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pPr>
              <a:defRPr/>
            </a:pPr>
            <a:fld id="{4625F261-033B-44FE-8B9B-0D6029097F67}" type="datetimeFigureOut">
              <a:rPr lang="es-ES_tradnl" smtClean="0"/>
              <a:pPr>
                <a:defRPr/>
              </a:pPr>
              <a:t>04/11/2020</a:t>
            </a:fld>
            <a:endParaRPr lang="es-ES_tradnl"/>
          </a:p>
        </p:txBody>
      </p:sp>
      <p:sp>
        <p:nvSpPr>
          <p:cNvPr id="6" name="5 Marcador de pie de página"/>
          <p:cNvSpPr>
            <a:spLocks noGrp="1"/>
          </p:cNvSpPr>
          <p:nvPr>
            <p:ph type="ftr" sz="quarter" idx="11"/>
          </p:nvPr>
        </p:nvSpPr>
        <p:spPr/>
        <p:txBody>
          <a:bodyPr/>
          <a:lstStyle/>
          <a:p>
            <a:pPr>
              <a:defRPr/>
            </a:pPr>
            <a:endParaRPr lang="es-ES_tradnl"/>
          </a:p>
        </p:txBody>
      </p:sp>
      <p:sp>
        <p:nvSpPr>
          <p:cNvPr id="7" name="6 Marcador de número de diapositiva"/>
          <p:cNvSpPr>
            <a:spLocks noGrp="1"/>
          </p:cNvSpPr>
          <p:nvPr>
            <p:ph type="sldNum" sz="quarter" idx="12"/>
          </p:nvPr>
        </p:nvSpPr>
        <p:spPr/>
        <p:txBody>
          <a:bodyPr/>
          <a:lstStyle/>
          <a:p>
            <a:pPr>
              <a:defRPr/>
            </a:pPr>
            <a:fld id="{E0D329F8-2905-46A9-840D-14996B914A85}" type="slidenum">
              <a:rPr lang="es-ES_tradnl" smtClean="0"/>
              <a:pPr>
                <a:defRPr/>
              </a:pPr>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pPr>
              <a:defRPr/>
            </a:pPr>
            <a:fld id="{07CA4249-DC0E-46DD-A784-208C5884B2C5}" type="datetimeFigureOut">
              <a:rPr lang="es-ES_tradnl" smtClean="0"/>
              <a:pPr>
                <a:defRPr/>
              </a:pPr>
              <a:t>04/11/2020</a:t>
            </a:fld>
            <a:endParaRPr lang="es-ES_tradnl"/>
          </a:p>
        </p:txBody>
      </p:sp>
      <p:sp>
        <p:nvSpPr>
          <p:cNvPr id="6" name="5 Marcador de pie de página"/>
          <p:cNvSpPr>
            <a:spLocks noGrp="1"/>
          </p:cNvSpPr>
          <p:nvPr>
            <p:ph type="ftr" sz="quarter" idx="11"/>
          </p:nvPr>
        </p:nvSpPr>
        <p:spPr/>
        <p:txBody>
          <a:bodyPr/>
          <a:lstStyle/>
          <a:p>
            <a:pPr>
              <a:defRPr/>
            </a:pPr>
            <a:endParaRPr lang="es-ES_tradnl"/>
          </a:p>
        </p:txBody>
      </p:sp>
      <p:sp>
        <p:nvSpPr>
          <p:cNvPr id="7" name="6 Marcador de número de diapositiva"/>
          <p:cNvSpPr>
            <a:spLocks noGrp="1"/>
          </p:cNvSpPr>
          <p:nvPr>
            <p:ph type="sldNum" sz="quarter" idx="12"/>
          </p:nvPr>
        </p:nvSpPr>
        <p:spPr>
          <a:xfrm>
            <a:off x="8077200" y="6356350"/>
            <a:ext cx="609600" cy="365125"/>
          </a:xfrm>
        </p:spPr>
        <p:txBody>
          <a:bodyPr/>
          <a:lstStyle/>
          <a:p>
            <a:pPr>
              <a:defRPr/>
            </a:pPr>
            <a:fld id="{ABB87576-4829-445A-81B0-EF5D9E9A16BA}" type="slidenum">
              <a:rPr lang="es-ES_tradnl" smtClean="0"/>
              <a:pPr>
                <a:defRPr/>
              </a:pPr>
              <a:t>‹Nº›</a:t>
            </a:fld>
            <a:endParaRPr lang="es-ES_tradnl"/>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EDBDE8DE-FC8A-4E41-A601-1FC441B280C9}" type="datetimeFigureOut">
              <a:rPr lang="es-ES_tradnl" smtClean="0"/>
              <a:pPr>
                <a:defRPr/>
              </a:pPr>
              <a:t>04/11/2020</a:t>
            </a:fld>
            <a:endParaRPr lang="es-ES_tradnl"/>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s-ES_tradnl"/>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0BE7BB07-2DD2-429F-BB00-0A3285DE08A8}" type="slidenum">
              <a:rPr lang="es-ES_tradnl" smtClean="0"/>
              <a:pPr>
                <a:defRPr/>
              </a:pPr>
              <a:t>‹Nº›</a:t>
            </a:fld>
            <a:endParaRPr lang="es-ES_tradnl"/>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lwh.free.fr/pages/algo/tri/tri_bulle.html" TargetMode="External"/><Relationship Id="rId3" Type="http://schemas.openxmlformats.org/officeDocument/2006/relationships/image" Target="../media/image4.png"/><Relationship Id="rId7" Type="http://schemas.openxmlformats.org/officeDocument/2006/relationships/slide" Target="slide33.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slide" Target="slide32.xml"/><Relationship Id="rId11" Type="http://schemas.openxmlformats.org/officeDocument/2006/relationships/hyperlink" Target="http://lwh.free.fr/pages/algo/tri/tri_insertion_es.html" TargetMode="External"/><Relationship Id="rId5" Type="http://schemas.openxmlformats.org/officeDocument/2006/relationships/slide" Target="slide31.xml"/><Relationship Id="rId10" Type="http://schemas.openxmlformats.org/officeDocument/2006/relationships/hyperlink" Target="http://lwh.free.fr/pages/algo/tri/tri_selection.html" TargetMode="External"/><Relationship Id="rId4" Type="http://schemas.openxmlformats.org/officeDocument/2006/relationships/image" Target="../media/image5.png"/><Relationship Id="rId9" Type="http://schemas.openxmlformats.org/officeDocument/2006/relationships/image" Target="../media/image6.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www.monografias.com/trabajos5/fami/fami.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611560" y="2564904"/>
            <a:ext cx="7772400" cy="1470025"/>
          </a:xfrm>
        </p:spPr>
        <p:txBody>
          <a:bodyPr anchor="ctr"/>
          <a:lstStyle/>
          <a:p>
            <a:pPr algn="ctr" eaLnBrk="1" hangingPunct="1"/>
            <a:r>
              <a:rPr lang="es-ES" dirty="0" smtClean="0">
                <a:solidFill>
                  <a:schemeClr val="tx1"/>
                </a:solidFill>
              </a:rPr>
              <a:t>Eficiencia de Algoritmos</a:t>
            </a:r>
            <a:endParaRPr lang="es-AR"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2135357788"/>
              </p:ext>
            </p:extLst>
          </p:nvPr>
        </p:nvGraphicFramePr>
        <p:xfrm>
          <a:off x="1071538" y="2428868"/>
          <a:ext cx="8072462" cy="2714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Diagrama"/>
          <p:cNvGraphicFramePr/>
          <p:nvPr/>
        </p:nvGraphicFramePr>
        <p:xfrm>
          <a:off x="1258888" y="5300663"/>
          <a:ext cx="7200900" cy="11287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2"/>
          <p:cNvSpPr txBox="1">
            <a:spLocks noChangeArrowheads="1"/>
          </p:cNvSpPr>
          <p:nvPr/>
        </p:nvSpPr>
        <p:spPr bwMode="auto">
          <a:xfrm>
            <a:off x="3132138" y="188913"/>
            <a:ext cx="6011862" cy="1295400"/>
          </a:xfrm>
          <a:prstGeom prst="roundRect">
            <a:avLst>
              <a:gd name="adj" fmla="val 21667"/>
            </a:avLst>
          </a:prstGeom>
          <a:noFill/>
          <a:ln w="9525">
            <a:no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s-ES" sz="2400" b="1" i="0" u="none" strike="noStrike" kern="0" cap="none" spc="0" normalizeH="0" baseline="0" noProof="0" dirty="0" smtClean="0">
                <a:ln>
                  <a:noFill/>
                </a:ln>
                <a:solidFill>
                  <a:schemeClr val="tx1"/>
                </a:solidFill>
                <a:effectLst/>
                <a:uLnTx/>
                <a:uFillTx/>
                <a:latin typeface="+mj-lt"/>
                <a:ea typeface="+mj-ea"/>
                <a:cs typeface="+mj-cs"/>
              </a:rPr>
              <a:t>Análisis</a:t>
            </a:r>
            <a:r>
              <a:rPr kumimoji="0" lang="es-ES" sz="2400" b="1" i="0" u="none" strike="noStrike" kern="0" cap="none" spc="0" normalizeH="0" baseline="0" noProof="0" dirty="0" smtClean="0">
                <a:ln>
                  <a:noFill/>
                </a:ln>
                <a:solidFill>
                  <a:schemeClr val="tx2"/>
                </a:solidFill>
                <a:effectLst/>
                <a:uLnTx/>
                <a:uFillTx/>
                <a:latin typeface="+mj-lt"/>
                <a:ea typeface="+mj-ea"/>
                <a:cs typeface="+mj-cs"/>
              </a:rPr>
              <a:t> </a:t>
            </a:r>
            <a:r>
              <a:rPr kumimoji="0" lang="es-ES" sz="2400" b="1" i="0" u="none" strike="noStrike" kern="0" cap="none" spc="0" normalizeH="0" baseline="0" noProof="0" dirty="0" smtClean="0">
                <a:ln>
                  <a:noFill/>
                </a:ln>
                <a:solidFill>
                  <a:schemeClr val="tx1"/>
                </a:solidFill>
                <a:effectLst/>
                <a:uLnTx/>
                <a:uFillTx/>
                <a:latin typeface="+mj-lt"/>
                <a:ea typeface="+mj-ea"/>
                <a:cs typeface="+mj-cs"/>
              </a:rPr>
              <a:t>Teórico: </a:t>
            </a:r>
            <a:br>
              <a:rPr kumimoji="0" lang="es-ES" sz="2400" b="1" i="0" u="none" strike="noStrike" kern="0" cap="none" spc="0" normalizeH="0" baseline="0" noProof="0" dirty="0" smtClean="0">
                <a:ln>
                  <a:noFill/>
                </a:ln>
                <a:solidFill>
                  <a:schemeClr val="tx1"/>
                </a:solidFill>
                <a:effectLst/>
                <a:uLnTx/>
                <a:uFillTx/>
                <a:latin typeface="+mj-lt"/>
                <a:ea typeface="+mj-ea"/>
                <a:cs typeface="+mj-cs"/>
              </a:rPr>
            </a:br>
            <a:r>
              <a:rPr kumimoji="0" lang="es-ES" sz="2400" b="1" i="0" u="none" strike="noStrike" kern="0" cap="none" spc="0" normalizeH="0" baseline="0" noProof="0" dirty="0" smtClean="0">
                <a:ln>
                  <a:noFill/>
                </a:ln>
                <a:solidFill>
                  <a:schemeClr val="tx1"/>
                </a:solidFill>
                <a:effectLst/>
                <a:uLnTx/>
                <a:uFillTx/>
                <a:latin typeface="+mj-lt"/>
                <a:ea typeface="+mj-ea"/>
                <a:cs typeface="+mj-cs"/>
              </a:rPr>
              <a:t/>
            </a:r>
            <a:br>
              <a:rPr kumimoji="0" lang="es-ES" sz="2400" b="1" i="0" u="none" strike="noStrike" kern="0" cap="none" spc="0" normalizeH="0" baseline="0" noProof="0" dirty="0" smtClean="0">
                <a:ln>
                  <a:noFill/>
                </a:ln>
                <a:solidFill>
                  <a:schemeClr val="tx1"/>
                </a:solidFill>
                <a:effectLst/>
                <a:uLnTx/>
                <a:uFillTx/>
                <a:latin typeface="+mj-lt"/>
                <a:ea typeface="+mj-ea"/>
                <a:cs typeface="+mj-cs"/>
              </a:rPr>
            </a:br>
            <a:endParaRPr kumimoji="0" lang="es-AR" sz="2000" b="1" i="0" u="none" strike="noStrike" kern="0" cap="none" spc="0" normalizeH="0" baseline="0" noProof="0" dirty="0" smtClean="0">
              <a:ln>
                <a:noFill/>
              </a:ln>
              <a:solidFill>
                <a:schemeClr val="tx1"/>
              </a:solidFill>
              <a:effectLst/>
              <a:uLnTx/>
              <a:uFillTx/>
              <a:latin typeface="+mj-lt"/>
              <a:ea typeface="+mj-ea"/>
              <a:cs typeface="+mj-cs"/>
            </a:endParaRPr>
          </a:p>
        </p:txBody>
      </p:sp>
      <p:sp>
        <p:nvSpPr>
          <p:cNvPr id="5" name="Rectángulo 4"/>
          <p:cNvSpPr/>
          <p:nvPr/>
        </p:nvSpPr>
        <p:spPr>
          <a:xfrm>
            <a:off x="2267743" y="1179799"/>
            <a:ext cx="6426435" cy="646331"/>
          </a:xfrm>
          <a:prstGeom prst="rect">
            <a:avLst/>
          </a:prstGeom>
        </p:spPr>
        <p:txBody>
          <a:bodyPr wrap="square">
            <a:spAutoFit/>
          </a:bodyPr>
          <a:lstStyle/>
          <a:p>
            <a:r>
              <a:rPr lang="es-ES" b="1" kern="0" dirty="0">
                <a:latin typeface="+mj-lt"/>
                <a:ea typeface="+mj-ea"/>
                <a:cs typeface="+mj-cs"/>
              </a:rPr>
              <a:t> Cálculo de unidades de tiempo… </a:t>
            </a:r>
            <a:r>
              <a:rPr lang="es-ES" b="1" kern="0" dirty="0">
                <a:solidFill>
                  <a:schemeClr val="tx2"/>
                </a:solidFill>
                <a:latin typeface="+mj-lt"/>
                <a:ea typeface="+mj-ea"/>
                <a:cs typeface="+mj-cs"/>
              </a:rPr>
              <a:t>Reglas</a:t>
            </a:r>
            <a:br>
              <a:rPr lang="es-ES" b="1" kern="0" dirty="0">
                <a:solidFill>
                  <a:schemeClr val="tx2"/>
                </a:solidFill>
                <a:latin typeface="+mj-lt"/>
                <a:ea typeface="+mj-ea"/>
                <a:cs typeface="+mj-cs"/>
              </a:rPr>
            </a:br>
            <a:endParaRPr lang="es-AR" dirty="0"/>
          </a:p>
        </p:txBody>
      </p:sp>
      <p:cxnSp>
        <p:nvCxnSpPr>
          <p:cNvPr id="8" name="7 Conector recto de flecha"/>
          <p:cNvCxnSpPr/>
          <p:nvPr/>
        </p:nvCxnSpPr>
        <p:spPr>
          <a:xfrm>
            <a:off x="5724128" y="5877272"/>
            <a:ext cx="36004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32138" y="188913"/>
            <a:ext cx="6011862" cy="1295400"/>
          </a:xfrm>
        </p:spPr>
        <p:txBody>
          <a:bodyPr anchor="ctr">
            <a:normAutofit fontScale="90000"/>
          </a:bodyPr>
          <a:lstStyle/>
          <a:p>
            <a:pPr eaLnBrk="1" hangingPunct="1"/>
            <a:r>
              <a:rPr lang="es-ES" sz="2400" dirty="0" smtClean="0">
                <a:solidFill>
                  <a:schemeClr val="tx1"/>
                </a:solidFill>
              </a:rPr>
              <a:t>Análisis</a:t>
            </a:r>
            <a:r>
              <a:rPr lang="es-ES" sz="2400" dirty="0" smtClean="0"/>
              <a:t> </a:t>
            </a:r>
            <a:r>
              <a:rPr lang="es-ES" sz="2400" dirty="0" smtClean="0">
                <a:solidFill>
                  <a:schemeClr val="tx1"/>
                </a:solidFill>
              </a:rPr>
              <a:t>Teórico: </a:t>
            </a:r>
            <a:br>
              <a:rPr lang="es-ES" sz="2400" dirty="0" smtClean="0">
                <a:solidFill>
                  <a:schemeClr val="tx1"/>
                </a:solidFill>
              </a:rPr>
            </a:br>
            <a:r>
              <a:rPr lang="es-ES" sz="2400" dirty="0" smtClean="0">
                <a:solidFill>
                  <a:schemeClr val="tx1"/>
                </a:solidFill>
              </a:rPr>
              <a:t/>
            </a:r>
            <a:br>
              <a:rPr lang="es-ES" sz="2400" dirty="0" smtClean="0">
                <a:solidFill>
                  <a:schemeClr val="tx1"/>
                </a:solidFill>
              </a:rPr>
            </a:br>
            <a:r>
              <a:rPr lang="es-ES" sz="2000" dirty="0" smtClean="0">
                <a:solidFill>
                  <a:schemeClr val="tx1"/>
                </a:solidFill>
              </a:rPr>
              <a:t>          Cálculo de unidades de tiempo… </a:t>
            </a:r>
            <a:r>
              <a:rPr lang="es-ES" sz="2000" dirty="0" smtClean="0"/>
              <a:t>Reglas</a:t>
            </a:r>
            <a:br>
              <a:rPr lang="es-ES" sz="2000" dirty="0" smtClean="0"/>
            </a:br>
            <a:endParaRPr lang="es-AR" sz="2000" dirty="0" smtClean="0">
              <a:solidFill>
                <a:schemeClr val="tx1"/>
              </a:solidFill>
            </a:endParaRPr>
          </a:p>
        </p:txBody>
      </p:sp>
      <p:sp>
        <p:nvSpPr>
          <p:cNvPr id="12291" name="Rectangle 3"/>
          <p:cNvSpPr>
            <a:spLocks noGrp="1" noChangeArrowheads="1"/>
          </p:cNvSpPr>
          <p:nvPr>
            <p:ph type="body" idx="4294967295"/>
          </p:nvPr>
        </p:nvSpPr>
        <p:spPr>
          <a:xfrm>
            <a:off x="2195115" y="4147840"/>
            <a:ext cx="3529013" cy="2449512"/>
          </a:xfrm>
        </p:spPr>
        <p:txBody>
          <a:bodyPr>
            <a:noAutofit/>
          </a:bodyPr>
          <a:lstStyle/>
          <a:p>
            <a:pPr eaLnBrk="1" hangingPunct="1">
              <a:lnSpc>
                <a:spcPct val="80000"/>
              </a:lnSpc>
              <a:buFont typeface="Wingdings" pitchFamily="2" charset="2"/>
              <a:buNone/>
            </a:pPr>
            <a:r>
              <a:rPr lang="es-ES" sz="2000" b="1" dirty="0" smtClean="0">
                <a:latin typeface="+mj-lt"/>
              </a:rPr>
              <a:t>   </a:t>
            </a:r>
          </a:p>
          <a:p>
            <a:pPr eaLnBrk="1" hangingPunct="1">
              <a:lnSpc>
                <a:spcPct val="80000"/>
              </a:lnSpc>
              <a:buFont typeface="Wingdings" pitchFamily="2" charset="2"/>
              <a:buNone/>
            </a:pPr>
            <a:r>
              <a:rPr lang="es-ES" sz="2000" dirty="0" smtClean="0">
                <a:latin typeface="+mj-lt"/>
              </a:rPr>
              <a:t>     </a:t>
            </a:r>
          </a:p>
          <a:p>
            <a:pPr eaLnBrk="1" hangingPunct="1">
              <a:lnSpc>
                <a:spcPct val="80000"/>
              </a:lnSpc>
              <a:buFont typeface="Wingdings" pitchFamily="2" charset="2"/>
              <a:buNone/>
            </a:pPr>
            <a:r>
              <a:rPr lang="es-ES" sz="2000" b="1" dirty="0" smtClean="0">
                <a:latin typeface="+mj-lt"/>
              </a:rPr>
              <a:t>    Selección doble</a:t>
            </a:r>
            <a:r>
              <a:rPr lang="es-ES" sz="2000" dirty="0" smtClean="0">
                <a:latin typeface="+mj-lt"/>
              </a:rPr>
              <a:t>  </a:t>
            </a:r>
          </a:p>
          <a:p>
            <a:pPr eaLnBrk="1" hangingPunct="1">
              <a:lnSpc>
                <a:spcPct val="80000"/>
              </a:lnSpc>
              <a:buFont typeface="Wingdings" pitchFamily="2" charset="2"/>
              <a:buNone/>
            </a:pPr>
            <a:endParaRPr lang="es-ES" sz="2000" dirty="0" smtClean="0">
              <a:latin typeface="+mj-lt"/>
            </a:endParaRPr>
          </a:p>
          <a:p>
            <a:pPr eaLnBrk="1" hangingPunct="1">
              <a:lnSpc>
                <a:spcPct val="80000"/>
              </a:lnSpc>
              <a:buFont typeface="Wingdings" pitchFamily="2" charset="2"/>
              <a:buNone/>
            </a:pPr>
            <a:r>
              <a:rPr lang="es-ES" sz="2000" dirty="0" smtClean="0">
                <a:latin typeface="+mj-lt"/>
              </a:rPr>
              <a:t>          Si (condición)                     </a:t>
            </a:r>
          </a:p>
          <a:p>
            <a:pPr eaLnBrk="1" hangingPunct="1">
              <a:lnSpc>
                <a:spcPct val="80000"/>
              </a:lnSpc>
              <a:buFont typeface="Wingdings" pitchFamily="2" charset="2"/>
              <a:buNone/>
            </a:pPr>
            <a:r>
              <a:rPr lang="es-ES" sz="2000" dirty="0" smtClean="0">
                <a:latin typeface="+mj-lt"/>
              </a:rPr>
              <a:t>               Entonces   S1            </a:t>
            </a:r>
            <a:r>
              <a:rPr lang="es-ES" sz="2000" b="1" dirty="0" smtClean="0">
                <a:latin typeface="+mj-lt"/>
              </a:rPr>
              <a:t>t1</a:t>
            </a:r>
          </a:p>
          <a:p>
            <a:pPr eaLnBrk="1" hangingPunct="1">
              <a:lnSpc>
                <a:spcPct val="80000"/>
              </a:lnSpc>
              <a:buFont typeface="Wingdings" pitchFamily="2" charset="2"/>
              <a:buNone/>
            </a:pPr>
            <a:r>
              <a:rPr lang="es-ES" sz="2000" dirty="0" smtClean="0">
                <a:latin typeface="+mj-lt"/>
              </a:rPr>
              <a:t>               Sino            S2            </a:t>
            </a:r>
            <a:r>
              <a:rPr lang="es-ES" sz="2000" b="1" dirty="0" smtClean="0">
                <a:latin typeface="+mj-lt"/>
              </a:rPr>
              <a:t>t2</a:t>
            </a:r>
          </a:p>
          <a:p>
            <a:pPr eaLnBrk="1" hangingPunct="1">
              <a:lnSpc>
                <a:spcPct val="80000"/>
              </a:lnSpc>
              <a:buFont typeface="Wingdings" pitchFamily="2" charset="2"/>
              <a:buNone/>
            </a:pPr>
            <a:r>
              <a:rPr lang="es-ES" sz="2000" dirty="0" smtClean="0">
                <a:latin typeface="+mj-lt"/>
              </a:rPr>
              <a:t>          </a:t>
            </a:r>
            <a:r>
              <a:rPr lang="es-ES" sz="2000" dirty="0" err="1" smtClean="0">
                <a:latin typeface="+mj-lt"/>
              </a:rPr>
              <a:t>Finsi</a:t>
            </a:r>
            <a:endParaRPr lang="es-ES" sz="2000" dirty="0" smtClean="0">
              <a:latin typeface="+mj-lt"/>
            </a:endParaRPr>
          </a:p>
          <a:p>
            <a:pPr eaLnBrk="1" hangingPunct="1">
              <a:lnSpc>
                <a:spcPct val="80000"/>
              </a:lnSpc>
            </a:pPr>
            <a:endParaRPr lang="es-ES" sz="2000" dirty="0" smtClean="0">
              <a:latin typeface="+mj-lt"/>
            </a:endParaRPr>
          </a:p>
          <a:p>
            <a:pPr eaLnBrk="1" hangingPunct="1">
              <a:lnSpc>
                <a:spcPct val="80000"/>
              </a:lnSpc>
              <a:buFont typeface="Wingdings" pitchFamily="2" charset="2"/>
              <a:buNone/>
            </a:pPr>
            <a:endParaRPr lang="es-ES" sz="2000" dirty="0" smtClean="0">
              <a:latin typeface="+mj-lt"/>
            </a:endParaRPr>
          </a:p>
        </p:txBody>
      </p:sp>
      <p:sp>
        <p:nvSpPr>
          <p:cNvPr id="12292"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
        <p:nvSpPr>
          <p:cNvPr id="12295" name="Line 7"/>
          <p:cNvSpPr>
            <a:spLocks noChangeShapeType="1"/>
          </p:cNvSpPr>
          <p:nvPr/>
        </p:nvSpPr>
        <p:spPr bwMode="auto">
          <a:xfrm>
            <a:off x="4644703" y="5837922"/>
            <a:ext cx="287337" cy="0"/>
          </a:xfrm>
          <a:prstGeom prst="line">
            <a:avLst/>
          </a:prstGeom>
          <a:noFill/>
          <a:ln w="28575">
            <a:solidFill>
              <a:schemeClr val="tx1"/>
            </a:solidFill>
            <a:round/>
            <a:headEnd/>
            <a:tailEnd type="triangle" w="med" len="med"/>
          </a:ln>
        </p:spPr>
        <p:txBody>
          <a:bodyPr/>
          <a:lstStyle/>
          <a:p>
            <a:endParaRPr lang="es-MX"/>
          </a:p>
        </p:txBody>
      </p:sp>
      <p:graphicFrame>
        <p:nvGraphicFramePr>
          <p:cNvPr id="9" name="8 Diagrama"/>
          <p:cNvGraphicFramePr/>
          <p:nvPr/>
        </p:nvGraphicFramePr>
        <p:xfrm>
          <a:off x="1000100" y="2428868"/>
          <a:ext cx="7715304" cy="2143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Line 7"/>
          <p:cNvSpPr>
            <a:spLocks noChangeShapeType="1"/>
          </p:cNvSpPr>
          <p:nvPr/>
        </p:nvSpPr>
        <p:spPr bwMode="auto">
          <a:xfrm>
            <a:off x="4644008" y="6116317"/>
            <a:ext cx="287337" cy="0"/>
          </a:xfrm>
          <a:prstGeom prst="line">
            <a:avLst/>
          </a:prstGeom>
          <a:noFill/>
          <a:ln w="28575">
            <a:solidFill>
              <a:schemeClr val="tx1"/>
            </a:solidFill>
            <a:round/>
            <a:headEnd/>
            <a:tailEnd type="triangle" w="med" len="med"/>
          </a:ln>
        </p:spPr>
        <p:txBody>
          <a:bodyPr/>
          <a:lstStyle/>
          <a:p>
            <a:endParaRPr lang="es-MX"/>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32138" y="188913"/>
            <a:ext cx="6011862" cy="1295400"/>
          </a:xfrm>
        </p:spPr>
        <p:txBody>
          <a:bodyPr anchor="ctr">
            <a:normAutofit fontScale="90000"/>
          </a:bodyPr>
          <a:lstStyle/>
          <a:p>
            <a:pPr eaLnBrk="1" hangingPunct="1"/>
            <a:r>
              <a:rPr lang="es-ES" sz="2400" dirty="0" smtClean="0">
                <a:solidFill>
                  <a:schemeClr val="tx1"/>
                </a:solidFill>
              </a:rPr>
              <a:t>Análisis</a:t>
            </a:r>
            <a:r>
              <a:rPr lang="es-ES" sz="2400" dirty="0" smtClean="0"/>
              <a:t> </a:t>
            </a:r>
            <a:r>
              <a:rPr lang="es-ES" sz="2400" dirty="0" smtClean="0">
                <a:solidFill>
                  <a:schemeClr val="tx1"/>
                </a:solidFill>
              </a:rPr>
              <a:t>Teórico: </a:t>
            </a:r>
            <a:br>
              <a:rPr lang="es-ES" sz="2400" dirty="0" smtClean="0">
                <a:solidFill>
                  <a:schemeClr val="tx1"/>
                </a:solidFill>
              </a:rPr>
            </a:br>
            <a:r>
              <a:rPr lang="es-ES" sz="2400" dirty="0" smtClean="0">
                <a:solidFill>
                  <a:schemeClr val="tx1"/>
                </a:solidFill>
              </a:rPr>
              <a:t/>
            </a:r>
            <a:br>
              <a:rPr lang="es-ES" sz="2400" dirty="0" smtClean="0">
                <a:solidFill>
                  <a:schemeClr val="tx1"/>
                </a:solidFill>
              </a:rPr>
            </a:br>
            <a:r>
              <a:rPr lang="es-ES" sz="2000" dirty="0" smtClean="0">
                <a:solidFill>
                  <a:schemeClr val="tx1"/>
                </a:solidFill>
              </a:rPr>
              <a:t>          Cálculo de unidades de tiempo… </a:t>
            </a:r>
            <a:r>
              <a:rPr lang="es-ES" sz="2000" dirty="0" smtClean="0"/>
              <a:t>Reglas</a:t>
            </a:r>
            <a:br>
              <a:rPr lang="es-ES" sz="2000" dirty="0" smtClean="0"/>
            </a:br>
            <a:endParaRPr lang="es-AR" sz="2000" dirty="0" smtClean="0">
              <a:solidFill>
                <a:schemeClr val="tx1"/>
              </a:solidFill>
            </a:endParaRPr>
          </a:p>
        </p:txBody>
      </p:sp>
      <p:sp>
        <p:nvSpPr>
          <p:cNvPr id="12292"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graphicFrame>
        <p:nvGraphicFramePr>
          <p:cNvPr id="10" name="9 Diagrama"/>
          <p:cNvGraphicFramePr/>
          <p:nvPr/>
        </p:nvGraphicFramePr>
        <p:xfrm>
          <a:off x="683568" y="1628800"/>
          <a:ext cx="8066087" cy="3295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10 Rectángulo"/>
          <p:cNvSpPr/>
          <p:nvPr/>
        </p:nvSpPr>
        <p:spPr>
          <a:xfrm>
            <a:off x="2928926" y="5072074"/>
            <a:ext cx="5715040" cy="1421928"/>
          </a:xfrm>
          <a:prstGeom prst="rect">
            <a:avLst/>
          </a:prstGeom>
        </p:spPr>
        <p:txBody>
          <a:bodyPr wrap="square">
            <a:spAutoFit/>
          </a:bodyPr>
          <a:lstStyle/>
          <a:p>
            <a:pPr eaLnBrk="1" hangingPunct="1">
              <a:lnSpc>
                <a:spcPct val="80000"/>
              </a:lnSpc>
              <a:buFont typeface="Wingdings" pitchFamily="2" charset="2"/>
              <a:buNone/>
            </a:pPr>
            <a:r>
              <a:rPr lang="pt-BR" sz="1800" dirty="0" smtClean="0"/>
              <a:t>For ( i=1 ; i&lt;=n ; i++)</a:t>
            </a:r>
          </a:p>
          <a:p>
            <a:pPr eaLnBrk="1" hangingPunct="1">
              <a:lnSpc>
                <a:spcPct val="80000"/>
              </a:lnSpc>
              <a:buFont typeface="Wingdings" pitchFamily="2" charset="2"/>
              <a:buNone/>
            </a:pPr>
            <a:r>
              <a:rPr lang="pt-BR" sz="1800" dirty="0" smtClean="0"/>
              <a:t>Para j desde 1 hasta n      </a:t>
            </a:r>
            <a:r>
              <a:rPr lang="pt-BR" sz="1800" b="1" dirty="0" smtClean="0">
                <a:solidFill>
                  <a:srgbClr val="C00000"/>
                </a:solidFill>
              </a:rPr>
              <a:t>1+( </a:t>
            </a:r>
            <a:r>
              <a:rPr lang="pt-BR" b="1" dirty="0" smtClean="0">
                <a:solidFill>
                  <a:srgbClr val="C00000"/>
                </a:solidFill>
              </a:rPr>
              <a:t>n </a:t>
            </a:r>
            <a:r>
              <a:rPr lang="pt-BR" sz="1800" b="1" dirty="0" smtClean="0">
                <a:solidFill>
                  <a:srgbClr val="C00000"/>
                </a:solidFill>
              </a:rPr>
              <a:t>+1)+ n =  2n+2</a:t>
            </a:r>
          </a:p>
          <a:p>
            <a:pPr eaLnBrk="1" hangingPunct="1">
              <a:lnSpc>
                <a:spcPct val="80000"/>
              </a:lnSpc>
              <a:buFont typeface="Wingdings" pitchFamily="2" charset="2"/>
              <a:buNone/>
            </a:pPr>
            <a:r>
              <a:rPr lang="es-ES_tradnl" sz="1800" dirty="0" smtClean="0"/>
              <a:t>     …….                 </a:t>
            </a:r>
          </a:p>
          <a:p>
            <a:pPr eaLnBrk="1" hangingPunct="1">
              <a:lnSpc>
                <a:spcPct val="80000"/>
              </a:lnSpc>
              <a:buFont typeface="Wingdings" pitchFamily="2" charset="2"/>
              <a:buNone/>
            </a:pPr>
            <a:endParaRPr lang="fr-FR" sz="1800" dirty="0" smtClean="0"/>
          </a:p>
          <a:p>
            <a:pPr eaLnBrk="1" hangingPunct="1">
              <a:lnSpc>
                <a:spcPct val="80000"/>
              </a:lnSpc>
              <a:buFont typeface="Wingdings" pitchFamily="2" charset="2"/>
              <a:buNone/>
            </a:pPr>
            <a:r>
              <a:rPr lang="fr-FR" sz="1800" dirty="0" smtClean="0"/>
              <a:t> </a:t>
            </a:r>
            <a:r>
              <a:rPr lang="fr-FR" sz="1800" dirty="0" err="1" smtClean="0"/>
              <a:t>Finpara</a:t>
            </a:r>
            <a:endParaRPr lang="fr-FR" sz="1800" dirty="0" smtClean="0"/>
          </a:p>
          <a:p>
            <a:pPr eaLnBrk="1" hangingPunct="1">
              <a:lnSpc>
                <a:spcPct val="80000"/>
              </a:lnSpc>
              <a:buFont typeface="Wingdings" pitchFamily="2" charset="2"/>
              <a:buNone/>
            </a:pPr>
            <a:endParaRPr lang="pt-BR" sz="1800" dirty="0" smtClean="0"/>
          </a:p>
        </p:txBody>
      </p:sp>
      <p:sp>
        <p:nvSpPr>
          <p:cNvPr id="29697" name="Rectangle 1"/>
          <p:cNvSpPr>
            <a:spLocks noChangeArrowheads="1"/>
          </p:cNvSpPr>
          <p:nvPr/>
        </p:nvSpPr>
        <p:spPr bwMode="auto">
          <a:xfrm>
            <a:off x="180528" y="5326469"/>
            <a:ext cx="2735288"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AR" sz="1100" b="0" i="1"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utiliza 1 unidad para la inicialización,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AR" sz="1100" b="0" i="1"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N+1 unidades para el testeo (N es la cantidad de datos y por tanto el número de veces que se realiza el ciclo) y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AR" sz="1100" b="0" i="1"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N unidades para el incremento de la variable del ciclo.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219200" y="762000"/>
            <a:ext cx="7924800" cy="1143000"/>
          </a:xfrm>
        </p:spPr>
        <p:txBody>
          <a:bodyPr anchor="ctr"/>
          <a:lstStyle/>
          <a:p>
            <a:pPr eaLnBrk="1" hangingPunct="1">
              <a:defRPr/>
            </a:pPr>
            <a:r>
              <a:rPr lang="es-ES" sz="2000" dirty="0"/>
              <a:t> </a:t>
            </a:r>
            <a:r>
              <a:rPr lang="es-ES" sz="2400" dirty="0">
                <a:effectLst>
                  <a:outerShdw blurRad="38100" dist="38100" dir="2700000" algn="tl">
                    <a:srgbClr val="C0C0C0"/>
                  </a:outerShdw>
                </a:effectLst>
              </a:rPr>
              <a:t>Cálculo del mayor entre  3 valores distintos</a:t>
            </a:r>
            <a:r>
              <a:rPr lang="es-ES" sz="2000" dirty="0"/>
              <a:t/>
            </a:r>
            <a:br>
              <a:rPr lang="es-ES" sz="2000" dirty="0"/>
            </a:br>
            <a:r>
              <a:rPr lang="es-ES" sz="2000" dirty="0"/>
              <a:t/>
            </a:r>
            <a:br>
              <a:rPr lang="es-ES" sz="2000" dirty="0"/>
            </a:br>
            <a:endParaRPr lang="es-ES" sz="1800" dirty="0"/>
          </a:p>
        </p:txBody>
      </p:sp>
      <p:sp>
        <p:nvSpPr>
          <p:cNvPr id="4099" name="Rectangle 3"/>
          <p:cNvSpPr>
            <a:spLocks noGrp="1" noChangeArrowheads="1"/>
          </p:cNvSpPr>
          <p:nvPr>
            <p:ph type="body" idx="4294967295"/>
          </p:nvPr>
        </p:nvSpPr>
        <p:spPr>
          <a:xfrm>
            <a:off x="35496" y="2276872"/>
            <a:ext cx="2736304" cy="3240360"/>
          </a:xfrm>
        </p:spPr>
        <p:txBody>
          <a:bodyPr>
            <a:normAutofit/>
          </a:bodyPr>
          <a:lstStyle/>
          <a:p>
            <a:pPr eaLnBrk="1" hangingPunct="1">
              <a:lnSpc>
                <a:spcPct val="80000"/>
              </a:lnSpc>
              <a:buFont typeface="Wingdings" pitchFamily="2" charset="2"/>
              <a:buNone/>
            </a:pPr>
            <a:r>
              <a:rPr lang="es-ES" sz="1400" dirty="0" smtClean="0">
                <a:latin typeface="+mj-lt"/>
              </a:rPr>
              <a:t>entero </a:t>
            </a:r>
            <a:r>
              <a:rPr lang="es-ES" sz="1400" dirty="0" err="1" smtClean="0">
                <a:latin typeface="+mj-lt"/>
              </a:rPr>
              <a:t>m,n,p,mayor</a:t>
            </a:r>
            <a:endParaRPr lang="es-ES" sz="1400" dirty="0" smtClean="0">
              <a:latin typeface="+mj-lt"/>
            </a:endParaRPr>
          </a:p>
          <a:p>
            <a:pPr eaLnBrk="1" hangingPunct="1">
              <a:lnSpc>
                <a:spcPct val="80000"/>
              </a:lnSpc>
              <a:buFont typeface="Wingdings" pitchFamily="2" charset="2"/>
              <a:buNone/>
            </a:pPr>
            <a:r>
              <a:rPr lang="es-ES" sz="1400" dirty="0" smtClean="0">
                <a:latin typeface="+mj-lt"/>
              </a:rPr>
              <a:t>Leer  </a:t>
            </a:r>
            <a:r>
              <a:rPr lang="es-ES" sz="1400" dirty="0" err="1" smtClean="0">
                <a:latin typeface="+mj-lt"/>
              </a:rPr>
              <a:t>m,n,p</a:t>
            </a:r>
            <a:endParaRPr lang="es-ES" sz="1400" dirty="0" smtClean="0">
              <a:latin typeface="+mj-lt"/>
            </a:endParaRPr>
          </a:p>
          <a:p>
            <a:pPr eaLnBrk="1" hangingPunct="1">
              <a:lnSpc>
                <a:spcPct val="80000"/>
              </a:lnSpc>
              <a:buFont typeface="Wingdings" pitchFamily="2" charset="2"/>
              <a:buNone/>
            </a:pPr>
            <a:r>
              <a:rPr lang="es-ES" sz="1400" dirty="0" smtClean="0">
                <a:latin typeface="+mj-lt"/>
              </a:rPr>
              <a:t>Si (</a:t>
            </a:r>
            <a:r>
              <a:rPr lang="es-ES" sz="1400" b="1" dirty="0" smtClean="0">
                <a:latin typeface="+mj-lt"/>
              </a:rPr>
              <a:t>(m&gt; n) y (m&gt;p)</a:t>
            </a:r>
            <a:r>
              <a:rPr lang="es-ES" sz="1400" dirty="0" smtClean="0">
                <a:latin typeface="+mj-lt"/>
              </a:rPr>
              <a:t>)</a:t>
            </a:r>
          </a:p>
          <a:p>
            <a:pPr eaLnBrk="1" hangingPunct="1">
              <a:lnSpc>
                <a:spcPct val="80000"/>
              </a:lnSpc>
              <a:buFont typeface="Wingdings" pitchFamily="2" charset="2"/>
              <a:buNone/>
            </a:pPr>
            <a:r>
              <a:rPr lang="es-ES" sz="1400" dirty="0" smtClean="0">
                <a:latin typeface="+mj-lt"/>
              </a:rPr>
              <a:t>        entonces   </a:t>
            </a:r>
            <a:r>
              <a:rPr lang="es-ES" sz="1400" dirty="0" smtClean="0">
                <a:solidFill>
                  <a:srgbClr val="7030A0"/>
                </a:solidFill>
                <a:latin typeface="+mj-lt"/>
              </a:rPr>
              <a:t>mayor= m</a:t>
            </a:r>
          </a:p>
          <a:p>
            <a:pPr eaLnBrk="1" hangingPunct="1">
              <a:lnSpc>
                <a:spcPct val="80000"/>
              </a:lnSpc>
              <a:buFont typeface="Wingdings" pitchFamily="2" charset="2"/>
              <a:buNone/>
            </a:pPr>
            <a:r>
              <a:rPr lang="es-ES" sz="1400" dirty="0" smtClean="0">
                <a:latin typeface="+mj-lt"/>
              </a:rPr>
              <a:t>        sino     </a:t>
            </a:r>
          </a:p>
          <a:p>
            <a:pPr eaLnBrk="1" hangingPunct="1">
              <a:lnSpc>
                <a:spcPct val="80000"/>
              </a:lnSpc>
              <a:buFont typeface="Wingdings" pitchFamily="2" charset="2"/>
              <a:buNone/>
            </a:pPr>
            <a:r>
              <a:rPr lang="es-ES" sz="1400" dirty="0" smtClean="0">
                <a:latin typeface="+mj-lt"/>
              </a:rPr>
              <a:t>                       Si </a:t>
            </a:r>
            <a:r>
              <a:rPr lang="es-ES" sz="1400" b="1" dirty="0" smtClean="0">
                <a:latin typeface="+mj-lt"/>
              </a:rPr>
              <a:t>(n&gt; p)</a:t>
            </a:r>
          </a:p>
          <a:p>
            <a:pPr eaLnBrk="1" hangingPunct="1">
              <a:lnSpc>
                <a:spcPct val="80000"/>
              </a:lnSpc>
              <a:buFont typeface="Wingdings" pitchFamily="2" charset="2"/>
              <a:buNone/>
            </a:pPr>
            <a:r>
              <a:rPr lang="es-ES" sz="1400" dirty="0" smtClean="0">
                <a:latin typeface="+mj-lt"/>
              </a:rPr>
              <a:t>                           entonces mayor= n</a:t>
            </a:r>
          </a:p>
          <a:p>
            <a:pPr eaLnBrk="1" hangingPunct="1">
              <a:lnSpc>
                <a:spcPct val="80000"/>
              </a:lnSpc>
              <a:buFont typeface="Wingdings" pitchFamily="2" charset="2"/>
              <a:buNone/>
            </a:pPr>
            <a:r>
              <a:rPr lang="es-ES" sz="1400" dirty="0" smtClean="0">
                <a:latin typeface="+mj-lt"/>
              </a:rPr>
              <a:t>                           sino         mayor= p</a:t>
            </a:r>
          </a:p>
          <a:p>
            <a:pPr eaLnBrk="1" hangingPunct="1">
              <a:lnSpc>
                <a:spcPct val="80000"/>
              </a:lnSpc>
              <a:buFont typeface="Wingdings" pitchFamily="2" charset="2"/>
              <a:buNone/>
            </a:pPr>
            <a:r>
              <a:rPr lang="es-ES" sz="1400" dirty="0" smtClean="0">
                <a:latin typeface="+mj-lt"/>
              </a:rPr>
              <a:t>                      </a:t>
            </a:r>
            <a:r>
              <a:rPr lang="es-ES" sz="1400" dirty="0" err="1" smtClean="0">
                <a:latin typeface="+mj-lt"/>
              </a:rPr>
              <a:t>finsi</a:t>
            </a:r>
            <a:endParaRPr lang="es-ES" sz="1400" dirty="0" smtClean="0">
              <a:latin typeface="+mj-lt"/>
            </a:endParaRPr>
          </a:p>
          <a:p>
            <a:pPr eaLnBrk="1" hangingPunct="1">
              <a:lnSpc>
                <a:spcPct val="80000"/>
              </a:lnSpc>
              <a:buFont typeface="Wingdings" pitchFamily="2" charset="2"/>
              <a:buNone/>
            </a:pPr>
            <a:r>
              <a:rPr lang="es-ES" sz="1400" dirty="0" err="1" smtClean="0">
                <a:latin typeface="+mj-lt"/>
              </a:rPr>
              <a:t>finsi</a:t>
            </a:r>
            <a:endParaRPr lang="es-ES" sz="1400" dirty="0" smtClean="0">
              <a:latin typeface="+mj-lt"/>
            </a:endParaRPr>
          </a:p>
          <a:p>
            <a:pPr eaLnBrk="1" hangingPunct="1">
              <a:lnSpc>
                <a:spcPct val="80000"/>
              </a:lnSpc>
              <a:buFont typeface="Wingdings" pitchFamily="2" charset="2"/>
              <a:buNone/>
            </a:pPr>
            <a:r>
              <a:rPr lang="es-ES" sz="1400" dirty="0" smtClean="0">
                <a:latin typeface="+mj-lt"/>
              </a:rPr>
              <a:t>Escribir “ el mayor número leído es “, mayor</a:t>
            </a:r>
          </a:p>
        </p:txBody>
      </p:sp>
      <p:sp>
        <p:nvSpPr>
          <p:cNvPr id="4100"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
        <p:nvSpPr>
          <p:cNvPr id="5" name="Rectangle 3"/>
          <p:cNvSpPr txBox="1">
            <a:spLocks noChangeArrowheads="1"/>
          </p:cNvSpPr>
          <p:nvPr/>
        </p:nvSpPr>
        <p:spPr>
          <a:xfrm>
            <a:off x="2843808" y="2204914"/>
            <a:ext cx="3081536" cy="4176414"/>
          </a:xfrm>
          <a:prstGeom prst="rect">
            <a:avLst/>
          </a:prstGeom>
        </p:spPr>
        <p:txBody>
          <a:bodyPr vert="horz">
            <a:normAutofit/>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entero </a:t>
            </a:r>
            <a:r>
              <a:rPr kumimoji="0" lang="es-ES" sz="1400" b="0" i="0" u="none" strike="noStrike" kern="1200" cap="none" spc="0" normalizeH="0" baseline="0" noProof="0" dirty="0" err="1" smtClean="0">
                <a:ln>
                  <a:noFill/>
                </a:ln>
                <a:solidFill>
                  <a:schemeClr val="tx1"/>
                </a:solidFill>
                <a:effectLst/>
                <a:uLnTx/>
                <a:uFillTx/>
                <a:latin typeface="+mj-lt"/>
                <a:ea typeface="+mn-ea"/>
                <a:cs typeface="+mn-cs"/>
              </a:rPr>
              <a:t>m,n,p,mayor</a:t>
            </a: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Leer  </a:t>
            </a:r>
            <a:r>
              <a:rPr kumimoji="0" lang="es-ES" sz="1400" b="0" i="0" u="none" strike="noStrike" kern="1200" cap="none" spc="0" normalizeH="0" baseline="0" noProof="0" dirty="0" err="1" smtClean="0">
                <a:ln>
                  <a:noFill/>
                </a:ln>
                <a:solidFill>
                  <a:schemeClr val="tx1"/>
                </a:solidFill>
                <a:effectLst/>
                <a:uLnTx/>
                <a:uFillTx/>
                <a:latin typeface="+mj-lt"/>
                <a:ea typeface="+mn-ea"/>
                <a:cs typeface="+mn-cs"/>
              </a:rPr>
              <a:t>m,n,p</a:t>
            </a: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Si </a:t>
            </a:r>
            <a:r>
              <a:rPr kumimoji="0" lang="es-ES" sz="1400" b="1" i="0" u="none" strike="noStrike" kern="1200" cap="none" spc="0" normalizeH="0" baseline="0" noProof="0" dirty="0" smtClean="0">
                <a:ln>
                  <a:noFill/>
                </a:ln>
                <a:solidFill>
                  <a:schemeClr val="tx1"/>
                </a:solidFill>
                <a:effectLst/>
                <a:uLnTx/>
                <a:uFillTx/>
                <a:latin typeface="+mj-lt"/>
                <a:ea typeface="+mn-ea"/>
                <a:cs typeface="+mn-cs"/>
              </a:rPr>
              <a:t>(m&gt; n)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         entonces Si  </a:t>
            </a:r>
            <a:r>
              <a:rPr kumimoji="0" lang="es-ES" sz="1400" b="1" i="0" u="none" strike="noStrike" kern="1200" cap="none" spc="0" normalizeH="0" baseline="0" noProof="0" dirty="0" smtClean="0">
                <a:ln>
                  <a:noFill/>
                </a:ln>
                <a:solidFill>
                  <a:schemeClr val="tx1"/>
                </a:solidFill>
                <a:effectLst/>
                <a:uLnTx/>
                <a:uFillTx/>
                <a:latin typeface="+mj-lt"/>
                <a:ea typeface="+mn-ea"/>
                <a:cs typeface="+mn-cs"/>
              </a:rPr>
              <a:t>(m&gt;p)</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                              entonces mayor= m</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                               sino       mayor=p</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                         </a:t>
            </a:r>
            <a:r>
              <a:rPr kumimoji="0" lang="es-ES" sz="1400" b="0" i="0" u="none" strike="noStrike" kern="1200" cap="none" spc="0" normalizeH="0" baseline="0" noProof="0" dirty="0" err="1" smtClean="0">
                <a:ln>
                  <a:noFill/>
                </a:ln>
                <a:solidFill>
                  <a:schemeClr val="tx1"/>
                </a:solidFill>
                <a:effectLst/>
                <a:uLnTx/>
                <a:uFillTx/>
                <a:latin typeface="+mj-lt"/>
                <a:ea typeface="+mn-ea"/>
                <a:cs typeface="+mn-cs"/>
              </a:rPr>
              <a:t>finsi</a:t>
            </a: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endParaRPr kumimoji="0" lang="es-ES_tradnl"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_tradnl" sz="1400" b="0" i="0" u="none" strike="noStrike" kern="1200" cap="none" spc="0" normalizeH="0" baseline="0" noProof="0" dirty="0" smtClean="0">
                <a:ln>
                  <a:noFill/>
                </a:ln>
                <a:solidFill>
                  <a:schemeClr val="tx1"/>
                </a:solidFill>
                <a:effectLst/>
                <a:uLnTx/>
                <a:uFillTx/>
                <a:latin typeface="+mj-lt"/>
                <a:ea typeface="+mn-ea"/>
                <a:cs typeface="+mn-cs"/>
              </a:rPr>
              <a:t>         sino        Si </a:t>
            </a:r>
            <a:r>
              <a:rPr kumimoji="0" lang="es-ES_tradnl" sz="1400" b="1" i="0" u="none" strike="noStrike" kern="1200" cap="none" spc="0" normalizeH="0" baseline="0" noProof="0" dirty="0" smtClean="0">
                <a:ln>
                  <a:noFill/>
                </a:ln>
                <a:solidFill>
                  <a:schemeClr val="tx1"/>
                </a:solidFill>
                <a:effectLst/>
                <a:uLnTx/>
                <a:uFillTx/>
                <a:latin typeface="+mj-lt"/>
                <a:ea typeface="+mn-ea"/>
                <a:cs typeface="+mn-cs"/>
              </a:rPr>
              <a:t>(n&gt;p)</a:t>
            </a:r>
            <a:endParaRPr kumimoji="0" lang="es-ES" sz="1400" b="1"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                              entonces  mayor= n</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                             sino         mayor=p</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                       </a:t>
            </a:r>
            <a:r>
              <a:rPr kumimoji="0" lang="es-ES" sz="1400" b="0" i="0" u="none" strike="noStrike" kern="1200" cap="none" spc="0" normalizeH="0" baseline="0" noProof="0" dirty="0" err="1" smtClean="0">
                <a:ln>
                  <a:noFill/>
                </a:ln>
                <a:solidFill>
                  <a:schemeClr val="tx1"/>
                </a:solidFill>
                <a:effectLst/>
                <a:uLnTx/>
                <a:uFillTx/>
                <a:latin typeface="+mj-lt"/>
                <a:ea typeface="+mn-ea"/>
                <a:cs typeface="+mn-cs"/>
              </a:rPr>
              <a:t>finsi</a:t>
            </a: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err="1" smtClean="0">
                <a:ln>
                  <a:noFill/>
                </a:ln>
                <a:solidFill>
                  <a:schemeClr val="tx1"/>
                </a:solidFill>
                <a:effectLst/>
                <a:uLnTx/>
                <a:uFillTx/>
                <a:latin typeface="+mj-lt"/>
                <a:ea typeface="+mn-ea"/>
                <a:cs typeface="+mn-cs"/>
              </a:rPr>
              <a:t>finsi</a:t>
            </a: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Escribir “ el mayor número leído es “, mayor</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fin</a:t>
            </a:r>
          </a:p>
        </p:txBody>
      </p:sp>
      <p:sp>
        <p:nvSpPr>
          <p:cNvPr id="6" name="Rectangle 3"/>
          <p:cNvSpPr txBox="1">
            <a:spLocks noChangeArrowheads="1"/>
          </p:cNvSpPr>
          <p:nvPr/>
        </p:nvSpPr>
        <p:spPr>
          <a:xfrm>
            <a:off x="6156176" y="2205484"/>
            <a:ext cx="2664296" cy="4247852"/>
          </a:xfrm>
          <a:prstGeom prst="rect">
            <a:avLst/>
          </a:prstGeom>
        </p:spPr>
        <p:txBody>
          <a:bodyPr vert="horz">
            <a:normAutofit/>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entero </a:t>
            </a:r>
            <a:r>
              <a:rPr kumimoji="0" lang="es-ES" sz="1400" b="0" i="0" u="none" strike="noStrike" kern="1200" cap="none" spc="0" normalizeH="0" baseline="0" noProof="0" dirty="0" err="1" smtClean="0">
                <a:ln>
                  <a:noFill/>
                </a:ln>
                <a:solidFill>
                  <a:schemeClr val="tx1"/>
                </a:solidFill>
                <a:effectLst/>
                <a:uLnTx/>
                <a:uFillTx/>
                <a:latin typeface="+mj-lt"/>
                <a:ea typeface="+mn-ea"/>
                <a:cs typeface="+mn-cs"/>
              </a:rPr>
              <a:t>m,n,p,mayor</a:t>
            </a: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Leer  </a:t>
            </a:r>
            <a:r>
              <a:rPr kumimoji="0" lang="es-ES" sz="1400" b="0" i="0" u="none" strike="noStrike" kern="1200" cap="none" spc="0" normalizeH="0" baseline="0" noProof="0" dirty="0" err="1" smtClean="0">
                <a:ln>
                  <a:noFill/>
                </a:ln>
                <a:solidFill>
                  <a:schemeClr val="tx1"/>
                </a:solidFill>
                <a:effectLst/>
                <a:uLnTx/>
                <a:uFillTx/>
                <a:latin typeface="+mj-lt"/>
                <a:ea typeface="+mn-ea"/>
                <a:cs typeface="+mn-cs"/>
              </a:rPr>
              <a:t>m,n,p</a:t>
            </a: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Si (</a:t>
            </a:r>
            <a:r>
              <a:rPr kumimoji="0" lang="es-ES" sz="1400" b="1" i="0" u="none" strike="noStrike" kern="1200" cap="none" spc="0" normalizeH="0" baseline="0" noProof="0" dirty="0" smtClean="0">
                <a:ln>
                  <a:noFill/>
                </a:ln>
                <a:solidFill>
                  <a:schemeClr val="tx1"/>
                </a:solidFill>
                <a:effectLst/>
                <a:uLnTx/>
                <a:uFillTx/>
                <a:latin typeface="+mj-lt"/>
                <a:ea typeface="+mn-ea"/>
                <a:cs typeface="+mn-cs"/>
              </a:rPr>
              <a:t>(m&gt; n) y  (m&gt;p)</a:t>
            </a:r>
            <a:r>
              <a:rPr kumimoji="0" lang="es-ES" sz="1400" b="0" i="0" u="none" strike="noStrike" kern="1200" cap="none" spc="0" normalizeH="0" baseline="0" noProof="0" dirty="0" smtClean="0">
                <a:ln>
                  <a:noFill/>
                </a:ln>
                <a:solidFill>
                  <a:schemeClr val="tx1"/>
                </a:solidFill>
                <a:effectLst/>
                <a:uLnTx/>
                <a:uFillTx/>
                <a:latin typeface="+mj-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     entonces mayor= m</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err="1" smtClean="0">
                <a:ln>
                  <a:noFill/>
                </a:ln>
                <a:solidFill>
                  <a:schemeClr val="tx1"/>
                </a:solidFill>
                <a:effectLst/>
                <a:uLnTx/>
                <a:uFillTx/>
                <a:latin typeface="+mj-lt"/>
                <a:ea typeface="+mn-ea"/>
                <a:cs typeface="+mn-cs"/>
              </a:rPr>
              <a:t>finsi</a:t>
            </a: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Si (</a:t>
            </a:r>
            <a:r>
              <a:rPr kumimoji="0" lang="es-ES" sz="1400" b="1" i="0" u="none" strike="noStrike" kern="1200" cap="none" spc="0" normalizeH="0" baseline="0" noProof="0" dirty="0" smtClean="0">
                <a:ln>
                  <a:noFill/>
                </a:ln>
                <a:solidFill>
                  <a:schemeClr val="tx1"/>
                </a:solidFill>
                <a:effectLst/>
                <a:uLnTx/>
                <a:uFillTx/>
                <a:latin typeface="+mj-lt"/>
                <a:ea typeface="+mn-ea"/>
                <a:cs typeface="+mn-cs"/>
              </a:rPr>
              <a:t>( n&gt;m) y (n&gt;p)</a:t>
            </a:r>
            <a:r>
              <a:rPr kumimoji="0" lang="es-ES" sz="1400" b="0" i="0" u="none" strike="noStrike" kern="1200" cap="none" spc="0" normalizeH="0" baseline="0" noProof="0" dirty="0" smtClean="0">
                <a:ln>
                  <a:noFill/>
                </a:ln>
                <a:solidFill>
                  <a:schemeClr val="tx1"/>
                </a:solidFill>
                <a:effectLst/>
                <a:uLnTx/>
                <a:uFillTx/>
                <a:latin typeface="+mj-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       entonces mayor= n</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err="1" smtClean="0">
                <a:ln>
                  <a:noFill/>
                </a:ln>
                <a:solidFill>
                  <a:schemeClr val="tx1"/>
                </a:solidFill>
                <a:effectLst/>
                <a:uLnTx/>
                <a:uFillTx/>
                <a:latin typeface="+mj-lt"/>
                <a:ea typeface="+mn-ea"/>
                <a:cs typeface="+mn-cs"/>
              </a:rPr>
              <a:t>finsi</a:t>
            </a: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Si (</a:t>
            </a:r>
            <a:r>
              <a:rPr kumimoji="0" lang="es-ES" sz="1400" b="1" i="0" u="none" strike="noStrike" kern="1200" cap="none" spc="0" normalizeH="0" baseline="0" noProof="0" dirty="0" smtClean="0">
                <a:ln>
                  <a:noFill/>
                </a:ln>
                <a:solidFill>
                  <a:schemeClr val="tx1"/>
                </a:solidFill>
                <a:effectLst/>
                <a:uLnTx/>
                <a:uFillTx/>
                <a:latin typeface="+mj-lt"/>
                <a:ea typeface="+mn-ea"/>
                <a:cs typeface="+mn-cs"/>
              </a:rPr>
              <a:t>(p&gt;m) y (p&gt;n)</a:t>
            </a:r>
            <a:r>
              <a:rPr kumimoji="0" lang="es-ES" sz="1400" b="0" i="0" u="none" strike="noStrike" kern="1200" cap="none" spc="0" normalizeH="0" baseline="0" noProof="0" dirty="0" smtClean="0">
                <a:ln>
                  <a:noFill/>
                </a:ln>
                <a:solidFill>
                  <a:schemeClr val="tx1"/>
                </a:solidFill>
                <a:effectLst/>
                <a:uLnTx/>
                <a:uFillTx/>
                <a:latin typeface="+mj-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      entonces mayor= p</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err="1" smtClean="0">
                <a:ln>
                  <a:noFill/>
                </a:ln>
                <a:solidFill>
                  <a:schemeClr val="tx1"/>
                </a:solidFill>
                <a:effectLst/>
                <a:uLnTx/>
                <a:uFillTx/>
                <a:latin typeface="+mj-lt"/>
                <a:ea typeface="+mn-ea"/>
                <a:cs typeface="+mn-cs"/>
              </a:rPr>
              <a:t>finsi</a:t>
            </a:r>
            <a:endParaRPr kumimoji="0" lang="es-ES" sz="14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Escribir “el mayor número leído es “, mayor</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s-ES" sz="1400" b="0" i="0" u="none" strike="noStrike" kern="1200" cap="none" spc="0" normalizeH="0" baseline="0" noProof="0" dirty="0" smtClean="0">
                <a:ln>
                  <a:noFill/>
                </a:ln>
                <a:solidFill>
                  <a:schemeClr val="tx1"/>
                </a:solidFill>
                <a:effectLst/>
                <a:uLnTx/>
                <a:uFillTx/>
                <a:latin typeface="+mj-lt"/>
                <a:ea typeface="+mn-ea"/>
                <a:cs typeface="+mn-cs"/>
              </a:rPr>
              <a:t>Fin</a:t>
            </a:r>
          </a:p>
        </p:txBody>
      </p:sp>
      <p:cxnSp>
        <p:nvCxnSpPr>
          <p:cNvPr id="8" name="7 Conector recto"/>
          <p:cNvCxnSpPr/>
          <p:nvPr/>
        </p:nvCxnSpPr>
        <p:spPr>
          <a:xfrm>
            <a:off x="2771800" y="2204864"/>
            <a:ext cx="0" cy="41764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5940152" y="2204864"/>
            <a:ext cx="0" cy="417646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107504" y="1759763"/>
            <a:ext cx="849913" cy="307777"/>
          </a:xfrm>
          <a:prstGeom prst="rect">
            <a:avLst/>
          </a:prstGeom>
        </p:spPr>
        <p:txBody>
          <a:bodyPr wrap="none">
            <a:spAutoFit/>
          </a:bodyPr>
          <a:lstStyle/>
          <a:p>
            <a:r>
              <a:rPr lang="es-ES" sz="1400" dirty="0" smtClean="0"/>
              <a:t>Forma 1</a:t>
            </a:r>
            <a:endParaRPr lang="es-AR" sz="1400" dirty="0"/>
          </a:p>
        </p:txBody>
      </p:sp>
      <p:sp>
        <p:nvSpPr>
          <p:cNvPr id="11" name="10 Rectángulo"/>
          <p:cNvSpPr/>
          <p:nvPr/>
        </p:nvSpPr>
        <p:spPr>
          <a:xfrm>
            <a:off x="2771800" y="1772816"/>
            <a:ext cx="849913" cy="307777"/>
          </a:xfrm>
          <a:prstGeom prst="rect">
            <a:avLst/>
          </a:prstGeom>
        </p:spPr>
        <p:txBody>
          <a:bodyPr wrap="none">
            <a:spAutoFit/>
          </a:bodyPr>
          <a:lstStyle/>
          <a:p>
            <a:r>
              <a:rPr lang="es-ES" sz="1400" dirty="0" smtClean="0"/>
              <a:t>Forma 2</a:t>
            </a:r>
            <a:endParaRPr lang="es-AR" sz="1400" dirty="0"/>
          </a:p>
        </p:txBody>
      </p:sp>
      <p:sp>
        <p:nvSpPr>
          <p:cNvPr id="12" name="11 Rectángulo"/>
          <p:cNvSpPr/>
          <p:nvPr/>
        </p:nvSpPr>
        <p:spPr>
          <a:xfrm>
            <a:off x="5940152" y="1772816"/>
            <a:ext cx="849913" cy="307777"/>
          </a:xfrm>
          <a:prstGeom prst="rect">
            <a:avLst/>
          </a:prstGeom>
        </p:spPr>
        <p:txBody>
          <a:bodyPr wrap="none">
            <a:spAutoFit/>
          </a:bodyPr>
          <a:lstStyle/>
          <a:p>
            <a:r>
              <a:rPr lang="es-ES" sz="1400" dirty="0" smtClean="0"/>
              <a:t>Forma 3</a:t>
            </a:r>
            <a:endParaRPr lang="es-AR" sz="1400" dirty="0"/>
          </a:p>
        </p:txBody>
      </p:sp>
    </p:spTree>
    <p:extLst>
      <p:ext uri="{BB962C8B-B14F-4D97-AF65-F5344CB8AC3E}">
        <p14:creationId xmlns:p14="http://schemas.microsoft.com/office/powerpoint/2010/main" val="2335306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95536" y="836712"/>
            <a:ext cx="8143875" cy="1143000"/>
          </a:xfrm>
        </p:spPr>
        <p:txBody>
          <a:bodyPr anchor="ctr"/>
          <a:lstStyle/>
          <a:p>
            <a:pPr algn="ctr" eaLnBrk="1" hangingPunct="1">
              <a:lnSpc>
                <a:spcPct val="150000"/>
              </a:lnSpc>
              <a:defRPr/>
            </a:pPr>
            <a:r>
              <a:rPr lang="es-ES" sz="1800" b="1" dirty="0"/>
              <a:t> </a:t>
            </a:r>
            <a:r>
              <a:rPr lang="es-ES" sz="2400" b="1" dirty="0"/>
              <a:t>Otro aspecto a tener en </a:t>
            </a:r>
            <a:r>
              <a:rPr lang="es-ES" sz="2400" b="1" dirty="0" smtClean="0"/>
              <a:t>cuenta para reducir tiempos</a:t>
            </a:r>
            <a:r>
              <a:rPr lang="es-ES" sz="2000" b="1" i="1" dirty="0" smtClean="0"/>
              <a:t>:</a:t>
            </a:r>
            <a:r>
              <a:rPr lang="es-ES" sz="1800" b="1" dirty="0" smtClean="0"/>
              <a:t>    </a:t>
            </a:r>
            <a:r>
              <a:rPr lang="es-ES" sz="1800" b="1" dirty="0"/>
              <a:t/>
            </a:r>
            <a:br>
              <a:rPr lang="es-ES" sz="1800" b="1" dirty="0"/>
            </a:br>
            <a:r>
              <a:rPr lang="es-ES" sz="1800" b="1" dirty="0">
                <a:solidFill>
                  <a:schemeClr val="accent1">
                    <a:lumMod val="75000"/>
                  </a:schemeClr>
                </a:solidFill>
              </a:rPr>
              <a:t> </a:t>
            </a:r>
            <a:r>
              <a:rPr lang="es-ES" sz="2400" b="1" dirty="0" smtClean="0">
                <a:solidFill>
                  <a:schemeClr val="accent1">
                    <a:lumMod val="75000"/>
                  </a:schemeClr>
                </a:solidFill>
              </a:rPr>
              <a:t>No </a:t>
            </a:r>
            <a:r>
              <a:rPr lang="es-ES" sz="2400" b="1" dirty="0">
                <a:solidFill>
                  <a:schemeClr val="accent1">
                    <a:lumMod val="75000"/>
                  </a:schemeClr>
                </a:solidFill>
              </a:rPr>
              <a:t>repetir cálculos innecesarios </a:t>
            </a:r>
            <a:endParaRPr lang="es-ES" sz="1600" b="1" dirty="0">
              <a:solidFill>
                <a:schemeClr val="accent1">
                  <a:lumMod val="75000"/>
                </a:schemeClr>
              </a:solidFill>
            </a:endParaRPr>
          </a:p>
        </p:txBody>
      </p:sp>
      <p:sp>
        <p:nvSpPr>
          <p:cNvPr id="7171" name="Rectangle 3"/>
          <p:cNvSpPr>
            <a:spLocks noGrp="1" noChangeArrowheads="1"/>
          </p:cNvSpPr>
          <p:nvPr>
            <p:ph type="body" idx="4294967295"/>
          </p:nvPr>
        </p:nvSpPr>
        <p:spPr>
          <a:xfrm>
            <a:off x="971600" y="2132161"/>
            <a:ext cx="7921625" cy="4321175"/>
          </a:xfrm>
        </p:spPr>
        <p:txBody>
          <a:bodyPr/>
          <a:lstStyle/>
          <a:p>
            <a:pPr eaLnBrk="1" hangingPunct="1">
              <a:lnSpc>
                <a:spcPct val="80000"/>
              </a:lnSpc>
              <a:buFont typeface="Wingdings" pitchFamily="2" charset="2"/>
              <a:buNone/>
            </a:pPr>
            <a:r>
              <a:rPr lang="es-ES" sz="1800" dirty="0" smtClean="0">
                <a:latin typeface="+mj-lt"/>
              </a:rPr>
              <a:t>Pi= 3.14159</a:t>
            </a:r>
          </a:p>
          <a:p>
            <a:pPr eaLnBrk="1" hangingPunct="1">
              <a:lnSpc>
                <a:spcPct val="80000"/>
              </a:lnSpc>
              <a:buFont typeface="Wingdings" pitchFamily="2" charset="2"/>
              <a:buNone/>
            </a:pPr>
            <a:r>
              <a:rPr lang="es-ES" sz="1800" dirty="0" err="1" smtClean="0">
                <a:latin typeface="+mj-lt"/>
              </a:rPr>
              <a:t>Ct</a:t>
            </a:r>
            <a:r>
              <a:rPr lang="es-ES" sz="1800" dirty="0" smtClean="0">
                <a:latin typeface="+mj-lt"/>
              </a:rPr>
              <a:t>=0</a:t>
            </a:r>
          </a:p>
          <a:p>
            <a:pPr eaLnBrk="1" hangingPunct="1">
              <a:lnSpc>
                <a:spcPct val="80000"/>
              </a:lnSpc>
              <a:buFont typeface="Wingdings" pitchFamily="2" charset="2"/>
              <a:buNone/>
            </a:pPr>
            <a:r>
              <a:rPr lang="es-ES" sz="1800" b="1" dirty="0" smtClean="0">
                <a:latin typeface="+mj-lt"/>
              </a:rPr>
              <a:t>Para i desde 1 hasta 20000</a:t>
            </a:r>
          </a:p>
          <a:p>
            <a:pPr marL="719138" indent="-277813" eaLnBrk="1" hangingPunct="1">
              <a:lnSpc>
                <a:spcPct val="80000"/>
              </a:lnSpc>
              <a:buFont typeface="Wingdings" pitchFamily="2" charset="2"/>
              <a:buNone/>
            </a:pPr>
            <a:r>
              <a:rPr lang="es-ES" sz="1800" dirty="0" smtClean="0">
                <a:latin typeface="+mj-lt"/>
              </a:rPr>
              <a:t>  Leer </a:t>
            </a:r>
            <a:r>
              <a:rPr lang="es-ES" sz="1800" dirty="0" err="1" smtClean="0">
                <a:latin typeface="+mj-lt"/>
              </a:rPr>
              <a:t>diametro</a:t>
            </a:r>
            <a:r>
              <a:rPr lang="es-ES" sz="1800" dirty="0" smtClean="0">
                <a:latin typeface="+mj-lt"/>
              </a:rPr>
              <a:t>, altura</a:t>
            </a:r>
          </a:p>
          <a:p>
            <a:pPr marL="719138" indent="-277813" eaLnBrk="1" hangingPunct="1">
              <a:lnSpc>
                <a:spcPct val="80000"/>
              </a:lnSpc>
              <a:buFont typeface="Wingdings" pitchFamily="2" charset="2"/>
              <a:buNone/>
            </a:pPr>
            <a:r>
              <a:rPr lang="es-ES" sz="1800" dirty="0" smtClean="0">
                <a:latin typeface="+mj-lt"/>
              </a:rPr>
              <a:t>  </a:t>
            </a:r>
            <a:r>
              <a:rPr lang="es-ES" sz="1800" dirty="0" err="1" smtClean="0">
                <a:latin typeface="+mj-lt"/>
              </a:rPr>
              <a:t>sup</a:t>
            </a:r>
            <a:r>
              <a:rPr lang="es-ES" sz="1800" dirty="0" smtClean="0">
                <a:latin typeface="+mj-lt"/>
              </a:rPr>
              <a:t> = pi* (</a:t>
            </a:r>
            <a:r>
              <a:rPr lang="es-ES" sz="1800" b="1" dirty="0" err="1" smtClean="0">
                <a:latin typeface="+mj-lt"/>
              </a:rPr>
              <a:t>diametro</a:t>
            </a:r>
            <a:r>
              <a:rPr lang="es-ES" sz="1800" b="1" dirty="0" smtClean="0">
                <a:latin typeface="+mj-lt"/>
              </a:rPr>
              <a:t>/2 </a:t>
            </a:r>
            <a:r>
              <a:rPr lang="es-ES" sz="1800" dirty="0" smtClean="0">
                <a:latin typeface="+mj-lt"/>
              </a:rPr>
              <a:t>) *(</a:t>
            </a:r>
            <a:r>
              <a:rPr lang="es-ES" sz="1800" b="1" dirty="0" err="1" smtClean="0">
                <a:latin typeface="+mj-lt"/>
              </a:rPr>
              <a:t>diametro</a:t>
            </a:r>
            <a:r>
              <a:rPr lang="es-ES" sz="1800" b="1" dirty="0" smtClean="0">
                <a:latin typeface="+mj-lt"/>
              </a:rPr>
              <a:t>/2)</a:t>
            </a:r>
          </a:p>
          <a:p>
            <a:pPr marL="719138" indent="-277813" eaLnBrk="1" hangingPunct="1">
              <a:lnSpc>
                <a:spcPct val="80000"/>
              </a:lnSpc>
              <a:buFont typeface="Wingdings" pitchFamily="2" charset="2"/>
              <a:buNone/>
            </a:pPr>
            <a:r>
              <a:rPr lang="es-ES" sz="1800" dirty="0" smtClean="0">
                <a:latin typeface="+mj-lt"/>
              </a:rPr>
              <a:t>  Si  ((( </a:t>
            </a:r>
            <a:r>
              <a:rPr lang="es-ES" sz="1800" b="1" dirty="0" err="1" smtClean="0">
                <a:latin typeface="+mj-lt"/>
              </a:rPr>
              <a:t>sup</a:t>
            </a:r>
            <a:r>
              <a:rPr lang="es-ES" sz="1800" b="1" dirty="0" smtClean="0">
                <a:latin typeface="+mj-lt"/>
              </a:rPr>
              <a:t>- 50</a:t>
            </a:r>
            <a:r>
              <a:rPr lang="es-ES" sz="1800" dirty="0" smtClean="0">
                <a:latin typeface="+mj-lt"/>
              </a:rPr>
              <a:t>)&gt; 0.05 ) o (( </a:t>
            </a:r>
            <a:r>
              <a:rPr lang="es-ES" sz="1800" b="1" dirty="0" err="1" smtClean="0">
                <a:latin typeface="+mj-lt"/>
              </a:rPr>
              <a:t>sup</a:t>
            </a:r>
            <a:r>
              <a:rPr lang="es-ES" sz="1800" b="1" dirty="0" smtClean="0">
                <a:latin typeface="+mj-lt"/>
              </a:rPr>
              <a:t>- 50</a:t>
            </a:r>
            <a:r>
              <a:rPr lang="es-ES" sz="1800" dirty="0" smtClean="0">
                <a:latin typeface="+mj-lt"/>
              </a:rPr>
              <a:t>) &lt; -0.05))</a:t>
            </a:r>
          </a:p>
          <a:p>
            <a:pPr marL="719138" indent="-277813" eaLnBrk="1" hangingPunct="1">
              <a:lnSpc>
                <a:spcPct val="80000"/>
              </a:lnSpc>
              <a:buFont typeface="Wingdings" pitchFamily="2" charset="2"/>
              <a:buNone/>
            </a:pPr>
            <a:r>
              <a:rPr lang="es-ES" sz="1800" dirty="0" smtClean="0">
                <a:latin typeface="+mj-lt"/>
              </a:rPr>
              <a:t>        Entonces  Escribir “ Tapa defectuosa”</a:t>
            </a:r>
          </a:p>
          <a:p>
            <a:pPr marL="719138" indent="-277813" eaLnBrk="1" hangingPunct="1">
              <a:lnSpc>
                <a:spcPct val="80000"/>
              </a:lnSpc>
              <a:buFont typeface="Wingdings" pitchFamily="2" charset="2"/>
              <a:buNone/>
            </a:pPr>
            <a:r>
              <a:rPr lang="es-ES" sz="1800" dirty="0" smtClean="0">
                <a:latin typeface="+mj-lt"/>
              </a:rPr>
              <a:t>                          </a:t>
            </a:r>
            <a:r>
              <a:rPr lang="es-ES" sz="1800" dirty="0" err="1" smtClean="0">
                <a:latin typeface="+mj-lt"/>
              </a:rPr>
              <a:t>Ct</a:t>
            </a:r>
            <a:r>
              <a:rPr lang="es-ES" sz="1800" dirty="0" smtClean="0">
                <a:latin typeface="+mj-lt"/>
              </a:rPr>
              <a:t>= Ct+1</a:t>
            </a:r>
          </a:p>
          <a:p>
            <a:pPr marL="719138" indent="-277813" eaLnBrk="1" hangingPunct="1">
              <a:lnSpc>
                <a:spcPct val="80000"/>
              </a:lnSpc>
              <a:buFont typeface="Wingdings" pitchFamily="2" charset="2"/>
              <a:buNone/>
            </a:pPr>
            <a:r>
              <a:rPr lang="es-ES" sz="1800" dirty="0" smtClean="0">
                <a:latin typeface="+mj-lt"/>
              </a:rPr>
              <a:t>  </a:t>
            </a:r>
            <a:r>
              <a:rPr lang="es-ES" sz="1800" dirty="0" err="1" smtClean="0">
                <a:latin typeface="+mj-lt"/>
              </a:rPr>
              <a:t>Finsi</a:t>
            </a:r>
            <a:endParaRPr lang="es-ES" sz="1800" dirty="0" smtClean="0">
              <a:latin typeface="+mj-lt"/>
            </a:endParaRPr>
          </a:p>
          <a:p>
            <a:pPr marL="719138" indent="-277813" eaLnBrk="1" hangingPunct="1">
              <a:lnSpc>
                <a:spcPct val="80000"/>
              </a:lnSpc>
              <a:buFont typeface="Wingdings" pitchFamily="2" charset="2"/>
              <a:buNone/>
            </a:pPr>
            <a:r>
              <a:rPr lang="es-ES" sz="1800" dirty="0" smtClean="0">
                <a:latin typeface="+mj-lt"/>
              </a:rPr>
              <a:t>  </a:t>
            </a:r>
            <a:r>
              <a:rPr lang="es-ES" sz="1800" dirty="0" err="1" smtClean="0">
                <a:latin typeface="+mj-lt"/>
              </a:rPr>
              <a:t>Vol</a:t>
            </a:r>
            <a:r>
              <a:rPr lang="es-ES" sz="1800" dirty="0" smtClean="0">
                <a:latin typeface="+mj-lt"/>
              </a:rPr>
              <a:t>= pi* (</a:t>
            </a:r>
            <a:r>
              <a:rPr lang="es-ES" sz="1800" b="1" dirty="0" err="1" smtClean="0">
                <a:latin typeface="+mj-lt"/>
              </a:rPr>
              <a:t>diametro</a:t>
            </a:r>
            <a:r>
              <a:rPr lang="es-ES" sz="1800" b="1" dirty="0" smtClean="0">
                <a:latin typeface="+mj-lt"/>
              </a:rPr>
              <a:t>/2</a:t>
            </a:r>
            <a:r>
              <a:rPr lang="es-ES" sz="1800" dirty="0" smtClean="0">
                <a:latin typeface="+mj-lt"/>
              </a:rPr>
              <a:t> ) *(</a:t>
            </a:r>
            <a:r>
              <a:rPr lang="es-ES" sz="1800" b="1" dirty="0" err="1" smtClean="0">
                <a:latin typeface="+mj-lt"/>
              </a:rPr>
              <a:t>diametro</a:t>
            </a:r>
            <a:r>
              <a:rPr lang="es-ES" sz="1800" b="1" dirty="0" smtClean="0">
                <a:latin typeface="+mj-lt"/>
              </a:rPr>
              <a:t>/2</a:t>
            </a:r>
            <a:r>
              <a:rPr lang="es-ES" sz="1800" dirty="0" smtClean="0">
                <a:latin typeface="+mj-lt"/>
              </a:rPr>
              <a:t>) *altura</a:t>
            </a:r>
          </a:p>
          <a:p>
            <a:pPr marL="719138" indent="-277813" eaLnBrk="1" hangingPunct="1">
              <a:lnSpc>
                <a:spcPct val="80000"/>
              </a:lnSpc>
              <a:buFont typeface="Wingdings" pitchFamily="2" charset="2"/>
              <a:buNone/>
            </a:pPr>
            <a:r>
              <a:rPr lang="es-ES" sz="1800" dirty="0" smtClean="0">
                <a:latin typeface="+mj-lt"/>
              </a:rPr>
              <a:t>  Si ( </a:t>
            </a:r>
            <a:r>
              <a:rPr lang="es-ES" sz="1800" b="1" dirty="0" smtClean="0">
                <a:latin typeface="+mj-lt"/>
              </a:rPr>
              <a:t>( </a:t>
            </a:r>
            <a:r>
              <a:rPr lang="es-ES" sz="1800" b="1" dirty="0" err="1" smtClean="0">
                <a:latin typeface="+mj-lt"/>
              </a:rPr>
              <a:t>Vol</a:t>
            </a:r>
            <a:r>
              <a:rPr lang="es-ES" sz="1800" b="1" dirty="0" smtClean="0">
                <a:latin typeface="+mj-lt"/>
              </a:rPr>
              <a:t>- 600</a:t>
            </a:r>
            <a:r>
              <a:rPr lang="es-ES" sz="1800" dirty="0" smtClean="0">
                <a:latin typeface="+mj-lt"/>
              </a:rPr>
              <a:t>)&gt; 0.5) o ( ( </a:t>
            </a:r>
            <a:r>
              <a:rPr lang="es-ES" sz="1800" b="1" dirty="0" err="1" smtClean="0">
                <a:latin typeface="+mj-lt"/>
              </a:rPr>
              <a:t>Vol</a:t>
            </a:r>
            <a:r>
              <a:rPr lang="es-ES" sz="1800" b="1" dirty="0" smtClean="0">
                <a:latin typeface="+mj-lt"/>
              </a:rPr>
              <a:t>- 600)&lt;-</a:t>
            </a:r>
            <a:r>
              <a:rPr lang="es-ES" sz="1800" dirty="0" smtClean="0">
                <a:latin typeface="+mj-lt"/>
              </a:rPr>
              <a:t> 0.5))</a:t>
            </a:r>
          </a:p>
          <a:p>
            <a:pPr marL="719138" indent="-277813" eaLnBrk="1" hangingPunct="1">
              <a:lnSpc>
                <a:spcPct val="80000"/>
              </a:lnSpc>
              <a:buFont typeface="Wingdings" pitchFamily="2" charset="2"/>
              <a:buNone/>
            </a:pPr>
            <a:r>
              <a:rPr lang="es-ES" sz="1800" dirty="0" smtClean="0">
                <a:latin typeface="+mj-lt"/>
              </a:rPr>
              <a:t>          Entonces  Escribir “ Recipiente defectuoso”</a:t>
            </a:r>
          </a:p>
          <a:p>
            <a:pPr marL="719138" indent="-277813" eaLnBrk="1" hangingPunct="1">
              <a:lnSpc>
                <a:spcPct val="80000"/>
              </a:lnSpc>
              <a:buFont typeface="Wingdings" pitchFamily="2" charset="2"/>
              <a:buNone/>
            </a:pPr>
            <a:r>
              <a:rPr lang="es-ES" sz="1800" dirty="0" smtClean="0">
                <a:latin typeface="+mj-lt"/>
              </a:rPr>
              <a:t>                            </a:t>
            </a:r>
            <a:r>
              <a:rPr lang="es-ES" sz="1800" dirty="0" err="1" smtClean="0">
                <a:latin typeface="+mj-lt"/>
              </a:rPr>
              <a:t>Cc</a:t>
            </a:r>
            <a:r>
              <a:rPr lang="es-ES" sz="1800" dirty="0" smtClean="0">
                <a:latin typeface="+mj-lt"/>
              </a:rPr>
              <a:t>= Cc+1</a:t>
            </a:r>
          </a:p>
          <a:p>
            <a:pPr marL="719138" indent="-277813" eaLnBrk="1" hangingPunct="1">
              <a:lnSpc>
                <a:spcPct val="80000"/>
              </a:lnSpc>
              <a:buFont typeface="Wingdings" pitchFamily="2" charset="2"/>
              <a:buNone/>
            </a:pPr>
            <a:r>
              <a:rPr lang="es-ES" sz="1800" dirty="0" smtClean="0">
                <a:latin typeface="+mj-lt"/>
              </a:rPr>
              <a:t> Finsi</a:t>
            </a:r>
          </a:p>
          <a:p>
            <a:pPr eaLnBrk="1" hangingPunct="1">
              <a:lnSpc>
                <a:spcPct val="80000"/>
              </a:lnSpc>
              <a:buFont typeface="Wingdings" pitchFamily="2" charset="2"/>
              <a:buNone/>
            </a:pPr>
            <a:r>
              <a:rPr lang="es-ES" sz="1800" b="1" dirty="0" err="1" smtClean="0">
                <a:latin typeface="+mj-lt"/>
              </a:rPr>
              <a:t>Finpara</a:t>
            </a:r>
            <a:endParaRPr lang="es-ES" sz="1800" b="1" dirty="0" smtClean="0">
              <a:latin typeface="+mj-lt"/>
            </a:endParaRPr>
          </a:p>
          <a:p>
            <a:pPr eaLnBrk="1" hangingPunct="1">
              <a:lnSpc>
                <a:spcPct val="80000"/>
              </a:lnSpc>
              <a:buFont typeface="Wingdings" pitchFamily="2" charset="2"/>
              <a:buNone/>
            </a:pPr>
            <a:endParaRPr lang="es-ES" sz="2000" b="1" dirty="0" smtClean="0">
              <a:latin typeface="+mj-lt"/>
            </a:endParaRPr>
          </a:p>
        </p:txBody>
      </p:sp>
      <p:sp>
        <p:nvSpPr>
          <p:cNvPr id="7172"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Tree>
    <p:extLst>
      <p:ext uri="{BB962C8B-B14F-4D97-AF65-F5344CB8AC3E}">
        <p14:creationId xmlns:p14="http://schemas.microsoft.com/office/powerpoint/2010/main" val="4016626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idx="4294967295"/>
          </p:nvPr>
        </p:nvSpPr>
        <p:spPr>
          <a:xfrm>
            <a:off x="0" y="1125538"/>
            <a:ext cx="3889375" cy="579437"/>
          </a:xfrm>
        </p:spPr>
        <p:txBody>
          <a:bodyPr/>
          <a:lstStyle/>
          <a:p>
            <a:pPr eaLnBrk="1" hangingPunct="1"/>
            <a:r>
              <a:rPr lang="es-ES_tradnl" sz="2400" smtClean="0">
                <a:solidFill>
                  <a:schemeClr val="tx1"/>
                </a:solidFill>
              </a:rPr>
              <a:t>Ejemplo</a:t>
            </a:r>
          </a:p>
        </p:txBody>
      </p:sp>
      <p:sp>
        <p:nvSpPr>
          <p:cNvPr id="13315" name="Rectangle 3"/>
          <p:cNvSpPr>
            <a:spLocks noGrp="1" noChangeArrowheads="1"/>
          </p:cNvSpPr>
          <p:nvPr>
            <p:ph type="body" idx="4294967295"/>
          </p:nvPr>
        </p:nvSpPr>
        <p:spPr>
          <a:xfrm>
            <a:off x="611560" y="1844824"/>
            <a:ext cx="8305800" cy="3659188"/>
          </a:xfrm>
        </p:spPr>
        <p:txBody>
          <a:bodyPr>
            <a:noAutofit/>
          </a:bodyPr>
          <a:lstStyle/>
          <a:p>
            <a:pPr eaLnBrk="1" hangingPunct="1">
              <a:lnSpc>
                <a:spcPct val="80000"/>
              </a:lnSpc>
              <a:buFont typeface="Wingdings" pitchFamily="2" charset="2"/>
              <a:buNone/>
            </a:pPr>
            <a:r>
              <a:rPr lang="es-ES_tradnl" sz="2000" dirty="0" smtClean="0">
                <a:latin typeface="+mj-lt"/>
              </a:rPr>
              <a:t> </a:t>
            </a:r>
            <a:r>
              <a:rPr lang="pt-BR" sz="2000" dirty="0" err="1" smtClean="0">
                <a:latin typeface="+mj-lt"/>
              </a:rPr>
              <a:t>entero</a:t>
            </a:r>
            <a:r>
              <a:rPr lang="pt-BR" sz="2000" dirty="0" smtClean="0">
                <a:latin typeface="+mj-lt"/>
              </a:rPr>
              <a:t> j, </a:t>
            </a:r>
            <a:r>
              <a:rPr lang="pt-BR" sz="2000" dirty="0" err="1" smtClean="0">
                <a:latin typeface="+mj-lt"/>
              </a:rPr>
              <a:t>min</a:t>
            </a:r>
            <a:endParaRPr lang="pt-BR" sz="2000" b="1" dirty="0" smtClean="0">
              <a:latin typeface="+mj-lt"/>
            </a:endParaRPr>
          </a:p>
          <a:p>
            <a:pPr eaLnBrk="1" hangingPunct="1">
              <a:lnSpc>
                <a:spcPct val="80000"/>
              </a:lnSpc>
              <a:buFont typeface="Wingdings" pitchFamily="2" charset="2"/>
              <a:buNone/>
            </a:pPr>
            <a:endParaRPr lang="pt-BR" sz="2000" dirty="0" smtClean="0">
              <a:latin typeface="+mj-lt"/>
            </a:endParaRPr>
          </a:p>
          <a:p>
            <a:pPr eaLnBrk="1" hangingPunct="1">
              <a:lnSpc>
                <a:spcPct val="80000"/>
              </a:lnSpc>
              <a:buFont typeface="Wingdings" pitchFamily="2" charset="2"/>
              <a:buNone/>
            </a:pPr>
            <a:r>
              <a:rPr lang="pt-BR" sz="2000" dirty="0" smtClean="0">
                <a:latin typeface="+mj-lt"/>
              </a:rPr>
              <a:t>    </a:t>
            </a:r>
            <a:r>
              <a:rPr lang="pt-BR" sz="2000" dirty="0" err="1" smtClean="0">
                <a:latin typeface="+mj-lt"/>
              </a:rPr>
              <a:t>min</a:t>
            </a:r>
            <a:r>
              <a:rPr lang="pt-BR" sz="2000" dirty="0" smtClean="0">
                <a:latin typeface="+mj-lt"/>
              </a:rPr>
              <a:t>= 0                                         </a:t>
            </a:r>
            <a:r>
              <a:rPr lang="pt-BR" sz="2000" b="1" dirty="0" smtClean="0">
                <a:solidFill>
                  <a:srgbClr val="C00000"/>
                </a:solidFill>
                <a:latin typeface="+mj-lt"/>
              </a:rPr>
              <a:t>1ut</a:t>
            </a:r>
            <a:r>
              <a:rPr lang="pt-BR" sz="2000" dirty="0" smtClean="0">
                <a:solidFill>
                  <a:srgbClr val="C00000"/>
                </a:solidFill>
                <a:latin typeface="+mj-lt"/>
              </a:rPr>
              <a:t> </a:t>
            </a:r>
          </a:p>
          <a:p>
            <a:pPr eaLnBrk="1" hangingPunct="1">
              <a:lnSpc>
                <a:spcPct val="80000"/>
              </a:lnSpc>
              <a:buFont typeface="Wingdings" pitchFamily="2" charset="2"/>
              <a:buNone/>
            </a:pPr>
            <a:endParaRPr lang="pt-BR" sz="2000" b="1" dirty="0" smtClean="0">
              <a:latin typeface="+mj-lt"/>
            </a:endParaRPr>
          </a:p>
          <a:p>
            <a:pPr>
              <a:lnSpc>
                <a:spcPct val="80000"/>
              </a:lnSpc>
              <a:buNone/>
            </a:pPr>
            <a:r>
              <a:rPr lang="pt-BR" sz="2000" dirty="0" smtClean="0">
                <a:latin typeface="+mj-lt"/>
              </a:rPr>
              <a:t>   Para j desde 1 hasta n-1            </a:t>
            </a:r>
            <a:r>
              <a:rPr lang="pt-BR" sz="2000" dirty="0" smtClean="0">
                <a:solidFill>
                  <a:srgbClr val="C00000"/>
                </a:solidFill>
                <a:latin typeface="+mj-lt"/>
              </a:rPr>
              <a:t>1+ n-1 + n =  </a:t>
            </a:r>
            <a:r>
              <a:rPr lang="pt-BR" sz="2000" b="1" dirty="0" smtClean="0">
                <a:solidFill>
                  <a:srgbClr val="C00000"/>
                </a:solidFill>
                <a:latin typeface="+mj-lt"/>
              </a:rPr>
              <a:t>2n</a:t>
            </a:r>
            <a:endParaRPr lang="pt-BR" sz="2000" dirty="0" smtClean="0">
              <a:solidFill>
                <a:srgbClr val="C00000"/>
              </a:solidFill>
              <a:latin typeface="+mj-lt"/>
            </a:endParaRPr>
          </a:p>
          <a:p>
            <a:pPr eaLnBrk="1" hangingPunct="1">
              <a:lnSpc>
                <a:spcPct val="80000"/>
              </a:lnSpc>
              <a:buFont typeface="Wingdings" pitchFamily="2" charset="2"/>
              <a:buNone/>
            </a:pPr>
            <a:r>
              <a:rPr lang="pt-BR" sz="2000" dirty="0" smtClean="0">
                <a:latin typeface="+mj-lt"/>
              </a:rPr>
              <a:t>                  </a:t>
            </a:r>
            <a:endParaRPr lang="pt-BR" sz="2000" b="1" dirty="0" smtClean="0">
              <a:latin typeface="+mj-lt"/>
            </a:endParaRPr>
          </a:p>
          <a:p>
            <a:pPr eaLnBrk="1" hangingPunct="1">
              <a:lnSpc>
                <a:spcPct val="80000"/>
              </a:lnSpc>
              <a:buFont typeface="Wingdings" pitchFamily="2" charset="2"/>
              <a:buNone/>
            </a:pPr>
            <a:r>
              <a:rPr lang="es-ES_tradnl" sz="2000" dirty="0" smtClean="0">
                <a:latin typeface="+mj-lt"/>
              </a:rPr>
              <a:t>     si (vector[j] &lt; vector[min])      </a:t>
            </a:r>
            <a:r>
              <a:rPr lang="es-ES_tradnl" sz="2000" dirty="0" smtClean="0">
                <a:solidFill>
                  <a:srgbClr val="C00000"/>
                </a:solidFill>
                <a:latin typeface="+mj-lt"/>
              </a:rPr>
              <a:t>3ut</a:t>
            </a:r>
            <a:r>
              <a:rPr lang="es-ES_tradnl" sz="2000" dirty="0" smtClean="0">
                <a:latin typeface="+mj-lt"/>
              </a:rPr>
              <a:t> </a:t>
            </a:r>
          </a:p>
          <a:p>
            <a:pPr>
              <a:lnSpc>
                <a:spcPct val="80000"/>
              </a:lnSpc>
              <a:buNone/>
            </a:pPr>
            <a:r>
              <a:rPr lang="es-ES_tradnl" sz="2000" dirty="0" smtClean="0">
                <a:latin typeface="+mj-lt"/>
              </a:rPr>
              <a:t>                                                                                       </a:t>
            </a:r>
            <a:r>
              <a:rPr lang="pt-BR" sz="2000" b="1" dirty="0" smtClean="0">
                <a:solidFill>
                  <a:srgbClr val="C00000"/>
                </a:solidFill>
                <a:latin typeface="+mj-lt"/>
              </a:rPr>
              <a:t>4(n-1</a:t>
            </a:r>
            <a:r>
              <a:rPr lang="pt-BR" sz="2000" dirty="0" smtClean="0">
                <a:solidFill>
                  <a:srgbClr val="C00000"/>
                </a:solidFill>
                <a:latin typeface="+mj-lt"/>
              </a:rPr>
              <a:t>) = </a:t>
            </a:r>
            <a:r>
              <a:rPr lang="pt-BR" sz="2000" b="1" dirty="0" smtClean="0">
                <a:solidFill>
                  <a:srgbClr val="C00000"/>
                </a:solidFill>
                <a:latin typeface="+mj-lt"/>
              </a:rPr>
              <a:t>4n-4</a:t>
            </a:r>
            <a:endParaRPr lang="es-ES_tradnl" sz="2000" dirty="0" smtClean="0">
              <a:solidFill>
                <a:srgbClr val="C00000"/>
              </a:solidFill>
              <a:latin typeface="+mj-lt"/>
            </a:endParaRPr>
          </a:p>
          <a:p>
            <a:pPr eaLnBrk="1" hangingPunct="1">
              <a:lnSpc>
                <a:spcPct val="80000"/>
              </a:lnSpc>
              <a:buFont typeface="Wingdings" pitchFamily="2" charset="2"/>
              <a:buNone/>
            </a:pPr>
            <a:r>
              <a:rPr lang="es-ES" sz="2000" dirty="0" smtClean="0">
                <a:latin typeface="+mj-lt"/>
              </a:rPr>
              <a:t>                  </a:t>
            </a:r>
            <a:r>
              <a:rPr lang="fr-FR" sz="2000" dirty="0" err="1" smtClean="0">
                <a:latin typeface="+mj-lt"/>
              </a:rPr>
              <a:t>entonces</a:t>
            </a:r>
            <a:r>
              <a:rPr lang="fr-FR" sz="2000" dirty="0" smtClean="0">
                <a:latin typeface="+mj-lt"/>
              </a:rPr>
              <a:t>    min= j        </a:t>
            </a:r>
            <a:r>
              <a:rPr lang="fr-FR" sz="2000" dirty="0" smtClean="0">
                <a:solidFill>
                  <a:srgbClr val="C00000"/>
                </a:solidFill>
                <a:latin typeface="+mj-lt"/>
              </a:rPr>
              <a:t>1ut</a:t>
            </a:r>
          </a:p>
          <a:p>
            <a:pPr eaLnBrk="1" hangingPunct="1">
              <a:lnSpc>
                <a:spcPct val="80000"/>
              </a:lnSpc>
              <a:buFont typeface="Wingdings" pitchFamily="2" charset="2"/>
              <a:buNone/>
            </a:pPr>
            <a:r>
              <a:rPr lang="fr-FR" sz="2000" dirty="0" smtClean="0">
                <a:latin typeface="+mj-lt"/>
              </a:rPr>
              <a:t>      </a:t>
            </a:r>
            <a:r>
              <a:rPr lang="fr-FR" sz="2000" dirty="0" err="1" smtClean="0">
                <a:latin typeface="+mj-lt"/>
              </a:rPr>
              <a:t>finsi</a:t>
            </a:r>
            <a:r>
              <a:rPr lang="fr-FR" sz="2000" dirty="0" smtClean="0">
                <a:latin typeface="+mj-lt"/>
              </a:rPr>
              <a:t>        </a:t>
            </a:r>
          </a:p>
          <a:p>
            <a:pPr eaLnBrk="1" hangingPunct="1">
              <a:lnSpc>
                <a:spcPct val="80000"/>
              </a:lnSpc>
              <a:buFont typeface="Wingdings" pitchFamily="2" charset="2"/>
              <a:buNone/>
            </a:pPr>
            <a:endParaRPr lang="fr-FR" sz="2000" dirty="0" smtClean="0">
              <a:latin typeface="+mj-lt"/>
            </a:endParaRPr>
          </a:p>
          <a:p>
            <a:pPr eaLnBrk="1" hangingPunct="1">
              <a:lnSpc>
                <a:spcPct val="80000"/>
              </a:lnSpc>
              <a:buFont typeface="Wingdings" pitchFamily="2" charset="2"/>
              <a:buNone/>
            </a:pPr>
            <a:r>
              <a:rPr lang="fr-FR" sz="2000" dirty="0" smtClean="0">
                <a:latin typeface="+mj-lt"/>
              </a:rPr>
              <a:t>   </a:t>
            </a:r>
            <a:r>
              <a:rPr lang="fr-FR" sz="2000" dirty="0" err="1" smtClean="0">
                <a:latin typeface="+mj-lt"/>
              </a:rPr>
              <a:t>Finpara</a:t>
            </a:r>
            <a:endParaRPr lang="fr-FR" sz="2000" dirty="0" smtClean="0">
              <a:latin typeface="+mj-lt"/>
            </a:endParaRPr>
          </a:p>
          <a:p>
            <a:pPr eaLnBrk="1" hangingPunct="1">
              <a:lnSpc>
                <a:spcPct val="80000"/>
              </a:lnSpc>
              <a:buFont typeface="Wingdings" pitchFamily="2" charset="2"/>
              <a:buNone/>
            </a:pPr>
            <a:endParaRPr lang="pt-BR" sz="2000" dirty="0" smtClean="0">
              <a:latin typeface="+mj-lt"/>
            </a:endParaRPr>
          </a:p>
          <a:p>
            <a:pPr eaLnBrk="1" hangingPunct="1">
              <a:lnSpc>
                <a:spcPct val="80000"/>
              </a:lnSpc>
              <a:buFont typeface="Wingdings" pitchFamily="2" charset="2"/>
              <a:buNone/>
            </a:pPr>
            <a:endParaRPr lang="pt-BR" sz="2000" dirty="0" smtClean="0">
              <a:latin typeface="+mj-lt"/>
            </a:endParaRPr>
          </a:p>
          <a:p>
            <a:pPr eaLnBrk="1" hangingPunct="1">
              <a:lnSpc>
                <a:spcPct val="80000"/>
              </a:lnSpc>
              <a:buFont typeface="Wingdings" pitchFamily="2" charset="2"/>
              <a:buNone/>
            </a:pPr>
            <a:r>
              <a:rPr lang="pt-BR" sz="2000" dirty="0" smtClean="0">
                <a:latin typeface="+mj-lt"/>
              </a:rPr>
              <a:t>                                </a:t>
            </a:r>
            <a:r>
              <a:rPr lang="pt-BR" sz="2000" b="1" dirty="0" smtClean="0">
                <a:latin typeface="+mj-lt"/>
              </a:rPr>
              <a:t>T(n)=  </a:t>
            </a:r>
            <a:r>
              <a:rPr lang="pt-BR" sz="2000" b="1" dirty="0" smtClean="0">
                <a:solidFill>
                  <a:srgbClr val="C00000"/>
                </a:solidFill>
                <a:latin typeface="+mj-lt"/>
              </a:rPr>
              <a:t>1+2n+4n-4=  6n-3,  </a:t>
            </a:r>
            <a:r>
              <a:rPr lang="pt-BR" sz="2000" b="1" dirty="0" err="1" smtClean="0">
                <a:solidFill>
                  <a:srgbClr val="C00000"/>
                </a:solidFill>
                <a:latin typeface="+mj-lt"/>
              </a:rPr>
              <a:t>entonces</a:t>
            </a:r>
            <a:r>
              <a:rPr lang="pt-BR" sz="2000" b="1" dirty="0" smtClean="0">
                <a:solidFill>
                  <a:srgbClr val="C00000"/>
                </a:solidFill>
                <a:latin typeface="+mj-lt"/>
              </a:rPr>
              <a:t>  T(n) </a:t>
            </a:r>
            <a:r>
              <a:rPr lang="el-GR" sz="2000" b="1" dirty="0" smtClean="0">
                <a:solidFill>
                  <a:srgbClr val="C00000"/>
                </a:solidFill>
                <a:latin typeface="+mj-lt"/>
              </a:rPr>
              <a:t>ϵ</a:t>
            </a:r>
            <a:r>
              <a:rPr lang="es-AR" sz="2000" b="1" dirty="0" smtClean="0">
                <a:solidFill>
                  <a:srgbClr val="C00000"/>
                </a:solidFill>
                <a:latin typeface="+mj-lt"/>
              </a:rPr>
              <a:t> O(n)</a:t>
            </a:r>
            <a:endParaRPr lang="fr-FR" sz="2000" b="1" dirty="0" smtClean="0">
              <a:solidFill>
                <a:srgbClr val="C00000"/>
              </a:solidFill>
              <a:latin typeface="+mj-lt"/>
            </a:endParaRPr>
          </a:p>
          <a:p>
            <a:pPr eaLnBrk="1" hangingPunct="1">
              <a:lnSpc>
                <a:spcPct val="80000"/>
              </a:lnSpc>
              <a:buFont typeface="Wingdings" pitchFamily="2" charset="2"/>
              <a:buNone/>
            </a:pPr>
            <a:r>
              <a:rPr lang="es-ES_tradnl" sz="2000" dirty="0" smtClean="0">
                <a:latin typeface="+mj-lt"/>
              </a:rPr>
              <a:t>                                                                                        </a:t>
            </a:r>
          </a:p>
        </p:txBody>
      </p:sp>
      <p:sp>
        <p:nvSpPr>
          <p:cNvPr id="13316"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
        <p:nvSpPr>
          <p:cNvPr id="5" name="4 Cerrar llave"/>
          <p:cNvSpPr/>
          <p:nvPr/>
        </p:nvSpPr>
        <p:spPr bwMode="auto">
          <a:xfrm>
            <a:off x="5148064" y="3789040"/>
            <a:ext cx="71438" cy="785818"/>
          </a:xfrm>
          <a:prstGeom prst="righ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914400" y="0"/>
            <a:ext cx="8229600" cy="692150"/>
          </a:xfrm>
        </p:spPr>
        <p:txBody>
          <a:bodyPr anchor="ctr">
            <a:normAutofit fontScale="90000"/>
          </a:bodyPr>
          <a:lstStyle/>
          <a:p>
            <a:pPr eaLnBrk="1" hangingPunct="1"/>
            <a:r>
              <a:rPr lang="es-ES" sz="2000" smtClean="0">
                <a:solidFill>
                  <a:schemeClr val="tx1"/>
                </a:solidFill>
              </a:rPr>
              <a:t>Análisis</a:t>
            </a:r>
            <a:r>
              <a:rPr lang="es-ES" smtClean="0"/>
              <a:t> </a:t>
            </a:r>
            <a:r>
              <a:rPr lang="es-ES" sz="2000" smtClean="0">
                <a:solidFill>
                  <a:schemeClr val="tx1"/>
                </a:solidFill>
              </a:rPr>
              <a:t>Práctico: </a:t>
            </a:r>
            <a:r>
              <a:rPr lang="es-ES" sz="1600" smtClean="0">
                <a:solidFill>
                  <a:schemeClr val="tx1"/>
                </a:solidFill>
              </a:rPr>
              <a:t>Cálculo de unidades de tiempo</a:t>
            </a:r>
            <a:endParaRPr lang="es-AR" sz="1600" smtClean="0">
              <a:solidFill>
                <a:schemeClr val="tx1"/>
              </a:solidFill>
            </a:endParaRPr>
          </a:p>
        </p:txBody>
      </p:sp>
      <p:sp>
        <p:nvSpPr>
          <p:cNvPr id="14339" name="Rectangle 13"/>
          <p:cNvSpPr>
            <a:spLocks noGrp="1" noChangeArrowheads="1"/>
          </p:cNvSpPr>
          <p:nvPr>
            <p:ph type="body" sz="half" idx="4294967295"/>
          </p:nvPr>
        </p:nvSpPr>
        <p:spPr>
          <a:xfrm>
            <a:off x="288032" y="765175"/>
            <a:ext cx="4716016" cy="6453188"/>
          </a:xfrm>
        </p:spPr>
        <p:txBody>
          <a:bodyPr/>
          <a:lstStyle/>
          <a:p>
            <a:pPr eaLnBrk="1" hangingPunct="1">
              <a:lnSpc>
                <a:spcPct val="80000"/>
              </a:lnSpc>
              <a:buFont typeface="Wingdings" pitchFamily="2" charset="2"/>
              <a:buNone/>
            </a:pPr>
            <a:r>
              <a:rPr lang="es-ES" sz="1400" dirty="0" smtClean="0"/>
              <a:t>Constante </a:t>
            </a:r>
            <a:r>
              <a:rPr lang="es-ES" sz="1400" b="1" dirty="0" smtClean="0"/>
              <a:t>N=2000</a:t>
            </a:r>
          </a:p>
          <a:p>
            <a:pPr eaLnBrk="1" hangingPunct="1">
              <a:lnSpc>
                <a:spcPct val="80000"/>
              </a:lnSpc>
              <a:buFont typeface="Wingdings" pitchFamily="2" charset="2"/>
              <a:buNone/>
            </a:pPr>
            <a:r>
              <a:rPr lang="es-ES" sz="1400" dirty="0" smtClean="0"/>
              <a:t>entero </a:t>
            </a:r>
            <a:r>
              <a:rPr lang="es-ES" sz="1400" dirty="0" err="1" smtClean="0"/>
              <a:t>Ct</a:t>
            </a:r>
            <a:r>
              <a:rPr lang="es-ES" sz="1400" dirty="0" smtClean="0"/>
              <a:t>, </a:t>
            </a:r>
            <a:r>
              <a:rPr lang="es-ES" sz="1400" dirty="0" err="1" smtClean="0"/>
              <a:t>Cc</a:t>
            </a:r>
            <a:r>
              <a:rPr lang="es-ES" sz="1400" dirty="0" smtClean="0"/>
              <a:t>,</a:t>
            </a:r>
          </a:p>
          <a:p>
            <a:pPr eaLnBrk="1" hangingPunct="1">
              <a:lnSpc>
                <a:spcPct val="80000"/>
              </a:lnSpc>
              <a:buFont typeface="Wingdings" pitchFamily="2" charset="2"/>
              <a:buNone/>
            </a:pPr>
            <a:r>
              <a:rPr lang="es-ES" sz="1400" dirty="0" smtClean="0"/>
              <a:t>real Pi, </a:t>
            </a:r>
            <a:r>
              <a:rPr lang="es-ES" sz="1400" dirty="0" err="1" smtClean="0"/>
              <a:t>diametro</a:t>
            </a:r>
            <a:r>
              <a:rPr lang="es-ES" sz="1400" dirty="0" smtClean="0"/>
              <a:t>, altura, </a:t>
            </a:r>
            <a:r>
              <a:rPr lang="es-ES" sz="1400" dirty="0" err="1" smtClean="0"/>
              <a:t>sup,Vol</a:t>
            </a:r>
            <a:endParaRPr lang="es-ES" sz="1400" dirty="0" smtClean="0"/>
          </a:p>
          <a:p>
            <a:pPr eaLnBrk="1" hangingPunct="1">
              <a:lnSpc>
                <a:spcPct val="80000"/>
              </a:lnSpc>
              <a:buFont typeface="Wingdings" pitchFamily="2" charset="2"/>
              <a:buNone/>
            </a:pPr>
            <a:r>
              <a:rPr lang="es-ES" sz="1400" dirty="0" smtClean="0"/>
              <a:t>1   Pi= 3.14159</a:t>
            </a:r>
          </a:p>
          <a:p>
            <a:pPr eaLnBrk="1" hangingPunct="1">
              <a:lnSpc>
                <a:spcPct val="80000"/>
              </a:lnSpc>
              <a:buFont typeface="Wingdings" pitchFamily="2" charset="2"/>
              <a:buNone/>
            </a:pPr>
            <a:r>
              <a:rPr lang="es-ES" sz="1400" dirty="0" smtClean="0"/>
              <a:t>2   </a:t>
            </a:r>
            <a:r>
              <a:rPr lang="es-ES" sz="1400" dirty="0" err="1" smtClean="0"/>
              <a:t>Ct</a:t>
            </a:r>
            <a:r>
              <a:rPr lang="es-ES" sz="1400" dirty="0" smtClean="0"/>
              <a:t>=0                                                     </a:t>
            </a:r>
            <a:r>
              <a:rPr lang="es-ES" sz="1400" b="1" dirty="0" smtClean="0"/>
              <a:t>1 ut   c/u</a:t>
            </a:r>
          </a:p>
          <a:p>
            <a:pPr eaLnBrk="1" hangingPunct="1">
              <a:lnSpc>
                <a:spcPct val="80000"/>
              </a:lnSpc>
              <a:buFont typeface="Wingdings" pitchFamily="2" charset="2"/>
              <a:buNone/>
            </a:pPr>
            <a:r>
              <a:rPr lang="es-ES" sz="1400" dirty="0" smtClean="0"/>
              <a:t>3   </a:t>
            </a:r>
            <a:r>
              <a:rPr lang="es-ES" sz="1400" dirty="0" err="1" smtClean="0"/>
              <a:t>Cc</a:t>
            </a:r>
            <a:r>
              <a:rPr lang="es-ES" sz="1400" dirty="0" smtClean="0"/>
              <a:t>=0</a:t>
            </a:r>
          </a:p>
          <a:p>
            <a:pPr eaLnBrk="1" hangingPunct="1">
              <a:lnSpc>
                <a:spcPct val="80000"/>
              </a:lnSpc>
              <a:buFont typeface="Wingdings" pitchFamily="2" charset="2"/>
              <a:buNone/>
            </a:pPr>
            <a:r>
              <a:rPr lang="es-ES" sz="1400" dirty="0" smtClean="0"/>
              <a:t>4   </a:t>
            </a:r>
            <a:r>
              <a:rPr lang="es-ES" sz="1400" b="1" dirty="0" smtClean="0"/>
              <a:t>Para i desde 1 hasta N</a:t>
            </a:r>
          </a:p>
          <a:p>
            <a:pPr eaLnBrk="1" hangingPunct="1">
              <a:lnSpc>
                <a:spcPct val="80000"/>
              </a:lnSpc>
              <a:buFont typeface="Wingdings" pitchFamily="2" charset="2"/>
              <a:buNone/>
            </a:pPr>
            <a:r>
              <a:rPr lang="es-ES" sz="1400" dirty="0" smtClean="0"/>
              <a:t>5   Leer </a:t>
            </a:r>
            <a:r>
              <a:rPr lang="es-ES" sz="1400" dirty="0" err="1" smtClean="0"/>
              <a:t>diametro</a:t>
            </a:r>
            <a:r>
              <a:rPr lang="es-ES" sz="1400" dirty="0" smtClean="0"/>
              <a:t>, altura</a:t>
            </a:r>
          </a:p>
          <a:p>
            <a:pPr eaLnBrk="1" hangingPunct="1">
              <a:lnSpc>
                <a:spcPct val="80000"/>
              </a:lnSpc>
              <a:buFont typeface="Wingdings" pitchFamily="2" charset="2"/>
              <a:buNone/>
            </a:pPr>
            <a:r>
              <a:rPr lang="es-ES" sz="1400" dirty="0" smtClean="0"/>
              <a:t>6   radio= </a:t>
            </a:r>
            <a:r>
              <a:rPr lang="es-ES" sz="1400" dirty="0" err="1" smtClean="0"/>
              <a:t>diametro</a:t>
            </a:r>
            <a:r>
              <a:rPr lang="es-ES" sz="1400" dirty="0" smtClean="0"/>
              <a:t>/2</a:t>
            </a:r>
            <a:endParaRPr lang="es-ES" sz="1400" b="1" dirty="0" smtClean="0"/>
          </a:p>
          <a:p>
            <a:pPr eaLnBrk="1" hangingPunct="1">
              <a:lnSpc>
                <a:spcPct val="80000"/>
              </a:lnSpc>
              <a:buFont typeface="Wingdings" pitchFamily="2" charset="2"/>
              <a:buNone/>
            </a:pPr>
            <a:r>
              <a:rPr lang="es-AR" sz="1400" dirty="0" smtClean="0"/>
              <a:t>7   </a:t>
            </a:r>
            <a:r>
              <a:rPr lang="es-AR" sz="1400" dirty="0" err="1" smtClean="0"/>
              <a:t>radioc</a:t>
            </a:r>
            <a:r>
              <a:rPr lang="es-AR" sz="1400" dirty="0" smtClean="0"/>
              <a:t>=radio*radio                                  </a:t>
            </a:r>
            <a:r>
              <a:rPr lang="es-ES" sz="1400" b="1" dirty="0" smtClean="0"/>
              <a:t>2 ut  c/u</a:t>
            </a:r>
            <a:endParaRPr lang="es-AR" sz="1400" b="1" dirty="0" smtClean="0"/>
          </a:p>
          <a:p>
            <a:pPr eaLnBrk="1" hangingPunct="1">
              <a:lnSpc>
                <a:spcPct val="80000"/>
              </a:lnSpc>
              <a:buFontTx/>
              <a:buAutoNum type="arabicPlain" startAt="8"/>
            </a:pPr>
            <a:r>
              <a:rPr lang="es-AR" sz="1400" dirty="0" err="1" smtClean="0"/>
              <a:t>sup</a:t>
            </a:r>
            <a:r>
              <a:rPr lang="es-AR" sz="1400" dirty="0" smtClean="0"/>
              <a:t> = pi* </a:t>
            </a:r>
            <a:r>
              <a:rPr lang="es-AR" sz="1400" dirty="0" err="1" smtClean="0"/>
              <a:t>radioc</a:t>
            </a:r>
            <a:r>
              <a:rPr lang="es-AR" sz="1400" dirty="0" smtClean="0"/>
              <a:t>                 </a:t>
            </a:r>
          </a:p>
          <a:p>
            <a:pPr eaLnBrk="1" hangingPunct="1">
              <a:lnSpc>
                <a:spcPct val="80000"/>
              </a:lnSpc>
              <a:buFontTx/>
              <a:buAutoNum type="arabicPlain" startAt="8"/>
            </a:pPr>
            <a:r>
              <a:rPr lang="es-ES" sz="1400" dirty="0" err="1" smtClean="0"/>
              <a:t>dif</a:t>
            </a:r>
            <a:r>
              <a:rPr lang="es-ES" sz="1400" dirty="0" smtClean="0"/>
              <a:t>= sup-25</a:t>
            </a:r>
          </a:p>
          <a:p>
            <a:pPr eaLnBrk="1" hangingPunct="1">
              <a:lnSpc>
                <a:spcPct val="80000"/>
              </a:lnSpc>
              <a:buFont typeface="Wingdings" pitchFamily="2" charset="2"/>
              <a:buNone/>
            </a:pPr>
            <a:r>
              <a:rPr lang="es-ES" sz="1400" dirty="0" smtClean="0"/>
              <a:t>10  </a:t>
            </a:r>
            <a:r>
              <a:rPr lang="es-ES" sz="1400" b="1" dirty="0" smtClean="0"/>
              <a:t>Si</a:t>
            </a:r>
            <a:r>
              <a:rPr lang="es-ES" sz="1400" dirty="0" smtClean="0"/>
              <a:t>  (( </a:t>
            </a:r>
            <a:r>
              <a:rPr lang="es-ES" sz="1400" dirty="0" err="1" smtClean="0"/>
              <a:t>dif</a:t>
            </a:r>
            <a:r>
              <a:rPr lang="es-ES" sz="1400" dirty="0" smtClean="0"/>
              <a:t>)&gt; 0.05 ) o (( </a:t>
            </a:r>
            <a:r>
              <a:rPr lang="es-ES" sz="1400" dirty="0" err="1" smtClean="0"/>
              <a:t>dif</a:t>
            </a:r>
            <a:r>
              <a:rPr lang="es-ES" sz="1400" dirty="0" smtClean="0"/>
              <a:t>) &lt; -0.05))</a:t>
            </a:r>
          </a:p>
          <a:p>
            <a:pPr eaLnBrk="1" hangingPunct="1">
              <a:lnSpc>
                <a:spcPct val="80000"/>
              </a:lnSpc>
              <a:buFont typeface="Wingdings" pitchFamily="2" charset="2"/>
              <a:buNone/>
            </a:pPr>
            <a:r>
              <a:rPr lang="es-ES" sz="1400" dirty="0" smtClean="0"/>
              <a:t>11    Entonces  Escribir “ Tapa a eliminar”         </a:t>
            </a:r>
            <a:r>
              <a:rPr lang="es-ES" sz="1400" b="1" dirty="0" smtClean="0"/>
              <a:t>6 ut</a:t>
            </a:r>
            <a:endParaRPr lang="fr-FR" sz="1400" b="1" dirty="0" smtClean="0"/>
          </a:p>
          <a:p>
            <a:pPr eaLnBrk="1" hangingPunct="1">
              <a:lnSpc>
                <a:spcPct val="80000"/>
              </a:lnSpc>
              <a:buFont typeface="Wingdings" pitchFamily="2" charset="2"/>
              <a:buNone/>
            </a:pPr>
            <a:r>
              <a:rPr lang="fr-FR" sz="1400" dirty="0" smtClean="0"/>
              <a:t>12                        Ct= Ct+1</a:t>
            </a:r>
          </a:p>
          <a:p>
            <a:pPr eaLnBrk="1" hangingPunct="1">
              <a:lnSpc>
                <a:spcPct val="80000"/>
              </a:lnSpc>
              <a:buFont typeface="Wingdings" pitchFamily="2" charset="2"/>
              <a:buNone/>
            </a:pPr>
            <a:r>
              <a:rPr lang="fr-FR" sz="1400" dirty="0" smtClean="0"/>
              <a:t>13  </a:t>
            </a:r>
            <a:r>
              <a:rPr lang="fr-FR" sz="1400" b="1" dirty="0" smtClean="0"/>
              <a:t>Finsi</a:t>
            </a:r>
          </a:p>
          <a:p>
            <a:pPr eaLnBrk="1" hangingPunct="1">
              <a:lnSpc>
                <a:spcPct val="80000"/>
              </a:lnSpc>
              <a:buFont typeface="Wingdings" pitchFamily="2" charset="2"/>
              <a:buNone/>
            </a:pPr>
            <a:r>
              <a:rPr lang="fr-FR" sz="1400" dirty="0" smtClean="0"/>
              <a:t>14  Vol= pi* </a:t>
            </a:r>
            <a:r>
              <a:rPr lang="fr-FR" sz="1400" dirty="0" err="1" smtClean="0"/>
              <a:t>radioc</a:t>
            </a:r>
            <a:r>
              <a:rPr lang="fr-FR" sz="1400" dirty="0" smtClean="0"/>
              <a:t>*</a:t>
            </a:r>
            <a:r>
              <a:rPr lang="fr-FR" sz="1400" dirty="0" err="1" smtClean="0"/>
              <a:t>altura</a:t>
            </a:r>
            <a:r>
              <a:rPr lang="fr-FR" sz="1400" dirty="0" smtClean="0"/>
              <a:t>                                    </a:t>
            </a:r>
            <a:r>
              <a:rPr lang="fr-FR" sz="1400" b="1" dirty="0" smtClean="0"/>
              <a:t>3 ut                      </a:t>
            </a:r>
            <a:endParaRPr lang="es-ES" sz="1400" b="1" dirty="0" smtClean="0"/>
          </a:p>
          <a:p>
            <a:pPr eaLnBrk="1" hangingPunct="1">
              <a:lnSpc>
                <a:spcPct val="80000"/>
              </a:lnSpc>
              <a:buFont typeface="Wingdings" pitchFamily="2" charset="2"/>
              <a:buNone/>
            </a:pPr>
            <a:r>
              <a:rPr lang="es-ES" sz="1400" dirty="0" smtClean="0"/>
              <a:t>15  </a:t>
            </a:r>
            <a:r>
              <a:rPr lang="es-ES" sz="1400" dirty="0" err="1" smtClean="0"/>
              <a:t>dif</a:t>
            </a:r>
            <a:r>
              <a:rPr lang="es-ES" sz="1400" dirty="0" smtClean="0"/>
              <a:t>=Vol-50                                                      </a:t>
            </a:r>
            <a:r>
              <a:rPr lang="es-ES" sz="1400" b="1" dirty="0" smtClean="0"/>
              <a:t>2</a:t>
            </a:r>
            <a:r>
              <a:rPr lang="fr-FR" sz="1400" b="1" dirty="0" smtClean="0"/>
              <a:t> ut</a:t>
            </a:r>
            <a:r>
              <a:rPr lang="es-ES" sz="1400" b="1" dirty="0" smtClean="0"/>
              <a:t> </a:t>
            </a:r>
          </a:p>
          <a:p>
            <a:pPr eaLnBrk="1" hangingPunct="1">
              <a:lnSpc>
                <a:spcPct val="80000"/>
              </a:lnSpc>
              <a:buFont typeface="Wingdings" pitchFamily="2" charset="2"/>
              <a:buNone/>
            </a:pPr>
            <a:r>
              <a:rPr lang="es-ES" sz="1400" dirty="0" smtClean="0"/>
              <a:t>16  </a:t>
            </a:r>
            <a:r>
              <a:rPr lang="es-ES" sz="1400" b="1" dirty="0" smtClean="0"/>
              <a:t>Si</a:t>
            </a:r>
            <a:r>
              <a:rPr lang="es-ES" sz="1400" dirty="0" smtClean="0"/>
              <a:t> (( </a:t>
            </a:r>
            <a:r>
              <a:rPr lang="es-ES" sz="1400" dirty="0" err="1" smtClean="0"/>
              <a:t>dif</a:t>
            </a:r>
            <a:r>
              <a:rPr lang="es-ES" sz="1400" dirty="0" smtClean="0"/>
              <a:t> &gt; 0.5) o ( </a:t>
            </a:r>
            <a:r>
              <a:rPr lang="es-ES" sz="1400" dirty="0" err="1" smtClean="0"/>
              <a:t>dif</a:t>
            </a:r>
            <a:r>
              <a:rPr lang="es-ES" sz="1400" dirty="0" smtClean="0"/>
              <a:t>&lt;- 0.5))</a:t>
            </a:r>
          </a:p>
          <a:p>
            <a:pPr eaLnBrk="1" hangingPunct="1">
              <a:lnSpc>
                <a:spcPct val="80000"/>
              </a:lnSpc>
              <a:buFont typeface="Wingdings" pitchFamily="2" charset="2"/>
              <a:buNone/>
            </a:pPr>
            <a:r>
              <a:rPr lang="es-ES" sz="1400" dirty="0" smtClean="0"/>
              <a:t>17  Entonces  Escribir “ Cilindro a eliminar”         </a:t>
            </a:r>
            <a:r>
              <a:rPr lang="es-ES" sz="1400" b="1" dirty="0" smtClean="0"/>
              <a:t>6ut</a:t>
            </a:r>
          </a:p>
          <a:p>
            <a:pPr eaLnBrk="1" hangingPunct="1">
              <a:lnSpc>
                <a:spcPct val="80000"/>
              </a:lnSpc>
              <a:buFont typeface="Wingdings" pitchFamily="2" charset="2"/>
              <a:buNone/>
            </a:pPr>
            <a:r>
              <a:rPr lang="es-ES" sz="1400" dirty="0" smtClean="0"/>
              <a:t>18                  </a:t>
            </a:r>
            <a:r>
              <a:rPr lang="es-ES" sz="1400" dirty="0" err="1" smtClean="0"/>
              <a:t>Cc</a:t>
            </a:r>
            <a:r>
              <a:rPr lang="es-ES" sz="1400" dirty="0" smtClean="0"/>
              <a:t>=Cc+1</a:t>
            </a:r>
          </a:p>
          <a:p>
            <a:pPr eaLnBrk="1" hangingPunct="1">
              <a:lnSpc>
                <a:spcPct val="80000"/>
              </a:lnSpc>
              <a:buFont typeface="Wingdings" pitchFamily="2" charset="2"/>
              <a:buNone/>
            </a:pPr>
            <a:r>
              <a:rPr lang="es-ES" sz="1400" dirty="0" smtClean="0"/>
              <a:t>19  </a:t>
            </a:r>
            <a:r>
              <a:rPr lang="es-ES" sz="1400" b="1" dirty="0" smtClean="0"/>
              <a:t>Finsi</a:t>
            </a:r>
          </a:p>
          <a:p>
            <a:pPr eaLnBrk="1" hangingPunct="1">
              <a:lnSpc>
                <a:spcPct val="80000"/>
              </a:lnSpc>
              <a:buFont typeface="Wingdings" pitchFamily="2" charset="2"/>
              <a:buNone/>
            </a:pPr>
            <a:r>
              <a:rPr lang="es-ES" sz="1400" dirty="0" smtClean="0"/>
              <a:t>20. </a:t>
            </a:r>
            <a:r>
              <a:rPr lang="es-ES" sz="1400" b="1" dirty="0" err="1" smtClean="0"/>
              <a:t>Finpara</a:t>
            </a:r>
            <a:endParaRPr lang="es-ES" sz="1400" b="1" dirty="0" smtClean="0"/>
          </a:p>
          <a:p>
            <a:pPr eaLnBrk="1" hangingPunct="1">
              <a:lnSpc>
                <a:spcPct val="80000"/>
              </a:lnSpc>
              <a:buFont typeface="Wingdings" pitchFamily="2" charset="2"/>
              <a:buNone/>
            </a:pPr>
            <a:r>
              <a:rPr lang="es-ES" sz="1400" dirty="0" smtClean="0"/>
              <a:t>21  Escribir “ Detectadas ”, </a:t>
            </a:r>
            <a:r>
              <a:rPr lang="es-ES" sz="1400" dirty="0" err="1" smtClean="0"/>
              <a:t>Ct</a:t>
            </a:r>
            <a:r>
              <a:rPr lang="es-ES" sz="1400" dirty="0" smtClean="0"/>
              <a:t>, “Porcentaje ”, </a:t>
            </a:r>
            <a:r>
              <a:rPr lang="es-ES" sz="1400" dirty="0" err="1" smtClean="0"/>
              <a:t>Ct</a:t>
            </a:r>
            <a:r>
              <a:rPr lang="es-ES" sz="1400" dirty="0" smtClean="0"/>
              <a:t>*100/N </a:t>
            </a:r>
          </a:p>
          <a:p>
            <a:pPr eaLnBrk="1" hangingPunct="1">
              <a:lnSpc>
                <a:spcPct val="80000"/>
              </a:lnSpc>
              <a:buFont typeface="Wingdings" pitchFamily="2" charset="2"/>
              <a:buNone/>
            </a:pPr>
            <a:r>
              <a:rPr lang="es-ES" sz="1400" dirty="0" smtClean="0"/>
              <a:t>22  Escribir “ Detectados ”, </a:t>
            </a:r>
            <a:r>
              <a:rPr lang="es-ES" sz="1400" dirty="0" err="1" smtClean="0"/>
              <a:t>Cc</a:t>
            </a:r>
            <a:r>
              <a:rPr lang="es-ES" sz="1400" dirty="0" smtClean="0"/>
              <a:t>, “cilindros defectuosos     Porcentaje ”, </a:t>
            </a:r>
            <a:r>
              <a:rPr lang="es-ES" sz="1400" dirty="0" err="1" smtClean="0"/>
              <a:t>Cc</a:t>
            </a:r>
            <a:r>
              <a:rPr lang="es-ES" sz="1400" dirty="0" smtClean="0"/>
              <a:t>*100/N</a:t>
            </a:r>
          </a:p>
          <a:p>
            <a:pPr eaLnBrk="1" hangingPunct="1">
              <a:lnSpc>
                <a:spcPct val="80000"/>
              </a:lnSpc>
              <a:buFont typeface="Wingdings" pitchFamily="2" charset="2"/>
              <a:buNone/>
            </a:pPr>
            <a:endParaRPr lang="es-AR" sz="1400" dirty="0" smtClean="0"/>
          </a:p>
        </p:txBody>
      </p:sp>
      <p:graphicFrame>
        <p:nvGraphicFramePr>
          <p:cNvPr id="15415" name="Group 55"/>
          <p:cNvGraphicFramePr>
            <a:graphicFrameLocks noGrp="1"/>
          </p:cNvGraphicFramePr>
          <p:nvPr>
            <p:ph sz="quarter" idx="4294967295"/>
          </p:nvPr>
        </p:nvGraphicFramePr>
        <p:xfrm>
          <a:off x="4860032" y="1557338"/>
          <a:ext cx="4038600" cy="4405583"/>
        </p:xfrm>
        <a:graphic>
          <a:graphicData uri="http://schemas.openxmlformats.org/drawingml/2006/table">
            <a:tbl>
              <a:tblPr/>
              <a:tblGrid>
                <a:gridCol w="403225">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908175">
                  <a:extLst>
                    <a:ext uri="{9D8B030D-6E8A-4147-A177-3AD203B41FA5}">
                      <a16:colId xmlns:a16="http://schemas.microsoft.com/office/drawing/2014/main" val="20002"/>
                    </a:ext>
                  </a:extLst>
                </a:gridCol>
              </a:tblGrid>
              <a:tr h="304756">
                <a:tc gridSpan="2">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dirty="0" smtClean="0">
                          <a:ln>
                            <a:noFill/>
                          </a:ln>
                          <a:solidFill>
                            <a:schemeClr val="tx1"/>
                          </a:solidFill>
                          <a:effectLst/>
                          <a:latin typeface="Arial" charset="0"/>
                          <a:ea typeface="Times New Roman" pitchFamily="18" charset="0"/>
                          <a:cs typeface="Arial" charset="0"/>
                        </a:rPr>
                        <a:t>Acciones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hMerge="1">
                  <a:txBody>
                    <a:bodyPr/>
                    <a:lstStyle/>
                    <a:p>
                      <a:endParaRPr lang="es-E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Unidades de tiempo</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0"/>
                  </a:ext>
                </a:extLst>
              </a:tr>
              <a:tr h="304756">
                <a:tc gridSpan="2">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 </a:t>
                      </a:r>
                      <a:r>
                        <a:rPr kumimoji="0" lang="es-ES" sz="1400" b="1" i="0" u="none" strike="noStrike" cap="none" normalizeH="0" baseline="0" smtClean="0">
                          <a:ln>
                            <a:noFill/>
                          </a:ln>
                          <a:solidFill>
                            <a:schemeClr val="tx1"/>
                          </a:solidFill>
                          <a:effectLst/>
                          <a:latin typeface="Arial" charset="0"/>
                          <a:ea typeface="Times New Roman" pitchFamily="18" charset="0"/>
                          <a:cs typeface="Arial" charset="0"/>
                        </a:rPr>
                        <a:t>Simples</a:t>
                      </a: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 : líneas 1 a 3</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3</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56">
                <a:tc gridSpan="2">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1" i="0" u="none" strike="noStrike" cap="none" normalizeH="0" baseline="0" smtClean="0">
                          <a:ln>
                            <a:noFill/>
                          </a:ln>
                          <a:solidFill>
                            <a:srgbClr val="000000"/>
                          </a:solidFill>
                          <a:effectLst/>
                          <a:latin typeface="Arial" charset="0"/>
                          <a:cs typeface="Arial" charset="0"/>
                        </a:rPr>
                        <a:t> Ciclo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s-ES" sz="1400" b="0" i="0" u="none" strike="noStrike" cap="none" normalizeH="0" baseline="0" smtClean="0">
                        <a:ln>
                          <a:noFill/>
                        </a:ln>
                        <a:solidFill>
                          <a:schemeClr val="tx1"/>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56">
                <a:tc gridSpan="2">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        Línea 4</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2*N+2</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56">
                <a:tc gridSpan="2">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       Cuerpo del ciclo:</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dirty="0" smtClean="0">
                          <a:ln>
                            <a:noFill/>
                          </a:ln>
                          <a:solidFill>
                            <a:schemeClr val="tx1"/>
                          </a:solidFill>
                          <a:effectLst/>
                          <a:latin typeface="Arial" charset="0"/>
                          <a:ea typeface="Times New Roman" pitchFamily="18" charset="0"/>
                          <a:cs typeface="Arial" charset="0"/>
                        </a:rPr>
                        <a:t>(27 *  N)</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85">
                <a:tc rowSpan="5">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s-ES" sz="1400" b="0" i="0" u="none" strike="noStrike" cap="none" normalizeH="0" baseline="0" smtClean="0">
                        <a:ln>
                          <a:noFill/>
                        </a:ln>
                        <a:solidFill>
                          <a:schemeClr val="tx1"/>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Líneas   5, 6, 7, </a:t>
                      </a:r>
                    </a:p>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              8, 9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10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5863">
                <a:tc vMerge="1">
                  <a:txBody>
                    <a:bodyPr/>
                    <a:lstStyle/>
                    <a:p>
                      <a:endParaRPr lang="es-ES"/>
                    </a:p>
                  </a:txBody>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Alternativa 10 a 13</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6</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56">
                <a:tc vMerge="1">
                  <a:txBody>
                    <a:bodyPr/>
                    <a:lstStyle/>
                    <a:p>
                      <a:endParaRPr lang="es-ES"/>
                    </a:p>
                  </a:txBody>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Línea  14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3</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756">
                <a:tc vMerge="1">
                  <a:txBody>
                    <a:bodyPr/>
                    <a:lstStyle/>
                    <a:p>
                      <a:endParaRPr lang="es-ES"/>
                    </a:p>
                  </a:txBody>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Línea  15</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2</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5863">
                <a:tc vMerge="1">
                  <a:txBody>
                    <a:bodyPr/>
                    <a:lstStyle/>
                    <a:p>
                      <a:endParaRPr lang="es-ES"/>
                    </a:p>
                  </a:txBody>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Alternativa 16 a 19</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dirty="0" smtClean="0">
                          <a:ln>
                            <a:noFill/>
                          </a:ln>
                          <a:solidFill>
                            <a:schemeClr val="tx1"/>
                          </a:solidFill>
                          <a:effectLst/>
                          <a:latin typeface="Arial" charset="0"/>
                          <a:ea typeface="Times New Roman" pitchFamily="18" charset="0"/>
                          <a:cs typeface="Arial" charset="0"/>
                        </a:rPr>
                        <a:t>6</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722209">
                <a:tc gridSpan="2">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1" i="0" u="none" strike="noStrike" cap="none" normalizeH="0" baseline="0" smtClean="0">
                          <a:ln>
                            <a:noFill/>
                          </a:ln>
                          <a:solidFill>
                            <a:schemeClr val="tx1"/>
                          </a:solidFill>
                          <a:effectLst/>
                          <a:latin typeface="Arial" charset="0"/>
                          <a:ea typeface="Times New Roman" pitchFamily="18" charset="0"/>
                          <a:cs typeface="Arial" charset="0"/>
                        </a:rPr>
                        <a:t>Simples</a:t>
                      </a:r>
                      <a:r>
                        <a:rPr kumimoji="0" lang="es-ES" sz="1400" b="0" i="0" u="none" strike="noStrike" cap="none" normalizeH="0" baseline="0" smtClean="0">
                          <a:ln>
                            <a:noFill/>
                          </a:ln>
                          <a:solidFill>
                            <a:schemeClr val="tx1"/>
                          </a:solidFill>
                          <a:effectLst/>
                          <a:latin typeface="Arial" charset="0"/>
                          <a:ea typeface="Times New Roman" pitchFamily="18" charset="0"/>
                          <a:cs typeface="Arial" charset="0"/>
                        </a:rPr>
                        <a:t> : líneas 21 y 22</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400" b="0" i="0" u="none" strike="noStrike" cap="none" normalizeH="0" baseline="0" dirty="0" smtClean="0">
                          <a:ln>
                            <a:noFill/>
                          </a:ln>
                          <a:solidFill>
                            <a:schemeClr val="tx1"/>
                          </a:solidFill>
                          <a:effectLst/>
                          <a:latin typeface="Arial" charset="0"/>
                          <a:ea typeface="Times New Roman" pitchFamily="18" charset="0"/>
                          <a:cs typeface="Arial" charset="0"/>
                        </a:rPr>
                        <a:t>6</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4341" name="Text Box 8"/>
          <p:cNvSpPr txBox="1">
            <a:spLocks noChangeArrowheads="1"/>
          </p:cNvSpPr>
          <p:nvPr/>
        </p:nvSpPr>
        <p:spPr bwMode="auto">
          <a:xfrm>
            <a:off x="4787900" y="3429000"/>
            <a:ext cx="3384550" cy="366713"/>
          </a:xfrm>
          <a:prstGeom prst="rect">
            <a:avLst/>
          </a:prstGeom>
          <a:noFill/>
          <a:ln w="9525">
            <a:noFill/>
            <a:miter lim="800000"/>
            <a:headEnd/>
            <a:tailEnd/>
          </a:ln>
        </p:spPr>
        <p:txBody>
          <a:bodyPr>
            <a:spAutoFit/>
          </a:bodyPr>
          <a:lstStyle/>
          <a:p>
            <a:pPr eaLnBrk="1" hangingPunct="1"/>
            <a:endParaRPr lang="es-ES"/>
          </a:p>
        </p:txBody>
      </p:sp>
      <p:sp>
        <p:nvSpPr>
          <p:cNvPr id="14342" name="Text Box 9"/>
          <p:cNvSpPr txBox="1">
            <a:spLocks noChangeArrowheads="1"/>
          </p:cNvSpPr>
          <p:nvPr/>
        </p:nvSpPr>
        <p:spPr bwMode="auto">
          <a:xfrm>
            <a:off x="5292725" y="3644900"/>
            <a:ext cx="1439863" cy="366713"/>
          </a:xfrm>
          <a:prstGeom prst="rect">
            <a:avLst/>
          </a:prstGeom>
          <a:noFill/>
          <a:ln w="9525">
            <a:noFill/>
            <a:miter lim="800000"/>
            <a:headEnd/>
            <a:tailEnd/>
          </a:ln>
        </p:spPr>
        <p:txBody>
          <a:bodyPr>
            <a:spAutoFit/>
          </a:bodyPr>
          <a:lstStyle/>
          <a:p>
            <a:pPr eaLnBrk="1" hangingPunct="1"/>
            <a:endParaRPr lang="es-ES"/>
          </a:p>
        </p:txBody>
      </p:sp>
      <p:sp>
        <p:nvSpPr>
          <p:cNvPr id="14383" name="AutoShape 240"/>
          <p:cNvSpPr>
            <a:spLocks/>
          </p:cNvSpPr>
          <p:nvPr/>
        </p:nvSpPr>
        <p:spPr bwMode="auto">
          <a:xfrm>
            <a:off x="2843213" y="2060575"/>
            <a:ext cx="146050" cy="1079500"/>
          </a:xfrm>
          <a:prstGeom prst="rightBrace">
            <a:avLst>
              <a:gd name="adj1" fmla="val 61594"/>
              <a:gd name="adj2" fmla="val 50000"/>
            </a:avLst>
          </a:prstGeom>
          <a:noFill/>
          <a:ln w="9525">
            <a:solidFill>
              <a:schemeClr val="tx1"/>
            </a:solidFill>
            <a:round/>
            <a:headEnd/>
            <a:tailEnd/>
          </a:ln>
        </p:spPr>
        <p:txBody>
          <a:bodyPr wrap="none" anchor="ctr"/>
          <a:lstStyle/>
          <a:p>
            <a:pPr eaLnBrk="1" hangingPunct="1"/>
            <a:endParaRPr lang="es-ES"/>
          </a:p>
        </p:txBody>
      </p:sp>
      <p:sp>
        <p:nvSpPr>
          <p:cNvPr id="14384" name="AutoShape 241"/>
          <p:cNvSpPr>
            <a:spLocks/>
          </p:cNvSpPr>
          <p:nvPr/>
        </p:nvSpPr>
        <p:spPr bwMode="auto">
          <a:xfrm>
            <a:off x="3563888" y="3429000"/>
            <a:ext cx="146050" cy="431800"/>
          </a:xfrm>
          <a:prstGeom prst="rightBrace">
            <a:avLst>
              <a:gd name="adj1" fmla="val 24638"/>
              <a:gd name="adj2" fmla="val 50000"/>
            </a:avLst>
          </a:prstGeom>
          <a:noFill/>
          <a:ln w="9525">
            <a:solidFill>
              <a:schemeClr val="tx1"/>
            </a:solidFill>
            <a:round/>
            <a:headEnd/>
            <a:tailEnd/>
          </a:ln>
        </p:spPr>
        <p:txBody>
          <a:bodyPr wrap="none" anchor="ctr"/>
          <a:lstStyle/>
          <a:p>
            <a:pPr eaLnBrk="1" hangingPunct="1"/>
            <a:endParaRPr lang="es-ES"/>
          </a:p>
        </p:txBody>
      </p:sp>
      <p:sp>
        <p:nvSpPr>
          <p:cNvPr id="14385" name="AutoShape 242"/>
          <p:cNvSpPr>
            <a:spLocks/>
          </p:cNvSpPr>
          <p:nvPr/>
        </p:nvSpPr>
        <p:spPr bwMode="auto">
          <a:xfrm>
            <a:off x="3707904" y="4653136"/>
            <a:ext cx="146050" cy="431800"/>
          </a:xfrm>
          <a:prstGeom prst="rightBrace">
            <a:avLst>
              <a:gd name="adj1" fmla="val 24638"/>
              <a:gd name="adj2" fmla="val 50000"/>
            </a:avLst>
          </a:prstGeom>
          <a:noFill/>
          <a:ln w="9525">
            <a:solidFill>
              <a:schemeClr val="tx1"/>
            </a:solidFill>
            <a:round/>
            <a:headEnd/>
            <a:tailEnd/>
          </a:ln>
        </p:spPr>
        <p:txBody>
          <a:bodyPr wrap="none" anchor="ctr"/>
          <a:lstStyle/>
          <a:p>
            <a:pPr eaLnBrk="1" hangingPunct="1"/>
            <a:endParaRPr lang="es-ES"/>
          </a:p>
        </p:txBody>
      </p:sp>
      <p:sp>
        <p:nvSpPr>
          <p:cNvPr id="14386" name="Text Box 244"/>
          <p:cNvSpPr txBox="1">
            <a:spLocks noChangeArrowheads="1"/>
          </p:cNvSpPr>
          <p:nvPr/>
        </p:nvSpPr>
        <p:spPr bwMode="auto">
          <a:xfrm>
            <a:off x="3929058" y="6215082"/>
            <a:ext cx="3643338" cy="400110"/>
          </a:xfrm>
          <a:prstGeom prst="rect">
            <a:avLst/>
          </a:prstGeom>
          <a:noFill/>
          <a:ln w="9525">
            <a:noFill/>
            <a:miter lim="800000"/>
            <a:headEnd/>
            <a:tailEnd/>
          </a:ln>
        </p:spPr>
        <p:txBody>
          <a:bodyPr wrap="square">
            <a:spAutoFit/>
          </a:bodyPr>
          <a:lstStyle/>
          <a:p>
            <a:pPr eaLnBrk="1" hangingPunct="1">
              <a:spcBef>
                <a:spcPct val="50000"/>
              </a:spcBef>
            </a:pPr>
            <a:r>
              <a:rPr lang="es-ES" sz="2000" b="1" dirty="0" smtClean="0">
                <a:cs typeface="Arial" charset="0"/>
              </a:rPr>
              <a:t>T(N) = </a:t>
            </a:r>
            <a:r>
              <a:rPr lang="es-ES" sz="2000" dirty="0" smtClean="0">
                <a:cs typeface="Arial" charset="0"/>
              </a:rPr>
              <a:t>29*N</a:t>
            </a:r>
            <a:r>
              <a:rPr lang="es-ES" sz="2000" dirty="0">
                <a:cs typeface="Arial" charset="0"/>
              </a:rPr>
              <a:t>+ </a:t>
            </a:r>
            <a:r>
              <a:rPr lang="es-ES" sz="2000" dirty="0" smtClean="0">
                <a:cs typeface="Arial" charset="0"/>
              </a:rPr>
              <a:t>11, T(N) </a:t>
            </a:r>
            <a:r>
              <a:rPr lang="el-GR" sz="2000" b="1" dirty="0" smtClean="0"/>
              <a:t>ϵ</a:t>
            </a:r>
            <a:r>
              <a:rPr lang="es-AR" sz="2000" b="1" dirty="0" smtClean="0"/>
              <a:t> O(N)</a:t>
            </a:r>
            <a:r>
              <a:rPr lang="es-ES" sz="2000" dirty="0" smtClean="0">
                <a:cs typeface="Arial" charset="0"/>
              </a:rPr>
              <a:t> </a:t>
            </a:r>
            <a:endParaRPr lang="es-AR" sz="1600" b="1" dirty="0">
              <a:cs typeface="Arial" charset="0"/>
            </a:endParaRPr>
          </a:p>
        </p:txBody>
      </p:sp>
      <p:sp>
        <p:nvSpPr>
          <p:cNvPr id="14387"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85918" y="3714752"/>
            <a:ext cx="5429288" cy="830997"/>
          </a:xfrm>
          <a:prstGeom prst="rect">
            <a:avLst/>
          </a:prstGeom>
          <a:noFill/>
          <a:ln w="57150">
            <a:solidFill>
              <a:srgbClr val="002060"/>
            </a:solidFill>
          </a:ln>
        </p:spPr>
        <p:txBody>
          <a:bodyPr wrap="square" rtlCol="0">
            <a:spAutoFit/>
          </a:bodyPr>
          <a:lstStyle/>
          <a:p>
            <a:r>
              <a:rPr lang="es-MX" sz="2400" b="1" dirty="0" smtClean="0"/>
              <a:t>  Orden de complejidad    O(f(n)) </a:t>
            </a:r>
          </a:p>
          <a:p>
            <a:r>
              <a:rPr lang="es-MX" sz="2400" b="1" dirty="0" smtClean="0"/>
              <a:t>                       O(N)</a:t>
            </a:r>
            <a:endParaRPr lang="es-MX" sz="2400" b="1" dirty="0"/>
          </a:p>
        </p:txBody>
      </p:sp>
      <p:sp>
        <p:nvSpPr>
          <p:cNvPr id="4" name="3 CuadroTexto"/>
          <p:cNvSpPr txBox="1"/>
          <p:nvPr/>
        </p:nvSpPr>
        <p:spPr>
          <a:xfrm>
            <a:off x="4643438" y="1857364"/>
            <a:ext cx="3143272" cy="646331"/>
          </a:xfrm>
          <a:prstGeom prst="rect">
            <a:avLst/>
          </a:prstGeom>
          <a:noFill/>
          <a:ln>
            <a:solidFill>
              <a:srgbClr val="7030A0"/>
            </a:solidFill>
          </a:ln>
        </p:spPr>
        <p:txBody>
          <a:bodyPr wrap="square" rtlCol="0">
            <a:spAutoFit/>
          </a:bodyPr>
          <a:lstStyle/>
          <a:p>
            <a:pPr algn="ctr"/>
            <a:r>
              <a:rPr lang="es-MX" dirty="0" smtClean="0"/>
              <a:t>El tiempo de ejecución es proporcional  a N</a:t>
            </a:r>
            <a:endParaRPr lang="es-MX" dirty="0"/>
          </a:p>
        </p:txBody>
      </p:sp>
      <p:sp>
        <p:nvSpPr>
          <p:cNvPr id="5" name="4 Flecha abajo"/>
          <p:cNvSpPr/>
          <p:nvPr/>
        </p:nvSpPr>
        <p:spPr bwMode="auto">
          <a:xfrm>
            <a:off x="4000496" y="2928934"/>
            <a:ext cx="1285884" cy="42862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charset="0"/>
            </a:endParaRPr>
          </a:p>
        </p:txBody>
      </p:sp>
      <p:sp>
        <p:nvSpPr>
          <p:cNvPr id="6" name="5 Flecha derecha"/>
          <p:cNvSpPr/>
          <p:nvPr/>
        </p:nvSpPr>
        <p:spPr bwMode="auto">
          <a:xfrm>
            <a:off x="4071934" y="1928802"/>
            <a:ext cx="428628" cy="57150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charset="0"/>
            </a:endParaRPr>
          </a:p>
        </p:txBody>
      </p:sp>
      <p:sp>
        <p:nvSpPr>
          <p:cNvPr id="7" name="6 Rectángulo"/>
          <p:cNvSpPr/>
          <p:nvPr/>
        </p:nvSpPr>
        <p:spPr>
          <a:xfrm>
            <a:off x="642910" y="4786322"/>
            <a:ext cx="8501090" cy="2169825"/>
          </a:xfrm>
          <a:prstGeom prst="rect">
            <a:avLst/>
          </a:prstGeom>
        </p:spPr>
        <p:txBody>
          <a:bodyPr wrap="square">
            <a:spAutoFit/>
          </a:bodyPr>
          <a:lstStyle/>
          <a:p>
            <a:pPr algn="ctr">
              <a:lnSpc>
                <a:spcPct val="150000"/>
              </a:lnSpc>
            </a:pPr>
            <a:r>
              <a:rPr lang="es-MX" dirty="0"/>
              <a:t>Una </a:t>
            </a:r>
            <a:r>
              <a:rPr lang="es-MX" u="sng" dirty="0"/>
              <a:t>familia</a:t>
            </a:r>
            <a:r>
              <a:rPr lang="es-MX" dirty="0"/>
              <a:t> de funciones que comparten un mismo comportamiento asintótico será llamada un </a:t>
            </a:r>
            <a:r>
              <a:rPr lang="es-MX" i="1" dirty="0"/>
              <a:t>Orden de Complejidad</a:t>
            </a:r>
            <a:r>
              <a:rPr lang="es-MX" dirty="0"/>
              <a:t>. </a:t>
            </a:r>
            <a:r>
              <a:rPr lang="es-MX" dirty="0" smtClean="0"/>
              <a:t> </a:t>
            </a:r>
          </a:p>
          <a:p>
            <a:pPr algn="ctr">
              <a:lnSpc>
                <a:spcPct val="150000"/>
              </a:lnSpc>
            </a:pPr>
            <a:r>
              <a:rPr lang="es-MX" dirty="0" smtClean="0"/>
              <a:t>  Estas </a:t>
            </a:r>
            <a:r>
              <a:rPr lang="es-MX" dirty="0"/>
              <a:t>familias se designan con </a:t>
            </a:r>
            <a:r>
              <a:rPr lang="es-MX" dirty="0" smtClean="0"/>
              <a:t>O(f(n)).</a:t>
            </a:r>
          </a:p>
          <a:p>
            <a:pPr algn="ctr">
              <a:lnSpc>
                <a:spcPct val="150000"/>
              </a:lnSpc>
            </a:pPr>
            <a:r>
              <a:rPr lang="es-ES" b="1" dirty="0" smtClean="0">
                <a:cs typeface="Arial" charset="0"/>
              </a:rPr>
              <a:t>T</a:t>
            </a:r>
            <a:r>
              <a:rPr lang="es-ES" b="1" baseline="-25000" dirty="0" smtClean="0">
                <a:cs typeface="Arial" charset="0"/>
              </a:rPr>
              <a:t>1</a:t>
            </a:r>
            <a:r>
              <a:rPr lang="es-ES" b="1" dirty="0" smtClean="0">
                <a:cs typeface="Arial" charset="0"/>
              </a:rPr>
              <a:t>(N) </a:t>
            </a:r>
            <a:r>
              <a:rPr lang="el-GR" b="1" dirty="0" smtClean="0">
                <a:cs typeface="Arial" charset="0"/>
              </a:rPr>
              <a:t>ϵ</a:t>
            </a:r>
            <a:r>
              <a:rPr lang="es-AR" b="1" dirty="0" smtClean="0">
                <a:cs typeface="Arial" charset="0"/>
              </a:rPr>
              <a:t> O(N)  y </a:t>
            </a:r>
            <a:r>
              <a:rPr lang="es-ES" b="1" dirty="0" smtClean="0">
                <a:cs typeface="Arial" charset="0"/>
              </a:rPr>
              <a:t> </a:t>
            </a:r>
            <a:r>
              <a:rPr lang="pt-BR" b="1" dirty="0" smtClean="0"/>
              <a:t>T</a:t>
            </a:r>
            <a:r>
              <a:rPr lang="pt-BR" b="1" baseline="-25000" dirty="0" smtClean="0"/>
              <a:t>2</a:t>
            </a:r>
            <a:r>
              <a:rPr lang="pt-BR" b="1" dirty="0" smtClean="0"/>
              <a:t>(N) </a:t>
            </a:r>
            <a:r>
              <a:rPr lang="el-GR" b="1" dirty="0" smtClean="0"/>
              <a:t>ϵ</a:t>
            </a:r>
            <a:r>
              <a:rPr lang="es-AR" b="1" dirty="0" smtClean="0"/>
              <a:t> O(N)</a:t>
            </a:r>
            <a:endParaRPr lang="es-MX" dirty="0" smtClean="0"/>
          </a:p>
          <a:p>
            <a:pPr algn="ctr">
              <a:lnSpc>
                <a:spcPct val="150000"/>
              </a:lnSpc>
            </a:pPr>
            <a:endParaRPr lang="es-MX" dirty="0"/>
          </a:p>
        </p:txBody>
      </p:sp>
      <p:sp>
        <p:nvSpPr>
          <p:cNvPr id="9" name="Text Box 244"/>
          <p:cNvSpPr txBox="1">
            <a:spLocks noChangeArrowheads="1"/>
          </p:cNvSpPr>
          <p:nvPr/>
        </p:nvSpPr>
        <p:spPr bwMode="auto">
          <a:xfrm>
            <a:off x="1115616" y="1714488"/>
            <a:ext cx="2664296" cy="1015663"/>
          </a:xfrm>
          <a:prstGeom prst="rect">
            <a:avLst/>
          </a:prstGeom>
          <a:noFill/>
          <a:ln w="9525">
            <a:solidFill>
              <a:srgbClr val="7030A0"/>
            </a:solidFill>
            <a:miter lim="800000"/>
            <a:headEnd/>
            <a:tailEnd/>
          </a:ln>
        </p:spPr>
        <p:txBody>
          <a:bodyPr wrap="square">
            <a:spAutoFit/>
          </a:bodyPr>
          <a:lstStyle/>
          <a:p>
            <a:pPr eaLnBrk="1" hangingPunct="1">
              <a:spcBef>
                <a:spcPct val="50000"/>
              </a:spcBef>
            </a:pPr>
            <a:r>
              <a:rPr lang="es-ES" sz="2400" b="1" dirty="0" smtClean="0">
                <a:cs typeface="Arial" charset="0"/>
              </a:rPr>
              <a:t>T</a:t>
            </a:r>
            <a:r>
              <a:rPr lang="es-ES" sz="2400" b="1" baseline="-25000" dirty="0" smtClean="0">
                <a:cs typeface="Arial" charset="0"/>
              </a:rPr>
              <a:t>1</a:t>
            </a:r>
            <a:r>
              <a:rPr lang="es-ES" sz="2400" b="1" dirty="0" smtClean="0">
                <a:cs typeface="Arial" charset="0"/>
              </a:rPr>
              <a:t>(N) = 29*N</a:t>
            </a:r>
            <a:r>
              <a:rPr lang="es-ES" sz="2400" b="1" dirty="0">
                <a:cs typeface="Arial" charset="0"/>
              </a:rPr>
              <a:t>+ </a:t>
            </a:r>
            <a:r>
              <a:rPr lang="es-ES" sz="2400" b="1" dirty="0" smtClean="0">
                <a:cs typeface="Arial" charset="0"/>
              </a:rPr>
              <a:t>11</a:t>
            </a:r>
          </a:p>
          <a:p>
            <a:pPr eaLnBrk="1" hangingPunct="1">
              <a:spcBef>
                <a:spcPct val="50000"/>
              </a:spcBef>
            </a:pPr>
            <a:r>
              <a:rPr lang="pt-BR" sz="2400" b="1" dirty="0" smtClean="0"/>
              <a:t>T</a:t>
            </a:r>
            <a:r>
              <a:rPr lang="pt-BR" sz="2400" b="1" baseline="-25000" dirty="0" smtClean="0"/>
              <a:t>2</a:t>
            </a:r>
            <a:r>
              <a:rPr lang="pt-BR" sz="2400" b="1" dirty="0" smtClean="0"/>
              <a:t>(N)=  </a:t>
            </a:r>
            <a:r>
              <a:rPr lang="pt-BR" sz="2400" b="1" dirty="0" smtClean="0">
                <a:solidFill>
                  <a:srgbClr val="C00000"/>
                </a:solidFill>
              </a:rPr>
              <a:t> </a:t>
            </a:r>
            <a:r>
              <a:rPr lang="pt-BR" sz="2400" b="1" dirty="0" smtClean="0">
                <a:solidFill>
                  <a:schemeClr val="tx1">
                    <a:lumMod val="50000"/>
                  </a:schemeClr>
                </a:solidFill>
              </a:rPr>
              <a:t>4* N-1</a:t>
            </a:r>
            <a:endParaRPr lang="es-MX" sz="24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928662" y="1142984"/>
            <a:ext cx="6429419" cy="1200329"/>
          </a:xfrm>
          <a:prstGeom prst="rect">
            <a:avLst/>
          </a:prstGeom>
        </p:spPr>
        <p:txBody>
          <a:bodyPr wrap="square">
            <a:spAutoFit/>
          </a:bodyPr>
          <a:lstStyle/>
          <a:p>
            <a:r>
              <a:rPr lang="es-AR" dirty="0" smtClean="0"/>
              <a:t>Cuál de los dos T(N) elegiríamos?</a:t>
            </a:r>
          </a:p>
          <a:p>
            <a:r>
              <a:rPr lang="es-AR" dirty="0" smtClean="0"/>
              <a:t> </a:t>
            </a:r>
          </a:p>
          <a:p>
            <a:endParaRPr lang="es-AR" dirty="0" smtClean="0"/>
          </a:p>
          <a:p>
            <a:endParaRPr lang="es-AR" dirty="0" smtClean="0"/>
          </a:p>
        </p:txBody>
      </p:sp>
      <p:sp>
        <p:nvSpPr>
          <p:cNvPr id="5" name="4 Rectángulo"/>
          <p:cNvSpPr/>
          <p:nvPr/>
        </p:nvSpPr>
        <p:spPr>
          <a:xfrm>
            <a:off x="3001698" y="1500175"/>
            <a:ext cx="3140603" cy="507831"/>
          </a:xfrm>
          <a:prstGeom prst="rect">
            <a:avLst/>
          </a:prstGeom>
        </p:spPr>
        <p:txBody>
          <a:bodyPr wrap="square">
            <a:spAutoFit/>
          </a:bodyPr>
          <a:lstStyle/>
          <a:p>
            <a:pPr algn="ctr">
              <a:lnSpc>
                <a:spcPct val="150000"/>
              </a:lnSpc>
            </a:pPr>
            <a:r>
              <a:rPr lang="es-ES" b="1" dirty="0" smtClean="0">
                <a:cs typeface="Arial" charset="0"/>
              </a:rPr>
              <a:t>T</a:t>
            </a:r>
            <a:r>
              <a:rPr lang="es-ES" b="1" baseline="-25000" dirty="0" smtClean="0">
                <a:cs typeface="Arial" charset="0"/>
              </a:rPr>
              <a:t>1</a:t>
            </a:r>
            <a:r>
              <a:rPr lang="es-ES" b="1" dirty="0" smtClean="0">
                <a:cs typeface="Arial" charset="0"/>
              </a:rPr>
              <a:t>(N) </a:t>
            </a:r>
            <a:r>
              <a:rPr lang="es-AR" b="1" dirty="0" smtClean="0">
                <a:cs typeface="Arial" charset="0"/>
              </a:rPr>
              <a:t>ó</a:t>
            </a:r>
            <a:r>
              <a:rPr lang="pt-BR" b="1" dirty="0" smtClean="0"/>
              <a:t>T</a:t>
            </a:r>
            <a:r>
              <a:rPr lang="pt-BR" b="1" baseline="-25000" dirty="0" smtClean="0"/>
              <a:t>2</a:t>
            </a:r>
            <a:r>
              <a:rPr lang="pt-BR" b="1" dirty="0" smtClean="0"/>
              <a:t>(N) </a:t>
            </a:r>
            <a:r>
              <a:rPr lang="es-AR" b="1" dirty="0" smtClean="0"/>
              <a:t>?</a:t>
            </a:r>
            <a:endParaRPr lang="es-MX" dirty="0" smtClean="0"/>
          </a:p>
        </p:txBody>
      </p:sp>
      <p:sp>
        <p:nvSpPr>
          <p:cNvPr id="6" name="5 CuadroTexto"/>
          <p:cNvSpPr txBox="1"/>
          <p:nvPr/>
        </p:nvSpPr>
        <p:spPr>
          <a:xfrm>
            <a:off x="928662" y="2143116"/>
            <a:ext cx="7600362" cy="1477328"/>
          </a:xfrm>
          <a:prstGeom prst="rect">
            <a:avLst/>
          </a:prstGeom>
          <a:noFill/>
        </p:spPr>
        <p:txBody>
          <a:bodyPr wrap="square" rtlCol="0">
            <a:spAutoFit/>
          </a:bodyPr>
          <a:lstStyle/>
          <a:p>
            <a:r>
              <a:rPr lang="es-AR" dirty="0" smtClean="0"/>
              <a:t> 1) Consideraremos que: </a:t>
            </a:r>
            <a:r>
              <a:rPr lang="pt-BR" b="1" dirty="0" smtClean="0"/>
              <a:t>T</a:t>
            </a:r>
            <a:r>
              <a:rPr lang="pt-BR" b="1" baseline="-25000" dirty="0" smtClean="0"/>
              <a:t>2</a:t>
            </a:r>
            <a:r>
              <a:rPr lang="pt-BR" b="1" dirty="0" smtClean="0"/>
              <a:t>(N) &lt; </a:t>
            </a:r>
            <a:r>
              <a:rPr lang="es-ES" b="1" dirty="0" smtClean="0">
                <a:cs typeface="Arial" charset="0"/>
              </a:rPr>
              <a:t>T</a:t>
            </a:r>
            <a:r>
              <a:rPr lang="es-ES" b="1" baseline="-25000" dirty="0" smtClean="0">
                <a:cs typeface="Arial" charset="0"/>
              </a:rPr>
              <a:t>1</a:t>
            </a:r>
            <a:r>
              <a:rPr lang="es-ES" b="1" dirty="0" smtClean="0">
                <a:cs typeface="Arial" charset="0"/>
              </a:rPr>
              <a:t>(N)</a:t>
            </a:r>
            <a:endParaRPr lang="es-AR" dirty="0" smtClean="0"/>
          </a:p>
          <a:p>
            <a:r>
              <a:rPr lang="es-AR" dirty="0" smtClean="0"/>
              <a:t>      4N-1 &lt;  29N+11</a:t>
            </a:r>
          </a:p>
          <a:p>
            <a:r>
              <a:rPr lang="es-AR" dirty="0" smtClean="0"/>
              <a:t>      -1-11 &lt; 29N-4N</a:t>
            </a:r>
          </a:p>
          <a:p>
            <a:r>
              <a:rPr lang="es-AR" dirty="0" smtClean="0"/>
              <a:t>       -12 &lt; 25N</a:t>
            </a:r>
          </a:p>
          <a:p>
            <a:r>
              <a:rPr lang="es-AR" dirty="0" smtClean="0"/>
              <a:t>    </a:t>
            </a:r>
            <a:r>
              <a:rPr lang="es-AR" smtClean="0"/>
              <a:t>Esta desigualdad es </a:t>
            </a:r>
            <a:r>
              <a:rPr lang="es-AR" dirty="0" smtClean="0"/>
              <a:t>válida para todo N número natural</a:t>
            </a:r>
            <a:endParaRPr lang="es-AR" dirty="0"/>
          </a:p>
        </p:txBody>
      </p:sp>
      <p:sp>
        <p:nvSpPr>
          <p:cNvPr id="8" name="7 CuadroTexto"/>
          <p:cNvSpPr txBox="1"/>
          <p:nvPr/>
        </p:nvSpPr>
        <p:spPr>
          <a:xfrm>
            <a:off x="571472" y="3714752"/>
            <a:ext cx="6785273" cy="2031325"/>
          </a:xfrm>
          <a:prstGeom prst="rect">
            <a:avLst/>
          </a:prstGeom>
          <a:noFill/>
        </p:spPr>
        <p:txBody>
          <a:bodyPr wrap="square" rtlCol="0">
            <a:spAutoFit/>
          </a:bodyPr>
          <a:lstStyle/>
          <a:p>
            <a:r>
              <a:rPr lang="es-AR" dirty="0" smtClean="0"/>
              <a:t>    2) Consideraremos que: </a:t>
            </a:r>
            <a:r>
              <a:rPr lang="pt-BR" b="1" dirty="0" smtClean="0"/>
              <a:t>T</a:t>
            </a:r>
            <a:r>
              <a:rPr lang="pt-BR" b="1" baseline="-25000" dirty="0" smtClean="0"/>
              <a:t>2</a:t>
            </a:r>
            <a:r>
              <a:rPr lang="pt-BR" b="1" dirty="0" smtClean="0"/>
              <a:t>(N) &gt; </a:t>
            </a:r>
            <a:r>
              <a:rPr lang="es-ES" b="1" dirty="0" smtClean="0">
                <a:cs typeface="Arial" charset="0"/>
              </a:rPr>
              <a:t>T</a:t>
            </a:r>
            <a:r>
              <a:rPr lang="es-ES" b="1" baseline="-25000" dirty="0" smtClean="0">
                <a:cs typeface="Arial" charset="0"/>
              </a:rPr>
              <a:t>1</a:t>
            </a:r>
            <a:r>
              <a:rPr lang="es-ES" b="1" dirty="0" smtClean="0">
                <a:cs typeface="Arial" charset="0"/>
              </a:rPr>
              <a:t>(N)</a:t>
            </a:r>
            <a:endParaRPr lang="es-AR" dirty="0" smtClean="0"/>
          </a:p>
          <a:p>
            <a:r>
              <a:rPr lang="es-AR" dirty="0" smtClean="0"/>
              <a:t>          4N-1 &gt;  29N+11</a:t>
            </a:r>
          </a:p>
          <a:p>
            <a:r>
              <a:rPr lang="es-AR" dirty="0" smtClean="0"/>
              <a:t>         -1-11 &gt; 29N-4N</a:t>
            </a:r>
          </a:p>
          <a:p>
            <a:r>
              <a:rPr lang="es-AR" dirty="0" smtClean="0"/>
              <a:t>           -12  &gt; 25N</a:t>
            </a:r>
          </a:p>
          <a:p>
            <a:r>
              <a:rPr lang="es-AR" dirty="0" smtClean="0"/>
              <a:t>        Esta desigualdad es un absurdo, nunca se cumplirá para</a:t>
            </a:r>
          </a:p>
          <a:p>
            <a:r>
              <a:rPr lang="es-AR" dirty="0" smtClean="0"/>
              <a:t>       cualquier N número natural</a:t>
            </a:r>
          </a:p>
          <a:p>
            <a:endParaRPr lang="es-AR" dirty="0"/>
          </a:p>
        </p:txBody>
      </p:sp>
      <p:sp>
        <p:nvSpPr>
          <p:cNvPr id="9" name="8 CuadroTexto"/>
          <p:cNvSpPr txBox="1"/>
          <p:nvPr/>
        </p:nvSpPr>
        <p:spPr>
          <a:xfrm>
            <a:off x="1357290" y="5715016"/>
            <a:ext cx="7015062" cy="369332"/>
          </a:xfrm>
          <a:prstGeom prst="rect">
            <a:avLst/>
          </a:prstGeom>
          <a:noFill/>
        </p:spPr>
        <p:txBody>
          <a:bodyPr wrap="none" rtlCol="0">
            <a:spAutoFit/>
          </a:bodyPr>
          <a:lstStyle/>
          <a:p>
            <a:r>
              <a:rPr lang="es-AR" dirty="0" smtClean="0"/>
              <a:t>Por ende elegimos el algoritmo cuyo tiempo de ejecución es </a:t>
            </a:r>
            <a:r>
              <a:rPr lang="pt-BR" b="1" dirty="0" smtClean="0"/>
              <a:t>T</a:t>
            </a:r>
            <a:r>
              <a:rPr lang="pt-BR" b="1" baseline="-25000" dirty="0" smtClean="0"/>
              <a:t>2</a:t>
            </a:r>
            <a:r>
              <a:rPr lang="pt-BR" b="1" dirty="0" smtClean="0"/>
              <a:t>(N)</a:t>
            </a:r>
            <a:r>
              <a:rPr lang="es-AR" dirty="0" smtClean="0"/>
              <a:t> </a:t>
            </a:r>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914400" y="333375"/>
            <a:ext cx="8229600" cy="6524625"/>
          </a:xfrm>
        </p:spPr>
        <p:txBody>
          <a:bodyPr/>
          <a:lstStyle/>
          <a:p>
            <a:pPr eaLnBrk="1" hangingPunct="1">
              <a:lnSpc>
                <a:spcPct val="80000"/>
              </a:lnSpc>
              <a:buFont typeface="Wingdings" pitchFamily="2" charset="2"/>
              <a:buNone/>
            </a:pPr>
            <a:r>
              <a:rPr lang="es-ES" sz="1400" dirty="0" smtClean="0"/>
              <a:t>Comienzo</a:t>
            </a:r>
          </a:p>
          <a:p>
            <a:pPr eaLnBrk="1" hangingPunct="1">
              <a:lnSpc>
                <a:spcPct val="80000"/>
              </a:lnSpc>
              <a:buFont typeface="Wingdings" pitchFamily="2" charset="2"/>
              <a:buNone/>
            </a:pPr>
            <a:r>
              <a:rPr lang="es-ES" sz="1400" dirty="0" smtClean="0"/>
              <a:t>Constante </a:t>
            </a:r>
            <a:r>
              <a:rPr lang="es-ES" sz="1400" b="1" dirty="0" smtClean="0"/>
              <a:t>N=2000</a:t>
            </a:r>
          </a:p>
          <a:p>
            <a:pPr eaLnBrk="1" hangingPunct="1">
              <a:lnSpc>
                <a:spcPct val="80000"/>
              </a:lnSpc>
              <a:buFont typeface="Wingdings" pitchFamily="2" charset="2"/>
              <a:buNone/>
            </a:pPr>
            <a:r>
              <a:rPr lang="es-ES" sz="1400" dirty="0" smtClean="0"/>
              <a:t>entero </a:t>
            </a:r>
            <a:r>
              <a:rPr lang="es-ES" sz="1400" dirty="0" err="1" smtClean="0"/>
              <a:t>Ct</a:t>
            </a:r>
            <a:r>
              <a:rPr lang="es-ES" sz="1400" dirty="0" smtClean="0"/>
              <a:t>, </a:t>
            </a:r>
            <a:r>
              <a:rPr lang="es-ES" sz="1400" dirty="0" err="1" smtClean="0"/>
              <a:t>Cc</a:t>
            </a:r>
            <a:r>
              <a:rPr lang="es-ES" sz="1400" dirty="0" smtClean="0"/>
              <a:t>,</a:t>
            </a:r>
          </a:p>
          <a:p>
            <a:pPr eaLnBrk="1" hangingPunct="1">
              <a:lnSpc>
                <a:spcPct val="80000"/>
              </a:lnSpc>
              <a:buFont typeface="Wingdings" pitchFamily="2" charset="2"/>
              <a:buNone/>
            </a:pPr>
            <a:r>
              <a:rPr lang="es-ES" sz="1400" dirty="0" smtClean="0"/>
              <a:t>real Pi, </a:t>
            </a:r>
            <a:r>
              <a:rPr lang="es-ES" sz="1400" dirty="0" err="1" smtClean="0"/>
              <a:t>diametro</a:t>
            </a:r>
            <a:r>
              <a:rPr lang="es-ES" sz="1400" dirty="0" smtClean="0"/>
              <a:t>, altura, </a:t>
            </a:r>
            <a:r>
              <a:rPr lang="es-ES" sz="1400" dirty="0" err="1" smtClean="0"/>
              <a:t>sup,Vol</a:t>
            </a:r>
            <a:endParaRPr lang="es-ES" sz="1400" dirty="0" smtClean="0"/>
          </a:p>
          <a:p>
            <a:pPr eaLnBrk="1" hangingPunct="1">
              <a:lnSpc>
                <a:spcPct val="80000"/>
              </a:lnSpc>
              <a:buFont typeface="Wingdings" pitchFamily="2" charset="2"/>
              <a:buNone/>
            </a:pPr>
            <a:r>
              <a:rPr lang="es-ES" sz="1400" dirty="0" smtClean="0"/>
              <a:t>1   Pi= 3.14159</a:t>
            </a:r>
          </a:p>
          <a:p>
            <a:pPr eaLnBrk="1" hangingPunct="1">
              <a:lnSpc>
                <a:spcPct val="80000"/>
              </a:lnSpc>
              <a:buFont typeface="Wingdings" pitchFamily="2" charset="2"/>
              <a:buNone/>
            </a:pPr>
            <a:r>
              <a:rPr lang="es-ES" sz="1400" dirty="0" smtClean="0"/>
              <a:t>2   </a:t>
            </a:r>
            <a:r>
              <a:rPr lang="es-ES" sz="1400" dirty="0" err="1" smtClean="0"/>
              <a:t>Ct</a:t>
            </a:r>
            <a:r>
              <a:rPr lang="es-ES" sz="1400" dirty="0" smtClean="0"/>
              <a:t>=0</a:t>
            </a:r>
            <a:endParaRPr lang="es-ES" sz="1400" b="1" dirty="0" smtClean="0"/>
          </a:p>
          <a:p>
            <a:pPr eaLnBrk="1" hangingPunct="1">
              <a:lnSpc>
                <a:spcPct val="80000"/>
              </a:lnSpc>
              <a:buFont typeface="Wingdings" pitchFamily="2" charset="2"/>
              <a:buNone/>
            </a:pPr>
            <a:r>
              <a:rPr lang="es-ES" sz="1400" dirty="0" smtClean="0"/>
              <a:t>4   </a:t>
            </a:r>
            <a:r>
              <a:rPr lang="es-ES" sz="1400" b="1" dirty="0" smtClean="0"/>
              <a:t>Para i desde 1 hasta N</a:t>
            </a:r>
          </a:p>
          <a:p>
            <a:pPr eaLnBrk="1" hangingPunct="1">
              <a:lnSpc>
                <a:spcPct val="80000"/>
              </a:lnSpc>
              <a:buFont typeface="Wingdings" pitchFamily="2" charset="2"/>
              <a:buNone/>
            </a:pPr>
            <a:r>
              <a:rPr lang="es-ES" sz="1400" dirty="0" smtClean="0"/>
              <a:t>5   Leer </a:t>
            </a:r>
            <a:r>
              <a:rPr lang="es-ES" sz="1400" dirty="0" err="1" smtClean="0"/>
              <a:t>diametro</a:t>
            </a:r>
            <a:r>
              <a:rPr lang="es-ES" sz="1400" dirty="0" smtClean="0"/>
              <a:t>, altura                                         </a:t>
            </a:r>
          </a:p>
          <a:p>
            <a:pPr eaLnBrk="1" hangingPunct="1">
              <a:lnSpc>
                <a:spcPct val="80000"/>
              </a:lnSpc>
              <a:buFont typeface="Wingdings" pitchFamily="2" charset="2"/>
              <a:buNone/>
            </a:pPr>
            <a:r>
              <a:rPr lang="es-ES" sz="1400" dirty="0" smtClean="0"/>
              <a:t>6   radio= </a:t>
            </a:r>
            <a:r>
              <a:rPr lang="es-ES" sz="1400" dirty="0" err="1" smtClean="0"/>
              <a:t>diametro</a:t>
            </a:r>
            <a:r>
              <a:rPr lang="es-ES" sz="1400" dirty="0" smtClean="0"/>
              <a:t>/2                </a:t>
            </a:r>
            <a:endParaRPr lang="es-AR" sz="1400" dirty="0" smtClean="0"/>
          </a:p>
          <a:p>
            <a:pPr eaLnBrk="1" hangingPunct="1">
              <a:lnSpc>
                <a:spcPct val="80000"/>
              </a:lnSpc>
              <a:buFont typeface="Wingdings" pitchFamily="2" charset="2"/>
              <a:buNone/>
            </a:pPr>
            <a:r>
              <a:rPr lang="es-AR" sz="1400" dirty="0" smtClean="0"/>
              <a:t>7   </a:t>
            </a:r>
            <a:r>
              <a:rPr lang="es-AR" sz="1400" dirty="0" err="1" smtClean="0"/>
              <a:t>radioc</a:t>
            </a:r>
            <a:r>
              <a:rPr lang="es-AR" sz="1400" dirty="0" smtClean="0"/>
              <a:t>=radio*radio</a:t>
            </a:r>
          </a:p>
          <a:p>
            <a:pPr eaLnBrk="1" hangingPunct="1">
              <a:lnSpc>
                <a:spcPct val="80000"/>
              </a:lnSpc>
              <a:buFont typeface="Wingdings" pitchFamily="2" charset="2"/>
              <a:buNone/>
            </a:pPr>
            <a:r>
              <a:rPr lang="es-AR" sz="1400" dirty="0" smtClean="0"/>
              <a:t>8   </a:t>
            </a:r>
            <a:r>
              <a:rPr lang="es-AR" sz="1400" dirty="0" err="1" smtClean="0"/>
              <a:t>sup</a:t>
            </a:r>
            <a:r>
              <a:rPr lang="es-AR" sz="1400" dirty="0" smtClean="0"/>
              <a:t> = pi* </a:t>
            </a:r>
            <a:r>
              <a:rPr lang="es-AR" sz="1400" dirty="0" err="1" smtClean="0"/>
              <a:t>radioc</a:t>
            </a:r>
            <a:r>
              <a:rPr lang="es-AR" sz="1400" dirty="0" smtClean="0"/>
              <a:t>                                                </a:t>
            </a:r>
            <a:endParaRPr lang="es-ES" sz="1400" b="1" dirty="0" smtClean="0"/>
          </a:p>
          <a:p>
            <a:pPr eaLnBrk="1" hangingPunct="1">
              <a:lnSpc>
                <a:spcPct val="80000"/>
              </a:lnSpc>
              <a:buFont typeface="Wingdings" pitchFamily="2" charset="2"/>
              <a:buNone/>
            </a:pPr>
            <a:r>
              <a:rPr lang="es-ES" sz="1400" dirty="0" smtClean="0"/>
              <a:t>9   </a:t>
            </a:r>
            <a:r>
              <a:rPr lang="es-ES" sz="1400" dirty="0" err="1" smtClean="0"/>
              <a:t>dif</a:t>
            </a:r>
            <a:r>
              <a:rPr lang="es-ES" sz="1400" dirty="0" smtClean="0"/>
              <a:t>= sup-25</a:t>
            </a:r>
          </a:p>
          <a:p>
            <a:pPr eaLnBrk="1" hangingPunct="1">
              <a:lnSpc>
                <a:spcPct val="80000"/>
              </a:lnSpc>
              <a:buFont typeface="Wingdings" pitchFamily="2" charset="2"/>
              <a:buNone/>
            </a:pPr>
            <a:r>
              <a:rPr lang="es-ES" sz="1400" dirty="0" smtClean="0"/>
              <a:t>10  Si  (( </a:t>
            </a:r>
            <a:r>
              <a:rPr lang="es-ES" sz="1400" dirty="0" err="1" smtClean="0"/>
              <a:t>dif</a:t>
            </a:r>
            <a:r>
              <a:rPr lang="es-ES" sz="1400" dirty="0" smtClean="0"/>
              <a:t>)&gt; 0.05 ) o (( </a:t>
            </a:r>
            <a:r>
              <a:rPr lang="es-ES" sz="1400" dirty="0" err="1" smtClean="0"/>
              <a:t>dif</a:t>
            </a:r>
            <a:r>
              <a:rPr lang="es-ES" sz="1400" dirty="0" smtClean="0"/>
              <a:t>) &lt; -0.05))</a:t>
            </a:r>
          </a:p>
          <a:p>
            <a:pPr eaLnBrk="1" hangingPunct="1">
              <a:lnSpc>
                <a:spcPct val="80000"/>
              </a:lnSpc>
              <a:buFont typeface="Wingdings" pitchFamily="2" charset="2"/>
              <a:buNone/>
            </a:pPr>
            <a:r>
              <a:rPr lang="es-ES" sz="1400" dirty="0" smtClean="0"/>
              <a:t>11       Entonces  Escribir “ Tapa a eliminar”         </a:t>
            </a:r>
            <a:endParaRPr lang="fr-FR" sz="1400" b="1" dirty="0" smtClean="0"/>
          </a:p>
          <a:p>
            <a:pPr eaLnBrk="1" hangingPunct="1">
              <a:lnSpc>
                <a:spcPct val="80000"/>
              </a:lnSpc>
              <a:buFont typeface="Wingdings" pitchFamily="2" charset="2"/>
              <a:buNone/>
            </a:pPr>
            <a:r>
              <a:rPr lang="fr-FR" sz="1400" dirty="0" smtClean="0"/>
              <a:t>12                        Ct= Ct+1                                                 </a:t>
            </a:r>
            <a:r>
              <a:rPr lang="fr-FR" sz="1400" b="1" dirty="0" smtClean="0"/>
              <a:t> N * O(1) = O(N) </a:t>
            </a:r>
          </a:p>
          <a:p>
            <a:pPr eaLnBrk="1" hangingPunct="1">
              <a:lnSpc>
                <a:spcPct val="80000"/>
              </a:lnSpc>
              <a:buFont typeface="Wingdings" pitchFamily="2" charset="2"/>
              <a:buNone/>
            </a:pPr>
            <a:r>
              <a:rPr lang="fr-FR" sz="1400" dirty="0" smtClean="0"/>
              <a:t>13  </a:t>
            </a:r>
            <a:r>
              <a:rPr lang="fr-FR" sz="1400" dirty="0" err="1" smtClean="0"/>
              <a:t>Finsi</a:t>
            </a:r>
            <a:endParaRPr lang="fr-FR" sz="1400" dirty="0" smtClean="0"/>
          </a:p>
          <a:p>
            <a:pPr eaLnBrk="1" hangingPunct="1">
              <a:lnSpc>
                <a:spcPct val="80000"/>
              </a:lnSpc>
              <a:buFont typeface="Wingdings" pitchFamily="2" charset="2"/>
              <a:buNone/>
            </a:pPr>
            <a:r>
              <a:rPr lang="fr-FR" sz="1400" dirty="0" smtClean="0"/>
              <a:t>14  Vol= pi* </a:t>
            </a:r>
            <a:r>
              <a:rPr lang="fr-FR" sz="1400" dirty="0" err="1" smtClean="0"/>
              <a:t>radioc</a:t>
            </a:r>
            <a:r>
              <a:rPr lang="fr-FR" sz="1400" dirty="0" smtClean="0"/>
              <a:t>*</a:t>
            </a:r>
            <a:r>
              <a:rPr lang="fr-FR" sz="1400" dirty="0" err="1" smtClean="0"/>
              <a:t>altura</a:t>
            </a:r>
            <a:r>
              <a:rPr lang="fr-FR" sz="1400" dirty="0" smtClean="0"/>
              <a:t>                                                           </a:t>
            </a:r>
            <a:endParaRPr lang="es-ES" sz="1400" dirty="0" smtClean="0"/>
          </a:p>
          <a:p>
            <a:pPr eaLnBrk="1" hangingPunct="1">
              <a:lnSpc>
                <a:spcPct val="80000"/>
              </a:lnSpc>
              <a:buFont typeface="Wingdings" pitchFamily="2" charset="2"/>
              <a:buNone/>
            </a:pPr>
            <a:r>
              <a:rPr lang="es-ES" sz="1400" dirty="0" smtClean="0"/>
              <a:t>15  </a:t>
            </a:r>
            <a:r>
              <a:rPr lang="es-ES" sz="1400" dirty="0" err="1" smtClean="0"/>
              <a:t>dif</a:t>
            </a:r>
            <a:r>
              <a:rPr lang="es-ES" sz="1400" dirty="0" smtClean="0"/>
              <a:t>=Vol-50                                                          </a:t>
            </a:r>
          </a:p>
          <a:p>
            <a:pPr eaLnBrk="1" hangingPunct="1">
              <a:lnSpc>
                <a:spcPct val="80000"/>
              </a:lnSpc>
              <a:buFont typeface="Wingdings" pitchFamily="2" charset="2"/>
              <a:buNone/>
            </a:pPr>
            <a:r>
              <a:rPr lang="es-ES" sz="1400" dirty="0" smtClean="0"/>
              <a:t>16  Si (( </a:t>
            </a:r>
            <a:r>
              <a:rPr lang="es-ES" sz="1400" dirty="0" err="1" smtClean="0"/>
              <a:t>dif</a:t>
            </a:r>
            <a:r>
              <a:rPr lang="es-ES" sz="1400" dirty="0" smtClean="0"/>
              <a:t> &gt; 0.5) o ( </a:t>
            </a:r>
            <a:r>
              <a:rPr lang="es-ES" sz="1400" dirty="0" err="1" smtClean="0"/>
              <a:t>dif</a:t>
            </a:r>
            <a:r>
              <a:rPr lang="es-ES" sz="1400" dirty="0" smtClean="0"/>
              <a:t>&lt;- 0.5))</a:t>
            </a:r>
          </a:p>
          <a:p>
            <a:pPr eaLnBrk="1" hangingPunct="1">
              <a:lnSpc>
                <a:spcPct val="80000"/>
              </a:lnSpc>
              <a:buFont typeface="Wingdings" pitchFamily="2" charset="2"/>
              <a:buNone/>
            </a:pPr>
            <a:r>
              <a:rPr lang="es-ES" sz="1400" dirty="0" smtClean="0"/>
              <a:t>17       Entonces  Escribir “ Cilindro a eliminar”                    </a:t>
            </a:r>
          </a:p>
          <a:p>
            <a:pPr eaLnBrk="1" hangingPunct="1">
              <a:lnSpc>
                <a:spcPct val="80000"/>
              </a:lnSpc>
              <a:buFont typeface="Wingdings" pitchFamily="2" charset="2"/>
              <a:buNone/>
            </a:pPr>
            <a:r>
              <a:rPr lang="es-ES" sz="1400" dirty="0" smtClean="0"/>
              <a:t>18                        </a:t>
            </a:r>
            <a:r>
              <a:rPr lang="es-ES" sz="1400" dirty="0" err="1" smtClean="0"/>
              <a:t>Cc</a:t>
            </a:r>
            <a:r>
              <a:rPr lang="es-ES" sz="1400" dirty="0" smtClean="0"/>
              <a:t>=Cc+1</a:t>
            </a:r>
          </a:p>
          <a:p>
            <a:pPr eaLnBrk="1" hangingPunct="1">
              <a:lnSpc>
                <a:spcPct val="80000"/>
              </a:lnSpc>
              <a:buFont typeface="Wingdings" pitchFamily="2" charset="2"/>
              <a:buNone/>
            </a:pPr>
            <a:r>
              <a:rPr lang="es-ES" sz="1400" dirty="0" smtClean="0"/>
              <a:t>19  </a:t>
            </a:r>
            <a:r>
              <a:rPr lang="es-ES" sz="1400" dirty="0" err="1" smtClean="0"/>
              <a:t>Finsi</a:t>
            </a:r>
            <a:endParaRPr lang="es-ES" sz="1400" dirty="0" smtClean="0"/>
          </a:p>
          <a:p>
            <a:pPr eaLnBrk="1" hangingPunct="1">
              <a:lnSpc>
                <a:spcPct val="80000"/>
              </a:lnSpc>
              <a:buFont typeface="Wingdings" pitchFamily="2" charset="2"/>
              <a:buNone/>
            </a:pPr>
            <a:r>
              <a:rPr lang="es-ES" sz="1400" dirty="0" smtClean="0"/>
              <a:t>20. </a:t>
            </a:r>
            <a:r>
              <a:rPr lang="es-ES" sz="1400" b="1" dirty="0" err="1" smtClean="0"/>
              <a:t>Finpara</a:t>
            </a:r>
            <a:endParaRPr lang="es-ES" sz="1400" b="1" dirty="0" smtClean="0"/>
          </a:p>
          <a:p>
            <a:pPr eaLnBrk="1" hangingPunct="1">
              <a:lnSpc>
                <a:spcPct val="80000"/>
              </a:lnSpc>
              <a:buFont typeface="Wingdings" pitchFamily="2" charset="2"/>
              <a:buNone/>
            </a:pPr>
            <a:r>
              <a:rPr lang="es-ES" sz="1400" dirty="0" smtClean="0"/>
              <a:t>21  Escribir “ Detectadas ”, </a:t>
            </a:r>
            <a:r>
              <a:rPr lang="es-ES" sz="1400" dirty="0" err="1" smtClean="0"/>
              <a:t>Ct</a:t>
            </a:r>
            <a:r>
              <a:rPr lang="es-ES" sz="1400" dirty="0" smtClean="0"/>
              <a:t>, “  tapas defectuosas       Porcentaje ”, </a:t>
            </a:r>
            <a:r>
              <a:rPr lang="es-ES" sz="1400" dirty="0" err="1" smtClean="0"/>
              <a:t>Ct</a:t>
            </a:r>
            <a:r>
              <a:rPr lang="es-ES" sz="1400" dirty="0" smtClean="0"/>
              <a:t>*100/ N          </a:t>
            </a:r>
            <a:r>
              <a:rPr lang="es-ES" sz="1400" b="1" dirty="0" smtClean="0"/>
              <a:t>O(1) </a:t>
            </a:r>
          </a:p>
          <a:p>
            <a:pPr eaLnBrk="1" hangingPunct="1">
              <a:lnSpc>
                <a:spcPct val="80000"/>
              </a:lnSpc>
              <a:buFont typeface="Wingdings" pitchFamily="2" charset="2"/>
              <a:buNone/>
            </a:pPr>
            <a:r>
              <a:rPr lang="es-ES" sz="1400" dirty="0" smtClean="0"/>
              <a:t>22  Escribir “ Detectados ”, </a:t>
            </a:r>
            <a:r>
              <a:rPr lang="es-ES" sz="1400" dirty="0" err="1" smtClean="0"/>
              <a:t>Cc</a:t>
            </a:r>
            <a:r>
              <a:rPr lang="es-ES" sz="1400" dirty="0" smtClean="0"/>
              <a:t>, “cilindros defectuosos     Porcentaje ”, </a:t>
            </a:r>
            <a:r>
              <a:rPr lang="es-ES" sz="1400" dirty="0" err="1" smtClean="0"/>
              <a:t>Cc</a:t>
            </a:r>
            <a:r>
              <a:rPr lang="es-ES" sz="1400" dirty="0" smtClean="0"/>
              <a:t>*100/N</a:t>
            </a:r>
          </a:p>
          <a:p>
            <a:pPr eaLnBrk="1" hangingPunct="1">
              <a:lnSpc>
                <a:spcPct val="80000"/>
              </a:lnSpc>
              <a:buFont typeface="Wingdings" pitchFamily="2" charset="2"/>
              <a:buNone/>
            </a:pPr>
            <a:r>
              <a:rPr lang="es-ES" sz="1400" dirty="0" smtClean="0"/>
              <a:t>Fin</a:t>
            </a:r>
            <a:endParaRPr lang="es-AR" sz="1400" dirty="0" smtClean="0"/>
          </a:p>
          <a:p>
            <a:pPr eaLnBrk="1" hangingPunct="1">
              <a:lnSpc>
                <a:spcPct val="80000"/>
              </a:lnSpc>
              <a:buFont typeface="Wingdings" pitchFamily="2" charset="2"/>
              <a:buNone/>
            </a:pPr>
            <a:r>
              <a:rPr lang="fr-FR" sz="1400" b="1" dirty="0" smtClean="0"/>
              <a:t>                     </a:t>
            </a:r>
          </a:p>
          <a:p>
            <a:pPr eaLnBrk="1" hangingPunct="1">
              <a:lnSpc>
                <a:spcPct val="80000"/>
              </a:lnSpc>
              <a:buFont typeface="Wingdings" pitchFamily="2" charset="2"/>
              <a:buNone/>
            </a:pPr>
            <a:r>
              <a:rPr lang="fr-FR" sz="1400" b="1" dirty="0" smtClean="0"/>
              <a:t>                                       </a:t>
            </a:r>
            <a:r>
              <a:rPr lang="fr-FR" sz="1400" b="1" dirty="0" err="1" smtClean="0"/>
              <a:t>Por</a:t>
            </a:r>
            <a:r>
              <a:rPr lang="fr-FR" sz="1400" b="1" dirty="0" smtClean="0"/>
              <a:t> </a:t>
            </a:r>
            <a:r>
              <a:rPr lang="fr-FR" sz="1400" b="1" dirty="0" err="1" smtClean="0"/>
              <a:t>regla</a:t>
            </a:r>
            <a:r>
              <a:rPr lang="fr-FR" sz="1400" b="1" dirty="0" smtClean="0"/>
              <a:t> de la </a:t>
            </a:r>
            <a:r>
              <a:rPr lang="fr-FR" sz="1400" b="1" dirty="0" err="1" smtClean="0"/>
              <a:t>suma</a:t>
            </a:r>
            <a:r>
              <a:rPr lang="fr-FR" sz="1400" b="1" dirty="0" smtClean="0"/>
              <a:t>    O(N) </a:t>
            </a:r>
          </a:p>
          <a:p>
            <a:pPr eaLnBrk="1" hangingPunct="1">
              <a:lnSpc>
                <a:spcPct val="80000"/>
              </a:lnSpc>
            </a:pPr>
            <a:endParaRPr lang="es-AR" sz="1400" dirty="0" smtClean="0"/>
          </a:p>
        </p:txBody>
      </p:sp>
      <p:sp>
        <p:nvSpPr>
          <p:cNvPr id="19459" name="AutoShape 5"/>
          <p:cNvSpPr>
            <a:spLocks/>
          </p:cNvSpPr>
          <p:nvPr/>
        </p:nvSpPr>
        <p:spPr bwMode="auto">
          <a:xfrm>
            <a:off x="4284663" y="765175"/>
            <a:ext cx="71437" cy="503238"/>
          </a:xfrm>
          <a:prstGeom prst="rightBrace">
            <a:avLst>
              <a:gd name="adj1" fmla="val 58704"/>
              <a:gd name="adj2" fmla="val 50000"/>
            </a:avLst>
          </a:prstGeom>
          <a:noFill/>
          <a:ln w="9525">
            <a:solidFill>
              <a:schemeClr val="tx1"/>
            </a:solidFill>
            <a:round/>
            <a:headEnd/>
            <a:tailEnd/>
          </a:ln>
        </p:spPr>
        <p:txBody>
          <a:bodyPr wrap="none" anchor="ctr"/>
          <a:lstStyle/>
          <a:p>
            <a:pPr eaLnBrk="1" hangingPunct="1"/>
            <a:endParaRPr lang="es-ES"/>
          </a:p>
        </p:txBody>
      </p:sp>
      <p:sp>
        <p:nvSpPr>
          <p:cNvPr id="19460" name="AutoShape 6"/>
          <p:cNvSpPr>
            <a:spLocks/>
          </p:cNvSpPr>
          <p:nvPr/>
        </p:nvSpPr>
        <p:spPr bwMode="auto">
          <a:xfrm>
            <a:off x="4284663" y="1773238"/>
            <a:ext cx="144462" cy="3240087"/>
          </a:xfrm>
          <a:prstGeom prst="rightBrace">
            <a:avLst>
              <a:gd name="adj1" fmla="val 186905"/>
              <a:gd name="adj2" fmla="val 50000"/>
            </a:avLst>
          </a:prstGeom>
          <a:noFill/>
          <a:ln w="9525">
            <a:solidFill>
              <a:schemeClr val="tx1"/>
            </a:solidFill>
            <a:round/>
            <a:headEnd/>
            <a:tailEnd/>
          </a:ln>
        </p:spPr>
        <p:txBody>
          <a:bodyPr wrap="none" anchor="ctr"/>
          <a:lstStyle/>
          <a:p>
            <a:pPr eaLnBrk="1" hangingPunct="1"/>
            <a:endParaRPr lang="es-ES"/>
          </a:p>
        </p:txBody>
      </p:sp>
      <p:sp>
        <p:nvSpPr>
          <p:cNvPr id="19461" name="AutoShape 7"/>
          <p:cNvSpPr>
            <a:spLocks/>
          </p:cNvSpPr>
          <p:nvPr/>
        </p:nvSpPr>
        <p:spPr bwMode="auto">
          <a:xfrm>
            <a:off x="7020272" y="5230019"/>
            <a:ext cx="71438" cy="503237"/>
          </a:xfrm>
          <a:prstGeom prst="rightBrace">
            <a:avLst>
              <a:gd name="adj1" fmla="val 58703"/>
              <a:gd name="adj2" fmla="val 50000"/>
            </a:avLst>
          </a:prstGeom>
          <a:noFill/>
          <a:ln w="9525">
            <a:solidFill>
              <a:schemeClr val="tx1"/>
            </a:solidFill>
            <a:round/>
            <a:headEnd/>
            <a:tailEnd/>
          </a:ln>
        </p:spPr>
        <p:txBody>
          <a:bodyPr wrap="none" anchor="ctr"/>
          <a:lstStyle/>
          <a:p>
            <a:pPr eaLnBrk="1" hangingPunct="1"/>
            <a:endParaRPr lang="es-ES"/>
          </a:p>
        </p:txBody>
      </p:sp>
      <p:sp>
        <p:nvSpPr>
          <p:cNvPr id="19462"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
        <p:nvSpPr>
          <p:cNvPr id="19463" name="Text Box 10"/>
          <p:cNvSpPr txBox="1">
            <a:spLocks noChangeArrowheads="1"/>
          </p:cNvSpPr>
          <p:nvPr/>
        </p:nvSpPr>
        <p:spPr bwMode="auto">
          <a:xfrm>
            <a:off x="4643438" y="765175"/>
            <a:ext cx="538162" cy="304800"/>
          </a:xfrm>
          <a:prstGeom prst="rect">
            <a:avLst/>
          </a:prstGeom>
          <a:noFill/>
          <a:ln w="9525">
            <a:noFill/>
            <a:miter lim="800000"/>
            <a:headEnd/>
            <a:tailEnd/>
          </a:ln>
        </p:spPr>
        <p:txBody>
          <a:bodyPr wrap="none">
            <a:spAutoFit/>
          </a:bodyPr>
          <a:lstStyle/>
          <a:p>
            <a:pPr eaLnBrk="1" hangingPunct="1"/>
            <a:r>
              <a:rPr lang="es-ES" sz="1400" b="1"/>
              <a:t>O(1)</a:t>
            </a:r>
            <a:endParaRPr lang="es-ES_tradnl" sz="1400" b="1"/>
          </a:p>
        </p:txBody>
      </p:sp>
      <p:sp>
        <p:nvSpPr>
          <p:cNvPr id="9" name="8 Cerrar llave"/>
          <p:cNvSpPr/>
          <p:nvPr/>
        </p:nvSpPr>
        <p:spPr bwMode="auto">
          <a:xfrm>
            <a:off x="7643834" y="428604"/>
            <a:ext cx="642942" cy="5715040"/>
          </a:xfrm>
          <a:prstGeom prst="rightBrac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charset="0"/>
            </a:endParaRPr>
          </a:p>
        </p:txBody>
      </p:sp>
      <p:sp>
        <p:nvSpPr>
          <p:cNvPr id="10" name="9 CuadroTexto"/>
          <p:cNvSpPr txBox="1"/>
          <p:nvPr/>
        </p:nvSpPr>
        <p:spPr>
          <a:xfrm>
            <a:off x="8072462" y="3357562"/>
            <a:ext cx="857224" cy="646331"/>
          </a:xfrm>
          <a:prstGeom prst="rect">
            <a:avLst/>
          </a:prstGeom>
          <a:noFill/>
        </p:spPr>
        <p:txBody>
          <a:bodyPr wrap="square" rtlCol="0">
            <a:spAutoFit/>
          </a:bodyPr>
          <a:lstStyle/>
          <a:p>
            <a:pPr algn="ctr"/>
            <a:r>
              <a:rPr lang="es-MX" b="1" dirty="0" smtClean="0"/>
              <a:t>Max orden</a:t>
            </a:r>
            <a:endParaRPr lang="es-MX"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1760826697"/>
              </p:ext>
            </p:extLst>
          </p:nvPr>
        </p:nvGraphicFramePr>
        <p:xfrm>
          <a:off x="1043608" y="1340768"/>
          <a:ext cx="7072362" cy="3786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914400" y="0"/>
            <a:ext cx="8229600" cy="1214438"/>
          </a:xfrm>
        </p:spPr>
        <p:txBody>
          <a:bodyPr anchor="ctr"/>
          <a:lstStyle/>
          <a:p>
            <a:pPr eaLnBrk="1" hangingPunct="1"/>
            <a:r>
              <a:rPr lang="es-ES" sz="2400" b="1" dirty="0" smtClean="0">
                <a:solidFill>
                  <a:schemeClr val="accent3">
                    <a:lumMod val="50000"/>
                  </a:schemeClr>
                </a:solidFill>
              </a:rPr>
              <a:t>Análisis Teórico</a:t>
            </a:r>
            <a:r>
              <a:rPr lang="es-ES" sz="1800" b="1" dirty="0" smtClean="0">
                <a:solidFill>
                  <a:schemeClr val="accent3">
                    <a:lumMod val="50000"/>
                  </a:schemeClr>
                </a:solidFill>
              </a:rPr>
              <a:t>:</a:t>
            </a:r>
            <a:r>
              <a:rPr lang="es-ES" sz="1800" dirty="0" smtClean="0">
                <a:solidFill>
                  <a:schemeClr val="tx1"/>
                </a:solidFill>
              </a:rPr>
              <a:t/>
            </a:r>
            <a:br>
              <a:rPr lang="es-ES" sz="1800" dirty="0" smtClean="0">
                <a:solidFill>
                  <a:schemeClr val="tx1"/>
                </a:solidFill>
              </a:rPr>
            </a:br>
            <a:r>
              <a:rPr lang="es-ES" sz="1800" dirty="0" smtClean="0">
                <a:solidFill>
                  <a:schemeClr val="tx1"/>
                </a:solidFill>
              </a:rPr>
              <a:t/>
            </a:r>
            <a:br>
              <a:rPr lang="es-ES" sz="1800" dirty="0" smtClean="0">
                <a:solidFill>
                  <a:schemeClr val="tx1"/>
                </a:solidFill>
              </a:rPr>
            </a:br>
            <a:r>
              <a:rPr lang="es-ES" sz="1600" dirty="0" smtClean="0">
                <a:solidFill>
                  <a:schemeClr val="tx1"/>
                </a:solidFill>
              </a:rPr>
              <a:t> </a:t>
            </a:r>
            <a:r>
              <a:rPr lang="es-ES" sz="2000" i="1" dirty="0" smtClean="0">
                <a:solidFill>
                  <a:schemeClr val="accent3">
                    <a:lumMod val="50000"/>
                  </a:schemeClr>
                </a:solidFill>
              </a:rPr>
              <a:t>Reglas para determinar orden de complejidad</a:t>
            </a:r>
            <a:r>
              <a:rPr lang="es-ES" sz="1800" i="1" dirty="0" smtClean="0">
                <a:solidFill>
                  <a:schemeClr val="accent3">
                    <a:lumMod val="50000"/>
                  </a:schemeClr>
                </a:solidFill>
              </a:rPr>
              <a:t> </a:t>
            </a:r>
            <a:endParaRPr lang="es-AR" sz="1800" i="1" dirty="0" smtClean="0">
              <a:solidFill>
                <a:schemeClr val="accent3">
                  <a:lumMod val="50000"/>
                </a:schemeClr>
              </a:solidFill>
            </a:endParaRPr>
          </a:p>
        </p:txBody>
      </p:sp>
      <p:sp>
        <p:nvSpPr>
          <p:cNvPr id="15363" name="Rectangle 3"/>
          <p:cNvSpPr>
            <a:spLocks noGrp="1" noChangeArrowheads="1"/>
          </p:cNvSpPr>
          <p:nvPr>
            <p:ph type="body" sz="half" idx="4294967295"/>
          </p:nvPr>
        </p:nvSpPr>
        <p:spPr>
          <a:xfrm>
            <a:off x="899592" y="1241425"/>
            <a:ext cx="8208963" cy="5327650"/>
          </a:xfrm>
        </p:spPr>
        <p:txBody>
          <a:bodyPr>
            <a:normAutofit/>
          </a:bodyPr>
          <a:lstStyle/>
          <a:p>
            <a:pPr marL="12700" indent="0" eaLnBrk="1" hangingPunct="1">
              <a:lnSpc>
                <a:spcPct val="80000"/>
              </a:lnSpc>
              <a:buNone/>
            </a:pPr>
            <a:r>
              <a:rPr lang="es-ES" sz="1600" dirty="0" smtClean="0">
                <a:latin typeface="+mj-lt"/>
              </a:rPr>
              <a:t>1-   </a:t>
            </a:r>
            <a:r>
              <a:rPr lang="es-ES" sz="1600" b="1" dirty="0" smtClean="0">
                <a:solidFill>
                  <a:schemeClr val="accent3">
                    <a:lumMod val="50000"/>
                  </a:schemeClr>
                </a:solidFill>
                <a:latin typeface="+mj-lt"/>
              </a:rPr>
              <a:t>Regla de la Suma</a:t>
            </a:r>
            <a:r>
              <a:rPr lang="es-ES" sz="1600" dirty="0" smtClean="0">
                <a:solidFill>
                  <a:schemeClr val="accent3">
                    <a:lumMod val="50000"/>
                  </a:schemeClr>
                </a:solidFill>
                <a:latin typeface="+mj-lt"/>
              </a:rPr>
              <a:t>  </a:t>
            </a:r>
            <a:r>
              <a:rPr lang="es-ES" sz="1600" dirty="0" smtClean="0">
                <a:latin typeface="+mj-lt"/>
              </a:rPr>
              <a:t>u </a:t>
            </a:r>
            <a:r>
              <a:rPr lang="es-ES" sz="1600" b="1" dirty="0" smtClean="0">
                <a:solidFill>
                  <a:schemeClr val="accent3">
                    <a:lumMod val="50000"/>
                  </a:schemeClr>
                </a:solidFill>
                <a:latin typeface="+mj-lt"/>
              </a:rPr>
              <a:t>Orden de bloques consecutivos </a:t>
            </a:r>
            <a:r>
              <a:rPr lang="es-ES" sz="1600" dirty="0" smtClean="0">
                <a:latin typeface="+mj-lt"/>
              </a:rPr>
              <a:t>con tiempo de  ejecución de distinto orden</a:t>
            </a:r>
            <a:r>
              <a:rPr lang="es-AR" sz="1600" dirty="0" smtClean="0">
                <a:latin typeface="+mj-lt"/>
              </a:rPr>
              <a:t> </a:t>
            </a:r>
          </a:p>
          <a:p>
            <a:pPr marL="93663" indent="-80963" eaLnBrk="1" hangingPunct="1">
              <a:lnSpc>
                <a:spcPct val="150000"/>
              </a:lnSpc>
              <a:spcBef>
                <a:spcPts val="0"/>
              </a:spcBef>
              <a:buFont typeface="Wingdings" pitchFamily="2" charset="2"/>
              <a:buNone/>
            </a:pPr>
            <a:r>
              <a:rPr lang="es-ES" sz="1600" dirty="0" smtClean="0">
                <a:latin typeface="+mj-lt"/>
              </a:rPr>
              <a:t> si              T1 = O( f (N) )  y    T2 = O ( h( N) ) </a:t>
            </a:r>
          </a:p>
          <a:p>
            <a:pPr marL="93663" indent="-80963" eaLnBrk="1" hangingPunct="1">
              <a:lnSpc>
                <a:spcPct val="150000"/>
              </a:lnSpc>
              <a:spcBef>
                <a:spcPts val="0"/>
              </a:spcBef>
              <a:buFont typeface="Wingdings" pitchFamily="2" charset="2"/>
              <a:buNone/>
            </a:pPr>
            <a:r>
              <a:rPr lang="es-ES" sz="1600" dirty="0" smtClean="0">
                <a:solidFill>
                  <a:schemeClr val="accent3">
                    <a:lumMod val="50000"/>
                  </a:schemeClr>
                </a:solidFill>
                <a:latin typeface="+mj-lt"/>
              </a:rPr>
              <a:t>          </a:t>
            </a:r>
            <a:r>
              <a:rPr lang="es-ES" sz="1600" b="1" dirty="0" smtClean="0">
                <a:solidFill>
                  <a:schemeClr val="accent3">
                    <a:lumMod val="50000"/>
                  </a:schemeClr>
                </a:solidFill>
                <a:latin typeface="+mj-lt"/>
              </a:rPr>
              <a:t>T1  + T2 =  máximo ( O ( f( N) ) , O ( h( N) ) )</a:t>
            </a:r>
          </a:p>
          <a:p>
            <a:pPr marL="93663" indent="-80963" eaLnBrk="1" hangingPunct="1">
              <a:lnSpc>
                <a:spcPct val="80000"/>
              </a:lnSpc>
              <a:buFont typeface="Wingdings" pitchFamily="2" charset="2"/>
              <a:buNone/>
            </a:pPr>
            <a:endParaRPr lang="es-ES" sz="1600" b="1" dirty="0" smtClean="0">
              <a:latin typeface="+mj-lt"/>
            </a:endParaRPr>
          </a:p>
          <a:p>
            <a:pPr marL="93663" indent="-80963" eaLnBrk="1" hangingPunct="1">
              <a:lnSpc>
                <a:spcPct val="80000"/>
              </a:lnSpc>
              <a:buFont typeface="Wingdings" pitchFamily="2" charset="2"/>
              <a:buNone/>
            </a:pPr>
            <a:endParaRPr lang="es-ES" sz="1600" b="1" dirty="0" smtClean="0">
              <a:latin typeface="+mj-lt"/>
            </a:endParaRPr>
          </a:p>
          <a:p>
            <a:pPr marL="12700" indent="0" eaLnBrk="1" hangingPunct="1">
              <a:lnSpc>
                <a:spcPct val="80000"/>
              </a:lnSpc>
              <a:buNone/>
            </a:pPr>
            <a:r>
              <a:rPr lang="es-ES" sz="1600" b="1" dirty="0" smtClean="0">
                <a:latin typeface="+mj-lt"/>
              </a:rPr>
              <a:t> 2- </a:t>
            </a:r>
            <a:r>
              <a:rPr lang="es-ES" sz="1600" b="1" dirty="0" smtClean="0">
                <a:solidFill>
                  <a:schemeClr val="accent3">
                    <a:lumMod val="50000"/>
                  </a:schemeClr>
                </a:solidFill>
                <a:latin typeface="+mj-lt"/>
              </a:rPr>
              <a:t>Regla del Producto:</a:t>
            </a:r>
            <a:r>
              <a:rPr lang="pt-BR" sz="1600" dirty="0" smtClean="0">
                <a:latin typeface="+mj-lt"/>
              </a:rPr>
              <a:t>Si dos </a:t>
            </a:r>
            <a:r>
              <a:rPr lang="pt-BR" sz="1600" dirty="0" err="1" smtClean="0">
                <a:latin typeface="+mj-lt"/>
              </a:rPr>
              <a:t>trozos</a:t>
            </a:r>
            <a:r>
              <a:rPr lang="pt-BR" sz="1600" dirty="0" smtClean="0">
                <a:latin typeface="+mj-lt"/>
              </a:rPr>
              <a:t> de código </a:t>
            </a:r>
            <a:r>
              <a:rPr lang="pt-BR" sz="1600" dirty="0" err="1" smtClean="0">
                <a:latin typeface="+mj-lt"/>
              </a:rPr>
              <a:t>anidados</a:t>
            </a:r>
            <a:r>
              <a:rPr lang="pt-BR" sz="1600" dirty="0" smtClean="0">
                <a:latin typeface="+mj-lt"/>
              </a:rPr>
              <a:t> (no </a:t>
            </a:r>
            <a:r>
              <a:rPr lang="pt-BR" sz="1600" dirty="0" err="1" smtClean="0">
                <a:latin typeface="+mj-lt"/>
              </a:rPr>
              <a:t>independientes</a:t>
            </a:r>
            <a:r>
              <a:rPr lang="pt-BR" sz="1600" dirty="0" smtClean="0">
                <a:latin typeface="+mj-lt"/>
              </a:rPr>
              <a:t>), </a:t>
            </a:r>
            <a:r>
              <a:rPr lang="pt-BR" sz="1600" dirty="0" err="1" smtClean="0">
                <a:latin typeface="+mj-lt"/>
              </a:rPr>
              <a:t>tienen</a:t>
            </a:r>
            <a:r>
              <a:rPr lang="pt-BR" sz="1600" dirty="0" smtClean="0">
                <a:latin typeface="+mj-lt"/>
              </a:rPr>
              <a:t> </a:t>
            </a:r>
            <a:r>
              <a:rPr lang="pt-BR" sz="1600" dirty="0" err="1" smtClean="0">
                <a:latin typeface="+mj-lt"/>
              </a:rPr>
              <a:t>eficiencias</a:t>
            </a:r>
            <a:r>
              <a:rPr lang="pt-BR" sz="1600" dirty="0" smtClean="0">
                <a:latin typeface="+mj-lt"/>
              </a:rPr>
              <a:t> </a:t>
            </a:r>
          </a:p>
          <a:p>
            <a:pPr marL="93663" indent="-80963" eaLnBrk="1" hangingPunct="1">
              <a:lnSpc>
                <a:spcPct val="80000"/>
              </a:lnSpc>
              <a:buFont typeface="Wingdings" pitchFamily="2" charset="2"/>
              <a:buNone/>
            </a:pPr>
            <a:r>
              <a:rPr lang="pt-BR" sz="1600" dirty="0" smtClean="0">
                <a:latin typeface="+mj-lt"/>
              </a:rPr>
              <a:t>                       </a:t>
            </a:r>
            <a:r>
              <a:rPr lang="pt-BR" sz="1600" b="1" dirty="0" smtClean="0">
                <a:latin typeface="+mj-lt"/>
              </a:rPr>
              <a:t>O(f(n)) </a:t>
            </a:r>
            <a:r>
              <a:rPr lang="pt-BR" sz="1600" dirty="0" smtClean="0">
                <a:latin typeface="+mj-lt"/>
              </a:rPr>
              <a:t>y </a:t>
            </a:r>
            <a:r>
              <a:rPr lang="pt-BR" sz="1600" b="1" dirty="0" smtClean="0">
                <a:latin typeface="+mj-lt"/>
              </a:rPr>
              <a:t>O(h(n)), </a:t>
            </a:r>
            <a:r>
              <a:rPr lang="pt-BR" sz="1600" dirty="0" err="1" smtClean="0">
                <a:latin typeface="+mj-lt"/>
              </a:rPr>
              <a:t>la</a:t>
            </a:r>
            <a:r>
              <a:rPr lang="pt-BR" sz="1600" dirty="0" smtClean="0">
                <a:latin typeface="+mj-lt"/>
              </a:rPr>
              <a:t>  </a:t>
            </a:r>
            <a:r>
              <a:rPr lang="pt-BR" sz="1600" dirty="0" err="1" smtClean="0">
                <a:latin typeface="+mj-lt"/>
              </a:rPr>
              <a:t>eficiencia</a:t>
            </a:r>
            <a:r>
              <a:rPr lang="pt-BR" sz="1600" dirty="0" smtClean="0">
                <a:latin typeface="+mj-lt"/>
              </a:rPr>
              <a:t> </a:t>
            </a:r>
            <a:r>
              <a:rPr lang="pt-BR" sz="1600" dirty="0" err="1" smtClean="0">
                <a:latin typeface="+mj-lt"/>
              </a:rPr>
              <a:t>del</a:t>
            </a:r>
            <a:r>
              <a:rPr lang="pt-BR" sz="1600" dirty="0" smtClean="0">
                <a:latin typeface="+mj-lt"/>
              </a:rPr>
              <a:t> </a:t>
            </a:r>
            <a:r>
              <a:rPr lang="pt-BR" sz="1600" dirty="0" err="1" smtClean="0">
                <a:latin typeface="+mj-lt"/>
              </a:rPr>
              <a:t>trozo</a:t>
            </a:r>
            <a:r>
              <a:rPr lang="pt-BR" sz="1600" dirty="0" smtClean="0">
                <a:latin typeface="+mj-lt"/>
              </a:rPr>
              <a:t> completo </a:t>
            </a:r>
            <a:r>
              <a:rPr lang="pt-BR" sz="1600" dirty="0" err="1" smtClean="0">
                <a:latin typeface="+mj-lt"/>
              </a:rPr>
              <a:t>es</a:t>
            </a:r>
            <a:r>
              <a:rPr lang="pt-BR" sz="1600" dirty="0" smtClean="0">
                <a:latin typeface="+mj-lt"/>
              </a:rPr>
              <a:t> </a:t>
            </a:r>
            <a:r>
              <a:rPr lang="pt-BR" sz="1600" b="1" dirty="0" smtClean="0">
                <a:latin typeface="+mj-lt"/>
              </a:rPr>
              <a:t>O(f(n) * h(n)).</a:t>
            </a:r>
            <a:endParaRPr lang="es-ES_tradnl" sz="1600" b="1" dirty="0" smtClean="0">
              <a:latin typeface="+mj-lt"/>
            </a:endParaRPr>
          </a:p>
          <a:p>
            <a:pPr marL="93663" indent="-80963" eaLnBrk="1" hangingPunct="1">
              <a:lnSpc>
                <a:spcPct val="80000"/>
              </a:lnSpc>
              <a:buFont typeface="Wingdings" pitchFamily="2" charset="2"/>
              <a:buNone/>
            </a:pPr>
            <a:endParaRPr lang="es-ES_tradnl" sz="1600" b="1" dirty="0" smtClean="0">
              <a:latin typeface="+mj-lt"/>
            </a:endParaRPr>
          </a:p>
          <a:p>
            <a:pPr marL="93663" indent="-80963" eaLnBrk="1" hangingPunct="1">
              <a:lnSpc>
                <a:spcPct val="80000"/>
              </a:lnSpc>
              <a:buFont typeface="Wingdings" pitchFamily="2" charset="2"/>
              <a:buNone/>
            </a:pPr>
            <a:r>
              <a:rPr lang="es-ES_tradnl" sz="1600" b="1" dirty="0" smtClean="0">
                <a:latin typeface="+mj-lt"/>
              </a:rPr>
              <a:t>Ejemplo 5: </a:t>
            </a:r>
            <a:r>
              <a:rPr lang="es-ES_tradnl" sz="1600" dirty="0" smtClean="0">
                <a:latin typeface="+mj-lt"/>
              </a:rPr>
              <a:t>dados los siguientes ciclos anidados</a:t>
            </a:r>
          </a:p>
          <a:p>
            <a:pPr marL="93663" indent="-80963" eaLnBrk="1" hangingPunct="1">
              <a:lnSpc>
                <a:spcPct val="80000"/>
              </a:lnSpc>
              <a:buFont typeface="Wingdings" pitchFamily="2" charset="2"/>
              <a:buNone/>
            </a:pPr>
            <a:r>
              <a:rPr lang="es-ES_tradnl" sz="1600" dirty="0" smtClean="0">
                <a:latin typeface="+mj-lt"/>
              </a:rPr>
              <a:t>              O(n)</a:t>
            </a:r>
          </a:p>
          <a:p>
            <a:pPr marL="93663" indent="-80963" eaLnBrk="1" hangingPunct="1">
              <a:lnSpc>
                <a:spcPct val="80000"/>
              </a:lnSpc>
              <a:buFont typeface="Wingdings" pitchFamily="2" charset="2"/>
              <a:buNone/>
            </a:pPr>
            <a:r>
              <a:rPr lang="es-ES_tradnl" sz="1600" dirty="0" smtClean="0">
                <a:latin typeface="+mj-lt"/>
              </a:rPr>
              <a:t>                   O(</a:t>
            </a:r>
            <a:r>
              <a:rPr lang="es-ES_tradnl" sz="1600" dirty="0" err="1" smtClean="0">
                <a:latin typeface="+mj-lt"/>
              </a:rPr>
              <a:t>lg</a:t>
            </a:r>
            <a:r>
              <a:rPr lang="es-ES_tradnl" sz="1600" dirty="0" smtClean="0">
                <a:latin typeface="+mj-lt"/>
              </a:rPr>
              <a:t> n)            El orden del código completo es O(n.lgn) </a:t>
            </a:r>
          </a:p>
          <a:p>
            <a:pPr marL="93663" indent="-80963" eaLnBrk="1" hangingPunct="1">
              <a:lnSpc>
                <a:spcPct val="80000"/>
              </a:lnSpc>
              <a:buFont typeface="Wingdings" pitchFamily="2" charset="2"/>
              <a:buNone/>
            </a:pPr>
            <a:endParaRPr lang="es-ES_tradnl" sz="1600" dirty="0" smtClean="0">
              <a:latin typeface="+mj-lt"/>
            </a:endParaRPr>
          </a:p>
          <a:p>
            <a:pPr marL="93663" indent="-80963" eaLnBrk="1" hangingPunct="1">
              <a:lnSpc>
                <a:spcPct val="80000"/>
              </a:lnSpc>
              <a:buNone/>
            </a:pPr>
            <a:r>
              <a:rPr lang="es-ES" sz="1600" b="1" dirty="0" smtClean="0">
                <a:latin typeface="+mj-lt"/>
              </a:rPr>
              <a:t>3- </a:t>
            </a:r>
            <a:r>
              <a:rPr lang="es-ES" sz="1600" b="1" dirty="0" smtClean="0">
                <a:solidFill>
                  <a:srgbClr val="C00000"/>
                </a:solidFill>
                <a:latin typeface="+mj-lt"/>
              </a:rPr>
              <a:t> </a:t>
            </a:r>
            <a:r>
              <a:rPr lang="es-ES" sz="1600" b="1" dirty="0" smtClean="0">
                <a:solidFill>
                  <a:schemeClr val="accent3">
                    <a:lumMod val="50000"/>
                  </a:schemeClr>
                </a:solidFill>
                <a:latin typeface="+mj-lt"/>
              </a:rPr>
              <a:t>La complejidad de una constante por una función</a:t>
            </a:r>
          </a:p>
          <a:p>
            <a:pPr marL="93663" indent="-80963" eaLnBrk="1" hangingPunct="1">
              <a:lnSpc>
                <a:spcPct val="80000"/>
              </a:lnSpc>
              <a:buNone/>
            </a:pPr>
            <a:r>
              <a:rPr lang="es-ES" sz="1600" b="1" dirty="0" smtClean="0">
                <a:latin typeface="+mj-lt"/>
              </a:rPr>
              <a:t>O(C*g(n</a:t>
            </a:r>
            <a:r>
              <a:rPr lang="es-ES" sz="1600" b="1" dirty="0">
                <a:latin typeface="+mj-lt"/>
              </a:rPr>
              <a:t>)) = O(g(n))   --------- </a:t>
            </a:r>
            <a:r>
              <a:rPr lang="es-ES" sz="1600" dirty="0">
                <a:latin typeface="+mj-lt"/>
              </a:rPr>
              <a:t> </a:t>
            </a:r>
            <a:r>
              <a:rPr lang="es-ES" sz="1600" b="1" dirty="0">
                <a:latin typeface="+mj-lt"/>
              </a:rPr>
              <a:t>O (2500*N) </a:t>
            </a:r>
            <a:r>
              <a:rPr lang="es-ES" sz="1600" dirty="0">
                <a:latin typeface="+mj-lt"/>
              </a:rPr>
              <a:t>, siendo  C= 2500 es una  </a:t>
            </a:r>
            <a:r>
              <a:rPr lang="es-ES" sz="1600" b="1" dirty="0">
                <a:latin typeface="+mj-lt"/>
              </a:rPr>
              <a:t>O (N) </a:t>
            </a:r>
          </a:p>
          <a:p>
            <a:pPr marL="93663" indent="-80963" eaLnBrk="1" hangingPunct="1">
              <a:lnSpc>
                <a:spcPct val="80000"/>
              </a:lnSpc>
              <a:buNone/>
            </a:pPr>
            <a:endParaRPr lang="es-ES" sz="1600" dirty="0" smtClean="0">
              <a:latin typeface="+mj-lt"/>
            </a:endParaRPr>
          </a:p>
          <a:p>
            <a:pPr marL="93663" indent="-80963" eaLnBrk="1" hangingPunct="1">
              <a:lnSpc>
                <a:spcPct val="80000"/>
              </a:lnSpc>
              <a:buNone/>
            </a:pPr>
            <a:r>
              <a:rPr lang="es-ES" sz="1600" dirty="0" smtClean="0">
                <a:latin typeface="+mj-lt"/>
              </a:rPr>
              <a:t>4- </a:t>
            </a:r>
            <a:r>
              <a:rPr lang="es-ES" sz="1600" b="1" dirty="0" smtClean="0">
                <a:solidFill>
                  <a:schemeClr val="accent3">
                    <a:lumMod val="50000"/>
                  </a:schemeClr>
                </a:solidFill>
                <a:latin typeface="+mj-lt"/>
              </a:rPr>
              <a:t>Los </a:t>
            </a:r>
            <a:r>
              <a:rPr lang="es-ES" sz="1600" b="1" dirty="0">
                <a:solidFill>
                  <a:schemeClr val="accent3">
                    <a:lumMod val="50000"/>
                  </a:schemeClr>
                </a:solidFill>
                <a:latin typeface="+mj-lt"/>
              </a:rPr>
              <a:t>algoritmos sin lazos </a:t>
            </a:r>
            <a:r>
              <a:rPr lang="es-ES" sz="1600" b="1" dirty="0" smtClean="0">
                <a:solidFill>
                  <a:schemeClr val="accent3">
                    <a:lumMod val="50000"/>
                  </a:schemeClr>
                </a:solidFill>
                <a:latin typeface="+mj-lt"/>
              </a:rPr>
              <a:t>(ciclos) </a:t>
            </a:r>
            <a:r>
              <a:rPr lang="es-ES" sz="1600" b="1" dirty="0">
                <a:latin typeface="+mj-lt"/>
              </a:rPr>
              <a:t>y sin recursión </a:t>
            </a:r>
            <a:r>
              <a:rPr lang="es-ES" sz="1600" dirty="0">
                <a:latin typeface="+mj-lt"/>
              </a:rPr>
              <a:t>tienen complejidad constante, son </a:t>
            </a:r>
            <a:r>
              <a:rPr lang="es-ES" sz="1600" b="1" dirty="0">
                <a:latin typeface="+mj-lt"/>
              </a:rPr>
              <a:t>O(1</a:t>
            </a:r>
            <a:r>
              <a:rPr lang="es-ES" sz="1600" b="1" dirty="0" smtClean="0">
                <a:latin typeface="+mj-lt"/>
              </a:rPr>
              <a:t>)</a:t>
            </a:r>
          </a:p>
          <a:p>
            <a:pPr marL="93663" indent="-80963" eaLnBrk="1" hangingPunct="1">
              <a:lnSpc>
                <a:spcPct val="80000"/>
              </a:lnSpc>
              <a:buNone/>
            </a:pPr>
            <a:endParaRPr lang="es-ES" sz="1600" b="1" dirty="0">
              <a:latin typeface="+mj-lt"/>
            </a:endParaRPr>
          </a:p>
          <a:p>
            <a:pPr marL="93663" indent="-80963">
              <a:lnSpc>
                <a:spcPct val="80000"/>
              </a:lnSpc>
              <a:buNone/>
            </a:pPr>
            <a:r>
              <a:rPr lang="es-ES_tradnl" sz="1600" b="1" dirty="0" smtClean="0">
                <a:latin typeface="+mj-lt"/>
              </a:rPr>
              <a:t>5– </a:t>
            </a:r>
            <a:r>
              <a:rPr lang="es-ES_tradnl" sz="1600" b="1" dirty="0" smtClean="0">
                <a:solidFill>
                  <a:schemeClr val="accent3">
                    <a:lumMod val="50000"/>
                  </a:schemeClr>
                </a:solidFill>
                <a:latin typeface="+mj-lt"/>
              </a:rPr>
              <a:t>Los lazos </a:t>
            </a:r>
            <a:r>
              <a:rPr lang="es-ES" sz="1600" b="1" dirty="0" smtClean="0">
                <a:solidFill>
                  <a:schemeClr val="accent3">
                    <a:lumMod val="50000"/>
                  </a:schemeClr>
                </a:solidFill>
                <a:latin typeface="+mj-lt"/>
              </a:rPr>
              <a:t>(ciclos)</a:t>
            </a:r>
            <a:r>
              <a:rPr lang="es-ES_tradnl" sz="1600" b="1" dirty="0" smtClean="0">
                <a:solidFill>
                  <a:schemeClr val="accent3">
                    <a:lumMod val="50000"/>
                  </a:schemeClr>
                </a:solidFill>
                <a:latin typeface="+mj-lt"/>
              </a:rPr>
              <a:t> anidados tienen complejidad </a:t>
            </a:r>
            <a:r>
              <a:rPr lang="es-ES_tradnl" sz="1600" b="1" dirty="0" err="1" smtClean="0">
                <a:solidFill>
                  <a:schemeClr val="accent3">
                    <a:lumMod val="50000"/>
                  </a:schemeClr>
                </a:solidFill>
                <a:latin typeface="+mj-lt"/>
              </a:rPr>
              <a:t>polinómica</a:t>
            </a:r>
            <a:r>
              <a:rPr lang="es-ES_tradnl" sz="1600" b="1" dirty="0" smtClean="0">
                <a:solidFill>
                  <a:schemeClr val="accent3">
                    <a:lumMod val="50000"/>
                  </a:schemeClr>
                </a:solidFill>
                <a:latin typeface="+mj-lt"/>
              </a:rPr>
              <a:t> O (N</a:t>
            </a:r>
            <a:r>
              <a:rPr lang="es-ES_tradnl" sz="1600" b="1" baseline="30000" dirty="0" smtClean="0">
                <a:solidFill>
                  <a:schemeClr val="accent3">
                    <a:lumMod val="50000"/>
                  </a:schemeClr>
                </a:solidFill>
                <a:latin typeface="+mj-lt"/>
              </a:rPr>
              <a:t>K</a:t>
            </a:r>
            <a:r>
              <a:rPr lang="es-ES_tradnl" sz="1600" b="1" dirty="0" smtClean="0">
                <a:solidFill>
                  <a:schemeClr val="accent3">
                    <a:lumMod val="50000"/>
                  </a:schemeClr>
                </a:solidFill>
                <a:latin typeface="+mj-lt"/>
              </a:rPr>
              <a:t>)</a:t>
            </a:r>
          </a:p>
          <a:p>
            <a:pPr marL="93663" indent="-80963" eaLnBrk="1" hangingPunct="1">
              <a:lnSpc>
                <a:spcPct val="80000"/>
              </a:lnSpc>
              <a:buFont typeface="Wingdings" pitchFamily="2" charset="2"/>
              <a:buNone/>
            </a:pPr>
            <a:endParaRPr lang="es-ES" sz="1600" dirty="0" smtClean="0">
              <a:latin typeface="+mj-lt"/>
            </a:endParaRPr>
          </a:p>
          <a:p>
            <a:pPr marL="93663" indent="-80963" eaLnBrk="1" hangingPunct="1">
              <a:lnSpc>
                <a:spcPct val="80000"/>
              </a:lnSpc>
            </a:pPr>
            <a:endParaRPr lang="es-ES" sz="1600" dirty="0" smtClean="0">
              <a:latin typeface="+mj-lt"/>
            </a:endParaRPr>
          </a:p>
        </p:txBody>
      </p:sp>
      <p:sp>
        <p:nvSpPr>
          <p:cNvPr id="15364"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323528" y="1988840"/>
            <a:ext cx="8353425" cy="5400675"/>
          </a:xfrm>
        </p:spPr>
        <p:txBody>
          <a:bodyPr/>
          <a:lstStyle/>
          <a:p>
            <a:pPr marL="92075" indent="0" eaLnBrk="1" hangingPunct="1">
              <a:lnSpc>
                <a:spcPct val="80000"/>
              </a:lnSpc>
              <a:buFont typeface="Wingdings" pitchFamily="2" charset="2"/>
              <a:buNone/>
            </a:pPr>
            <a:endParaRPr lang="es-ES" sz="1800" b="1" dirty="0" smtClean="0"/>
          </a:p>
          <a:p>
            <a:pPr marL="92075" indent="0" eaLnBrk="1" hangingPunct="1">
              <a:lnSpc>
                <a:spcPct val="150000"/>
              </a:lnSpc>
            </a:pPr>
            <a:r>
              <a:rPr lang="es-ES" sz="1800" b="1" dirty="0" smtClean="0"/>
              <a:t>Bucles incondicionales</a:t>
            </a:r>
            <a:r>
              <a:rPr lang="es-ES" sz="1800" dirty="0" smtClean="0"/>
              <a:t>: </a:t>
            </a:r>
            <a:r>
              <a:rPr lang="es-ES" sz="1600" dirty="0" smtClean="0"/>
              <a:t>producto del tiempo de ejecución de las sentencias que están dentro del bloque por la cantidad de iteraciones que se debe realizar. </a:t>
            </a:r>
          </a:p>
          <a:p>
            <a:pPr marL="92075" indent="0" eaLnBrk="1" hangingPunct="1">
              <a:lnSpc>
                <a:spcPct val="150000"/>
              </a:lnSpc>
              <a:buFont typeface="Wingdings" pitchFamily="2" charset="2"/>
              <a:buNone/>
            </a:pPr>
            <a:endParaRPr lang="es-ES" sz="1600" dirty="0" smtClean="0"/>
          </a:p>
          <a:p>
            <a:pPr marL="92075" indent="0" eaLnBrk="1" hangingPunct="1">
              <a:lnSpc>
                <a:spcPct val="150000"/>
              </a:lnSpc>
            </a:pPr>
            <a:r>
              <a:rPr lang="es-ES" sz="1800" b="1" dirty="0" smtClean="0"/>
              <a:t>Bucles condicionales</a:t>
            </a:r>
            <a:r>
              <a:rPr lang="es-ES" sz="1800" dirty="0" smtClean="0"/>
              <a:t>: </a:t>
            </a:r>
            <a:r>
              <a:rPr lang="es-ES" sz="1600" dirty="0" smtClean="0"/>
              <a:t>Si la cantidad de iteraciones varía en función del valor de la variable de control, el cálculo del tiempo  se expresa como una sumatoria.</a:t>
            </a:r>
          </a:p>
          <a:p>
            <a:pPr marL="92075" indent="0" eaLnBrk="1" hangingPunct="1">
              <a:lnSpc>
                <a:spcPct val="80000"/>
              </a:lnSpc>
            </a:pPr>
            <a:endParaRPr lang="es-ES" sz="1800" b="1" dirty="0" smtClean="0"/>
          </a:p>
          <a:p>
            <a:pPr marL="92075" indent="0" eaLnBrk="1" hangingPunct="1">
              <a:lnSpc>
                <a:spcPct val="150000"/>
              </a:lnSpc>
            </a:pPr>
            <a:r>
              <a:rPr lang="es-ES" sz="1800" b="1" dirty="0" smtClean="0"/>
              <a:t>Ciclos incondicionales Anidados</a:t>
            </a:r>
            <a:r>
              <a:rPr lang="es-ES" sz="1800" dirty="0" smtClean="0"/>
              <a:t>:  </a:t>
            </a:r>
            <a:r>
              <a:rPr lang="es-ES" sz="1600" dirty="0" smtClean="0"/>
              <a:t>producto de tiempo de ejecución del bloque  por  cantidad de iteraciones de cada ciclo. </a:t>
            </a:r>
          </a:p>
          <a:p>
            <a:pPr marL="92075" indent="0" eaLnBrk="1" hangingPunct="1">
              <a:lnSpc>
                <a:spcPct val="150000"/>
              </a:lnSpc>
              <a:buFont typeface="Wingdings" pitchFamily="2" charset="2"/>
              <a:buNone/>
            </a:pPr>
            <a:endParaRPr lang="es-ES" sz="1800" dirty="0" smtClean="0"/>
          </a:p>
        </p:txBody>
      </p:sp>
      <p:sp>
        <p:nvSpPr>
          <p:cNvPr id="16388"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
        <p:nvSpPr>
          <p:cNvPr id="5" name="Rectangle 2"/>
          <p:cNvSpPr txBox="1">
            <a:spLocks noChangeArrowheads="1"/>
          </p:cNvSpPr>
          <p:nvPr/>
        </p:nvSpPr>
        <p:spPr>
          <a:xfrm>
            <a:off x="539552" y="774402"/>
            <a:ext cx="8229600" cy="1214438"/>
          </a:xfrm>
          <a:prstGeom prst="rect">
            <a:avLst/>
          </a:prstGeom>
        </p:spPr>
        <p:txBody>
          <a:bodyPr vert="horz" lIns="0" rIns="0" bIns="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2400" b="1" i="0" u="none" strike="noStrike" kern="1200" cap="none" spc="0" normalizeH="0" baseline="0" noProof="0" dirty="0" smtClean="0">
                <a:ln>
                  <a:noFill/>
                </a:ln>
                <a:solidFill>
                  <a:schemeClr val="accent3">
                    <a:lumMod val="50000"/>
                  </a:schemeClr>
                </a:solidFill>
                <a:effectLst/>
                <a:uLnTx/>
                <a:uFillTx/>
                <a:latin typeface="+mj-lt"/>
                <a:ea typeface="+mj-ea"/>
                <a:cs typeface="+mj-cs"/>
              </a:rPr>
              <a:t>Análisis Teórico</a:t>
            </a:r>
            <a:r>
              <a:rPr kumimoji="0" lang="es-ES" sz="1800" b="1" i="0" u="none" strike="noStrike" kern="1200" cap="none" spc="0" normalizeH="0" baseline="0" noProof="0" dirty="0" smtClean="0">
                <a:ln>
                  <a:noFill/>
                </a:ln>
                <a:solidFill>
                  <a:schemeClr val="accent3">
                    <a:lumMod val="50000"/>
                  </a:schemeClr>
                </a:solidFill>
                <a:effectLst/>
                <a:uLnTx/>
                <a:uFillTx/>
                <a:latin typeface="+mj-lt"/>
                <a:ea typeface="+mj-ea"/>
                <a:cs typeface="+mj-cs"/>
              </a:rPr>
              <a:t>:</a:t>
            </a:r>
            <a:r>
              <a:rPr kumimoji="0" lang="es-ES" sz="1800" b="0" i="0" u="none" strike="noStrike" kern="1200" cap="none" spc="0" normalizeH="0" baseline="0" noProof="0" dirty="0" smtClean="0">
                <a:ln>
                  <a:noFill/>
                </a:ln>
                <a:solidFill>
                  <a:schemeClr val="tx1"/>
                </a:solidFill>
                <a:effectLst/>
                <a:uLnTx/>
                <a:uFillTx/>
                <a:latin typeface="+mj-lt"/>
                <a:ea typeface="+mj-ea"/>
                <a:cs typeface="+mj-cs"/>
              </a:rPr>
              <a:t/>
            </a:r>
            <a:br>
              <a:rPr kumimoji="0" lang="es-ES" sz="1800" b="0" i="0" u="none" strike="noStrike" kern="1200" cap="none" spc="0" normalizeH="0" baseline="0" noProof="0" dirty="0" smtClean="0">
                <a:ln>
                  <a:noFill/>
                </a:ln>
                <a:solidFill>
                  <a:schemeClr val="tx1"/>
                </a:solidFill>
                <a:effectLst/>
                <a:uLnTx/>
                <a:uFillTx/>
                <a:latin typeface="+mj-lt"/>
                <a:ea typeface="+mj-ea"/>
                <a:cs typeface="+mj-cs"/>
              </a:rPr>
            </a:br>
            <a:r>
              <a:rPr kumimoji="0" lang="es-ES" sz="1800" b="0" i="0" u="none" strike="noStrike" kern="1200" cap="none" spc="0" normalizeH="0" baseline="0" noProof="0" dirty="0" smtClean="0">
                <a:ln>
                  <a:noFill/>
                </a:ln>
                <a:solidFill>
                  <a:schemeClr val="tx1"/>
                </a:solidFill>
                <a:effectLst/>
                <a:uLnTx/>
                <a:uFillTx/>
                <a:latin typeface="+mj-lt"/>
                <a:ea typeface="+mj-ea"/>
                <a:cs typeface="+mj-cs"/>
              </a:rPr>
              <a:t/>
            </a:r>
            <a:br>
              <a:rPr kumimoji="0" lang="es-ES" sz="1800" b="0" i="0" u="none" strike="noStrike" kern="1200" cap="none" spc="0" normalizeH="0" baseline="0" noProof="0" dirty="0" smtClean="0">
                <a:ln>
                  <a:noFill/>
                </a:ln>
                <a:solidFill>
                  <a:schemeClr val="tx1"/>
                </a:solidFill>
                <a:effectLst/>
                <a:uLnTx/>
                <a:uFillTx/>
                <a:latin typeface="+mj-lt"/>
                <a:ea typeface="+mj-ea"/>
                <a:cs typeface="+mj-cs"/>
              </a:rPr>
            </a:br>
            <a:r>
              <a:rPr kumimoji="0" lang="es-ES" sz="1600" b="0" i="0" u="none" strike="noStrike" kern="1200" cap="none" spc="0" normalizeH="0" baseline="0" noProof="0" dirty="0" smtClean="0">
                <a:ln>
                  <a:noFill/>
                </a:ln>
                <a:solidFill>
                  <a:schemeClr val="tx1"/>
                </a:solidFill>
                <a:effectLst/>
                <a:uLnTx/>
                <a:uFillTx/>
                <a:latin typeface="+mj-lt"/>
                <a:ea typeface="+mj-ea"/>
                <a:cs typeface="+mj-cs"/>
              </a:rPr>
              <a:t> </a:t>
            </a:r>
            <a:r>
              <a:rPr kumimoji="0" lang="es-ES" sz="2000" b="0" i="1" u="none" strike="noStrike" kern="1200" cap="none" spc="0" normalizeH="0" baseline="0" noProof="0" dirty="0" smtClean="0">
                <a:ln>
                  <a:noFill/>
                </a:ln>
                <a:solidFill>
                  <a:schemeClr val="accent3">
                    <a:lumMod val="50000"/>
                  </a:schemeClr>
                </a:solidFill>
                <a:effectLst/>
                <a:uLnTx/>
                <a:uFillTx/>
                <a:latin typeface="+mj-lt"/>
                <a:ea typeface="+mj-ea"/>
                <a:cs typeface="+mj-cs"/>
              </a:rPr>
              <a:t>Reglas para determinar orden de complejidad</a:t>
            </a:r>
            <a:r>
              <a:rPr kumimoji="0" lang="es-ES" sz="1800" b="0" i="1" u="none" strike="noStrike" kern="1200" cap="none" spc="0" normalizeH="0" baseline="0" noProof="0" dirty="0" smtClean="0">
                <a:ln>
                  <a:noFill/>
                </a:ln>
                <a:solidFill>
                  <a:schemeClr val="accent3">
                    <a:lumMod val="50000"/>
                  </a:schemeClr>
                </a:solidFill>
                <a:effectLst/>
                <a:uLnTx/>
                <a:uFillTx/>
                <a:latin typeface="+mj-lt"/>
                <a:ea typeface="+mj-ea"/>
                <a:cs typeface="+mj-cs"/>
              </a:rPr>
              <a:t> </a:t>
            </a:r>
            <a:endParaRPr kumimoji="0" lang="es-AR" sz="1800" b="0" i="1" u="none" strike="noStrike" kern="1200" cap="none" spc="0" normalizeH="0" baseline="0" noProof="0" dirty="0" smtClean="0">
              <a:ln>
                <a:noFill/>
              </a:ln>
              <a:solidFill>
                <a:schemeClr val="accent3">
                  <a:lumMod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4294967295"/>
          </p:nvPr>
        </p:nvSpPr>
        <p:spPr>
          <a:xfrm>
            <a:off x="395536" y="1700809"/>
            <a:ext cx="8137525" cy="4320480"/>
          </a:xfrm>
        </p:spPr>
        <p:txBody>
          <a:bodyPr/>
          <a:lstStyle/>
          <a:p>
            <a:pPr marL="4763" indent="0" eaLnBrk="1" hangingPunct="1">
              <a:lnSpc>
                <a:spcPct val="80000"/>
              </a:lnSpc>
              <a:buFont typeface="Wingdings" pitchFamily="2" charset="2"/>
              <a:buNone/>
            </a:pPr>
            <a:r>
              <a:rPr lang="es-ES" sz="1000" b="1" dirty="0" smtClean="0"/>
              <a:t>   </a:t>
            </a:r>
            <a:endParaRPr lang="es-ES" sz="1800" b="1" dirty="0" smtClean="0"/>
          </a:p>
          <a:p>
            <a:pPr marL="4763" indent="0" eaLnBrk="1" hangingPunct="1">
              <a:lnSpc>
                <a:spcPct val="150000"/>
              </a:lnSpc>
            </a:pPr>
            <a:r>
              <a:rPr lang="es-ES" sz="1800" dirty="0" smtClean="0"/>
              <a:t> </a:t>
            </a:r>
            <a:r>
              <a:rPr lang="es-ES" sz="1800" b="1" dirty="0" smtClean="0"/>
              <a:t>Sentencias alternativas</a:t>
            </a:r>
            <a:r>
              <a:rPr lang="es-ES" sz="1800" dirty="0" smtClean="0"/>
              <a:t>: </a:t>
            </a:r>
          </a:p>
          <a:p>
            <a:pPr marL="4763" indent="0" eaLnBrk="1" hangingPunct="1">
              <a:lnSpc>
                <a:spcPct val="150000"/>
              </a:lnSpc>
            </a:pPr>
            <a:r>
              <a:rPr lang="es-ES" sz="1800" b="1" dirty="0" smtClean="0"/>
              <a:t> Selección doble</a:t>
            </a:r>
          </a:p>
          <a:p>
            <a:pPr marL="4763" indent="0" eaLnBrk="1" hangingPunct="1">
              <a:lnSpc>
                <a:spcPct val="80000"/>
              </a:lnSpc>
              <a:buFont typeface="Wingdings" pitchFamily="2" charset="2"/>
              <a:buNone/>
            </a:pPr>
            <a:r>
              <a:rPr lang="es-ES" sz="1800" dirty="0" smtClean="0"/>
              <a:t>         Si (condición)                     </a:t>
            </a:r>
          </a:p>
          <a:p>
            <a:pPr marL="4763" indent="0" eaLnBrk="1" hangingPunct="1">
              <a:lnSpc>
                <a:spcPct val="80000"/>
              </a:lnSpc>
              <a:buFont typeface="Wingdings" pitchFamily="2" charset="2"/>
              <a:buNone/>
            </a:pPr>
            <a:r>
              <a:rPr lang="es-ES" sz="1800" dirty="0" smtClean="0"/>
              <a:t>             Entonces  S1            t1      </a:t>
            </a:r>
          </a:p>
          <a:p>
            <a:pPr marL="4763" indent="0" eaLnBrk="1" hangingPunct="1">
              <a:lnSpc>
                <a:spcPct val="80000"/>
              </a:lnSpc>
              <a:buFont typeface="Wingdings" pitchFamily="2" charset="2"/>
              <a:buNone/>
            </a:pPr>
            <a:r>
              <a:rPr lang="es-ES" sz="1800" dirty="0" smtClean="0"/>
              <a:t>             Sino         S2            t2</a:t>
            </a:r>
          </a:p>
          <a:p>
            <a:pPr marL="4763" indent="0" eaLnBrk="1" hangingPunct="1">
              <a:lnSpc>
                <a:spcPct val="80000"/>
              </a:lnSpc>
              <a:buFont typeface="Wingdings" pitchFamily="2" charset="2"/>
              <a:buNone/>
            </a:pPr>
            <a:r>
              <a:rPr lang="es-ES" sz="1800" dirty="0" smtClean="0"/>
              <a:t>        </a:t>
            </a:r>
            <a:r>
              <a:rPr lang="es-ES" sz="1800" dirty="0" err="1" smtClean="0"/>
              <a:t>Finsi</a:t>
            </a:r>
            <a:endParaRPr lang="es-ES" sz="1800" dirty="0" smtClean="0"/>
          </a:p>
          <a:p>
            <a:pPr marL="4763" indent="0" eaLnBrk="1" hangingPunct="1">
              <a:lnSpc>
                <a:spcPct val="80000"/>
              </a:lnSpc>
            </a:pPr>
            <a:endParaRPr lang="es-ES" sz="1800" dirty="0" smtClean="0"/>
          </a:p>
          <a:p>
            <a:pPr marL="4763" indent="0" eaLnBrk="1" hangingPunct="1">
              <a:lnSpc>
                <a:spcPct val="80000"/>
              </a:lnSpc>
              <a:buFont typeface="Wingdings" pitchFamily="2" charset="2"/>
              <a:buNone/>
            </a:pPr>
            <a:endParaRPr lang="es-ES" sz="1800" dirty="0" smtClean="0"/>
          </a:p>
          <a:p>
            <a:pPr marL="4763" indent="0" eaLnBrk="1" hangingPunct="1">
              <a:lnSpc>
                <a:spcPct val="80000"/>
              </a:lnSpc>
            </a:pPr>
            <a:r>
              <a:rPr lang="es-ES" sz="1800" dirty="0" smtClean="0"/>
              <a:t>  </a:t>
            </a:r>
            <a:r>
              <a:rPr lang="es-ES" sz="1800" b="1" dirty="0" smtClean="0"/>
              <a:t>Alternativa Múltiple </a:t>
            </a:r>
          </a:p>
          <a:p>
            <a:pPr marL="279400" indent="0" eaLnBrk="1" hangingPunct="1">
              <a:lnSpc>
                <a:spcPct val="150000"/>
              </a:lnSpc>
              <a:buFont typeface="Wingdings" pitchFamily="2" charset="2"/>
              <a:buNone/>
            </a:pPr>
            <a:r>
              <a:rPr lang="es-ES" sz="1800" dirty="0" smtClean="0"/>
              <a:t>Se adiciona al tiempo de evaluación de la condición, el valor  correspondiente al tiempo de ejecución máximo de las distintas alternativas.</a:t>
            </a:r>
          </a:p>
        </p:txBody>
      </p:sp>
      <p:sp>
        <p:nvSpPr>
          <p:cNvPr id="17411" name="Text Box 3"/>
          <p:cNvSpPr txBox="1">
            <a:spLocks noChangeArrowheads="1"/>
          </p:cNvSpPr>
          <p:nvPr/>
        </p:nvSpPr>
        <p:spPr bwMode="auto">
          <a:xfrm>
            <a:off x="3995936" y="3134295"/>
            <a:ext cx="4464050" cy="366713"/>
          </a:xfrm>
          <a:prstGeom prst="rect">
            <a:avLst/>
          </a:prstGeom>
          <a:noFill/>
          <a:ln w="9525">
            <a:noFill/>
            <a:miter lim="800000"/>
            <a:headEnd/>
            <a:tailEnd/>
          </a:ln>
        </p:spPr>
        <p:txBody>
          <a:bodyPr>
            <a:spAutoFit/>
          </a:bodyPr>
          <a:lstStyle/>
          <a:p>
            <a:pPr eaLnBrk="1" hangingPunct="1"/>
            <a:r>
              <a:rPr lang="es-ES" dirty="0"/>
              <a:t>T= tiempo de condición + máximo (t1, t2 ).</a:t>
            </a:r>
            <a:endParaRPr lang="es-AR" dirty="0"/>
          </a:p>
        </p:txBody>
      </p:sp>
      <p:grpSp>
        <p:nvGrpSpPr>
          <p:cNvPr id="17412" name="Group 12"/>
          <p:cNvGrpSpPr>
            <a:grpSpLocks/>
          </p:cNvGrpSpPr>
          <p:nvPr/>
        </p:nvGrpSpPr>
        <p:grpSpPr bwMode="auto">
          <a:xfrm>
            <a:off x="2483768" y="3140968"/>
            <a:ext cx="1349375" cy="430213"/>
            <a:chOff x="2064" y="2432"/>
            <a:chExt cx="850" cy="271"/>
          </a:xfrm>
          <a:solidFill>
            <a:schemeClr val="accent6">
              <a:lumMod val="75000"/>
            </a:schemeClr>
          </a:solidFill>
        </p:grpSpPr>
        <p:sp>
          <p:nvSpPr>
            <p:cNvPr id="17415" name="AutoShape 5"/>
            <p:cNvSpPr>
              <a:spLocks noChangeArrowheads="1"/>
            </p:cNvSpPr>
            <p:nvPr/>
          </p:nvSpPr>
          <p:spPr bwMode="auto">
            <a:xfrm>
              <a:off x="2641" y="2458"/>
              <a:ext cx="273" cy="181"/>
            </a:xfrm>
            <a:prstGeom prst="rightArrow">
              <a:avLst>
                <a:gd name="adj1" fmla="val 50000"/>
                <a:gd name="adj2" fmla="val 37707"/>
              </a:avLst>
            </a:prstGeom>
            <a:grpFill/>
            <a:ln w="9525">
              <a:solidFill>
                <a:schemeClr val="tx1"/>
              </a:solidFill>
              <a:miter lim="800000"/>
              <a:headEnd/>
              <a:tailEnd/>
            </a:ln>
          </p:spPr>
          <p:txBody>
            <a:bodyPr wrap="none" anchor="ctr"/>
            <a:lstStyle/>
            <a:p>
              <a:pPr eaLnBrk="1" hangingPunct="1"/>
              <a:endParaRPr lang="es-ES"/>
            </a:p>
          </p:txBody>
        </p:sp>
        <p:sp>
          <p:nvSpPr>
            <p:cNvPr id="17416" name="AutoShape 6"/>
            <p:cNvSpPr>
              <a:spLocks noChangeArrowheads="1"/>
            </p:cNvSpPr>
            <p:nvPr/>
          </p:nvSpPr>
          <p:spPr bwMode="auto">
            <a:xfrm>
              <a:off x="2064" y="2432"/>
              <a:ext cx="181" cy="89"/>
            </a:xfrm>
            <a:prstGeom prst="rightArrow">
              <a:avLst>
                <a:gd name="adj1" fmla="val 50000"/>
                <a:gd name="adj2" fmla="val 50843"/>
              </a:avLst>
            </a:prstGeom>
            <a:grpFill/>
            <a:ln w="9525" algn="ctr">
              <a:solidFill>
                <a:schemeClr val="tx1"/>
              </a:solidFill>
              <a:miter lim="800000"/>
              <a:headEnd/>
              <a:tailEnd/>
            </a:ln>
          </p:spPr>
          <p:txBody>
            <a:bodyPr wrap="none" anchor="ctr"/>
            <a:lstStyle/>
            <a:p>
              <a:pPr eaLnBrk="1" hangingPunct="1"/>
              <a:endParaRPr lang="es-ES"/>
            </a:p>
          </p:txBody>
        </p:sp>
        <p:sp>
          <p:nvSpPr>
            <p:cNvPr id="17417" name="AutoShape 7"/>
            <p:cNvSpPr>
              <a:spLocks noChangeArrowheads="1"/>
            </p:cNvSpPr>
            <p:nvPr/>
          </p:nvSpPr>
          <p:spPr bwMode="auto">
            <a:xfrm>
              <a:off x="2064" y="2614"/>
              <a:ext cx="181" cy="89"/>
            </a:xfrm>
            <a:prstGeom prst="rightArrow">
              <a:avLst>
                <a:gd name="adj1" fmla="val 50000"/>
                <a:gd name="adj2" fmla="val 50843"/>
              </a:avLst>
            </a:prstGeom>
            <a:grpFill/>
            <a:ln w="9525" algn="ctr">
              <a:solidFill>
                <a:schemeClr val="tx1"/>
              </a:solidFill>
              <a:miter lim="800000"/>
              <a:headEnd/>
              <a:tailEnd/>
            </a:ln>
          </p:spPr>
          <p:txBody>
            <a:bodyPr wrap="none" anchor="ctr"/>
            <a:lstStyle/>
            <a:p>
              <a:pPr eaLnBrk="1" hangingPunct="1"/>
              <a:endParaRPr lang="es-ES"/>
            </a:p>
          </p:txBody>
        </p:sp>
      </p:grpSp>
      <p:sp>
        <p:nvSpPr>
          <p:cNvPr id="17414"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
        <p:nvSpPr>
          <p:cNvPr id="11" name="Rectangle 2"/>
          <p:cNvSpPr txBox="1">
            <a:spLocks noChangeArrowheads="1"/>
          </p:cNvSpPr>
          <p:nvPr/>
        </p:nvSpPr>
        <p:spPr>
          <a:xfrm>
            <a:off x="539552" y="774402"/>
            <a:ext cx="8229600" cy="1214438"/>
          </a:xfrm>
          <a:prstGeom prst="rect">
            <a:avLst/>
          </a:prstGeom>
        </p:spPr>
        <p:txBody>
          <a:bodyPr vert="horz" lIns="0" rIns="0" bIns="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2400" b="1" i="0" u="none" strike="noStrike" kern="1200" cap="none" spc="0" normalizeH="0" baseline="0" noProof="0" dirty="0" smtClean="0">
                <a:ln>
                  <a:noFill/>
                </a:ln>
                <a:solidFill>
                  <a:schemeClr val="accent3">
                    <a:lumMod val="50000"/>
                  </a:schemeClr>
                </a:solidFill>
                <a:effectLst/>
                <a:uLnTx/>
                <a:uFillTx/>
                <a:latin typeface="+mj-lt"/>
                <a:ea typeface="+mj-ea"/>
                <a:cs typeface="+mj-cs"/>
              </a:rPr>
              <a:t>Análisis Teórico</a:t>
            </a:r>
            <a:r>
              <a:rPr kumimoji="0" lang="es-ES" sz="1800" b="1" i="0" u="none" strike="noStrike" kern="1200" cap="none" spc="0" normalizeH="0" baseline="0" noProof="0" dirty="0" smtClean="0">
                <a:ln>
                  <a:noFill/>
                </a:ln>
                <a:solidFill>
                  <a:schemeClr val="accent3">
                    <a:lumMod val="50000"/>
                  </a:schemeClr>
                </a:solidFill>
                <a:effectLst/>
                <a:uLnTx/>
                <a:uFillTx/>
                <a:latin typeface="+mj-lt"/>
                <a:ea typeface="+mj-ea"/>
                <a:cs typeface="+mj-cs"/>
              </a:rPr>
              <a:t>:</a:t>
            </a:r>
            <a:r>
              <a:rPr kumimoji="0" lang="es-ES" sz="1800" b="0" i="0" u="none" strike="noStrike" kern="1200" cap="none" spc="0" normalizeH="0" baseline="0" noProof="0" dirty="0" smtClean="0">
                <a:ln>
                  <a:noFill/>
                </a:ln>
                <a:solidFill>
                  <a:schemeClr val="tx1"/>
                </a:solidFill>
                <a:effectLst/>
                <a:uLnTx/>
                <a:uFillTx/>
                <a:latin typeface="+mj-lt"/>
                <a:ea typeface="+mj-ea"/>
                <a:cs typeface="+mj-cs"/>
              </a:rPr>
              <a:t/>
            </a:r>
            <a:br>
              <a:rPr kumimoji="0" lang="es-ES" sz="1800" b="0" i="0" u="none" strike="noStrike" kern="1200" cap="none" spc="0" normalizeH="0" baseline="0" noProof="0" dirty="0" smtClean="0">
                <a:ln>
                  <a:noFill/>
                </a:ln>
                <a:solidFill>
                  <a:schemeClr val="tx1"/>
                </a:solidFill>
                <a:effectLst/>
                <a:uLnTx/>
                <a:uFillTx/>
                <a:latin typeface="+mj-lt"/>
                <a:ea typeface="+mj-ea"/>
                <a:cs typeface="+mj-cs"/>
              </a:rPr>
            </a:br>
            <a:r>
              <a:rPr kumimoji="0" lang="es-ES" sz="1800" b="0" i="0" u="none" strike="noStrike" kern="1200" cap="none" spc="0" normalizeH="0" baseline="0" noProof="0" dirty="0" smtClean="0">
                <a:ln>
                  <a:noFill/>
                </a:ln>
                <a:solidFill>
                  <a:schemeClr val="tx1"/>
                </a:solidFill>
                <a:effectLst/>
                <a:uLnTx/>
                <a:uFillTx/>
                <a:latin typeface="+mj-lt"/>
                <a:ea typeface="+mj-ea"/>
                <a:cs typeface="+mj-cs"/>
              </a:rPr>
              <a:t/>
            </a:r>
            <a:br>
              <a:rPr kumimoji="0" lang="es-ES" sz="1800" b="0" i="0" u="none" strike="noStrike" kern="1200" cap="none" spc="0" normalizeH="0" baseline="0" noProof="0" dirty="0" smtClean="0">
                <a:ln>
                  <a:noFill/>
                </a:ln>
                <a:solidFill>
                  <a:schemeClr val="tx1"/>
                </a:solidFill>
                <a:effectLst/>
                <a:uLnTx/>
                <a:uFillTx/>
                <a:latin typeface="+mj-lt"/>
                <a:ea typeface="+mj-ea"/>
                <a:cs typeface="+mj-cs"/>
              </a:rPr>
            </a:br>
            <a:r>
              <a:rPr kumimoji="0" lang="es-ES" sz="1600" b="0" i="0" u="none" strike="noStrike" kern="1200" cap="none" spc="0" normalizeH="0" baseline="0" noProof="0" dirty="0" smtClean="0">
                <a:ln>
                  <a:noFill/>
                </a:ln>
                <a:solidFill>
                  <a:schemeClr val="tx1"/>
                </a:solidFill>
                <a:effectLst/>
                <a:uLnTx/>
                <a:uFillTx/>
                <a:latin typeface="+mj-lt"/>
                <a:ea typeface="+mj-ea"/>
                <a:cs typeface="+mj-cs"/>
              </a:rPr>
              <a:t> </a:t>
            </a:r>
            <a:r>
              <a:rPr kumimoji="0" lang="es-ES" sz="2000" b="0" i="1" u="none" strike="noStrike" kern="1200" cap="none" spc="0" normalizeH="0" baseline="0" noProof="0" dirty="0" smtClean="0">
                <a:ln>
                  <a:noFill/>
                </a:ln>
                <a:solidFill>
                  <a:schemeClr val="accent3">
                    <a:lumMod val="50000"/>
                  </a:schemeClr>
                </a:solidFill>
                <a:effectLst/>
                <a:uLnTx/>
                <a:uFillTx/>
                <a:latin typeface="+mj-lt"/>
                <a:ea typeface="+mj-ea"/>
                <a:cs typeface="+mj-cs"/>
              </a:rPr>
              <a:t>Reglas para determinar orden de complejidad</a:t>
            </a:r>
            <a:r>
              <a:rPr kumimoji="0" lang="es-ES" sz="1800" b="0" i="1" u="none" strike="noStrike" kern="1200" cap="none" spc="0" normalizeH="0" baseline="0" noProof="0" dirty="0" smtClean="0">
                <a:ln>
                  <a:noFill/>
                </a:ln>
                <a:solidFill>
                  <a:schemeClr val="accent3">
                    <a:lumMod val="50000"/>
                  </a:schemeClr>
                </a:solidFill>
                <a:effectLst/>
                <a:uLnTx/>
                <a:uFillTx/>
                <a:latin typeface="+mj-lt"/>
                <a:ea typeface="+mj-ea"/>
                <a:cs typeface="+mj-cs"/>
              </a:rPr>
              <a:t> </a:t>
            </a:r>
            <a:endParaRPr kumimoji="0" lang="es-AR" sz="1800" b="0" i="1" u="none" strike="noStrike" kern="1200" cap="none" spc="0" normalizeH="0" baseline="0" noProof="0" dirty="0" smtClean="0">
              <a:ln>
                <a:noFill/>
              </a:ln>
              <a:solidFill>
                <a:schemeClr val="accent3">
                  <a:lumMod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6" name="Group 30"/>
          <p:cNvGraphicFramePr>
            <a:graphicFrameLocks noGrp="1"/>
          </p:cNvGraphicFramePr>
          <p:nvPr>
            <p:ph sz="quarter" idx="4294967295"/>
            <p:extLst>
              <p:ext uri="{D42A27DB-BD31-4B8C-83A1-F6EECF244321}">
                <p14:modId xmlns:p14="http://schemas.microsoft.com/office/powerpoint/2010/main" val="1436450292"/>
              </p:ext>
            </p:extLst>
          </p:nvPr>
        </p:nvGraphicFramePr>
        <p:xfrm>
          <a:off x="395536" y="1754168"/>
          <a:ext cx="8064896" cy="4937724"/>
        </p:xfrm>
        <a:graphic>
          <a:graphicData uri="http://schemas.openxmlformats.org/drawingml/2006/table">
            <a:tbl>
              <a:tblPr>
                <a:tableStyleId>{69C7853C-536D-4A76-A0AE-DD22124D55A5}</a:tableStyleId>
              </a:tblPr>
              <a:tblGrid>
                <a:gridCol w="4248472">
                  <a:extLst>
                    <a:ext uri="{9D8B030D-6E8A-4147-A177-3AD203B41FA5}">
                      <a16:colId xmlns:a16="http://schemas.microsoft.com/office/drawing/2014/main" val="20000"/>
                    </a:ext>
                  </a:extLst>
                </a:gridCol>
                <a:gridCol w="3816424">
                  <a:extLst>
                    <a:ext uri="{9D8B030D-6E8A-4147-A177-3AD203B41FA5}">
                      <a16:colId xmlns:a16="http://schemas.microsoft.com/office/drawing/2014/main" val="20001"/>
                    </a:ext>
                  </a:extLst>
                </a:gridCol>
              </a:tblGrid>
              <a:tr h="344647">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b="1" u="none" strike="noStrike" cap="none" normalizeH="0" baseline="0" dirty="0" smtClean="0">
                          <a:ln>
                            <a:noFill/>
                          </a:ln>
                          <a:effectLst/>
                          <a:latin typeface="+mj-lt"/>
                        </a:rPr>
                        <a:t>Estructura</a:t>
                      </a:r>
                      <a:endParaRPr kumimoji="0" lang="es-ES" sz="1800" b="1"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solidFill>
                      <a:schemeClr val="accent1">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b="1" u="none" strike="noStrike" cap="none" normalizeH="0" baseline="0" dirty="0" smtClean="0">
                          <a:ln>
                            <a:noFill/>
                          </a:ln>
                          <a:effectLst/>
                          <a:latin typeface="+mj-lt"/>
                        </a:rPr>
                        <a:t>Orden</a:t>
                      </a:r>
                      <a:endParaRPr kumimoji="0" lang="es-ES" sz="1800" b="1"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solidFill>
                      <a:schemeClr val="accent1">
                        <a:lumMod val="40000"/>
                        <a:lumOff val="60000"/>
                      </a:schemeClr>
                    </a:solidFill>
                  </a:tcPr>
                </a:tc>
                <a:extLst>
                  <a:ext uri="{0D108BD9-81ED-4DB2-BD59-A6C34878D82A}">
                    <a16:rowId xmlns:a16="http://schemas.microsoft.com/office/drawing/2014/main" val="10000"/>
                  </a:ext>
                </a:extLst>
              </a:tr>
              <a:tr h="861626">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Secuencial (S)</a:t>
                      </a:r>
                      <a:endParaRPr kumimoji="0" lang="es-ES" sz="1800" b="1"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tc>
                <a:tc>
                  <a:txBody>
                    <a:bodyPr/>
                    <a:lstStyle/>
                    <a:p>
                      <a:pPr marL="0" marR="0" lvl="0" indent="254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Un bloque constituido de sentencias simples de orden O(1), es de orden O(1) - regla de la suma.</a:t>
                      </a:r>
                      <a:endParaRPr kumimoji="0" lang="es-ES" sz="1800" b="0"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tc>
                <a:extLst>
                  <a:ext uri="{0D108BD9-81ED-4DB2-BD59-A6C34878D82A}">
                    <a16:rowId xmlns:a16="http://schemas.microsoft.com/office/drawing/2014/main" val="10001"/>
                  </a:ext>
                </a:extLst>
              </a:tr>
              <a:tr h="628341">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Bloques consecutivos S1 y S2 de distinto orden</a:t>
                      </a:r>
                      <a:endParaRPr kumimoji="0" lang="es-ES" sz="1800" b="1"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La función mayor  entre O(S1) y O(S2) </a:t>
                      </a:r>
                      <a:endParaRPr kumimoji="0" lang="es-ES" sz="1800" b="0"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tc>
                <a:extLst>
                  <a:ext uri="{0D108BD9-81ED-4DB2-BD59-A6C34878D82A}">
                    <a16:rowId xmlns:a16="http://schemas.microsoft.com/office/drawing/2014/main" val="10002"/>
                  </a:ext>
                </a:extLst>
              </a:tr>
              <a:tr h="1120116">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    Si (Condición) </a:t>
                      </a:r>
                      <a:endParaRPr kumimoji="0" lang="es-AR" sz="1800" u="none" strike="noStrike" cap="none" normalizeH="0" baseline="0" dirty="0" smtClean="0">
                        <a:ln>
                          <a:noFill/>
                        </a:ln>
                        <a:effectLst/>
                        <a:latin typeface="+mj-lt"/>
                      </a:endParaRPr>
                    </a:p>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          entonces S1</a:t>
                      </a:r>
                      <a:endParaRPr kumimoji="0" lang="es-AR" sz="1800" u="none" strike="noStrike" cap="none" normalizeH="0" baseline="0" dirty="0" smtClean="0">
                        <a:ln>
                          <a:noFill/>
                        </a:ln>
                        <a:effectLst/>
                        <a:latin typeface="+mj-lt"/>
                      </a:endParaRPr>
                    </a:p>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          sino S2</a:t>
                      </a:r>
                      <a:endParaRPr kumimoji="0" lang="es-AR" sz="1800" u="none" strike="noStrike" cap="none" normalizeH="0" baseline="0" dirty="0" smtClean="0">
                        <a:ln>
                          <a:noFill/>
                        </a:ln>
                        <a:effectLst/>
                        <a:latin typeface="+mj-lt"/>
                      </a:endParaRPr>
                    </a:p>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   Finsi</a:t>
                      </a:r>
                      <a:endParaRPr kumimoji="0" lang="es-ES" sz="1800" b="1"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   La función mayor entre O(S1), O(S2)</a:t>
                      </a:r>
                      <a:endParaRPr kumimoji="0" lang="es-ES" sz="1800" b="0"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tc>
                <a:extLst>
                  <a:ext uri="{0D108BD9-81ED-4DB2-BD59-A6C34878D82A}">
                    <a16:rowId xmlns:a16="http://schemas.microsoft.com/office/drawing/2014/main" val="10003"/>
                  </a:ext>
                </a:extLst>
              </a:tr>
              <a:tr h="628341">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Ciclo con un índice que se ejecuta n veces </a:t>
                      </a:r>
                      <a:endParaRPr kumimoji="0" lang="es-AR" sz="1800" u="none" strike="noStrike" cap="none" normalizeH="0" baseline="0" dirty="0" smtClean="0">
                        <a:ln>
                          <a:noFill/>
                        </a:ln>
                        <a:effectLst/>
                        <a:latin typeface="+mj-lt"/>
                      </a:endParaRPr>
                    </a:p>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[S1] i = 1, n</a:t>
                      </a:r>
                      <a:endParaRPr kumimoji="0" lang="es-ES" sz="1800" b="1"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   O (n)</a:t>
                      </a:r>
                      <a:endParaRPr kumimoji="0" lang="es-ES" sz="1800" b="0"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tc>
                <a:extLst>
                  <a:ext uri="{0D108BD9-81ED-4DB2-BD59-A6C34878D82A}">
                    <a16:rowId xmlns:a16="http://schemas.microsoft.com/office/drawing/2014/main" val="10004"/>
                  </a:ext>
                </a:extLst>
              </a:tr>
              <a:tr h="1120116">
                <a:tc>
                  <a:txBody>
                    <a:bodyPr/>
                    <a:lstStyle/>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Ciclos anidados, con dos índices, que se ejecuta n veces </a:t>
                      </a:r>
                      <a:endParaRPr kumimoji="0" lang="es-AR" sz="1800" u="none" strike="noStrike" cap="none" normalizeH="0" baseline="0" dirty="0" smtClean="0">
                        <a:ln>
                          <a:noFill/>
                        </a:ln>
                        <a:effectLst/>
                        <a:latin typeface="+mj-lt"/>
                      </a:endParaRPr>
                    </a:p>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[S1] i = 1, n;</a:t>
                      </a:r>
                      <a:endParaRPr kumimoji="0" lang="es-AR" sz="1800" u="none" strike="noStrike" cap="none" normalizeH="0" baseline="0" dirty="0" smtClean="0">
                        <a:ln>
                          <a:noFill/>
                        </a:ln>
                        <a:effectLst/>
                        <a:latin typeface="+mj-lt"/>
                      </a:endParaRPr>
                    </a:p>
                    <a:p>
                      <a:pPr marL="342900" marR="0" lvl="0" indent="-34290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        j = 1, n;</a:t>
                      </a:r>
                      <a:endParaRPr kumimoji="0" lang="es-ES" sz="1800" b="1"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                       </a:t>
                      </a:r>
                    </a:p>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s-ES" sz="1800" u="none" strike="noStrike" cap="none" normalizeH="0" baseline="0" dirty="0" smtClean="0">
                          <a:ln>
                            <a:noFill/>
                          </a:ln>
                          <a:effectLst/>
                          <a:latin typeface="+mj-lt"/>
                        </a:rPr>
                        <a:t> O(n</a:t>
                      </a:r>
                      <a:r>
                        <a:rPr kumimoji="0" lang="es-ES" sz="1800" u="none" strike="noStrike" cap="none" normalizeH="0" baseline="30000" dirty="0" smtClean="0">
                          <a:ln>
                            <a:noFill/>
                          </a:ln>
                          <a:effectLst/>
                          <a:latin typeface="+mj-lt"/>
                        </a:rPr>
                        <a:t>2</a:t>
                      </a:r>
                      <a:r>
                        <a:rPr kumimoji="0" lang="es-ES" sz="1800" u="none" strike="noStrike" cap="none" normalizeH="0" baseline="0" dirty="0" smtClean="0">
                          <a:ln>
                            <a:noFill/>
                          </a:ln>
                          <a:effectLst/>
                          <a:latin typeface="+mj-lt"/>
                        </a:rPr>
                        <a:t>)</a:t>
                      </a:r>
                      <a:endParaRPr kumimoji="0" lang="es-ES" sz="1800" b="0" i="0" u="none" strike="noStrike" cap="none" normalizeH="0" baseline="0" dirty="0" smtClean="0">
                        <a:ln>
                          <a:noFill/>
                        </a:ln>
                        <a:solidFill>
                          <a:schemeClr val="tx1"/>
                        </a:solidFill>
                        <a:effectLst/>
                        <a:latin typeface="+mj-lt"/>
                        <a:ea typeface="Times New Roman" pitchFamily="18" charset="0"/>
                        <a:cs typeface="Arial" charset="0"/>
                      </a:endParaRPr>
                    </a:p>
                  </a:txBody>
                  <a:tcPr marT="45717" marB="45717" anchor="ctr" horzOverflow="overflow"/>
                </a:tc>
                <a:extLst>
                  <a:ext uri="{0D108BD9-81ED-4DB2-BD59-A6C34878D82A}">
                    <a16:rowId xmlns:a16="http://schemas.microsoft.com/office/drawing/2014/main" val="10005"/>
                  </a:ext>
                </a:extLst>
              </a:tr>
            </a:tbl>
          </a:graphicData>
        </a:graphic>
      </p:graphicFrame>
      <p:sp>
        <p:nvSpPr>
          <p:cNvPr id="18458"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
        <p:nvSpPr>
          <p:cNvPr id="6" name="Rectangle 2"/>
          <p:cNvSpPr txBox="1">
            <a:spLocks noChangeArrowheads="1"/>
          </p:cNvSpPr>
          <p:nvPr/>
        </p:nvSpPr>
        <p:spPr>
          <a:xfrm>
            <a:off x="539552" y="548680"/>
            <a:ext cx="8229600" cy="1214438"/>
          </a:xfrm>
          <a:prstGeom prst="rect">
            <a:avLst/>
          </a:prstGeom>
        </p:spPr>
        <p:txBody>
          <a:bodyPr vert="horz" lIns="0" rIns="0" bIns="0" anchor="ctr">
            <a:normAutofit/>
          </a:bodyPr>
          <a:lstStyle/>
          <a:p>
            <a:pPr lvl="0" eaLnBrk="1" fontAlgn="auto" hangingPunct="1">
              <a:spcAft>
                <a:spcPts val="0"/>
              </a:spcAft>
            </a:pPr>
            <a:r>
              <a:rPr kumimoji="0" lang="es-ES" sz="2400" b="1" i="0" u="none" strike="noStrike" kern="1200" cap="none" spc="0" normalizeH="0" baseline="0" noProof="0" dirty="0" smtClean="0">
                <a:ln>
                  <a:noFill/>
                </a:ln>
                <a:solidFill>
                  <a:schemeClr val="accent3">
                    <a:lumMod val="50000"/>
                  </a:schemeClr>
                </a:solidFill>
                <a:effectLst/>
                <a:uLnTx/>
                <a:uFillTx/>
                <a:latin typeface="+mj-lt"/>
                <a:ea typeface="+mj-ea"/>
                <a:cs typeface="+mj-cs"/>
              </a:rPr>
              <a:t>Análisis Teórico</a:t>
            </a:r>
            <a:r>
              <a:rPr kumimoji="0" lang="es-ES" sz="1800" b="1" i="0" u="none" strike="noStrike" kern="1200" cap="none" spc="0" normalizeH="0" baseline="0" noProof="0" dirty="0" smtClean="0">
                <a:ln>
                  <a:noFill/>
                </a:ln>
                <a:solidFill>
                  <a:schemeClr val="accent3">
                    <a:lumMod val="50000"/>
                  </a:schemeClr>
                </a:solidFill>
                <a:effectLst/>
                <a:uLnTx/>
                <a:uFillTx/>
                <a:latin typeface="+mj-lt"/>
                <a:ea typeface="+mj-ea"/>
                <a:cs typeface="+mj-cs"/>
              </a:rPr>
              <a:t>:</a:t>
            </a:r>
            <a:r>
              <a:rPr kumimoji="0" lang="es-ES" sz="1800" b="0" i="0" u="none" strike="noStrike" kern="1200" cap="none" spc="0" normalizeH="0" baseline="0" noProof="0" dirty="0" smtClean="0">
                <a:ln>
                  <a:noFill/>
                </a:ln>
                <a:solidFill>
                  <a:schemeClr val="tx1"/>
                </a:solidFill>
                <a:effectLst/>
                <a:uLnTx/>
                <a:uFillTx/>
                <a:latin typeface="+mj-lt"/>
                <a:ea typeface="+mj-ea"/>
                <a:cs typeface="+mj-cs"/>
              </a:rPr>
              <a:t/>
            </a:r>
            <a:br>
              <a:rPr kumimoji="0" lang="es-ES" sz="1800" b="0" i="0" u="none" strike="noStrike" kern="1200" cap="none" spc="0" normalizeH="0" baseline="0" noProof="0" dirty="0" smtClean="0">
                <a:ln>
                  <a:noFill/>
                </a:ln>
                <a:solidFill>
                  <a:schemeClr val="tx1"/>
                </a:solidFill>
                <a:effectLst/>
                <a:uLnTx/>
                <a:uFillTx/>
                <a:latin typeface="+mj-lt"/>
                <a:ea typeface="+mj-ea"/>
                <a:cs typeface="+mj-cs"/>
              </a:rPr>
            </a:br>
            <a:r>
              <a:rPr kumimoji="0" lang="es-ES" sz="1800" b="0" i="0" u="none" strike="noStrike" kern="1200" cap="none" spc="0" normalizeH="0" baseline="0" noProof="0" dirty="0" smtClean="0">
                <a:ln>
                  <a:noFill/>
                </a:ln>
                <a:solidFill>
                  <a:schemeClr val="tx1"/>
                </a:solidFill>
                <a:effectLst/>
                <a:uLnTx/>
                <a:uFillTx/>
                <a:latin typeface="+mj-lt"/>
                <a:ea typeface="+mj-ea"/>
                <a:cs typeface="+mj-cs"/>
              </a:rPr>
              <a:t/>
            </a:r>
            <a:br>
              <a:rPr kumimoji="0" lang="es-ES" sz="1800" b="0" i="0" u="none" strike="noStrike" kern="1200" cap="none" spc="0" normalizeH="0" baseline="0" noProof="0" dirty="0" smtClean="0">
                <a:ln>
                  <a:noFill/>
                </a:ln>
                <a:solidFill>
                  <a:schemeClr val="tx1"/>
                </a:solidFill>
                <a:effectLst/>
                <a:uLnTx/>
                <a:uFillTx/>
                <a:latin typeface="+mj-lt"/>
                <a:ea typeface="+mj-ea"/>
                <a:cs typeface="+mj-cs"/>
              </a:rPr>
            </a:br>
            <a:r>
              <a:rPr kumimoji="0" lang="es-ES" sz="1600" b="0" i="0" u="none" strike="noStrike" kern="1200" cap="none" spc="0" normalizeH="0" baseline="0" noProof="0" dirty="0" smtClean="0">
                <a:ln>
                  <a:noFill/>
                </a:ln>
                <a:solidFill>
                  <a:schemeClr val="tx1"/>
                </a:solidFill>
                <a:effectLst/>
                <a:uLnTx/>
                <a:uFillTx/>
                <a:latin typeface="+mj-lt"/>
                <a:ea typeface="+mj-ea"/>
                <a:cs typeface="+mj-cs"/>
              </a:rPr>
              <a:t> </a:t>
            </a:r>
            <a:r>
              <a:rPr kumimoji="0" lang="es-ES" sz="2000" b="0" i="1" u="none" strike="noStrike" kern="1200" cap="none" spc="0" normalizeH="0" baseline="0" noProof="0" dirty="0" smtClean="0">
                <a:ln>
                  <a:noFill/>
                </a:ln>
                <a:solidFill>
                  <a:schemeClr val="accent3">
                    <a:lumMod val="50000"/>
                  </a:schemeClr>
                </a:solidFill>
                <a:effectLst/>
                <a:uLnTx/>
                <a:uFillTx/>
                <a:latin typeface="+mj-lt"/>
                <a:ea typeface="+mj-ea"/>
                <a:cs typeface="+mj-cs"/>
              </a:rPr>
              <a:t>Reglas para determinar orden de complejidad</a:t>
            </a:r>
            <a:r>
              <a:rPr lang="es-ES" sz="2000" i="1" dirty="0" smtClean="0">
                <a:solidFill>
                  <a:schemeClr val="accent3">
                    <a:lumMod val="50000"/>
                  </a:schemeClr>
                </a:solidFill>
                <a:latin typeface="+mj-lt"/>
              </a:rPr>
              <a:t> de las estructuras de control</a:t>
            </a:r>
            <a:r>
              <a:rPr kumimoji="0" lang="es-ES" sz="2000" b="0" i="1" u="none" strike="noStrike" kern="1200" cap="none" spc="0" normalizeH="0" baseline="0" noProof="0" dirty="0" smtClean="0">
                <a:ln>
                  <a:noFill/>
                </a:ln>
                <a:solidFill>
                  <a:schemeClr val="accent3">
                    <a:lumMod val="50000"/>
                  </a:schemeClr>
                </a:solidFill>
                <a:effectLst/>
                <a:uLnTx/>
                <a:uFillTx/>
                <a:latin typeface="+mj-lt"/>
                <a:ea typeface="+mj-ea"/>
                <a:cs typeface="+mj-cs"/>
              </a:rPr>
              <a:t> </a:t>
            </a:r>
            <a:endParaRPr kumimoji="0" lang="es-AR" sz="2000" b="0" i="1" u="none" strike="noStrike" kern="1200" cap="none" spc="0" normalizeH="0" baseline="0" noProof="0" dirty="0" smtClean="0">
              <a:ln>
                <a:noFill/>
              </a:ln>
              <a:solidFill>
                <a:schemeClr val="accent3">
                  <a:lumMod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395536" y="549275"/>
            <a:ext cx="8734425" cy="5688013"/>
          </a:xfrm>
        </p:spPr>
        <p:txBody>
          <a:bodyPr>
            <a:normAutofit/>
          </a:bodyPr>
          <a:lstStyle/>
          <a:p>
            <a:pPr eaLnBrk="1" hangingPunct="1">
              <a:spcBef>
                <a:spcPts val="0"/>
              </a:spcBef>
              <a:buFont typeface="Wingdings" pitchFamily="2" charset="2"/>
              <a:buNone/>
            </a:pPr>
            <a:r>
              <a:rPr lang="es-ES" sz="1800" b="1" dirty="0" smtClean="0">
                <a:latin typeface="+mj-lt"/>
              </a:rPr>
              <a:t>EJEMPLO 7</a:t>
            </a:r>
            <a:endParaRPr lang="es-ES" sz="1800" dirty="0" smtClean="0">
              <a:latin typeface="+mj-lt"/>
            </a:endParaRPr>
          </a:p>
          <a:p>
            <a:pPr eaLnBrk="1" hangingPunct="1">
              <a:spcBef>
                <a:spcPts val="0"/>
              </a:spcBef>
              <a:buFont typeface="Wingdings" pitchFamily="2" charset="2"/>
              <a:buNone/>
            </a:pPr>
            <a:r>
              <a:rPr lang="es-ES" sz="1800" dirty="0" smtClean="0">
                <a:latin typeface="+mj-lt"/>
              </a:rPr>
              <a:t>Para i desde 1 hasta n </a:t>
            </a:r>
          </a:p>
          <a:p>
            <a:pPr eaLnBrk="1" hangingPunct="1">
              <a:spcBef>
                <a:spcPts val="0"/>
              </a:spcBef>
              <a:buFont typeface="Wingdings" pitchFamily="2" charset="2"/>
              <a:buNone/>
            </a:pPr>
            <a:r>
              <a:rPr lang="es-ES" sz="1800" dirty="0" smtClean="0">
                <a:latin typeface="+mj-lt"/>
              </a:rPr>
              <a:t>    Para  j  desde  1 hasta  n</a:t>
            </a:r>
            <a:endParaRPr lang="es-ES" sz="1800" b="1" dirty="0" smtClean="0">
              <a:latin typeface="+mj-lt"/>
            </a:endParaRPr>
          </a:p>
          <a:p>
            <a:pPr>
              <a:spcBef>
                <a:spcPts val="0"/>
              </a:spcBef>
              <a:buNone/>
            </a:pPr>
            <a:r>
              <a:rPr lang="es-AR" sz="1800" dirty="0" smtClean="0">
                <a:latin typeface="+mj-lt"/>
              </a:rPr>
              <a:t>	      Escribir i*j        </a:t>
            </a:r>
            <a:r>
              <a:rPr lang="es-AR" sz="1800" b="1" dirty="0" smtClean="0">
                <a:latin typeface="+mj-lt"/>
              </a:rPr>
              <a:t>O(1)</a:t>
            </a:r>
          </a:p>
          <a:p>
            <a:pPr eaLnBrk="1" hangingPunct="1">
              <a:spcBef>
                <a:spcPts val="0"/>
              </a:spcBef>
              <a:buFont typeface="Wingdings" pitchFamily="2" charset="2"/>
              <a:buNone/>
            </a:pPr>
            <a:r>
              <a:rPr lang="es-AR" sz="1800" dirty="0" smtClean="0">
                <a:latin typeface="+mj-lt"/>
              </a:rPr>
              <a:t>    </a:t>
            </a:r>
            <a:r>
              <a:rPr lang="es-AR" sz="1800" dirty="0" err="1" smtClean="0">
                <a:latin typeface="+mj-lt"/>
              </a:rPr>
              <a:t>finpara</a:t>
            </a:r>
            <a:endParaRPr lang="es-AR" sz="1800" dirty="0" smtClean="0">
              <a:latin typeface="+mj-lt"/>
            </a:endParaRPr>
          </a:p>
          <a:p>
            <a:pPr eaLnBrk="1" hangingPunct="1">
              <a:spcBef>
                <a:spcPts val="0"/>
              </a:spcBef>
              <a:buFont typeface="Wingdings" pitchFamily="2" charset="2"/>
              <a:buNone/>
            </a:pPr>
            <a:r>
              <a:rPr lang="es-AR" sz="1800" dirty="0" smtClean="0">
                <a:latin typeface="+mj-lt"/>
              </a:rPr>
              <a:t> </a:t>
            </a:r>
            <a:r>
              <a:rPr lang="es-AR" sz="1800" dirty="0" err="1" smtClean="0">
                <a:latin typeface="+mj-lt"/>
              </a:rPr>
              <a:t>finpara</a:t>
            </a:r>
            <a:endParaRPr lang="es-AR" sz="1800" dirty="0" smtClean="0">
              <a:latin typeface="+mj-lt"/>
            </a:endParaRPr>
          </a:p>
        </p:txBody>
      </p:sp>
      <p:sp>
        <p:nvSpPr>
          <p:cNvPr id="20483" name="Rectangle 4"/>
          <p:cNvSpPr>
            <a:spLocks noChangeArrowheads="1"/>
          </p:cNvSpPr>
          <p:nvPr/>
        </p:nvSpPr>
        <p:spPr bwMode="auto">
          <a:xfrm>
            <a:off x="323850" y="2774087"/>
            <a:ext cx="3240088" cy="1754326"/>
          </a:xfrm>
          <a:prstGeom prst="rect">
            <a:avLst/>
          </a:prstGeom>
          <a:noFill/>
          <a:ln w="9525">
            <a:noFill/>
            <a:miter lim="800000"/>
            <a:headEnd/>
            <a:tailEnd/>
          </a:ln>
        </p:spPr>
        <p:txBody>
          <a:bodyPr anchor="ctr">
            <a:spAutoFit/>
          </a:bodyPr>
          <a:lstStyle/>
          <a:p>
            <a:pPr marL="434975" indent="-342900" algn="ctr" eaLnBrk="1" hangingPunct="1"/>
            <a:endParaRPr lang="es-AR" dirty="0">
              <a:latin typeface="+mj-lt"/>
            </a:endParaRPr>
          </a:p>
          <a:p>
            <a:pPr marL="434975" indent="-342900" eaLnBrk="1" hangingPunct="1"/>
            <a:r>
              <a:rPr lang="es-ES" dirty="0">
                <a:latin typeface="+mj-lt"/>
              </a:rPr>
              <a:t>Para  j desde  </a:t>
            </a:r>
            <a:r>
              <a:rPr lang="es-ES" b="1" dirty="0">
                <a:solidFill>
                  <a:srgbClr val="FF0000"/>
                </a:solidFill>
                <a:latin typeface="+mj-lt"/>
              </a:rPr>
              <a:t>i+1</a:t>
            </a:r>
            <a:r>
              <a:rPr lang="es-ES" b="1" dirty="0">
                <a:solidFill>
                  <a:schemeClr val="accent3">
                    <a:lumMod val="50000"/>
                  </a:schemeClr>
                </a:solidFill>
                <a:latin typeface="+mj-lt"/>
              </a:rPr>
              <a:t> </a:t>
            </a:r>
            <a:r>
              <a:rPr lang="es-ES" dirty="0">
                <a:latin typeface="+mj-lt"/>
              </a:rPr>
              <a:t>hasta </a:t>
            </a:r>
            <a:r>
              <a:rPr lang="es-ES" b="1" dirty="0">
                <a:solidFill>
                  <a:srgbClr val="FF0000"/>
                </a:solidFill>
                <a:latin typeface="+mj-lt"/>
              </a:rPr>
              <a:t>n</a:t>
            </a:r>
            <a:r>
              <a:rPr lang="es-ES" dirty="0">
                <a:solidFill>
                  <a:srgbClr val="FF0000"/>
                </a:solidFill>
                <a:latin typeface="+mj-lt"/>
              </a:rPr>
              <a:t> </a:t>
            </a:r>
            <a:endParaRPr lang="es-AR" dirty="0">
              <a:solidFill>
                <a:srgbClr val="FF0000"/>
              </a:solidFill>
              <a:latin typeface="+mj-lt"/>
            </a:endParaRPr>
          </a:p>
          <a:p>
            <a:pPr marL="434975" indent="-342900" eaLnBrk="1" hangingPunct="1"/>
            <a:r>
              <a:rPr lang="es-AR" dirty="0">
                <a:latin typeface="+mj-lt"/>
              </a:rPr>
              <a:t>   si  (a[j] </a:t>
            </a:r>
            <a:r>
              <a:rPr lang="en-US" dirty="0">
                <a:latin typeface="+mj-lt"/>
                <a:sym typeface="Symbol" pitchFamily="18" charset="2"/>
              </a:rPr>
              <a:t></a:t>
            </a:r>
            <a:r>
              <a:rPr lang="es-AR" dirty="0">
                <a:latin typeface="+mj-lt"/>
              </a:rPr>
              <a:t> maxi)</a:t>
            </a:r>
            <a:endParaRPr lang="es-AR" dirty="0">
              <a:latin typeface="+mj-lt"/>
              <a:sym typeface="Symbol" pitchFamily="18" charset="2"/>
            </a:endParaRPr>
          </a:p>
          <a:p>
            <a:pPr marL="434975" indent="-342900" eaLnBrk="1" hangingPunct="1"/>
            <a:r>
              <a:rPr lang="es-AR" dirty="0">
                <a:latin typeface="+mj-lt"/>
                <a:sym typeface="Symbol" pitchFamily="18" charset="2"/>
              </a:rPr>
              <a:t>       </a:t>
            </a:r>
            <a:r>
              <a:rPr lang="es-AR" dirty="0" smtClean="0">
                <a:latin typeface="+mj-lt"/>
                <a:sym typeface="Symbol" pitchFamily="18" charset="2"/>
              </a:rPr>
              <a:t>       </a:t>
            </a:r>
            <a:r>
              <a:rPr lang="es-AR" dirty="0">
                <a:latin typeface="+mj-lt"/>
                <a:sym typeface="Symbol" pitchFamily="18" charset="2"/>
              </a:rPr>
              <a:t>entonces maxi</a:t>
            </a:r>
            <a:r>
              <a:rPr lang="es-ES" dirty="0">
                <a:latin typeface="+mj-lt"/>
                <a:sym typeface="Symbol" pitchFamily="18" charset="2"/>
              </a:rPr>
              <a:t>= a[j</a:t>
            </a:r>
            <a:r>
              <a:rPr lang="es-ES" dirty="0" smtClean="0">
                <a:latin typeface="+mj-lt"/>
                <a:sym typeface="Symbol" pitchFamily="18" charset="2"/>
              </a:rPr>
              <a:t>] </a:t>
            </a:r>
          </a:p>
          <a:p>
            <a:pPr marL="434975" indent="-342900" eaLnBrk="1" hangingPunct="1"/>
            <a:r>
              <a:rPr lang="es-ES" dirty="0" smtClean="0">
                <a:latin typeface="+mj-lt"/>
                <a:sym typeface="Symbol" pitchFamily="18" charset="2"/>
              </a:rPr>
              <a:t>   </a:t>
            </a:r>
            <a:r>
              <a:rPr lang="es-ES" dirty="0" err="1" smtClean="0">
                <a:latin typeface="+mj-lt"/>
                <a:sym typeface="Symbol" pitchFamily="18" charset="2"/>
              </a:rPr>
              <a:t>finsi</a:t>
            </a:r>
            <a:endParaRPr lang="es-ES" dirty="0">
              <a:latin typeface="+mj-lt"/>
              <a:sym typeface="Symbol" pitchFamily="18" charset="2"/>
            </a:endParaRPr>
          </a:p>
          <a:p>
            <a:pPr marL="434975" indent="-434975" eaLnBrk="1" hangingPunct="1"/>
            <a:r>
              <a:rPr lang="es-ES" dirty="0" smtClean="0">
                <a:latin typeface="+mj-lt"/>
                <a:sym typeface="Symbol" pitchFamily="18" charset="2"/>
              </a:rPr>
              <a:t>  </a:t>
            </a:r>
            <a:r>
              <a:rPr lang="es-ES" dirty="0" err="1" smtClean="0">
                <a:latin typeface="+mj-lt"/>
                <a:sym typeface="Symbol" pitchFamily="18" charset="2"/>
              </a:rPr>
              <a:t>finpara</a:t>
            </a:r>
            <a:r>
              <a:rPr lang="es-AR" dirty="0" smtClean="0">
                <a:latin typeface="+mj-lt"/>
                <a:sym typeface="Symbol" pitchFamily="18" charset="2"/>
              </a:rPr>
              <a:t> </a:t>
            </a:r>
            <a:endParaRPr lang="es-AR" dirty="0">
              <a:latin typeface="+mj-lt"/>
              <a:sym typeface="Symbol" pitchFamily="18" charset="2"/>
            </a:endParaRPr>
          </a:p>
        </p:txBody>
      </p:sp>
      <p:sp>
        <p:nvSpPr>
          <p:cNvPr id="20484" name="Rectangle 6"/>
          <p:cNvSpPr>
            <a:spLocks noChangeArrowheads="1"/>
          </p:cNvSpPr>
          <p:nvPr/>
        </p:nvSpPr>
        <p:spPr bwMode="auto">
          <a:xfrm>
            <a:off x="395288" y="2781300"/>
            <a:ext cx="1283493" cy="369332"/>
          </a:xfrm>
          <a:prstGeom prst="rect">
            <a:avLst/>
          </a:prstGeom>
          <a:noFill/>
          <a:ln w="9525">
            <a:noFill/>
            <a:miter lim="800000"/>
            <a:headEnd/>
            <a:tailEnd/>
          </a:ln>
        </p:spPr>
        <p:txBody>
          <a:bodyPr wrap="none">
            <a:spAutoFit/>
          </a:bodyPr>
          <a:lstStyle/>
          <a:p>
            <a:pPr eaLnBrk="1" hangingPunct="1">
              <a:spcBef>
                <a:spcPct val="20000"/>
              </a:spcBef>
            </a:pPr>
            <a:r>
              <a:rPr lang="es-ES" b="1" dirty="0">
                <a:latin typeface="+mj-lt"/>
              </a:rPr>
              <a:t>EJEMPLO  </a:t>
            </a:r>
            <a:r>
              <a:rPr lang="es-ES" b="1" dirty="0" smtClean="0">
                <a:latin typeface="+mj-lt"/>
              </a:rPr>
              <a:t>8</a:t>
            </a:r>
            <a:endParaRPr lang="es-ES" b="1" dirty="0">
              <a:latin typeface="+mj-lt"/>
            </a:endParaRPr>
          </a:p>
        </p:txBody>
      </p:sp>
      <p:sp>
        <p:nvSpPr>
          <p:cNvPr id="20485" name="Rectangle 8"/>
          <p:cNvSpPr>
            <a:spLocks noChangeArrowheads="1"/>
          </p:cNvSpPr>
          <p:nvPr/>
        </p:nvSpPr>
        <p:spPr bwMode="auto">
          <a:xfrm>
            <a:off x="3995936" y="2852936"/>
            <a:ext cx="4362476" cy="1366528"/>
          </a:xfrm>
          <a:prstGeom prst="rect">
            <a:avLst/>
          </a:prstGeom>
          <a:noFill/>
          <a:ln w="9525">
            <a:noFill/>
            <a:miter lim="800000"/>
            <a:headEnd/>
            <a:tailEnd/>
          </a:ln>
        </p:spPr>
        <p:txBody>
          <a:bodyPr wrap="square">
            <a:spAutoFit/>
          </a:bodyPr>
          <a:lstStyle/>
          <a:p>
            <a:pPr eaLnBrk="1" hangingPunct="1">
              <a:spcBef>
                <a:spcPct val="20000"/>
              </a:spcBef>
            </a:pPr>
            <a:r>
              <a:rPr lang="es-ES" b="1" dirty="0" smtClean="0">
                <a:latin typeface="+mj-lt"/>
              </a:rPr>
              <a:t>Cuántas iteraciones? </a:t>
            </a:r>
          </a:p>
          <a:p>
            <a:pPr eaLnBrk="1" hangingPunct="1">
              <a:spcBef>
                <a:spcPct val="20000"/>
              </a:spcBef>
            </a:pPr>
            <a:r>
              <a:rPr lang="es-ES" b="1" dirty="0">
                <a:solidFill>
                  <a:schemeClr val="accent3">
                    <a:lumMod val="50000"/>
                  </a:schemeClr>
                </a:solidFill>
                <a:latin typeface="+mj-lt"/>
              </a:rPr>
              <a:t> </a:t>
            </a:r>
            <a:r>
              <a:rPr lang="es-ES" b="1" dirty="0" smtClean="0">
                <a:solidFill>
                  <a:schemeClr val="accent3">
                    <a:lumMod val="50000"/>
                  </a:schemeClr>
                </a:solidFill>
                <a:latin typeface="+mj-lt"/>
              </a:rPr>
              <a:t>Limite superior- límite inferior +1</a:t>
            </a:r>
          </a:p>
          <a:p>
            <a:pPr eaLnBrk="1" hangingPunct="1">
              <a:spcBef>
                <a:spcPct val="20000"/>
              </a:spcBef>
            </a:pPr>
            <a:endParaRPr lang="es-ES" dirty="0">
              <a:solidFill>
                <a:srgbClr val="C00000"/>
              </a:solidFill>
              <a:latin typeface="+mj-lt"/>
            </a:endParaRPr>
          </a:p>
          <a:p>
            <a:pPr eaLnBrk="1" hangingPunct="1">
              <a:spcBef>
                <a:spcPct val="20000"/>
              </a:spcBef>
            </a:pPr>
            <a:r>
              <a:rPr lang="es-ES" dirty="0">
                <a:latin typeface="+mj-lt"/>
              </a:rPr>
              <a:t>Ejecución de una iteración</a:t>
            </a:r>
            <a:r>
              <a:rPr lang="es-ES" b="1" dirty="0">
                <a:latin typeface="+mj-lt"/>
              </a:rPr>
              <a:t> O(1)</a:t>
            </a:r>
          </a:p>
        </p:txBody>
      </p:sp>
      <p:sp>
        <p:nvSpPr>
          <p:cNvPr id="20486" name="Text Box 9"/>
          <p:cNvSpPr txBox="1">
            <a:spLocks noChangeArrowheads="1"/>
          </p:cNvSpPr>
          <p:nvPr/>
        </p:nvSpPr>
        <p:spPr bwMode="auto">
          <a:xfrm>
            <a:off x="1388730" y="4812392"/>
            <a:ext cx="5832326" cy="779463"/>
          </a:xfrm>
          <a:prstGeom prst="rect">
            <a:avLst/>
          </a:prstGeom>
          <a:noFill/>
          <a:ln w="9525">
            <a:noFill/>
            <a:miter lim="800000"/>
            <a:headEnd/>
            <a:tailEnd/>
          </a:ln>
        </p:spPr>
        <p:txBody>
          <a:bodyPr wrap="square">
            <a:spAutoFit/>
          </a:bodyPr>
          <a:lstStyle/>
          <a:p>
            <a:pPr eaLnBrk="1" hangingPunct="1">
              <a:spcBef>
                <a:spcPct val="50000"/>
              </a:spcBef>
            </a:pPr>
            <a:r>
              <a:rPr lang="es-ES" b="1" dirty="0">
                <a:latin typeface="+mj-lt"/>
              </a:rPr>
              <a:t>¿Cuántas veces se ejecuta la iteración? </a:t>
            </a:r>
            <a:r>
              <a:rPr lang="es-ES" b="1" dirty="0" smtClean="0">
                <a:latin typeface="+mj-lt"/>
              </a:rPr>
              <a:t>n</a:t>
            </a:r>
            <a:r>
              <a:rPr lang="es-ES" b="1" dirty="0" smtClean="0">
                <a:solidFill>
                  <a:schemeClr val="accent3">
                    <a:lumMod val="50000"/>
                  </a:schemeClr>
                </a:solidFill>
                <a:latin typeface="+mj-lt"/>
              </a:rPr>
              <a:t> - </a:t>
            </a:r>
            <a:r>
              <a:rPr lang="es-ES" b="1" dirty="0">
                <a:solidFill>
                  <a:schemeClr val="accent3">
                    <a:lumMod val="50000"/>
                  </a:schemeClr>
                </a:solidFill>
                <a:latin typeface="+mj-lt"/>
              </a:rPr>
              <a:t>(i+1)+</a:t>
            </a:r>
            <a:r>
              <a:rPr lang="es-ES" b="1" dirty="0" smtClean="0">
                <a:solidFill>
                  <a:schemeClr val="accent3">
                    <a:lumMod val="50000"/>
                  </a:schemeClr>
                </a:solidFill>
                <a:latin typeface="+mj-lt"/>
              </a:rPr>
              <a:t>1 </a:t>
            </a:r>
            <a:r>
              <a:rPr lang="es-ES" b="1" dirty="0" smtClean="0">
                <a:latin typeface="+mj-lt"/>
              </a:rPr>
              <a:t>= </a:t>
            </a:r>
            <a:r>
              <a:rPr lang="es-ES" b="1" dirty="0">
                <a:latin typeface="+mj-lt"/>
              </a:rPr>
              <a:t>(n-i)</a:t>
            </a:r>
          </a:p>
          <a:p>
            <a:pPr eaLnBrk="1" hangingPunct="1">
              <a:spcBef>
                <a:spcPct val="50000"/>
              </a:spcBef>
            </a:pPr>
            <a:r>
              <a:rPr lang="es-ES" dirty="0">
                <a:latin typeface="+mj-lt"/>
              </a:rPr>
              <a:t>Entonces el orden para el </a:t>
            </a:r>
            <a:r>
              <a:rPr lang="es-ES" dirty="0" smtClean="0">
                <a:latin typeface="+mj-lt"/>
              </a:rPr>
              <a:t>ciclo ….. </a:t>
            </a:r>
            <a:r>
              <a:rPr lang="es-ES" dirty="0">
                <a:latin typeface="+mj-lt"/>
              </a:rPr>
              <a:t>(n-i)* O(1</a:t>
            </a:r>
            <a:r>
              <a:rPr lang="es-ES" dirty="0" smtClean="0">
                <a:latin typeface="+mj-lt"/>
              </a:rPr>
              <a:t>) = </a:t>
            </a:r>
            <a:r>
              <a:rPr lang="es-ES" b="1" dirty="0">
                <a:latin typeface="+mj-lt"/>
              </a:rPr>
              <a:t>O (n-i</a:t>
            </a:r>
            <a:r>
              <a:rPr lang="es-ES" b="1" dirty="0" smtClean="0">
                <a:latin typeface="+mj-lt"/>
              </a:rPr>
              <a:t>)</a:t>
            </a:r>
            <a:endParaRPr lang="es-AR" b="1" dirty="0">
              <a:latin typeface="+mj-lt"/>
            </a:endParaRPr>
          </a:p>
        </p:txBody>
      </p:sp>
      <p:sp>
        <p:nvSpPr>
          <p:cNvPr id="20488"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
        <p:nvSpPr>
          <p:cNvPr id="11" name="10 CuadroTexto"/>
          <p:cNvSpPr txBox="1"/>
          <p:nvPr/>
        </p:nvSpPr>
        <p:spPr>
          <a:xfrm>
            <a:off x="3352792" y="1449204"/>
            <a:ext cx="714380" cy="369332"/>
          </a:xfrm>
          <a:prstGeom prst="rect">
            <a:avLst/>
          </a:prstGeom>
          <a:noFill/>
        </p:spPr>
        <p:txBody>
          <a:bodyPr wrap="square" rtlCol="0">
            <a:spAutoFit/>
          </a:bodyPr>
          <a:lstStyle/>
          <a:p>
            <a:r>
              <a:rPr lang="es-MX" dirty="0" smtClean="0"/>
              <a:t>O(N)</a:t>
            </a:r>
            <a:endParaRPr lang="es-MX" dirty="0"/>
          </a:p>
        </p:txBody>
      </p:sp>
      <p:sp>
        <p:nvSpPr>
          <p:cNvPr id="13" name="12 CuadroTexto"/>
          <p:cNvSpPr txBox="1"/>
          <p:nvPr/>
        </p:nvSpPr>
        <p:spPr>
          <a:xfrm>
            <a:off x="4331968" y="1440820"/>
            <a:ext cx="714380" cy="369332"/>
          </a:xfrm>
          <a:prstGeom prst="rect">
            <a:avLst/>
          </a:prstGeom>
          <a:noFill/>
        </p:spPr>
        <p:txBody>
          <a:bodyPr wrap="square" rtlCol="0">
            <a:spAutoFit/>
          </a:bodyPr>
          <a:lstStyle/>
          <a:p>
            <a:r>
              <a:rPr lang="es-MX" dirty="0" smtClean="0"/>
              <a:t>O(N)</a:t>
            </a:r>
            <a:endParaRPr lang="es-MX" dirty="0"/>
          </a:p>
        </p:txBody>
      </p:sp>
      <p:sp>
        <p:nvSpPr>
          <p:cNvPr id="2" name="Flecha curvada hacia arriba 1"/>
          <p:cNvSpPr/>
          <p:nvPr/>
        </p:nvSpPr>
        <p:spPr bwMode="auto">
          <a:xfrm rot="16960201">
            <a:off x="6430402" y="3882460"/>
            <a:ext cx="2247697" cy="909459"/>
          </a:xfrm>
          <a:prstGeom prst="curvedUpArrow">
            <a:avLst>
              <a:gd name="adj1" fmla="val 25000"/>
              <a:gd name="adj2" fmla="val 52625"/>
              <a:gd name="adj3" fmla="val 2545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charset="0"/>
            </a:endParaRPr>
          </a:p>
        </p:txBody>
      </p:sp>
      <p:sp>
        <p:nvSpPr>
          <p:cNvPr id="14" name="13 CuadroTexto"/>
          <p:cNvSpPr txBox="1"/>
          <p:nvPr/>
        </p:nvSpPr>
        <p:spPr>
          <a:xfrm>
            <a:off x="5409808" y="1440820"/>
            <a:ext cx="2232248" cy="369332"/>
          </a:xfrm>
          <a:prstGeom prst="rect">
            <a:avLst/>
          </a:prstGeom>
          <a:noFill/>
        </p:spPr>
        <p:txBody>
          <a:bodyPr wrap="square" rtlCol="0">
            <a:spAutoFit/>
          </a:bodyPr>
          <a:lstStyle/>
          <a:p>
            <a:r>
              <a:rPr lang="es-ES" b="1" dirty="0" smtClean="0"/>
              <a:t>O(N*N) = O(N</a:t>
            </a:r>
            <a:r>
              <a:rPr lang="es-ES" b="1" baseline="30000" dirty="0" smtClean="0"/>
              <a:t>2</a:t>
            </a:r>
            <a:r>
              <a:rPr lang="es-ES" b="1" dirty="0" smtClean="0"/>
              <a:t>)</a:t>
            </a:r>
            <a:endParaRPr lang="es-MX" dirty="0"/>
          </a:p>
        </p:txBody>
      </p:sp>
      <p:sp>
        <p:nvSpPr>
          <p:cNvPr id="15" name="14 Flecha derecha"/>
          <p:cNvSpPr/>
          <p:nvPr/>
        </p:nvSpPr>
        <p:spPr>
          <a:xfrm>
            <a:off x="5060816" y="1600076"/>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Cerrar llave"/>
          <p:cNvSpPr/>
          <p:nvPr/>
        </p:nvSpPr>
        <p:spPr>
          <a:xfrm>
            <a:off x="2987824" y="1329720"/>
            <a:ext cx="288032" cy="54558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7" name="16 Cerrar llave"/>
          <p:cNvSpPr/>
          <p:nvPr/>
        </p:nvSpPr>
        <p:spPr>
          <a:xfrm>
            <a:off x="3779912" y="1052736"/>
            <a:ext cx="504056" cy="1152128"/>
          </a:xfrm>
          <a:prstGeom prst="rightBrac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8" name="17 Cerrar llave"/>
          <p:cNvSpPr/>
          <p:nvPr/>
        </p:nvSpPr>
        <p:spPr>
          <a:xfrm>
            <a:off x="2915816" y="3212976"/>
            <a:ext cx="504056" cy="1152128"/>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914400" y="1484784"/>
            <a:ext cx="6753944" cy="4348162"/>
          </a:xfrm>
        </p:spPr>
        <p:txBody>
          <a:bodyPr>
            <a:noAutofit/>
          </a:bodyPr>
          <a:lstStyle/>
          <a:p>
            <a:pPr eaLnBrk="1" hangingPunct="1">
              <a:buFont typeface="Wingdings" pitchFamily="2" charset="2"/>
              <a:buNone/>
            </a:pPr>
            <a:r>
              <a:rPr lang="es-ES" sz="2000" b="1" dirty="0" smtClean="0">
                <a:latin typeface="+mj-lt"/>
              </a:rPr>
              <a:t>EJEMPLO 9 :</a:t>
            </a:r>
            <a:r>
              <a:rPr lang="es-ES" sz="2000" dirty="0" smtClean="0">
                <a:latin typeface="+mj-lt"/>
              </a:rPr>
              <a:t> Indicar el orden de complejidad </a:t>
            </a:r>
          </a:p>
          <a:p>
            <a:pPr eaLnBrk="1" hangingPunct="1">
              <a:buFont typeface="Wingdings" pitchFamily="2" charset="2"/>
              <a:buNone/>
            </a:pPr>
            <a:endParaRPr lang="es-ES" sz="2000" dirty="0" smtClean="0">
              <a:latin typeface="+mj-lt"/>
            </a:endParaRPr>
          </a:p>
          <a:p>
            <a:pPr eaLnBrk="1" hangingPunct="1">
              <a:buFont typeface="Wingdings" pitchFamily="2" charset="2"/>
              <a:buNone/>
            </a:pPr>
            <a:r>
              <a:rPr lang="es-ES" sz="2000" dirty="0" smtClean="0">
                <a:latin typeface="+mj-lt"/>
              </a:rPr>
              <a:t>si  ( a</a:t>
            </a:r>
            <a:r>
              <a:rPr lang="en-US" sz="2000" dirty="0" smtClean="0">
                <a:latin typeface="+mj-lt"/>
                <a:sym typeface="Symbol" pitchFamily="18" charset="2"/>
              </a:rPr>
              <a:t></a:t>
            </a:r>
            <a:r>
              <a:rPr lang="es-ES" sz="2000" dirty="0" smtClean="0">
                <a:latin typeface="+mj-lt"/>
              </a:rPr>
              <a:t>b)</a:t>
            </a:r>
          </a:p>
          <a:p>
            <a:pPr eaLnBrk="1" hangingPunct="1">
              <a:buFont typeface="Wingdings" pitchFamily="2" charset="2"/>
              <a:buNone/>
            </a:pPr>
            <a:r>
              <a:rPr lang="es-ES" sz="2000" dirty="0" smtClean="0">
                <a:latin typeface="+mj-lt"/>
              </a:rPr>
              <a:t>entonces     Para  m desde 1 hasta k</a:t>
            </a:r>
          </a:p>
          <a:p>
            <a:pPr eaLnBrk="1" hangingPunct="1">
              <a:buFont typeface="Wingdings" pitchFamily="2" charset="2"/>
              <a:buNone/>
            </a:pPr>
            <a:r>
              <a:rPr lang="es-ES" sz="2000" dirty="0" smtClean="0">
                <a:latin typeface="+mj-lt"/>
              </a:rPr>
              <a:t>                              Para n desde 1 hasta k</a:t>
            </a:r>
          </a:p>
          <a:p>
            <a:pPr eaLnBrk="1" hangingPunct="1">
              <a:buFont typeface="Wingdings" pitchFamily="2" charset="2"/>
              <a:buNone/>
            </a:pPr>
            <a:r>
              <a:rPr lang="es-ES" sz="2000" dirty="0" smtClean="0">
                <a:latin typeface="+mj-lt"/>
              </a:rPr>
              <a:t>                                    p= m*n</a:t>
            </a:r>
          </a:p>
          <a:p>
            <a:pPr eaLnBrk="1" hangingPunct="1">
              <a:buFont typeface="Wingdings" pitchFamily="2" charset="2"/>
              <a:buNone/>
            </a:pPr>
            <a:r>
              <a:rPr lang="es-ES" sz="2000" dirty="0" smtClean="0">
                <a:latin typeface="+mj-lt"/>
              </a:rPr>
              <a:t>                              </a:t>
            </a:r>
            <a:r>
              <a:rPr lang="es-ES" sz="2000" dirty="0" err="1" smtClean="0">
                <a:latin typeface="+mj-lt"/>
              </a:rPr>
              <a:t>finpara</a:t>
            </a:r>
            <a:endParaRPr lang="es-ES" sz="2000" dirty="0" smtClean="0">
              <a:latin typeface="+mj-lt"/>
            </a:endParaRPr>
          </a:p>
          <a:p>
            <a:pPr eaLnBrk="1" hangingPunct="1">
              <a:buFont typeface="Wingdings" pitchFamily="2" charset="2"/>
              <a:buNone/>
            </a:pPr>
            <a:r>
              <a:rPr lang="es-ES" sz="2000" dirty="0" smtClean="0">
                <a:latin typeface="+mj-lt"/>
              </a:rPr>
              <a:t>                     </a:t>
            </a:r>
            <a:r>
              <a:rPr lang="es-ES" sz="2000" dirty="0" err="1" smtClean="0">
                <a:latin typeface="+mj-lt"/>
              </a:rPr>
              <a:t>finpara</a:t>
            </a:r>
            <a:endParaRPr lang="es-ES" sz="2000" dirty="0" smtClean="0">
              <a:latin typeface="+mj-lt"/>
            </a:endParaRPr>
          </a:p>
          <a:p>
            <a:pPr eaLnBrk="1" hangingPunct="1">
              <a:buFont typeface="Wingdings" pitchFamily="2" charset="2"/>
              <a:buNone/>
            </a:pPr>
            <a:r>
              <a:rPr lang="es-ES" sz="2000" dirty="0" smtClean="0">
                <a:latin typeface="+mj-lt"/>
              </a:rPr>
              <a:t> sino             Para  m desde 1 hasta k</a:t>
            </a:r>
          </a:p>
          <a:p>
            <a:pPr eaLnBrk="1" hangingPunct="1">
              <a:buFont typeface="Wingdings" pitchFamily="2" charset="2"/>
              <a:buNone/>
            </a:pPr>
            <a:r>
              <a:rPr lang="es-ES" sz="2000" dirty="0" smtClean="0">
                <a:latin typeface="+mj-lt"/>
              </a:rPr>
              <a:t>                              s=m*m</a:t>
            </a:r>
          </a:p>
          <a:p>
            <a:pPr eaLnBrk="1" hangingPunct="1">
              <a:buFont typeface="Wingdings" pitchFamily="2" charset="2"/>
              <a:buNone/>
            </a:pPr>
            <a:r>
              <a:rPr lang="es-ES" sz="2000" dirty="0" smtClean="0">
                <a:latin typeface="+mj-lt"/>
              </a:rPr>
              <a:t>                    </a:t>
            </a:r>
            <a:r>
              <a:rPr lang="es-ES" sz="2000" dirty="0" err="1" smtClean="0">
                <a:latin typeface="+mj-lt"/>
              </a:rPr>
              <a:t>finpara</a:t>
            </a:r>
            <a:endParaRPr lang="es-ES" sz="2000" dirty="0" smtClean="0">
              <a:latin typeface="+mj-lt"/>
            </a:endParaRPr>
          </a:p>
          <a:p>
            <a:pPr eaLnBrk="1" hangingPunct="1">
              <a:buFont typeface="Wingdings" pitchFamily="2" charset="2"/>
              <a:buNone/>
            </a:pPr>
            <a:r>
              <a:rPr lang="es-ES" sz="2000" dirty="0" err="1" smtClean="0">
                <a:latin typeface="+mj-lt"/>
              </a:rPr>
              <a:t>finsi</a:t>
            </a:r>
            <a:endParaRPr lang="es-AR" sz="2000" dirty="0" smtClean="0">
              <a:latin typeface="+mj-lt"/>
            </a:endParaRPr>
          </a:p>
        </p:txBody>
      </p:sp>
      <p:sp>
        <p:nvSpPr>
          <p:cNvPr id="21507"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es-ES"/>
          </a:p>
        </p:txBody>
      </p:sp>
      <p:sp>
        <p:nvSpPr>
          <p:cNvPr id="23555"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es-ES"/>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es-ES"/>
          </a:p>
        </p:txBody>
      </p:sp>
      <p:sp>
        <p:nvSpPr>
          <p:cNvPr id="2355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es-ES"/>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es-ES"/>
          </a:p>
        </p:txBody>
      </p:sp>
      <p:sp>
        <p:nvSpPr>
          <p:cNvPr id="23559" name="Text Box 7"/>
          <p:cNvSpPr txBox="1">
            <a:spLocks noChangeArrowheads="1"/>
          </p:cNvSpPr>
          <p:nvPr/>
        </p:nvSpPr>
        <p:spPr bwMode="auto">
          <a:xfrm>
            <a:off x="1476375" y="1268413"/>
            <a:ext cx="6264275" cy="366712"/>
          </a:xfrm>
          <a:prstGeom prst="rect">
            <a:avLst/>
          </a:prstGeom>
          <a:noFill/>
          <a:ln w="9525">
            <a:noFill/>
            <a:miter lim="800000"/>
            <a:headEnd/>
            <a:tailEnd/>
          </a:ln>
        </p:spPr>
        <p:txBody>
          <a:bodyPr>
            <a:spAutoFit/>
          </a:bodyPr>
          <a:lstStyle/>
          <a:p>
            <a:pPr eaLnBrk="1" hangingPunct="1">
              <a:spcBef>
                <a:spcPct val="50000"/>
              </a:spcBef>
            </a:pPr>
            <a:endParaRPr lang="es-ES"/>
          </a:p>
        </p:txBody>
      </p:sp>
      <p:sp>
        <p:nvSpPr>
          <p:cNvPr id="23560" name="Rectangle 8"/>
          <p:cNvSpPr>
            <a:spLocks noChangeArrowheads="1"/>
          </p:cNvSpPr>
          <p:nvPr/>
        </p:nvSpPr>
        <p:spPr bwMode="auto">
          <a:xfrm>
            <a:off x="714348" y="1916832"/>
            <a:ext cx="7772400" cy="3312368"/>
          </a:xfrm>
          <a:prstGeom prst="rect">
            <a:avLst/>
          </a:prstGeom>
          <a:noFill/>
          <a:ln w="9525">
            <a:noFill/>
            <a:miter lim="800000"/>
            <a:headEnd/>
            <a:tailEnd/>
          </a:ln>
        </p:spPr>
        <p:txBody>
          <a:bodyPr anchor="ctr"/>
          <a:lstStyle/>
          <a:p>
            <a:pPr eaLnBrk="1" hangingPunct="1">
              <a:lnSpc>
                <a:spcPct val="90000"/>
              </a:lnSpc>
            </a:pPr>
            <a:r>
              <a:rPr lang="es-ES" sz="3600" b="1" dirty="0" smtClean="0">
                <a:solidFill>
                  <a:schemeClr val="tx2"/>
                </a:solidFill>
              </a:rPr>
              <a:t>Análisis de Eficiencia de</a:t>
            </a:r>
          </a:p>
          <a:p>
            <a:pPr lvl="2" algn="ctr" eaLnBrk="1" hangingPunct="1">
              <a:lnSpc>
                <a:spcPct val="90000"/>
              </a:lnSpc>
            </a:pPr>
            <a:endParaRPr lang="es-ES" sz="3600" b="1" dirty="0" smtClean="0">
              <a:solidFill>
                <a:schemeClr val="tx2"/>
              </a:solidFill>
            </a:endParaRPr>
          </a:p>
          <a:p>
            <a:pPr lvl="3" eaLnBrk="1" hangingPunct="1">
              <a:lnSpc>
                <a:spcPct val="90000"/>
              </a:lnSpc>
              <a:buFont typeface="Arial" pitchFamily="34" charset="0"/>
              <a:buChar char="•"/>
            </a:pPr>
            <a:r>
              <a:rPr lang="es-ES" sz="3600" b="1" dirty="0" smtClean="0">
                <a:solidFill>
                  <a:schemeClr val="tx2"/>
                </a:solidFill>
              </a:rPr>
              <a:t>Búsqueda </a:t>
            </a:r>
            <a:r>
              <a:rPr lang="es-ES" sz="3600" b="1" dirty="0" smtClean="0">
                <a:solidFill>
                  <a:schemeClr val="tx2"/>
                </a:solidFill>
              </a:rPr>
              <a:t>Secuencial</a:t>
            </a:r>
            <a:endParaRPr lang="es-ES" sz="3600" b="1" dirty="0" smtClean="0">
              <a:solidFill>
                <a:schemeClr val="tx2"/>
              </a:solidFill>
            </a:endParaRPr>
          </a:p>
          <a:p>
            <a:pPr lvl="3" eaLnBrk="1" hangingPunct="1">
              <a:lnSpc>
                <a:spcPct val="90000"/>
              </a:lnSpc>
              <a:buFont typeface="Arial" pitchFamily="34" charset="0"/>
              <a:buChar char="•"/>
            </a:pPr>
            <a:r>
              <a:rPr lang="es-ES" sz="3600" b="1" dirty="0" smtClean="0">
                <a:solidFill>
                  <a:schemeClr val="tx2"/>
                </a:solidFill>
              </a:rPr>
              <a:t>Búsqueda Binaria</a:t>
            </a:r>
          </a:p>
          <a:p>
            <a:pPr algn="ctr" eaLnBrk="1" hangingPunct="1">
              <a:lnSpc>
                <a:spcPct val="90000"/>
              </a:lnSpc>
            </a:pPr>
            <a:endParaRPr lang="es-AR" sz="3600" b="1" dirty="0">
              <a:solidFill>
                <a:schemeClr val="tx2"/>
              </a:solidFill>
            </a:endParaRPr>
          </a:p>
        </p:txBody>
      </p:sp>
      <p:sp>
        <p:nvSpPr>
          <p:cNvPr id="23561" name="AutoShape 4">
            <a:hlinkClick r:id="" action="ppaction://hlinkshowjump?jump=previousslide" highlightClick="1"/>
          </p:cNvPr>
          <p:cNvSpPr>
            <a:spLocks noChangeArrowheads="1"/>
          </p:cNvSpPr>
          <p:nvPr/>
        </p:nvSpPr>
        <p:spPr bwMode="auto">
          <a:xfrm>
            <a:off x="8316913" y="5949950"/>
            <a:ext cx="611187" cy="214313"/>
          </a:xfrm>
          <a:prstGeom prst="actionButtonBackPrevious">
            <a:avLst/>
          </a:prstGeom>
          <a:solidFill>
            <a:schemeClr val="accent1"/>
          </a:solidFill>
          <a:ln w="9525">
            <a:noFill/>
            <a:miter lim="800000"/>
            <a:headEnd/>
            <a:tailEnd/>
          </a:ln>
        </p:spPr>
        <p:txBody>
          <a:bodyPr wrap="none" anchor="ctr"/>
          <a:lstStyle/>
          <a:p>
            <a:pPr eaLnBrk="1" hangingPunct="1"/>
            <a:endParaRPr lang="es-E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7 Diagrama"/>
          <p:cNvGraphicFramePr/>
          <p:nvPr/>
        </p:nvGraphicFramePr>
        <p:xfrm>
          <a:off x="76200" y="2714620"/>
          <a:ext cx="8964488" cy="347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1443" name="Rectangle 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endParaRPr>
          </a:p>
        </p:txBody>
      </p:sp>
      <p:sp>
        <p:nvSpPr>
          <p:cNvPr id="5" name="4 Rectángulo"/>
          <p:cNvSpPr/>
          <p:nvPr/>
        </p:nvSpPr>
        <p:spPr>
          <a:xfrm>
            <a:off x="3071802" y="428604"/>
            <a:ext cx="4275529" cy="369332"/>
          </a:xfrm>
          <a:prstGeom prst="rect">
            <a:avLst/>
          </a:prstGeom>
        </p:spPr>
        <p:txBody>
          <a:bodyPr wrap="none">
            <a:spAutoFit/>
          </a:bodyPr>
          <a:lstStyle/>
          <a:p>
            <a:r>
              <a:rPr lang="es-ES" b="1" dirty="0" smtClean="0"/>
              <a:t>Eficiencia de la Búsqueda secuencial</a:t>
            </a:r>
            <a:endParaRPr lang="es-MX" dirty="0"/>
          </a:p>
        </p:txBody>
      </p:sp>
      <p:graphicFrame>
        <p:nvGraphicFramePr>
          <p:cNvPr id="7" name="6 Diagrama"/>
          <p:cNvGraphicFramePr/>
          <p:nvPr/>
        </p:nvGraphicFramePr>
        <p:xfrm>
          <a:off x="857224" y="1000108"/>
          <a:ext cx="7429552" cy="15001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endParaRPr>
          </a:p>
        </p:txBody>
      </p:sp>
      <p:sp>
        <p:nvSpPr>
          <p:cNvPr id="5" name="4 Rectángulo"/>
          <p:cNvSpPr/>
          <p:nvPr/>
        </p:nvSpPr>
        <p:spPr>
          <a:xfrm>
            <a:off x="3071802" y="428604"/>
            <a:ext cx="4057521" cy="369332"/>
          </a:xfrm>
          <a:prstGeom prst="rect">
            <a:avLst/>
          </a:prstGeom>
        </p:spPr>
        <p:txBody>
          <a:bodyPr wrap="none">
            <a:spAutoFit/>
          </a:bodyPr>
          <a:lstStyle/>
          <a:p>
            <a:r>
              <a:rPr lang="es-ES" b="1" dirty="0" smtClean="0"/>
              <a:t>Eficiencia de la Búsqueda BINARIA</a:t>
            </a:r>
            <a:endParaRPr lang="es-MX" dirty="0"/>
          </a:p>
        </p:txBody>
      </p:sp>
      <p:graphicFrame>
        <p:nvGraphicFramePr>
          <p:cNvPr id="7" name="6 Diagrama"/>
          <p:cNvGraphicFramePr/>
          <p:nvPr/>
        </p:nvGraphicFramePr>
        <p:xfrm>
          <a:off x="857224" y="1000108"/>
          <a:ext cx="8001056" cy="52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3357554" y="5500702"/>
          <a:ext cx="2928958" cy="785818"/>
        </p:xfrm>
        <a:graphic>
          <a:graphicData uri="http://schemas.openxmlformats.org/drawingml/2006/table">
            <a:tbl>
              <a:tblPr/>
              <a:tblGrid>
                <a:gridCol w="2928958">
                  <a:extLst>
                    <a:ext uri="{9D8B030D-6E8A-4147-A177-3AD203B41FA5}">
                      <a16:colId xmlns:a16="http://schemas.microsoft.com/office/drawing/2014/main" val="20000"/>
                    </a:ext>
                  </a:extLst>
                </a:gridCol>
              </a:tblGrid>
              <a:tr h="785818">
                <a:tc>
                  <a:txBody>
                    <a:bodyPr/>
                    <a:lstStyle/>
                    <a:p>
                      <a:pPr algn="ctr">
                        <a:spcAft>
                          <a:spcPts val="0"/>
                        </a:spcAft>
                      </a:pPr>
                      <a:r>
                        <a:rPr lang="es-ES" sz="2400" b="1" dirty="0" smtClean="0">
                          <a:solidFill>
                            <a:schemeClr val="accent3">
                              <a:lumMod val="50000"/>
                            </a:schemeClr>
                          </a:solidFill>
                          <a:latin typeface="Arial"/>
                          <a:ea typeface="Times New Roman"/>
                          <a:cs typeface="Times New Roman"/>
                        </a:rPr>
                        <a:t>T(N) </a:t>
                      </a:r>
                      <a:r>
                        <a:rPr lang="el-GR" sz="2400" b="1" dirty="0" smtClean="0">
                          <a:solidFill>
                            <a:schemeClr val="accent3">
                              <a:lumMod val="50000"/>
                            </a:schemeClr>
                          </a:solidFill>
                          <a:latin typeface="Arial"/>
                          <a:ea typeface="Times New Roman"/>
                          <a:cs typeface="Times New Roman"/>
                        </a:rPr>
                        <a:t>ϵ</a:t>
                      </a:r>
                      <a:r>
                        <a:rPr lang="es-AR" sz="2400" b="1" dirty="0" smtClean="0">
                          <a:solidFill>
                            <a:schemeClr val="accent3">
                              <a:lumMod val="50000"/>
                            </a:schemeClr>
                          </a:solidFill>
                          <a:latin typeface="Arial"/>
                          <a:ea typeface="Times New Roman"/>
                          <a:cs typeface="Times New Roman"/>
                        </a:rPr>
                        <a:t> </a:t>
                      </a:r>
                      <a:r>
                        <a:rPr lang="es-ES" sz="2400" b="1" dirty="0" smtClean="0">
                          <a:solidFill>
                            <a:schemeClr val="accent3">
                              <a:lumMod val="50000"/>
                            </a:schemeClr>
                          </a:solidFill>
                          <a:latin typeface="Arial"/>
                          <a:ea typeface="Times New Roman"/>
                          <a:cs typeface="Times New Roman"/>
                        </a:rPr>
                        <a:t>O</a:t>
                      </a:r>
                      <a:r>
                        <a:rPr lang="es-ES" sz="2400" b="1" dirty="0">
                          <a:solidFill>
                            <a:schemeClr val="accent3">
                              <a:lumMod val="50000"/>
                            </a:schemeClr>
                          </a:solidFill>
                          <a:latin typeface="Arial"/>
                          <a:ea typeface="Times New Roman"/>
                          <a:cs typeface="Times New Roman"/>
                        </a:rPr>
                        <a:t>( log</a:t>
                      </a:r>
                      <a:r>
                        <a:rPr lang="es-ES" sz="2400" b="1" baseline="-25000" dirty="0">
                          <a:solidFill>
                            <a:schemeClr val="accent3">
                              <a:lumMod val="50000"/>
                            </a:schemeClr>
                          </a:solidFill>
                          <a:latin typeface="Arial"/>
                          <a:ea typeface="Times New Roman"/>
                          <a:cs typeface="Times New Roman"/>
                        </a:rPr>
                        <a:t>2</a:t>
                      </a:r>
                      <a:r>
                        <a:rPr lang="es-ES" sz="2400" b="1" dirty="0">
                          <a:solidFill>
                            <a:schemeClr val="accent3">
                              <a:lumMod val="50000"/>
                            </a:schemeClr>
                          </a:solidFill>
                          <a:latin typeface="Arial"/>
                          <a:ea typeface="Times New Roman"/>
                          <a:cs typeface="Times New Roman"/>
                        </a:rPr>
                        <a:t> N)</a:t>
                      </a:r>
                      <a:endParaRPr lang="es-MX" sz="2400" b="1" dirty="0">
                        <a:solidFill>
                          <a:schemeClr val="accent3">
                            <a:lumMod val="50000"/>
                          </a:schemeClr>
                        </a:solidFill>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0417" name="Rectangle 1"/>
          <p:cNvSpPr>
            <a:spLocks noChangeArrowheads="1"/>
          </p:cNvSpPr>
          <p:nvPr/>
        </p:nvSpPr>
        <p:spPr bwMode="auto">
          <a:xfrm>
            <a:off x="357158" y="496584"/>
            <a:ext cx="8535322" cy="54784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Al terminar el proceso</a:t>
            </a:r>
            <a:r>
              <a:rPr lang="es-ES" dirty="0" smtClean="0">
                <a:latin typeface="+mj-lt"/>
                <a:ea typeface="Times New Roman" pitchFamily="18" charset="0"/>
                <a:cs typeface="Times New Roman" pitchFamily="18" charset="0"/>
              </a:rPr>
              <a:t> :</a:t>
            </a:r>
            <a:endPar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el </a:t>
            </a:r>
            <a:r>
              <a:rPr kumimoji="0" lang="es-ES" b="1" i="0" u="none" strike="noStrike" cap="none" normalizeH="0" baseline="0" dirty="0" smtClean="0">
                <a:ln>
                  <a:noFill/>
                </a:ln>
                <a:solidFill>
                  <a:schemeClr val="tx1"/>
                </a:solidFill>
                <a:effectLst/>
                <a:latin typeface="+mj-lt"/>
                <a:ea typeface="Times New Roman" pitchFamily="18" charset="0"/>
                <a:cs typeface="Times New Roman" pitchFamily="18" charset="0"/>
              </a:rPr>
              <a:t>tamaño del  </a:t>
            </a:r>
            <a:r>
              <a:rPr kumimoji="0" lang="es-ES" b="1" i="0" u="none" strike="noStrike" cap="none" normalizeH="0" baseline="0" dirty="0" err="1" smtClean="0">
                <a:ln>
                  <a:noFill/>
                </a:ln>
                <a:solidFill>
                  <a:schemeClr val="tx1"/>
                </a:solidFill>
                <a:effectLst/>
                <a:latin typeface="+mj-lt"/>
                <a:ea typeface="Times New Roman" pitchFamily="18" charset="0"/>
                <a:cs typeface="Times New Roman" pitchFamily="18" charset="0"/>
              </a:rPr>
              <a:t>subarreglo</a:t>
            </a:r>
            <a:r>
              <a:rPr kumimoji="0" lang="es-ES" b="1" i="0" u="none" strike="noStrike" cap="none" normalizeH="0" baseline="0" dirty="0" smtClean="0">
                <a:ln>
                  <a:noFill/>
                </a:ln>
                <a:solidFill>
                  <a:schemeClr val="tx1"/>
                </a:solidFill>
                <a:effectLst/>
                <a:latin typeface="+mj-lt"/>
                <a:ea typeface="Times New Roman" pitchFamily="18" charset="0"/>
                <a:cs typeface="Times New Roman" pitchFamily="18" charset="0"/>
              </a:rPr>
              <a:t> será mayor o igual a 1</a:t>
            </a: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 se encuentre o no el elemento. </a:t>
            </a:r>
          </a:p>
          <a:p>
            <a:pPr marL="0" marR="0" lvl="0" indent="0" algn="l" defTabSz="914400" rtl="0" eaLnBrk="0" fontAlgn="base" latinLnBrk="0" hangingPunct="0">
              <a:lnSpc>
                <a:spcPct val="100000"/>
              </a:lnSpc>
              <a:spcBef>
                <a:spcPct val="0"/>
              </a:spcBef>
              <a:spcAft>
                <a:spcPct val="0"/>
              </a:spcAft>
              <a:buClrTx/>
              <a:buSzTx/>
              <a:buFontTx/>
              <a:buNone/>
              <a:tabLst/>
            </a:pPr>
            <a:endParaRPr lang="es-ES" dirty="0">
              <a:latin typeface="+mj-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Si se llama </a:t>
            </a:r>
            <a:r>
              <a:rPr kumimoji="0" lang="es-ES" b="1" i="0" u="none" strike="noStrike" cap="none" normalizeH="0" baseline="0" dirty="0" smtClean="0">
                <a:ln>
                  <a:noFill/>
                </a:ln>
                <a:solidFill>
                  <a:schemeClr val="tx1"/>
                </a:solidFill>
                <a:effectLst/>
                <a:latin typeface="+mj-lt"/>
                <a:ea typeface="Times New Roman" pitchFamily="18" charset="0"/>
                <a:cs typeface="Times New Roman" pitchFamily="18" charset="0"/>
              </a:rPr>
              <a:t>K al número  de comparaciones</a:t>
            </a: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 se verifica:</a:t>
            </a:r>
            <a:endParaRPr kumimoji="0" lang="es-MX"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       </a:t>
            </a:r>
            <a:endParaRPr kumimoji="0" lang="es-MX"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400" b="1" i="0" u="none" strike="noStrike" cap="none" normalizeH="0" baseline="0" smtClean="0">
                <a:ln>
                  <a:noFill/>
                </a:ln>
                <a:solidFill>
                  <a:schemeClr val="accent3">
                    <a:lumMod val="50000"/>
                  </a:schemeClr>
                </a:solidFill>
                <a:effectLst/>
                <a:latin typeface="+mj-lt"/>
                <a:ea typeface="Times New Roman" pitchFamily="18" charset="0"/>
                <a:cs typeface="Times New Roman" pitchFamily="18" charset="0"/>
              </a:rPr>
              <a:t>                   1 &lt; =  </a:t>
            </a:r>
            <a:r>
              <a:rPr kumimoji="0" lang="es-ES" sz="2400" b="1" i="0" u="none" strike="noStrike" cap="none" normalizeH="0" baseline="0" dirty="0" smtClean="0">
                <a:ln>
                  <a:noFill/>
                </a:ln>
                <a:solidFill>
                  <a:schemeClr val="accent3">
                    <a:lumMod val="50000"/>
                  </a:schemeClr>
                </a:solidFill>
                <a:effectLst/>
                <a:latin typeface="+mj-lt"/>
                <a:ea typeface="Times New Roman" pitchFamily="18" charset="0"/>
                <a:cs typeface="Times New Roman" pitchFamily="18" charset="0"/>
              </a:rPr>
              <a:t>N / 2 </a:t>
            </a:r>
            <a:r>
              <a:rPr kumimoji="0" lang="es-ES" sz="2400" b="1" i="0" u="none" strike="noStrike" cap="none" normalizeH="0" baseline="30000" smtClean="0">
                <a:ln>
                  <a:noFill/>
                </a:ln>
                <a:solidFill>
                  <a:schemeClr val="accent3">
                    <a:lumMod val="50000"/>
                  </a:schemeClr>
                </a:solidFill>
                <a:effectLst/>
                <a:latin typeface="+mj-lt"/>
                <a:ea typeface="Times New Roman" pitchFamily="18" charset="0"/>
                <a:cs typeface="Times New Roman" pitchFamily="18" charset="0"/>
              </a:rPr>
              <a:t>k </a:t>
            </a:r>
            <a:r>
              <a:rPr kumimoji="0" lang="es-ES" sz="2400" b="1" i="0" u="none" strike="noStrike" cap="none" normalizeH="0" baseline="0" smtClean="0">
                <a:ln>
                  <a:noFill/>
                </a:ln>
                <a:solidFill>
                  <a:schemeClr val="accent3">
                    <a:lumMod val="50000"/>
                  </a:schemeClr>
                </a:solidFill>
                <a:effectLst/>
                <a:latin typeface="+mj-lt"/>
                <a:ea typeface="Times New Roman" pitchFamily="18" charset="0"/>
                <a:cs typeface="Times New Roman" pitchFamily="18" charset="0"/>
              </a:rPr>
              <a:t>      </a:t>
            </a:r>
            <a:r>
              <a:rPr kumimoji="0" lang="es-ES" sz="2400" b="1" i="0" u="none" strike="noStrike" cap="none" normalizeH="0" baseline="0" dirty="0" smtClean="0">
                <a:ln>
                  <a:noFill/>
                </a:ln>
                <a:solidFill>
                  <a:schemeClr val="accent3">
                    <a:lumMod val="50000"/>
                  </a:schemeClr>
                </a:solidFill>
                <a:effectLst/>
                <a:latin typeface="+mj-lt"/>
                <a:ea typeface="Times New Roman" pitchFamily="18" charset="0"/>
                <a:cs typeface="Times New Roman" pitchFamily="18" charset="0"/>
              </a:rPr>
              <a:t>entonces      N &gt;= </a:t>
            </a:r>
            <a:r>
              <a:rPr kumimoji="0" lang="es-ES" sz="2400" b="1" i="0" u="none" strike="noStrike" cap="none" normalizeH="0" baseline="0" smtClean="0">
                <a:ln>
                  <a:noFill/>
                </a:ln>
                <a:solidFill>
                  <a:schemeClr val="accent3">
                    <a:lumMod val="50000"/>
                  </a:schemeClr>
                </a:solidFill>
                <a:effectLst/>
                <a:latin typeface="+mj-lt"/>
                <a:ea typeface="Times New Roman" pitchFamily="18" charset="0"/>
                <a:cs typeface="Times New Roman" pitchFamily="18" charset="0"/>
              </a:rPr>
              <a:t>2 </a:t>
            </a:r>
            <a:r>
              <a:rPr kumimoji="0" lang="es-ES" sz="2400" b="1" i="0" u="none" strike="noStrike" cap="none" normalizeH="0" baseline="30000" smtClean="0">
                <a:ln>
                  <a:noFill/>
                </a:ln>
                <a:solidFill>
                  <a:schemeClr val="accent3">
                    <a:lumMod val="50000"/>
                  </a:schemeClr>
                </a:solidFill>
                <a:effectLst/>
                <a:latin typeface="+mj-lt"/>
                <a:ea typeface="Times New Roman" pitchFamily="18" charset="0"/>
                <a:cs typeface="Times New Roman" pitchFamily="18" charset="0"/>
              </a:rPr>
              <a:t>k </a:t>
            </a:r>
            <a:endParaRPr kumimoji="0" lang="es-ES" sz="2400" b="1" i="0" u="none" strike="noStrike" cap="none" normalizeH="0" baseline="30000" dirty="0" smtClean="0">
              <a:ln>
                <a:noFill/>
              </a:ln>
              <a:solidFill>
                <a:schemeClr val="accent3">
                  <a:lumMod val="50000"/>
                </a:schemeClr>
              </a:solidFill>
              <a:effectLst/>
              <a:latin typeface="+mj-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Aplicando logaritmo en base 2 a ambos miembros:</a:t>
            </a:r>
            <a:endParaRPr kumimoji="0" lang="es-MX"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      </a:t>
            </a:r>
            <a:endParaRPr kumimoji="0" lang="es-MX" b="0" i="0" u="none" strike="noStrike" cap="none" normalizeH="0" baseline="0" dirty="0" smtClean="0">
              <a:ln>
                <a:noFill/>
              </a:ln>
              <a:solidFill>
                <a:schemeClr val="tx1"/>
              </a:solidFill>
              <a:effectLst/>
              <a:latin typeface="+mj-lt"/>
            </a:endParaRPr>
          </a:p>
          <a:p>
            <a:pPr lvl="0"/>
            <a:r>
              <a:rPr kumimoji="0" lang="es-ES" sz="2400" b="0" i="0" u="none" strike="noStrike" cap="none" normalizeH="0" baseline="0" dirty="0" smtClean="0">
                <a:ln>
                  <a:noFill/>
                </a:ln>
                <a:solidFill>
                  <a:schemeClr val="accent3">
                    <a:lumMod val="50000"/>
                  </a:schemeClr>
                </a:solidFill>
                <a:effectLst/>
                <a:latin typeface="+mj-lt"/>
                <a:ea typeface="Times New Roman" pitchFamily="18" charset="0"/>
                <a:cs typeface="Times New Roman" pitchFamily="18" charset="0"/>
              </a:rPr>
              <a:t>     </a:t>
            </a:r>
            <a:r>
              <a:rPr kumimoji="0" lang="es-ES" sz="2400" b="1" i="0" u="none" strike="noStrike" cap="none" normalizeH="0" baseline="0" dirty="0" smtClean="0">
                <a:ln>
                  <a:noFill/>
                </a:ln>
                <a:solidFill>
                  <a:schemeClr val="accent3">
                    <a:lumMod val="50000"/>
                  </a:schemeClr>
                </a:solidFill>
                <a:effectLst/>
                <a:latin typeface="+mj-lt"/>
                <a:ea typeface="Times New Roman" pitchFamily="18" charset="0"/>
                <a:cs typeface="Times New Roman" pitchFamily="18" charset="0"/>
              </a:rPr>
              <a:t> </a:t>
            </a:r>
            <a:r>
              <a:rPr kumimoji="0" lang="es-ES_tradnl" sz="2400" b="1" i="0" u="none" strike="noStrike" cap="none" normalizeH="0" baseline="0" dirty="0" smtClean="0">
                <a:ln>
                  <a:noFill/>
                </a:ln>
                <a:solidFill>
                  <a:schemeClr val="accent3">
                    <a:lumMod val="50000"/>
                  </a:schemeClr>
                </a:solidFill>
                <a:effectLst/>
                <a:latin typeface="+mj-lt"/>
                <a:ea typeface="Times New Roman" pitchFamily="18" charset="0"/>
                <a:cs typeface="Times New Roman" pitchFamily="18" charset="0"/>
              </a:rPr>
              <a:t>log </a:t>
            </a:r>
            <a:r>
              <a:rPr kumimoji="0" lang="es-ES_tradnl" sz="2400" b="1" i="0" u="none" strike="noStrike" cap="none" normalizeH="0" baseline="-30000" dirty="0" smtClean="0">
                <a:ln>
                  <a:noFill/>
                </a:ln>
                <a:solidFill>
                  <a:schemeClr val="accent3">
                    <a:lumMod val="50000"/>
                  </a:schemeClr>
                </a:solidFill>
                <a:effectLst/>
                <a:latin typeface="+mj-lt"/>
                <a:ea typeface="Times New Roman" pitchFamily="18" charset="0"/>
                <a:cs typeface="Times New Roman" pitchFamily="18" charset="0"/>
              </a:rPr>
              <a:t>2 </a:t>
            </a:r>
            <a:r>
              <a:rPr kumimoji="0" lang="es-ES_tradnl" sz="2400" b="1" i="0" u="none" strike="noStrike" cap="none" normalizeH="0" baseline="0" dirty="0" smtClean="0">
                <a:ln>
                  <a:noFill/>
                </a:ln>
                <a:solidFill>
                  <a:schemeClr val="accent3">
                    <a:lumMod val="50000"/>
                  </a:schemeClr>
                </a:solidFill>
                <a:effectLst/>
                <a:latin typeface="+mj-lt"/>
                <a:ea typeface="Times New Roman" pitchFamily="18" charset="0"/>
                <a:cs typeface="Times New Roman" pitchFamily="18" charset="0"/>
              </a:rPr>
              <a:t>N  &gt;=  K . log </a:t>
            </a:r>
            <a:r>
              <a:rPr kumimoji="0" lang="es-ES_tradnl" sz="2400" b="1" i="0" u="none" strike="noStrike" cap="none" normalizeH="0" baseline="-30000" dirty="0" smtClean="0">
                <a:ln>
                  <a:noFill/>
                </a:ln>
                <a:solidFill>
                  <a:schemeClr val="accent3">
                    <a:lumMod val="50000"/>
                  </a:schemeClr>
                </a:solidFill>
                <a:effectLst/>
                <a:latin typeface="+mj-lt"/>
                <a:ea typeface="Times New Roman" pitchFamily="18" charset="0"/>
                <a:cs typeface="Times New Roman" pitchFamily="18" charset="0"/>
              </a:rPr>
              <a:t>2 </a:t>
            </a:r>
            <a:r>
              <a:rPr kumimoji="0" lang="es-ES_tradnl" sz="2400" b="1" i="0" u="none" strike="noStrike" cap="none" normalizeH="0" baseline="0" dirty="0" smtClean="0">
                <a:ln>
                  <a:noFill/>
                </a:ln>
                <a:solidFill>
                  <a:schemeClr val="accent3">
                    <a:lumMod val="50000"/>
                  </a:schemeClr>
                </a:solidFill>
                <a:effectLst/>
                <a:latin typeface="+mj-lt"/>
                <a:ea typeface="Times New Roman" pitchFamily="18" charset="0"/>
                <a:cs typeface="Times New Roman" pitchFamily="18" charset="0"/>
              </a:rPr>
              <a:t>2     </a:t>
            </a:r>
            <a:r>
              <a:rPr lang="es-ES" sz="2400" b="1" dirty="0" smtClean="0">
                <a:solidFill>
                  <a:schemeClr val="accent3">
                    <a:lumMod val="50000"/>
                  </a:schemeClr>
                </a:solidFill>
                <a:latin typeface="+mj-lt"/>
                <a:ea typeface="Times New Roman" pitchFamily="18" charset="0"/>
                <a:cs typeface="Times New Roman" pitchFamily="18" charset="0"/>
              </a:rPr>
              <a:t>entonces</a:t>
            </a:r>
            <a:r>
              <a:rPr kumimoji="0" lang="es-ES_tradnl" sz="2400" b="1" i="0" u="none" strike="noStrike" cap="none" normalizeH="0" baseline="0" dirty="0" smtClean="0">
                <a:ln>
                  <a:noFill/>
                </a:ln>
                <a:solidFill>
                  <a:schemeClr val="accent3">
                    <a:lumMod val="50000"/>
                  </a:schemeClr>
                </a:solidFill>
                <a:effectLst/>
                <a:latin typeface="+mj-lt"/>
                <a:ea typeface="Times New Roman" pitchFamily="18" charset="0"/>
                <a:cs typeface="Times New Roman" pitchFamily="18" charset="0"/>
              </a:rPr>
              <a:t>      K &lt;= log </a:t>
            </a:r>
            <a:r>
              <a:rPr kumimoji="0" lang="es-ES_tradnl" sz="2400" b="1" i="0" u="none" strike="noStrike" cap="none" normalizeH="0" baseline="-30000" dirty="0" smtClean="0">
                <a:ln>
                  <a:noFill/>
                </a:ln>
                <a:solidFill>
                  <a:schemeClr val="accent3">
                    <a:lumMod val="50000"/>
                  </a:schemeClr>
                </a:solidFill>
                <a:effectLst/>
                <a:latin typeface="+mj-lt"/>
                <a:ea typeface="Times New Roman" pitchFamily="18" charset="0"/>
                <a:cs typeface="Times New Roman" pitchFamily="18" charset="0"/>
              </a:rPr>
              <a:t>2</a:t>
            </a:r>
            <a:r>
              <a:rPr kumimoji="0" lang="es-ES_tradnl" sz="2400" b="1" i="0" u="none" strike="noStrike" cap="none" normalizeH="0" baseline="0" dirty="0" smtClean="0">
                <a:ln>
                  <a:noFill/>
                </a:ln>
                <a:solidFill>
                  <a:schemeClr val="accent3">
                    <a:lumMod val="50000"/>
                  </a:schemeClr>
                </a:solidFill>
                <a:effectLst/>
                <a:latin typeface="+mj-lt"/>
                <a:ea typeface="Times New Roman" pitchFamily="18" charset="0"/>
                <a:cs typeface="Times New Roman" pitchFamily="18" charset="0"/>
              </a:rPr>
              <a:t> N</a:t>
            </a:r>
            <a:r>
              <a:rPr kumimoji="0" lang="es-ES_tradnl" sz="2400" b="0" i="0" u="none" strike="noStrike" cap="none" normalizeH="0" baseline="0" dirty="0" smtClean="0">
                <a:ln>
                  <a:noFill/>
                </a:ln>
                <a:solidFill>
                  <a:schemeClr val="accent3">
                    <a:lumMod val="50000"/>
                  </a:schemeClr>
                </a:solidFill>
                <a:effectLst/>
                <a:latin typeface="+mj-lt"/>
                <a:ea typeface="Times New Roman" pitchFamily="18" charset="0"/>
                <a:cs typeface="Times New Roman" pitchFamily="18" charset="0"/>
              </a:rPr>
              <a:t>  </a:t>
            </a:r>
            <a:r>
              <a:rPr kumimoji="0" lang="es-ES_tradnl" b="0" i="0" u="none" strike="noStrike" cap="none" normalizeH="0" baseline="0" dirty="0" smtClean="0">
                <a:ln>
                  <a:noFill/>
                </a:ln>
                <a:solidFill>
                  <a:schemeClr val="accent3">
                    <a:lumMod val="50000"/>
                  </a:schemeClr>
                </a:solidFill>
                <a:effectLst/>
                <a:latin typeface="+mj-lt"/>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b="0" i="0" u="none" strike="noStrike" cap="none" normalizeH="0" baseline="0" dirty="0" smtClean="0">
                <a:ln>
                  <a:noFill/>
                </a:ln>
                <a:solidFill>
                  <a:schemeClr val="tx1"/>
                </a:solidFill>
                <a:effectLst/>
                <a:latin typeface="+mj-lt"/>
                <a:ea typeface="Times New Roman" pitchFamily="18" charset="0"/>
                <a:cs typeface="Times New Roman" pitchFamily="18" charset="0"/>
              </a:rPr>
              <a:t> </a:t>
            </a:r>
            <a:endParaRPr kumimoji="0" lang="es-MX"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Esto indica que el número de comparaciones que se realizarán para buscar un elemento en un arreglo de N componentes, hasta llegar a obtener el </a:t>
            </a:r>
            <a:r>
              <a:rPr kumimoji="0" lang="es-ES" b="0" i="0" u="none" strike="noStrike" cap="none" normalizeH="0" baseline="0" dirty="0" err="1" smtClean="0">
                <a:ln>
                  <a:noFill/>
                </a:ln>
                <a:solidFill>
                  <a:schemeClr val="tx1"/>
                </a:solidFill>
                <a:effectLst/>
                <a:latin typeface="+mj-lt"/>
                <a:ea typeface="Times New Roman" pitchFamily="18" charset="0"/>
                <a:cs typeface="Times New Roman" pitchFamily="18" charset="0"/>
              </a:rPr>
              <a:t>subarreglo</a:t>
            </a: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 de menor tamaño (1 elemento)  será </a:t>
            </a:r>
            <a:r>
              <a:rPr kumimoji="0" lang="es-ES" b="1" i="0" u="none" strike="noStrike" cap="none" normalizeH="0" baseline="0" dirty="0" smtClean="0">
                <a:ln>
                  <a:noFill/>
                </a:ln>
                <a:solidFill>
                  <a:schemeClr val="tx1"/>
                </a:solidFill>
                <a:effectLst/>
                <a:latin typeface="+mj-lt"/>
                <a:ea typeface="Times New Roman" pitchFamily="18" charset="0"/>
                <a:cs typeface="Times New Roman" pitchFamily="18" charset="0"/>
              </a:rPr>
              <a:t>a lo sumo</a:t>
            </a: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 log </a:t>
            </a:r>
            <a:r>
              <a:rPr kumimoji="0" lang="es-ES" b="0" i="0" u="none" strike="noStrike" cap="none" normalizeH="0" baseline="-30000" dirty="0" smtClean="0">
                <a:ln>
                  <a:noFill/>
                </a:ln>
                <a:solidFill>
                  <a:schemeClr val="tx1"/>
                </a:solidFill>
                <a:effectLst/>
                <a:latin typeface="+mj-lt"/>
                <a:ea typeface="Times New Roman" pitchFamily="18" charset="0"/>
                <a:cs typeface="Times New Roman" pitchFamily="18" charset="0"/>
              </a:rPr>
              <a:t>2</a:t>
            </a: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 N. </a:t>
            </a:r>
            <a:endParaRPr kumimoji="0" lang="es-MX"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mj-lt"/>
                <a:ea typeface="Times New Roman" pitchFamily="18" charset="0"/>
                <a:cs typeface="Times New Roman" pitchFamily="18" charset="0"/>
              </a:rPr>
              <a:t>Por lo tanto, la eficiencia de la búsqueda binaria es de orden:</a:t>
            </a:r>
            <a:endParaRPr kumimoji="0" lang="es-MX"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sz="3200" b="0" i="0" u="none" strike="noStrike" cap="none" normalizeH="0" baseline="0" dirty="0" smtClean="0">
              <a:ln>
                <a:noFill/>
              </a:ln>
              <a:solidFill>
                <a:schemeClr val="tx1"/>
              </a:solidFill>
              <a:effectLst/>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4294967295"/>
          </p:nvPr>
        </p:nvSpPr>
        <p:spPr>
          <a:xfrm>
            <a:off x="914400" y="0"/>
            <a:ext cx="8229600" cy="7243763"/>
          </a:xfrm>
        </p:spPr>
        <p:txBody>
          <a:bodyPr/>
          <a:lstStyle/>
          <a:p>
            <a:pPr eaLnBrk="1" hangingPunct="1">
              <a:buFont typeface="Wingdings" pitchFamily="2" charset="2"/>
              <a:buNone/>
              <a:defRPr/>
            </a:pPr>
            <a:r>
              <a:rPr lang="es-ES" b="1" i="1" dirty="0"/>
              <a:t>                              </a:t>
            </a:r>
          </a:p>
          <a:p>
            <a:pPr eaLnBrk="1" hangingPunct="1">
              <a:buFont typeface="Wingdings" pitchFamily="2" charset="2"/>
              <a:buNone/>
              <a:defRPr/>
            </a:pPr>
            <a:r>
              <a:rPr lang="es-ES" b="1" i="1" dirty="0"/>
              <a:t>                               Algorítmica</a:t>
            </a:r>
            <a:r>
              <a:rPr lang="es-ES" dirty="0"/>
              <a:t> </a:t>
            </a:r>
          </a:p>
          <a:p>
            <a:pPr eaLnBrk="1" hangingPunct="1">
              <a:buFont typeface="Wingdings" pitchFamily="2" charset="2"/>
              <a:buNone/>
              <a:defRPr/>
            </a:pPr>
            <a:endParaRPr lang="es-ES" sz="2000" dirty="0"/>
          </a:p>
          <a:p>
            <a:pPr eaLnBrk="1" hangingPunct="1">
              <a:buFont typeface="Wingdings" pitchFamily="2" charset="2"/>
              <a:buNone/>
              <a:defRPr/>
            </a:pPr>
            <a:r>
              <a:rPr lang="es-ES" sz="2000" dirty="0"/>
              <a:t>E</a:t>
            </a:r>
            <a:r>
              <a:rPr lang="es-ES" sz="2000" dirty="0" smtClean="0"/>
              <a:t>studia  </a:t>
            </a:r>
            <a:r>
              <a:rPr lang="es-ES" sz="2000" dirty="0"/>
              <a:t>técnicas para realizar </a:t>
            </a:r>
            <a:r>
              <a:rPr lang="es-ES" sz="2000" i="1" dirty="0">
                <a:effectLst>
                  <a:outerShdw blurRad="38100" dist="38100" dir="2700000" algn="tl">
                    <a:srgbClr val="C0C0C0"/>
                  </a:outerShdw>
                </a:effectLst>
              </a:rPr>
              <a:t>algoritmos eficientes</a:t>
            </a:r>
            <a:r>
              <a:rPr lang="es-AR" sz="2000" dirty="0"/>
              <a:t> </a:t>
            </a:r>
          </a:p>
          <a:p>
            <a:pPr eaLnBrk="1" hangingPunct="1">
              <a:buFont typeface="Wingdings" pitchFamily="2" charset="2"/>
              <a:buNone/>
              <a:defRPr/>
            </a:pPr>
            <a:r>
              <a:rPr lang="es-ES" sz="2000" dirty="0"/>
              <a:t>                             </a:t>
            </a:r>
          </a:p>
          <a:p>
            <a:pPr eaLnBrk="1" hangingPunct="1">
              <a:buFont typeface="Wingdings" pitchFamily="2" charset="2"/>
              <a:buNone/>
              <a:defRPr/>
            </a:pPr>
            <a:r>
              <a:rPr lang="es-ES" sz="2000" dirty="0"/>
              <a:t>                          </a:t>
            </a:r>
          </a:p>
          <a:p>
            <a:pPr eaLnBrk="1" hangingPunct="1">
              <a:buFont typeface="Wingdings" pitchFamily="2" charset="2"/>
              <a:buNone/>
              <a:defRPr/>
            </a:pPr>
            <a:r>
              <a:rPr lang="es-ES" sz="2000" dirty="0"/>
              <a:t>                         </a:t>
            </a:r>
            <a:r>
              <a:rPr lang="es-ES" sz="2000" dirty="0" smtClean="0"/>
              <a:t> Optimizar </a:t>
            </a:r>
            <a:r>
              <a:rPr lang="es-ES" sz="2000" dirty="0"/>
              <a:t>R</a:t>
            </a:r>
            <a:r>
              <a:rPr lang="es-ES" sz="2000" dirty="0" smtClean="0"/>
              <a:t>ecursos </a:t>
            </a:r>
            <a:r>
              <a:rPr lang="es-ES" sz="2000" dirty="0"/>
              <a:t>del </a:t>
            </a:r>
            <a:r>
              <a:rPr lang="es-ES" sz="2000" dirty="0" smtClean="0"/>
              <a:t>Sistema</a:t>
            </a:r>
            <a:endParaRPr lang="es-AR" sz="2000" dirty="0"/>
          </a:p>
        </p:txBody>
      </p:sp>
      <p:sp>
        <p:nvSpPr>
          <p:cNvPr id="3080" name="Text Box 8"/>
          <p:cNvSpPr txBox="1">
            <a:spLocks noChangeArrowheads="1"/>
          </p:cNvSpPr>
          <p:nvPr/>
        </p:nvSpPr>
        <p:spPr bwMode="auto">
          <a:xfrm>
            <a:off x="1613004" y="3141663"/>
            <a:ext cx="2808288" cy="366712"/>
          </a:xfrm>
          <a:prstGeom prst="rect">
            <a:avLst/>
          </a:prstGeom>
          <a:noFill/>
          <a:ln w="9525">
            <a:noFill/>
            <a:miter lim="800000"/>
            <a:headEnd/>
            <a:tailEnd/>
          </a:ln>
          <a:effectLst/>
        </p:spPr>
        <p:txBody>
          <a:bodyPr>
            <a:spAutoFit/>
          </a:bodyPr>
          <a:lstStyle/>
          <a:p>
            <a:pPr eaLnBrk="1" hangingPunct="1">
              <a:spcBef>
                <a:spcPct val="50000"/>
              </a:spcBef>
              <a:defRPr/>
            </a:pPr>
            <a:r>
              <a:rPr lang="es-ES" b="1" i="1" dirty="0">
                <a:effectLst>
                  <a:outerShdw blurRad="38100" dist="38100" dir="2700000" algn="tl">
                    <a:srgbClr val="FFFFFF"/>
                  </a:outerShdw>
                </a:effectLst>
              </a:rPr>
              <a:t>Tiempo de ejecución</a:t>
            </a:r>
            <a:endParaRPr lang="es-AR" b="1" i="1" dirty="0">
              <a:effectLst>
                <a:outerShdw blurRad="38100" dist="38100" dir="2700000" algn="tl">
                  <a:srgbClr val="FFFFFF"/>
                </a:outerShdw>
              </a:effectLst>
            </a:endParaRPr>
          </a:p>
        </p:txBody>
      </p:sp>
      <p:sp>
        <p:nvSpPr>
          <p:cNvPr id="3077" name="Text Box 9"/>
          <p:cNvSpPr txBox="1">
            <a:spLocks noChangeArrowheads="1"/>
          </p:cNvSpPr>
          <p:nvPr/>
        </p:nvSpPr>
        <p:spPr bwMode="auto">
          <a:xfrm>
            <a:off x="4732345" y="3125334"/>
            <a:ext cx="2952750" cy="366712"/>
          </a:xfrm>
          <a:prstGeom prst="rect">
            <a:avLst/>
          </a:prstGeom>
          <a:noFill/>
          <a:ln w="9525" algn="ctr">
            <a:noFill/>
            <a:miter lim="800000"/>
            <a:headEnd/>
            <a:tailEnd/>
          </a:ln>
        </p:spPr>
        <p:txBody>
          <a:bodyPr>
            <a:spAutoFit/>
          </a:bodyPr>
          <a:lstStyle/>
          <a:p>
            <a:pPr eaLnBrk="1" hangingPunct="1">
              <a:spcBef>
                <a:spcPct val="50000"/>
              </a:spcBef>
            </a:pPr>
            <a:r>
              <a:rPr lang="es-ES" b="1" dirty="0"/>
              <a:t>Almacenamiento</a:t>
            </a:r>
            <a:endParaRPr lang="es-AR" b="1" dirty="0"/>
          </a:p>
        </p:txBody>
      </p:sp>
      <p:sp>
        <p:nvSpPr>
          <p:cNvPr id="3078" name="AutoShape 11"/>
          <p:cNvSpPr>
            <a:spLocks noChangeArrowheads="1"/>
          </p:cNvSpPr>
          <p:nvPr/>
        </p:nvSpPr>
        <p:spPr bwMode="auto">
          <a:xfrm>
            <a:off x="2195513" y="3573463"/>
            <a:ext cx="215900" cy="504825"/>
          </a:xfrm>
          <a:prstGeom prst="downArrow">
            <a:avLst>
              <a:gd name="adj1" fmla="val 50000"/>
              <a:gd name="adj2" fmla="val 58456"/>
            </a:avLst>
          </a:prstGeom>
          <a:gradFill rotWithShape="1">
            <a:gsLst>
              <a:gs pos="0">
                <a:schemeClr val="accent1"/>
              </a:gs>
              <a:gs pos="100000">
                <a:schemeClr val="bg2"/>
              </a:gs>
            </a:gsLst>
            <a:lin ang="2700000" scaled="1"/>
          </a:gradFill>
          <a:ln w="9525" algn="ctr">
            <a:solidFill>
              <a:schemeClr val="tx1"/>
            </a:solidFill>
            <a:miter lim="800000"/>
            <a:headEnd/>
            <a:tailEnd/>
          </a:ln>
        </p:spPr>
        <p:txBody>
          <a:bodyPr wrap="none" anchor="ctr"/>
          <a:lstStyle/>
          <a:p>
            <a:pPr eaLnBrk="1" hangingPunct="1"/>
            <a:endParaRPr lang="es-ES"/>
          </a:p>
        </p:txBody>
      </p:sp>
      <p:sp>
        <p:nvSpPr>
          <p:cNvPr id="3079" name="Text Box 12"/>
          <p:cNvSpPr txBox="1">
            <a:spLocks noChangeArrowheads="1"/>
          </p:cNvSpPr>
          <p:nvPr/>
        </p:nvSpPr>
        <p:spPr bwMode="auto">
          <a:xfrm>
            <a:off x="2555776" y="3573016"/>
            <a:ext cx="1296987" cy="304800"/>
          </a:xfrm>
          <a:prstGeom prst="rect">
            <a:avLst/>
          </a:prstGeom>
          <a:noFill/>
          <a:ln w="9525">
            <a:noFill/>
            <a:miter lim="800000"/>
            <a:headEnd/>
            <a:tailEnd/>
          </a:ln>
        </p:spPr>
        <p:txBody>
          <a:bodyPr>
            <a:spAutoFit/>
          </a:bodyPr>
          <a:lstStyle/>
          <a:p>
            <a:pPr eaLnBrk="1" hangingPunct="1">
              <a:spcBef>
                <a:spcPct val="50000"/>
              </a:spcBef>
            </a:pPr>
            <a:r>
              <a:rPr lang="es-ES" sz="1200" dirty="0"/>
              <a:t>en función de</a:t>
            </a:r>
            <a:r>
              <a:rPr lang="es-ES" sz="1400" dirty="0"/>
              <a:t> </a:t>
            </a:r>
            <a:endParaRPr lang="es-AR" sz="1400" dirty="0"/>
          </a:p>
        </p:txBody>
      </p:sp>
      <p:sp>
        <p:nvSpPr>
          <p:cNvPr id="3" name="Text Box 13"/>
          <p:cNvSpPr txBox="1">
            <a:spLocks noChangeArrowheads="1"/>
          </p:cNvSpPr>
          <p:nvPr/>
        </p:nvSpPr>
        <p:spPr bwMode="auto">
          <a:xfrm>
            <a:off x="1116013" y="5157788"/>
            <a:ext cx="2520950" cy="366712"/>
          </a:xfrm>
          <a:prstGeom prst="rect">
            <a:avLst/>
          </a:prstGeom>
          <a:noFill/>
          <a:ln w="9525">
            <a:noFill/>
            <a:miter lim="800000"/>
            <a:headEnd/>
            <a:tailEnd/>
          </a:ln>
        </p:spPr>
        <p:txBody>
          <a:bodyPr>
            <a:spAutoFit/>
          </a:bodyPr>
          <a:lstStyle/>
          <a:p>
            <a:pPr eaLnBrk="1" hangingPunct="1">
              <a:spcBef>
                <a:spcPct val="50000"/>
              </a:spcBef>
            </a:pPr>
            <a:endParaRPr lang="es-ES"/>
          </a:p>
        </p:txBody>
      </p:sp>
      <p:sp>
        <p:nvSpPr>
          <p:cNvPr id="3081" name="Text Box 14"/>
          <p:cNvSpPr txBox="1">
            <a:spLocks noChangeArrowheads="1"/>
          </p:cNvSpPr>
          <p:nvPr/>
        </p:nvSpPr>
        <p:spPr bwMode="auto">
          <a:xfrm>
            <a:off x="971550" y="4292600"/>
            <a:ext cx="3455988" cy="366713"/>
          </a:xfrm>
          <a:prstGeom prst="rect">
            <a:avLst/>
          </a:prstGeom>
          <a:noFill/>
          <a:ln w="9525">
            <a:noFill/>
            <a:miter lim="800000"/>
            <a:headEnd/>
            <a:tailEnd/>
          </a:ln>
        </p:spPr>
        <p:txBody>
          <a:bodyPr>
            <a:spAutoFit/>
          </a:bodyPr>
          <a:lstStyle/>
          <a:p>
            <a:pPr eaLnBrk="1" hangingPunct="1">
              <a:spcBef>
                <a:spcPct val="50000"/>
              </a:spcBef>
            </a:pPr>
            <a:r>
              <a:rPr lang="es-ES" dirty="0" smtClean="0"/>
              <a:t>   Tareas </a:t>
            </a:r>
            <a:r>
              <a:rPr lang="es-ES" dirty="0"/>
              <a:t>y no tamaño de código</a:t>
            </a:r>
            <a:endParaRPr lang="es-AR" dirty="0"/>
          </a:p>
        </p:txBody>
      </p:sp>
      <p:sp>
        <p:nvSpPr>
          <p:cNvPr id="3082" name="AutoShape 15"/>
          <p:cNvSpPr>
            <a:spLocks noChangeArrowheads="1"/>
          </p:cNvSpPr>
          <p:nvPr/>
        </p:nvSpPr>
        <p:spPr bwMode="auto">
          <a:xfrm>
            <a:off x="2195513" y="4724400"/>
            <a:ext cx="215900" cy="504825"/>
          </a:xfrm>
          <a:prstGeom prst="downArrow">
            <a:avLst>
              <a:gd name="adj1" fmla="val 50000"/>
              <a:gd name="adj2" fmla="val 58456"/>
            </a:avLst>
          </a:prstGeom>
          <a:gradFill rotWithShape="1">
            <a:gsLst>
              <a:gs pos="0">
                <a:schemeClr val="accent1"/>
              </a:gs>
              <a:gs pos="100000">
                <a:schemeClr val="bg2"/>
              </a:gs>
            </a:gsLst>
            <a:lin ang="2700000" scaled="1"/>
          </a:gradFill>
          <a:ln w="9525" algn="ctr">
            <a:solidFill>
              <a:schemeClr val="tx1"/>
            </a:solidFill>
            <a:miter lim="800000"/>
            <a:headEnd/>
            <a:tailEnd/>
          </a:ln>
        </p:spPr>
        <p:txBody>
          <a:bodyPr wrap="none" anchor="ctr"/>
          <a:lstStyle/>
          <a:p>
            <a:pPr eaLnBrk="1" hangingPunct="1"/>
            <a:endParaRPr lang="es-ES"/>
          </a:p>
        </p:txBody>
      </p:sp>
      <p:sp>
        <p:nvSpPr>
          <p:cNvPr id="3083" name="Text Box 16"/>
          <p:cNvSpPr txBox="1">
            <a:spLocks noChangeArrowheads="1"/>
          </p:cNvSpPr>
          <p:nvPr/>
        </p:nvSpPr>
        <p:spPr bwMode="auto">
          <a:xfrm>
            <a:off x="971550" y="4868863"/>
            <a:ext cx="1296988" cy="304800"/>
          </a:xfrm>
          <a:prstGeom prst="rect">
            <a:avLst/>
          </a:prstGeom>
          <a:noFill/>
          <a:ln w="9525">
            <a:noFill/>
            <a:miter lim="800000"/>
            <a:headEnd/>
            <a:tailEnd/>
          </a:ln>
        </p:spPr>
        <p:txBody>
          <a:bodyPr>
            <a:spAutoFit/>
          </a:bodyPr>
          <a:lstStyle/>
          <a:p>
            <a:pPr eaLnBrk="1" hangingPunct="1">
              <a:spcBef>
                <a:spcPct val="50000"/>
              </a:spcBef>
            </a:pPr>
            <a:r>
              <a:rPr lang="es-ES" sz="1200" dirty="0"/>
              <a:t>medidas</a:t>
            </a:r>
            <a:r>
              <a:rPr lang="es-ES" sz="1400" dirty="0"/>
              <a:t> </a:t>
            </a:r>
            <a:endParaRPr lang="es-AR" sz="1400" dirty="0"/>
          </a:p>
        </p:txBody>
      </p:sp>
      <p:sp>
        <p:nvSpPr>
          <p:cNvPr id="3084" name="Text Box 17"/>
          <p:cNvSpPr txBox="1">
            <a:spLocks noChangeArrowheads="1"/>
          </p:cNvSpPr>
          <p:nvPr/>
        </p:nvSpPr>
        <p:spPr bwMode="auto">
          <a:xfrm>
            <a:off x="323155" y="5517232"/>
            <a:ext cx="3960813" cy="366712"/>
          </a:xfrm>
          <a:prstGeom prst="rect">
            <a:avLst/>
          </a:prstGeom>
          <a:solidFill>
            <a:schemeClr val="bg1"/>
          </a:solidFill>
          <a:ln w="9525">
            <a:noFill/>
            <a:miter lim="800000"/>
            <a:headEnd/>
            <a:tailEnd/>
          </a:ln>
        </p:spPr>
        <p:txBody>
          <a:bodyPr>
            <a:spAutoFit/>
          </a:bodyPr>
          <a:lstStyle/>
          <a:p>
            <a:pPr eaLnBrk="1" hangingPunct="1">
              <a:spcBef>
                <a:spcPct val="50000"/>
              </a:spcBef>
            </a:pPr>
            <a:r>
              <a:rPr lang="es-ES" b="1" dirty="0"/>
              <a:t>Comparaciones       Asignaciones</a:t>
            </a:r>
            <a:endParaRPr lang="es-AR" b="1" dirty="0"/>
          </a:p>
        </p:txBody>
      </p:sp>
      <p:sp>
        <p:nvSpPr>
          <p:cNvPr id="3085" name="Text Box 16"/>
          <p:cNvSpPr txBox="1">
            <a:spLocks noChangeArrowheads="1"/>
          </p:cNvSpPr>
          <p:nvPr/>
        </p:nvSpPr>
        <p:spPr bwMode="auto">
          <a:xfrm>
            <a:off x="2484438" y="4868863"/>
            <a:ext cx="1582737" cy="304800"/>
          </a:xfrm>
          <a:prstGeom prst="rect">
            <a:avLst/>
          </a:prstGeom>
          <a:noFill/>
          <a:ln w="9525">
            <a:noFill/>
            <a:miter lim="800000"/>
            <a:headEnd/>
            <a:tailEnd/>
          </a:ln>
        </p:spPr>
        <p:txBody>
          <a:bodyPr>
            <a:spAutoFit/>
          </a:bodyPr>
          <a:lstStyle/>
          <a:p>
            <a:pPr eaLnBrk="1" hangingPunct="1">
              <a:spcBef>
                <a:spcPct val="50000"/>
              </a:spcBef>
            </a:pPr>
            <a:r>
              <a:rPr lang="es-ES" sz="1400"/>
              <a:t>Operac, básicas </a:t>
            </a:r>
            <a:endParaRPr lang="es-AR" sz="1400"/>
          </a:p>
        </p:txBody>
      </p:sp>
      <p:sp>
        <p:nvSpPr>
          <p:cNvPr id="14" name="13 Triángulo isósceles"/>
          <p:cNvSpPr/>
          <p:nvPr/>
        </p:nvSpPr>
        <p:spPr bwMode="auto">
          <a:xfrm>
            <a:off x="4044923" y="2836607"/>
            <a:ext cx="720080" cy="504056"/>
          </a:xfrm>
          <a:prstGeom prst="triangle">
            <a:avLst/>
          </a:prstGeom>
          <a:solidFill>
            <a:schemeClr val="accent6">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71" name="Rectangle 11"/>
          <p:cNvSpPr>
            <a:spLocks noChangeArrowheads="1"/>
          </p:cNvSpPr>
          <p:nvPr/>
        </p:nvSpPr>
        <p:spPr bwMode="auto">
          <a:xfrm>
            <a:off x="323528" y="332656"/>
            <a:ext cx="9144000" cy="1338755"/>
          </a:xfrm>
          <a:prstGeom prst="rect">
            <a:avLst/>
          </a:prstGeom>
          <a:noFill/>
          <a:ln w="9525">
            <a:noFill/>
            <a:miter lim="800000"/>
            <a:headEnd/>
            <a:tailEnd/>
          </a:ln>
          <a:effectLst/>
        </p:spPr>
        <p:txBody>
          <a:bodyPr vert="horz" wrap="square" lIns="91440" tIns="76176" rIns="91440" bIns="15235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2400" b="1" i="0" u="none" strike="noStrike" cap="none" normalizeH="0" baseline="0" dirty="0" smtClean="0">
                <a:ln>
                  <a:noFill/>
                </a:ln>
                <a:solidFill>
                  <a:schemeClr val="tx2">
                    <a:lumMod val="75000"/>
                  </a:schemeClr>
                </a:solidFill>
                <a:effectLst/>
                <a:latin typeface="Arial" pitchFamily="34" charset="0"/>
                <a:cs typeface="Times New Roman" pitchFamily="18" charset="0"/>
              </a:rPr>
              <a:t>Comparación de eficiencia de los métodos de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2400" b="1" i="0" u="none" strike="noStrike" cap="none" normalizeH="0" baseline="0" dirty="0" smtClean="0">
                <a:ln>
                  <a:noFill/>
                </a:ln>
                <a:solidFill>
                  <a:schemeClr val="tx2">
                    <a:lumMod val="75000"/>
                  </a:schemeClr>
                </a:solidFill>
                <a:effectLst/>
                <a:latin typeface="Arial" pitchFamily="34" charset="0"/>
                <a:cs typeface="Times New Roman" pitchFamily="18" charset="0"/>
              </a:rPr>
              <a:t> Búsqueda Secuencial y Binaria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2400" b="1" i="0" u="none" strike="noStrike" cap="none" normalizeH="0" baseline="0" dirty="0" smtClean="0">
                <a:ln>
                  <a:noFill/>
                </a:ln>
                <a:solidFill>
                  <a:schemeClr val="tx2">
                    <a:lumMod val="75000"/>
                  </a:schemeClr>
                </a:solidFill>
                <a:effectLst/>
                <a:latin typeface="Arial" pitchFamily="34" charset="0"/>
                <a:cs typeface="Times New Roman" pitchFamily="18" charset="0"/>
              </a:rPr>
              <a:t> para el peor de los casos</a:t>
            </a:r>
            <a:endParaRPr kumimoji="0" lang="es-ES_tradnl" sz="3600" b="0" i="0" u="none" strike="noStrike" cap="none" normalizeH="0" baseline="0" dirty="0" smtClean="0">
              <a:ln>
                <a:noFill/>
              </a:ln>
              <a:solidFill>
                <a:schemeClr val="tx2">
                  <a:lumMod val="75000"/>
                </a:schemeClr>
              </a:solidFill>
              <a:effectLst/>
              <a:latin typeface="Arial" pitchFamily="34" charset="0"/>
            </a:endParaRPr>
          </a:p>
        </p:txBody>
      </p:sp>
      <p:grpSp>
        <p:nvGrpSpPr>
          <p:cNvPr id="66561" name="Group 1"/>
          <p:cNvGrpSpPr>
            <a:grpSpLocks/>
          </p:cNvGrpSpPr>
          <p:nvPr/>
        </p:nvGrpSpPr>
        <p:grpSpPr bwMode="auto">
          <a:xfrm>
            <a:off x="1232654" y="1870474"/>
            <a:ext cx="5643602" cy="3214710"/>
            <a:chOff x="1636" y="10889"/>
            <a:chExt cx="8640" cy="4989"/>
          </a:xfrm>
        </p:grpSpPr>
        <p:sp>
          <p:nvSpPr>
            <p:cNvPr id="66570" name="Line 10"/>
            <p:cNvSpPr>
              <a:spLocks noChangeShapeType="1"/>
            </p:cNvSpPr>
            <p:nvPr/>
          </p:nvSpPr>
          <p:spPr bwMode="auto">
            <a:xfrm>
              <a:off x="3504" y="14978"/>
              <a:ext cx="6660" cy="0"/>
            </a:xfrm>
            <a:prstGeom prst="line">
              <a:avLst/>
            </a:prstGeom>
            <a:noFill/>
            <a:ln w="9525">
              <a:solidFill>
                <a:schemeClr val="accent3">
                  <a:lumMod val="75000"/>
                </a:schemeClr>
              </a:solidFill>
              <a:round/>
              <a:headEnd/>
              <a:tailEnd/>
            </a:ln>
          </p:spPr>
          <p:txBody>
            <a:bodyPr vert="horz" wrap="square" lIns="91440" tIns="45720" rIns="91440" bIns="45720" numCol="1" anchor="t" anchorCtr="0" compatLnSpc="1">
              <a:prstTxWarp prst="textNoShape">
                <a:avLst/>
              </a:prstTxWarp>
            </a:bodyPr>
            <a:lstStyle/>
            <a:p>
              <a:endParaRPr lang="es-MX"/>
            </a:p>
          </p:txBody>
        </p:sp>
        <p:sp>
          <p:nvSpPr>
            <p:cNvPr id="66569" name="Freeform 9"/>
            <p:cNvSpPr>
              <a:spLocks/>
            </p:cNvSpPr>
            <p:nvPr/>
          </p:nvSpPr>
          <p:spPr bwMode="auto">
            <a:xfrm>
              <a:off x="3976" y="13932"/>
              <a:ext cx="5907" cy="1041"/>
            </a:xfrm>
            <a:custGeom>
              <a:avLst/>
              <a:gdLst/>
              <a:ahLst/>
              <a:cxnLst>
                <a:cxn ang="0">
                  <a:pos x="5907" y="0"/>
                </a:cxn>
                <a:cxn ang="0">
                  <a:pos x="5600" y="0"/>
                </a:cxn>
                <a:cxn ang="0">
                  <a:pos x="5304" y="2"/>
                </a:cxn>
                <a:cxn ang="0">
                  <a:pos x="5005" y="12"/>
                </a:cxn>
                <a:cxn ang="0">
                  <a:pos x="4716" y="19"/>
                </a:cxn>
                <a:cxn ang="0">
                  <a:pos x="4431" y="31"/>
                </a:cxn>
                <a:cxn ang="0">
                  <a:pos x="4150" y="43"/>
                </a:cxn>
                <a:cxn ang="0">
                  <a:pos x="3875" y="60"/>
                </a:cxn>
                <a:cxn ang="0">
                  <a:pos x="3607" y="79"/>
                </a:cxn>
                <a:cxn ang="0">
                  <a:pos x="3344" y="98"/>
                </a:cxn>
                <a:cxn ang="0">
                  <a:pos x="3092" y="122"/>
                </a:cxn>
                <a:cxn ang="0">
                  <a:pos x="2843" y="146"/>
                </a:cxn>
                <a:cxn ang="0">
                  <a:pos x="2604" y="175"/>
                </a:cxn>
                <a:cxn ang="0">
                  <a:pos x="2373" y="204"/>
                </a:cxn>
                <a:cxn ang="0">
                  <a:pos x="2147" y="235"/>
                </a:cxn>
                <a:cxn ang="0">
                  <a:pos x="2040" y="252"/>
                </a:cxn>
                <a:cxn ang="0">
                  <a:pos x="1936" y="266"/>
                </a:cxn>
                <a:cxn ang="0">
                  <a:pos x="1832" y="288"/>
                </a:cxn>
                <a:cxn ang="0">
                  <a:pos x="1728" y="302"/>
                </a:cxn>
                <a:cxn ang="0">
                  <a:pos x="1629" y="324"/>
                </a:cxn>
                <a:cxn ang="0">
                  <a:pos x="1533" y="338"/>
                </a:cxn>
                <a:cxn ang="0">
                  <a:pos x="1442" y="360"/>
                </a:cxn>
                <a:cxn ang="0">
                  <a:pos x="1349" y="379"/>
                </a:cxn>
                <a:cxn ang="0">
                  <a:pos x="1258" y="398"/>
                </a:cxn>
                <a:cxn ang="0">
                  <a:pos x="1172" y="420"/>
                </a:cxn>
                <a:cxn ang="0">
                  <a:pos x="1089" y="439"/>
                </a:cxn>
                <a:cxn ang="0">
                  <a:pos x="1006" y="458"/>
                </a:cxn>
                <a:cxn ang="0">
                  <a:pos x="930" y="480"/>
                </a:cxn>
                <a:cxn ang="0">
                  <a:pos x="855" y="499"/>
                </a:cxn>
                <a:cxn ang="0">
                  <a:pos x="780" y="523"/>
                </a:cxn>
                <a:cxn ang="0">
                  <a:pos x="712" y="542"/>
                </a:cxn>
                <a:cxn ang="0">
                  <a:pos x="645" y="566"/>
                </a:cxn>
                <a:cxn ang="0">
                  <a:pos x="582" y="590"/>
                </a:cxn>
                <a:cxn ang="0">
                  <a:pos x="523" y="609"/>
                </a:cxn>
                <a:cxn ang="0">
                  <a:pos x="463" y="633"/>
                </a:cxn>
                <a:cxn ang="0">
                  <a:pos x="411" y="657"/>
                </a:cxn>
                <a:cxn ang="0">
                  <a:pos x="356" y="681"/>
                </a:cxn>
                <a:cxn ang="0">
                  <a:pos x="309" y="705"/>
                </a:cxn>
                <a:cxn ang="0">
                  <a:pos x="265" y="729"/>
                </a:cxn>
                <a:cxn ang="0">
                  <a:pos x="224" y="758"/>
                </a:cxn>
                <a:cxn ang="0">
                  <a:pos x="185" y="782"/>
                </a:cxn>
                <a:cxn ang="0">
                  <a:pos x="151" y="806"/>
                </a:cxn>
                <a:cxn ang="0">
                  <a:pos x="117" y="830"/>
                </a:cxn>
                <a:cxn ang="0">
                  <a:pos x="91" y="859"/>
                </a:cxn>
                <a:cxn ang="0">
                  <a:pos x="68" y="883"/>
                </a:cxn>
                <a:cxn ang="0">
                  <a:pos x="47" y="909"/>
                </a:cxn>
                <a:cxn ang="0">
                  <a:pos x="29" y="933"/>
                </a:cxn>
                <a:cxn ang="0">
                  <a:pos x="16" y="962"/>
                </a:cxn>
                <a:cxn ang="0">
                  <a:pos x="5" y="991"/>
                </a:cxn>
                <a:cxn ang="0">
                  <a:pos x="3" y="1015"/>
                </a:cxn>
                <a:cxn ang="0">
                  <a:pos x="0" y="1041"/>
                </a:cxn>
              </a:cxnLst>
              <a:rect l="0" t="0" r="r" b="b"/>
              <a:pathLst>
                <a:path w="5907" h="1041">
                  <a:moveTo>
                    <a:pt x="5907" y="0"/>
                  </a:moveTo>
                  <a:lnTo>
                    <a:pt x="5600" y="0"/>
                  </a:lnTo>
                  <a:lnTo>
                    <a:pt x="5304" y="2"/>
                  </a:lnTo>
                  <a:lnTo>
                    <a:pt x="5005" y="12"/>
                  </a:lnTo>
                  <a:lnTo>
                    <a:pt x="4716" y="19"/>
                  </a:lnTo>
                  <a:lnTo>
                    <a:pt x="4431" y="31"/>
                  </a:lnTo>
                  <a:lnTo>
                    <a:pt x="4150" y="43"/>
                  </a:lnTo>
                  <a:lnTo>
                    <a:pt x="3875" y="60"/>
                  </a:lnTo>
                  <a:lnTo>
                    <a:pt x="3607" y="79"/>
                  </a:lnTo>
                  <a:lnTo>
                    <a:pt x="3344" y="98"/>
                  </a:lnTo>
                  <a:lnTo>
                    <a:pt x="3092" y="122"/>
                  </a:lnTo>
                  <a:lnTo>
                    <a:pt x="2843" y="146"/>
                  </a:lnTo>
                  <a:lnTo>
                    <a:pt x="2604" y="175"/>
                  </a:lnTo>
                  <a:lnTo>
                    <a:pt x="2373" y="204"/>
                  </a:lnTo>
                  <a:lnTo>
                    <a:pt x="2147" y="235"/>
                  </a:lnTo>
                  <a:lnTo>
                    <a:pt x="2040" y="252"/>
                  </a:lnTo>
                  <a:lnTo>
                    <a:pt x="1936" y="266"/>
                  </a:lnTo>
                  <a:lnTo>
                    <a:pt x="1832" y="288"/>
                  </a:lnTo>
                  <a:lnTo>
                    <a:pt x="1728" y="302"/>
                  </a:lnTo>
                  <a:lnTo>
                    <a:pt x="1629" y="324"/>
                  </a:lnTo>
                  <a:lnTo>
                    <a:pt x="1533" y="338"/>
                  </a:lnTo>
                  <a:lnTo>
                    <a:pt x="1442" y="360"/>
                  </a:lnTo>
                  <a:lnTo>
                    <a:pt x="1349" y="379"/>
                  </a:lnTo>
                  <a:lnTo>
                    <a:pt x="1258" y="398"/>
                  </a:lnTo>
                  <a:lnTo>
                    <a:pt x="1172" y="420"/>
                  </a:lnTo>
                  <a:lnTo>
                    <a:pt x="1089" y="439"/>
                  </a:lnTo>
                  <a:lnTo>
                    <a:pt x="1006" y="458"/>
                  </a:lnTo>
                  <a:lnTo>
                    <a:pt x="930" y="480"/>
                  </a:lnTo>
                  <a:lnTo>
                    <a:pt x="855" y="499"/>
                  </a:lnTo>
                  <a:lnTo>
                    <a:pt x="780" y="523"/>
                  </a:lnTo>
                  <a:lnTo>
                    <a:pt x="712" y="542"/>
                  </a:lnTo>
                  <a:lnTo>
                    <a:pt x="645" y="566"/>
                  </a:lnTo>
                  <a:lnTo>
                    <a:pt x="582" y="590"/>
                  </a:lnTo>
                  <a:lnTo>
                    <a:pt x="523" y="609"/>
                  </a:lnTo>
                  <a:lnTo>
                    <a:pt x="463" y="633"/>
                  </a:lnTo>
                  <a:lnTo>
                    <a:pt x="411" y="657"/>
                  </a:lnTo>
                  <a:lnTo>
                    <a:pt x="356" y="681"/>
                  </a:lnTo>
                  <a:lnTo>
                    <a:pt x="309" y="705"/>
                  </a:lnTo>
                  <a:lnTo>
                    <a:pt x="265" y="729"/>
                  </a:lnTo>
                  <a:lnTo>
                    <a:pt x="224" y="758"/>
                  </a:lnTo>
                  <a:lnTo>
                    <a:pt x="185" y="782"/>
                  </a:lnTo>
                  <a:lnTo>
                    <a:pt x="151" y="806"/>
                  </a:lnTo>
                  <a:lnTo>
                    <a:pt x="117" y="830"/>
                  </a:lnTo>
                  <a:lnTo>
                    <a:pt x="91" y="859"/>
                  </a:lnTo>
                  <a:lnTo>
                    <a:pt x="68" y="883"/>
                  </a:lnTo>
                  <a:lnTo>
                    <a:pt x="47" y="909"/>
                  </a:lnTo>
                  <a:lnTo>
                    <a:pt x="29" y="933"/>
                  </a:lnTo>
                  <a:lnTo>
                    <a:pt x="16" y="962"/>
                  </a:lnTo>
                  <a:lnTo>
                    <a:pt x="5" y="991"/>
                  </a:lnTo>
                  <a:lnTo>
                    <a:pt x="3" y="1015"/>
                  </a:lnTo>
                  <a:lnTo>
                    <a:pt x="0" y="1041"/>
                  </a:lnTo>
                </a:path>
              </a:pathLst>
            </a:custGeom>
            <a:noFill/>
            <a:ln w="9525">
              <a:solidFill>
                <a:schemeClr val="accent3">
                  <a:lumMod val="75000"/>
                </a:schemeClr>
              </a:solidFill>
              <a:round/>
              <a:headEnd/>
              <a:tailEnd/>
            </a:ln>
          </p:spPr>
          <p:txBody>
            <a:bodyPr vert="horz" wrap="square" lIns="91440" tIns="45720" rIns="91440" bIns="45720" numCol="1" anchor="t" anchorCtr="0" compatLnSpc="1">
              <a:prstTxWarp prst="textNoShape">
                <a:avLst/>
              </a:prstTxWarp>
            </a:bodyPr>
            <a:lstStyle/>
            <a:p>
              <a:endParaRPr lang="es-MX"/>
            </a:p>
          </p:txBody>
        </p:sp>
        <p:sp>
          <p:nvSpPr>
            <p:cNvPr id="66568" name="Rectangle 8"/>
            <p:cNvSpPr>
              <a:spLocks noChangeArrowheads="1"/>
            </p:cNvSpPr>
            <p:nvPr/>
          </p:nvSpPr>
          <p:spPr bwMode="auto">
            <a:xfrm>
              <a:off x="1636" y="11147"/>
              <a:ext cx="1800" cy="7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Número de comparaciones</a:t>
              </a:r>
              <a:endParaRPr kumimoji="0" lang="es-ES" sz="1800" b="0" i="0" u="none" strike="noStrike" cap="none" normalizeH="0" baseline="0" smtClean="0">
                <a:ln>
                  <a:noFill/>
                </a:ln>
                <a:solidFill>
                  <a:schemeClr val="tx1"/>
                </a:solidFill>
                <a:effectLst/>
                <a:latin typeface="Arial" pitchFamily="34" charset="0"/>
              </a:endParaRPr>
            </a:p>
          </p:txBody>
        </p:sp>
        <p:sp>
          <p:nvSpPr>
            <p:cNvPr id="66567" name="Rectangle 7"/>
            <p:cNvSpPr>
              <a:spLocks noChangeArrowheads="1"/>
            </p:cNvSpPr>
            <p:nvPr/>
          </p:nvSpPr>
          <p:spPr bwMode="auto">
            <a:xfrm>
              <a:off x="7396" y="15073"/>
              <a:ext cx="28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Tamaño del arreglo</a:t>
              </a:r>
              <a:endParaRPr kumimoji="0" lang="es-ES" sz="1800" b="0" i="0" u="none" strike="noStrike" cap="none" normalizeH="0" baseline="0" smtClean="0">
                <a:ln>
                  <a:noFill/>
                </a:ln>
                <a:solidFill>
                  <a:schemeClr val="tx1"/>
                </a:solidFill>
                <a:effectLst/>
                <a:latin typeface="Arial" pitchFamily="34" charset="0"/>
              </a:endParaRPr>
            </a:p>
          </p:txBody>
        </p:sp>
        <p:sp>
          <p:nvSpPr>
            <p:cNvPr id="66566" name="Line 6"/>
            <p:cNvSpPr>
              <a:spLocks noChangeShapeType="1"/>
            </p:cNvSpPr>
            <p:nvPr/>
          </p:nvSpPr>
          <p:spPr bwMode="auto">
            <a:xfrm>
              <a:off x="3502" y="10889"/>
              <a:ext cx="1" cy="4083"/>
            </a:xfrm>
            <a:prstGeom prst="line">
              <a:avLst/>
            </a:prstGeom>
            <a:noFill/>
            <a:ln w="9525">
              <a:solidFill>
                <a:schemeClr val="accent3">
                  <a:lumMod val="75000"/>
                </a:schemeClr>
              </a:solidFill>
              <a:round/>
              <a:headEnd/>
              <a:tailEnd/>
            </a:ln>
          </p:spPr>
          <p:txBody>
            <a:bodyPr vert="horz" wrap="square" lIns="91440" tIns="45720" rIns="91440" bIns="45720" numCol="1" anchor="t" anchorCtr="0" compatLnSpc="1">
              <a:prstTxWarp prst="textNoShape">
                <a:avLst/>
              </a:prstTxWarp>
            </a:bodyPr>
            <a:lstStyle/>
            <a:p>
              <a:endParaRPr lang="es-MX"/>
            </a:p>
          </p:txBody>
        </p:sp>
        <p:sp>
          <p:nvSpPr>
            <p:cNvPr id="66565" name="Rectangle 5"/>
            <p:cNvSpPr>
              <a:spLocks noChangeArrowheads="1"/>
            </p:cNvSpPr>
            <p:nvPr/>
          </p:nvSpPr>
          <p:spPr bwMode="auto">
            <a:xfrm>
              <a:off x="5083" y="12346"/>
              <a:ext cx="2322" cy="6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200" b="1"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Búsqueda Secuencial</a:t>
              </a:r>
              <a:r>
                <a:rPr kumimoji="0" lang="es-ES" sz="12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s-AR" sz="12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y = N</a:t>
              </a:r>
              <a:endParaRPr kumimoji="0" lang="es-AR"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2000" b="0" i="0" u="none" strike="noStrike" cap="none" normalizeH="0" baseline="0" dirty="0" smtClean="0">
                <a:ln>
                  <a:noFill/>
                </a:ln>
                <a:solidFill>
                  <a:schemeClr val="tx1"/>
                </a:solidFill>
                <a:effectLst/>
                <a:latin typeface="Arial" pitchFamily="34" charset="0"/>
              </a:endParaRPr>
            </a:p>
          </p:txBody>
        </p:sp>
        <p:sp>
          <p:nvSpPr>
            <p:cNvPr id="66564" name="Rectangle 4"/>
            <p:cNvSpPr>
              <a:spLocks noChangeArrowheads="1"/>
            </p:cNvSpPr>
            <p:nvPr/>
          </p:nvSpPr>
          <p:spPr bwMode="auto">
            <a:xfrm>
              <a:off x="6496" y="14207"/>
              <a:ext cx="3240" cy="3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1"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Búsqueda Binaria</a:t>
              </a:r>
              <a:r>
                <a:rPr kumimoji="0" lang="es-ES" sz="12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es-ES" sz="12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y =log</a:t>
              </a:r>
              <a:r>
                <a:rPr kumimoji="0" lang="es-ES" sz="1200" b="1" i="0" u="none" strike="noStrike" cap="none" normalizeH="0" baseline="-30000" dirty="0" smtClean="0">
                  <a:ln>
                    <a:noFill/>
                  </a:ln>
                  <a:solidFill>
                    <a:srgbClr val="000000"/>
                  </a:solidFill>
                  <a:effectLst/>
                  <a:latin typeface="Arial" pitchFamily="34" charset="0"/>
                  <a:ea typeface="Times New Roman" pitchFamily="18" charset="0"/>
                  <a:cs typeface="Arial" pitchFamily="34" charset="0"/>
                </a:rPr>
                <a:t>2</a:t>
              </a:r>
              <a:r>
                <a:rPr kumimoji="0" lang="es-ES" sz="12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N</a:t>
              </a:r>
              <a:endParaRPr kumimoji="0" lang="es-AR"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2000" b="0" i="0" u="none" strike="noStrike" cap="none" normalizeH="0" baseline="0" dirty="0" smtClean="0">
                <a:ln>
                  <a:noFill/>
                </a:ln>
                <a:solidFill>
                  <a:schemeClr val="tx1"/>
                </a:solidFill>
                <a:effectLst/>
                <a:latin typeface="Arial" pitchFamily="34" charset="0"/>
              </a:endParaRPr>
            </a:p>
          </p:txBody>
        </p:sp>
        <p:sp>
          <p:nvSpPr>
            <p:cNvPr id="66563" name="Line 3"/>
            <p:cNvSpPr>
              <a:spLocks noChangeShapeType="1"/>
            </p:cNvSpPr>
            <p:nvPr/>
          </p:nvSpPr>
          <p:spPr bwMode="auto">
            <a:xfrm flipV="1">
              <a:off x="3497" y="11986"/>
              <a:ext cx="5220" cy="2999"/>
            </a:xfrm>
            <a:prstGeom prst="line">
              <a:avLst/>
            </a:prstGeom>
            <a:noFill/>
            <a:ln w="9525">
              <a:solidFill>
                <a:schemeClr val="accent3">
                  <a:lumMod val="75000"/>
                </a:schemeClr>
              </a:solidFill>
              <a:round/>
              <a:headEnd/>
              <a:tailEnd/>
            </a:ln>
          </p:spPr>
          <p:txBody>
            <a:bodyPr vert="horz" wrap="square" lIns="91440" tIns="45720" rIns="91440" bIns="45720" numCol="1" anchor="t" anchorCtr="0" compatLnSpc="1">
              <a:prstTxWarp prst="textNoShape">
                <a:avLst/>
              </a:prstTxWarp>
            </a:bodyPr>
            <a:lstStyle/>
            <a:p>
              <a:endParaRPr lang="es-MX"/>
            </a:p>
          </p:txBody>
        </p:sp>
        <p:sp>
          <p:nvSpPr>
            <p:cNvPr id="66562" name="Rectangle 2"/>
            <p:cNvSpPr>
              <a:spLocks noChangeArrowheads="1"/>
            </p:cNvSpPr>
            <p:nvPr/>
          </p:nvSpPr>
          <p:spPr bwMode="auto">
            <a:xfrm>
              <a:off x="1996" y="15518"/>
              <a:ext cx="810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endParaRPr>
            </a:p>
          </p:txBody>
        </p:sp>
      </p:grpSp>
      <p:graphicFrame>
        <p:nvGraphicFramePr>
          <p:cNvPr id="14" name="13 Tabla"/>
          <p:cNvGraphicFramePr>
            <a:graphicFrameLocks noGrp="1"/>
          </p:cNvGraphicFramePr>
          <p:nvPr/>
        </p:nvGraphicFramePr>
        <p:xfrm>
          <a:off x="1932784" y="4929198"/>
          <a:ext cx="5735560" cy="1571636"/>
        </p:xfrm>
        <a:graphic>
          <a:graphicData uri="http://schemas.openxmlformats.org/drawingml/2006/table">
            <a:tbl>
              <a:tblPr>
                <a:tableStyleId>{69C7853C-536D-4A76-A0AE-DD22124D55A5}</a:tableStyleId>
              </a:tblPr>
              <a:tblGrid>
                <a:gridCol w="1482846">
                  <a:extLst>
                    <a:ext uri="{9D8B030D-6E8A-4147-A177-3AD203B41FA5}">
                      <a16:colId xmlns:a16="http://schemas.microsoft.com/office/drawing/2014/main" val="20000"/>
                    </a:ext>
                  </a:extLst>
                </a:gridCol>
                <a:gridCol w="2444726">
                  <a:extLst>
                    <a:ext uri="{9D8B030D-6E8A-4147-A177-3AD203B41FA5}">
                      <a16:colId xmlns:a16="http://schemas.microsoft.com/office/drawing/2014/main" val="20001"/>
                    </a:ext>
                  </a:extLst>
                </a:gridCol>
                <a:gridCol w="1807988">
                  <a:extLst>
                    <a:ext uri="{9D8B030D-6E8A-4147-A177-3AD203B41FA5}">
                      <a16:colId xmlns:a16="http://schemas.microsoft.com/office/drawing/2014/main" val="20002"/>
                    </a:ext>
                  </a:extLst>
                </a:gridCol>
              </a:tblGrid>
              <a:tr h="375655">
                <a:tc>
                  <a:txBody>
                    <a:bodyPr/>
                    <a:lstStyle/>
                    <a:p>
                      <a:pPr algn="ctr">
                        <a:spcAft>
                          <a:spcPts val="0"/>
                        </a:spcAft>
                      </a:pPr>
                      <a:r>
                        <a:rPr lang="es-ES" sz="1800" b="1" dirty="0"/>
                        <a:t>N</a:t>
                      </a:r>
                      <a:endParaRPr lang="es-MX" sz="1800" b="1" dirty="0">
                        <a:latin typeface="Arial"/>
                        <a:ea typeface="Times New Roman"/>
                        <a:cs typeface="Times New Roman"/>
                      </a:endParaRPr>
                    </a:p>
                  </a:txBody>
                  <a:tcPr marL="44450" marR="44450" marT="0" marB="0" anchor="ctr">
                    <a:solidFill>
                      <a:schemeClr val="accent1">
                        <a:lumMod val="60000"/>
                        <a:lumOff val="40000"/>
                      </a:schemeClr>
                    </a:solidFill>
                  </a:tcPr>
                </a:tc>
                <a:tc>
                  <a:txBody>
                    <a:bodyPr/>
                    <a:lstStyle/>
                    <a:p>
                      <a:pPr algn="ctr">
                        <a:spcAft>
                          <a:spcPts val="0"/>
                        </a:spcAft>
                      </a:pPr>
                      <a:r>
                        <a:rPr lang="es-ES" sz="1800" b="1"/>
                        <a:t>B. Secuencial</a:t>
                      </a:r>
                      <a:endParaRPr lang="es-MX" sz="1800" b="1">
                        <a:latin typeface="Arial"/>
                        <a:ea typeface="Times New Roman"/>
                        <a:cs typeface="Times New Roman"/>
                      </a:endParaRPr>
                    </a:p>
                  </a:txBody>
                  <a:tcPr marL="44450" marR="44450" marT="0" marB="0" anchor="ctr">
                    <a:solidFill>
                      <a:schemeClr val="accent1">
                        <a:lumMod val="60000"/>
                        <a:lumOff val="40000"/>
                      </a:schemeClr>
                    </a:solidFill>
                  </a:tcPr>
                </a:tc>
                <a:tc>
                  <a:txBody>
                    <a:bodyPr/>
                    <a:lstStyle/>
                    <a:p>
                      <a:pPr algn="ctr">
                        <a:spcAft>
                          <a:spcPts val="0"/>
                        </a:spcAft>
                      </a:pPr>
                      <a:r>
                        <a:rPr lang="es-ES" sz="1800" b="1" dirty="0"/>
                        <a:t>B. Binaria</a:t>
                      </a:r>
                      <a:endParaRPr lang="es-MX" sz="1800" b="1" dirty="0">
                        <a:latin typeface="Arial"/>
                        <a:ea typeface="Times New Roman"/>
                        <a:cs typeface="Times New Roman"/>
                      </a:endParaRPr>
                    </a:p>
                  </a:txBody>
                  <a:tcPr marL="44450" marR="44450" marT="0" marB="0" anchor="ctr">
                    <a:solidFill>
                      <a:schemeClr val="accent1">
                        <a:lumMod val="60000"/>
                        <a:lumOff val="40000"/>
                      </a:schemeClr>
                    </a:solidFill>
                  </a:tcPr>
                </a:tc>
                <a:extLst>
                  <a:ext uri="{0D108BD9-81ED-4DB2-BD59-A6C34878D82A}">
                    <a16:rowId xmlns:a16="http://schemas.microsoft.com/office/drawing/2014/main" val="10000"/>
                  </a:ext>
                </a:extLst>
              </a:tr>
              <a:tr h="392416">
                <a:tc>
                  <a:txBody>
                    <a:bodyPr/>
                    <a:lstStyle/>
                    <a:p>
                      <a:pPr algn="ctr">
                        <a:spcAft>
                          <a:spcPts val="0"/>
                        </a:spcAft>
                        <a:tabLst>
                          <a:tab pos="1170305" algn="l"/>
                        </a:tabLst>
                      </a:pPr>
                      <a:r>
                        <a:rPr lang="es-ES" sz="1800"/>
                        <a:t>16</a:t>
                      </a:r>
                      <a:endParaRPr lang="es-MX" sz="1800" b="1">
                        <a:latin typeface="Arial"/>
                        <a:ea typeface="Times New Roman"/>
                        <a:cs typeface="Times New Roman"/>
                      </a:endParaRPr>
                    </a:p>
                  </a:txBody>
                  <a:tcPr marL="44450" marR="44450" marT="0" marB="0" anchor="ctr"/>
                </a:tc>
                <a:tc>
                  <a:txBody>
                    <a:bodyPr/>
                    <a:lstStyle/>
                    <a:p>
                      <a:pPr algn="ctr">
                        <a:spcAft>
                          <a:spcPts val="0"/>
                        </a:spcAft>
                      </a:pPr>
                      <a:r>
                        <a:rPr lang="es-ES" sz="1800"/>
                        <a:t>16</a:t>
                      </a:r>
                      <a:endParaRPr lang="es-MX" sz="1800" b="1">
                        <a:latin typeface="Arial"/>
                        <a:ea typeface="Times New Roman"/>
                        <a:cs typeface="Times New Roman"/>
                      </a:endParaRPr>
                    </a:p>
                  </a:txBody>
                  <a:tcPr marL="44450" marR="44450" marT="0" marB="0" anchor="ctr"/>
                </a:tc>
                <a:tc>
                  <a:txBody>
                    <a:bodyPr/>
                    <a:lstStyle/>
                    <a:p>
                      <a:pPr algn="ctr">
                        <a:spcAft>
                          <a:spcPts val="0"/>
                        </a:spcAft>
                      </a:pPr>
                      <a:r>
                        <a:rPr lang="es-ES" sz="1800"/>
                        <a:t>4</a:t>
                      </a:r>
                      <a:endParaRPr lang="es-MX" sz="1800" b="1">
                        <a:latin typeface="Arial"/>
                        <a:ea typeface="Times New Roman"/>
                        <a:cs typeface="Times New Roman"/>
                      </a:endParaRPr>
                    </a:p>
                  </a:txBody>
                  <a:tcPr marL="44450" marR="44450" marT="0" marB="0" anchor="ctr"/>
                </a:tc>
                <a:extLst>
                  <a:ext uri="{0D108BD9-81ED-4DB2-BD59-A6C34878D82A}">
                    <a16:rowId xmlns:a16="http://schemas.microsoft.com/office/drawing/2014/main" val="10001"/>
                  </a:ext>
                </a:extLst>
              </a:tr>
              <a:tr h="392416">
                <a:tc>
                  <a:txBody>
                    <a:bodyPr/>
                    <a:lstStyle/>
                    <a:p>
                      <a:pPr algn="ctr">
                        <a:spcAft>
                          <a:spcPts val="0"/>
                        </a:spcAft>
                        <a:tabLst>
                          <a:tab pos="1170305" algn="l"/>
                        </a:tabLst>
                      </a:pPr>
                      <a:r>
                        <a:rPr lang="es-ES" sz="1800"/>
                        <a:t>64</a:t>
                      </a:r>
                      <a:endParaRPr lang="es-MX" sz="1800" b="1">
                        <a:latin typeface="Arial"/>
                        <a:ea typeface="Times New Roman"/>
                        <a:cs typeface="Times New Roman"/>
                      </a:endParaRPr>
                    </a:p>
                  </a:txBody>
                  <a:tcPr marL="44450" marR="44450" marT="0" marB="0" anchor="ctr"/>
                </a:tc>
                <a:tc>
                  <a:txBody>
                    <a:bodyPr/>
                    <a:lstStyle/>
                    <a:p>
                      <a:pPr algn="ctr">
                        <a:spcAft>
                          <a:spcPts val="0"/>
                        </a:spcAft>
                      </a:pPr>
                      <a:r>
                        <a:rPr lang="es-ES" sz="1800"/>
                        <a:t>64</a:t>
                      </a:r>
                      <a:endParaRPr lang="es-MX" sz="1800" b="1">
                        <a:latin typeface="Arial"/>
                        <a:ea typeface="Times New Roman"/>
                        <a:cs typeface="Times New Roman"/>
                      </a:endParaRPr>
                    </a:p>
                  </a:txBody>
                  <a:tcPr marL="44450" marR="44450" marT="0" marB="0" anchor="ctr"/>
                </a:tc>
                <a:tc>
                  <a:txBody>
                    <a:bodyPr/>
                    <a:lstStyle/>
                    <a:p>
                      <a:pPr algn="ctr">
                        <a:spcAft>
                          <a:spcPts val="0"/>
                        </a:spcAft>
                      </a:pPr>
                      <a:r>
                        <a:rPr lang="es-ES" sz="1800"/>
                        <a:t>6</a:t>
                      </a:r>
                      <a:endParaRPr lang="es-MX" sz="1800" b="1">
                        <a:latin typeface="Arial"/>
                        <a:ea typeface="Times New Roman"/>
                        <a:cs typeface="Times New Roman"/>
                      </a:endParaRPr>
                    </a:p>
                  </a:txBody>
                  <a:tcPr marL="44450" marR="44450" marT="0" marB="0" anchor="ctr"/>
                </a:tc>
                <a:extLst>
                  <a:ext uri="{0D108BD9-81ED-4DB2-BD59-A6C34878D82A}">
                    <a16:rowId xmlns:a16="http://schemas.microsoft.com/office/drawing/2014/main" val="10002"/>
                  </a:ext>
                </a:extLst>
              </a:tr>
              <a:tr h="411149">
                <a:tc>
                  <a:txBody>
                    <a:bodyPr/>
                    <a:lstStyle/>
                    <a:p>
                      <a:pPr algn="ctr">
                        <a:spcAft>
                          <a:spcPts val="0"/>
                        </a:spcAft>
                        <a:tabLst>
                          <a:tab pos="1170305" algn="l"/>
                        </a:tabLst>
                      </a:pPr>
                      <a:r>
                        <a:rPr lang="es-ES" sz="1800" dirty="0"/>
                        <a:t>1024</a:t>
                      </a:r>
                      <a:endParaRPr lang="es-MX" sz="1800" b="1" dirty="0">
                        <a:latin typeface="Arial"/>
                        <a:ea typeface="Times New Roman"/>
                        <a:cs typeface="Times New Roman"/>
                      </a:endParaRPr>
                    </a:p>
                  </a:txBody>
                  <a:tcPr marL="44450" marR="44450" marT="0" marB="0" anchor="ctr"/>
                </a:tc>
                <a:tc>
                  <a:txBody>
                    <a:bodyPr/>
                    <a:lstStyle/>
                    <a:p>
                      <a:pPr algn="ctr">
                        <a:spcAft>
                          <a:spcPts val="0"/>
                        </a:spcAft>
                      </a:pPr>
                      <a:r>
                        <a:rPr lang="es-ES" sz="1800"/>
                        <a:t>1024</a:t>
                      </a:r>
                      <a:endParaRPr lang="es-MX" sz="1800" b="1">
                        <a:latin typeface="Arial"/>
                        <a:ea typeface="Times New Roman"/>
                        <a:cs typeface="Times New Roman"/>
                      </a:endParaRPr>
                    </a:p>
                  </a:txBody>
                  <a:tcPr marL="44450" marR="44450" marT="0" marB="0" anchor="ctr"/>
                </a:tc>
                <a:tc>
                  <a:txBody>
                    <a:bodyPr/>
                    <a:lstStyle/>
                    <a:p>
                      <a:pPr algn="ctr">
                        <a:spcAft>
                          <a:spcPts val="0"/>
                        </a:spcAft>
                      </a:pPr>
                      <a:r>
                        <a:rPr lang="es-ES" sz="1800" dirty="0"/>
                        <a:t>10</a:t>
                      </a:r>
                      <a:endParaRPr lang="es-MX" sz="1800" b="1" dirty="0">
                        <a:latin typeface="Arial"/>
                        <a:ea typeface="Times New Roman"/>
                        <a:cs typeface="Times New Roman"/>
                      </a:endParaRPr>
                    </a:p>
                  </a:txBody>
                  <a:tcPr marL="44450" marR="44450" marT="0" marB="0"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64672"/>
          </a:xfrm>
        </p:spPr>
        <p:txBody>
          <a:bodyPr>
            <a:noAutofit/>
          </a:bodyPr>
          <a:lstStyle/>
          <a:p>
            <a:r>
              <a:rPr lang="es-ES" sz="3200" b="1" dirty="0" smtClean="0"/>
              <a:t>Eficiencia del algoritmo de la Burbuja Mejorado</a:t>
            </a:r>
            <a:endParaRPr lang="es-AR" sz="3200" dirty="0"/>
          </a:p>
        </p:txBody>
      </p:sp>
      <p:sp>
        <p:nvSpPr>
          <p:cNvPr id="3" name="2 Marcador de contenido"/>
          <p:cNvSpPr>
            <a:spLocks noGrp="1"/>
          </p:cNvSpPr>
          <p:nvPr>
            <p:ph idx="1"/>
          </p:nvPr>
        </p:nvSpPr>
        <p:spPr>
          <a:xfrm>
            <a:off x="457200" y="1628800"/>
            <a:ext cx="8229600" cy="4464496"/>
          </a:xfrm>
        </p:spPr>
        <p:txBody>
          <a:bodyPr>
            <a:normAutofit fontScale="70000" lnSpcReduction="20000"/>
          </a:bodyPr>
          <a:lstStyle/>
          <a:p>
            <a:pPr marL="0" indent="0">
              <a:buNone/>
            </a:pPr>
            <a:r>
              <a:rPr lang="es-ES" b="1" dirty="0" smtClean="0">
                <a:latin typeface="+mj-lt"/>
              </a:rPr>
              <a:t>ANÁLISIS DE LA CANTIDAD DE COMPARACIONES</a:t>
            </a:r>
            <a:endParaRPr lang="es-ES" dirty="0" smtClean="0">
              <a:latin typeface="+mj-lt"/>
            </a:endParaRPr>
          </a:p>
          <a:p>
            <a:pPr marL="0" indent="0">
              <a:buNone/>
            </a:pPr>
            <a:r>
              <a:rPr lang="es-ES" dirty="0" smtClean="0">
                <a:latin typeface="+mj-lt"/>
              </a:rPr>
              <a:t>Para el peor de los casos, en la pasada 1 hace N - 1 comparaciones, en la 2: N - 2, en la 3: N - 3… en la N - 1: 1.</a:t>
            </a:r>
          </a:p>
          <a:p>
            <a:pPr marL="0" indent="0">
              <a:buNone/>
            </a:pPr>
            <a:r>
              <a:rPr lang="es-ES" dirty="0" smtClean="0">
                <a:latin typeface="+mj-lt"/>
              </a:rPr>
              <a:t>El número total de comparaciones es entonces   (N-1) + (N-2) +(N-3) + …  3 +2  +1</a:t>
            </a:r>
          </a:p>
          <a:p>
            <a:pPr marL="0" indent="0">
              <a:buNone/>
            </a:pPr>
            <a:r>
              <a:rPr lang="es-ES" dirty="0" smtClean="0">
                <a:latin typeface="+mj-lt"/>
              </a:rPr>
              <a:t>Por suma de series aritméticas. (demostración en Anexo 3 ): </a:t>
            </a:r>
          </a:p>
          <a:p>
            <a:pPr marL="0" indent="0">
              <a:buNone/>
            </a:pPr>
            <a:r>
              <a:rPr lang="es-ES" dirty="0" smtClean="0">
                <a:latin typeface="+mj-lt"/>
              </a:rPr>
              <a:t>(N-1) + (N-2) +(N-3) + …  3 +2  +1 =  ( (N -1)+1 ) * (N-1) /2  =  N * (N-1)/2  =  </a:t>
            </a:r>
            <a:r>
              <a:rPr lang="es-ES" dirty="0" smtClean="0">
                <a:solidFill>
                  <a:schemeClr val="accent1">
                    <a:lumMod val="50000"/>
                  </a:schemeClr>
                </a:solidFill>
                <a:latin typeface="+mj-lt"/>
              </a:rPr>
              <a:t>1/2 (N² - N)</a:t>
            </a:r>
          </a:p>
          <a:p>
            <a:pPr marL="0" indent="0">
              <a:buNone/>
            </a:pPr>
            <a:r>
              <a:rPr lang="es-ES" dirty="0" smtClean="0">
                <a:latin typeface="+mj-lt"/>
              </a:rPr>
              <a:t>Su eficiencia es una función cuadrática de N, O( N² ).</a:t>
            </a:r>
          </a:p>
          <a:p>
            <a:pPr marL="0" indent="0">
              <a:buNone/>
            </a:pPr>
            <a:r>
              <a:rPr lang="es-ES" dirty="0" smtClean="0">
                <a:solidFill>
                  <a:schemeClr val="accent1">
                    <a:lumMod val="50000"/>
                  </a:schemeClr>
                </a:solidFill>
                <a:latin typeface="+mj-lt"/>
              </a:rPr>
              <a:t>Para el </a:t>
            </a:r>
            <a:r>
              <a:rPr lang="es-ES" i="1" dirty="0" smtClean="0">
                <a:solidFill>
                  <a:schemeClr val="accent1">
                    <a:lumMod val="50000"/>
                  </a:schemeClr>
                </a:solidFill>
                <a:latin typeface="+mj-lt"/>
              </a:rPr>
              <a:t>mejor de los casos</a:t>
            </a:r>
            <a:r>
              <a:rPr lang="es-ES" dirty="0" smtClean="0">
                <a:solidFill>
                  <a:schemeClr val="accent1">
                    <a:lumMod val="50000"/>
                  </a:schemeClr>
                </a:solidFill>
                <a:latin typeface="+mj-lt"/>
              </a:rPr>
              <a:t>, cuando  el arreglo esta ordenado inicialmente, este algoritmo debe realizar sólo una pasada y por tanto N -1 comparaciones.</a:t>
            </a:r>
          </a:p>
          <a:p>
            <a:pPr marL="0" indent="0">
              <a:buNone/>
            </a:pPr>
            <a:r>
              <a:rPr lang="es-ES" dirty="0" smtClean="0">
                <a:latin typeface="+mj-lt"/>
              </a:rPr>
              <a:t> </a:t>
            </a:r>
          </a:p>
          <a:p>
            <a:pPr marL="0" indent="0">
              <a:buNone/>
            </a:pPr>
            <a:r>
              <a:rPr lang="es-ES" b="1" dirty="0" smtClean="0">
                <a:latin typeface="+mj-lt"/>
              </a:rPr>
              <a:t>ANÁLISIS DE LA CANTIDAD DE INTERCAMBIOS</a:t>
            </a:r>
            <a:endParaRPr lang="es-ES" dirty="0" smtClean="0">
              <a:latin typeface="+mj-lt"/>
            </a:endParaRPr>
          </a:p>
          <a:p>
            <a:pPr marL="0" indent="0">
              <a:buNone/>
            </a:pPr>
            <a:r>
              <a:rPr lang="es-ES" dirty="0" smtClean="0">
                <a:solidFill>
                  <a:schemeClr val="accent1">
                    <a:lumMod val="50000"/>
                  </a:schemeClr>
                </a:solidFill>
                <a:latin typeface="+mj-lt"/>
              </a:rPr>
              <a:t>Cuando el arreglo está ordenado, este método no realiza intercambios. En el peor de los casos, en cada comparación se intercambian dos elementos del vector, es decir se realizan tres movimientos. </a:t>
            </a:r>
          </a:p>
          <a:p>
            <a:pPr marL="0" indent="0" fontAlgn="auto">
              <a:buNone/>
            </a:pPr>
            <a:r>
              <a:rPr lang="es-AR" dirty="0" smtClean="0">
                <a:latin typeface="+mj-lt"/>
              </a:rPr>
              <a:t>Tendremos que la cantidad de movimientos es:  </a:t>
            </a:r>
            <a:r>
              <a:rPr lang="es-ES_tradnl" dirty="0" smtClean="0">
                <a:latin typeface="+mj-lt"/>
              </a:rPr>
              <a:t>0 &lt;= Intercambios &lt;= 3* N (N -1)/2</a:t>
            </a:r>
            <a:endParaRPr lang="es-ES" dirty="0" smtClean="0">
              <a:latin typeface="+mj-lt"/>
            </a:endParaRPr>
          </a:p>
          <a:p>
            <a:endParaRPr lang="es-AR" dirty="0"/>
          </a:p>
        </p:txBody>
      </p:sp>
      <p:sp>
        <p:nvSpPr>
          <p:cNvPr id="4" name="3 Botón de acción: Hacia atrás o Anterior">
            <a:hlinkClick r:id="rId2" action="ppaction://hlinksldjump" highlightClick="1"/>
          </p:cNvPr>
          <p:cNvSpPr/>
          <p:nvPr/>
        </p:nvSpPr>
        <p:spPr>
          <a:xfrm>
            <a:off x="7884368" y="5949280"/>
            <a:ext cx="576064" cy="28803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08688"/>
          </a:xfrm>
        </p:spPr>
        <p:txBody>
          <a:bodyPr>
            <a:noAutofit/>
          </a:bodyPr>
          <a:lstStyle/>
          <a:p>
            <a:r>
              <a:rPr lang="es-ES" sz="3200" b="1" dirty="0" smtClean="0"/>
              <a:t>Eficiencia</a:t>
            </a:r>
            <a:r>
              <a:rPr lang="es-ES" sz="3600" b="1" dirty="0" smtClean="0"/>
              <a:t> del algoritmo de Selección</a:t>
            </a:r>
            <a:endParaRPr lang="es-AR" sz="3600" dirty="0"/>
          </a:p>
        </p:txBody>
      </p:sp>
      <p:sp>
        <p:nvSpPr>
          <p:cNvPr id="3" name="2 Marcador de contenido"/>
          <p:cNvSpPr>
            <a:spLocks noGrp="1"/>
          </p:cNvSpPr>
          <p:nvPr>
            <p:ph idx="1"/>
          </p:nvPr>
        </p:nvSpPr>
        <p:spPr>
          <a:xfrm>
            <a:off x="457200" y="1556792"/>
            <a:ext cx="8435280" cy="5301208"/>
          </a:xfrm>
        </p:spPr>
        <p:txBody>
          <a:bodyPr>
            <a:noAutofit/>
          </a:bodyPr>
          <a:lstStyle/>
          <a:p>
            <a:pPr marL="0" indent="0">
              <a:spcBef>
                <a:spcPts val="0"/>
              </a:spcBef>
              <a:buNone/>
            </a:pPr>
            <a:r>
              <a:rPr lang="es-ES" sz="1200" dirty="0" smtClean="0"/>
              <a:t>Recordemos que la acción estructurada iterativa Para-</a:t>
            </a:r>
            <a:r>
              <a:rPr lang="es-ES" sz="1200" dirty="0" err="1" smtClean="0"/>
              <a:t>finpara</a:t>
            </a:r>
            <a:r>
              <a:rPr lang="es-ES" sz="1200" dirty="0" smtClean="0"/>
              <a:t>  </a:t>
            </a:r>
            <a:r>
              <a:rPr lang="es-ES" sz="1200" b="1" dirty="0" smtClean="0"/>
              <a:t>siempre</a:t>
            </a:r>
            <a:r>
              <a:rPr lang="es-ES" sz="1200" dirty="0" smtClean="0"/>
              <a:t> se ejecuta la siguiente cantidad de veces:  </a:t>
            </a:r>
            <a:r>
              <a:rPr lang="es-ES" sz="1200" b="1" dirty="0" err="1" smtClean="0"/>
              <a:t>lím</a:t>
            </a:r>
            <a:r>
              <a:rPr lang="es-ES" sz="1200" b="1" dirty="0" smtClean="0"/>
              <a:t> </a:t>
            </a:r>
            <a:r>
              <a:rPr lang="es-ES" sz="1200" b="1" dirty="0" err="1" smtClean="0"/>
              <a:t>sup</a:t>
            </a:r>
            <a:r>
              <a:rPr lang="es-ES" sz="1200" b="1" dirty="0" smtClean="0"/>
              <a:t> – </a:t>
            </a:r>
            <a:r>
              <a:rPr lang="es-ES" sz="1200" b="1" dirty="0" err="1" smtClean="0"/>
              <a:t>lím</a:t>
            </a:r>
            <a:r>
              <a:rPr lang="es-ES" sz="1200" b="1" dirty="0" smtClean="0"/>
              <a:t> </a:t>
            </a:r>
            <a:r>
              <a:rPr lang="es-ES" sz="1200" b="1" dirty="0" err="1" smtClean="0"/>
              <a:t>inf</a:t>
            </a:r>
            <a:r>
              <a:rPr lang="es-ES" sz="1200" b="1" dirty="0" smtClean="0"/>
              <a:t>  + 1</a:t>
            </a:r>
            <a:endParaRPr lang="es-ES" sz="1200" dirty="0" smtClean="0"/>
          </a:p>
          <a:p>
            <a:pPr marL="0" indent="0">
              <a:spcBef>
                <a:spcPts val="0"/>
              </a:spcBef>
              <a:buNone/>
            </a:pPr>
            <a:r>
              <a:rPr lang="es-ES" sz="1200" b="1" dirty="0" smtClean="0"/>
              <a:t>  </a:t>
            </a:r>
            <a:endParaRPr lang="es-ES" sz="1200" dirty="0" smtClean="0">
              <a:solidFill>
                <a:schemeClr val="accent2">
                  <a:lumMod val="50000"/>
                </a:schemeClr>
              </a:solidFill>
            </a:endParaRPr>
          </a:p>
          <a:p>
            <a:pPr marL="0" indent="0">
              <a:spcBef>
                <a:spcPts val="0"/>
              </a:spcBef>
              <a:buNone/>
            </a:pPr>
            <a:r>
              <a:rPr lang="es-ES" sz="1200" b="1" dirty="0" smtClean="0">
                <a:solidFill>
                  <a:schemeClr val="accent2">
                    <a:lumMod val="50000"/>
                  </a:schemeClr>
                </a:solidFill>
              </a:rPr>
              <a:t>ANÁLISIS DE LA CANTIDAD DE COMPARACIONES</a:t>
            </a:r>
            <a:endParaRPr lang="es-ES" sz="1200" dirty="0" smtClean="0">
              <a:solidFill>
                <a:schemeClr val="accent2">
                  <a:lumMod val="50000"/>
                </a:schemeClr>
              </a:solidFill>
            </a:endParaRPr>
          </a:p>
          <a:p>
            <a:pPr marL="0" indent="0" algn="just">
              <a:spcBef>
                <a:spcPts val="0"/>
              </a:spcBef>
              <a:buNone/>
            </a:pPr>
            <a:r>
              <a:rPr lang="es-ES" sz="1200" dirty="0" smtClean="0"/>
              <a:t>Observamos que en el código existe una única comparación:   (</a:t>
            </a:r>
            <a:r>
              <a:rPr lang="es-ES" sz="1200" b="1" dirty="0" smtClean="0"/>
              <a:t>a[j] &lt; a[min]</a:t>
            </a:r>
            <a:r>
              <a:rPr lang="es-ES" sz="1200" dirty="0" smtClean="0"/>
              <a:t>) , la cual se encuentra ubicada en el para-</a:t>
            </a:r>
            <a:r>
              <a:rPr lang="es-ES" sz="1200" dirty="0" err="1" smtClean="0"/>
              <a:t>finpara</a:t>
            </a:r>
            <a:r>
              <a:rPr lang="es-ES" sz="1200" dirty="0" smtClean="0"/>
              <a:t> de adentro. Observamos también que </a:t>
            </a:r>
            <a:r>
              <a:rPr lang="es-ES" sz="1200" b="1" dirty="0" smtClean="0"/>
              <a:t>en el mejor caso</a:t>
            </a:r>
            <a:r>
              <a:rPr lang="es-ES" sz="1200" dirty="0" smtClean="0"/>
              <a:t> (cuando el arreglo ya está ordenado) y </a:t>
            </a:r>
            <a:r>
              <a:rPr lang="es-ES" sz="1200" b="1" dirty="0" smtClean="0"/>
              <a:t>en el peor caso</a:t>
            </a:r>
            <a:r>
              <a:rPr lang="es-ES" sz="1200" dirty="0" smtClean="0"/>
              <a:t> (cuando el arreglo está ordenado de manera inversa) </a:t>
            </a:r>
            <a:r>
              <a:rPr lang="es-ES" sz="1200" b="1" dirty="0" smtClean="0"/>
              <a:t>coincidirán la cantidad de comparaciones.</a:t>
            </a:r>
            <a:endParaRPr lang="es-ES" sz="1200" dirty="0" smtClean="0"/>
          </a:p>
          <a:p>
            <a:pPr marL="0" indent="0">
              <a:spcBef>
                <a:spcPts val="0"/>
              </a:spcBef>
              <a:buNone/>
            </a:pPr>
            <a:r>
              <a:rPr lang="es-ES" sz="1200" dirty="0" smtClean="0"/>
              <a:t>Hallemos esa cantidad:    El Para-</a:t>
            </a:r>
            <a:r>
              <a:rPr lang="es-ES" sz="1200" dirty="0" err="1" smtClean="0"/>
              <a:t>finpara</a:t>
            </a:r>
            <a:r>
              <a:rPr lang="es-ES" sz="1200" dirty="0" smtClean="0"/>
              <a:t> de afuera se ejecuta: N-2 -0 + 1= </a:t>
            </a:r>
            <a:r>
              <a:rPr lang="es-ES" sz="1200" b="1" dirty="0" smtClean="0"/>
              <a:t>N-1 veces</a:t>
            </a:r>
            <a:endParaRPr lang="es-ES" sz="1200" dirty="0" smtClean="0"/>
          </a:p>
          <a:p>
            <a:pPr marL="0" indent="0">
              <a:spcBef>
                <a:spcPts val="0"/>
              </a:spcBef>
              <a:buNone/>
            </a:pPr>
            <a:r>
              <a:rPr lang="es-ES" sz="1200" dirty="0" smtClean="0"/>
              <a:t>Veamos cuantas veces se ejecuta el Para-</a:t>
            </a:r>
            <a:r>
              <a:rPr lang="es-ES" sz="1200" dirty="0" err="1" smtClean="0"/>
              <a:t>finpara</a:t>
            </a:r>
            <a:r>
              <a:rPr lang="es-ES" sz="1200" dirty="0" smtClean="0"/>
              <a:t> de adentro:</a:t>
            </a:r>
          </a:p>
          <a:p>
            <a:pPr marL="0" indent="0">
              <a:spcBef>
                <a:spcPts val="0"/>
              </a:spcBef>
              <a:buNone/>
            </a:pPr>
            <a:r>
              <a:rPr lang="es-ES" sz="1200" dirty="0" smtClean="0"/>
              <a:t>Cuando i=0, j varía desde 1 hasta N-1, entonces el para-</a:t>
            </a:r>
            <a:r>
              <a:rPr lang="es-ES" sz="1200" dirty="0" err="1" smtClean="0"/>
              <a:t>finpara</a:t>
            </a:r>
            <a:r>
              <a:rPr lang="es-ES" sz="1200" dirty="0" smtClean="0"/>
              <a:t> se ejecuta: N-1 -1 + 1= </a:t>
            </a:r>
            <a:r>
              <a:rPr lang="es-ES" sz="1200" b="1" dirty="0" smtClean="0"/>
              <a:t>N-1 veces</a:t>
            </a:r>
            <a:endParaRPr lang="es-ES" sz="1200" dirty="0" smtClean="0"/>
          </a:p>
          <a:p>
            <a:pPr marL="0" indent="0">
              <a:spcBef>
                <a:spcPts val="0"/>
              </a:spcBef>
              <a:buNone/>
            </a:pPr>
            <a:r>
              <a:rPr lang="es-ES" sz="1200" dirty="0" smtClean="0"/>
              <a:t>Cuando i=1, j varía desde 2 hasta N-1, entonces el para-</a:t>
            </a:r>
            <a:r>
              <a:rPr lang="es-ES" sz="1200" dirty="0" err="1" smtClean="0"/>
              <a:t>finpara</a:t>
            </a:r>
            <a:r>
              <a:rPr lang="es-ES" sz="1200" dirty="0" smtClean="0"/>
              <a:t> se ejecuta: N-1 -2 + 1= </a:t>
            </a:r>
            <a:r>
              <a:rPr lang="es-ES" sz="1200" b="1" dirty="0" smtClean="0"/>
              <a:t>N-2 veces</a:t>
            </a:r>
            <a:endParaRPr lang="es-ES" sz="1200" dirty="0" smtClean="0"/>
          </a:p>
          <a:p>
            <a:pPr marL="0" indent="0">
              <a:spcBef>
                <a:spcPts val="0"/>
              </a:spcBef>
              <a:buNone/>
            </a:pPr>
            <a:r>
              <a:rPr lang="es-ES" sz="1200" dirty="0" smtClean="0"/>
              <a:t>Cuando i=2, j varía desde 3 hasta N-1, entonces el para-</a:t>
            </a:r>
            <a:r>
              <a:rPr lang="es-ES" sz="1200" dirty="0" err="1" smtClean="0"/>
              <a:t>finpara</a:t>
            </a:r>
            <a:r>
              <a:rPr lang="es-ES" sz="1200" dirty="0" smtClean="0"/>
              <a:t> se ejecuta: N-1 -3 + 1= </a:t>
            </a:r>
            <a:r>
              <a:rPr lang="es-ES" sz="1200" b="1" dirty="0" smtClean="0"/>
              <a:t>N-3 veces</a:t>
            </a:r>
            <a:endParaRPr lang="es-ES" sz="1200" dirty="0" smtClean="0"/>
          </a:p>
          <a:p>
            <a:pPr marL="0" indent="0">
              <a:spcBef>
                <a:spcPts val="0"/>
              </a:spcBef>
              <a:buNone/>
            </a:pPr>
            <a:r>
              <a:rPr lang="es-ES" sz="1200" dirty="0" smtClean="0"/>
              <a:t>……</a:t>
            </a:r>
            <a:endParaRPr lang="es-ES" sz="1200" dirty="0" smtClean="0">
              <a:solidFill>
                <a:schemeClr val="accent2">
                  <a:lumMod val="50000"/>
                </a:schemeClr>
              </a:solidFill>
            </a:endParaRPr>
          </a:p>
          <a:p>
            <a:pPr marL="0" indent="0">
              <a:spcBef>
                <a:spcPts val="0"/>
              </a:spcBef>
              <a:buNone/>
            </a:pPr>
            <a:r>
              <a:rPr lang="es-ES" sz="1200" dirty="0" smtClean="0">
                <a:solidFill>
                  <a:schemeClr val="accent1">
                    <a:lumMod val="50000"/>
                  </a:schemeClr>
                </a:solidFill>
              </a:rPr>
              <a:t>Cuando i=N-2, j varía desde N-1 hasta N-1, entonces el para-</a:t>
            </a:r>
            <a:r>
              <a:rPr lang="es-ES" sz="1200" dirty="0" err="1" smtClean="0">
                <a:solidFill>
                  <a:schemeClr val="accent1">
                    <a:lumMod val="50000"/>
                  </a:schemeClr>
                </a:solidFill>
              </a:rPr>
              <a:t>finpara</a:t>
            </a:r>
            <a:r>
              <a:rPr lang="es-ES" sz="1200" dirty="0" smtClean="0">
                <a:solidFill>
                  <a:schemeClr val="accent1">
                    <a:lumMod val="50000"/>
                  </a:schemeClr>
                </a:solidFill>
              </a:rPr>
              <a:t> se ejecuta: N-1 –(N-1) + 1= </a:t>
            </a:r>
            <a:r>
              <a:rPr lang="es-ES" sz="1200" b="1" dirty="0" smtClean="0">
                <a:solidFill>
                  <a:schemeClr val="accent1">
                    <a:lumMod val="50000"/>
                  </a:schemeClr>
                </a:solidFill>
              </a:rPr>
              <a:t>1 vez</a:t>
            </a:r>
            <a:endParaRPr lang="es-ES" sz="1200" dirty="0" smtClean="0">
              <a:solidFill>
                <a:schemeClr val="accent1">
                  <a:lumMod val="50000"/>
                </a:schemeClr>
              </a:solidFill>
            </a:endParaRPr>
          </a:p>
          <a:p>
            <a:pPr marL="0" indent="0">
              <a:spcBef>
                <a:spcPts val="0"/>
              </a:spcBef>
              <a:buNone/>
            </a:pPr>
            <a:r>
              <a:rPr lang="es-ES" sz="1200" b="1" dirty="0" smtClean="0"/>
              <a:t> </a:t>
            </a:r>
            <a:endParaRPr lang="es-ES" sz="1200" dirty="0" smtClean="0"/>
          </a:p>
          <a:p>
            <a:pPr marL="0" indent="0">
              <a:spcBef>
                <a:spcPts val="0"/>
              </a:spcBef>
              <a:buNone/>
            </a:pPr>
            <a:r>
              <a:rPr lang="es-ES" sz="1200" dirty="0" smtClean="0"/>
              <a:t>Si </a:t>
            </a:r>
            <a:r>
              <a:rPr lang="es-ES" sz="1200" b="1" dirty="0" smtClean="0"/>
              <a:t>sumamos las veces</a:t>
            </a:r>
            <a:r>
              <a:rPr lang="es-ES" sz="1200" dirty="0" smtClean="0"/>
              <a:t> que se ejecuta el para de adentro obtenemos:</a:t>
            </a:r>
          </a:p>
          <a:p>
            <a:pPr marL="0" indent="0">
              <a:spcBef>
                <a:spcPts val="0"/>
              </a:spcBef>
              <a:buNone/>
            </a:pPr>
            <a:r>
              <a:rPr lang="es-ES" sz="1200" dirty="0" smtClean="0"/>
              <a:t>(N-1) + ( N-2)  + ( N-3)  +  . . . +  1 = ( (N-1) + 1 ) * (N-1)/2</a:t>
            </a:r>
          </a:p>
          <a:p>
            <a:pPr marL="0" indent="0" algn="just">
              <a:spcBef>
                <a:spcPts val="0"/>
              </a:spcBef>
              <a:buNone/>
            </a:pPr>
            <a:r>
              <a:rPr lang="es-ES" sz="1200" dirty="0" smtClean="0"/>
              <a:t>Esta última igualdad se obtiene aplicando la propiedad de series aritméticas (que es el primer miembro de esta igualdad): se suman el primer y el último término (N-1) y 1;  se lo multiplica por la cantidad de términos que tiene esa serie aritmética (N-1 ) que es la cantidad de veces que se ejecuta el para-</a:t>
            </a:r>
            <a:r>
              <a:rPr lang="es-ES" sz="1200" dirty="0" err="1" smtClean="0"/>
              <a:t>finpara</a:t>
            </a:r>
            <a:r>
              <a:rPr lang="es-ES" sz="1200" dirty="0" smtClean="0"/>
              <a:t> de afuera, y se lo divide en dos. Quedando así, la siguiente fórmula: </a:t>
            </a:r>
            <a:r>
              <a:rPr lang="es-ES" sz="1200" b="1" dirty="0" smtClean="0"/>
              <a:t> N*(N-1)/2</a:t>
            </a:r>
            <a:endParaRPr lang="es-ES" sz="1200" dirty="0" smtClean="0"/>
          </a:p>
          <a:p>
            <a:pPr marL="0" indent="0" algn="just">
              <a:spcBef>
                <a:spcPts val="0"/>
              </a:spcBef>
              <a:buNone/>
            </a:pPr>
            <a:r>
              <a:rPr lang="es-ES" sz="1200" dirty="0" smtClean="0"/>
              <a:t>Entonces ,</a:t>
            </a:r>
            <a:r>
              <a:rPr lang="es-ES" sz="1200" dirty="0" smtClean="0">
                <a:solidFill>
                  <a:schemeClr val="accent2">
                    <a:lumMod val="50000"/>
                  </a:schemeClr>
                </a:solidFill>
              </a:rPr>
              <a:t> </a:t>
            </a:r>
            <a:r>
              <a:rPr lang="es-ES" sz="1200" b="1" dirty="0" smtClean="0">
                <a:solidFill>
                  <a:schemeClr val="accent2">
                    <a:lumMod val="50000"/>
                  </a:schemeClr>
                </a:solidFill>
              </a:rPr>
              <a:t>la cantidad de Comparaciones</a:t>
            </a:r>
            <a:r>
              <a:rPr lang="es-ES" sz="1200" dirty="0" smtClean="0">
                <a:solidFill>
                  <a:schemeClr val="accent2">
                    <a:lumMod val="50000"/>
                  </a:schemeClr>
                </a:solidFill>
              </a:rPr>
              <a:t> que se realizan </a:t>
            </a:r>
            <a:r>
              <a:rPr lang="es-ES" sz="1200" b="1" dirty="0" smtClean="0">
                <a:solidFill>
                  <a:schemeClr val="accent2">
                    <a:lumMod val="50000"/>
                  </a:schemeClr>
                </a:solidFill>
              </a:rPr>
              <a:t>en el mejor</a:t>
            </a:r>
            <a:r>
              <a:rPr lang="es-ES" sz="1200" dirty="0" smtClean="0">
                <a:solidFill>
                  <a:schemeClr val="accent2">
                    <a:lumMod val="50000"/>
                  </a:schemeClr>
                </a:solidFill>
              </a:rPr>
              <a:t> y </a:t>
            </a:r>
            <a:r>
              <a:rPr lang="es-ES" sz="1200" b="1" dirty="0" smtClean="0">
                <a:solidFill>
                  <a:schemeClr val="accent2">
                    <a:lumMod val="50000"/>
                  </a:schemeClr>
                </a:solidFill>
              </a:rPr>
              <a:t>en el peor caso</a:t>
            </a:r>
            <a:r>
              <a:rPr lang="es-ES" sz="1200" dirty="0" smtClean="0">
                <a:solidFill>
                  <a:schemeClr val="accent2">
                    <a:lumMod val="50000"/>
                  </a:schemeClr>
                </a:solidFill>
              </a:rPr>
              <a:t> es:  </a:t>
            </a:r>
            <a:r>
              <a:rPr lang="es-ES" sz="1200" b="1" dirty="0" smtClean="0">
                <a:solidFill>
                  <a:schemeClr val="accent2">
                    <a:lumMod val="50000"/>
                  </a:schemeClr>
                </a:solidFill>
              </a:rPr>
              <a:t>N*(N-1)/2 </a:t>
            </a:r>
            <a:endParaRPr lang="es-ES" sz="1200" dirty="0" smtClean="0">
              <a:solidFill>
                <a:schemeClr val="accent2">
                  <a:lumMod val="50000"/>
                </a:schemeClr>
              </a:solidFill>
            </a:endParaRPr>
          </a:p>
          <a:p>
            <a:pPr marL="0" indent="0">
              <a:spcBef>
                <a:spcPts val="0"/>
              </a:spcBef>
              <a:buNone/>
            </a:pPr>
            <a:r>
              <a:rPr lang="es-ES" sz="1200" dirty="0" smtClean="0"/>
              <a:t> </a:t>
            </a:r>
          </a:p>
          <a:p>
            <a:pPr marL="0" indent="0">
              <a:spcBef>
                <a:spcPts val="0"/>
              </a:spcBef>
              <a:buNone/>
            </a:pPr>
            <a:r>
              <a:rPr lang="es-ES" sz="1200" b="1" dirty="0" smtClean="0">
                <a:solidFill>
                  <a:schemeClr val="accent2">
                    <a:lumMod val="50000"/>
                  </a:schemeClr>
                </a:solidFill>
              </a:rPr>
              <a:t>ANÁLISIS DE LA CANTIDAD DE INTERCAMBIOS</a:t>
            </a:r>
            <a:endParaRPr lang="es-ES" sz="1200" dirty="0" smtClean="0">
              <a:solidFill>
                <a:schemeClr val="accent2">
                  <a:lumMod val="50000"/>
                </a:schemeClr>
              </a:solidFill>
            </a:endParaRPr>
          </a:p>
          <a:p>
            <a:pPr marL="0" indent="0" algn="just">
              <a:spcBef>
                <a:spcPts val="0"/>
              </a:spcBef>
              <a:buNone/>
            </a:pPr>
            <a:r>
              <a:rPr lang="es-ES" sz="1200" dirty="0" smtClean="0"/>
              <a:t>Observamos que en el código existen tres asignaciones, correspondientes a los intercambios; los cuales están ubicados en el para-</a:t>
            </a:r>
            <a:r>
              <a:rPr lang="es-ES" sz="1200" dirty="0" err="1" smtClean="0"/>
              <a:t>finpara</a:t>
            </a:r>
            <a:r>
              <a:rPr lang="es-ES" sz="1200" dirty="0" smtClean="0"/>
              <a:t> de afuera. Como hemos dicho que esta estructura </a:t>
            </a:r>
            <a:r>
              <a:rPr lang="es-ES" sz="1200" b="1" dirty="0" smtClean="0"/>
              <a:t>siempre </a:t>
            </a:r>
            <a:r>
              <a:rPr lang="es-ES" sz="1200" dirty="0" smtClean="0"/>
              <a:t>se ejecuta N-1 veces, entonces siempre se van a realizar </a:t>
            </a:r>
            <a:endParaRPr lang="es-ES" sz="1200" dirty="0" smtClean="0">
              <a:solidFill>
                <a:schemeClr val="accent2">
                  <a:lumMod val="50000"/>
                </a:schemeClr>
              </a:solidFill>
            </a:endParaRPr>
          </a:p>
          <a:p>
            <a:pPr marL="0" indent="0" algn="ctr">
              <a:spcBef>
                <a:spcPts val="0"/>
              </a:spcBef>
              <a:buNone/>
            </a:pPr>
            <a:r>
              <a:rPr lang="es-ES" sz="1200" b="1" dirty="0" smtClean="0">
                <a:solidFill>
                  <a:schemeClr val="accent2">
                    <a:lumMod val="50000"/>
                  </a:schemeClr>
                </a:solidFill>
              </a:rPr>
              <a:t>3* (N-1) intercambios, en el mejor y en el peor caso.</a:t>
            </a:r>
            <a:endParaRPr lang="es-ES" sz="1200" dirty="0" smtClean="0">
              <a:solidFill>
                <a:schemeClr val="accent2">
                  <a:lumMod val="50000"/>
                </a:schemeClr>
              </a:solidFill>
            </a:endParaRPr>
          </a:p>
          <a:p>
            <a:pPr>
              <a:spcBef>
                <a:spcPts val="0"/>
              </a:spcBef>
            </a:pPr>
            <a:endParaRPr lang="es-AR" sz="1200" dirty="0"/>
          </a:p>
        </p:txBody>
      </p:sp>
      <p:sp>
        <p:nvSpPr>
          <p:cNvPr id="4" name="3 Botón de acción: Hacia atrás o Anterior">
            <a:hlinkClick r:id="rId2" action="ppaction://hlinksldjump" highlightClick="1"/>
          </p:cNvPr>
          <p:cNvSpPr/>
          <p:nvPr/>
        </p:nvSpPr>
        <p:spPr>
          <a:xfrm>
            <a:off x="8100392" y="6453336"/>
            <a:ext cx="576064" cy="28803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36680"/>
          </a:xfrm>
        </p:spPr>
        <p:txBody>
          <a:bodyPr>
            <a:noAutofit/>
          </a:bodyPr>
          <a:lstStyle/>
          <a:p>
            <a:r>
              <a:rPr lang="es-ES" sz="3200" b="1" dirty="0" smtClean="0"/>
              <a:t>Eficiencia del algoritmo de Inserción Directa</a:t>
            </a:r>
            <a:endParaRPr lang="es-AR" sz="3200" dirty="0"/>
          </a:p>
        </p:txBody>
      </p:sp>
      <p:sp>
        <p:nvSpPr>
          <p:cNvPr id="3" name="2 Marcador de contenido"/>
          <p:cNvSpPr>
            <a:spLocks noGrp="1"/>
          </p:cNvSpPr>
          <p:nvPr>
            <p:ph idx="1"/>
          </p:nvPr>
        </p:nvSpPr>
        <p:spPr>
          <a:xfrm>
            <a:off x="395536" y="1412776"/>
            <a:ext cx="8229600" cy="4893176"/>
          </a:xfrm>
        </p:spPr>
        <p:txBody>
          <a:bodyPr>
            <a:noAutofit/>
          </a:bodyPr>
          <a:lstStyle/>
          <a:p>
            <a:pPr marL="0" indent="0">
              <a:buNone/>
            </a:pPr>
            <a:r>
              <a:rPr lang="es-ES" sz="1200" b="1" dirty="0" smtClean="0">
                <a:latin typeface="+mj-lt"/>
              </a:rPr>
              <a:t>ANÁLISIS DE LA CANTIDAD DE COMPARACIONES</a:t>
            </a:r>
            <a:endParaRPr lang="es-ES" sz="1200" dirty="0" smtClean="0">
              <a:latin typeface="+mj-lt"/>
            </a:endParaRPr>
          </a:p>
          <a:p>
            <a:pPr marL="0" indent="0">
              <a:buNone/>
            </a:pPr>
            <a:r>
              <a:rPr lang="es-ES" sz="1200" dirty="0" smtClean="0">
                <a:solidFill>
                  <a:schemeClr val="accent2">
                    <a:lumMod val="50000"/>
                  </a:schemeClr>
                </a:solidFill>
                <a:latin typeface="+mj-lt"/>
              </a:rPr>
              <a:t>El Para-</a:t>
            </a:r>
            <a:r>
              <a:rPr lang="es-ES" sz="1200" dirty="0" err="1" smtClean="0">
                <a:solidFill>
                  <a:schemeClr val="accent2">
                    <a:lumMod val="50000"/>
                  </a:schemeClr>
                </a:solidFill>
                <a:latin typeface="+mj-lt"/>
              </a:rPr>
              <a:t>finpara</a:t>
            </a:r>
            <a:r>
              <a:rPr lang="es-ES" sz="1200" dirty="0" smtClean="0">
                <a:solidFill>
                  <a:schemeClr val="accent2">
                    <a:lumMod val="50000"/>
                  </a:schemeClr>
                </a:solidFill>
                <a:latin typeface="+mj-lt"/>
              </a:rPr>
              <a:t>  se ejecuta: N-1 -1 + 1= </a:t>
            </a:r>
            <a:r>
              <a:rPr lang="es-ES" sz="1200" b="1" dirty="0" smtClean="0">
                <a:solidFill>
                  <a:schemeClr val="accent2">
                    <a:lumMod val="50000"/>
                  </a:schemeClr>
                </a:solidFill>
                <a:latin typeface="+mj-lt"/>
              </a:rPr>
              <a:t>N-1 veces</a:t>
            </a:r>
            <a:endParaRPr lang="es-ES" sz="1200" dirty="0" smtClean="0">
              <a:solidFill>
                <a:schemeClr val="accent2">
                  <a:lumMod val="50000"/>
                </a:schemeClr>
              </a:solidFill>
              <a:latin typeface="+mj-lt"/>
            </a:endParaRPr>
          </a:p>
          <a:p>
            <a:pPr marL="0" indent="0" algn="just">
              <a:buNone/>
            </a:pPr>
            <a:r>
              <a:rPr lang="es-ES" sz="1200" dirty="0" smtClean="0">
                <a:solidFill>
                  <a:schemeClr val="accent2">
                    <a:lumMod val="50000"/>
                  </a:schemeClr>
                </a:solidFill>
                <a:latin typeface="+mj-lt"/>
              </a:rPr>
              <a:t>Observamos que en el código existe una única comparación:  </a:t>
            </a:r>
            <a:r>
              <a:rPr lang="es-ES" sz="1200" b="1" dirty="0" smtClean="0">
                <a:solidFill>
                  <a:schemeClr val="accent2">
                    <a:lumMod val="50000"/>
                  </a:schemeClr>
                </a:solidFill>
                <a:latin typeface="+mj-lt"/>
              </a:rPr>
              <a:t>valor &lt; a[j] </a:t>
            </a:r>
            <a:r>
              <a:rPr lang="es-ES" sz="1200" dirty="0" smtClean="0">
                <a:solidFill>
                  <a:schemeClr val="accent2">
                    <a:lumMod val="50000"/>
                  </a:schemeClr>
                </a:solidFill>
                <a:latin typeface="+mj-lt"/>
              </a:rPr>
              <a:t> , la cual se encuentra ubicada en el mientras-</a:t>
            </a:r>
            <a:r>
              <a:rPr lang="es-ES" sz="1200" dirty="0" err="1" smtClean="0">
                <a:solidFill>
                  <a:schemeClr val="accent2">
                    <a:lumMod val="50000"/>
                  </a:schemeClr>
                </a:solidFill>
                <a:latin typeface="+mj-lt"/>
              </a:rPr>
              <a:t>finmientras</a:t>
            </a:r>
            <a:r>
              <a:rPr lang="es-ES" sz="1200" dirty="0" smtClean="0">
                <a:solidFill>
                  <a:schemeClr val="accent2">
                    <a:lumMod val="50000"/>
                  </a:schemeClr>
                </a:solidFill>
                <a:latin typeface="+mj-lt"/>
              </a:rPr>
              <a:t>. </a:t>
            </a:r>
          </a:p>
          <a:p>
            <a:pPr marL="0" indent="0" algn="just">
              <a:buNone/>
            </a:pPr>
            <a:r>
              <a:rPr lang="es-ES" sz="1200" b="1" dirty="0" smtClean="0">
                <a:latin typeface="+mj-lt"/>
              </a:rPr>
              <a:t>En el mejor caso</a:t>
            </a:r>
            <a:r>
              <a:rPr lang="es-ES" sz="1200" dirty="0" smtClean="0">
                <a:latin typeface="+mj-lt"/>
              </a:rPr>
              <a:t> (cuando el arreglo ya está ordenado),  esa comparación se realiza  </a:t>
            </a:r>
            <a:r>
              <a:rPr lang="es-ES" sz="1200" b="1" dirty="0" smtClean="0">
                <a:latin typeface="+mj-lt"/>
              </a:rPr>
              <a:t>N-1 veces</a:t>
            </a:r>
            <a:r>
              <a:rPr lang="es-ES" sz="1200" dirty="0" smtClean="0">
                <a:latin typeface="+mj-lt"/>
              </a:rPr>
              <a:t>, aunque nunca se ejecute el cuerpo del mientras, pues siempre esa comparación da Falso. </a:t>
            </a:r>
          </a:p>
          <a:p>
            <a:pPr marL="0" indent="0" algn="just">
              <a:buNone/>
            </a:pPr>
            <a:r>
              <a:rPr lang="es-ES" sz="1200" dirty="0" smtClean="0">
                <a:latin typeface="+mj-lt"/>
              </a:rPr>
              <a:t>Por lo tanto </a:t>
            </a:r>
            <a:r>
              <a:rPr lang="es-ES" sz="1200" b="1" dirty="0" smtClean="0">
                <a:latin typeface="+mj-lt"/>
              </a:rPr>
              <a:t>la cantidad mínima de comparaciones es: N-1</a:t>
            </a:r>
            <a:endParaRPr lang="es-ES" sz="1200" dirty="0" smtClean="0">
              <a:latin typeface="+mj-lt"/>
            </a:endParaRPr>
          </a:p>
          <a:p>
            <a:pPr marL="0" indent="0" algn="just">
              <a:buNone/>
            </a:pPr>
            <a:r>
              <a:rPr lang="es-ES" sz="1200" b="1" dirty="0" smtClean="0">
                <a:latin typeface="+mj-lt"/>
              </a:rPr>
              <a:t>En el peor caso</a:t>
            </a:r>
            <a:r>
              <a:rPr lang="es-ES" sz="1200" dirty="0" smtClean="0">
                <a:latin typeface="+mj-lt"/>
              </a:rPr>
              <a:t> (cuando el arreglo está ordenado de manera inversa) debemos analizar la cantidad de veces que se ejecuta el Mientras-</a:t>
            </a:r>
            <a:r>
              <a:rPr lang="es-ES" sz="1200" dirty="0" err="1" smtClean="0">
                <a:latin typeface="+mj-lt"/>
              </a:rPr>
              <a:t>finmientras</a:t>
            </a:r>
            <a:r>
              <a:rPr lang="es-ES" sz="1200" dirty="0" smtClean="0">
                <a:latin typeface="+mj-lt"/>
              </a:rPr>
              <a:t>, para hallar la cantidad máxima de comparaciones:</a:t>
            </a:r>
          </a:p>
          <a:p>
            <a:pPr marL="0" indent="0" algn="just">
              <a:buNone/>
            </a:pPr>
            <a:r>
              <a:rPr lang="es-ES" sz="1200" dirty="0" smtClean="0">
                <a:latin typeface="+mj-lt"/>
              </a:rPr>
              <a:t>Hallemos esa cantidad:</a:t>
            </a:r>
          </a:p>
          <a:p>
            <a:pPr marL="0" indent="0" algn="just">
              <a:buNone/>
            </a:pPr>
            <a:r>
              <a:rPr lang="es-ES" sz="1200" dirty="0" smtClean="0">
                <a:latin typeface="+mj-lt"/>
              </a:rPr>
              <a:t> El Para-</a:t>
            </a:r>
            <a:r>
              <a:rPr lang="es-ES" sz="1200" dirty="0" err="1" smtClean="0">
                <a:latin typeface="+mj-lt"/>
              </a:rPr>
              <a:t>finpara</a:t>
            </a:r>
            <a:r>
              <a:rPr lang="es-ES" sz="1200" dirty="0" smtClean="0">
                <a:latin typeface="+mj-lt"/>
              </a:rPr>
              <a:t> de afuera se ejecuta: N-1 -1 + 1= </a:t>
            </a:r>
            <a:r>
              <a:rPr lang="es-ES" sz="1200" b="1" dirty="0" smtClean="0">
                <a:latin typeface="+mj-lt"/>
              </a:rPr>
              <a:t>N-1 veces</a:t>
            </a:r>
            <a:endParaRPr lang="es-ES" sz="1200" dirty="0" smtClean="0">
              <a:latin typeface="+mj-lt"/>
            </a:endParaRPr>
          </a:p>
          <a:p>
            <a:pPr marL="0" indent="0" algn="just">
              <a:buNone/>
            </a:pPr>
            <a:r>
              <a:rPr lang="es-ES" sz="1200" dirty="0" smtClean="0">
                <a:latin typeface="+mj-lt"/>
              </a:rPr>
              <a:t>Cuando i=1, j varía desde 0 hasta 0, entonces el mientras-</a:t>
            </a:r>
            <a:r>
              <a:rPr lang="es-ES" sz="1200" dirty="0" err="1" smtClean="0">
                <a:latin typeface="+mj-lt"/>
              </a:rPr>
              <a:t>finmientras</a:t>
            </a:r>
            <a:r>
              <a:rPr lang="es-ES" sz="1200" dirty="0" smtClean="0">
                <a:latin typeface="+mj-lt"/>
              </a:rPr>
              <a:t> se ejecuta: </a:t>
            </a:r>
            <a:r>
              <a:rPr lang="es-ES" sz="1200" b="1" dirty="0" smtClean="0">
                <a:latin typeface="+mj-lt"/>
              </a:rPr>
              <a:t>1 vez</a:t>
            </a:r>
            <a:endParaRPr lang="es-ES" sz="1200" dirty="0" smtClean="0">
              <a:latin typeface="+mj-lt"/>
            </a:endParaRPr>
          </a:p>
          <a:p>
            <a:pPr marL="0" indent="0" algn="just">
              <a:buNone/>
            </a:pPr>
            <a:r>
              <a:rPr lang="es-ES" sz="1200" dirty="0" smtClean="0">
                <a:latin typeface="+mj-lt"/>
              </a:rPr>
              <a:t>Cuando i=2, j varía desde 1 hasta 0, entonces el mientras-</a:t>
            </a:r>
            <a:r>
              <a:rPr lang="es-ES" sz="1200" dirty="0" err="1" smtClean="0">
                <a:latin typeface="+mj-lt"/>
              </a:rPr>
              <a:t>finmientras</a:t>
            </a:r>
            <a:r>
              <a:rPr lang="es-ES" sz="1200" dirty="0" smtClean="0">
                <a:latin typeface="+mj-lt"/>
              </a:rPr>
              <a:t> se ejecuta: </a:t>
            </a:r>
            <a:r>
              <a:rPr lang="es-ES" sz="1200" b="1" dirty="0" smtClean="0">
                <a:latin typeface="+mj-lt"/>
              </a:rPr>
              <a:t>2 veces</a:t>
            </a:r>
            <a:endParaRPr lang="es-ES" sz="1200" dirty="0" smtClean="0">
              <a:latin typeface="+mj-lt"/>
            </a:endParaRPr>
          </a:p>
          <a:p>
            <a:pPr marL="0" indent="0" algn="just">
              <a:buNone/>
            </a:pPr>
            <a:r>
              <a:rPr lang="es-ES" sz="1200" dirty="0" smtClean="0">
                <a:latin typeface="+mj-lt"/>
              </a:rPr>
              <a:t>Cuando i=3, j varía desde 2 hasta 0, entonces el mientras-</a:t>
            </a:r>
            <a:r>
              <a:rPr lang="es-ES" sz="1200" dirty="0" err="1" smtClean="0">
                <a:latin typeface="+mj-lt"/>
              </a:rPr>
              <a:t>finmientras</a:t>
            </a:r>
            <a:r>
              <a:rPr lang="es-ES" sz="1200" dirty="0" smtClean="0">
                <a:latin typeface="+mj-lt"/>
              </a:rPr>
              <a:t> se ejecuta: </a:t>
            </a:r>
            <a:r>
              <a:rPr lang="es-ES" sz="1200" b="1" dirty="0" smtClean="0">
                <a:latin typeface="+mj-lt"/>
              </a:rPr>
              <a:t>3 veces</a:t>
            </a:r>
            <a:endParaRPr lang="es-ES" sz="1200" dirty="0" smtClean="0">
              <a:latin typeface="+mj-lt"/>
            </a:endParaRPr>
          </a:p>
          <a:p>
            <a:pPr marL="0" indent="0" algn="just">
              <a:buNone/>
            </a:pPr>
            <a:r>
              <a:rPr lang="es-ES" sz="1200" dirty="0" smtClean="0">
                <a:latin typeface="+mj-lt"/>
              </a:rPr>
              <a:t>……</a:t>
            </a:r>
          </a:p>
          <a:p>
            <a:pPr marL="0" indent="0" algn="just">
              <a:buNone/>
            </a:pPr>
            <a:r>
              <a:rPr lang="es-ES" sz="1200" dirty="0" smtClean="0">
                <a:latin typeface="+mj-lt"/>
              </a:rPr>
              <a:t>Cuando i=N-1, j varía desde N-2 hasta 0, entonces el mientras-</a:t>
            </a:r>
            <a:r>
              <a:rPr lang="es-ES" sz="1200" dirty="0" err="1" smtClean="0">
                <a:latin typeface="+mj-lt"/>
              </a:rPr>
              <a:t>finmientras</a:t>
            </a:r>
            <a:r>
              <a:rPr lang="es-ES" sz="1200" dirty="0" smtClean="0">
                <a:latin typeface="+mj-lt"/>
              </a:rPr>
              <a:t> se ejecuta: </a:t>
            </a:r>
            <a:r>
              <a:rPr lang="es-ES" sz="1200" b="1" dirty="0" smtClean="0">
                <a:latin typeface="+mj-lt"/>
              </a:rPr>
              <a:t>N-1</a:t>
            </a:r>
            <a:r>
              <a:rPr lang="es-ES" sz="1200" dirty="0" smtClean="0">
                <a:latin typeface="+mj-lt"/>
              </a:rPr>
              <a:t> </a:t>
            </a:r>
            <a:r>
              <a:rPr lang="es-ES" sz="1200" b="1" dirty="0" smtClean="0">
                <a:latin typeface="+mj-lt"/>
              </a:rPr>
              <a:t>veces</a:t>
            </a:r>
            <a:endParaRPr lang="es-ES" sz="1200" dirty="0" smtClean="0">
              <a:latin typeface="+mj-lt"/>
            </a:endParaRPr>
          </a:p>
          <a:p>
            <a:pPr marL="0" indent="0" algn="just">
              <a:buNone/>
            </a:pPr>
            <a:r>
              <a:rPr lang="es-ES" sz="1200" dirty="0" smtClean="0">
                <a:latin typeface="+mj-lt"/>
              </a:rPr>
              <a:t> Si </a:t>
            </a:r>
            <a:r>
              <a:rPr lang="es-ES" sz="1200" b="1" dirty="0" smtClean="0">
                <a:latin typeface="+mj-lt"/>
              </a:rPr>
              <a:t>sumamos las veces</a:t>
            </a:r>
            <a:r>
              <a:rPr lang="es-ES" sz="1200" dirty="0" smtClean="0">
                <a:latin typeface="+mj-lt"/>
              </a:rPr>
              <a:t> que se ejecuta el mientras </a:t>
            </a:r>
            <a:r>
              <a:rPr lang="es-ES" sz="1200" dirty="0" err="1" smtClean="0">
                <a:latin typeface="+mj-lt"/>
              </a:rPr>
              <a:t>finmientras</a:t>
            </a:r>
            <a:r>
              <a:rPr lang="es-ES" sz="1200" dirty="0" smtClean="0">
                <a:latin typeface="+mj-lt"/>
              </a:rPr>
              <a:t> obtenemos:</a:t>
            </a:r>
          </a:p>
          <a:p>
            <a:pPr marL="0" indent="0" algn="just">
              <a:buNone/>
            </a:pPr>
            <a:r>
              <a:rPr lang="es-ES" sz="1200" dirty="0" smtClean="0">
                <a:latin typeface="+mj-lt"/>
              </a:rPr>
              <a:t>1 +  2 + 3 + . . . + (N-1) = ( 1 +  (N-1) ) * (N-1)/2</a:t>
            </a:r>
          </a:p>
          <a:p>
            <a:pPr marL="0" indent="0" algn="just">
              <a:buNone/>
            </a:pPr>
            <a:r>
              <a:rPr lang="es-ES" sz="1200" dirty="0" smtClean="0">
                <a:solidFill>
                  <a:schemeClr val="accent2">
                    <a:lumMod val="50000"/>
                  </a:schemeClr>
                </a:solidFill>
                <a:latin typeface="+mj-lt"/>
              </a:rPr>
              <a:t>Esta última igualdad se obtiene aplicando la propiedad de series aritméticas (que es el primer miembro de esta igualdad): se suman el primer y el último término 1 y  (N-1);  se lo multiplica por la cantidad de términos que tiene esa serie aritmética (N-1 ) que es la cantidad de veces que se ejecuta el para-</a:t>
            </a:r>
            <a:r>
              <a:rPr lang="es-ES" sz="1200" dirty="0" err="1" smtClean="0">
                <a:solidFill>
                  <a:schemeClr val="accent2">
                    <a:lumMod val="50000"/>
                  </a:schemeClr>
                </a:solidFill>
                <a:latin typeface="+mj-lt"/>
              </a:rPr>
              <a:t>finpara</a:t>
            </a:r>
            <a:r>
              <a:rPr lang="es-ES" sz="1200" dirty="0" smtClean="0">
                <a:solidFill>
                  <a:schemeClr val="accent2">
                    <a:lumMod val="50000"/>
                  </a:schemeClr>
                </a:solidFill>
                <a:latin typeface="+mj-lt"/>
              </a:rPr>
              <a:t> , y se lo divide en dos. Quedando así, la siguiente fórmula: </a:t>
            </a:r>
            <a:r>
              <a:rPr lang="es-ES" sz="1200" b="1" dirty="0" smtClean="0">
                <a:solidFill>
                  <a:schemeClr val="accent2">
                    <a:lumMod val="50000"/>
                  </a:schemeClr>
                </a:solidFill>
                <a:latin typeface="+mj-lt"/>
              </a:rPr>
              <a:t> N*(N-1)/2</a:t>
            </a:r>
            <a:endParaRPr lang="es-ES" sz="1200" dirty="0" smtClean="0">
              <a:solidFill>
                <a:schemeClr val="accent2">
                  <a:lumMod val="50000"/>
                </a:schemeClr>
              </a:solidFill>
              <a:latin typeface="+mj-lt"/>
            </a:endParaRPr>
          </a:p>
          <a:p>
            <a:pPr marL="0" indent="0" algn="just">
              <a:buNone/>
            </a:pPr>
            <a:r>
              <a:rPr lang="es-ES" sz="1200" dirty="0" smtClean="0">
                <a:solidFill>
                  <a:schemeClr val="accent2">
                    <a:lumMod val="50000"/>
                  </a:schemeClr>
                </a:solidFill>
                <a:latin typeface="+mj-lt"/>
              </a:rPr>
              <a:t>Entonces, </a:t>
            </a:r>
            <a:r>
              <a:rPr lang="es-ES" sz="1200" b="1" dirty="0" smtClean="0">
                <a:solidFill>
                  <a:schemeClr val="accent2">
                    <a:lumMod val="50000"/>
                  </a:schemeClr>
                </a:solidFill>
                <a:latin typeface="+mj-lt"/>
              </a:rPr>
              <a:t>la cantidad de Comparaciones</a:t>
            </a:r>
            <a:r>
              <a:rPr lang="es-ES" sz="1200" dirty="0" smtClean="0">
                <a:solidFill>
                  <a:schemeClr val="accent2">
                    <a:lumMod val="50000"/>
                  </a:schemeClr>
                </a:solidFill>
                <a:latin typeface="+mj-lt"/>
              </a:rPr>
              <a:t> que se realizan  </a:t>
            </a:r>
            <a:r>
              <a:rPr lang="es-ES" sz="1200" b="1" dirty="0" smtClean="0">
                <a:solidFill>
                  <a:schemeClr val="accent2">
                    <a:lumMod val="50000"/>
                  </a:schemeClr>
                </a:solidFill>
                <a:latin typeface="+mj-lt"/>
              </a:rPr>
              <a:t>en el peor caso</a:t>
            </a:r>
            <a:r>
              <a:rPr lang="es-ES" sz="1200" dirty="0" smtClean="0">
                <a:solidFill>
                  <a:schemeClr val="accent2">
                    <a:lumMod val="50000"/>
                  </a:schemeClr>
                </a:solidFill>
                <a:latin typeface="+mj-lt"/>
              </a:rPr>
              <a:t> es:  </a:t>
            </a:r>
            <a:r>
              <a:rPr lang="es-ES" sz="1200" b="1" dirty="0" smtClean="0">
                <a:solidFill>
                  <a:schemeClr val="accent2">
                    <a:lumMod val="50000"/>
                  </a:schemeClr>
                </a:solidFill>
                <a:latin typeface="+mj-lt"/>
              </a:rPr>
              <a:t>N*(N-1)/2 </a:t>
            </a:r>
            <a:endParaRPr lang="es-ES" sz="1200" dirty="0" smtClean="0">
              <a:solidFill>
                <a:schemeClr val="accent2">
                  <a:lumMod val="50000"/>
                </a:schemeClr>
              </a:solidFill>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64672"/>
          </a:xfrm>
        </p:spPr>
        <p:txBody>
          <a:bodyPr>
            <a:noAutofit/>
          </a:bodyPr>
          <a:lstStyle/>
          <a:p>
            <a:r>
              <a:rPr lang="es-ES" sz="3200" b="1" dirty="0" smtClean="0"/>
              <a:t>Eficiencia del algoritmo de Inserción Directa</a:t>
            </a:r>
            <a:endParaRPr lang="es-AR" sz="2800" dirty="0"/>
          </a:p>
        </p:txBody>
      </p:sp>
      <p:sp>
        <p:nvSpPr>
          <p:cNvPr id="3" name="2 Marcador de contenido"/>
          <p:cNvSpPr>
            <a:spLocks noGrp="1"/>
          </p:cNvSpPr>
          <p:nvPr>
            <p:ph idx="1"/>
          </p:nvPr>
        </p:nvSpPr>
        <p:spPr>
          <a:xfrm>
            <a:off x="457200" y="1412776"/>
            <a:ext cx="8229600" cy="4911824"/>
          </a:xfrm>
        </p:spPr>
        <p:txBody>
          <a:bodyPr>
            <a:normAutofit/>
          </a:bodyPr>
          <a:lstStyle/>
          <a:p>
            <a:pPr marL="0" indent="0">
              <a:buNone/>
            </a:pPr>
            <a:r>
              <a:rPr lang="es-ES" sz="1400" b="1" dirty="0" smtClean="0">
                <a:latin typeface="+mj-lt"/>
              </a:rPr>
              <a:t>ANÁLISIS DE LA CANTIDAD DE INTERCAMBIOS</a:t>
            </a:r>
            <a:endParaRPr lang="es-ES" sz="1400" dirty="0" smtClean="0">
              <a:latin typeface="+mj-lt"/>
            </a:endParaRPr>
          </a:p>
          <a:p>
            <a:pPr marL="0" indent="0">
              <a:buNone/>
            </a:pPr>
            <a:r>
              <a:rPr lang="es-ES" sz="1400" dirty="0" smtClean="0">
                <a:latin typeface="+mj-lt"/>
              </a:rPr>
              <a:t>Observamos que en el código existen </a:t>
            </a:r>
            <a:r>
              <a:rPr lang="es-ES" sz="1400" b="1" dirty="0" smtClean="0">
                <a:latin typeface="+mj-lt"/>
              </a:rPr>
              <a:t>tres</a:t>
            </a:r>
            <a:r>
              <a:rPr lang="es-ES" sz="1400" dirty="0" smtClean="0">
                <a:latin typeface="+mj-lt"/>
              </a:rPr>
              <a:t> </a:t>
            </a:r>
            <a:r>
              <a:rPr lang="es-ES" sz="1400" b="1" dirty="0" smtClean="0">
                <a:latin typeface="+mj-lt"/>
              </a:rPr>
              <a:t>asignaciones,</a:t>
            </a:r>
            <a:r>
              <a:rPr lang="es-ES" sz="1400" dirty="0" smtClean="0">
                <a:latin typeface="+mj-lt"/>
              </a:rPr>
              <a:t> correspondientes a los intercambios:</a:t>
            </a:r>
          </a:p>
          <a:p>
            <a:pPr marL="0" indent="0" algn="just">
              <a:buNone/>
            </a:pPr>
            <a:r>
              <a:rPr lang="es-ES" sz="1400" dirty="0" smtClean="0">
                <a:latin typeface="+mj-lt"/>
              </a:rPr>
              <a:t>Dos están ubicadas en el para-</a:t>
            </a:r>
            <a:r>
              <a:rPr lang="es-ES" sz="1400" dirty="0" err="1" smtClean="0">
                <a:latin typeface="+mj-lt"/>
              </a:rPr>
              <a:t>finpara</a:t>
            </a:r>
            <a:r>
              <a:rPr lang="es-ES" sz="1400" dirty="0" smtClean="0">
                <a:latin typeface="+mj-lt"/>
              </a:rPr>
              <a:t>: </a:t>
            </a:r>
            <a:r>
              <a:rPr lang="es-ES" sz="1400" b="1" dirty="0" smtClean="0">
                <a:latin typeface="+mj-lt"/>
              </a:rPr>
              <a:t>Valor = a[i]  </a:t>
            </a:r>
            <a:r>
              <a:rPr lang="es-ES" sz="1400" dirty="0" smtClean="0">
                <a:latin typeface="+mj-lt"/>
              </a:rPr>
              <a:t>y  </a:t>
            </a:r>
            <a:r>
              <a:rPr lang="es-ES" sz="1400" b="1" dirty="0" smtClean="0">
                <a:latin typeface="+mj-lt"/>
              </a:rPr>
              <a:t>a[ j + 1] = valor</a:t>
            </a:r>
            <a:r>
              <a:rPr lang="es-ES" sz="1400" dirty="0" smtClean="0">
                <a:latin typeface="+mj-lt"/>
              </a:rPr>
              <a:t> , y otra ubicada dentro del mientras-</a:t>
            </a:r>
            <a:r>
              <a:rPr lang="es-ES" sz="1400" dirty="0" err="1" smtClean="0">
                <a:latin typeface="+mj-lt"/>
              </a:rPr>
              <a:t>finmientras</a:t>
            </a:r>
            <a:r>
              <a:rPr lang="es-ES" sz="1400" dirty="0" smtClean="0">
                <a:latin typeface="+mj-lt"/>
              </a:rPr>
              <a:t>: a[ j + 1] = a[ j ]  </a:t>
            </a:r>
          </a:p>
          <a:p>
            <a:pPr marL="0" indent="0" algn="just">
              <a:buNone/>
            </a:pPr>
            <a:r>
              <a:rPr lang="es-ES" sz="1400" dirty="0" smtClean="0">
                <a:solidFill>
                  <a:schemeClr val="accent2">
                    <a:lumMod val="50000"/>
                  </a:schemeClr>
                </a:solidFill>
                <a:latin typeface="+mj-lt"/>
              </a:rPr>
              <a:t>En el </a:t>
            </a:r>
            <a:r>
              <a:rPr lang="es-ES" sz="1400" b="1" dirty="0" smtClean="0">
                <a:solidFill>
                  <a:schemeClr val="accent2">
                    <a:lumMod val="50000"/>
                  </a:schemeClr>
                </a:solidFill>
                <a:latin typeface="+mj-lt"/>
              </a:rPr>
              <a:t>mejor de los casos</a:t>
            </a:r>
            <a:r>
              <a:rPr lang="es-ES" sz="1400" dirty="0" smtClean="0">
                <a:solidFill>
                  <a:schemeClr val="accent2">
                    <a:lumMod val="50000"/>
                  </a:schemeClr>
                </a:solidFill>
                <a:latin typeface="+mj-lt"/>
              </a:rPr>
              <a:t>, cuando el arreglo está ordenado, el mientras-</a:t>
            </a:r>
            <a:r>
              <a:rPr lang="es-ES" sz="1400" dirty="0" err="1" smtClean="0">
                <a:solidFill>
                  <a:schemeClr val="accent2">
                    <a:lumMod val="50000"/>
                  </a:schemeClr>
                </a:solidFill>
                <a:latin typeface="+mj-lt"/>
              </a:rPr>
              <a:t>finmientras</a:t>
            </a:r>
            <a:r>
              <a:rPr lang="es-ES" sz="1400" dirty="0" smtClean="0">
                <a:solidFill>
                  <a:schemeClr val="accent2">
                    <a:lumMod val="50000"/>
                  </a:schemeClr>
                </a:solidFill>
                <a:latin typeface="+mj-lt"/>
              </a:rPr>
              <a:t> </a:t>
            </a:r>
            <a:r>
              <a:rPr lang="es-ES" sz="1400" b="1" dirty="0" smtClean="0">
                <a:solidFill>
                  <a:schemeClr val="accent2">
                    <a:lumMod val="50000"/>
                  </a:schemeClr>
                </a:solidFill>
                <a:latin typeface="+mj-lt"/>
              </a:rPr>
              <a:t>nunca </a:t>
            </a:r>
            <a:r>
              <a:rPr lang="es-ES" sz="1400" dirty="0" smtClean="0">
                <a:solidFill>
                  <a:schemeClr val="accent2">
                    <a:lumMod val="50000"/>
                  </a:schemeClr>
                </a:solidFill>
                <a:latin typeface="+mj-lt"/>
              </a:rPr>
              <a:t>se ejecuta; por lo tanto, solo se realizan los </a:t>
            </a:r>
            <a:r>
              <a:rPr lang="es-ES" sz="1400" b="1" dirty="0" smtClean="0">
                <a:solidFill>
                  <a:schemeClr val="accent2">
                    <a:lumMod val="50000"/>
                  </a:schemeClr>
                </a:solidFill>
                <a:latin typeface="+mj-lt"/>
              </a:rPr>
              <a:t>dos</a:t>
            </a:r>
            <a:r>
              <a:rPr lang="es-ES" sz="1400" dirty="0" smtClean="0">
                <a:solidFill>
                  <a:schemeClr val="accent2">
                    <a:lumMod val="50000"/>
                  </a:schemeClr>
                </a:solidFill>
                <a:latin typeface="+mj-lt"/>
              </a:rPr>
              <a:t> intercambios o asignaciones ubicados en el para-</a:t>
            </a:r>
            <a:r>
              <a:rPr lang="es-ES" sz="1400" dirty="0" err="1" smtClean="0">
                <a:solidFill>
                  <a:schemeClr val="accent2">
                    <a:lumMod val="50000"/>
                  </a:schemeClr>
                </a:solidFill>
                <a:latin typeface="+mj-lt"/>
              </a:rPr>
              <a:t>finpara</a:t>
            </a:r>
            <a:r>
              <a:rPr lang="es-ES" sz="1400" dirty="0" smtClean="0">
                <a:solidFill>
                  <a:schemeClr val="accent2">
                    <a:lumMod val="50000"/>
                  </a:schemeClr>
                </a:solidFill>
                <a:latin typeface="+mj-lt"/>
              </a:rPr>
              <a:t> , estructura que se ejecuta N-1 veces. Como vemos, se realizan </a:t>
            </a:r>
            <a:r>
              <a:rPr lang="es-ES" sz="1400" b="1" dirty="0" smtClean="0">
                <a:solidFill>
                  <a:schemeClr val="accent2">
                    <a:lumMod val="50000"/>
                  </a:schemeClr>
                </a:solidFill>
                <a:latin typeface="+mj-lt"/>
              </a:rPr>
              <a:t>2*(N-1) intercambios.</a:t>
            </a:r>
            <a:r>
              <a:rPr lang="es-ES" sz="1400" dirty="0" smtClean="0">
                <a:solidFill>
                  <a:schemeClr val="accent2">
                    <a:lumMod val="50000"/>
                  </a:schemeClr>
                </a:solidFill>
                <a:latin typeface="+mj-lt"/>
              </a:rPr>
              <a:t>  </a:t>
            </a:r>
          </a:p>
          <a:p>
            <a:pPr marL="0" indent="0" algn="just">
              <a:buNone/>
            </a:pPr>
            <a:r>
              <a:rPr lang="es-ES" sz="1400" dirty="0" smtClean="0">
                <a:latin typeface="+mj-lt"/>
              </a:rPr>
              <a:t>En el </a:t>
            </a:r>
            <a:r>
              <a:rPr lang="es-ES" sz="1400" b="1" dirty="0" smtClean="0">
                <a:latin typeface="+mj-lt"/>
              </a:rPr>
              <a:t>peor de los casos</a:t>
            </a:r>
            <a:r>
              <a:rPr lang="es-ES" sz="1400" dirty="0" smtClean="0">
                <a:latin typeface="+mj-lt"/>
              </a:rPr>
              <a:t>, cuando el arreglo está ordenado de manera inversa; haciendo la misma deducción de la cantidad de veces que se ejecuta el mientras-</a:t>
            </a:r>
            <a:r>
              <a:rPr lang="es-ES" sz="1400" dirty="0" err="1" smtClean="0">
                <a:latin typeface="+mj-lt"/>
              </a:rPr>
              <a:t>finmientras</a:t>
            </a:r>
            <a:r>
              <a:rPr lang="es-ES" sz="1400" dirty="0" smtClean="0">
                <a:latin typeface="+mj-lt"/>
              </a:rPr>
              <a:t> y recordando la cantidad de veces que se ejecuta el para-</a:t>
            </a:r>
            <a:r>
              <a:rPr lang="es-ES" sz="1400" dirty="0" err="1" smtClean="0">
                <a:latin typeface="+mj-lt"/>
              </a:rPr>
              <a:t>finpara</a:t>
            </a:r>
            <a:r>
              <a:rPr lang="es-ES" sz="1400" dirty="0" smtClean="0">
                <a:latin typeface="+mj-lt"/>
              </a:rPr>
              <a:t>,  obtenemos la siguiente cantidad de intercambios:</a:t>
            </a:r>
          </a:p>
          <a:p>
            <a:pPr marL="0" indent="0" algn="just">
              <a:buNone/>
            </a:pPr>
            <a:r>
              <a:rPr lang="es-ES" sz="1400" dirty="0" smtClean="0">
                <a:latin typeface="+mj-lt"/>
              </a:rPr>
              <a:t>	( 1+2 ) + ( 2 + 2)  + (3 + 2)+ . . . + ( N-1 + 2 ) </a:t>
            </a:r>
            <a:r>
              <a:rPr lang="es-ES" sz="1400" b="1" dirty="0" smtClean="0">
                <a:latin typeface="+mj-lt"/>
              </a:rPr>
              <a:t> (1)</a:t>
            </a:r>
          </a:p>
          <a:p>
            <a:pPr marL="0" indent="0" algn="just">
              <a:buNone/>
            </a:pPr>
            <a:r>
              <a:rPr lang="es-ES" sz="1400" dirty="0" smtClean="0">
                <a:latin typeface="+mj-lt"/>
              </a:rPr>
              <a:t>Observamos que en cada término siempre sumamos 2, pues son dos los intercambios que se hacen en el para-</a:t>
            </a:r>
            <a:r>
              <a:rPr lang="es-ES" sz="1400" dirty="0" err="1" smtClean="0">
                <a:latin typeface="+mj-lt"/>
              </a:rPr>
              <a:t>finpara</a:t>
            </a:r>
            <a:r>
              <a:rPr lang="es-ES" sz="1400" dirty="0" smtClean="0">
                <a:latin typeface="+mj-lt"/>
              </a:rPr>
              <a:t>;   y vamos sumando en cada término: 1, 2, 3,  . . ., N-1 correspondientes  a la cantidad de intercambios, cada vez que se ejecuta el mientras-</a:t>
            </a:r>
            <a:r>
              <a:rPr lang="es-ES" sz="1400" dirty="0" err="1" smtClean="0">
                <a:latin typeface="+mj-lt"/>
              </a:rPr>
              <a:t>finmientras</a:t>
            </a:r>
            <a:r>
              <a:rPr lang="es-ES" sz="1400" dirty="0" smtClean="0">
                <a:latin typeface="+mj-lt"/>
              </a:rPr>
              <a:t>.</a:t>
            </a:r>
          </a:p>
          <a:p>
            <a:pPr marL="0" indent="0" algn="just">
              <a:buNone/>
            </a:pPr>
            <a:r>
              <a:rPr lang="es-ES" sz="1400" dirty="0" smtClean="0">
                <a:latin typeface="+mj-lt"/>
              </a:rPr>
              <a:t>Volviendo a la fórmula  </a:t>
            </a:r>
            <a:r>
              <a:rPr lang="es-ES" sz="1400" b="1" dirty="0" smtClean="0">
                <a:latin typeface="+mj-lt"/>
              </a:rPr>
              <a:t>(1)</a:t>
            </a:r>
            <a:r>
              <a:rPr lang="es-ES" sz="1400" dirty="0" smtClean="0">
                <a:latin typeface="+mj-lt"/>
              </a:rPr>
              <a:t> obtenemos:  </a:t>
            </a:r>
          </a:p>
          <a:p>
            <a:pPr marL="0" indent="0" algn="just">
              <a:buNone/>
            </a:pPr>
            <a:r>
              <a:rPr lang="es-ES" sz="1400" dirty="0" smtClean="0">
                <a:latin typeface="+mj-lt"/>
              </a:rPr>
              <a:t>	3 + 4 + 5 + . . . + ( N+1) </a:t>
            </a:r>
          </a:p>
          <a:p>
            <a:pPr marL="0" indent="0" algn="just">
              <a:buNone/>
            </a:pPr>
            <a:r>
              <a:rPr lang="es-ES" sz="1400" dirty="0" smtClean="0">
                <a:latin typeface="+mj-lt"/>
              </a:rPr>
              <a:t>una serie aritmética, cuyo primer término es 3, el último término es N+1. </a:t>
            </a:r>
          </a:p>
          <a:p>
            <a:pPr marL="0" indent="0" algn="just">
              <a:buNone/>
            </a:pPr>
            <a:r>
              <a:rPr lang="es-ES" sz="1400" dirty="0" smtClean="0">
                <a:solidFill>
                  <a:schemeClr val="accent2">
                    <a:lumMod val="50000"/>
                  </a:schemeClr>
                </a:solidFill>
                <a:latin typeface="+mj-lt"/>
              </a:rPr>
              <a:t>Aplicando la misma propiedad de series aritméticas y teniendo en cuenta que la serie tiene N-1 términos (las veces que se ejecuta el para-</a:t>
            </a:r>
            <a:r>
              <a:rPr lang="es-ES" sz="1400" dirty="0" err="1" smtClean="0">
                <a:solidFill>
                  <a:schemeClr val="accent2">
                    <a:lumMod val="50000"/>
                  </a:schemeClr>
                </a:solidFill>
                <a:latin typeface="+mj-lt"/>
              </a:rPr>
              <a:t>finpara</a:t>
            </a:r>
            <a:r>
              <a:rPr lang="es-ES" sz="1400" dirty="0" smtClean="0">
                <a:solidFill>
                  <a:schemeClr val="accent2">
                    <a:lumMod val="50000"/>
                  </a:schemeClr>
                </a:solidFill>
                <a:latin typeface="+mj-lt"/>
              </a:rPr>
              <a:t>), obtenemos:                                          </a:t>
            </a:r>
          </a:p>
          <a:p>
            <a:pPr marL="0" indent="0">
              <a:buNone/>
            </a:pPr>
            <a:r>
              <a:rPr lang="es-ES" sz="1400" dirty="0" smtClean="0">
                <a:solidFill>
                  <a:schemeClr val="accent2">
                    <a:lumMod val="50000"/>
                  </a:schemeClr>
                </a:solidFill>
                <a:latin typeface="+mj-lt"/>
              </a:rPr>
              <a:t>	( </a:t>
            </a:r>
            <a:r>
              <a:rPr lang="es-ES" sz="1400" b="1" dirty="0" smtClean="0">
                <a:solidFill>
                  <a:schemeClr val="accent2">
                    <a:lumMod val="50000"/>
                  </a:schemeClr>
                </a:solidFill>
                <a:latin typeface="+mj-lt"/>
              </a:rPr>
              <a:t>3+ (N+1) )* (N-1) / 2 = (4+N )* ( N- 1) /2</a:t>
            </a:r>
          </a:p>
          <a:p>
            <a:endParaRPr lang="es-AR" dirty="0"/>
          </a:p>
        </p:txBody>
      </p:sp>
      <p:sp>
        <p:nvSpPr>
          <p:cNvPr id="4" name="3 Botón de acción: Hacia atrás o Anterior">
            <a:hlinkClick r:id="rId2" action="ppaction://hlinksldjump" highlightClick="1"/>
          </p:cNvPr>
          <p:cNvSpPr/>
          <p:nvPr/>
        </p:nvSpPr>
        <p:spPr>
          <a:xfrm>
            <a:off x="7884368" y="6165304"/>
            <a:ext cx="576064" cy="28803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Eficiencia de los Métodos de Ordenamiento</a:t>
            </a:r>
            <a:endParaRPr lang="es-A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36680"/>
          </a:xfrm>
        </p:spPr>
        <p:txBody>
          <a:bodyPr>
            <a:noAutofit/>
          </a:bodyPr>
          <a:lstStyle/>
          <a:p>
            <a:pPr algn="ctr"/>
            <a:r>
              <a:rPr lang="es-ES" sz="3600" b="1" dirty="0" smtClean="0"/>
              <a:t>Procedimiento para calcular la Eficiencia</a:t>
            </a:r>
            <a:endParaRPr lang="es-AR" sz="3600" dirty="0"/>
          </a:p>
        </p:txBody>
      </p:sp>
      <p:sp>
        <p:nvSpPr>
          <p:cNvPr id="3" name="2 Marcador de contenido"/>
          <p:cNvSpPr>
            <a:spLocks noGrp="1"/>
          </p:cNvSpPr>
          <p:nvPr>
            <p:ph idx="1"/>
          </p:nvPr>
        </p:nvSpPr>
        <p:spPr>
          <a:xfrm>
            <a:off x="457200" y="1484784"/>
            <a:ext cx="8435280" cy="5112568"/>
          </a:xfrm>
        </p:spPr>
        <p:txBody>
          <a:bodyPr>
            <a:noAutofit/>
          </a:bodyPr>
          <a:lstStyle/>
          <a:p>
            <a:pPr marL="0" indent="0">
              <a:spcBef>
                <a:spcPts val="0"/>
              </a:spcBef>
              <a:buNone/>
            </a:pPr>
            <a:r>
              <a:rPr lang="es-ES" sz="1600" b="1" dirty="0" smtClean="0">
                <a:latin typeface="+mj-lt"/>
              </a:rPr>
              <a:t>Paso 1</a:t>
            </a:r>
            <a:endParaRPr lang="es-ES" sz="1600" dirty="0" smtClean="0">
              <a:latin typeface="+mj-lt"/>
            </a:endParaRPr>
          </a:p>
          <a:p>
            <a:pPr marL="0" indent="0">
              <a:spcBef>
                <a:spcPts val="0"/>
              </a:spcBef>
              <a:buNone/>
            </a:pPr>
            <a:r>
              <a:rPr lang="es-ES" sz="1600" dirty="0" smtClean="0">
                <a:latin typeface="+mj-lt"/>
              </a:rPr>
              <a:t>Señalar en el código cuales son los Intercambios y cuales las Comparaciones</a:t>
            </a:r>
          </a:p>
          <a:p>
            <a:pPr marL="0" indent="0">
              <a:spcBef>
                <a:spcPts val="0"/>
              </a:spcBef>
              <a:buNone/>
            </a:pPr>
            <a:r>
              <a:rPr lang="es-ES" sz="1600" dirty="0" smtClean="0">
                <a:latin typeface="+mj-lt"/>
              </a:rPr>
              <a:t> </a:t>
            </a:r>
          </a:p>
          <a:p>
            <a:pPr marL="0" indent="0">
              <a:spcBef>
                <a:spcPts val="0"/>
              </a:spcBef>
              <a:buNone/>
            </a:pPr>
            <a:r>
              <a:rPr lang="es-ES" sz="1600" b="1" dirty="0" smtClean="0">
                <a:latin typeface="+mj-lt"/>
              </a:rPr>
              <a:t>Paso 2</a:t>
            </a:r>
            <a:endParaRPr lang="es-ES" sz="1600" dirty="0" smtClean="0">
              <a:latin typeface="+mj-lt"/>
            </a:endParaRPr>
          </a:p>
          <a:p>
            <a:pPr marL="0" indent="0">
              <a:spcBef>
                <a:spcPts val="0"/>
              </a:spcBef>
              <a:buNone/>
            </a:pPr>
            <a:r>
              <a:rPr lang="es-ES" sz="1600" dirty="0" smtClean="0">
                <a:latin typeface="+mj-lt"/>
              </a:rPr>
              <a:t>Hacer el seguimiento con un lote de prueba para el mejor caso y otro para el peor.</a:t>
            </a:r>
          </a:p>
          <a:p>
            <a:pPr marL="0" indent="0">
              <a:spcBef>
                <a:spcPts val="0"/>
              </a:spcBef>
              <a:buNone/>
            </a:pPr>
            <a:r>
              <a:rPr lang="es-ES" sz="1600" dirty="0" smtClean="0">
                <a:latin typeface="+mj-lt"/>
              </a:rPr>
              <a:t>Mientras se hace el seguimiento anotar por cada pasada el conteo en una tabla como la que sigue:</a:t>
            </a:r>
          </a:p>
          <a:p>
            <a:pPr marL="0" indent="0">
              <a:spcBef>
                <a:spcPts val="0"/>
              </a:spcBef>
              <a:buNone/>
            </a:pPr>
            <a:endParaRPr lang="es-ES" sz="1600" dirty="0" smtClean="0">
              <a:latin typeface="+mj-lt"/>
            </a:endParaRPr>
          </a:p>
          <a:p>
            <a:pPr marL="0" indent="0">
              <a:spcBef>
                <a:spcPts val="0"/>
              </a:spcBef>
              <a:buNone/>
            </a:pPr>
            <a:endParaRPr lang="es-ES" sz="1600" dirty="0" smtClean="0">
              <a:latin typeface="+mj-lt"/>
            </a:endParaRPr>
          </a:p>
          <a:p>
            <a:pPr marL="0" indent="0">
              <a:spcBef>
                <a:spcPts val="0"/>
              </a:spcBef>
              <a:buNone/>
            </a:pPr>
            <a:endParaRPr lang="es-ES" sz="1600" dirty="0" smtClean="0">
              <a:latin typeface="+mj-lt"/>
            </a:endParaRPr>
          </a:p>
          <a:p>
            <a:pPr marL="0" indent="0">
              <a:spcBef>
                <a:spcPts val="0"/>
              </a:spcBef>
              <a:buNone/>
            </a:pPr>
            <a:r>
              <a:rPr lang="es-ES" sz="1600" dirty="0" smtClean="0">
                <a:latin typeface="+mj-lt"/>
              </a:rPr>
              <a:t> </a:t>
            </a:r>
          </a:p>
          <a:p>
            <a:pPr marL="0" indent="0">
              <a:spcBef>
                <a:spcPts val="0"/>
              </a:spcBef>
              <a:buNone/>
            </a:pPr>
            <a:r>
              <a:rPr lang="es-ES" sz="1600" dirty="0" smtClean="0">
                <a:latin typeface="+mj-lt"/>
              </a:rPr>
              <a:t> </a:t>
            </a:r>
          </a:p>
          <a:p>
            <a:pPr marL="0" indent="0">
              <a:spcBef>
                <a:spcPts val="0"/>
              </a:spcBef>
              <a:buNone/>
            </a:pPr>
            <a:endParaRPr lang="es-ES" sz="1600" b="1" dirty="0" smtClean="0">
              <a:latin typeface="+mj-lt"/>
            </a:endParaRPr>
          </a:p>
          <a:p>
            <a:pPr marL="0" indent="0">
              <a:spcBef>
                <a:spcPts val="0"/>
              </a:spcBef>
              <a:buNone/>
            </a:pPr>
            <a:r>
              <a:rPr lang="es-ES" sz="1600" b="1" dirty="0" smtClean="0">
                <a:latin typeface="+mj-lt"/>
              </a:rPr>
              <a:t>Paso 3</a:t>
            </a:r>
            <a:endParaRPr lang="es-ES" sz="1600" dirty="0" smtClean="0">
              <a:latin typeface="+mj-lt"/>
            </a:endParaRPr>
          </a:p>
          <a:p>
            <a:pPr marL="0" indent="0">
              <a:spcBef>
                <a:spcPts val="0"/>
              </a:spcBef>
              <a:buNone/>
            </a:pPr>
            <a:r>
              <a:rPr lang="es-ES" sz="1600" dirty="0" smtClean="0">
                <a:latin typeface="+mj-lt"/>
              </a:rPr>
              <a:t>Usar los valores anotados en la tabla anterior para aplicar la propiedad de la serie (ver Anexo 3). </a:t>
            </a:r>
            <a:r>
              <a:rPr lang="es-ES" sz="1600" dirty="0" err="1" smtClean="0">
                <a:latin typeface="+mj-lt"/>
              </a:rPr>
              <a:t>s</a:t>
            </a:r>
            <a:r>
              <a:rPr lang="es-ES" sz="1600" baseline="-25000" dirty="0" err="1" smtClean="0">
                <a:latin typeface="+mj-lt"/>
              </a:rPr>
              <a:t>n</a:t>
            </a:r>
            <a:r>
              <a:rPr lang="es-ES" sz="1600" dirty="0" smtClean="0">
                <a:latin typeface="+mj-lt"/>
              </a:rPr>
              <a:t>=(a</a:t>
            </a:r>
            <a:r>
              <a:rPr lang="es-ES" sz="1600" baseline="-25000" dirty="0" smtClean="0">
                <a:latin typeface="+mj-lt"/>
              </a:rPr>
              <a:t>1</a:t>
            </a:r>
            <a:r>
              <a:rPr lang="es-ES" sz="1600" dirty="0" smtClean="0">
                <a:latin typeface="+mj-lt"/>
              </a:rPr>
              <a:t>+a</a:t>
            </a:r>
            <a:r>
              <a:rPr lang="es-ES" sz="1600" baseline="-25000" dirty="0" smtClean="0">
                <a:latin typeface="+mj-lt"/>
              </a:rPr>
              <a:t>n</a:t>
            </a:r>
            <a:r>
              <a:rPr lang="es-ES" sz="1600" dirty="0" smtClean="0">
                <a:latin typeface="+mj-lt"/>
              </a:rPr>
              <a:t>) n /2</a:t>
            </a:r>
          </a:p>
          <a:p>
            <a:pPr marL="0" indent="0">
              <a:spcBef>
                <a:spcPts val="0"/>
              </a:spcBef>
              <a:buNone/>
            </a:pPr>
            <a:r>
              <a:rPr lang="es-ES" sz="1600" dirty="0" smtClean="0">
                <a:latin typeface="+mj-lt"/>
              </a:rPr>
              <a:t>En la formula obtenida hacer simplificación para obtener formula final de cada caso.</a:t>
            </a:r>
          </a:p>
          <a:p>
            <a:pPr marL="0" indent="0">
              <a:spcBef>
                <a:spcPts val="0"/>
              </a:spcBef>
              <a:buNone/>
            </a:pPr>
            <a:r>
              <a:rPr lang="es-ES" sz="1600" dirty="0" smtClean="0">
                <a:latin typeface="+mj-lt"/>
              </a:rPr>
              <a:t> </a:t>
            </a:r>
          </a:p>
          <a:p>
            <a:pPr marL="0" indent="0">
              <a:spcBef>
                <a:spcPts val="0"/>
              </a:spcBef>
              <a:buNone/>
            </a:pPr>
            <a:r>
              <a:rPr lang="es-ES" sz="1600" b="1" dirty="0" smtClean="0">
                <a:latin typeface="+mj-lt"/>
              </a:rPr>
              <a:t>Paso 4</a:t>
            </a:r>
            <a:endParaRPr lang="es-ES" sz="1600" dirty="0" smtClean="0">
              <a:latin typeface="+mj-lt"/>
            </a:endParaRPr>
          </a:p>
          <a:p>
            <a:pPr marL="0" indent="0">
              <a:spcBef>
                <a:spcPts val="0"/>
              </a:spcBef>
              <a:buNone/>
            </a:pPr>
            <a:r>
              <a:rPr lang="es-ES" sz="1600" dirty="0" smtClean="0">
                <a:latin typeface="+mj-lt"/>
              </a:rPr>
              <a:t>Se comparan las formulas de cada caso, para luego interpretar la eficiencia del método respecto al modo en que vienen los datos. </a:t>
            </a:r>
          </a:p>
          <a:p>
            <a:pPr>
              <a:spcBef>
                <a:spcPts val="0"/>
              </a:spcBef>
            </a:pPr>
            <a:endParaRPr lang="es-AR" sz="1600" dirty="0">
              <a:latin typeface="+mj-lt"/>
            </a:endParaRPr>
          </a:p>
        </p:txBody>
      </p:sp>
      <p:graphicFrame>
        <p:nvGraphicFramePr>
          <p:cNvPr id="6" name="5 Tabla"/>
          <p:cNvGraphicFramePr>
            <a:graphicFrameLocks noGrp="1"/>
          </p:cNvGraphicFramePr>
          <p:nvPr/>
        </p:nvGraphicFramePr>
        <p:xfrm>
          <a:off x="1475656" y="3084944"/>
          <a:ext cx="6096000" cy="128016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pPr indent="-180340" algn="just">
                        <a:spcAft>
                          <a:spcPts val="0"/>
                        </a:spcAft>
                      </a:pPr>
                      <a:r>
                        <a:rPr lang="es-ES" sz="1200">
                          <a:latin typeface="Arial"/>
                          <a:ea typeface="Calibri"/>
                          <a:cs typeface="Times New Roman"/>
                        </a:rPr>
                        <a:t>Pasada    </a:t>
                      </a:r>
                      <a:endParaRPr lang="es-ES" sz="11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spcAft>
                          <a:spcPts val="0"/>
                        </a:spcAft>
                      </a:pPr>
                      <a:r>
                        <a:rPr lang="es-ES" sz="1200">
                          <a:latin typeface="Arial"/>
                          <a:ea typeface="Calibri"/>
                          <a:cs typeface="Times New Roman"/>
                        </a:rPr>
                        <a:t>Intercambios  </a:t>
                      </a:r>
                      <a:endParaRPr lang="es-ES" sz="11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spcAft>
                          <a:spcPts val="0"/>
                        </a:spcAft>
                      </a:pPr>
                      <a:r>
                        <a:rPr lang="es-ES" sz="1200">
                          <a:latin typeface="Arial"/>
                          <a:ea typeface="Calibri"/>
                          <a:cs typeface="Times New Roman"/>
                        </a:rPr>
                        <a:t>Comparaciones</a:t>
                      </a:r>
                      <a:endParaRPr lang="es-ES" sz="11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0">
                <a:tc>
                  <a:txBody>
                    <a:bodyPr/>
                    <a:lstStyle/>
                    <a:p>
                      <a:pPr indent="-180340" algn="just">
                        <a:spcAft>
                          <a:spcPts val="0"/>
                        </a:spcAft>
                      </a:pPr>
                      <a:r>
                        <a:rPr lang="es-ES" sz="1200">
                          <a:latin typeface="Arial"/>
                          <a:ea typeface="Calibri"/>
                          <a:cs typeface="Times New Roman"/>
                        </a:rPr>
                        <a:t>1</a:t>
                      </a:r>
                      <a:endParaRPr lang="es-ES" sz="11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spcAft>
                          <a:spcPts val="0"/>
                        </a:spcAft>
                      </a:pPr>
                      <a:endParaRPr lang="es-E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spcAft>
                          <a:spcPts val="0"/>
                        </a:spcAft>
                      </a:pPr>
                      <a:endParaRPr lang="es-E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indent="-180340" algn="just">
                        <a:spcAft>
                          <a:spcPts val="0"/>
                        </a:spcAft>
                      </a:pPr>
                      <a:r>
                        <a:rPr lang="es-ES" sz="1200">
                          <a:latin typeface="Arial"/>
                          <a:ea typeface="Calibri"/>
                          <a:cs typeface="Times New Roman"/>
                        </a:rPr>
                        <a:t>2</a:t>
                      </a:r>
                      <a:endParaRPr lang="es-ES" sz="11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spcAft>
                          <a:spcPts val="0"/>
                        </a:spcAft>
                      </a:pPr>
                      <a:endParaRPr lang="es-E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spcAft>
                          <a:spcPts val="0"/>
                        </a:spcAft>
                      </a:pPr>
                      <a:endParaRPr lang="es-E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indent="-180340" algn="just">
                        <a:spcAft>
                          <a:spcPts val="0"/>
                        </a:spcAft>
                      </a:pPr>
                      <a:r>
                        <a:rPr lang="es-ES" sz="1200">
                          <a:latin typeface="Arial"/>
                          <a:ea typeface="Calibri"/>
                          <a:cs typeface="Times New Roman"/>
                        </a:rPr>
                        <a:t>..</a:t>
                      </a:r>
                      <a:endParaRPr lang="es-ES" sz="11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spcAft>
                          <a:spcPts val="0"/>
                        </a:spcAft>
                      </a:pPr>
                      <a:endParaRPr lang="es-E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spcAft>
                          <a:spcPts val="0"/>
                        </a:spcAft>
                      </a:pPr>
                      <a:endParaRPr lang="es-E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indent="-180340" algn="just">
                        <a:spcAft>
                          <a:spcPts val="0"/>
                        </a:spcAft>
                      </a:pPr>
                      <a:r>
                        <a:rPr lang="es-ES" sz="1200">
                          <a:latin typeface="Arial"/>
                          <a:ea typeface="Calibri"/>
                          <a:cs typeface="Times New Roman"/>
                        </a:rPr>
                        <a:t>ultima</a:t>
                      </a:r>
                      <a:endParaRPr lang="es-ES" sz="11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spcAft>
                          <a:spcPts val="0"/>
                        </a:spcAft>
                      </a:pPr>
                      <a:endParaRPr lang="es-E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spcAft>
                          <a:spcPts val="0"/>
                        </a:spcAft>
                      </a:pPr>
                      <a:endParaRPr lang="es-E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indent="-180340" algn="just">
                        <a:spcAft>
                          <a:spcPts val="0"/>
                        </a:spcAft>
                      </a:pPr>
                      <a:r>
                        <a:rPr lang="es-ES" sz="1200">
                          <a:latin typeface="Arial"/>
                          <a:ea typeface="Calibri"/>
                          <a:cs typeface="Times New Roman"/>
                        </a:rPr>
                        <a:t>Ultima pasada</a:t>
                      </a:r>
                      <a:endParaRPr lang="es-ES" sz="1100">
                        <a:latin typeface="Arial"/>
                        <a:ea typeface="Calibri"/>
                        <a:cs typeface="Times New Roman"/>
                      </a:endParaRPr>
                    </a:p>
                    <a:p>
                      <a:pPr indent="-180340" algn="just">
                        <a:spcAft>
                          <a:spcPts val="0"/>
                        </a:spcAft>
                      </a:pPr>
                      <a:r>
                        <a:rPr lang="es-ES" sz="1200">
                          <a:latin typeface="Arial"/>
                          <a:ea typeface="Calibri"/>
                          <a:cs typeface="Times New Roman"/>
                        </a:rPr>
                        <a:t>Generalizada</a:t>
                      </a:r>
                      <a:endParaRPr lang="es-ES" sz="11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spcAft>
                          <a:spcPts val="0"/>
                        </a:spcAft>
                      </a:pPr>
                      <a:endParaRPr lang="es-E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spcAft>
                          <a:spcPts val="0"/>
                        </a:spcAft>
                      </a:pPr>
                      <a:endParaRPr lang="es-ES" sz="1200" dirty="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AR" sz="3600" b="1" dirty="0" smtClean="0"/>
              <a:t>Métodos de Ordenamiento</a:t>
            </a:r>
            <a:endParaRPr lang="es-AR" sz="3600" b="1" dirty="0"/>
          </a:p>
        </p:txBody>
      </p:sp>
      <p:pic>
        <p:nvPicPr>
          <p:cNvPr id="4" name="3 Imagen"/>
          <p:cNvPicPr/>
          <p:nvPr/>
        </p:nvPicPr>
        <p:blipFill>
          <a:blip r:embed="rId2" cstate="print"/>
          <a:srcRect l="17024" t="30151" r="43417" b="10484"/>
          <a:stretch>
            <a:fillRect/>
          </a:stretch>
        </p:blipFill>
        <p:spPr bwMode="auto">
          <a:xfrm>
            <a:off x="179512" y="2564904"/>
            <a:ext cx="2952328" cy="2808312"/>
          </a:xfrm>
          <a:prstGeom prst="rect">
            <a:avLst/>
          </a:prstGeom>
          <a:noFill/>
          <a:ln w="9525">
            <a:solidFill>
              <a:schemeClr val="accent3">
                <a:lumMod val="50000"/>
              </a:schemeClr>
            </a:solidFill>
            <a:miter lim="800000"/>
            <a:headEnd/>
            <a:tailEnd/>
          </a:ln>
        </p:spPr>
      </p:pic>
      <p:pic>
        <p:nvPicPr>
          <p:cNvPr id="5" name="4 Imagen"/>
          <p:cNvPicPr/>
          <p:nvPr/>
        </p:nvPicPr>
        <p:blipFill>
          <a:blip r:embed="rId3" cstate="print"/>
          <a:srcRect l="17688" t="30905" r="49345" b="20100"/>
          <a:stretch>
            <a:fillRect/>
          </a:stretch>
        </p:blipFill>
        <p:spPr bwMode="auto">
          <a:xfrm>
            <a:off x="3275856" y="2564904"/>
            <a:ext cx="2691423" cy="2808312"/>
          </a:xfrm>
          <a:prstGeom prst="rect">
            <a:avLst/>
          </a:prstGeom>
          <a:noFill/>
          <a:ln w="9525">
            <a:solidFill>
              <a:schemeClr val="accent3">
                <a:lumMod val="50000"/>
              </a:schemeClr>
            </a:solidFill>
            <a:miter lim="800000"/>
            <a:headEnd/>
            <a:tailEnd/>
          </a:ln>
        </p:spPr>
      </p:pic>
      <p:pic>
        <p:nvPicPr>
          <p:cNvPr id="6" name="5 Imagen"/>
          <p:cNvPicPr/>
          <p:nvPr/>
        </p:nvPicPr>
        <p:blipFill>
          <a:blip r:embed="rId4" cstate="print"/>
          <a:srcRect l="17268" t="29648" r="42852" b="22613"/>
          <a:stretch>
            <a:fillRect/>
          </a:stretch>
        </p:blipFill>
        <p:spPr bwMode="auto">
          <a:xfrm>
            <a:off x="6084168" y="2564904"/>
            <a:ext cx="2736304" cy="2808312"/>
          </a:xfrm>
          <a:prstGeom prst="rect">
            <a:avLst/>
          </a:prstGeom>
          <a:noFill/>
          <a:ln w="9525">
            <a:solidFill>
              <a:schemeClr val="accent3">
                <a:lumMod val="50000"/>
              </a:schemeClr>
            </a:solidFill>
            <a:miter lim="800000"/>
            <a:headEnd/>
            <a:tailEnd/>
          </a:ln>
        </p:spPr>
      </p:pic>
      <p:sp>
        <p:nvSpPr>
          <p:cNvPr id="7" name="6 Botón de acción: Hacia delante o Siguiente">
            <a:hlinkClick r:id="rId5" action="ppaction://hlinksldjump" highlightClick="1"/>
          </p:cNvPr>
          <p:cNvSpPr/>
          <p:nvPr/>
        </p:nvSpPr>
        <p:spPr>
          <a:xfrm>
            <a:off x="2780184" y="5141952"/>
            <a:ext cx="360040" cy="216024"/>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Botón de acción: Hacia delante o Siguiente">
            <a:hlinkClick r:id="rId6" action="ppaction://hlinksldjump" highlightClick="1"/>
          </p:cNvPr>
          <p:cNvSpPr/>
          <p:nvPr/>
        </p:nvSpPr>
        <p:spPr>
          <a:xfrm>
            <a:off x="5602208" y="5157192"/>
            <a:ext cx="360040" cy="216024"/>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Botón de acción: Hacia delante o Siguiente">
            <a:hlinkClick r:id="rId7" action="ppaction://hlinksldjump" highlightClick="1"/>
          </p:cNvPr>
          <p:cNvSpPr/>
          <p:nvPr/>
        </p:nvSpPr>
        <p:spPr>
          <a:xfrm>
            <a:off x="8460432" y="5157192"/>
            <a:ext cx="360040" cy="216024"/>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 name="10 Imagen" descr="Resultado de imagen para www">
            <a:hlinkClick r:id="rId8"/>
          </p:cNvPr>
          <p:cNvPicPr/>
          <p:nvPr/>
        </p:nvPicPr>
        <p:blipFill>
          <a:blip r:embed="rId9" cstate="print"/>
          <a:srcRect/>
          <a:stretch>
            <a:fillRect/>
          </a:stretch>
        </p:blipFill>
        <p:spPr bwMode="auto">
          <a:xfrm>
            <a:off x="1115616" y="5445224"/>
            <a:ext cx="846859" cy="846859"/>
          </a:xfrm>
          <a:prstGeom prst="rect">
            <a:avLst/>
          </a:prstGeom>
          <a:noFill/>
          <a:ln w="9525">
            <a:noFill/>
            <a:miter lim="800000"/>
            <a:headEnd/>
            <a:tailEnd/>
          </a:ln>
        </p:spPr>
      </p:pic>
      <p:pic>
        <p:nvPicPr>
          <p:cNvPr id="12" name="11 Imagen" descr="Resultado de imagen para www">
            <a:hlinkClick r:id="rId10"/>
          </p:cNvPr>
          <p:cNvPicPr/>
          <p:nvPr/>
        </p:nvPicPr>
        <p:blipFill>
          <a:blip r:embed="rId9" cstate="print"/>
          <a:srcRect/>
          <a:stretch>
            <a:fillRect/>
          </a:stretch>
        </p:blipFill>
        <p:spPr bwMode="auto">
          <a:xfrm>
            <a:off x="4211960" y="5462461"/>
            <a:ext cx="846859" cy="846859"/>
          </a:xfrm>
          <a:prstGeom prst="rect">
            <a:avLst/>
          </a:prstGeom>
          <a:noFill/>
          <a:ln w="9525">
            <a:noFill/>
            <a:miter lim="800000"/>
            <a:headEnd/>
            <a:tailEnd/>
          </a:ln>
        </p:spPr>
      </p:pic>
      <p:pic>
        <p:nvPicPr>
          <p:cNvPr id="13" name="12 Imagen" descr="Resultado de imagen para www">
            <a:hlinkClick r:id="rId11"/>
          </p:cNvPr>
          <p:cNvPicPr/>
          <p:nvPr/>
        </p:nvPicPr>
        <p:blipFill>
          <a:blip r:embed="rId9" cstate="print"/>
          <a:srcRect/>
          <a:stretch>
            <a:fillRect/>
          </a:stretch>
        </p:blipFill>
        <p:spPr bwMode="auto">
          <a:xfrm>
            <a:off x="7020272" y="5486752"/>
            <a:ext cx="846859" cy="8468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0736"/>
          </a:xfrm>
        </p:spPr>
        <p:txBody>
          <a:bodyPr>
            <a:noAutofit/>
          </a:bodyPr>
          <a:lstStyle/>
          <a:p>
            <a:pPr algn="ctr"/>
            <a:r>
              <a:rPr lang="es-AR" sz="3200" b="1" dirty="0" smtClean="0"/>
              <a:t>Cuadro comparativo </a:t>
            </a:r>
            <a:br>
              <a:rPr lang="es-AR" sz="3200" b="1" dirty="0" smtClean="0"/>
            </a:br>
            <a:r>
              <a:rPr lang="es-AR" sz="3200" b="1" dirty="0" smtClean="0"/>
              <a:t>del Análisis Teórico de Eficiencia </a:t>
            </a:r>
            <a:endParaRPr lang="es-AR" sz="3200" b="1" dirty="0"/>
          </a:p>
        </p:txBody>
      </p:sp>
      <p:graphicFrame>
        <p:nvGraphicFramePr>
          <p:cNvPr id="4" name="3 Tabla"/>
          <p:cNvGraphicFramePr>
            <a:graphicFrameLocks noGrp="1"/>
          </p:cNvGraphicFramePr>
          <p:nvPr/>
        </p:nvGraphicFramePr>
        <p:xfrm>
          <a:off x="467544" y="2420888"/>
          <a:ext cx="7992888" cy="2376265"/>
        </p:xfrm>
        <a:graphic>
          <a:graphicData uri="http://schemas.openxmlformats.org/drawingml/2006/table">
            <a:tbl>
              <a:tblPr/>
              <a:tblGrid>
                <a:gridCol w="2015806">
                  <a:extLst>
                    <a:ext uri="{9D8B030D-6E8A-4147-A177-3AD203B41FA5}">
                      <a16:colId xmlns:a16="http://schemas.microsoft.com/office/drawing/2014/main" val="20000"/>
                    </a:ext>
                  </a:extLst>
                </a:gridCol>
                <a:gridCol w="1481881">
                  <a:extLst>
                    <a:ext uri="{9D8B030D-6E8A-4147-A177-3AD203B41FA5}">
                      <a16:colId xmlns:a16="http://schemas.microsoft.com/office/drawing/2014/main" val="20001"/>
                    </a:ext>
                  </a:extLst>
                </a:gridCol>
                <a:gridCol w="1481881">
                  <a:extLst>
                    <a:ext uri="{9D8B030D-6E8A-4147-A177-3AD203B41FA5}">
                      <a16:colId xmlns:a16="http://schemas.microsoft.com/office/drawing/2014/main" val="20002"/>
                    </a:ext>
                  </a:extLst>
                </a:gridCol>
                <a:gridCol w="1547423">
                  <a:extLst>
                    <a:ext uri="{9D8B030D-6E8A-4147-A177-3AD203B41FA5}">
                      <a16:colId xmlns:a16="http://schemas.microsoft.com/office/drawing/2014/main" val="20003"/>
                    </a:ext>
                  </a:extLst>
                </a:gridCol>
                <a:gridCol w="1465897">
                  <a:extLst>
                    <a:ext uri="{9D8B030D-6E8A-4147-A177-3AD203B41FA5}">
                      <a16:colId xmlns:a16="http://schemas.microsoft.com/office/drawing/2014/main" val="20004"/>
                    </a:ext>
                  </a:extLst>
                </a:gridCol>
              </a:tblGrid>
              <a:tr h="398453">
                <a:tc rowSpan="2">
                  <a:txBody>
                    <a:bodyPr/>
                    <a:lstStyle/>
                    <a:p>
                      <a:pPr algn="ctr">
                        <a:lnSpc>
                          <a:spcPct val="115000"/>
                        </a:lnSpc>
                        <a:spcAft>
                          <a:spcPts val="0"/>
                        </a:spcAft>
                      </a:pPr>
                      <a:r>
                        <a:rPr lang="es-AR" sz="1600" b="1" dirty="0">
                          <a:latin typeface="+mj-lt"/>
                          <a:ea typeface="Times New Roman"/>
                          <a:cs typeface="Times New Roman"/>
                        </a:rPr>
                        <a:t>Métodos</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gridSpan="2">
                  <a:txBody>
                    <a:bodyPr/>
                    <a:lstStyle/>
                    <a:p>
                      <a:pPr algn="ctr">
                        <a:lnSpc>
                          <a:spcPct val="115000"/>
                        </a:lnSpc>
                        <a:spcAft>
                          <a:spcPts val="0"/>
                        </a:spcAft>
                      </a:pPr>
                      <a:r>
                        <a:rPr lang="es-AR" sz="1600" b="1" dirty="0">
                          <a:latin typeface="+mj-lt"/>
                          <a:ea typeface="Times New Roman"/>
                          <a:cs typeface="Times New Roman"/>
                        </a:rPr>
                        <a:t>Cantidad de  Comparaciones</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solidFill>
                  </a:tcPr>
                </a:tc>
                <a:tc hMerge="1">
                  <a:txBody>
                    <a:bodyPr/>
                    <a:lstStyle/>
                    <a:p>
                      <a:endParaRPr lang="es-AR"/>
                    </a:p>
                  </a:txBody>
                  <a:tcPr/>
                </a:tc>
                <a:tc gridSpan="2">
                  <a:txBody>
                    <a:bodyPr/>
                    <a:lstStyle/>
                    <a:p>
                      <a:pPr algn="ctr">
                        <a:lnSpc>
                          <a:spcPct val="115000"/>
                        </a:lnSpc>
                        <a:spcAft>
                          <a:spcPts val="0"/>
                        </a:spcAft>
                      </a:pPr>
                      <a:r>
                        <a:rPr lang="es-AR" sz="1600" b="1" dirty="0">
                          <a:latin typeface="+mj-lt"/>
                          <a:ea typeface="Times New Roman"/>
                          <a:cs typeface="Times New Roman"/>
                        </a:rPr>
                        <a:t>Cantidad de intercambios</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AR"/>
                    </a:p>
                  </a:txBody>
                  <a:tcPr/>
                </a:tc>
                <a:extLst>
                  <a:ext uri="{0D108BD9-81ED-4DB2-BD59-A6C34878D82A}">
                    <a16:rowId xmlns:a16="http://schemas.microsoft.com/office/drawing/2014/main" val="10000"/>
                  </a:ext>
                </a:extLst>
              </a:tr>
              <a:tr h="398453">
                <a:tc vMerge="1">
                  <a:txBody>
                    <a:bodyPr/>
                    <a:lstStyle/>
                    <a:p>
                      <a:endParaRPr lang="es-AR"/>
                    </a:p>
                  </a:txBody>
                  <a:tcPr/>
                </a:tc>
                <a:tc>
                  <a:txBody>
                    <a:bodyPr/>
                    <a:lstStyle/>
                    <a:p>
                      <a:pPr algn="ctr">
                        <a:lnSpc>
                          <a:spcPct val="115000"/>
                        </a:lnSpc>
                        <a:spcAft>
                          <a:spcPts val="0"/>
                        </a:spcAft>
                      </a:pPr>
                      <a:r>
                        <a:rPr lang="es-AR" sz="1600" i="1" dirty="0">
                          <a:latin typeface="+mj-lt"/>
                          <a:ea typeface="Times New Roman"/>
                          <a:cs typeface="Times New Roman"/>
                        </a:rPr>
                        <a:t>Mejor Caso</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solidFill>
                  </a:tcPr>
                </a:tc>
                <a:tc>
                  <a:txBody>
                    <a:bodyPr/>
                    <a:lstStyle/>
                    <a:p>
                      <a:pPr algn="ctr">
                        <a:lnSpc>
                          <a:spcPct val="115000"/>
                        </a:lnSpc>
                        <a:spcAft>
                          <a:spcPts val="0"/>
                        </a:spcAft>
                      </a:pPr>
                      <a:r>
                        <a:rPr lang="es-AR" sz="1600" i="1" dirty="0">
                          <a:latin typeface="+mj-lt"/>
                          <a:ea typeface="Times New Roman"/>
                          <a:cs typeface="Times New Roman"/>
                        </a:rPr>
                        <a:t>Peor caso</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solidFill>
                  </a:tcPr>
                </a:tc>
                <a:tc>
                  <a:txBody>
                    <a:bodyPr/>
                    <a:lstStyle/>
                    <a:p>
                      <a:pPr algn="ctr">
                        <a:lnSpc>
                          <a:spcPct val="115000"/>
                        </a:lnSpc>
                        <a:spcAft>
                          <a:spcPts val="0"/>
                        </a:spcAft>
                      </a:pPr>
                      <a:r>
                        <a:rPr lang="es-AR" sz="1600" i="1">
                          <a:latin typeface="+mj-lt"/>
                          <a:ea typeface="Times New Roman"/>
                          <a:cs typeface="Times New Roman"/>
                        </a:rPr>
                        <a:t>Mejor Caso</a:t>
                      </a:r>
                      <a:endParaRPr lang="es-ES" sz="160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a:lnSpc>
                          <a:spcPct val="115000"/>
                        </a:lnSpc>
                        <a:spcAft>
                          <a:spcPts val="0"/>
                        </a:spcAft>
                      </a:pPr>
                      <a:r>
                        <a:rPr lang="es-AR" sz="1600" i="1" dirty="0">
                          <a:latin typeface="+mj-lt"/>
                          <a:ea typeface="Times New Roman"/>
                          <a:cs typeface="Times New Roman"/>
                        </a:rPr>
                        <a:t>Peor Caso</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1"/>
                  </a:ext>
                </a:extLst>
              </a:tr>
              <a:tr h="526453">
                <a:tc>
                  <a:txBody>
                    <a:bodyPr/>
                    <a:lstStyle/>
                    <a:p>
                      <a:pPr algn="ctr">
                        <a:lnSpc>
                          <a:spcPct val="115000"/>
                        </a:lnSpc>
                        <a:spcAft>
                          <a:spcPts val="0"/>
                        </a:spcAft>
                      </a:pPr>
                      <a:r>
                        <a:rPr lang="es-AR" sz="1600" b="1" dirty="0">
                          <a:latin typeface="+mj-lt"/>
                          <a:ea typeface="Times New Roman"/>
                          <a:cs typeface="Times New Roman"/>
                        </a:rPr>
                        <a:t>Burbuja Mejorado</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s-AR" sz="1600" dirty="0">
                          <a:latin typeface="+mj-lt"/>
                          <a:ea typeface="Times New Roman"/>
                          <a:cs typeface="Times New Roman"/>
                        </a:rPr>
                        <a:t>N -1</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es-AR" sz="1600" dirty="0">
                          <a:latin typeface="+mj-lt"/>
                          <a:ea typeface="Times New Roman"/>
                          <a:cs typeface="Times New Roman"/>
                        </a:rPr>
                        <a:t>1/2 (N² - N)</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es-AR" sz="1600" dirty="0">
                          <a:latin typeface="+mj-lt"/>
                          <a:ea typeface="Times New Roman"/>
                          <a:cs typeface="Times New Roman"/>
                        </a:rPr>
                        <a:t>0</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lnSpc>
                          <a:spcPct val="115000"/>
                        </a:lnSpc>
                        <a:spcAft>
                          <a:spcPts val="0"/>
                        </a:spcAft>
                      </a:pPr>
                      <a:r>
                        <a:rPr lang="es-AR" sz="1600" dirty="0">
                          <a:latin typeface="+mj-lt"/>
                          <a:ea typeface="Times New Roman"/>
                          <a:cs typeface="Times New Roman"/>
                        </a:rPr>
                        <a:t>3 N (N -1) / 2</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526453">
                <a:tc>
                  <a:txBody>
                    <a:bodyPr/>
                    <a:lstStyle/>
                    <a:p>
                      <a:pPr algn="ctr">
                        <a:lnSpc>
                          <a:spcPct val="115000"/>
                        </a:lnSpc>
                        <a:spcAft>
                          <a:spcPts val="0"/>
                        </a:spcAft>
                      </a:pPr>
                      <a:r>
                        <a:rPr lang="es-AR" sz="1600" b="1" dirty="0">
                          <a:latin typeface="+mj-lt"/>
                          <a:ea typeface="Times New Roman"/>
                          <a:cs typeface="Times New Roman"/>
                        </a:rPr>
                        <a:t>Selección</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s-AR" sz="1600">
                          <a:latin typeface="+mj-lt"/>
                          <a:ea typeface="Times New Roman"/>
                          <a:cs typeface="Times New Roman"/>
                        </a:rPr>
                        <a:t>1/2 (N² - N)</a:t>
                      </a:r>
                      <a:endParaRPr lang="es-ES" sz="160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es-AR" sz="1600" dirty="0">
                          <a:latin typeface="+mj-lt"/>
                          <a:ea typeface="Times New Roman"/>
                          <a:cs typeface="Times New Roman"/>
                        </a:rPr>
                        <a:t>1/2 (N² - N)</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es-AR" sz="1600">
                          <a:latin typeface="+mj-lt"/>
                          <a:ea typeface="Times New Roman"/>
                          <a:cs typeface="Times New Roman"/>
                        </a:rPr>
                        <a:t>3 ( N -1)</a:t>
                      </a:r>
                      <a:endParaRPr lang="es-ES" sz="160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lnSpc>
                          <a:spcPct val="115000"/>
                        </a:lnSpc>
                        <a:spcAft>
                          <a:spcPts val="0"/>
                        </a:spcAft>
                      </a:pPr>
                      <a:r>
                        <a:rPr lang="es-AR" sz="1600" dirty="0">
                          <a:latin typeface="+mj-lt"/>
                          <a:ea typeface="Times New Roman"/>
                          <a:cs typeface="Times New Roman"/>
                        </a:rPr>
                        <a:t>3 ( N -1)</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526453">
                <a:tc>
                  <a:txBody>
                    <a:bodyPr/>
                    <a:lstStyle/>
                    <a:p>
                      <a:pPr algn="ctr">
                        <a:lnSpc>
                          <a:spcPct val="115000"/>
                        </a:lnSpc>
                        <a:spcAft>
                          <a:spcPts val="0"/>
                        </a:spcAft>
                      </a:pPr>
                      <a:r>
                        <a:rPr lang="es-AR" sz="1600" b="1" dirty="0">
                          <a:latin typeface="+mj-lt"/>
                          <a:ea typeface="Times New Roman"/>
                          <a:cs typeface="Times New Roman"/>
                        </a:rPr>
                        <a:t>Inserción</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s-AR" sz="1600">
                          <a:latin typeface="+mj-lt"/>
                          <a:ea typeface="Times New Roman"/>
                          <a:cs typeface="Times New Roman"/>
                        </a:rPr>
                        <a:t>N -1</a:t>
                      </a:r>
                      <a:endParaRPr lang="es-ES" sz="160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es-AR" sz="1600" dirty="0">
                          <a:latin typeface="+mj-lt"/>
                          <a:ea typeface="Times New Roman"/>
                          <a:cs typeface="Times New Roman"/>
                        </a:rPr>
                        <a:t>1/2 (N² - N)</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es-AR" sz="1600">
                          <a:latin typeface="+mj-lt"/>
                          <a:ea typeface="Times New Roman"/>
                          <a:cs typeface="Times New Roman"/>
                        </a:rPr>
                        <a:t>2 ( N -1)</a:t>
                      </a:r>
                      <a:endParaRPr lang="es-ES" sz="160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lnSpc>
                          <a:spcPct val="115000"/>
                        </a:lnSpc>
                        <a:spcAft>
                          <a:spcPts val="0"/>
                        </a:spcAft>
                      </a:pPr>
                      <a:r>
                        <a:rPr lang="es-AR" sz="1600" dirty="0">
                          <a:latin typeface="+mj-lt"/>
                          <a:ea typeface="Times New Roman"/>
                          <a:cs typeface="Times New Roman"/>
                        </a:rPr>
                        <a:t>(4+ N) (N -1) / 2</a:t>
                      </a:r>
                      <a:endParaRPr lang="es-ES" sz="1600" dirty="0">
                        <a:latin typeface="+mj-lt"/>
                        <a:ea typeface="Times New Roman"/>
                        <a:cs typeface="Times New Roman"/>
                      </a:endParaRPr>
                    </a:p>
                  </a:txBody>
                  <a:tcPr marL="44080" marR="440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286250" y="571500"/>
            <a:ext cx="4857750" cy="1143000"/>
          </a:xfrm>
        </p:spPr>
        <p:txBody>
          <a:bodyPr anchor="ctr"/>
          <a:lstStyle/>
          <a:p>
            <a:pPr algn="ctr" eaLnBrk="1" hangingPunct="1"/>
            <a:r>
              <a:rPr lang="es-ES" sz="2800" dirty="0" smtClean="0">
                <a:solidFill>
                  <a:schemeClr val="tx1"/>
                </a:solidFill>
              </a:rPr>
              <a:t>Dos maneras de estimar el tiempo de ejecución</a:t>
            </a:r>
            <a:endParaRPr lang="es-AR" sz="2800" dirty="0" smtClean="0">
              <a:solidFill>
                <a:schemeClr val="tx1"/>
              </a:solidFill>
            </a:endParaRPr>
          </a:p>
        </p:txBody>
      </p:sp>
      <p:sp>
        <p:nvSpPr>
          <p:cNvPr id="8195" name="Rectangle 3"/>
          <p:cNvSpPr>
            <a:spLocks noGrp="1" noChangeArrowheads="1"/>
          </p:cNvSpPr>
          <p:nvPr>
            <p:ph type="body" idx="4294967295"/>
          </p:nvPr>
        </p:nvSpPr>
        <p:spPr>
          <a:xfrm>
            <a:off x="914400" y="1484313"/>
            <a:ext cx="8229600" cy="4957762"/>
          </a:xfrm>
        </p:spPr>
        <p:txBody>
          <a:bodyPr/>
          <a:lstStyle/>
          <a:p>
            <a:pPr lvl="1" eaLnBrk="1" hangingPunct="1">
              <a:buFontTx/>
              <a:buNone/>
            </a:pPr>
            <a:r>
              <a:rPr lang="es-ES" b="1" dirty="0" smtClean="0"/>
              <a:t>Análisis empírico</a:t>
            </a:r>
            <a:endParaRPr lang="es-ES" sz="2000" b="1" dirty="0" smtClean="0"/>
          </a:p>
          <a:p>
            <a:pPr lvl="1" eaLnBrk="1" hangingPunct="1">
              <a:buFontTx/>
              <a:buNone/>
            </a:pPr>
            <a:r>
              <a:rPr lang="es-ES" sz="1400" b="1" dirty="0" smtClean="0"/>
              <a:t>    ( A posteriori</a:t>
            </a:r>
            <a:r>
              <a:rPr lang="es-ES" sz="1600" b="1" dirty="0" smtClean="0"/>
              <a:t>)</a:t>
            </a:r>
          </a:p>
          <a:p>
            <a:pPr lvl="1" eaLnBrk="1" hangingPunct="1">
              <a:buFontTx/>
              <a:buNone/>
            </a:pPr>
            <a:endParaRPr lang="es-ES" sz="1600" b="1" dirty="0" smtClean="0"/>
          </a:p>
          <a:p>
            <a:pPr lvl="1" eaLnBrk="1" hangingPunct="1">
              <a:buFontTx/>
              <a:buNone/>
            </a:pPr>
            <a:endParaRPr lang="es-ES" sz="1600" b="1" dirty="0" smtClean="0"/>
          </a:p>
          <a:p>
            <a:pPr lvl="1" eaLnBrk="1" hangingPunct="1">
              <a:buFontTx/>
              <a:buNone/>
            </a:pPr>
            <a:endParaRPr lang="es-ES" sz="1600" b="1" dirty="0" smtClean="0"/>
          </a:p>
          <a:p>
            <a:pPr lvl="1" eaLnBrk="1" hangingPunct="1">
              <a:buFontTx/>
              <a:buNone/>
            </a:pPr>
            <a:endParaRPr lang="es-ES" sz="2000" b="1" dirty="0" smtClean="0"/>
          </a:p>
          <a:p>
            <a:pPr lvl="1" eaLnBrk="1" hangingPunct="1">
              <a:buFontTx/>
              <a:buNone/>
            </a:pPr>
            <a:endParaRPr lang="es-ES" sz="2000" b="1" dirty="0" smtClean="0"/>
          </a:p>
          <a:p>
            <a:pPr lvl="1" eaLnBrk="1" hangingPunct="1">
              <a:buFontTx/>
              <a:buNone/>
            </a:pPr>
            <a:endParaRPr lang="es-ES" b="1" dirty="0" smtClean="0"/>
          </a:p>
          <a:p>
            <a:pPr lvl="1" eaLnBrk="1" hangingPunct="1">
              <a:buFontTx/>
              <a:buNone/>
            </a:pPr>
            <a:endParaRPr lang="es-ES" b="1" dirty="0" smtClean="0"/>
          </a:p>
          <a:p>
            <a:pPr lvl="1" eaLnBrk="1" hangingPunct="1">
              <a:buFontTx/>
              <a:buNone/>
            </a:pPr>
            <a:r>
              <a:rPr lang="es-ES" b="1" dirty="0" smtClean="0"/>
              <a:t>    </a:t>
            </a:r>
          </a:p>
          <a:p>
            <a:pPr lvl="1" eaLnBrk="1" hangingPunct="1">
              <a:buFontTx/>
              <a:buNone/>
            </a:pPr>
            <a:r>
              <a:rPr lang="es-ES" b="1" dirty="0" smtClean="0"/>
              <a:t>Análisis teórico</a:t>
            </a:r>
            <a:endParaRPr lang="es-ES" sz="1000" b="1" dirty="0" smtClean="0"/>
          </a:p>
          <a:p>
            <a:pPr lvl="1" eaLnBrk="1" hangingPunct="1">
              <a:buFontTx/>
              <a:buNone/>
            </a:pPr>
            <a:r>
              <a:rPr lang="es-ES" sz="700" b="1" dirty="0" smtClean="0"/>
              <a:t>                                        </a:t>
            </a:r>
            <a:r>
              <a:rPr lang="es-ES" sz="1400" b="1" dirty="0" smtClean="0"/>
              <a:t>       </a:t>
            </a:r>
            <a:r>
              <a:rPr lang="es-ES" sz="900" b="1" dirty="0" smtClean="0"/>
              <a:t> </a:t>
            </a:r>
            <a:r>
              <a:rPr lang="es-ES" sz="1600" b="1" dirty="0" smtClean="0"/>
              <a:t> </a:t>
            </a:r>
          </a:p>
        </p:txBody>
      </p:sp>
      <p:sp>
        <p:nvSpPr>
          <p:cNvPr id="4101" name="Text Box 5"/>
          <p:cNvSpPr txBox="1">
            <a:spLocks noChangeArrowheads="1"/>
          </p:cNvSpPr>
          <p:nvPr/>
        </p:nvSpPr>
        <p:spPr bwMode="auto">
          <a:xfrm>
            <a:off x="6372201" y="2564904"/>
            <a:ext cx="2771799" cy="2031325"/>
          </a:xfrm>
          <a:prstGeom prst="rect">
            <a:avLst/>
          </a:prstGeom>
          <a:solidFill>
            <a:schemeClr val="accent4">
              <a:lumMod val="25000"/>
              <a:lumOff val="75000"/>
              <a:alpha val="50999"/>
            </a:schemeClr>
          </a:solidFill>
          <a:ln w="9525">
            <a:noFill/>
            <a:miter lim="800000"/>
            <a:headEnd/>
            <a:tailEnd/>
          </a:ln>
        </p:spPr>
        <p:txBody>
          <a:bodyPr wrap="square">
            <a:spAutoFit/>
          </a:bodyPr>
          <a:lstStyle/>
          <a:p>
            <a:pPr eaLnBrk="1" hangingPunct="1">
              <a:spcBef>
                <a:spcPts val="0"/>
              </a:spcBef>
              <a:defRPr/>
            </a:pPr>
            <a:r>
              <a:rPr lang="es-ES" b="1" dirty="0"/>
              <a:t> </a:t>
            </a:r>
            <a:endParaRPr lang="es-ES" b="1" dirty="0" smtClean="0"/>
          </a:p>
          <a:p>
            <a:pPr eaLnBrk="1" hangingPunct="1">
              <a:spcBef>
                <a:spcPts val="0"/>
              </a:spcBef>
              <a:defRPr/>
            </a:pPr>
            <a:r>
              <a:rPr lang="es-ES" b="1" dirty="0" smtClean="0"/>
              <a:t>Cotas de complejidad</a:t>
            </a:r>
            <a:endParaRPr lang="es-ES" b="1" dirty="0"/>
          </a:p>
          <a:p>
            <a:pPr lvl="1" eaLnBrk="1" hangingPunct="1">
              <a:spcBef>
                <a:spcPts val="0"/>
              </a:spcBef>
              <a:buFontTx/>
              <a:buChar char="•"/>
              <a:defRPr/>
            </a:pPr>
            <a:r>
              <a:rPr lang="es-ES" b="1" i="1" dirty="0">
                <a:effectLst>
                  <a:outerShdw blurRad="38100" dist="38100" dir="2700000" algn="tl">
                    <a:srgbClr val="000000"/>
                  </a:outerShdw>
                </a:effectLst>
              </a:rPr>
              <a:t> </a:t>
            </a:r>
            <a:r>
              <a:rPr lang="es-ES" b="1" i="1" dirty="0" smtClean="0">
                <a:effectLst>
                  <a:outerShdw blurRad="38100" dist="38100" dir="2700000" algn="tl">
                    <a:srgbClr val="000000"/>
                  </a:outerShdw>
                </a:effectLst>
              </a:rPr>
              <a:t>Mejor Caso</a:t>
            </a:r>
            <a:endParaRPr lang="es-ES" b="1" i="1" dirty="0">
              <a:effectLst>
                <a:outerShdw blurRad="38100" dist="38100" dir="2700000" algn="tl">
                  <a:srgbClr val="000000"/>
                </a:outerShdw>
              </a:effectLst>
            </a:endParaRPr>
          </a:p>
          <a:p>
            <a:pPr lvl="1" eaLnBrk="1" hangingPunct="1">
              <a:spcBef>
                <a:spcPts val="0"/>
              </a:spcBef>
              <a:buFontTx/>
              <a:buChar char="•"/>
              <a:defRPr/>
            </a:pPr>
            <a:r>
              <a:rPr lang="es-ES" dirty="0"/>
              <a:t>  </a:t>
            </a:r>
            <a:r>
              <a:rPr lang="es-ES" b="1" i="1" dirty="0">
                <a:effectLst>
                  <a:outerShdw blurRad="38100" dist="38100" dir="2700000" algn="tl">
                    <a:srgbClr val="000000"/>
                  </a:outerShdw>
                </a:effectLst>
              </a:rPr>
              <a:t>Peor caso</a:t>
            </a:r>
          </a:p>
          <a:p>
            <a:pPr lvl="1" eaLnBrk="1" hangingPunct="1">
              <a:spcBef>
                <a:spcPts val="0"/>
              </a:spcBef>
              <a:buFont typeface="Arial" pitchFamily="34" charset="0"/>
              <a:buChar char="•"/>
              <a:defRPr/>
            </a:pPr>
            <a:r>
              <a:rPr lang="es-ES" dirty="0"/>
              <a:t> Caso </a:t>
            </a:r>
            <a:r>
              <a:rPr lang="es-ES" dirty="0" smtClean="0"/>
              <a:t>medio</a:t>
            </a:r>
          </a:p>
          <a:p>
            <a:pPr lvl="1" algn="ctr" eaLnBrk="1" hangingPunct="1">
              <a:spcBef>
                <a:spcPts val="0"/>
              </a:spcBef>
              <a:defRPr/>
            </a:pPr>
            <a:r>
              <a:rPr lang="es-AR" i="1" dirty="0" smtClean="0"/>
              <a:t>(Instancias de un problema)</a:t>
            </a:r>
            <a:endParaRPr lang="es-AR" i="1" dirty="0"/>
          </a:p>
        </p:txBody>
      </p:sp>
      <p:sp>
        <p:nvSpPr>
          <p:cNvPr id="4102" name="Text Box 6"/>
          <p:cNvSpPr txBox="1">
            <a:spLocks noChangeArrowheads="1"/>
          </p:cNvSpPr>
          <p:nvPr/>
        </p:nvSpPr>
        <p:spPr bwMode="auto">
          <a:xfrm>
            <a:off x="2631178" y="2688704"/>
            <a:ext cx="2663825" cy="1192213"/>
          </a:xfrm>
          <a:prstGeom prst="rect">
            <a:avLst/>
          </a:prstGeom>
          <a:solidFill>
            <a:schemeClr val="accent2">
              <a:lumMod val="20000"/>
              <a:lumOff val="80000"/>
            </a:schemeClr>
          </a:solidFill>
          <a:ln w="28575">
            <a:solidFill>
              <a:schemeClr val="tx1"/>
            </a:solidFill>
            <a:prstDash val="dashDot"/>
            <a:miter lim="800000"/>
            <a:headEnd/>
            <a:tailEnd/>
          </a:ln>
        </p:spPr>
        <p:txBody>
          <a:bodyPr>
            <a:spAutoFit/>
          </a:bodyPr>
          <a:lstStyle/>
          <a:p>
            <a:pPr eaLnBrk="1" hangingPunct="1">
              <a:spcBef>
                <a:spcPct val="50000"/>
              </a:spcBef>
              <a:buFontTx/>
              <a:buChar char="•"/>
              <a:defRPr/>
            </a:pPr>
            <a:r>
              <a:rPr lang="es-ES" dirty="0"/>
              <a:t>  Datos experimentales </a:t>
            </a:r>
          </a:p>
          <a:p>
            <a:pPr eaLnBrk="1" hangingPunct="1">
              <a:spcBef>
                <a:spcPct val="50000"/>
              </a:spcBef>
              <a:buFontTx/>
              <a:buChar char="•"/>
              <a:defRPr/>
            </a:pPr>
            <a:r>
              <a:rPr lang="es-ES" dirty="0"/>
              <a:t> Lenguaje</a:t>
            </a:r>
            <a:endParaRPr lang="es-ES" dirty="0">
              <a:effectLst>
                <a:outerShdw blurRad="38100" dist="38100" dir="2700000" algn="tl">
                  <a:srgbClr val="FFFFFF"/>
                </a:outerShdw>
              </a:effectLst>
            </a:endParaRPr>
          </a:p>
          <a:p>
            <a:pPr eaLnBrk="1" hangingPunct="1">
              <a:spcBef>
                <a:spcPct val="50000"/>
              </a:spcBef>
              <a:buFontTx/>
              <a:buChar char="•"/>
              <a:defRPr/>
            </a:pPr>
            <a:r>
              <a:rPr lang="es-ES" dirty="0"/>
              <a:t> Procesador</a:t>
            </a:r>
            <a:endParaRPr lang="es-AR" dirty="0"/>
          </a:p>
        </p:txBody>
      </p:sp>
      <p:sp>
        <p:nvSpPr>
          <p:cNvPr id="8198"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
        <p:nvSpPr>
          <p:cNvPr id="7" name="6 Rectángulo"/>
          <p:cNvSpPr/>
          <p:nvPr/>
        </p:nvSpPr>
        <p:spPr>
          <a:xfrm rot="1502919">
            <a:off x="902143" y="2424827"/>
            <a:ext cx="1838913" cy="369332"/>
          </a:xfrm>
          <a:prstGeom prst="rect">
            <a:avLst/>
          </a:prstGeom>
          <a:noFill/>
        </p:spPr>
        <p:txBody>
          <a:bodyPr wrap="square" lIns="91440" tIns="45720" rIns="91440" bIns="45720">
            <a:spAutoFit/>
          </a:bodyPr>
          <a:lstStyle/>
          <a:p>
            <a:pPr algn="ctr"/>
            <a:r>
              <a:rPr lang="es-E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Depende de </a:t>
            </a:r>
            <a:endParaRPr lang="es-E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7 Rectángulo"/>
          <p:cNvSpPr/>
          <p:nvPr/>
        </p:nvSpPr>
        <p:spPr>
          <a:xfrm rot="19347145">
            <a:off x="547424" y="4211938"/>
            <a:ext cx="2522149" cy="369332"/>
          </a:xfrm>
          <a:prstGeom prst="rect">
            <a:avLst/>
          </a:prstGeom>
          <a:noFill/>
        </p:spPr>
        <p:txBody>
          <a:bodyPr wrap="square" lIns="91440" tIns="45720" rIns="91440" bIns="45720">
            <a:spAutoFit/>
          </a:bodyPr>
          <a:lstStyle/>
          <a:p>
            <a:pPr algn="ctr"/>
            <a:r>
              <a:rPr lang="es-E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Independiente de </a:t>
            </a:r>
            <a:endParaRPr lang="es-E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8 CuadroTexto"/>
          <p:cNvSpPr txBox="1"/>
          <p:nvPr/>
        </p:nvSpPr>
        <p:spPr>
          <a:xfrm>
            <a:off x="4071934" y="4714884"/>
            <a:ext cx="4000528" cy="923330"/>
          </a:xfrm>
          <a:prstGeom prst="rect">
            <a:avLst/>
          </a:prstGeom>
          <a:solidFill>
            <a:schemeClr val="accent3">
              <a:lumMod val="85000"/>
            </a:schemeClr>
          </a:solidFill>
        </p:spPr>
        <p:txBody>
          <a:bodyPr wrap="square" rtlCol="0">
            <a:spAutoFit/>
          </a:bodyPr>
          <a:lstStyle/>
          <a:p>
            <a:r>
              <a:rPr lang="es-ES" b="1" dirty="0" smtClean="0"/>
              <a:t>( Estimación matemática) depende de las </a:t>
            </a:r>
            <a:r>
              <a:rPr lang="es-ES" b="1" dirty="0" smtClean="0">
                <a:solidFill>
                  <a:srgbClr val="FF0000"/>
                </a:solidFill>
              </a:rPr>
              <a:t>instrucciones</a:t>
            </a:r>
            <a:r>
              <a:rPr lang="es-ES" b="1" dirty="0" smtClean="0"/>
              <a:t> y del </a:t>
            </a:r>
            <a:r>
              <a:rPr lang="es-ES" b="1" dirty="0" smtClean="0">
                <a:solidFill>
                  <a:srgbClr val="FF0000"/>
                </a:solidFill>
              </a:rPr>
              <a:t>tamaño del problema</a:t>
            </a:r>
            <a:endParaRPr lang="es-MX" dirty="0">
              <a:solidFill>
                <a:srgbClr val="FF0000"/>
              </a:solidFill>
            </a:endParaRPr>
          </a:p>
        </p:txBody>
      </p:sp>
      <p:sp>
        <p:nvSpPr>
          <p:cNvPr id="10" name="9 CuadroTexto"/>
          <p:cNvSpPr txBox="1"/>
          <p:nvPr/>
        </p:nvSpPr>
        <p:spPr>
          <a:xfrm>
            <a:off x="4071934" y="1571612"/>
            <a:ext cx="3929090" cy="646331"/>
          </a:xfrm>
          <a:prstGeom prst="rect">
            <a:avLst/>
          </a:prstGeom>
          <a:solidFill>
            <a:schemeClr val="accent3">
              <a:lumMod val="85000"/>
            </a:schemeClr>
          </a:solidFill>
        </p:spPr>
        <p:txBody>
          <a:bodyPr wrap="square" rtlCol="0">
            <a:spAutoFit/>
          </a:bodyPr>
          <a:lstStyle/>
          <a:p>
            <a:r>
              <a:rPr lang="es-ES" b="1" dirty="0" smtClean="0"/>
              <a:t>Pruebas con diferentes lotes de datos</a:t>
            </a:r>
            <a:endParaRPr lang="es-MX" dirty="0"/>
          </a:p>
        </p:txBody>
      </p:sp>
      <p:sp>
        <p:nvSpPr>
          <p:cNvPr id="2" name="Flecha arriba 1"/>
          <p:cNvSpPr/>
          <p:nvPr/>
        </p:nvSpPr>
        <p:spPr bwMode="auto">
          <a:xfrm rot="3004879">
            <a:off x="1895870" y="3670157"/>
            <a:ext cx="156979" cy="1750906"/>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charset="0"/>
            </a:endParaRPr>
          </a:p>
        </p:txBody>
      </p:sp>
      <p:sp>
        <p:nvSpPr>
          <p:cNvPr id="13" name="Flecha arriba 12"/>
          <p:cNvSpPr/>
          <p:nvPr/>
        </p:nvSpPr>
        <p:spPr bwMode="auto">
          <a:xfrm rot="7081903" flipH="1">
            <a:off x="1879759" y="1808548"/>
            <a:ext cx="131223" cy="1271667"/>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323850"/>
            <a:ext cx="8424863" cy="620713"/>
          </a:xfrm>
        </p:spPr>
        <p:txBody>
          <a:bodyPr anchor="ctr">
            <a:normAutofit fontScale="90000"/>
          </a:bodyPr>
          <a:lstStyle/>
          <a:p>
            <a:pPr algn="ctr" eaLnBrk="1" hangingPunct="1"/>
            <a:r>
              <a:rPr lang="es-ES" sz="2400" dirty="0" smtClean="0">
                <a:solidFill>
                  <a:schemeClr val="tx1"/>
                </a:solidFill>
              </a:rPr>
              <a:t>Análisis</a:t>
            </a:r>
            <a:r>
              <a:rPr lang="es-ES" sz="2400" dirty="0" smtClean="0"/>
              <a:t> </a:t>
            </a:r>
            <a:r>
              <a:rPr lang="es-ES" sz="2400" dirty="0" smtClean="0">
                <a:solidFill>
                  <a:schemeClr val="tx1"/>
                </a:solidFill>
              </a:rPr>
              <a:t>Teórico</a:t>
            </a:r>
            <a:br>
              <a:rPr lang="es-ES" sz="2400" dirty="0" smtClean="0">
                <a:solidFill>
                  <a:schemeClr val="tx1"/>
                </a:solidFill>
              </a:rPr>
            </a:br>
            <a:endParaRPr lang="es-AR" sz="2000" dirty="0" smtClean="0">
              <a:solidFill>
                <a:schemeClr val="tx1"/>
              </a:solidFill>
            </a:endParaRPr>
          </a:p>
        </p:txBody>
      </p:sp>
      <p:sp>
        <p:nvSpPr>
          <p:cNvPr id="11267" name="Rectangle 3"/>
          <p:cNvSpPr>
            <a:spLocks noGrp="1" noChangeArrowheads="1"/>
          </p:cNvSpPr>
          <p:nvPr>
            <p:ph type="body" idx="4294967295"/>
          </p:nvPr>
        </p:nvSpPr>
        <p:spPr>
          <a:xfrm>
            <a:off x="1907704" y="4509120"/>
            <a:ext cx="6530975" cy="1976437"/>
          </a:xfrm>
          <a:ln w="19050">
            <a:noFill/>
          </a:ln>
        </p:spPr>
        <p:txBody>
          <a:bodyPr>
            <a:noAutofit/>
          </a:bodyPr>
          <a:lstStyle/>
          <a:p>
            <a:pPr eaLnBrk="1" hangingPunct="1">
              <a:lnSpc>
                <a:spcPct val="80000"/>
              </a:lnSpc>
              <a:buFont typeface="Wingdings" pitchFamily="2" charset="2"/>
              <a:buNone/>
            </a:pPr>
            <a:r>
              <a:rPr lang="es-ES" sz="2000" b="1" dirty="0" smtClean="0">
                <a:latin typeface="+mj-lt"/>
              </a:rPr>
              <a:t>   </a:t>
            </a:r>
          </a:p>
          <a:p>
            <a:pPr eaLnBrk="1" hangingPunct="1">
              <a:lnSpc>
                <a:spcPct val="80000"/>
              </a:lnSpc>
              <a:buFont typeface="Wingdings" pitchFamily="2" charset="2"/>
              <a:buNone/>
            </a:pPr>
            <a:r>
              <a:rPr lang="es-ES" sz="2000" dirty="0" smtClean="0">
                <a:latin typeface="+mj-lt"/>
              </a:rPr>
              <a:t>        1. Las declaraciones no consumen tiempo.</a:t>
            </a:r>
          </a:p>
          <a:p>
            <a:pPr eaLnBrk="1" hangingPunct="1">
              <a:lnSpc>
                <a:spcPct val="150000"/>
              </a:lnSpc>
              <a:buFont typeface="Wingdings" pitchFamily="2" charset="2"/>
              <a:buNone/>
            </a:pPr>
            <a:r>
              <a:rPr lang="es-ES" sz="2000" dirty="0" smtClean="0">
                <a:latin typeface="+mj-lt"/>
              </a:rPr>
              <a:t>        2. Tiempo de ejecución de sentencias simples: 1 ut</a:t>
            </a:r>
          </a:p>
          <a:p>
            <a:pPr eaLnBrk="1" hangingPunct="1">
              <a:lnSpc>
                <a:spcPct val="150000"/>
              </a:lnSpc>
              <a:buFont typeface="Wingdings" pitchFamily="2" charset="2"/>
              <a:buNone/>
            </a:pPr>
            <a:r>
              <a:rPr lang="es-ES" sz="2000" dirty="0" smtClean="0">
                <a:latin typeface="+mj-lt"/>
              </a:rPr>
              <a:t>        3. Expresiones  aritméticas :  1 ut.</a:t>
            </a:r>
          </a:p>
          <a:p>
            <a:pPr eaLnBrk="1" hangingPunct="1">
              <a:lnSpc>
                <a:spcPct val="150000"/>
              </a:lnSpc>
              <a:buFont typeface="Wingdings" pitchFamily="2" charset="2"/>
              <a:buNone/>
            </a:pPr>
            <a:r>
              <a:rPr lang="es-ES" sz="2000" dirty="0" smtClean="0">
                <a:latin typeface="+mj-lt"/>
              </a:rPr>
              <a:t>        4. Expresiones relacionales:   1 ut.</a:t>
            </a:r>
          </a:p>
          <a:p>
            <a:pPr eaLnBrk="1" hangingPunct="1">
              <a:lnSpc>
                <a:spcPct val="80000"/>
              </a:lnSpc>
              <a:buFont typeface="Wingdings" pitchFamily="2" charset="2"/>
              <a:buNone/>
            </a:pPr>
            <a:r>
              <a:rPr lang="es-ES" sz="2000" dirty="0" smtClean="0">
                <a:latin typeface="+mj-lt"/>
              </a:rPr>
              <a:t>        </a:t>
            </a:r>
          </a:p>
          <a:p>
            <a:pPr eaLnBrk="1" hangingPunct="1">
              <a:lnSpc>
                <a:spcPct val="80000"/>
              </a:lnSpc>
              <a:buFont typeface="Wingdings" pitchFamily="2" charset="2"/>
              <a:buNone/>
            </a:pPr>
            <a:endParaRPr lang="es-ES" sz="2000" dirty="0" smtClean="0">
              <a:latin typeface="+mj-lt"/>
            </a:endParaRPr>
          </a:p>
          <a:p>
            <a:pPr eaLnBrk="1" hangingPunct="1">
              <a:lnSpc>
                <a:spcPct val="80000"/>
              </a:lnSpc>
              <a:buFont typeface="Wingdings" pitchFamily="2" charset="2"/>
              <a:buNone/>
            </a:pPr>
            <a:r>
              <a:rPr lang="es-ES" sz="2000" dirty="0" smtClean="0">
                <a:latin typeface="+mj-lt"/>
              </a:rPr>
              <a:t> </a:t>
            </a:r>
          </a:p>
        </p:txBody>
      </p:sp>
      <p:sp>
        <p:nvSpPr>
          <p:cNvPr id="11268"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
        <p:nvSpPr>
          <p:cNvPr id="11269" name="Rectangle 7"/>
          <p:cNvSpPr>
            <a:spLocks noChangeArrowheads="1"/>
          </p:cNvSpPr>
          <p:nvPr/>
        </p:nvSpPr>
        <p:spPr bwMode="auto">
          <a:xfrm>
            <a:off x="467544" y="4410034"/>
            <a:ext cx="5641288" cy="338554"/>
          </a:xfrm>
          <a:prstGeom prst="rect">
            <a:avLst/>
          </a:prstGeom>
          <a:noFill/>
          <a:ln w="9525">
            <a:noFill/>
            <a:miter lim="800000"/>
            <a:headEnd/>
            <a:tailEnd/>
          </a:ln>
        </p:spPr>
        <p:txBody>
          <a:bodyPr wrap="none">
            <a:spAutoFit/>
          </a:bodyPr>
          <a:lstStyle/>
          <a:p>
            <a:pPr eaLnBrk="1" hangingPunct="1">
              <a:lnSpc>
                <a:spcPct val="80000"/>
              </a:lnSpc>
              <a:spcBef>
                <a:spcPct val="20000"/>
              </a:spcBef>
              <a:buClr>
                <a:schemeClr val="tx1"/>
              </a:buClr>
              <a:buSzPct val="75000"/>
              <a:buFont typeface="Wingdings" pitchFamily="2" charset="2"/>
              <a:buNone/>
            </a:pPr>
            <a:r>
              <a:rPr lang="es-ES" sz="2000" b="1" dirty="0" smtClean="0"/>
              <a:t>Consideraciones del computador idealizado:</a:t>
            </a:r>
            <a:endParaRPr lang="es-ES" sz="2000" b="1" dirty="0"/>
          </a:p>
        </p:txBody>
      </p:sp>
      <p:sp>
        <p:nvSpPr>
          <p:cNvPr id="7" name="6 Rectángulo"/>
          <p:cNvSpPr/>
          <p:nvPr/>
        </p:nvSpPr>
        <p:spPr>
          <a:xfrm>
            <a:off x="1194721" y="3122678"/>
            <a:ext cx="5471370" cy="923330"/>
          </a:xfrm>
          <a:prstGeom prst="rect">
            <a:avLst/>
          </a:prstGeom>
          <a:solidFill>
            <a:schemeClr val="accent6">
              <a:lumMod val="20000"/>
              <a:lumOff val="80000"/>
            </a:schemeClr>
          </a:solidFill>
        </p:spPr>
        <p:txBody>
          <a:bodyPr wrap="none">
            <a:spAutoFit/>
          </a:bodyPr>
          <a:lstStyle/>
          <a:p>
            <a:r>
              <a:rPr lang="es-ES" dirty="0" smtClean="0">
                <a:solidFill>
                  <a:schemeClr val="tx1"/>
                </a:solidFill>
              </a:rPr>
              <a:t>Formas de cálculo del tiempo de ejecución :</a:t>
            </a:r>
          </a:p>
          <a:p>
            <a:pPr lvl="2">
              <a:buFont typeface="Arial" pitchFamily="34" charset="0"/>
              <a:buChar char="•"/>
            </a:pPr>
            <a:r>
              <a:rPr lang="es-ES" b="1" dirty="0" smtClean="0">
                <a:solidFill>
                  <a:schemeClr val="tx1"/>
                </a:solidFill>
              </a:rPr>
              <a:t> unidades de tiempo de cada sentencia</a:t>
            </a:r>
          </a:p>
          <a:p>
            <a:pPr lvl="2">
              <a:buFont typeface="Arial" pitchFamily="34" charset="0"/>
              <a:buChar char="•"/>
            </a:pPr>
            <a:r>
              <a:rPr lang="es-ES" dirty="0" smtClean="0">
                <a:solidFill>
                  <a:srgbClr val="C00000"/>
                </a:solidFill>
              </a:rPr>
              <a:t> </a:t>
            </a:r>
            <a:r>
              <a:rPr lang="es-ES" b="1" dirty="0" smtClean="0">
                <a:solidFill>
                  <a:srgbClr val="C00000"/>
                </a:solidFill>
              </a:rPr>
              <a:t>aplicando reglas</a:t>
            </a:r>
            <a:endParaRPr lang="es-MX" b="1" dirty="0">
              <a:solidFill>
                <a:srgbClr val="C00000"/>
              </a:solidFill>
            </a:endParaRPr>
          </a:p>
        </p:txBody>
      </p:sp>
      <p:graphicFrame>
        <p:nvGraphicFramePr>
          <p:cNvPr id="10" name="9 Diagrama"/>
          <p:cNvGraphicFramePr/>
          <p:nvPr>
            <p:extLst>
              <p:ext uri="{D42A27DB-BD31-4B8C-83A1-F6EECF244321}">
                <p14:modId xmlns:p14="http://schemas.microsoft.com/office/powerpoint/2010/main" val="780786913"/>
              </p:ext>
            </p:extLst>
          </p:nvPr>
        </p:nvGraphicFramePr>
        <p:xfrm>
          <a:off x="1194721" y="1278261"/>
          <a:ext cx="7000924" cy="1571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ángulo 1"/>
          <p:cNvSpPr/>
          <p:nvPr/>
        </p:nvSpPr>
        <p:spPr>
          <a:xfrm>
            <a:off x="467544" y="783845"/>
            <a:ext cx="8054007" cy="369332"/>
          </a:xfrm>
          <a:prstGeom prst="rect">
            <a:avLst/>
          </a:prstGeom>
        </p:spPr>
        <p:txBody>
          <a:bodyPr wrap="square">
            <a:spAutoFit/>
          </a:bodyPr>
          <a:lstStyle/>
          <a:p>
            <a:r>
              <a:rPr lang="es-AR"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El tiempo de ejecución de un algoritmo se expresa con una función T(N) </a:t>
            </a:r>
            <a:endParaRPr lang="es-AR" b="1"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44"/>
          <p:cNvSpPr txBox="1">
            <a:spLocks noChangeArrowheads="1"/>
          </p:cNvSpPr>
          <p:nvPr/>
        </p:nvSpPr>
        <p:spPr bwMode="auto">
          <a:xfrm>
            <a:off x="971600" y="2571744"/>
            <a:ext cx="2664296" cy="1015663"/>
          </a:xfrm>
          <a:prstGeom prst="rect">
            <a:avLst/>
          </a:prstGeom>
          <a:noFill/>
          <a:ln w="9525">
            <a:solidFill>
              <a:srgbClr val="7030A0"/>
            </a:solidFill>
            <a:miter lim="800000"/>
            <a:headEnd/>
            <a:tailEnd/>
          </a:ln>
        </p:spPr>
        <p:txBody>
          <a:bodyPr wrap="square">
            <a:spAutoFit/>
          </a:bodyPr>
          <a:lstStyle/>
          <a:p>
            <a:pPr eaLnBrk="1" hangingPunct="1">
              <a:spcBef>
                <a:spcPct val="50000"/>
              </a:spcBef>
            </a:pPr>
            <a:r>
              <a:rPr lang="es-ES" sz="2400" b="1" dirty="0" smtClean="0">
                <a:cs typeface="Arial" charset="0"/>
              </a:rPr>
              <a:t>T(N) = 29*N</a:t>
            </a:r>
            <a:r>
              <a:rPr lang="es-ES" sz="2400" b="1" dirty="0">
                <a:cs typeface="Arial" charset="0"/>
              </a:rPr>
              <a:t>+ </a:t>
            </a:r>
            <a:r>
              <a:rPr lang="es-ES" sz="2400" b="1" dirty="0" smtClean="0">
                <a:cs typeface="Arial" charset="0"/>
              </a:rPr>
              <a:t>11</a:t>
            </a:r>
          </a:p>
          <a:p>
            <a:pPr eaLnBrk="1" hangingPunct="1">
              <a:spcBef>
                <a:spcPct val="50000"/>
              </a:spcBef>
            </a:pPr>
            <a:r>
              <a:rPr lang="pt-BR" sz="2400" b="1" dirty="0" smtClean="0"/>
              <a:t>T(N)=  </a:t>
            </a:r>
            <a:r>
              <a:rPr lang="pt-BR" sz="2400" b="1" dirty="0" smtClean="0">
                <a:solidFill>
                  <a:srgbClr val="C00000"/>
                </a:solidFill>
              </a:rPr>
              <a:t> </a:t>
            </a:r>
            <a:r>
              <a:rPr lang="pt-BR" sz="2400" b="1" dirty="0" smtClean="0">
                <a:solidFill>
                  <a:schemeClr val="tx1">
                    <a:lumMod val="50000"/>
                  </a:schemeClr>
                </a:solidFill>
              </a:rPr>
              <a:t>4* N-1</a:t>
            </a:r>
            <a:endParaRPr lang="es-MX" sz="2400" b="1" dirty="0" smtClean="0"/>
          </a:p>
        </p:txBody>
      </p:sp>
      <p:sp>
        <p:nvSpPr>
          <p:cNvPr id="3" name="2 CuadroTexto"/>
          <p:cNvSpPr txBox="1"/>
          <p:nvPr/>
        </p:nvSpPr>
        <p:spPr>
          <a:xfrm>
            <a:off x="1763688" y="4077072"/>
            <a:ext cx="5738410" cy="830997"/>
          </a:xfrm>
          <a:prstGeom prst="rect">
            <a:avLst/>
          </a:prstGeom>
          <a:noFill/>
          <a:ln w="57150">
            <a:solidFill>
              <a:srgbClr val="002060"/>
            </a:solidFill>
          </a:ln>
        </p:spPr>
        <p:txBody>
          <a:bodyPr wrap="square" rtlCol="0">
            <a:spAutoFit/>
          </a:bodyPr>
          <a:lstStyle/>
          <a:p>
            <a:pPr algn="ctr"/>
            <a:r>
              <a:rPr lang="es-MX" sz="2400" b="1" dirty="0" smtClean="0"/>
              <a:t>  Orden de complejidad   O(f(n))</a:t>
            </a:r>
          </a:p>
          <a:p>
            <a:pPr algn="ctr"/>
            <a:r>
              <a:rPr lang="es-MX" sz="2400" b="1" dirty="0" smtClean="0"/>
              <a:t>O(N)</a:t>
            </a:r>
            <a:endParaRPr lang="es-MX" sz="2400" b="1" dirty="0"/>
          </a:p>
        </p:txBody>
      </p:sp>
      <p:sp>
        <p:nvSpPr>
          <p:cNvPr id="4" name="3 CuadroTexto"/>
          <p:cNvSpPr txBox="1"/>
          <p:nvPr/>
        </p:nvSpPr>
        <p:spPr>
          <a:xfrm>
            <a:off x="4643438" y="2714620"/>
            <a:ext cx="3143272" cy="646331"/>
          </a:xfrm>
          <a:prstGeom prst="rect">
            <a:avLst/>
          </a:prstGeom>
          <a:noFill/>
          <a:ln>
            <a:solidFill>
              <a:srgbClr val="7030A0"/>
            </a:solidFill>
          </a:ln>
        </p:spPr>
        <p:txBody>
          <a:bodyPr wrap="square" rtlCol="0">
            <a:spAutoFit/>
          </a:bodyPr>
          <a:lstStyle/>
          <a:p>
            <a:pPr algn="ctr"/>
            <a:r>
              <a:rPr lang="es-MX" dirty="0" smtClean="0"/>
              <a:t>El tiempo de ejecución es proporcional  a N</a:t>
            </a:r>
            <a:endParaRPr lang="es-MX" dirty="0"/>
          </a:p>
        </p:txBody>
      </p:sp>
      <p:sp>
        <p:nvSpPr>
          <p:cNvPr id="5" name="4 Flecha abajo"/>
          <p:cNvSpPr/>
          <p:nvPr/>
        </p:nvSpPr>
        <p:spPr bwMode="auto">
          <a:xfrm>
            <a:off x="3923928" y="3501008"/>
            <a:ext cx="1285884" cy="42862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charset="0"/>
            </a:endParaRPr>
          </a:p>
        </p:txBody>
      </p:sp>
      <p:sp>
        <p:nvSpPr>
          <p:cNvPr id="6" name="5 Flecha derecha"/>
          <p:cNvSpPr/>
          <p:nvPr/>
        </p:nvSpPr>
        <p:spPr bwMode="auto">
          <a:xfrm>
            <a:off x="3929058" y="2714620"/>
            <a:ext cx="428628" cy="57150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charset="0"/>
            </a:endParaRPr>
          </a:p>
        </p:txBody>
      </p:sp>
      <p:sp>
        <p:nvSpPr>
          <p:cNvPr id="7" name="6 Rectángulo"/>
          <p:cNvSpPr/>
          <p:nvPr/>
        </p:nvSpPr>
        <p:spPr>
          <a:xfrm>
            <a:off x="323528" y="5013176"/>
            <a:ext cx="8501090" cy="1338828"/>
          </a:xfrm>
          <a:prstGeom prst="rect">
            <a:avLst/>
          </a:prstGeom>
        </p:spPr>
        <p:txBody>
          <a:bodyPr wrap="square">
            <a:spAutoFit/>
          </a:bodyPr>
          <a:lstStyle/>
          <a:p>
            <a:pPr algn="ctr">
              <a:lnSpc>
                <a:spcPct val="150000"/>
              </a:lnSpc>
            </a:pPr>
            <a:r>
              <a:rPr lang="es-MX" dirty="0">
                <a:solidFill>
                  <a:schemeClr val="tx2"/>
                </a:solidFill>
              </a:rPr>
              <a:t>Una </a:t>
            </a:r>
            <a:r>
              <a:rPr lang="es-MX" u="sng" dirty="0">
                <a:solidFill>
                  <a:schemeClr val="tx2"/>
                </a:solidFill>
              </a:rPr>
              <a:t>familia</a:t>
            </a:r>
            <a:r>
              <a:rPr lang="es-MX" dirty="0">
                <a:solidFill>
                  <a:schemeClr val="tx2"/>
                </a:solidFill>
              </a:rPr>
              <a:t> de funciones que </a:t>
            </a:r>
            <a:r>
              <a:rPr lang="es-MX" dirty="0" smtClean="0">
                <a:solidFill>
                  <a:schemeClr val="tx2"/>
                </a:solidFill>
              </a:rPr>
              <a:t>tienen un </a:t>
            </a:r>
            <a:r>
              <a:rPr lang="es-MX" dirty="0">
                <a:solidFill>
                  <a:schemeClr val="tx2"/>
                </a:solidFill>
              </a:rPr>
              <a:t>mismo comportamiento </a:t>
            </a:r>
            <a:r>
              <a:rPr lang="es-MX" dirty="0" smtClean="0">
                <a:solidFill>
                  <a:schemeClr val="tx2"/>
                </a:solidFill>
              </a:rPr>
              <a:t>asintótico* </a:t>
            </a:r>
            <a:r>
              <a:rPr lang="es-MX" dirty="0">
                <a:solidFill>
                  <a:schemeClr val="tx2"/>
                </a:solidFill>
              </a:rPr>
              <a:t>será llamada un </a:t>
            </a:r>
            <a:r>
              <a:rPr lang="es-MX" i="1" dirty="0">
                <a:solidFill>
                  <a:schemeClr val="tx2"/>
                </a:solidFill>
              </a:rPr>
              <a:t>Orden de Complejidad</a:t>
            </a:r>
            <a:r>
              <a:rPr lang="es-MX" dirty="0">
                <a:solidFill>
                  <a:schemeClr val="tx2"/>
                </a:solidFill>
              </a:rPr>
              <a:t>. </a:t>
            </a:r>
            <a:r>
              <a:rPr lang="es-MX" dirty="0" smtClean="0">
                <a:solidFill>
                  <a:schemeClr val="tx2"/>
                </a:solidFill>
              </a:rPr>
              <a:t> </a:t>
            </a:r>
          </a:p>
          <a:p>
            <a:pPr algn="ctr">
              <a:lnSpc>
                <a:spcPct val="150000"/>
              </a:lnSpc>
            </a:pPr>
            <a:r>
              <a:rPr lang="es-MX" dirty="0" smtClean="0">
                <a:solidFill>
                  <a:schemeClr val="tx2"/>
                </a:solidFill>
              </a:rPr>
              <a:t>  Estas </a:t>
            </a:r>
            <a:r>
              <a:rPr lang="es-MX" dirty="0">
                <a:solidFill>
                  <a:schemeClr val="tx2"/>
                </a:solidFill>
              </a:rPr>
              <a:t>familias se designan con O( </a:t>
            </a:r>
            <a:r>
              <a:rPr lang="es-MX" dirty="0" smtClean="0">
                <a:solidFill>
                  <a:schemeClr val="tx2"/>
                </a:solidFill>
              </a:rPr>
              <a:t>f(n)).</a:t>
            </a:r>
            <a:endParaRPr lang="es-MX" dirty="0">
              <a:solidFill>
                <a:schemeClr val="tx2"/>
              </a:solidFill>
            </a:endParaRPr>
          </a:p>
        </p:txBody>
      </p:sp>
      <p:sp>
        <p:nvSpPr>
          <p:cNvPr id="9" name="Rectángulo 8"/>
          <p:cNvSpPr/>
          <p:nvPr/>
        </p:nvSpPr>
        <p:spPr>
          <a:xfrm>
            <a:off x="3565592" y="1031317"/>
            <a:ext cx="3382464" cy="646331"/>
          </a:xfrm>
          <a:prstGeom prst="rect">
            <a:avLst/>
          </a:prstGeom>
        </p:spPr>
        <p:txBody>
          <a:bodyPr wrap="none">
            <a:spAutoFit/>
          </a:bodyPr>
          <a:lstStyle/>
          <a:p>
            <a:r>
              <a:rPr lang="es-ES" sz="3600" dirty="0"/>
              <a:t>Análisis Teórico</a:t>
            </a:r>
            <a:endParaRPr lang="es-AR" sz="3600" dirty="0"/>
          </a:p>
        </p:txBody>
      </p:sp>
      <p:sp>
        <p:nvSpPr>
          <p:cNvPr id="10" name="Rectángulo 9"/>
          <p:cNvSpPr/>
          <p:nvPr/>
        </p:nvSpPr>
        <p:spPr>
          <a:xfrm>
            <a:off x="467544" y="1844824"/>
            <a:ext cx="8676456" cy="369332"/>
          </a:xfrm>
          <a:prstGeom prst="rect">
            <a:avLst/>
          </a:prstGeom>
          <a:noFill/>
        </p:spPr>
        <p:txBody>
          <a:bodyPr wrap="square">
            <a:spAutoFit/>
          </a:bodyPr>
          <a:lstStyle/>
          <a:p>
            <a:r>
              <a:rPr lang="es-AR" b="1" dirty="0">
                <a:solidFill>
                  <a:schemeClr val="tx2"/>
                </a:solidFill>
                <a:latin typeface="Arial" panose="020B0604020202020204" pitchFamily="34" charset="0"/>
                <a:ea typeface="Times New Roman" panose="02020603050405020304" pitchFamily="18" charset="0"/>
                <a:cs typeface="Times New Roman" panose="02020603050405020304" pitchFamily="18" charset="0"/>
              </a:rPr>
              <a:t>El tiempo de ejecución de un algoritmo se expresa con una función T(N) </a:t>
            </a:r>
            <a:endParaRPr lang="es-AR" b="1" dirty="0">
              <a:solidFill>
                <a:schemeClr val="tx2"/>
              </a:solidFill>
            </a:endParaRPr>
          </a:p>
        </p:txBody>
      </p:sp>
      <p:sp>
        <p:nvSpPr>
          <p:cNvPr id="11" name="10 Rectángulo"/>
          <p:cNvSpPr/>
          <p:nvPr/>
        </p:nvSpPr>
        <p:spPr>
          <a:xfrm>
            <a:off x="1619672" y="6488668"/>
            <a:ext cx="7992888" cy="307777"/>
          </a:xfrm>
          <a:prstGeom prst="rect">
            <a:avLst/>
          </a:prstGeom>
        </p:spPr>
        <p:txBody>
          <a:bodyPr wrap="square">
            <a:spAutoFit/>
          </a:bodyPr>
          <a:lstStyle/>
          <a:p>
            <a:r>
              <a:rPr lang="es-ES" sz="1400" i="1" dirty="0" smtClean="0"/>
              <a:t>* Matemáticamente hablando, cuando N tiende al infinito , es un comportamiento asintótico</a:t>
            </a:r>
            <a:endParaRPr lang="es-AR" sz="1400" i="1" dirty="0"/>
          </a:p>
        </p:txBody>
      </p:sp>
    </p:spTree>
    <p:extLst>
      <p:ext uri="{BB962C8B-B14F-4D97-AF65-F5344CB8AC3E}">
        <p14:creationId xmlns:p14="http://schemas.microsoft.com/office/powerpoint/2010/main" val="2524311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251520" y="692696"/>
            <a:ext cx="7924800" cy="1143000"/>
          </a:xfrm>
        </p:spPr>
        <p:txBody>
          <a:bodyPr anchor="ctr">
            <a:normAutofit/>
          </a:bodyPr>
          <a:lstStyle/>
          <a:p>
            <a:pPr algn="ctr" eaLnBrk="1" hangingPunct="1"/>
            <a:r>
              <a:rPr lang="es-ES" sz="3200" dirty="0" smtClean="0">
                <a:solidFill>
                  <a:schemeClr val="tx1"/>
                </a:solidFill>
              </a:rPr>
              <a:t>Orden de complejidad de un algoritmo </a:t>
            </a:r>
            <a:br>
              <a:rPr lang="es-ES" sz="3200" dirty="0" smtClean="0">
                <a:solidFill>
                  <a:schemeClr val="tx1"/>
                </a:solidFill>
              </a:rPr>
            </a:br>
            <a:r>
              <a:rPr lang="es-ES" sz="3200" dirty="0" smtClean="0">
                <a:solidFill>
                  <a:schemeClr val="tx1"/>
                </a:solidFill>
              </a:rPr>
              <a:t>(Orden  del </a:t>
            </a:r>
            <a:r>
              <a:rPr lang="es-ES" sz="3200" b="0" dirty="0" smtClean="0">
                <a:solidFill>
                  <a:schemeClr val="tx1"/>
                </a:solidFill>
              </a:rPr>
              <a:t>  t</a:t>
            </a:r>
            <a:r>
              <a:rPr lang="es-ES" sz="3200" dirty="0" smtClean="0">
                <a:solidFill>
                  <a:schemeClr val="tx1"/>
                </a:solidFill>
              </a:rPr>
              <a:t>iempo de respuesta)</a:t>
            </a:r>
            <a:endParaRPr lang="es-AR" sz="3200" dirty="0" smtClean="0">
              <a:solidFill>
                <a:schemeClr val="tx1"/>
              </a:solidFill>
            </a:endParaRPr>
          </a:p>
        </p:txBody>
      </p:sp>
      <p:sp>
        <p:nvSpPr>
          <p:cNvPr id="9219" name="Rectangle 3"/>
          <p:cNvSpPr>
            <a:spLocks noGrp="1" noChangeArrowheads="1"/>
          </p:cNvSpPr>
          <p:nvPr>
            <p:ph type="body" idx="4294967295"/>
          </p:nvPr>
        </p:nvSpPr>
        <p:spPr>
          <a:xfrm>
            <a:off x="179512" y="2060848"/>
            <a:ext cx="8686800" cy="4525963"/>
          </a:xfrm>
        </p:spPr>
        <p:txBody>
          <a:bodyPr/>
          <a:lstStyle/>
          <a:p>
            <a:pPr eaLnBrk="1" hangingPunct="1">
              <a:buFont typeface="Wingdings" pitchFamily="2" charset="2"/>
              <a:buNone/>
            </a:pPr>
            <a:r>
              <a:rPr lang="es-ES" sz="2000" b="1" dirty="0" smtClean="0"/>
              <a:t>                                             T = O(f(N))</a:t>
            </a:r>
            <a:endParaRPr lang="es-AR" sz="2000" b="1" dirty="0" smtClean="0"/>
          </a:p>
        </p:txBody>
      </p:sp>
      <p:grpSp>
        <p:nvGrpSpPr>
          <p:cNvPr id="2" name="Group 6"/>
          <p:cNvGrpSpPr>
            <a:grpSpLocks/>
          </p:cNvGrpSpPr>
          <p:nvPr/>
        </p:nvGrpSpPr>
        <p:grpSpPr bwMode="auto">
          <a:xfrm>
            <a:off x="827584" y="2636912"/>
            <a:ext cx="7489825" cy="3740150"/>
            <a:chOff x="431" y="1752"/>
            <a:chExt cx="4718" cy="2356"/>
          </a:xfrm>
        </p:grpSpPr>
        <p:sp>
          <p:nvSpPr>
            <p:cNvPr id="9222" name="Text Box 4"/>
            <p:cNvSpPr txBox="1">
              <a:spLocks noChangeArrowheads="1"/>
            </p:cNvSpPr>
            <p:nvPr/>
          </p:nvSpPr>
          <p:spPr bwMode="auto">
            <a:xfrm>
              <a:off x="431" y="1752"/>
              <a:ext cx="4718" cy="2356"/>
            </a:xfrm>
            <a:prstGeom prst="rect">
              <a:avLst/>
            </a:prstGeom>
            <a:noFill/>
            <a:ln w="9525">
              <a:noFill/>
              <a:miter lim="800000"/>
              <a:headEnd/>
              <a:tailEnd/>
            </a:ln>
          </p:spPr>
          <p:txBody>
            <a:bodyPr>
              <a:spAutoFit/>
            </a:bodyPr>
            <a:lstStyle/>
            <a:p>
              <a:pPr eaLnBrk="1" hangingPunct="1">
                <a:spcBef>
                  <a:spcPct val="50000"/>
                </a:spcBef>
              </a:pPr>
              <a:r>
                <a:rPr lang="es-ES" b="1" dirty="0"/>
                <a:t>Ejemplos:</a:t>
              </a:r>
            </a:p>
            <a:p>
              <a:pPr eaLnBrk="1" hangingPunct="1">
                <a:spcBef>
                  <a:spcPct val="50000"/>
                </a:spcBef>
                <a:buFontTx/>
                <a:buChar char="•"/>
              </a:pPr>
              <a:r>
                <a:rPr lang="es-ES" b="1" dirty="0"/>
                <a:t>  </a:t>
              </a:r>
              <a:r>
                <a:rPr lang="es-ES" b="1" dirty="0" smtClean="0"/>
                <a:t> </a:t>
              </a:r>
              <a:r>
                <a:rPr lang="es-ES" dirty="0" smtClean="0"/>
                <a:t>si T(N) = (N + 3)          es   </a:t>
              </a:r>
              <a:r>
                <a:rPr lang="es-ES" b="1" dirty="0" smtClean="0"/>
                <a:t>O(N)</a:t>
              </a:r>
            </a:p>
            <a:p>
              <a:pPr eaLnBrk="1" hangingPunct="1">
                <a:spcBef>
                  <a:spcPct val="50000"/>
                </a:spcBef>
                <a:buFontTx/>
                <a:buChar char="•"/>
              </a:pPr>
              <a:r>
                <a:rPr lang="es-ES" b="1" dirty="0" smtClean="0"/>
                <a:t>   </a:t>
              </a:r>
              <a:r>
                <a:rPr lang="es-ES" dirty="0"/>
                <a:t>si T(N) = (N + 4)</a:t>
              </a:r>
              <a:r>
                <a:rPr lang="es-ES" baseline="30000" dirty="0"/>
                <a:t>2</a:t>
              </a:r>
              <a:r>
                <a:rPr lang="es-ES" dirty="0"/>
                <a:t>        es </a:t>
              </a:r>
              <a:r>
                <a:rPr lang="es-ES" dirty="0" smtClean="0"/>
                <a:t>  </a:t>
              </a:r>
              <a:r>
                <a:rPr lang="es-ES" b="1" dirty="0" smtClean="0"/>
                <a:t>O(N</a:t>
              </a:r>
              <a:r>
                <a:rPr lang="es-ES" b="1" baseline="30000" dirty="0" smtClean="0"/>
                <a:t>2</a:t>
              </a:r>
              <a:r>
                <a:rPr lang="es-ES" b="1" dirty="0"/>
                <a:t>)</a:t>
              </a:r>
            </a:p>
            <a:p>
              <a:pPr eaLnBrk="1" hangingPunct="1">
                <a:spcBef>
                  <a:spcPct val="50000"/>
                </a:spcBef>
                <a:buFontTx/>
                <a:buChar char="•"/>
              </a:pPr>
              <a:r>
                <a:rPr lang="es-ES" dirty="0"/>
                <a:t>   si T(N) = 4N + 6N</a:t>
              </a:r>
              <a:r>
                <a:rPr lang="es-ES" baseline="30000" dirty="0"/>
                <a:t>3         </a:t>
              </a:r>
              <a:r>
                <a:rPr lang="es-ES" dirty="0" smtClean="0"/>
                <a:t>es  </a:t>
              </a:r>
              <a:r>
                <a:rPr lang="es-ES" b="1" dirty="0"/>
                <a:t>O(N</a:t>
              </a:r>
              <a:r>
                <a:rPr lang="es-ES" b="1" baseline="30000" dirty="0"/>
                <a:t>3</a:t>
              </a:r>
              <a:r>
                <a:rPr lang="es-ES" b="1" dirty="0"/>
                <a:t>)</a:t>
              </a:r>
            </a:p>
            <a:p>
              <a:pPr eaLnBrk="1" hangingPunct="1"/>
              <a:endParaRPr lang="es-ES" dirty="0"/>
            </a:p>
            <a:p>
              <a:pPr eaLnBrk="1" hangingPunct="1"/>
              <a:r>
                <a:rPr lang="es-ES" dirty="0"/>
                <a:t>Si los tiempos para dos algoritmos  son</a:t>
              </a:r>
            </a:p>
            <a:p>
              <a:pPr eaLnBrk="1" hangingPunct="1"/>
              <a:endParaRPr lang="es-ES" dirty="0"/>
            </a:p>
            <a:p>
              <a:pPr eaLnBrk="1" hangingPunct="1"/>
              <a:r>
                <a:rPr lang="es-ES" dirty="0"/>
                <a:t>         T1 </a:t>
              </a:r>
              <a:r>
                <a:rPr lang="es-ES" dirty="0" smtClean="0">
                  <a:sym typeface="Wingdings" panose="05000000000000000000" pitchFamily="2" charset="2"/>
                </a:rPr>
                <a:t></a:t>
              </a:r>
              <a:r>
                <a:rPr lang="es-ES" dirty="0" smtClean="0"/>
                <a:t>    O ( </a:t>
              </a:r>
              <a:r>
                <a:rPr lang="es-ES" dirty="0"/>
                <a:t>5 * N )                        </a:t>
              </a:r>
              <a:r>
                <a:rPr lang="es-ES" dirty="0" smtClean="0"/>
                <a:t> </a:t>
              </a:r>
              <a:r>
                <a:rPr lang="es-ES" sz="1600" dirty="0"/>
                <a:t>el primer algoritmo es más</a:t>
              </a:r>
              <a:r>
                <a:rPr lang="es-ES" dirty="0"/>
                <a:t> </a:t>
              </a:r>
            </a:p>
            <a:p>
              <a:pPr eaLnBrk="1" hangingPunct="1"/>
              <a:r>
                <a:rPr lang="es-ES" dirty="0"/>
                <a:t>     y  T2 </a:t>
              </a:r>
              <a:r>
                <a:rPr lang="es-ES" dirty="0" smtClean="0">
                  <a:sym typeface="Wingdings" panose="05000000000000000000" pitchFamily="2" charset="2"/>
                </a:rPr>
                <a:t></a:t>
              </a:r>
              <a:r>
                <a:rPr lang="es-ES" dirty="0" smtClean="0"/>
                <a:t>    O </a:t>
              </a:r>
              <a:r>
                <a:rPr lang="es-ES" dirty="0"/>
                <a:t>( 3 * N</a:t>
              </a:r>
              <a:r>
                <a:rPr lang="es-ES" baseline="30000" dirty="0"/>
                <a:t>2</a:t>
              </a:r>
              <a:r>
                <a:rPr lang="es-ES" dirty="0"/>
                <a:t> )  para N&gt;1     </a:t>
              </a:r>
              <a:r>
                <a:rPr lang="es-ES" dirty="0" smtClean="0"/>
                <a:t>    </a:t>
              </a:r>
              <a:r>
                <a:rPr lang="es-ES" sz="1600" dirty="0" smtClean="0"/>
                <a:t>eficiente </a:t>
              </a:r>
              <a:r>
                <a:rPr lang="es-ES" sz="1600" dirty="0"/>
                <a:t>que el segundo</a:t>
              </a:r>
              <a:r>
                <a:rPr lang="es-AR" sz="1600" dirty="0"/>
                <a:t> </a:t>
              </a:r>
            </a:p>
            <a:p>
              <a:pPr eaLnBrk="1" hangingPunct="1"/>
              <a:endParaRPr lang="es-ES" sz="1600" dirty="0"/>
            </a:p>
            <a:p>
              <a:pPr eaLnBrk="1" hangingPunct="1"/>
              <a:endParaRPr lang="es-ES" sz="1600" dirty="0"/>
            </a:p>
            <a:p>
              <a:pPr eaLnBrk="1" hangingPunct="1"/>
              <a:endParaRPr lang="es-AR" sz="1600" dirty="0"/>
            </a:p>
          </p:txBody>
        </p:sp>
        <p:sp>
          <p:nvSpPr>
            <p:cNvPr id="9223" name="AutoShape 5"/>
            <p:cNvSpPr>
              <a:spLocks/>
            </p:cNvSpPr>
            <p:nvPr/>
          </p:nvSpPr>
          <p:spPr bwMode="auto">
            <a:xfrm>
              <a:off x="2790" y="3249"/>
              <a:ext cx="45" cy="363"/>
            </a:xfrm>
            <a:prstGeom prst="rightBrace">
              <a:avLst>
                <a:gd name="adj1" fmla="val 67222"/>
                <a:gd name="adj2" fmla="val 50000"/>
              </a:avLst>
            </a:prstGeom>
            <a:noFill/>
            <a:ln w="9525">
              <a:solidFill>
                <a:schemeClr val="tx1"/>
              </a:solidFill>
              <a:round/>
              <a:headEnd/>
              <a:tailEnd/>
            </a:ln>
          </p:spPr>
          <p:txBody>
            <a:bodyPr wrap="none" anchor="ctr"/>
            <a:lstStyle/>
            <a:p>
              <a:pPr eaLnBrk="1" hangingPunct="1"/>
              <a:endParaRPr lang="es-ES"/>
            </a:p>
          </p:txBody>
        </p:sp>
      </p:grpSp>
      <p:sp>
        <p:nvSpPr>
          <p:cNvPr id="9221"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914400" y="0"/>
            <a:ext cx="8229600" cy="765175"/>
          </a:xfrm>
        </p:spPr>
        <p:txBody>
          <a:bodyPr anchor="ctr"/>
          <a:lstStyle/>
          <a:p>
            <a:pPr eaLnBrk="1" hangingPunct="1"/>
            <a:r>
              <a:rPr lang="es-ES" sz="2400" dirty="0" smtClean="0">
                <a:solidFill>
                  <a:schemeClr val="tx1"/>
                </a:solidFill>
              </a:rPr>
              <a:t> Eficiencia asíntota ----- ORDEN DE COMPLEJIDAD</a:t>
            </a:r>
            <a:br>
              <a:rPr lang="es-ES" sz="2400" dirty="0" smtClean="0">
                <a:solidFill>
                  <a:schemeClr val="tx1"/>
                </a:solidFill>
              </a:rPr>
            </a:br>
            <a:r>
              <a:rPr lang="es-ES" sz="2000" dirty="0" smtClean="0">
                <a:solidFill>
                  <a:srgbClr val="FF0000"/>
                </a:solidFill>
              </a:rPr>
              <a:t>las funciones se clasifican que crecen de la misma forma</a:t>
            </a:r>
            <a:endParaRPr lang="es-AR" sz="2000" dirty="0" smtClean="0">
              <a:solidFill>
                <a:srgbClr val="FF0000"/>
              </a:solidFill>
            </a:endParaRPr>
          </a:p>
        </p:txBody>
      </p:sp>
      <p:graphicFrame>
        <p:nvGraphicFramePr>
          <p:cNvPr id="11354" name="Group 90"/>
          <p:cNvGraphicFramePr>
            <a:graphicFrameLocks noGrp="1"/>
          </p:cNvGraphicFramePr>
          <p:nvPr>
            <p:ph sz="quarter" idx="4294967295"/>
          </p:nvPr>
        </p:nvGraphicFramePr>
        <p:xfrm>
          <a:off x="683568" y="1268760"/>
          <a:ext cx="2088232" cy="2448271"/>
        </p:xfrm>
        <a:graphic>
          <a:graphicData uri="http://schemas.openxmlformats.org/drawingml/2006/table">
            <a:tbl>
              <a:tblPr/>
              <a:tblGrid>
                <a:gridCol w="2088232">
                  <a:extLst>
                    <a:ext uri="{9D8B030D-6E8A-4147-A177-3AD203B41FA5}">
                      <a16:colId xmlns:a16="http://schemas.microsoft.com/office/drawing/2014/main" val="20000"/>
                    </a:ext>
                  </a:extLst>
                </a:gridCol>
              </a:tblGrid>
              <a:tr h="34975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rPr>
                        <a:t>O(1)</a:t>
                      </a:r>
                      <a:endParaRPr kumimoji="0" lang="es-AR"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75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rPr>
                        <a:t>O(log</a:t>
                      </a:r>
                      <a:r>
                        <a:rPr kumimoji="0" lang="es-ES" sz="1400" b="1" i="0" u="none" strike="noStrike" cap="none" normalizeH="0" baseline="-25000" smtClean="0">
                          <a:ln>
                            <a:noFill/>
                          </a:ln>
                          <a:solidFill>
                            <a:schemeClr val="tx1"/>
                          </a:solidFill>
                          <a:effectLst/>
                          <a:latin typeface="Arial" charset="0"/>
                        </a:rPr>
                        <a:t>2</a:t>
                      </a:r>
                      <a:r>
                        <a:rPr kumimoji="0" lang="es-ES" sz="1400" b="0" i="0" u="none" strike="noStrike" cap="none" normalizeH="0" baseline="0" smtClean="0">
                          <a:ln>
                            <a:noFill/>
                          </a:ln>
                          <a:solidFill>
                            <a:schemeClr val="tx1"/>
                          </a:solidFill>
                          <a:effectLst/>
                          <a:latin typeface="Arial" charset="0"/>
                        </a:rPr>
                        <a:t> N)</a:t>
                      </a:r>
                      <a:endParaRPr kumimoji="0" lang="es-AR"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75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rPr>
                        <a:t>O(N)</a:t>
                      </a:r>
                      <a:endParaRPr kumimoji="0" lang="es-AR"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75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rPr>
                        <a:t>O(N log </a:t>
                      </a:r>
                      <a:r>
                        <a:rPr kumimoji="0" lang="es-ES" sz="1400" b="1" i="0" u="none" strike="noStrike" cap="none" normalizeH="0" baseline="-25000" smtClean="0">
                          <a:ln>
                            <a:noFill/>
                          </a:ln>
                          <a:solidFill>
                            <a:schemeClr val="tx1"/>
                          </a:solidFill>
                          <a:effectLst/>
                          <a:latin typeface="Arial" charset="0"/>
                        </a:rPr>
                        <a:t>2</a:t>
                      </a:r>
                      <a:r>
                        <a:rPr kumimoji="0" lang="es-ES" sz="1400" b="0" i="0" u="none" strike="noStrike" cap="none" normalizeH="0" baseline="0" smtClean="0">
                          <a:ln>
                            <a:noFill/>
                          </a:ln>
                          <a:solidFill>
                            <a:schemeClr val="tx1"/>
                          </a:solidFill>
                          <a:effectLst/>
                          <a:latin typeface="Arial" charset="0"/>
                        </a:rPr>
                        <a:t>N)</a:t>
                      </a:r>
                      <a:endParaRPr kumimoji="0" lang="es-AR"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75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rPr>
                        <a:t>O(N</a:t>
                      </a:r>
                      <a:r>
                        <a:rPr kumimoji="0" lang="es-ES" sz="1400" b="0" i="0" u="none" strike="noStrike" cap="none" normalizeH="0" baseline="30000" smtClean="0">
                          <a:ln>
                            <a:noFill/>
                          </a:ln>
                          <a:solidFill>
                            <a:schemeClr val="tx1"/>
                          </a:solidFill>
                          <a:effectLst/>
                          <a:latin typeface="Arial" charset="0"/>
                        </a:rPr>
                        <a:t>2</a:t>
                      </a:r>
                      <a:r>
                        <a:rPr kumimoji="0" lang="es-ES" sz="1400" b="0" i="0" u="none" strike="noStrike" cap="none" normalizeH="0" baseline="0" smtClean="0">
                          <a:ln>
                            <a:noFill/>
                          </a:ln>
                          <a:solidFill>
                            <a:schemeClr val="tx1"/>
                          </a:solidFill>
                          <a:effectLst/>
                          <a:latin typeface="Arial" charset="0"/>
                        </a:rPr>
                        <a:t>)</a:t>
                      </a:r>
                      <a:endParaRPr kumimoji="0" lang="es-AR"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75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 sz="1400" b="0" i="0" u="none" strike="noStrike" cap="none" normalizeH="0" baseline="0" smtClean="0">
                          <a:ln>
                            <a:noFill/>
                          </a:ln>
                          <a:solidFill>
                            <a:schemeClr val="tx1"/>
                          </a:solidFill>
                          <a:effectLst/>
                          <a:latin typeface="Arial" charset="0"/>
                        </a:rPr>
                        <a:t>O(N </a:t>
                      </a:r>
                      <a:r>
                        <a:rPr kumimoji="0" lang="es-ES" sz="1400" b="0" i="0" u="none" strike="noStrike" cap="none" normalizeH="0" baseline="30000" smtClean="0">
                          <a:ln>
                            <a:noFill/>
                          </a:ln>
                          <a:solidFill>
                            <a:schemeClr val="tx1"/>
                          </a:solidFill>
                          <a:effectLst/>
                          <a:latin typeface="Arial" charset="0"/>
                        </a:rPr>
                        <a:t>3</a:t>
                      </a:r>
                      <a:r>
                        <a:rPr kumimoji="0" lang="es-ES" sz="1400" b="0" i="0" u="none" strike="noStrike" cap="none" normalizeH="0" baseline="0" smtClean="0">
                          <a:ln>
                            <a:noFill/>
                          </a:ln>
                          <a:solidFill>
                            <a:schemeClr val="tx1"/>
                          </a:solidFill>
                          <a:effectLst/>
                          <a:latin typeface="Arial" charset="0"/>
                        </a:rPr>
                        <a:t>)</a:t>
                      </a:r>
                      <a:endParaRPr kumimoji="0" lang="es-AR"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75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 sz="1400" b="0" i="0" u="none" strike="noStrike" cap="none" normalizeH="0" baseline="0" dirty="0" smtClean="0">
                          <a:ln>
                            <a:noFill/>
                          </a:ln>
                          <a:solidFill>
                            <a:schemeClr val="tx1"/>
                          </a:solidFill>
                          <a:effectLst/>
                          <a:latin typeface="Arial" charset="0"/>
                        </a:rPr>
                        <a:t>O(2 </a:t>
                      </a:r>
                      <a:r>
                        <a:rPr kumimoji="0" lang="es-ES" sz="1400" b="0" i="0" u="none" strike="noStrike" cap="none" normalizeH="0" baseline="30000" dirty="0" smtClean="0">
                          <a:ln>
                            <a:noFill/>
                          </a:ln>
                          <a:solidFill>
                            <a:schemeClr val="tx1"/>
                          </a:solidFill>
                          <a:effectLst/>
                          <a:latin typeface="Arial" charset="0"/>
                        </a:rPr>
                        <a:t>N</a:t>
                      </a:r>
                      <a:r>
                        <a:rPr kumimoji="0" lang="es-ES" sz="1400" b="0" i="0" u="none" strike="noStrike" cap="none" normalizeH="0" baseline="0" dirty="0" smtClean="0">
                          <a:ln>
                            <a:noFill/>
                          </a:ln>
                          <a:solidFill>
                            <a:schemeClr val="tx1"/>
                          </a:solidFill>
                          <a:effectLst/>
                          <a:latin typeface="Arial" charset="0"/>
                        </a:rPr>
                        <a:t>)</a:t>
                      </a:r>
                      <a:endParaRPr kumimoji="0" lang="es-AR" sz="1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1355" name="Group 91"/>
          <p:cNvGraphicFramePr>
            <a:graphicFrameLocks noGrp="1"/>
          </p:cNvGraphicFramePr>
          <p:nvPr>
            <p:ph sz="quarter" idx="4294967295"/>
          </p:nvPr>
        </p:nvGraphicFramePr>
        <p:xfrm>
          <a:off x="1403648" y="4365104"/>
          <a:ext cx="6120681" cy="2350718"/>
        </p:xfrm>
        <a:graphic>
          <a:graphicData uri="http://schemas.openxmlformats.org/drawingml/2006/table">
            <a:tbl>
              <a:tblPr/>
              <a:tblGrid>
                <a:gridCol w="976610">
                  <a:extLst>
                    <a:ext uri="{9D8B030D-6E8A-4147-A177-3AD203B41FA5}">
                      <a16:colId xmlns:a16="http://schemas.microsoft.com/office/drawing/2014/main" val="20000"/>
                    </a:ext>
                  </a:extLst>
                </a:gridCol>
                <a:gridCol w="747551">
                  <a:extLst>
                    <a:ext uri="{9D8B030D-6E8A-4147-A177-3AD203B41FA5}">
                      <a16:colId xmlns:a16="http://schemas.microsoft.com/office/drawing/2014/main" val="20001"/>
                    </a:ext>
                  </a:extLst>
                </a:gridCol>
                <a:gridCol w="859417">
                  <a:extLst>
                    <a:ext uri="{9D8B030D-6E8A-4147-A177-3AD203B41FA5}">
                      <a16:colId xmlns:a16="http://schemas.microsoft.com/office/drawing/2014/main" val="20002"/>
                    </a:ext>
                  </a:extLst>
                </a:gridCol>
                <a:gridCol w="866519">
                  <a:extLst>
                    <a:ext uri="{9D8B030D-6E8A-4147-A177-3AD203B41FA5}">
                      <a16:colId xmlns:a16="http://schemas.microsoft.com/office/drawing/2014/main" val="20003"/>
                    </a:ext>
                  </a:extLst>
                </a:gridCol>
                <a:gridCol w="859417">
                  <a:extLst>
                    <a:ext uri="{9D8B030D-6E8A-4147-A177-3AD203B41FA5}">
                      <a16:colId xmlns:a16="http://schemas.microsoft.com/office/drawing/2014/main" val="20004"/>
                    </a:ext>
                  </a:extLst>
                </a:gridCol>
                <a:gridCol w="1086700">
                  <a:extLst>
                    <a:ext uri="{9D8B030D-6E8A-4147-A177-3AD203B41FA5}">
                      <a16:colId xmlns:a16="http://schemas.microsoft.com/office/drawing/2014/main" val="20005"/>
                    </a:ext>
                  </a:extLst>
                </a:gridCol>
                <a:gridCol w="724467">
                  <a:extLst>
                    <a:ext uri="{9D8B030D-6E8A-4147-A177-3AD203B41FA5}">
                      <a16:colId xmlns:a16="http://schemas.microsoft.com/office/drawing/2014/main" val="20006"/>
                    </a:ext>
                  </a:extLst>
                </a:gridCol>
              </a:tblGrid>
              <a:tr h="514339">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1" i="0" u="none" strike="noStrike" cap="none" normalizeH="0" baseline="0" dirty="0" smtClean="0">
                          <a:ln>
                            <a:noFill/>
                          </a:ln>
                          <a:solidFill>
                            <a:schemeClr val="tx1"/>
                          </a:solidFill>
                          <a:effectLst/>
                          <a:latin typeface="Arial" charset="0"/>
                        </a:rPr>
                        <a:t>Nº </a:t>
                      </a:r>
                      <a:r>
                        <a:rPr kumimoji="0" lang="es-ES_tradnl" sz="1400" b="1" i="0" u="none" strike="noStrike" cap="none" normalizeH="0" baseline="0" dirty="0" err="1" smtClean="0">
                          <a:ln>
                            <a:noFill/>
                          </a:ln>
                          <a:solidFill>
                            <a:schemeClr val="tx1"/>
                          </a:solidFill>
                          <a:effectLst/>
                          <a:latin typeface="Arial" charset="0"/>
                        </a:rPr>
                        <a:t>elem</a:t>
                      </a:r>
                      <a:endParaRPr kumimoji="0" lang="es-AR" sz="1400" b="1" i="0" u="none" strike="noStrike" cap="none" normalizeH="0" baseline="0" dirty="0" smtClean="0">
                        <a:ln>
                          <a:noFill/>
                        </a:ln>
                        <a:solidFill>
                          <a:schemeClr val="tx1"/>
                        </a:solidFill>
                        <a:effectLst/>
                        <a:latin typeface="Arial"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1" i="0" u="none" strike="noStrike" cap="none" normalizeH="0" baseline="0" dirty="0" smtClean="0">
                          <a:ln>
                            <a:noFill/>
                          </a:ln>
                          <a:solidFill>
                            <a:schemeClr val="tx1"/>
                          </a:solidFill>
                          <a:effectLst/>
                          <a:latin typeface="Arial" charset="0"/>
                        </a:rPr>
                        <a:t>N</a:t>
                      </a:r>
                      <a:endParaRPr kumimoji="0" lang="es-AR" sz="1400" b="1" i="0" u="none" strike="noStrike" cap="none" normalizeH="0" baseline="0" dirty="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1" i="0" u="none" strike="noStrike" cap="none" normalizeH="0" baseline="0" smtClean="0">
                          <a:ln>
                            <a:noFill/>
                          </a:ln>
                          <a:solidFill>
                            <a:schemeClr val="tx1"/>
                          </a:solidFill>
                          <a:effectLst/>
                          <a:latin typeface="Arial" charset="0"/>
                        </a:rPr>
                        <a:t> lg </a:t>
                      </a:r>
                      <a:r>
                        <a:rPr kumimoji="0" lang="es-ES" sz="1400" b="1" i="0" u="none" strike="noStrike" cap="none" normalizeH="0" baseline="-25000" smtClean="0">
                          <a:ln>
                            <a:noFill/>
                          </a:ln>
                          <a:solidFill>
                            <a:schemeClr val="tx1"/>
                          </a:solidFill>
                          <a:effectLst/>
                          <a:latin typeface="Arial" charset="0"/>
                        </a:rPr>
                        <a:t>2</a:t>
                      </a:r>
                      <a:r>
                        <a:rPr kumimoji="0" lang="es-ES_tradnl" sz="1400" b="1" i="0" u="none" strike="noStrike" cap="none" normalizeH="0" baseline="0" smtClean="0">
                          <a:ln>
                            <a:noFill/>
                          </a:ln>
                          <a:solidFill>
                            <a:schemeClr val="tx1"/>
                          </a:solidFill>
                          <a:effectLst/>
                          <a:latin typeface="Arial" charset="0"/>
                        </a:rPr>
                        <a:t>N</a:t>
                      </a:r>
                      <a:endParaRPr kumimoji="0" lang="es-AR" sz="1400" b="1"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1" i="0" u="none" strike="noStrike" cap="none" normalizeH="0" baseline="0" smtClean="0">
                          <a:ln>
                            <a:noFill/>
                          </a:ln>
                          <a:solidFill>
                            <a:schemeClr val="tx1"/>
                          </a:solidFill>
                          <a:effectLst/>
                          <a:latin typeface="Arial" charset="0"/>
                        </a:rPr>
                        <a:t>N lg </a:t>
                      </a:r>
                      <a:r>
                        <a:rPr kumimoji="0" lang="es-ES" sz="1400" b="1" i="0" u="none" strike="noStrike" cap="none" normalizeH="0" baseline="-25000" smtClean="0">
                          <a:ln>
                            <a:noFill/>
                          </a:ln>
                          <a:solidFill>
                            <a:schemeClr val="tx1"/>
                          </a:solidFill>
                          <a:effectLst/>
                          <a:latin typeface="Arial" charset="0"/>
                        </a:rPr>
                        <a:t>2</a:t>
                      </a:r>
                      <a:r>
                        <a:rPr kumimoji="0" lang="es-ES_tradnl" sz="1400" b="1" i="0" u="none" strike="noStrike" cap="none" normalizeH="0" baseline="0" smtClean="0">
                          <a:ln>
                            <a:noFill/>
                          </a:ln>
                          <a:solidFill>
                            <a:schemeClr val="tx1"/>
                          </a:solidFill>
                          <a:effectLst/>
                          <a:latin typeface="Arial" charset="0"/>
                        </a:rPr>
                        <a:t>N </a:t>
                      </a:r>
                      <a:endParaRPr kumimoji="0" lang="es-AR" sz="1400" b="1"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1" i="0" u="none" strike="noStrike" cap="none" normalizeH="0" baseline="0" smtClean="0">
                          <a:ln>
                            <a:noFill/>
                          </a:ln>
                          <a:solidFill>
                            <a:schemeClr val="tx1"/>
                          </a:solidFill>
                          <a:effectLst/>
                          <a:latin typeface="Arial" charset="0"/>
                        </a:rPr>
                        <a:t>N</a:t>
                      </a:r>
                      <a:r>
                        <a:rPr kumimoji="0" lang="es-ES_tradnl" sz="1400" b="1" i="0" u="none" strike="noStrike" cap="none" normalizeH="0" baseline="30000" smtClean="0">
                          <a:ln>
                            <a:noFill/>
                          </a:ln>
                          <a:solidFill>
                            <a:schemeClr val="tx1"/>
                          </a:solidFill>
                          <a:effectLst/>
                          <a:latin typeface="Arial" charset="0"/>
                        </a:rPr>
                        <a:t>2</a:t>
                      </a:r>
                      <a:endParaRPr kumimoji="0" lang="es-AR" sz="1400" b="1"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1" i="0" u="none" strike="noStrike" cap="none" normalizeH="0" baseline="0" smtClean="0">
                          <a:ln>
                            <a:noFill/>
                          </a:ln>
                          <a:solidFill>
                            <a:schemeClr val="tx1"/>
                          </a:solidFill>
                          <a:effectLst/>
                          <a:latin typeface="Arial" charset="0"/>
                        </a:rPr>
                        <a:t>N</a:t>
                      </a:r>
                      <a:r>
                        <a:rPr kumimoji="0" lang="es-ES_tradnl" sz="1400" b="1" i="0" u="none" strike="noStrike" cap="none" normalizeH="0" baseline="30000" smtClean="0">
                          <a:ln>
                            <a:noFill/>
                          </a:ln>
                          <a:solidFill>
                            <a:schemeClr val="tx1"/>
                          </a:solidFill>
                          <a:effectLst/>
                          <a:latin typeface="Arial" charset="0"/>
                        </a:rPr>
                        <a:t>3</a:t>
                      </a:r>
                      <a:endParaRPr kumimoji="0" lang="es-AR" sz="1400" b="1" i="0" u="none" strike="noStrike" cap="none" normalizeH="0" baseline="3000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s-AR" sz="1400" b="1"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1" i="0" u="none" strike="noStrike" cap="none" normalizeH="0" baseline="0" smtClean="0">
                          <a:ln>
                            <a:noFill/>
                          </a:ln>
                          <a:solidFill>
                            <a:schemeClr val="tx1"/>
                          </a:solidFill>
                          <a:effectLst/>
                          <a:latin typeface="Arial" charset="0"/>
                        </a:rPr>
                        <a:t>2</a:t>
                      </a:r>
                      <a:r>
                        <a:rPr kumimoji="0" lang="es-ES_tradnl" sz="1400" b="1" i="0" u="none" strike="noStrike" cap="none" normalizeH="0" baseline="30000" smtClean="0">
                          <a:ln>
                            <a:noFill/>
                          </a:ln>
                          <a:solidFill>
                            <a:schemeClr val="tx1"/>
                          </a:solidFill>
                          <a:effectLst/>
                          <a:latin typeface="Arial" charset="0"/>
                        </a:rPr>
                        <a:t>N</a:t>
                      </a:r>
                      <a:endParaRPr kumimoji="0" lang="es-AR" sz="1400" b="1"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634">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1" i="0" u="none" strike="noStrike" cap="none" normalizeH="0" baseline="0" smtClean="0">
                          <a:ln>
                            <a:noFill/>
                          </a:ln>
                          <a:solidFill>
                            <a:schemeClr val="tx1"/>
                          </a:solidFill>
                          <a:effectLst/>
                          <a:latin typeface="Arial" charset="0"/>
                        </a:rPr>
                        <a:t>2</a:t>
                      </a:r>
                      <a:endParaRPr kumimoji="0" lang="es-AR" sz="1400" b="1" i="0" u="none" strike="noStrike" cap="none" normalizeH="0" baseline="0" smtClean="0">
                        <a:ln>
                          <a:noFill/>
                        </a:ln>
                        <a:solidFill>
                          <a:schemeClr val="tx1"/>
                        </a:solidFill>
                        <a:effectLst/>
                        <a:latin typeface="Arial"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2</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dirty="0" smtClean="0">
                          <a:ln>
                            <a:noFill/>
                          </a:ln>
                          <a:solidFill>
                            <a:schemeClr val="tx1"/>
                          </a:solidFill>
                          <a:effectLst/>
                          <a:latin typeface="Arial" charset="0"/>
                        </a:rPr>
                        <a:t>1</a:t>
                      </a:r>
                      <a:endParaRPr kumimoji="0" lang="es-AR" sz="1400" b="0" i="0" u="none" strike="noStrike" cap="none" normalizeH="0" baseline="0" dirty="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2</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4</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8</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4</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634">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1" i="0" u="none" strike="noStrike" cap="none" normalizeH="0" baseline="0" smtClean="0">
                          <a:ln>
                            <a:noFill/>
                          </a:ln>
                          <a:solidFill>
                            <a:schemeClr val="tx1"/>
                          </a:solidFill>
                          <a:effectLst/>
                          <a:latin typeface="Arial" charset="0"/>
                        </a:rPr>
                        <a:t>4</a:t>
                      </a:r>
                      <a:endParaRPr kumimoji="0" lang="es-AR" sz="1400" b="1" i="0" u="none" strike="noStrike" cap="none" normalizeH="0" baseline="0" smtClean="0">
                        <a:ln>
                          <a:noFill/>
                        </a:ln>
                        <a:solidFill>
                          <a:schemeClr val="tx1"/>
                        </a:solidFill>
                        <a:effectLst/>
                        <a:latin typeface="Arial"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4</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2</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dirty="0" smtClean="0">
                          <a:ln>
                            <a:noFill/>
                          </a:ln>
                          <a:solidFill>
                            <a:schemeClr val="tx1"/>
                          </a:solidFill>
                          <a:effectLst/>
                          <a:latin typeface="Arial" charset="0"/>
                        </a:rPr>
                        <a:t>8</a:t>
                      </a:r>
                      <a:endParaRPr kumimoji="0" lang="es-AR" sz="1400" b="0" i="0" u="none" strike="noStrike" cap="none" normalizeH="0" baseline="0" dirty="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dirty="0" smtClean="0">
                          <a:ln>
                            <a:noFill/>
                          </a:ln>
                          <a:solidFill>
                            <a:schemeClr val="tx1"/>
                          </a:solidFill>
                          <a:effectLst/>
                          <a:latin typeface="Arial" charset="0"/>
                        </a:rPr>
                        <a:t>16</a:t>
                      </a:r>
                      <a:endParaRPr kumimoji="0" lang="es-AR" sz="1400" b="0" i="0" u="none" strike="noStrike" cap="none" normalizeH="0" baseline="0" dirty="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dirty="0" smtClean="0">
                          <a:ln>
                            <a:noFill/>
                          </a:ln>
                          <a:solidFill>
                            <a:schemeClr val="tx1"/>
                          </a:solidFill>
                          <a:effectLst/>
                          <a:latin typeface="Arial" charset="0"/>
                        </a:rPr>
                        <a:t>64</a:t>
                      </a:r>
                      <a:endParaRPr kumimoji="0" lang="es-AR" sz="1400" b="0" i="0" u="none" strike="noStrike" cap="none" normalizeH="0" baseline="0" dirty="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16</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94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 sz="1400" b="1" i="0" u="none" strike="noStrike" cap="none" normalizeH="0" baseline="0" smtClean="0">
                          <a:ln>
                            <a:noFill/>
                          </a:ln>
                          <a:solidFill>
                            <a:schemeClr val="tx1"/>
                          </a:solidFill>
                          <a:effectLst/>
                          <a:latin typeface="Arial" charset="0"/>
                        </a:rPr>
                        <a:t>16</a:t>
                      </a:r>
                      <a:endParaRPr kumimoji="0" lang="es-AR" sz="1400" b="1" i="0" u="none" strike="noStrike" cap="none" normalizeH="0" baseline="0" smtClean="0">
                        <a:ln>
                          <a:noFill/>
                        </a:ln>
                        <a:solidFill>
                          <a:schemeClr val="tx1"/>
                        </a:solidFill>
                        <a:effectLst/>
                        <a:latin typeface="Arial"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16</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4</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64</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256</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dirty="0" smtClean="0">
                          <a:ln>
                            <a:noFill/>
                          </a:ln>
                          <a:solidFill>
                            <a:schemeClr val="tx1"/>
                          </a:solidFill>
                          <a:effectLst/>
                          <a:latin typeface="Arial" charset="0"/>
                        </a:rPr>
                        <a:t>4.096</a:t>
                      </a:r>
                      <a:endParaRPr kumimoji="0" lang="es-AR" sz="1400" b="0" i="0" u="none" strike="noStrike" cap="none" normalizeH="0" baseline="0" dirty="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65.536</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854">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 sz="1400" b="1" i="0" u="none" strike="noStrike" cap="none" normalizeH="0" baseline="0" smtClean="0">
                          <a:ln>
                            <a:noFill/>
                          </a:ln>
                          <a:solidFill>
                            <a:schemeClr val="tx1"/>
                          </a:solidFill>
                          <a:effectLst/>
                          <a:latin typeface="Arial" charset="0"/>
                        </a:rPr>
                        <a:t>64</a:t>
                      </a:r>
                      <a:endParaRPr kumimoji="0" lang="es-AR" sz="1400" b="1" i="0" u="none" strike="noStrike" cap="none" normalizeH="0" baseline="0" smtClean="0">
                        <a:ln>
                          <a:noFill/>
                        </a:ln>
                        <a:solidFill>
                          <a:schemeClr val="tx1"/>
                        </a:solidFill>
                        <a:effectLst/>
                        <a:latin typeface="Arial"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64</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6</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384</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4.096</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dirty="0" smtClean="0">
                          <a:ln>
                            <a:noFill/>
                          </a:ln>
                          <a:solidFill>
                            <a:schemeClr val="tx1"/>
                          </a:solidFill>
                          <a:effectLst/>
                          <a:latin typeface="Arial" charset="0"/>
                        </a:rPr>
                        <a:t>262.144</a:t>
                      </a:r>
                      <a:endParaRPr kumimoji="0" lang="es-AR" sz="1400" b="0" i="0" u="none" strike="noStrike" cap="none" normalizeH="0" baseline="0" dirty="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dirty="0" smtClean="0">
                          <a:ln>
                            <a:noFill/>
                          </a:ln>
                          <a:solidFill>
                            <a:schemeClr val="tx1"/>
                          </a:solidFill>
                          <a:effectLst/>
                          <a:latin typeface="Arial" charset="0"/>
                        </a:rPr>
                        <a:t>¿?</a:t>
                      </a:r>
                      <a:endParaRPr kumimoji="0" lang="es-AR" sz="1400" b="0" i="0" u="none" strike="noStrike" cap="none" normalizeH="0" baseline="0" dirty="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854">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1" i="0" u="none" strike="noStrike" cap="none" normalizeH="0" baseline="0" smtClean="0">
                          <a:ln>
                            <a:noFill/>
                          </a:ln>
                          <a:solidFill>
                            <a:schemeClr val="tx1"/>
                          </a:solidFill>
                          <a:effectLst/>
                          <a:latin typeface="Arial" charset="0"/>
                        </a:rPr>
                        <a:t>128</a:t>
                      </a:r>
                      <a:endParaRPr kumimoji="0" lang="es-AR" sz="1400" b="1" i="0" u="none" strike="noStrike" cap="none" normalizeH="0" baseline="0" smtClean="0">
                        <a:ln>
                          <a:noFill/>
                        </a:ln>
                        <a:solidFill>
                          <a:schemeClr val="tx1"/>
                        </a:solidFill>
                        <a:effectLst/>
                        <a:latin typeface="Arial"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128</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7</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896</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16.384</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smtClean="0">
                          <a:ln>
                            <a:noFill/>
                          </a:ln>
                          <a:solidFill>
                            <a:schemeClr val="tx1"/>
                          </a:solidFill>
                          <a:effectLst/>
                          <a:latin typeface="Arial" charset="0"/>
                        </a:rPr>
                        <a:t>2.097.152</a:t>
                      </a:r>
                      <a:endParaRPr kumimoji="0" lang="es-AR" sz="1400" b="0" i="0" u="none" strike="noStrike" cap="none" normalizeH="0" baseline="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s-ES_tradnl" sz="1400" b="0" i="0" u="none" strike="noStrike" cap="none" normalizeH="0" baseline="0" dirty="0" smtClean="0">
                          <a:ln>
                            <a:noFill/>
                          </a:ln>
                          <a:solidFill>
                            <a:schemeClr val="tx1"/>
                          </a:solidFill>
                          <a:effectLst/>
                          <a:latin typeface="Arial" charset="0"/>
                        </a:rPr>
                        <a:t>¿?</a:t>
                      </a:r>
                      <a:endParaRPr kumimoji="0" lang="es-AR" sz="1400" b="0" i="0" u="none" strike="noStrike" cap="none" normalizeH="0" baseline="0" dirty="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324" name="AutoShape 4">
            <a:hlinkClick r:id="" action="ppaction://hlinkshowjump?jump=previousslide" highlightClick="1"/>
          </p:cNvPr>
          <p:cNvSpPr>
            <a:spLocks noChangeArrowheads="1"/>
          </p:cNvSpPr>
          <p:nvPr/>
        </p:nvSpPr>
        <p:spPr bwMode="auto">
          <a:xfrm>
            <a:off x="8027988" y="6308725"/>
            <a:ext cx="719137" cy="260350"/>
          </a:xfrm>
          <a:prstGeom prst="actionButtonBackPrevious">
            <a:avLst/>
          </a:prstGeom>
          <a:solidFill>
            <a:schemeClr val="accent2"/>
          </a:solidFill>
          <a:ln w="9525">
            <a:noFill/>
            <a:miter lim="800000"/>
            <a:headEnd/>
            <a:tailEnd/>
          </a:ln>
        </p:spPr>
        <p:txBody>
          <a:bodyPr wrap="none" anchor="ctr"/>
          <a:lstStyle/>
          <a:p>
            <a:pPr eaLnBrk="1" hangingPunct="1"/>
            <a:endParaRPr lang="es-ES"/>
          </a:p>
        </p:txBody>
      </p:sp>
      <p:pic>
        <p:nvPicPr>
          <p:cNvPr id="11" name="Imagen 10"/>
          <p:cNvPicPr/>
          <p:nvPr/>
        </p:nvPicPr>
        <p:blipFill>
          <a:blip r:embed="rId2" cstate="print"/>
          <a:srcRect/>
          <a:stretch>
            <a:fillRect/>
          </a:stretch>
        </p:blipFill>
        <p:spPr bwMode="auto">
          <a:xfrm>
            <a:off x="2801592" y="949325"/>
            <a:ext cx="5610225" cy="2828925"/>
          </a:xfrm>
          <a:prstGeom prst="rect">
            <a:avLst/>
          </a:prstGeom>
          <a:noFill/>
          <a:ln w="9525">
            <a:noFill/>
            <a:miter lim="800000"/>
            <a:headEnd/>
            <a:tailEnd/>
          </a:ln>
        </p:spPr>
      </p:pic>
      <p:sp>
        <p:nvSpPr>
          <p:cNvPr id="2" name="CuadroTexto 1"/>
          <p:cNvSpPr txBox="1"/>
          <p:nvPr/>
        </p:nvSpPr>
        <p:spPr>
          <a:xfrm>
            <a:off x="7308302" y="3593068"/>
            <a:ext cx="1584177" cy="400110"/>
          </a:xfrm>
          <a:prstGeom prst="rect">
            <a:avLst/>
          </a:prstGeom>
          <a:noFill/>
        </p:spPr>
        <p:txBody>
          <a:bodyPr wrap="square" rtlCol="0">
            <a:spAutoFit/>
          </a:bodyPr>
          <a:lstStyle/>
          <a:p>
            <a:r>
              <a:rPr lang="es-AR" sz="1000" dirty="0" smtClean="0"/>
              <a:t>N</a:t>
            </a:r>
          </a:p>
          <a:p>
            <a:r>
              <a:rPr lang="es-AR" sz="1000" dirty="0" smtClean="0"/>
              <a:t> Tamaño del problema</a:t>
            </a:r>
            <a:endParaRPr lang="es-AR" sz="1000" dirty="0"/>
          </a:p>
        </p:txBody>
      </p:sp>
      <p:sp>
        <p:nvSpPr>
          <p:cNvPr id="13" name="CuadroTexto 12"/>
          <p:cNvSpPr txBox="1"/>
          <p:nvPr/>
        </p:nvSpPr>
        <p:spPr>
          <a:xfrm>
            <a:off x="2987824" y="949116"/>
            <a:ext cx="792088" cy="338554"/>
          </a:xfrm>
          <a:prstGeom prst="rect">
            <a:avLst/>
          </a:prstGeom>
          <a:noFill/>
        </p:spPr>
        <p:txBody>
          <a:bodyPr wrap="square" rtlCol="0">
            <a:spAutoFit/>
          </a:bodyPr>
          <a:lstStyle/>
          <a:p>
            <a:r>
              <a:rPr lang="es-AR" sz="800" dirty="0" smtClean="0"/>
              <a:t>Tiempo de ejecución</a:t>
            </a:r>
            <a:endParaRPr lang="es-AR" sz="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57224" y="785794"/>
            <a:ext cx="8501090" cy="872034"/>
          </a:xfrm>
          <a:prstGeom prst="rect">
            <a:avLst/>
          </a:prstGeom>
        </p:spPr>
        <p:txBody>
          <a:bodyPr wrap="square">
            <a:spAutoFit/>
          </a:bodyPr>
          <a:lstStyle/>
          <a:p>
            <a:pPr algn="ctr">
              <a:lnSpc>
                <a:spcPct val="150000"/>
              </a:lnSpc>
            </a:pPr>
            <a:r>
              <a:rPr lang="es-MX" dirty="0"/>
              <a:t>Una </a:t>
            </a:r>
            <a:r>
              <a:rPr lang="es-MX" u="sng" dirty="0">
                <a:hlinkClick r:id="rId2"/>
              </a:rPr>
              <a:t>familia</a:t>
            </a:r>
            <a:r>
              <a:rPr lang="es-MX" dirty="0"/>
              <a:t> de funciones que comparten un mismo comportamiento asintótico será llamada un </a:t>
            </a:r>
            <a:r>
              <a:rPr lang="es-MX" i="1" dirty="0"/>
              <a:t>Orden de Complejidad</a:t>
            </a:r>
            <a:r>
              <a:rPr lang="es-MX" dirty="0"/>
              <a:t>. </a:t>
            </a:r>
            <a:r>
              <a:rPr lang="es-MX" dirty="0" smtClean="0"/>
              <a:t> </a:t>
            </a:r>
          </a:p>
        </p:txBody>
      </p:sp>
      <p:sp>
        <p:nvSpPr>
          <p:cNvPr id="41985" name="Rectangle 1"/>
          <p:cNvSpPr>
            <a:spLocks noChangeArrowheads="1"/>
          </p:cNvSpPr>
          <p:nvPr/>
        </p:nvSpPr>
        <p:spPr bwMode="auto">
          <a:xfrm>
            <a:off x="1285852" y="2272165"/>
            <a:ext cx="7215238"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O(1):</a:t>
            </a:r>
            <a:r>
              <a:rPr kumimoji="0" lang="es-MX" sz="2400" b="0" i="0" u="none" strike="noStrike" cap="none" normalizeH="0" baseline="0" dirty="0" smtClean="0">
                <a:ln>
                  <a:noFill/>
                </a:ln>
                <a:solidFill>
                  <a:srgbClr val="445555"/>
                </a:solidFill>
                <a:effectLst/>
                <a:latin typeface="+mn-lt"/>
                <a:ea typeface="Times New Roman" pitchFamily="18" charset="0"/>
                <a:cs typeface="Times New Roman" pitchFamily="18" charset="0"/>
              </a:rPr>
              <a:t>           Complejidad constante. </a:t>
            </a:r>
            <a:endParaRPr kumimoji="0" lang="es-MX"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O(</a:t>
            </a:r>
            <a:r>
              <a:rPr kumimoji="0" lang="es-MX" sz="2400" b="1" i="1" u="none" strike="noStrike" cap="none" normalizeH="0" baseline="0" dirty="0" smtClean="0">
                <a:ln>
                  <a:noFill/>
                </a:ln>
                <a:solidFill>
                  <a:srgbClr val="445555"/>
                </a:solidFill>
                <a:effectLst/>
                <a:latin typeface="+mn-lt"/>
                <a:ea typeface="Times New Roman" pitchFamily="18" charset="0"/>
                <a:cs typeface="Times New Roman" pitchFamily="18" charset="0"/>
              </a:rPr>
              <a:t>log n</a:t>
            </a: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a:t>
            </a:r>
            <a:r>
              <a:rPr kumimoji="0" lang="es-MX" sz="2400" b="0" i="0" u="none" strike="noStrike" cap="none" normalizeH="0" baseline="0" dirty="0" smtClean="0">
                <a:ln>
                  <a:noFill/>
                </a:ln>
                <a:solidFill>
                  <a:srgbClr val="445555"/>
                </a:solidFill>
                <a:effectLst/>
                <a:latin typeface="+mn-lt"/>
                <a:ea typeface="Times New Roman" pitchFamily="18" charset="0"/>
                <a:cs typeface="Times New Roman" pitchFamily="18" charset="0"/>
              </a:rPr>
              <a:t>   Complejidad logarítmica. </a:t>
            </a:r>
            <a:endParaRPr kumimoji="0" lang="es-MX" sz="2000" b="1"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O(</a:t>
            </a:r>
            <a:r>
              <a:rPr kumimoji="0" lang="es-MX" sz="2400" b="1" i="1" u="none" strike="noStrike" cap="none" normalizeH="0" baseline="0" dirty="0" smtClean="0">
                <a:ln>
                  <a:noFill/>
                </a:ln>
                <a:solidFill>
                  <a:srgbClr val="445555"/>
                </a:solidFill>
                <a:effectLst/>
                <a:latin typeface="+mn-lt"/>
                <a:ea typeface="Times New Roman" pitchFamily="18" charset="0"/>
                <a:cs typeface="Times New Roman" pitchFamily="18" charset="0"/>
              </a:rPr>
              <a:t>n</a:t>
            </a: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a:t>
            </a:r>
            <a:r>
              <a:rPr kumimoji="0" lang="es-MX" sz="2400" b="0" i="0" u="none" strike="noStrike" cap="none" normalizeH="0" baseline="0" dirty="0" smtClean="0">
                <a:ln>
                  <a:noFill/>
                </a:ln>
                <a:solidFill>
                  <a:srgbClr val="445555"/>
                </a:solidFill>
                <a:effectLst/>
                <a:latin typeface="+mn-lt"/>
                <a:ea typeface="Times New Roman" pitchFamily="18" charset="0"/>
                <a:cs typeface="Times New Roman" pitchFamily="18" charset="0"/>
              </a:rPr>
              <a:t>          Complejidad lineal. </a:t>
            </a:r>
            <a:endParaRPr kumimoji="0" lang="es-MX"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O(</a:t>
            </a:r>
            <a:r>
              <a:rPr kumimoji="0" lang="es-MX" sz="2400" b="1" i="1" u="none" strike="noStrike" cap="none" normalizeH="0" baseline="0" dirty="0" smtClean="0">
                <a:ln>
                  <a:noFill/>
                </a:ln>
                <a:solidFill>
                  <a:srgbClr val="445555"/>
                </a:solidFill>
                <a:effectLst/>
                <a:latin typeface="+mn-lt"/>
                <a:ea typeface="Times New Roman" pitchFamily="18" charset="0"/>
                <a:cs typeface="Times New Roman" pitchFamily="18" charset="0"/>
              </a:rPr>
              <a:t>n log n</a:t>
            </a: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a:t>
            </a:r>
            <a:r>
              <a:rPr kumimoji="0" lang="es-MX" sz="2400" b="0" i="0" u="none" strike="noStrike" cap="none" normalizeH="0" baseline="0" dirty="0" smtClean="0">
                <a:ln>
                  <a:noFill/>
                </a:ln>
                <a:solidFill>
                  <a:srgbClr val="445555"/>
                </a:solidFill>
                <a:effectLst/>
                <a:latin typeface="+mn-lt"/>
                <a:ea typeface="Times New Roman" pitchFamily="18" charset="0"/>
                <a:cs typeface="Times New Roman" pitchFamily="18" charset="0"/>
              </a:rPr>
              <a:t>: Complejidad cuasi-lineal. </a:t>
            </a:r>
            <a:endParaRPr kumimoji="0" lang="es-MX" sz="2000" b="1"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O(</a:t>
            </a:r>
            <a:r>
              <a:rPr kumimoji="0" lang="es-MX" sz="2400" b="1" i="1" u="none" strike="noStrike" cap="none" normalizeH="0" baseline="0" dirty="0" smtClean="0">
                <a:ln>
                  <a:noFill/>
                </a:ln>
                <a:solidFill>
                  <a:srgbClr val="445555"/>
                </a:solidFill>
                <a:effectLst/>
                <a:latin typeface="+mn-lt"/>
                <a:ea typeface="Times New Roman" pitchFamily="18" charset="0"/>
                <a:cs typeface="Times New Roman" pitchFamily="18" charset="0"/>
              </a:rPr>
              <a:t>n</a:t>
            </a:r>
            <a:r>
              <a:rPr kumimoji="0" lang="es-MX" sz="2400" b="1" i="1" u="none" strike="noStrike" cap="none" normalizeH="0" baseline="30000" dirty="0" smtClean="0">
                <a:ln>
                  <a:noFill/>
                </a:ln>
                <a:solidFill>
                  <a:srgbClr val="445555"/>
                </a:solidFill>
                <a:effectLst/>
                <a:latin typeface="+mn-lt"/>
                <a:ea typeface="Times New Roman" pitchFamily="18" charset="0"/>
                <a:cs typeface="Times New Roman" pitchFamily="18" charset="0"/>
              </a:rPr>
              <a:t>2</a:t>
            </a: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a:t>
            </a:r>
            <a:r>
              <a:rPr kumimoji="0" lang="es-MX" sz="2400" b="0" i="0" u="none" strike="noStrike" cap="none" normalizeH="0" baseline="0" dirty="0" smtClean="0">
                <a:ln>
                  <a:noFill/>
                </a:ln>
                <a:solidFill>
                  <a:srgbClr val="445555"/>
                </a:solidFill>
                <a:effectLst/>
                <a:latin typeface="+mn-lt"/>
                <a:ea typeface="Times New Roman" pitchFamily="18" charset="0"/>
                <a:cs typeface="Times New Roman" pitchFamily="18" charset="0"/>
              </a:rPr>
              <a:t>:         Complejidad cuadrática. </a:t>
            </a:r>
            <a:endParaRPr kumimoji="0" lang="es-MX" sz="200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s-MX" sz="2400" i="0" u="none" strike="noStrike" cap="none" normalizeH="0" baseline="0" dirty="0" smtClean="0">
                <a:ln>
                  <a:noFill/>
                </a:ln>
                <a:solidFill>
                  <a:srgbClr val="445555"/>
                </a:solidFill>
                <a:effectLst/>
                <a:latin typeface="+mn-lt"/>
                <a:ea typeface="Times New Roman" pitchFamily="18" charset="0"/>
                <a:cs typeface="Times New Roman" pitchFamily="18" charset="0"/>
              </a:rPr>
              <a:t>O(</a:t>
            </a:r>
            <a:r>
              <a:rPr kumimoji="0" lang="es-MX" sz="2400" i="1" u="none" strike="noStrike" cap="none" normalizeH="0" baseline="0" dirty="0" smtClean="0">
                <a:ln>
                  <a:noFill/>
                </a:ln>
                <a:solidFill>
                  <a:srgbClr val="445555"/>
                </a:solidFill>
                <a:effectLst/>
                <a:latin typeface="+mn-lt"/>
                <a:ea typeface="Times New Roman" pitchFamily="18" charset="0"/>
                <a:cs typeface="Times New Roman" pitchFamily="18" charset="0"/>
              </a:rPr>
              <a:t>n</a:t>
            </a:r>
            <a:r>
              <a:rPr kumimoji="0" lang="es-MX" sz="2400" i="1" u="none" strike="noStrike" cap="none" normalizeH="0" baseline="30000" dirty="0" smtClean="0">
                <a:ln>
                  <a:noFill/>
                </a:ln>
                <a:solidFill>
                  <a:srgbClr val="445555"/>
                </a:solidFill>
                <a:effectLst/>
                <a:latin typeface="+mn-lt"/>
                <a:ea typeface="Times New Roman" pitchFamily="18" charset="0"/>
                <a:cs typeface="Times New Roman" pitchFamily="18" charset="0"/>
              </a:rPr>
              <a:t>3</a:t>
            </a:r>
            <a:r>
              <a:rPr kumimoji="0" lang="es-MX" sz="2400" i="0" u="none" strike="noStrike" cap="none" normalizeH="0" baseline="0" dirty="0" smtClean="0">
                <a:ln>
                  <a:noFill/>
                </a:ln>
                <a:solidFill>
                  <a:srgbClr val="445555"/>
                </a:solidFill>
                <a:effectLst/>
                <a:latin typeface="+mn-lt"/>
                <a:ea typeface="Times New Roman" pitchFamily="18" charset="0"/>
                <a:cs typeface="Times New Roman" pitchFamily="18" charset="0"/>
              </a:rPr>
              <a:t>)</a:t>
            </a:r>
            <a:r>
              <a:rPr kumimoji="0" lang="es-MX" sz="2400" b="0" i="0" u="none" strike="noStrike" cap="none" normalizeH="0" baseline="0" dirty="0" smtClean="0">
                <a:ln>
                  <a:noFill/>
                </a:ln>
                <a:solidFill>
                  <a:srgbClr val="445555"/>
                </a:solidFill>
                <a:effectLst/>
                <a:latin typeface="+mn-lt"/>
                <a:ea typeface="Times New Roman" pitchFamily="18" charset="0"/>
                <a:cs typeface="Times New Roman" pitchFamily="18" charset="0"/>
              </a:rPr>
              <a:t>:         Complejidad cúbica. </a:t>
            </a:r>
            <a:endParaRPr kumimoji="0" lang="es-MX" sz="2000" b="1"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O(</a:t>
            </a:r>
            <a:r>
              <a:rPr kumimoji="0" lang="es-MX" sz="2400" b="1" i="1" u="none" strike="noStrike" cap="none" normalizeH="0" baseline="0" dirty="0" err="1" smtClean="0">
                <a:ln>
                  <a:noFill/>
                </a:ln>
                <a:solidFill>
                  <a:srgbClr val="445555"/>
                </a:solidFill>
                <a:effectLst/>
                <a:latin typeface="+mn-lt"/>
                <a:ea typeface="Times New Roman" pitchFamily="18" charset="0"/>
                <a:cs typeface="Times New Roman" pitchFamily="18" charset="0"/>
              </a:rPr>
              <a:t>n</a:t>
            </a:r>
            <a:r>
              <a:rPr kumimoji="0" lang="es-MX" sz="2400" b="1" i="1" u="none" strike="noStrike" cap="none" normalizeH="0" baseline="30000" dirty="0" err="1" smtClean="0">
                <a:ln>
                  <a:noFill/>
                </a:ln>
                <a:solidFill>
                  <a:srgbClr val="445555"/>
                </a:solidFill>
                <a:effectLst/>
                <a:latin typeface="+mn-lt"/>
                <a:ea typeface="Times New Roman" pitchFamily="18" charset="0"/>
                <a:cs typeface="Times New Roman" pitchFamily="18" charset="0"/>
              </a:rPr>
              <a:t>a</a:t>
            </a: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a:t>
            </a:r>
            <a:r>
              <a:rPr kumimoji="0" lang="es-MX" sz="2400" b="0" i="0" u="none" strike="noStrike" cap="none" normalizeH="0" baseline="0" dirty="0" smtClean="0">
                <a:ln>
                  <a:noFill/>
                </a:ln>
                <a:solidFill>
                  <a:srgbClr val="445555"/>
                </a:solidFill>
                <a:effectLst/>
                <a:latin typeface="+mn-lt"/>
                <a:ea typeface="Times New Roman" pitchFamily="18" charset="0"/>
                <a:cs typeface="Times New Roman" pitchFamily="18" charset="0"/>
              </a:rPr>
              <a:t>          Complejidad </a:t>
            </a:r>
            <a:r>
              <a:rPr kumimoji="0" lang="es-MX" sz="2400" b="0" i="0" u="none" strike="noStrike" cap="none" normalizeH="0" baseline="0" dirty="0" err="1" smtClean="0">
                <a:ln>
                  <a:noFill/>
                </a:ln>
                <a:solidFill>
                  <a:srgbClr val="445555"/>
                </a:solidFill>
                <a:effectLst/>
                <a:latin typeface="+mn-lt"/>
                <a:ea typeface="Times New Roman" pitchFamily="18" charset="0"/>
                <a:cs typeface="Times New Roman" pitchFamily="18" charset="0"/>
              </a:rPr>
              <a:t>polinómica</a:t>
            </a:r>
            <a:r>
              <a:rPr kumimoji="0" lang="es-MX" sz="2400" b="0" i="0" u="none" strike="noStrike" cap="none" normalizeH="0" baseline="0" dirty="0" smtClean="0">
                <a:ln>
                  <a:noFill/>
                </a:ln>
                <a:solidFill>
                  <a:srgbClr val="445555"/>
                </a:solidFill>
                <a:effectLst/>
                <a:latin typeface="+mn-lt"/>
                <a:ea typeface="Times New Roman" pitchFamily="18" charset="0"/>
                <a:cs typeface="Times New Roman" pitchFamily="18" charset="0"/>
              </a:rPr>
              <a:t> (</a:t>
            </a:r>
            <a:r>
              <a:rPr kumimoji="0" lang="es-MX" sz="2400" b="0" i="1" u="none" strike="noStrike" cap="none" normalizeH="0" baseline="0" dirty="0" smtClean="0">
                <a:ln>
                  <a:noFill/>
                </a:ln>
                <a:solidFill>
                  <a:srgbClr val="445555"/>
                </a:solidFill>
                <a:effectLst/>
                <a:latin typeface="+mn-lt"/>
                <a:ea typeface="Times New Roman" pitchFamily="18" charset="0"/>
                <a:cs typeface="Times New Roman" pitchFamily="18" charset="0"/>
              </a:rPr>
              <a:t>a</a:t>
            </a:r>
            <a:r>
              <a:rPr kumimoji="0" lang="es-MX" sz="2400" b="0" i="0" u="none" strike="noStrike" cap="none" normalizeH="0" baseline="0" dirty="0" smtClean="0">
                <a:ln>
                  <a:noFill/>
                </a:ln>
                <a:solidFill>
                  <a:srgbClr val="445555"/>
                </a:solidFill>
                <a:effectLst/>
                <a:latin typeface="+mn-lt"/>
                <a:ea typeface="Times New Roman" pitchFamily="18" charset="0"/>
                <a:cs typeface="Times New Roman" pitchFamily="18" charset="0"/>
              </a:rPr>
              <a:t> &gt; 3). </a:t>
            </a:r>
            <a:endPar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O(</a:t>
            </a:r>
            <a:r>
              <a:rPr kumimoji="0" lang="es-MX" sz="2400" b="1" i="1" u="none" strike="noStrike" cap="none" normalizeH="0" baseline="0" dirty="0" smtClean="0">
                <a:ln>
                  <a:noFill/>
                </a:ln>
                <a:solidFill>
                  <a:srgbClr val="445555"/>
                </a:solidFill>
                <a:effectLst/>
                <a:latin typeface="+mn-lt"/>
                <a:ea typeface="Times New Roman" pitchFamily="18" charset="0"/>
                <a:cs typeface="Times New Roman" pitchFamily="18" charset="0"/>
              </a:rPr>
              <a:t>2</a:t>
            </a:r>
            <a:r>
              <a:rPr kumimoji="0" lang="es-MX" sz="2400" b="1" i="1" u="none" strike="noStrike" cap="none" normalizeH="0" baseline="30000" dirty="0" smtClean="0">
                <a:ln>
                  <a:noFill/>
                </a:ln>
                <a:solidFill>
                  <a:srgbClr val="445555"/>
                </a:solidFill>
                <a:effectLst/>
                <a:latin typeface="+mn-lt"/>
                <a:ea typeface="Times New Roman" pitchFamily="18" charset="0"/>
                <a:cs typeface="Times New Roman" pitchFamily="18" charset="0"/>
              </a:rPr>
              <a:t>n</a:t>
            </a:r>
            <a:r>
              <a:rPr kumimoji="0" lang="es-MX" sz="2400" b="1" i="0" u="none" strike="noStrike" cap="none" normalizeH="0" baseline="0" dirty="0" smtClean="0">
                <a:ln>
                  <a:noFill/>
                </a:ln>
                <a:solidFill>
                  <a:srgbClr val="445555"/>
                </a:solidFill>
                <a:effectLst/>
                <a:latin typeface="+mn-lt"/>
                <a:ea typeface="Times New Roman" pitchFamily="18" charset="0"/>
                <a:cs typeface="Times New Roman" pitchFamily="18" charset="0"/>
              </a:rPr>
              <a:t>)</a:t>
            </a:r>
            <a:r>
              <a:rPr kumimoji="0" lang="es-MX" sz="2400" b="0" i="0" u="none" strike="noStrike" cap="none" normalizeH="0" baseline="0" dirty="0" smtClean="0">
                <a:ln>
                  <a:noFill/>
                </a:ln>
                <a:solidFill>
                  <a:srgbClr val="445555"/>
                </a:solidFill>
                <a:effectLst/>
                <a:latin typeface="+mn-lt"/>
                <a:ea typeface="Times New Roman" pitchFamily="18" charset="0"/>
                <a:cs typeface="Times New Roman" pitchFamily="18" charset="0"/>
              </a:rPr>
              <a:t>:          Complejidad exponencial.</a:t>
            </a:r>
            <a:r>
              <a:rPr kumimoji="0" lang="es-MX" sz="2000" b="0" i="0" u="none" strike="noStrike" cap="none" normalizeH="0" baseline="0" dirty="0" smtClean="0">
                <a:ln>
                  <a:noFill/>
                </a:ln>
                <a:solidFill>
                  <a:schemeClr val="tx1"/>
                </a:solidFill>
                <a:effectLst/>
                <a:latin typeface="+mn-lt"/>
              </a:rPr>
              <a:t> </a:t>
            </a:r>
            <a:endParaRPr kumimoji="0" lang="es-MX" sz="3600" b="0" i="0" u="none" strike="noStrike" cap="none" normalizeH="0" baseline="0" dirty="0" smtClean="0">
              <a:ln>
                <a:noFill/>
              </a:ln>
              <a:solidFill>
                <a:schemeClr val="tx1"/>
              </a:solidFill>
              <a:effectLst/>
              <a:latin typeface="+mn-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Personalizado 3">
      <a:dk1>
        <a:sysClr val="windowText" lastClr="000000"/>
      </a:dk1>
      <a:lt1>
        <a:sysClr val="window" lastClr="FFFFFF"/>
      </a:lt1>
      <a:dk2>
        <a:srgbClr val="387025"/>
      </a:dk2>
      <a:lt2>
        <a:srgbClr val="DBF5F9"/>
      </a:lt2>
      <a:accent1>
        <a:srgbClr val="54A838"/>
      </a:accent1>
      <a:accent2>
        <a:srgbClr val="7E9532"/>
      </a:accent2>
      <a:accent3>
        <a:srgbClr val="92D050"/>
      </a:accent3>
      <a:accent4>
        <a:srgbClr val="B0DFA0"/>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3041</TotalTime>
  <Words>3134</Words>
  <Application>Microsoft Office PowerPoint</Application>
  <PresentationFormat>Presentación en pantalla (4:3)</PresentationFormat>
  <Paragraphs>630</Paragraphs>
  <Slides>38</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38</vt:i4>
      </vt:variant>
    </vt:vector>
  </HeadingPairs>
  <TitlesOfParts>
    <vt:vector size="46" baseType="lpstr">
      <vt:lpstr>Arial</vt:lpstr>
      <vt:lpstr>Calibri</vt:lpstr>
      <vt:lpstr>Constantia</vt:lpstr>
      <vt:lpstr>Symbol</vt:lpstr>
      <vt:lpstr>Times New Roman</vt:lpstr>
      <vt:lpstr>Wingdings</vt:lpstr>
      <vt:lpstr>Wingdings 2</vt:lpstr>
      <vt:lpstr>Flujo</vt:lpstr>
      <vt:lpstr>Eficiencia de Algoritmos</vt:lpstr>
      <vt:lpstr>Presentación de PowerPoint</vt:lpstr>
      <vt:lpstr>Presentación de PowerPoint</vt:lpstr>
      <vt:lpstr>Dos maneras de estimar el tiempo de ejecución</vt:lpstr>
      <vt:lpstr>Análisis Teórico </vt:lpstr>
      <vt:lpstr>Presentación de PowerPoint</vt:lpstr>
      <vt:lpstr>Orden de complejidad de un algoritmo  (Orden  del   tiempo de respuesta)</vt:lpstr>
      <vt:lpstr> Eficiencia asíntota ----- ORDEN DE COMPLEJIDAD las funciones se clasifican que crecen de la misma forma</vt:lpstr>
      <vt:lpstr>Presentación de PowerPoint</vt:lpstr>
      <vt:lpstr>Presentación de PowerPoint</vt:lpstr>
      <vt:lpstr>Análisis Teórico:             Cálculo de unidades de tiempo… Reglas </vt:lpstr>
      <vt:lpstr>Análisis Teórico:             Cálculo de unidades de tiempo… Reglas </vt:lpstr>
      <vt:lpstr> Cálculo del mayor entre  3 valores distintos  </vt:lpstr>
      <vt:lpstr> Otro aspecto a tener en cuenta para reducir tiempos:      No repetir cálculos innecesarios </vt:lpstr>
      <vt:lpstr>Ejemplo</vt:lpstr>
      <vt:lpstr>Análisis Práctico: Cálculo de unidades de tiempo</vt:lpstr>
      <vt:lpstr>Presentación de PowerPoint</vt:lpstr>
      <vt:lpstr>Presentación de PowerPoint</vt:lpstr>
      <vt:lpstr>Presentación de PowerPoint</vt:lpstr>
      <vt:lpstr>Análisis Teórico:   Reglas para determinar orden de complejidad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Eficiencia del algoritmo de la Burbuja Mejorado</vt:lpstr>
      <vt:lpstr>Eficiencia del algoritmo de Selección</vt:lpstr>
      <vt:lpstr>Eficiencia del algoritmo de Inserción Directa</vt:lpstr>
      <vt:lpstr>Eficiencia del algoritmo de Inserción Directa</vt:lpstr>
      <vt:lpstr>Eficiencia de los Métodos de Ordenamiento</vt:lpstr>
      <vt:lpstr>Procedimiento para calcular la Eficiencia</vt:lpstr>
      <vt:lpstr>Métodos de Ordenamiento</vt:lpstr>
      <vt:lpstr>Cuadro comparativo  del Análisis Teórico de Eficiencia </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Eficiencia de Algoritmos</dc:title>
  <dc:creator>.</dc:creator>
  <cp:lastModifiedBy>Mario</cp:lastModifiedBy>
  <cp:revision>306</cp:revision>
  <dcterms:created xsi:type="dcterms:W3CDTF">2006-05-29T12:41:17Z</dcterms:created>
  <dcterms:modified xsi:type="dcterms:W3CDTF">2020-11-04T19:47:00Z</dcterms:modified>
</cp:coreProperties>
</file>