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55" r:id="rId1"/>
  </p:sldMasterIdLst>
  <p:notesMasterIdLst>
    <p:notesMasterId r:id="rId22"/>
  </p:notesMasterIdLst>
  <p:handoutMasterIdLst>
    <p:handoutMasterId r:id="rId23"/>
  </p:handoutMasterIdLst>
  <p:sldIdLst>
    <p:sldId id="423" r:id="rId2"/>
    <p:sldId id="492" r:id="rId3"/>
    <p:sldId id="500" r:id="rId4"/>
    <p:sldId id="491" r:id="rId5"/>
    <p:sldId id="501" r:id="rId6"/>
    <p:sldId id="493" r:id="rId7"/>
    <p:sldId id="502" r:id="rId8"/>
    <p:sldId id="503" r:id="rId9"/>
    <p:sldId id="504" r:id="rId10"/>
    <p:sldId id="505" r:id="rId11"/>
    <p:sldId id="506" r:id="rId12"/>
    <p:sldId id="507" r:id="rId13"/>
    <p:sldId id="508" r:id="rId14"/>
    <p:sldId id="510" r:id="rId15"/>
    <p:sldId id="509" r:id="rId16"/>
    <p:sldId id="511" r:id="rId17"/>
    <p:sldId id="512" r:id="rId18"/>
    <p:sldId id="513" r:id="rId19"/>
    <p:sldId id="514" r:id="rId20"/>
    <p:sldId id="515" r:id="rId21"/>
  </p:sldIdLst>
  <p:sldSz cx="9144000" cy="6858000" type="screen4x3"/>
  <p:notesSz cx="6858000" cy="9144000"/>
  <p:defaultTextStyle>
    <a:defPPr>
      <a:defRPr lang="es-ES"/>
    </a:defPPr>
    <a:lvl1pPr algn="l" rtl="0" fontAlgn="base">
      <a:spcBef>
        <a:spcPct val="20000"/>
      </a:spcBef>
      <a:spcAft>
        <a:spcPct val="0"/>
      </a:spcAft>
      <a:buClr>
        <a:schemeClr val="folHlink"/>
      </a:buClr>
      <a:buSzPct val="60000"/>
      <a:buFont typeface="Wingdings" pitchFamily="2" charset="2"/>
      <a:buChar char="n"/>
      <a:defRPr sz="2800" kern="1200">
        <a:solidFill>
          <a:schemeClr val="tx1"/>
        </a:solidFill>
        <a:latin typeface="Times New Roman" pitchFamily="18" charset="0"/>
        <a:ea typeface="+mn-ea"/>
        <a:cs typeface="+mn-cs"/>
      </a:defRPr>
    </a:lvl1pPr>
    <a:lvl2pPr marL="457200" algn="l" rtl="0" fontAlgn="base">
      <a:spcBef>
        <a:spcPct val="20000"/>
      </a:spcBef>
      <a:spcAft>
        <a:spcPct val="0"/>
      </a:spcAft>
      <a:buClr>
        <a:schemeClr val="folHlink"/>
      </a:buClr>
      <a:buSzPct val="60000"/>
      <a:buFont typeface="Wingdings" pitchFamily="2" charset="2"/>
      <a:buChar char="n"/>
      <a:defRPr sz="2800" kern="1200">
        <a:solidFill>
          <a:schemeClr val="tx1"/>
        </a:solidFill>
        <a:latin typeface="Times New Roman" pitchFamily="18" charset="0"/>
        <a:ea typeface="+mn-ea"/>
        <a:cs typeface="+mn-cs"/>
      </a:defRPr>
    </a:lvl2pPr>
    <a:lvl3pPr marL="914400" algn="l" rtl="0" fontAlgn="base">
      <a:spcBef>
        <a:spcPct val="20000"/>
      </a:spcBef>
      <a:spcAft>
        <a:spcPct val="0"/>
      </a:spcAft>
      <a:buClr>
        <a:schemeClr val="folHlink"/>
      </a:buClr>
      <a:buSzPct val="60000"/>
      <a:buFont typeface="Wingdings" pitchFamily="2" charset="2"/>
      <a:buChar char="n"/>
      <a:defRPr sz="2800" kern="1200">
        <a:solidFill>
          <a:schemeClr val="tx1"/>
        </a:solidFill>
        <a:latin typeface="Times New Roman" pitchFamily="18" charset="0"/>
        <a:ea typeface="+mn-ea"/>
        <a:cs typeface="+mn-cs"/>
      </a:defRPr>
    </a:lvl3pPr>
    <a:lvl4pPr marL="1371600" algn="l" rtl="0" fontAlgn="base">
      <a:spcBef>
        <a:spcPct val="20000"/>
      </a:spcBef>
      <a:spcAft>
        <a:spcPct val="0"/>
      </a:spcAft>
      <a:buClr>
        <a:schemeClr val="folHlink"/>
      </a:buClr>
      <a:buSzPct val="60000"/>
      <a:buFont typeface="Wingdings" pitchFamily="2" charset="2"/>
      <a:buChar char="n"/>
      <a:defRPr sz="2800" kern="1200">
        <a:solidFill>
          <a:schemeClr val="tx1"/>
        </a:solidFill>
        <a:latin typeface="Times New Roman" pitchFamily="18" charset="0"/>
        <a:ea typeface="+mn-ea"/>
        <a:cs typeface="+mn-cs"/>
      </a:defRPr>
    </a:lvl4pPr>
    <a:lvl5pPr marL="1828800" algn="l" rtl="0" fontAlgn="base">
      <a:spcBef>
        <a:spcPct val="20000"/>
      </a:spcBef>
      <a:spcAft>
        <a:spcPct val="0"/>
      </a:spcAft>
      <a:buClr>
        <a:schemeClr val="folHlink"/>
      </a:buClr>
      <a:buSzPct val="60000"/>
      <a:buFont typeface="Wingdings" pitchFamily="2" charset="2"/>
      <a:buChar char="n"/>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CCFF66"/>
    <a:srgbClr val="4C6A54"/>
    <a:srgbClr val="4E5842"/>
    <a:srgbClr val="CFE0B0"/>
    <a:srgbClr val="F0DFC8"/>
    <a:srgbClr val="D9E7C1"/>
    <a:srgbClr val="FFFF99"/>
    <a:srgbClr val="FFFF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46" autoAdjust="0"/>
    <p:restoredTop sz="99817" autoAdjust="0"/>
  </p:normalViewPr>
  <p:slideViewPr>
    <p:cSldViewPr>
      <p:cViewPr varScale="1">
        <p:scale>
          <a:sx n="73" d="100"/>
          <a:sy n="73" d="100"/>
        </p:scale>
        <p:origin x="169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6" d="100"/>
        <a:sy n="46" d="100"/>
      </p:scale>
      <p:origin x="0" y="0"/>
    </p:cViewPr>
  </p:sorterViewPr>
  <p:notesViewPr>
    <p:cSldViewPr>
      <p:cViewPr varScale="1">
        <p:scale>
          <a:sx n="53" d="100"/>
          <a:sy n="53" d="100"/>
        </p:scale>
        <p:origin x="-261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s-ES"/>
          </a:p>
        </p:txBody>
      </p:sp>
      <p:sp>
        <p:nvSpPr>
          <p:cNvPr id="4505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s-ES"/>
          </a:p>
        </p:txBody>
      </p:sp>
      <p:sp>
        <p:nvSpPr>
          <p:cNvPr id="4506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ES"/>
          </a:p>
        </p:txBody>
      </p:sp>
      <p:sp>
        <p:nvSpPr>
          <p:cNvPr id="4506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4FFBAD7-F20F-46A5-8B63-6350E2D53DC8}" type="slidenum">
              <a:rPr lang="es-ES"/>
              <a:pPr>
                <a:defRPr/>
              </a:pPr>
              <a:t>‹Nº›</a:t>
            </a:fld>
            <a:endParaRPr lang="es-E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C4D115-931A-44FE-BB9A-8E7692C2009C}" type="datetimeFigureOut">
              <a:rPr lang="es-AR" smtClean="0"/>
              <a:pPr/>
              <a:t>4/11/2020</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4A36A8-7E1B-4E1F-A0AB-96C5B12F48ED}" type="slidenum">
              <a:rPr lang="es-AR" smtClean="0"/>
              <a:pPr/>
              <a:t>‹Nº›</a:t>
            </a:fld>
            <a:endParaRPr lang="es-A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s-E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s-E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s-E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s-E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s-E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s-E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s-ES"/>
            </a:p>
          </p:txBody>
        </p:sp>
      </p:grpSp>
      <p:sp>
        <p:nvSpPr>
          <p:cNvPr id="11276" name="Rectangle 12"/>
          <p:cNvSpPr>
            <a:spLocks noGrp="1" noChangeArrowheads="1"/>
          </p:cNvSpPr>
          <p:nvPr>
            <p:ph type="ctrTitle"/>
          </p:nvPr>
        </p:nvSpPr>
        <p:spPr>
          <a:xfrm>
            <a:off x="990600" y="1828800"/>
            <a:ext cx="7772400" cy="1143000"/>
          </a:xfrm>
        </p:spPr>
        <p:txBody>
          <a:bodyPr/>
          <a:lstStyle>
            <a:lvl1pPr>
              <a:defRPr/>
            </a:lvl1pPr>
          </a:lstStyle>
          <a:p>
            <a:r>
              <a:rPr lang="es-ES"/>
              <a:t>Haga clic para modificar el estilo de título del patrón</a:t>
            </a:r>
          </a:p>
        </p:txBody>
      </p:sp>
      <p:sp>
        <p:nvSpPr>
          <p:cNvPr id="1127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s-ES"/>
              <a:t>Haga clic para modificar el estilo de subtítulo del patrón</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s-E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s-ES"/>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ACB0D3B6-99C3-412B-9E65-4FBBA3E7978D}" type="slidenum">
              <a:rPr lang="es-ES"/>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11"/>
          <p:cNvSpPr>
            <a:spLocks noGrp="1" noChangeArrowheads="1"/>
          </p:cNvSpPr>
          <p:nvPr>
            <p:ph type="dt" sz="half" idx="10"/>
          </p:nvPr>
        </p:nvSpPr>
        <p:spPr>
          <a:ln/>
        </p:spPr>
        <p:txBody>
          <a:bodyPr/>
          <a:lstStyle>
            <a:lvl1pPr>
              <a:defRPr/>
            </a:lvl1pPr>
          </a:lstStyle>
          <a:p>
            <a:pPr>
              <a:defRPr/>
            </a:pPr>
            <a:endParaRPr lang="es-ES"/>
          </a:p>
        </p:txBody>
      </p:sp>
      <p:sp>
        <p:nvSpPr>
          <p:cNvPr id="5" name="Rectangle 12"/>
          <p:cNvSpPr>
            <a:spLocks noGrp="1" noChangeArrowheads="1"/>
          </p:cNvSpPr>
          <p:nvPr>
            <p:ph type="ftr" sz="quarter" idx="11"/>
          </p:nvPr>
        </p:nvSpPr>
        <p:spPr>
          <a:ln/>
        </p:spPr>
        <p:txBody>
          <a:bodyPr/>
          <a:lstStyle>
            <a:lvl1pPr>
              <a:defRPr/>
            </a:lvl1pPr>
          </a:lstStyle>
          <a:p>
            <a:pPr>
              <a:defRPr/>
            </a:pPr>
            <a:endParaRPr lang="es-ES"/>
          </a:p>
        </p:txBody>
      </p:sp>
      <p:sp>
        <p:nvSpPr>
          <p:cNvPr id="6" name="Rectangle 13"/>
          <p:cNvSpPr>
            <a:spLocks noGrp="1" noChangeArrowheads="1"/>
          </p:cNvSpPr>
          <p:nvPr>
            <p:ph type="sldNum" sz="quarter" idx="12"/>
          </p:nvPr>
        </p:nvSpPr>
        <p:spPr>
          <a:ln/>
        </p:spPr>
        <p:txBody>
          <a:bodyPr/>
          <a:lstStyle>
            <a:lvl1pPr>
              <a:defRPr/>
            </a:lvl1pPr>
          </a:lstStyle>
          <a:p>
            <a:pPr>
              <a:defRPr/>
            </a:pPr>
            <a:fld id="{8F14A74B-ADEE-4947-B08A-FF7CB41E0671}" type="slidenum">
              <a:rPr lang="es-ES"/>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004050" y="617538"/>
            <a:ext cx="1951038" cy="551497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1150938" y="617538"/>
            <a:ext cx="5700712" cy="551497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11"/>
          <p:cNvSpPr>
            <a:spLocks noGrp="1" noChangeArrowheads="1"/>
          </p:cNvSpPr>
          <p:nvPr>
            <p:ph type="dt" sz="half" idx="10"/>
          </p:nvPr>
        </p:nvSpPr>
        <p:spPr>
          <a:ln/>
        </p:spPr>
        <p:txBody>
          <a:bodyPr/>
          <a:lstStyle>
            <a:lvl1pPr>
              <a:defRPr/>
            </a:lvl1pPr>
          </a:lstStyle>
          <a:p>
            <a:pPr>
              <a:defRPr/>
            </a:pPr>
            <a:endParaRPr lang="es-ES"/>
          </a:p>
        </p:txBody>
      </p:sp>
      <p:sp>
        <p:nvSpPr>
          <p:cNvPr id="5" name="Rectangle 12"/>
          <p:cNvSpPr>
            <a:spLocks noGrp="1" noChangeArrowheads="1"/>
          </p:cNvSpPr>
          <p:nvPr>
            <p:ph type="ftr" sz="quarter" idx="11"/>
          </p:nvPr>
        </p:nvSpPr>
        <p:spPr>
          <a:ln/>
        </p:spPr>
        <p:txBody>
          <a:bodyPr/>
          <a:lstStyle>
            <a:lvl1pPr>
              <a:defRPr/>
            </a:lvl1pPr>
          </a:lstStyle>
          <a:p>
            <a:pPr>
              <a:defRPr/>
            </a:pPr>
            <a:endParaRPr lang="es-ES"/>
          </a:p>
        </p:txBody>
      </p:sp>
      <p:sp>
        <p:nvSpPr>
          <p:cNvPr id="6" name="Rectangle 13"/>
          <p:cNvSpPr>
            <a:spLocks noGrp="1" noChangeArrowheads="1"/>
          </p:cNvSpPr>
          <p:nvPr>
            <p:ph type="sldNum" sz="quarter" idx="12"/>
          </p:nvPr>
        </p:nvSpPr>
        <p:spPr>
          <a:ln/>
        </p:spPr>
        <p:txBody>
          <a:bodyPr/>
          <a:lstStyle>
            <a:lvl1pPr>
              <a:defRPr/>
            </a:lvl1pPr>
          </a:lstStyle>
          <a:p>
            <a:pPr>
              <a:defRPr/>
            </a:pPr>
            <a:fld id="{05A4BA20-1434-43B3-A17C-237314D8A4AF}" type="slidenum">
              <a:rPr lang="es-ES"/>
              <a:pPr>
                <a:defRPr/>
              </a:pPr>
              <a:t>‹Nº›</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1150938" y="617538"/>
            <a:ext cx="7793037" cy="1143000"/>
          </a:xfrm>
        </p:spPr>
        <p:txBody>
          <a:bodyPr/>
          <a:lstStyle/>
          <a:p>
            <a:r>
              <a:rPr lang="es-ES" smtClean="0"/>
              <a:t>Haga clic para modificar el estilo de título del patrón</a:t>
            </a:r>
            <a:endParaRPr lang="es-ES"/>
          </a:p>
        </p:txBody>
      </p:sp>
      <p:sp>
        <p:nvSpPr>
          <p:cNvPr id="3" name="2 Marcador de tabla"/>
          <p:cNvSpPr>
            <a:spLocks noGrp="1"/>
          </p:cNvSpPr>
          <p:nvPr>
            <p:ph type="tbl" idx="1"/>
          </p:nvPr>
        </p:nvSpPr>
        <p:spPr>
          <a:xfrm>
            <a:off x="1182688" y="2017713"/>
            <a:ext cx="7772400" cy="4114800"/>
          </a:xfrm>
        </p:spPr>
        <p:txBody>
          <a:bodyPr/>
          <a:lstStyle/>
          <a:p>
            <a:pPr lvl="0"/>
            <a:endParaRPr lang="es-E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s-ES"/>
          </a:p>
        </p:txBody>
      </p:sp>
      <p:sp>
        <p:nvSpPr>
          <p:cNvPr id="5" name="Rectangle 12"/>
          <p:cNvSpPr>
            <a:spLocks noGrp="1" noChangeArrowheads="1"/>
          </p:cNvSpPr>
          <p:nvPr>
            <p:ph type="ftr" sz="quarter" idx="11"/>
          </p:nvPr>
        </p:nvSpPr>
        <p:spPr>
          <a:ln/>
        </p:spPr>
        <p:txBody>
          <a:bodyPr/>
          <a:lstStyle>
            <a:lvl1pPr>
              <a:defRPr/>
            </a:lvl1pPr>
          </a:lstStyle>
          <a:p>
            <a:pPr>
              <a:defRPr/>
            </a:pPr>
            <a:endParaRPr lang="es-ES"/>
          </a:p>
        </p:txBody>
      </p:sp>
      <p:sp>
        <p:nvSpPr>
          <p:cNvPr id="6" name="Rectangle 13"/>
          <p:cNvSpPr>
            <a:spLocks noGrp="1" noChangeArrowheads="1"/>
          </p:cNvSpPr>
          <p:nvPr>
            <p:ph type="sldNum" sz="quarter" idx="12"/>
          </p:nvPr>
        </p:nvSpPr>
        <p:spPr>
          <a:ln/>
        </p:spPr>
        <p:txBody>
          <a:bodyPr/>
          <a:lstStyle>
            <a:lvl1pPr>
              <a:defRPr/>
            </a:lvl1pPr>
          </a:lstStyle>
          <a:p>
            <a:pPr>
              <a:defRPr/>
            </a:pPr>
            <a:fld id="{6A393E47-813F-4299-8DFF-A74AEC8B583D}" type="slidenum">
              <a:rPr lang="es-ES"/>
              <a:pPr>
                <a:defRPr/>
              </a:pPr>
              <a:t>‹Nº›</a:t>
            </a:fld>
            <a:endParaRPr lang="es-E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1150938" y="617538"/>
            <a:ext cx="7793037" cy="1143000"/>
          </a:xfrm>
        </p:spPr>
        <p:txBody>
          <a:bodyPr/>
          <a:lstStyle/>
          <a:p>
            <a:r>
              <a:rPr lang="es-ES" smtClean="0"/>
              <a:t>Haga clic para modificar el estilo de título del patrón</a:t>
            </a:r>
            <a:endParaRPr lang="es-ES"/>
          </a:p>
        </p:txBody>
      </p:sp>
      <p:sp>
        <p:nvSpPr>
          <p:cNvPr id="3" name="2 Marcador de texto"/>
          <p:cNvSpPr>
            <a:spLocks noGrp="1"/>
          </p:cNvSpPr>
          <p:nvPr>
            <p:ph type="body" sz="half" idx="1"/>
          </p:nvPr>
        </p:nvSpPr>
        <p:spPr>
          <a:xfrm>
            <a:off x="1182688" y="2017713"/>
            <a:ext cx="3810000"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5145088" y="2017713"/>
            <a:ext cx="3810000"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11"/>
          <p:cNvSpPr>
            <a:spLocks noGrp="1" noChangeArrowheads="1"/>
          </p:cNvSpPr>
          <p:nvPr>
            <p:ph type="dt" sz="half" idx="10"/>
          </p:nvPr>
        </p:nvSpPr>
        <p:spPr>
          <a:ln/>
        </p:spPr>
        <p:txBody>
          <a:bodyPr/>
          <a:lstStyle>
            <a:lvl1pPr>
              <a:defRPr/>
            </a:lvl1pPr>
          </a:lstStyle>
          <a:p>
            <a:pPr>
              <a:defRPr/>
            </a:pPr>
            <a:endParaRPr lang="es-ES"/>
          </a:p>
        </p:txBody>
      </p:sp>
      <p:sp>
        <p:nvSpPr>
          <p:cNvPr id="6" name="Rectangle 12"/>
          <p:cNvSpPr>
            <a:spLocks noGrp="1" noChangeArrowheads="1"/>
          </p:cNvSpPr>
          <p:nvPr>
            <p:ph type="ftr" sz="quarter" idx="11"/>
          </p:nvPr>
        </p:nvSpPr>
        <p:spPr>
          <a:ln/>
        </p:spPr>
        <p:txBody>
          <a:bodyPr/>
          <a:lstStyle>
            <a:lvl1pPr>
              <a:defRPr/>
            </a:lvl1pPr>
          </a:lstStyle>
          <a:p>
            <a:pPr>
              <a:defRPr/>
            </a:pPr>
            <a:endParaRPr lang="es-ES"/>
          </a:p>
        </p:txBody>
      </p:sp>
      <p:sp>
        <p:nvSpPr>
          <p:cNvPr id="7" name="Rectangle 13"/>
          <p:cNvSpPr>
            <a:spLocks noGrp="1" noChangeArrowheads="1"/>
          </p:cNvSpPr>
          <p:nvPr>
            <p:ph type="sldNum" sz="quarter" idx="12"/>
          </p:nvPr>
        </p:nvSpPr>
        <p:spPr>
          <a:ln/>
        </p:spPr>
        <p:txBody>
          <a:bodyPr/>
          <a:lstStyle>
            <a:lvl1pPr>
              <a:defRPr/>
            </a:lvl1pPr>
          </a:lstStyle>
          <a:p>
            <a:pPr>
              <a:defRPr/>
            </a:pPr>
            <a:fld id="{2B958957-1A17-4403-B18D-5326AAE20FCD}" type="slidenum">
              <a:rPr lang="es-ES"/>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11"/>
          <p:cNvSpPr>
            <a:spLocks noGrp="1" noChangeArrowheads="1"/>
          </p:cNvSpPr>
          <p:nvPr>
            <p:ph type="dt" sz="half" idx="10"/>
          </p:nvPr>
        </p:nvSpPr>
        <p:spPr>
          <a:ln/>
        </p:spPr>
        <p:txBody>
          <a:bodyPr/>
          <a:lstStyle>
            <a:lvl1pPr>
              <a:defRPr/>
            </a:lvl1pPr>
          </a:lstStyle>
          <a:p>
            <a:pPr>
              <a:defRPr/>
            </a:pPr>
            <a:endParaRPr lang="es-ES"/>
          </a:p>
        </p:txBody>
      </p:sp>
      <p:sp>
        <p:nvSpPr>
          <p:cNvPr id="5" name="Rectangle 12"/>
          <p:cNvSpPr>
            <a:spLocks noGrp="1" noChangeArrowheads="1"/>
          </p:cNvSpPr>
          <p:nvPr>
            <p:ph type="ftr" sz="quarter" idx="11"/>
          </p:nvPr>
        </p:nvSpPr>
        <p:spPr>
          <a:ln/>
        </p:spPr>
        <p:txBody>
          <a:bodyPr/>
          <a:lstStyle>
            <a:lvl1pPr>
              <a:defRPr/>
            </a:lvl1pPr>
          </a:lstStyle>
          <a:p>
            <a:pPr>
              <a:defRPr/>
            </a:pPr>
            <a:endParaRPr lang="es-ES"/>
          </a:p>
        </p:txBody>
      </p:sp>
      <p:sp>
        <p:nvSpPr>
          <p:cNvPr id="6" name="Rectangle 13"/>
          <p:cNvSpPr>
            <a:spLocks noGrp="1" noChangeArrowheads="1"/>
          </p:cNvSpPr>
          <p:nvPr>
            <p:ph type="sldNum" sz="quarter" idx="12"/>
          </p:nvPr>
        </p:nvSpPr>
        <p:spPr>
          <a:ln/>
        </p:spPr>
        <p:txBody>
          <a:bodyPr/>
          <a:lstStyle>
            <a:lvl1pPr>
              <a:defRPr/>
            </a:lvl1pPr>
          </a:lstStyle>
          <a:p>
            <a:pPr>
              <a:defRPr/>
            </a:pPr>
            <a:fld id="{4DD14B68-9AF8-4463-88D9-59526BCAB52A}" type="slidenum">
              <a:rPr lang="es-ES"/>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11"/>
          <p:cNvSpPr>
            <a:spLocks noGrp="1" noChangeArrowheads="1"/>
          </p:cNvSpPr>
          <p:nvPr>
            <p:ph type="dt" sz="half" idx="10"/>
          </p:nvPr>
        </p:nvSpPr>
        <p:spPr>
          <a:ln/>
        </p:spPr>
        <p:txBody>
          <a:bodyPr/>
          <a:lstStyle>
            <a:lvl1pPr>
              <a:defRPr/>
            </a:lvl1pPr>
          </a:lstStyle>
          <a:p>
            <a:pPr>
              <a:defRPr/>
            </a:pPr>
            <a:endParaRPr lang="es-ES"/>
          </a:p>
        </p:txBody>
      </p:sp>
      <p:sp>
        <p:nvSpPr>
          <p:cNvPr id="5" name="Rectangle 12"/>
          <p:cNvSpPr>
            <a:spLocks noGrp="1" noChangeArrowheads="1"/>
          </p:cNvSpPr>
          <p:nvPr>
            <p:ph type="ftr" sz="quarter" idx="11"/>
          </p:nvPr>
        </p:nvSpPr>
        <p:spPr>
          <a:ln/>
        </p:spPr>
        <p:txBody>
          <a:bodyPr/>
          <a:lstStyle>
            <a:lvl1pPr>
              <a:defRPr/>
            </a:lvl1pPr>
          </a:lstStyle>
          <a:p>
            <a:pPr>
              <a:defRPr/>
            </a:pPr>
            <a:endParaRPr lang="es-ES"/>
          </a:p>
        </p:txBody>
      </p:sp>
      <p:sp>
        <p:nvSpPr>
          <p:cNvPr id="6" name="Rectangle 13"/>
          <p:cNvSpPr>
            <a:spLocks noGrp="1" noChangeArrowheads="1"/>
          </p:cNvSpPr>
          <p:nvPr>
            <p:ph type="sldNum" sz="quarter" idx="12"/>
          </p:nvPr>
        </p:nvSpPr>
        <p:spPr>
          <a:ln/>
        </p:spPr>
        <p:txBody>
          <a:bodyPr/>
          <a:lstStyle>
            <a:lvl1pPr>
              <a:defRPr/>
            </a:lvl1pPr>
          </a:lstStyle>
          <a:p>
            <a:pPr>
              <a:defRPr/>
            </a:pPr>
            <a:fld id="{5F86DCA7-0D1C-4650-BA65-3F5CDDF6EB1F}" type="slidenum">
              <a:rPr lang="es-ES"/>
              <a:pPr>
                <a:defRPr/>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11"/>
          <p:cNvSpPr>
            <a:spLocks noGrp="1" noChangeArrowheads="1"/>
          </p:cNvSpPr>
          <p:nvPr>
            <p:ph type="dt" sz="half" idx="10"/>
          </p:nvPr>
        </p:nvSpPr>
        <p:spPr>
          <a:ln/>
        </p:spPr>
        <p:txBody>
          <a:bodyPr/>
          <a:lstStyle>
            <a:lvl1pPr>
              <a:defRPr/>
            </a:lvl1pPr>
          </a:lstStyle>
          <a:p>
            <a:pPr>
              <a:defRPr/>
            </a:pPr>
            <a:endParaRPr lang="es-ES"/>
          </a:p>
        </p:txBody>
      </p:sp>
      <p:sp>
        <p:nvSpPr>
          <p:cNvPr id="6" name="Rectangle 12"/>
          <p:cNvSpPr>
            <a:spLocks noGrp="1" noChangeArrowheads="1"/>
          </p:cNvSpPr>
          <p:nvPr>
            <p:ph type="ftr" sz="quarter" idx="11"/>
          </p:nvPr>
        </p:nvSpPr>
        <p:spPr>
          <a:ln/>
        </p:spPr>
        <p:txBody>
          <a:bodyPr/>
          <a:lstStyle>
            <a:lvl1pPr>
              <a:defRPr/>
            </a:lvl1pPr>
          </a:lstStyle>
          <a:p>
            <a:pPr>
              <a:defRPr/>
            </a:pPr>
            <a:endParaRPr lang="es-ES"/>
          </a:p>
        </p:txBody>
      </p:sp>
      <p:sp>
        <p:nvSpPr>
          <p:cNvPr id="7" name="Rectangle 13"/>
          <p:cNvSpPr>
            <a:spLocks noGrp="1" noChangeArrowheads="1"/>
          </p:cNvSpPr>
          <p:nvPr>
            <p:ph type="sldNum" sz="quarter" idx="12"/>
          </p:nvPr>
        </p:nvSpPr>
        <p:spPr>
          <a:ln/>
        </p:spPr>
        <p:txBody>
          <a:bodyPr/>
          <a:lstStyle>
            <a:lvl1pPr>
              <a:defRPr/>
            </a:lvl1pPr>
          </a:lstStyle>
          <a:p>
            <a:pPr>
              <a:defRPr/>
            </a:pPr>
            <a:fld id="{32C65A8B-CE5F-442C-A3F6-41C2999E8044}" type="slidenum">
              <a:rPr lang="es-ES"/>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11"/>
          <p:cNvSpPr>
            <a:spLocks noGrp="1" noChangeArrowheads="1"/>
          </p:cNvSpPr>
          <p:nvPr>
            <p:ph type="dt" sz="half" idx="10"/>
          </p:nvPr>
        </p:nvSpPr>
        <p:spPr>
          <a:ln/>
        </p:spPr>
        <p:txBody>
          <a:bodyPr/>
          <a:lstStyle>
            <a:lvl1pPr>
              <a:defRPr/>
            </a:lvl1pPr>
          </a:lstStyle>
          <a:p>
            <a:pPr>
              <a:defRPr/>
            </a:pPr>
            <a:endParaRPr lang="es-ES"/>
          </a:p>
        </p:txBody>
      </p:sp>
      <p:sp>
        <p:nvSpPr>
          <p:cNvPr id="8" name="Rectangle 12"/>
          <p:cNvSpPr>
            <a:spLocks noGrp="1" noChangeArrowheads="1"/>
          </p:cNvSpPr>
          <p:nvPr>
            <p:ph type="ftr" sz="quarter" idx="11"/>
          </p:nvPr>
        </p:nvSpPr>
        <p:spPr>
          <a:ln/>
        </p:spPr>
        <p:txBody>
          <a:bodyPr/>
          <a:lstStyle>
            <a:lvl1pPr>
              <a:defRPr/>
            </a:lvl1pPr>
          </a:lstStyle>
          <a:p>
            <a:pPr>
              <a:defRPr/>
            </a:pPr>
            <a:endParaRPr lang="es-ES"/>
          </a:p>
        </p:txBody>
      </p:sp>
      <p:sp>
        <p:nvSpPr>
          <p:cNvPr id="9" name="Rectangle 13"/>
          <p:cNvSpPr>
            <a:spLocks noGrp="1" noChangeArrowheads="1"/>
          </p:cNvSpPr>
          <p:nvPr>
            <p:ph type="sldNum" sz="quarter" idx="12"/>
          </p:nvPr>
        </p:nvSpPr>
        <p:spPr>
          <a:ln/>
        </p:spPr>
        <p:txBody>
          <a:bodyPr/>
          <a:lstStyle>
            <a:lvl1pPr>
              <a:defRPr/>
            </a:lvl1pPr>
          </a:lstStyle>
          <a:p>
            <a:pPr>
              <a:defRPr/>
            </a:pPr>
            <a:fld id="{A742AECB-788A-4319-BA00-F9B4D4C29569}" type="slidenum">
              <a:rPr lang="es-ES"/>
              <a:pPr>
                <a:defRPr/>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11"/>
          <p:cNvSpPr>
            <a:spLocks noGrp="1" noChangeArrowheads="1"/>
          </p:cNvSpPr>
          <p:nvPr>
            <p:ph type="dt" sz="half" idx="10"/>
          </p:nvPr>
        </p:nvSpPr>
        <p:spPr>
          <a:ln/>
        </p:spPr>
        <p:txBody>
          <a:bodyPr/>
          <a:lstStyle>
            <a:lvl1pPr>
              <a:defRPr/>
            </a:lvl1pPr>
          </a:lstStyle>
          <a:p>
            <a:pPr>
              <a:defRPr/>
            </a:pPr>
            <a:endParaRPr lang="es-ES"/>
          </a:p>
        </p:txBody>
      </p:sp>
      <p:sp>
        <p:nvSpPr>
          <p:cNvPr id="4" name="Rectangle 12"/>
          <p:cNvSpPr>
            <a:spLocks noGrp="1" noChangeArrowheads="1"/>
          </p:cNvSpPr>
          <p:nvPr>
            <p:ph type="ftr" sz="quarter" idx="11"/>
          </p:nvPr>
        </p:nvSpPr>
        <p:spPr>
          <a:ln/>
        </p:spPr>
        <p:txBody>
          <a:bodyPr/>
          <a:lstStyle>
            <a:lvl1pPr>
              <a:defRPr/>
            </a:lvl1pPr>
          </a:lstStyle>
          <a:p>
            <a:pPr>
              <a:defRPr/>
            </a:pPr>
            <a:endParaRPr lang="es-ES"/>
          </a:p>
        </p:txBody>
      </p:sp>
      <p:sp>
        <p:nvSpPr>
          <p:cNvPr id="5" name="Rectangle 13"/>
          <p:cNvSpPr>
            <a:spLocks noGrp="1" noChangeArrowheads="1"/>
          </p:cNvSpPr>
          <p:nvPr>
            <p:ph type="sldNum" sz="quarter" idx="12"/>
          </p:nvPr>
        </p:nvSpPr>
        <p:spPr>
          <a:ln/>
        </p:spPr>
        <p:txBody>
          <a:bodyPr/>
          <a:lstStyle>
            <a:lvl1pPr>
              <a:defRPr/>
            </a:lvl1pPr>
          </a:lstStyle>
          <a:p>
            <a:pPr>
              <a:defRPr/>
            </a:pPr>
            <a:fld id="{BC57AFB3-97A4-4AF3-9AF2-C48F1D343850}" type="slidenum">
              <a:rPr lang="es-ES"/>
              <a:pPr>
                <a:def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s-ES"/>
          </a:p>
        </p:txBody>
      </p:sp>
      <p:sp>
        <p:nvSpPr>
          <p:cNvPr id="3" name="Rectangle 12"/>
          <p:cNvSpPr>
            <a:spLocks noGrp="1" noChangeArrowheads="1"/>
          </p:cNvSpPr>
          <p:nvPr>
            <p:ph type="ftr" sz="quarter" idx="11"/>
          </p:nvPr>
        </p:nvSpPr>
        <p:spPr>
          <a:ln/>
        </p:spPr>
        <p:txBody>
          <a:bodyPr/>
          <a:lstStyle>
            <a:lvl1pPr>
              <a:defRPr/>
            </a:lvl1pPr>
          </a:lstStyle>
          <a:p>
            <a:pPr>
              <a:defRPr/>
            </a:pPr>
            <a:endParaRPr lang="es-ES"/>
          </a:p>
        </p:txBody>
      </p:sp>
      <p:sp>
        <p:nvSpPr>
          <p:cNvPr id="4" name="Rectangle 13"/>
          <p:cNvSpPr>
            <a:spLocks noGrp="1" noChangeArrowheads="1"/>
          </p:cNvSpPr>
          <p:nvPr>
            <p:ph type="sldNum" sz="quarter" idx="12"/>
          </p:nvPr>
        </p:nvSpPr>
        <p:spPr>
          <a:ln/>
        </p:spPr>
        <p:txBody>
          <a:bodyPr/>
          <a:lstStyle>
            <a:lvl1pPr>
              <a:defRPr/>
            </a:lvl1pPr>
          </a:lstStyle>
          <a:p>
            <a:pPr>
              <a:defRPr/>
            </a:pPr>
            <a:fld id="{989BB2A7-FB81-46F4-AAD1-D7F9444A422C}" type="slidenum">
              <a:rPr lang="es-ES"/>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11"/>
          <p:cNvSpPr>
            <a:spLocks noGrp="1" noChangeArrowheads="1"/>
          </p:cNvSpPr>
          <p:nvPr>
            <p:ph type="dt" sz="half" idx="10"/>
          </p:nvPr>
        </p:nvSpPr>
        <p:spPr>
          <a:ln/>
        </p:spPr>
        <p:txBody>
          <a:bodyPr/>
          <a:lstStyle>
            <a:lvl1pPr>
              <a:defRPr/>
            </a:lvl1pPr>
          </a:lstStyle>
          <a:p>
            <a:pPr>
              <a:defRPr/>
            </a:pPr>
            <a:endParaRPr lang="es-ES"/>
          </a:p>
        </p:txBody>
      </p:sp>
      <p:sp>
        <p:nvSpPr>
          <p:cNvPr id="6" name="Rectangle 12"/>
          <p:cNvSpPr>
            <a:spLocks noGrp="1" noChangeArrowheads="1"/>
          </p:cNvSpPr>
          <p:nvPr>
            <p:ph type="ftr" sz="quarter" idx="11"/>
          </p:nvPr>
        </p:nvSpPr>
        <p:spPr>
          <a:ln/>
        </p:spPr>
        <p:txBody>
          <a:bodyPr/>
          <a:lstStyle>
            <a:lvl1pPr>
              <a:defRPr/>
            </a:lvl1pPr>
          </a:lstStyle>
          <a:p>
            <a:pPr>
              <a:defRPr/>
            </a:pPr>
            <a:endParaRPr lang="es-ES"/>
          </a:p>
        </p:txBody>
      </p:sp>
      <p:sp>
        <p:nvSpPr>
          <p:cNvPr id="7" name="Rectangle 13"/>
          <p:cNvSpPr>
            <a:spLocks noGrp="1" noChangeArrowheads="1"/>
          </p:cNvSpPr>
          <p:nvPr>
            <p:ph type="sldNum" sz="quarter" idx="12"/>
          </p:nvPr>
        </p:nvSpPr>
        <p:spPr>
          <a:ln/>
        </p:spPr>
        <p:txBody>
          <a:bodyPr/>
          <a:lstStyle>
            <a:lvl1pPr>
              <a:defRPr/>
            </a:lvl1pPr>
          </a:lstStyle>
          <a:p>
            <a:pPr>
              <a:defRPr/>
            </a:pPr>
            <a:fld id="{E545894C-D220-485D-8C1E-12FB3C622F5B}" type="slidenum">
              <a:rPr lang="es-ES"/>
              <a:pPr>
                <a:defRPr/>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11"/>
          <p:cNvSpPr>
            <a:spLocks noGrp="1" noChangeArrowheads="1"/>
          </p:cNvSpPr>
          <p:nvPr>
            <p:ph type="dt" sz="half" idx="10"/>
          </p:nvPr>
        </p:nvSpPr>
        <p:spPr>
          <a:ln/>
        </p:spPr>
        <p:txBody>
          <a:bodyPr/>
          <a:lstStyle>
            <a:lvl1pPr>
              <a:defRPr/>
            </a:lvl1pPr>
          </a:lstStyle>
          <a:p>
            <a:pPr>
              <a:defRPr/>
            </a:pPr>
            <a:endParaRPr lang="es-ES"/>
          </a:p>
        </p:txBody>
      </p:sp>
      <p:sp>
        <p:nvSpPr>
          <p:cNvPr id="6" name="Rectangle 12"/>
          <p:cNvSpPr>
            <a:spLocks noGrp="1" noChangeArrowheads="1"/>
          </p:cNvSpPr>
          <p:nvPr>
            <p:ph type="ftr" sz="quarter" idx="11"/>
          </p:nvPr>
        </p:nvSpPr>
        <p:spPr>
          <a:ln/>
        </p:spPr>
        <p:txBody>
          <a:bodyPr/>
          <a:lstStyle>
            <a:lvl1pPr>
              <a:defRPr/>
            </a:lvl1pPr>
          </a:lstStyle>
          <a:p>
            <a:pPr>
              <a:defRPr/>
            </a:pPr>
            <a:endParaRPr lang="es-ES"/>
          </a:p>
        </p:txBody>
      </p:sp>
      <p:sp>
        <p:nvSpPr>
          <p:cNvPr id="7" name="Rectangle 13"/>
          <p:cNvSpPr>
            <a:spLocks noGrp="1" noChangeArrowheads="1"/>
          </p:cNvSpPr>
          <p:nvPr>
            <p:ph type="sldNum" sz="quarter" idx="12"/>
          </p:nvPr>
        </p:nvSpPr>
        <p:spPr>
          <a:ln/>
        </p:spPr>
        <p:txBody>
          <a:bodyPr/>
          <a:lstStyle>
            <a:lvl1pPr>
              <a:defRPr/>
            </a:lvl1pPr>
          </a:lstStyle>
          <a:p>
            <a:pPr>
              <a:defRPr/>
            </a:pPr>
            <a:fld id="{E8B1F7E5-4992-4DD0-B5ED-4108A0250CC0}" type="slidenum">
              <a:rPr lang="es-ES"/>
              <a:pPr>
                <a:defRPr/>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spcBef>
                <a:spcPct val="0"/>
              </a:spcBef>
              <a:buClrTx/>
              <a:buSzTx/>
              <a:buFontTx/>
              <a:buNone/>
              <a:defRPr/>
            </a:pPr>
            <a:endParaRPr kumimoji="1" lang="es-ES_tradnl" sz="2400">
              <a:latin typeface="Tahoma" pitchFamily="34" charset="0"/>
            </a:endParaRPr>
          </a:p>
        </p:txBody>
      </p:sp>
      <p:sp>
        <p:nvSpPr>
          <p:cNvPr id="10243"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spcBef>
                <a:spcPct val="0"/>
              </a:spcBef>
              <a:buClrTx/>
              <a:buSzTx/>
              <a:buFontTx/>
              <a:buNone/>
              <a:defRPr/>
            </a:pPr>
            <a:endParaRPr kumimoji="1" lang="es-ES_tradnl" sz="2400">
              <a:latin typeface="Tahoma" pitchFamily="34" charset="0"/>
            </a:endParaRPr>
          </a:p>
        </p:txBody>
      </p:sp>
      <p:sp>
        <p:nvSpPr>
          <p:cNvPr id="10244"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spcBef>
                <a:spcPct val="0"/>
              </a:spcBef>
              <a:buClrTx/>
              <a:buSzTx/>
              <a:buFontTx/>
              <a:buNone/>
              <a:defRPr/>
            </a:pPr>
            <a:endParaRPr kumimoji="1" lang="es-ES_tradnl" sz="2400">
              <a:latin typeface="Tahoma" pitchFamily="34" charset="0"/>
            </a:endParaRPr>
          </a:p>
        </p:txBody>
      </p:sp>
      <p:sp>
        <p:nvSpPr>
          <p:cNvPr id="10245"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spcBef>
                <a:spcPct val="0"/>
              </a:spcBef>
              <a:buClrTx/>
              <a:buSzTx/>
              <a:buFontTx/>
              <a:buNone/>
              <a:defRPr/>
            </a:pPr>
            <a:endParaRPr kumimoji="1" lang="es-ES_tradnl" sz="2400">
              <a:latin typeface="Tahoma" pitchFamily="34" charset="0"/>
            </a:endParaRPr>
          </a:p>
        </p:txBody>
      </p:sp>
      <p:sp>
        <p:nvSpPr>
          <p:cNvPr id="10246"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spcBef>
                <a:spcPct val="0"/>
              </a:spcBef>
              <a:buClrTx/>
              <a:buSzTx/>
              <a:buFontTx/>
              <a:buNone/>
              <a:defRPr/>
            </a:pPr>
            <a:endParaRPr kumimoji="1" lang="es-ES_tradnl" sz="2400">
              <a:latin typeface="Tahoma" pitchFamily="34" charset="0"/>
            </a:endParaRPr>
          </a:p>
        </p:txBody>
      </p:sp>
      <p:sp>
        <p:nvSpPr>
          <p:cNvPr id="10247"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spcBef>
                <a:spcPct val="0"/>
              </a:spcBef>
              <a:buClrTx/>
              <a:buSzTx/>
              <a:buFontTx/>
              <a:buNone/>
              <a:defRPr/>
            </a:pPr>
            <a:endParaRPr kumimoji="1" lang="es-ES_tradnl" sz="2400">
              <a:latin typeface="Tahoma" pitchFamily="34" charset="0"/>
            </a:endParaRPr>
          </a:p>
        </p:txBody>
      </p:sp>
      <p:sp>
        <p:nvSpPr>
          <p:cNvPr id="10248"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spcBef>
                <a:spcPct val="0"/>
              </a:spcBef>
              <a:buClrTx/>
              <a:buSzTx/>
              <a:buFontTx/>
              <a:buNone/>
              <a:defRPr/>
            </a:pPr>
            <a:endParaRPr kumimoji="1" lang="es-ES_tradnl" sz="2400">
              <a:latin typeface="Tahoma" pitchFamily="34" charset="0"/>
            </a:endParaRPr>
          </a:p>
        </p:txBody>
      </p:sp>
      <p:sp>
        <p:nvSpPr>
          <p:cNvPr id="3081" name="Rectangle 9"/>
          <p:cNvSpPr>
            <a:spLocks noGrp="1" noChangeArrowheads="1"/>
          </p:cNvSpPr>
          <p:nvPr>
            <p:ph type="title"/>
          </p:nvPr>
        </p:nvSpPr>
        <p:spPr bwMode="auto">
          <a:xfrm>
            <a:off x="1150938" y="617538"/>
            <a:ext cx="7793037"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s-ES" smtClean="0"/>
              <a:t>Haga clic para modificar el estilo de título del patrón</a:t>
            </a:r>
          </a:p>
        </p:txBody>
      </p:sp>
      <p:sp>
        <p:nvSpPr>
          <p:cNvPr id="3082"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51"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SzTx/>
              <a:buFontTx/>
              <a:buNone/>
              <a:defRPr sz="1400">
                <a:latin typeface="+mn-lt"/>
              </a:defRPr>
            </a:lvl1pPr>
          </a:lstStyle>
          <a:p>
            <a:pPr>
              <a:defRPr/>
            </a:pPr>
            <a:endParaRPr lang="es-ES"/>
          </a:p>
        </p:txBody>
      </p:sp>
      <p:sp>
        <p:nvSpPr>
          <p:cNvPr id="10252"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SzTx/>
              <a:buFontTx/>
              <a:buNone/>
              <a:defRPr sz="1400">
                <a:latin typeface="+mn-lt"/>
              </a:defRPr>
            </a:lvl1pPr>
          </a:lstStyle>
          <a:p>
            <a:pPr>
              <a:defRPr/>
            </a:pPr>
            <a:endParaRPr lang="es-ES"/>
          </a:p>
        </p:txBody>
      </p:sp>
      <p:sp>
        <p:nvSpPr>
          <p:cNvPr id="10253"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400">
                <a:latin typeface="+mn-lt"/>
              </a:defRPr>
            </a:lvl1pPr>
          </a:lstStyle>
          <a:p>
            <a:pPr>
              <a:defRPr/>
            </a:pPr>
            <a:fld id="{A5F83A0B-67DC-4A20-8EDF-9D59BDE53042}"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794" r:id="rId1"/>
    <p:sldLayoutId id="2147483793" r:id="rId2"/>
    <p:sldLayoutId id="2147483792" r:id="rId3"/>
    <p:sldLayoutId id="2147483791" r:id="rId4"/>
    <p:sldLayoutId id="2147483790" r:id="rId5"/>
    <p:sldLayoutId id="2147483789" r:id="rId6"/>
    <p:sldLayoutId id="2147483788" r:id="rId7"/>
    <p:sldLayoutId id="2147483787" r:id="rId8"/>
    <p:sldLayoutId id="2147483786" r:id="rId9"/>
    <p:sldLayoutId id="2147483785" r:id="rId10"/>
    <p:sldLayoutId id="2147483784" r:id="rId11"/>
    <p:sldLayoutId id="2147483783" r:id="rId12"/>
    <p:sldLayoutId id="2147483782" r:id="rId13"/>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subTitle" idx="1"/>
          </p:nvPr>
        </p:nvSpPr>
        <p:spPr>
          <a:xfrm>
            <a:off x="685800" y="5516563"/>
            <a:ext cx="8077200" cy="1341437"/>
          </a:xfrm>
        </p:spPr>
        <p:txBody>
          <a:bodyPr/>
          <a:lstStyle/>
          <a:p>
            <a:pPr algn="just" eaLnBrk="1" hangingPunct="1"/>
            <a:endParaRPr lang="es-ES" sz="2000" b="1" i="1" smtClean="0">
              <a:latin typeface="Times New Roman" pitchFamily="18" charset="0"/>
            </a:endParaRPr>
          </a:p>
          <a:p>
            <a:pPr algn="just" eaLnBrk="1" hangingPunct="1"/>
            <a:endParaRPr lang="es-ES" sz="1800" b="1" i="1" smtClean="0">
              <a:latin typeface="Times New Roman" pitchFamily="18" charset="0"/>
            </a:endParaRPr>
          </a:p>
          <a:p>
            <a:pPr algn="l" eaLnBrk="1" hangingPunct="1"/>
            <a:endParaRPr lang="es-AR" sz="2000" b="1" smtClean="0">
              <a:latin typeface="Times New Roman" pitchFamily="18" charset="0"/>
              <a:cs typeface="Times New Roman" pitchFamily="18" charset="0"/>
            </a:endParaRPr>
          </a:p>
        </p:txBody>
      </p:sp>
      <p:sp>
        <p:nvSpPr>
          <p:cNvPr id="5123" name="Rectangle 4"/>
          <p:cNvSpPr>
            <a:spLocks noGrp="1" noChangeArrowheads="1"/>
          </p:cNvSpPr>
          <p:nvPr>
            <p:ph type="ctrTitle"/>
          </p:nvPr>
        </p:nvSpPr>
        <p:spPr>
          <a:xfrm>
            <a:off x="2844080" y="2492896"/>
            <a:ext cx="3744144" cy="720080"/>
          </a:xfrm>
        </p:spPr>
        <p:txBody>
          <a:bodyPr/>
          <a:lstStyle/>
          <a:p>
            <a:pPr eaLnBrk="1" hangingPunct="1"/>
            <a:r>
              <a:rPr lang="es-ES" b="1" i="1" dirty="0" smtClean="0">
                <a:latin typeface="Times New Roman" pitchFamily="18" charset="0"/>
              </a:rPr>
              <a:t/>
            </a:r>
            <a:br>
              <a:rPr lang="es-ES" b="1" i="1" dirty="0" smtClean="0">
                <a:latin typeface="Times New Roman" pitchFamily="18" charset="0"/>
              </a:rPr>
            </a:br>
            <a:r>
              <a:rPr lang="es-ES" b="1" i="1" dirty="0" smtClean="0">
                <a:latin typeface="Times New Roman" pitchFamily="18" charset="0"/>
              </a:rPr>
              <a:t/>
            </a:r>
            <a:br>
              <a:rPr lang="es-ES" b="1" i="1" dirty="0" smtClean="0">
                <a:latin typeface="Times New Roman" pitchFamily="18" charset="0"/>
              </a:rPr>
            </a:br>
            <a:r>
              <a:rPr lang="es-ES" b="1" i="1" dirty="0" smtClean="0">
                <a:latin typeface="Times New Roman" pitchFamily="18" charset="0"/>
              </a:rPr>
              <a:t/>
            </a:r>
            <a:br>
              <a:rPr lang="es-ES" b="1" i="1" dirty="0" smtClean="0">
                <a:latin typeface="Times New Roman" pitchFamily="18" charset="0"/>
              </a:rPr>
            </a:br>
            <a:r>
              <a:rPr lang="es-ES" b="1" i="1" dirty="0" smtClean="0">
                <a:solidFill>
                  <a:srgbClr val="665A30"/>
                </a:solidFill>
                <a:latin typeface="Times New Roman" pitchFamily="18" charset="0"/>
              </a:rPr>
              <a:t>Verificación</a:t>
            </a:r>
            <a:endParaRPr lang="es-ES" b="1" i="1" dirty="0" smtClean="0">
              <a:latin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z="3200" b="1" dirty="0" smtClean="0">
                <a:solidFill>
                  <a:srgbClr val="4C6A54"/>
                </a:solidFill>
                <a:latin typeface="Times New Roman" pitchFamily="18" charset="0"/>
                <a:cs typeface="Times New Roman" pitchFamily="18" charset="0"/>
              </a:rPr>
              <a:t>Enfoques para la verificación Formal  </a:t>
            </a:r>
          </a:p>
        </p:txBody>
      </p:sp>
      <p:sp>
        <p:nvSpPr>
          <p:cNvPr id="4" name="3 Marcador de contenido"/>
          <p:cNvSpPr>
            <a:spLocks noGrp="1"/>
          </p:cNvSpPr>
          <p:nvPr>
            <p:ph idx="1"/>
          </p:nvPr>
        </p:nvSpPr>
        <p:spPr>
          <a:xfrm>
            <a:off x="539552" y="2017712"/>
            <a:ext cx="8060432" cy="4507631"/>
          </a:xfrm>
        </p:spPr>
        <p:txBody>
          <a:bodyPr/>
          <a:lstStyle/>
          <a:p>
            <a:pPr marL="0" indent="0">
              <a:spcBef>
                <a:spcPts val="0"/>
              </a:spcBef>
              <a:buNone/>
            </a:pPr>
            <a:r>
              <a:rPr lang="es-AR" sz="1200" dirty="0" smtClean="0">
                <a:latin typeface="Calibri" pitchFamily="34" charset="0"/>
                <a:cs typeface="Calibri" pitchFamily="34" charset="0"/>
              </a:rPr>
              <a:t>El proceso de verificación se basa en la definición de la precondición más débil: "</a:t>
            </a:r>
            <a:r>
              <a:rPr lang="es-AR" sz="1200" b="1" dirty="0" smtClean="0">
                <a:latin typeface="Calibri" pitchFamily="34" charset="0"/>
                <a:cs typeface="Calibri" pitchFamily="34" charset="0"/>
              </a:rPr>
              <a:t>pmd"</a:t>
            </a:r>
            <a:r>
              <a:rPr lang="es-AR" sz="1200" dirty="0" smtClean="0">
                <a:latin typeface="Calibri" pitchFamily="34" charset="0"/>
                <a:cs typeface="Calibri" pitchFamily="34" charset="0"/>
              </a:rPr>
              <a:t>, la </a:t>
            </a:r>
            <a:r>
              <a:rPr lang="es-AR" sz="1200" b="1" dirty="0" smtClean="0">
                <a:latin typeface="Calibri" pitchFamily="34" charset="0"/>
                <a:cs typeface="Calibri" pitchFamily="34" charset="0"/>
              </a:rPr>
              <a:t>menos restrictiva. </a:t>
            </a:r>
            <a:endParaRPr lang="es-ES" sz="1200" dirty="0" smtClean="0">
              <a:latin typeface="Calibri" pitchFamily="34" charset="0"/>
              <a:cs typeface="Calibri" pitchFamily="34" charset="0"/>
            </a:endParaRPr>
          </a:p>
          <a:p>
            <a:pPr marL="0" indent="0">
              <a:spcBef>
                <a:spcPts val="0"/>
              </a:spcBef>
              <a:buNone/>
            </a:pPr>
            <a:r>
              <a:rPr lang="es-AR" sz="1200" dirty="0" smtClean="0">
                <a:latin typeface="Calibri" pitchFamily="34" charset="0"/>
                <a:cs typeface="Calibri" pitchFamily="34" charset="0"/>
              </a:rPr>
              <a:t>Esto es, vamos a intentar definir cuáles son los estados tales que desde ellos y ejecutando el programa</a:t>
            </a:r>
            <a:r>
              <a:rPr lang="es-AR" sz="1200" b="1" dirty="0" smtClean="0">
                <a:latin typeface="Calibri" pitchFamily="34" charset="0"/>
                <a:cs typeface="Calibri" pitchFamily="34" charset="0"/>
              </a:rPr>
              <a:t> S </a:t>
            </a:r>
            <a:r>
              <a:rPr lang="es-AR" sz="1200" dirty="0" smtClean="0">
                <a:latin typeface="Calibri" pitchFamily="34" charset="0"/>
                <a:cs typeface="Calibri" pitchFamily="34" charset="0"/>
              </a:rPr>
              <a:t>se llega a </a:t>
            </a:r>
            <a:r>
              <a:rPr lang="es-AR" sz="1200" b="1" dirty="0" smtClean="0">
                <a:latin typeface="Calibri" pitchFamily="34" charset="0"/>
                <a:cs typeface="Calibri" pitchFamily="34" charset="0"/>
              </a:rPr>
              <a:t>Q</a:t>
            </a:r>
            <a:r>
              <a:rPr lang="es-AR" sz="1200" dirty="0" smtClean="0">
                <a:latin typeface="Calibri" pitchFamily="34" charset="0"/>
                <a:cs typeface="Calibri" pitchFamily="34" charset="0"/>
              </a:rPr>
              <a:t>.</a:t>
            </a:r>
          </a:p>
          <a:p>
            <a:pPr marL="0" indent="0">
              <a:spcBef>
                <a:spcPts val="0"/>
              </a:spcBef>
              <a:buNone/>
            </a:pPr>
            <a:r>
              <a:rPr lang="es-AR" sz="1200" dirty="0" smtClean="0">
                <a:latin typeface="Calibri" pitchFamily="34" charset="0"/>
                <a:cs typeface="Calibri" pitchFamily="34" charset="0"/>
              </a:rPr>
              <a:t>Estos estados se pueden caracterizar por una serie de condiciones, o sea, por una aserción </a:t>
            </a:r>
            <a:r>
              <a:rPr lang="es-AR" sz="1200" b="1" dirty="0" smtClean="0">
                <a:latin typeface="Calibri" pitchFamily="34" charset="0"/>
                <a:cs typeface="Calibri" pitchFamily="34" charset="0"/>
              </a:rPr>
              <a:t>pmd</a:t>
            </a:r>
            <a:r>
              <a:rPr lang="es-AR" sz="1200" dirty="0" smtClean="0">
                <a:latin typeface="Calibri" pitchFamily="34" charset="0"/>
                <a:cs typeface="Calibri" pitchFamily="34" charset="0"/>
              </a:rPr>
              <a:t> que cumplirá:</a:t>
            </a:r>
            <a:endParaRPr lang="es-ES" sz="1200" dirty="0" smtClean="0">
              <a:latin typeface="Calibri" pitchFamily="34" charset="0"/>
              <a:cs typeface="Calibri" pitchFamily="34" charset="0"/>
            </a:endParaRPr>
          </a:p>
          <a:p>
            <a:pPr marL="0" indent="0">
              <a:spcBef>
                <a:spcPts val="0"/>
              </a:spcBef>
              <a:buNone/>
            </a:pPr>
            <a:r>
              <a:rPr lang="es-AR" sz="1200" dirty="0" smtClean="0">
                <a:latin typeface="Calibri" pitchFamily="34" charset="0"/>
                <a:cs typeface="Calibri" pitchFamily="34" charset="0"/>
              </a:rPr>
              <a:t>                                               {</a:t>
            </a:r>
            <a:r>
              <a:rPr lang="es-AR" sz="1200" b="1" dirty="0" smtClean="0">
                <a:latin typeface="Calibri" pitchFamily="34" charset="0"/>
                <a:cs typeface="Calibri" pitchFamily="34" charset="0"/>
              </a:rPr>
              <a:t>pmd</a:t>
            </a:r>
            <a:r>
              <a:rPr lang="es-AR" sz="1200" dirty="0" smtClean="0">
                <a:latin typeface="Calibri" pitchFamily="34" charset="0"/>
                <a:cs typeface="Calibri" pitchFamily="34" charset="0"/>
              </a:rPr>
              <a:t>}  </a:t>
            </a:r>
            <a:r>
              <a:rPr lang="es-AR" sz="1200" b="1" dirty="0" smtClean="0">
                <a:latin typeface="Calibri" pitchFamily="34" charset="0"/>
                <a:cs typeface="Calibri" pitchFamily="34" charset="0"/>
              </a:rPr>
              <a:t>S  </a:t>
            </a:r>
            <a:r>
              <a:rPr lang="es-AR" sz="1200" dirty="0" smtClean="0">
                <a:latin typeface="Calibri" pitchFamily="34" charset="0"/>
                <a:cs typeface="Calibri" pitchFamily="34" charset="0"/>
              </a:rPr>
              <a:t>{Q} </a:t>
            </a:r>
            <a:endParaRPr lang="es-ES" sz="1200" dirty="0" smtClean="0">
              <a:latin typeface="Calibri" pitchFamily="34" charset="0"/>
              <a:cs typeface="Calibri" pitchFamily="34" charset="0"/>
            </a:endParaRPr>
          </a:p>
          <a:p>
            <a:pPr marL="0" indent="0">
              <a:spcBef>
                <a:spcPts val="0"/>
              </a:spcBef>
              <a:buNone/>
            </a:pPr>
            <a:r>
              <a:rPr lang="es-AR" sz="1200" dirty="0" smtClean="0">
                <a:latin typeface="Calibri" pitchFamily="34" charset="0"/>
                <a:cs typeface="Calibri" pitchFamily="34" charset="0"/>
              </a:rPr>
              <a:t> </a:t>
            </a:r>
            <a:endParaRPr lang="es-ES" sz="1200" dirty="0" smtClean="0">
              <a:latin typeface="Calibri" pitchFamily="34" charset="0"/>
              <a:cs typeface="Calibri" pitchFamily="34" charset="0"/>
            </a:endParaRPr>
          </a:p>
          <a:p>
            <a:pPr marL="0" indent="0">
              <a:spcBef>
                <a:spcPts val="0"/>
              </a:spcBef>
              <a:buNone/>
            </a:pPr>
            <a:r>
              <a:rPr lang="es-AR" sz="1200" dirty="0" smtClean="0">
                <a:latin typeface="Calibri" pitchFamily="34" charset="0"/>
                <a:cs typeface="Calibri" pitchFamily="34" charset="0"/>
              </a:rPr>
              <a:t>Esto se lee “Precondición más débil de </a:t>
            </a:r>
            <a:r>
              <a:rPr lang="es-AR" sz="1200" b="1" dirty="0" smtClean="0">
                <a:latin typeface="Calibri" pitchFamily="34" charset="0"/>
                <a:cs typeface="Calibri" pitchFamily="34" charset="0"/>
              </a:rPr>
              <a:t>S</a:t>
            </a:r>
            <a:r>
              <a:rPr lang="es-AR" sz="1200" dirty="0" smtClean="0">
                <a:latin typeface="Calibri" pitchFamily="34" charset="0"/>
                <a:cs typeface="Calibri" pitchFamily="34" charset="0"/>
              </a:rPr>
              <a:t> respecto de </a:t>
            </a:r>
            <a:r>
              <a:rPr lang="es-AR" sz="1200" b="1" dirty="0" smtClean="0">
                <a:latin typeface="Calibri" pitchFamily="34" charset="0"/>
                <a:cs typeface="Calibri" pitchFamily="34" charset="0"/>
              </a:rPr>
              <a:t>Q”.</a:t>
            </a:r>
            <a:endParaRPr lang="es-ES" sz="1200" dirty="0" smtClean="0">
              <a:latin typeface="Calibri" pitchFamily="34" charset="0"/>
              <a:cs typeface="Calibri" pitchFamily="34" charset="0"/>
            </a:endParaRPr>
          </a:p>
          <a:p>
            <a:pPr marL="0" indent="0">
              <a:spcBef>
                <a:spcPts val="0"/>
              </a:spcBef>
              <a:buNone/>
            </a:pPr>
            <a:r>
              <a:rPr lang="es-AR" sz="1200" b="1" dirty="0" smtClean="0">
                <a:latin typeface="Calibri" pitchFamily="34" charset="0"/>
                <a:cs typeface="Calibri" pitchFamily="34" charset="0"/>
              </a:rPr>
              <a:t>Por tanto si la precondición {P} es más fuerte que la pmd, se concluye que el algoritmo es correcto para las  especificaciones P y Q. </a:t>
            </a:r>
            <a:endParaRPr lang="es-ES" sz="1200" dirty="0" smtClean="0">
              <a:latin typeface="Calibri" pitchFamily="34" charset="0"/>
              <a:cs typeface="Calibri" pitchFamily="34" charset="0"/>
            </a:endParaRPr>
          </a:p>
          <a:p>
            <a:pPr marL="1077913" indent="0">
              <a:spcBef>
                <a:spcPts val="0"/>
              </a:spcBef>
              <a:buNone/>
            </a:pPr>
            <a:r>
              <a:rPr lang="es-AR" sz="1200" b="1" dirty="0" smtClean="0">
                <a:latin typeface="Calibri" pitchFamily="34" charset="0"/>
                <a:cs typeface="Calibri" pitchFamily="34" charset="0"/>
              </a:rPr>
              <a:t> Como regla general:</a:t>
            </a:r>
            <a:endParaRPr lang="es-ES" sz="1200" dirty="0" smtClean="0">
              <a:latin typeface="Calibri" pitchFamily="34" charset="0"/>
              <a:cs typeface="Calibri" pitchFamily="34" charset="0"/>
            </a:endParaRPr>
          </a:p>
          <a:p>
            <a:pPr marL="1077913" indent="0">
              <a:spcBef>
                <a:spcPts val="0"/>
              </a:spcBef>
              <a:buNone/>
            </a:pPr>
            <a:r>
              <a:rPr lang="es-AR" sz="1200" dirty="0" smtClean="0">
                <a:latin typeface="Calibri" pitchFamily="34" charset="0"/>
                <a:cs typeface="Calibri" pitchFamily="34" charset="0"/>
              </a:rPr>
              <a:t>1.   Se debe encontrar la precondición más débil {pmd} tal que {</a:t>
            </a:r>
            <a:r>
              <a:rPr lang="es-AR" sz="1200" b="1" dirty="0" smtClean="0">
                <a:latin typeface="Calibri" pitchFamily="34" charset="0"/>
                <a:cs typeface="Calibri" pitchFamily="34" charset="0"/>
              </a:rPr>
              <a:t>pmd</a:t>
            </a:r>
            <a:r>
              <a:rPr lang="es-AR" sz="1200" dirty="0" smtClean="0">
                <a:latin typeface="Calibri" pitchFamily="34" charset="0"/>
                <a:cs typeface="Calibri" pitchFamily="34" charset="0"/>
              </a:rPr>
              <a:t>} </a:t>
            </a:r>
            <a:r>
              <a:rPr lang="es-AR" sz="1200" b="1" dirty="0" smtClean="0">
                <a:latin typeface="Calibri" pitchFamily="34" charset="0"/>
                <a:cs typeface="Calibri" pitchFamily="34" charset="0"/>
              </a:rPr>
              <a:t>S </a:t>
            </a:r>
            <a:r>
              <a:rPr lang="es-AR" sz="1200" dirty="0" smtClean="0">
                <a:latin typeface="Calibri" pitchFamily="34" charset="0"/>
                <a:cs typeface="Calibri" pitchFamily="34" charset="0"/>
              </a:rPr>
              <a:t>{</a:t>
            </a:r>
            <a:r>
              <a:rPr lang="es-AR" sz="1200" b="1" dirty="0" smtClean="0">
                <a:latin typeface="Calibri" pitchFamily="34" charset="0"/>
                <a:cs typeface="Calibri" pitchFamily="34" charset="0"/>
              </a:rPr>
              <a:t>Q</a:t>
            </a:r>
            <a:r>
              <a:rPr lang="es-AR" sz="1200" dirty="0" smtClean="0">
                <a:latin typeface="Calibri" pitchFamily="34" charset="0"/>
                <a:cs typeface="Calibri" pitchFamily="34" charset="0"/>
              </a:rPr>
              <a:t>} es válido</a:t>
            </a:r>
            <a:endParaRPr lang="es-ES" sz="1200" dirty="0" smtClean="0">
              <a:latin typeface="Calibri" pitchFamily="34" charset="0"/>
              <a:cs typeface="Calibri" pitchFamily="34" charset="0"/>
            </a:endParaRPr>
          </a:p>
          <a:p>
            <a:pPr marL="1077913" indent="0">
              <a:spcBef>
                <a:spcPts val="0"/>
              </a:spcBef>
              <a:buNone/>
            </a:pPr>
            <a:r>
              <a:rPr lang="es-AR" sz="1200" dirty="0" smtClean="0">
                <a:latin typeface="Calibri" pitchFamily="34" charset="0"/>
                <a:cs typeface="Calibri" pitchFamily="34" charset="0"/>
              </a:rPr>
              <a:t>2.  Cualquier precondición {P} que implique {pmd} hace que el programa S sea correcto.</a:t>
            </a:r>
            <a:endParaRPr lang="es-ES" sz="1200" dirty="0" smtClean="0">
              <a:latin typeface="Calibri" pitchFamily="34" charset="0"/>
              <a:cs typeface="Calibri" pitchFamily="34" charset="0"/>
            </a:endParaRPr>
          </a:p>
          <a:p>
            <a:pPr marL="1077913" indent="0">
              <a:spcBef>
                <a:spcPts val="0"/>
              </a:spcBef>
              <a:buNone/>
            </a:pPr>
            <a:r>
              <a:rPr lang="es-AR" sz="1200" dirty="0" smtClean="0">
                <a:latin typeface="Calibri" pitchFamily="34" charset="0"/>
                <a:cs typeface="Calibri" pitchFamily="34" charset="0"/>
              </a:rPr>
              <a:t>Esto es:     </a:t>
            </a:r>
            <a:endParaRPr lang="es-ES" sz="1200" dirty="0" smtClean="0">
              <a:latin typeface="Calibri" pitchFamily="34" charset="0"/>
              <a:cs typeface="Calibri" pitchFamily="34" charset="0"/>
            </a:endParaRPr>
          </a:p>
          <a:p>
            <a:pPr marL="1077913" indent="0">
              <a:spcBef>
                <a:spcPts val="0"/>
              </a:spcBef>
              <a:buNone/>
            </a:pPr>
            <a:r>
              <a:rPr lang="es-AR" sz="1200" dirty="0" smtClean="0">
                <a:latin typeface="Calibri" pitchFamily="34" charset="0"/>
                <a:cs typeface="Calibri" pitchFamily="34" charset="0"/>
              </a:rPr>
              <a:t>      Si {P}  {</a:t>
            </a:r>
            <a:r>
              <a:rPr lang="es-AR" sz="1200" b="1" dirty="0" smtClean="0">
                <a:latin typeface="Calibri" pitchFamily="34" charset="0"/>
                <a:cs typeface="Calibri" pitchFamily="34" charset="0"/>
              </a:rPr>
              <a:t>pmd</a:t>
            </a:r>
            <a:r>
              <a:rPr lang="es-AR" sz="1200" dirty="0" smtClean="0">
                <a:latin typeface="Calibri" pitchFamily="34" charset="0"/>
                <a:cs typeface="Calibri" pitchFamily="34" charset="0"/>
              </a:rPr>
              <a:t>} entonces el programa S es correcto para la terna    {</a:t>
            </a:r>
            <a:r>
              <a:rPr lang="es-AR" sz="1200" b="1" dirty="0" smtClean="0">
                <a:latin typeface="Calibri" pitchFamily="34" charset="0"/>
                <a:cs typeface="Calibri" pitchFamily="34" charset="0"/>
              </a:rPr>
              <a:t>P</a:t>
            </a:r>
            <a:r>
              <a:rPr lang="es-AR" sz="1200" dirty="0" smtClean="0">
                <a:latin typeface="Calibri" pitchFamily="34" charset="0"/>
                <a:cs typeface="Calibri" pitchFamily="34" charset="0"/>
              </a:rPr>
              <a:t>} </a:t>
            </a:r>
            <a:r>
              <a:rPr lang="es-AR" sz="1200" b="1" dirty="0" smtClean="0">
                <a:latin typeface="Calibri" pitchFamily="34" charset="0"/>
                <a:cs typeface="Calibri" pitchFamily="34" charset="0"/>
              </a:rPr>
              <a:t>S  </a:t>
            </a:r>
            <a:r>
              <a:rPr lang="es-AR" sz="1200" dirty="0" smtClean="0">
                <a:latin typeface="Calibri" pitchFamily="34" charset="0"/>
                <a:cs typeface="Calibri" pitchFamily="34" charset="0"/>
              </a:rPr>
              <a:t>{</a:t>
            </a:r>
            <a:r>
              <a:rPr lang="es-AR" sz="1200" b="1" dirty="0" smtClean="0">
                <a:latin typeface="Calibri" pitchFamily="34" charset="0"/>
                <a:cs typeface="Calibri" pitchFamily="34" charset="0"/>
              </a:rPr>
              <a:t>Q</a:t>
            </a:r>
            <a:r>
              <a:rPr lang="es-AR" sz="1200" dirty="0" smtClean="0">
                <a:latin typeface="Calibri" pitchFamily="34" charset="0"/>
                <a:cs typeface="Calibri" pitchFamily="34" charset="0"/>
              </a:rPr>
              <a:t>}. </a:t>
            </a:r>
            <a:endParaRPr lang="es-ES" sz="1200" dirty="0" smtClean="0">
              <a:latin typeface="Calibri" pitchFamily="34" charset="0"/>
              <a:cs typeface="Calibri" pitchFamily="34" charset="0"/>
            </a:endParaRPr>
          </a:p>
          <a:p>
            <a:pPr marL="0" indent="0">
              <a:spcBef>
                <a:spcPts val="0"/>
              </a:spcBef>
              <a:buNone/>
            </a:pPr>
            <a:r>
              <a:rPr lang="es-AR" sz="1200" dirty="0" smtClean="0">
                <a:latin typeface="Calibri" pitchFamily="34" charset="0"/>
                <a:cs typeface="Calibri" pitchFamily="34" charset="0"/>
              </a:rPr>
              <a:t> </a:t>
            </a:r>
            <a:endParaRPr lang="es-ES" sz="1200" dirty="0" smtClean="0">
              <a:latin typeface="Calibri" pitchFamily="34" charset="0"/>
              <a:cs typeface="Calibri" pitchFamily="34" charset="0"/>
            </a:endParaRPr>
          </a:p>
          <a:p>
            <a:pPr marL="0" indent="0">
              <a:spcBef>
                <a:spcPts val="0"/>
              </a:spcBef>
              <a:buNone/>
            </a:pPr>
            <a:r>
              <a:rPr lang="es-AR" sz="1200" dirty="0" smtClean="0">
                <a:latin typeface="Calibri" pitchFamily="34" charset="0"/>
                <a:cs typeface="Calibri" pitchFamily="34" charset="0"/>
              </a:rPr>
              <a:t> Existen dos enfoques de verificación: </a:t>
            </a:r>
            <a:r>
              <a:rPr lang="es-AR" sz="1200" dirty="0" err="1" smtClean="0">
                <a:latin typeface="Calibri" pitchFamily="34" charset="0"/>
                <a:cs typeface="Calibri" pitchFamily="34" charset="0"/>
              </a:rPr>
              <a:t>Backward</a:t>
            </a:r>
            <a:r>
              <a:rPr lang="es-AR" sz="1200" dirty="0" smtClean="0">
                <a:latin typeface="Calibri" pitchFamily="34" charset="0"/>
                <a:cs typeface="Calibri" pitchFamily="34" charset="0"/>
              </a:rPr>
              <a:t> y Forward, siendo el primero el más usado. </a:t>
            </a:r>
            <a:r>
              <a:rPr lang="es-AR" sz="1200" i="1" dirty="0" smtClean="0">
                <a:latin typeface="Calibri" pitchFamily="34" charset="0"/>
                <a:cs typeface="Calibri" pitchFamily="34" charset="0"/>
              </a:rPr>
              <a:t>La verificación </a:t>
            </a:r>
            <a:r>
              <a:rPr lang="es-AR" sz="1200" i="1" dirty="0" err="1" smtClean="0">
                <a:latin typeface="Calibri" pitchFamily="34" charset="0"/>
                <a:cs typeface="Calibri" pitchFamily="34" charset="0"/>
              </a:rPr>
              <a:t>Backward</a:t>
            </a:r>
            <a:r>
              <a:rPr lang="es-AR" sz="1200" i="1" dirty="0" smtClean="0">
                <a:latin typeface="Calibri" pitchFamily="34" charset="0"/>
                <a:cs typeface="Calibri" pitchFamily="34" charset="0"/>
              </a:rPr>
              <a:t> consiste en  proceder de atrás hacia delante</a:t>
            </a:r>
            <a:r>
              <a:rPr lang="es-AR" sz="1200" dirty="0" smtClean="0">
                <a:latin typeface="Calibri" pitchFamily="34" charset="0"/>
                <a:cs typeface="Calibri" pitchFamily="34" charset="0"/>
              </a:rPr>
              <a:t>.</a:t>
            </a:r>
          </a:p>
          <a:p>
            <a:pPr marL="0" indent="0">
              <a:spcBef>
                <a:spcPts val="0"/>
              </a:spcBef>
              <a:buNone/>
            </a:pPr>
            <a:endParaRPr lang="es-ES" sz="1200" dirty="0" smtClean="0">
              <a:latin typeface="Calibri" pitchFamily="34" charset="0"/>
              <a:cs typeface="Calibri" pitchFamily="34" charset="0"/>
            </a:endParaRPr>
          </a:p>
          <a:p>
            <a:pPr marL="0" indent="0">
              <a:spcBef>
                <a:spcPts val="0"/>
              </a:spcBef>
              <a:buNone/>
            </a:pPr>
            <a:r>
              <a:rPr lang="es-AR" sz="1200" dirty="0" smtClean="0">
                <a:latin typeface="Calibri" pitchFamily="34" charset="0"/>
                <a:cs typeface="Calibri" pitchFamily="34" charset="0"/>
              </a:rPr>
              <a:t>La precondición más débil se conoce también como Transformador de Predicados, ya que para cualquier fragmento de programa define una transformación de un predicado Postcondición en un predicado Precondición. </a:t>
            </a:r>
          </a:p>
          <a:p>
            <a:pPr marL="0" indent="0">
              <a:spcBef>
                <a:spcPts val="0"/>
              </a:spcBef>
              <a:buNone/>
            </a:pPr>
            <a:endParaRPr lang="es-ES" sz="1200" dirty="0" smtClean="0">
              <a:latin typeface="Calibri" pitchFamily="34" charset="0"/>
              <a:cs typeface="Calibri" pitchFamily="34" charset="0"/>
            </a:endParaRPr>
          </a:p>
          <a:p>
            <a:pPr marL="0" indent="0">
              <a:spcBef>
                <a:spcPts val="0"/>
              </a:spcBef>
              <a:buNone/>
            </a:pPr>
            <a:r>
              <a:rPr lang="es-AR" sz="1200" dirty="0" smtClean="0">
                <a:latin typeface="Calibri" pitchFamily="34" charset="0"/>
                <a:cs typeface="Calibri" pitchFamily="34" charset="0"/>
              </a:rPr>
              <a:t>Es decir que en vez de describir cómo  un programa transforma un conjunto de estados iniciales en un conjunto de estados finales, describe cómo un programa transforma un</a:t>
            </a:r>
            <a:r>
              <a:rPr lang="es-AR" sz="1200" i="1" dirty="0" smtClean="0">
                <a:latin typeface="Calibri" pitchFamily="34" charset="0"/>
                <a:cs typeface="Calibri" pitchFamily="34" charset="0"/>
              </a:rPr>
              <a:t> predicado postcondición, que caracteriza el conjunto de estados finales, en un predicado Precondición que caracteriza el conjunto de estados iniciales.</a:t>
            </a:r>
            <a:r>
              <a:rPr lang="es-AR" sz="1200" dirty="0" smtClean="0">
                <a:latin typeface="Calibri" pitchFamily="34" charset="0"/>
                <a:cs typeface="Calibri" pitchFamily="34" charset="0"/>
              </a:rPr>
              <a:t> </a:t>
            </a:r>
          </a:p>
          <a:p>
            <a:pPr marL="0" indent="0">
              <a:spcBef>
                <a:spcPts val="0"/>
              </a:spcBef>
              <a:buNone/>
            </a:pPr>
            <a:r>
              <a:rPr lang="es-AR" sz="1200" b="1" dirty="0" smtClean="0">
                <a:latin typeface="Calibri" pitchFamily="34" charset="0"/>
                <a:cs typeface="Calibri" pitchFamily="34" charset="0"/>
              </a:rPr>
              <a:t>Esto significa que para probar formalmente un programa se trabaja “ hacia atrás”, partiendo de la postcondición.  </a:t>
            </a:r>
            <a:endParaRPr lang="es-ES" sz="1200" b="1" dirty="0" smtClean="0">
              <a:latin typeface="Calibri" pitchFamily="34" charset="0"/>
              <a:cs typeface="Calibri" pitchFamily="34" charset="0"/>
            </a:endParaRPr>
          </a:p>
          <a:p>
            <a:pPr marL="0" indent="0">
              <a:spcBef>
                <a:spcPts val="0"/>
              </a:spcBef>
              <a:buNone/>
            </a:pPr>
            <a:r>
              <a:rPr lang="es-AR" sz="1200" dirty="0" smtClean="0">
                <a:latin typeface="Calibri" pitchFamily="34" charset="0"/>
                <a:cs typeface="Calibri" pitchFamily="34" charset="0"/>
              </a:rPr>
              <a:t> </a:t>
            </a:r>
            <a:endParaRPr lang="es-ES" sz="1200" dirty="0" smtClean="0">
              <a:latin typeface="Calibri" pitchFamily="34" charset="0"/>
              <a:cs typeface="Calibri" pitchFamily="34" charset="0"/>
            </a:endParaRPr>
          </a:p>
          <a:p>
            <a:pPr>
              <a:buNone/>
            </a:pPr>
            <a:r>
              <a:rPr lang="es-AR" sz="1200" dirty="0" smtClean="0">
                <a:latin typeface="Calibri" pitchFamily="34" charset="0"/>
                <a:cs typeface="Calibri" pitchFamily="34" charset="0"/>
              </a:rPr>
              <a:t> </a:t>
            </a:r>
            <a:endParaRPr lang="es-ES" sz="1200" dirty="0" smtClean="0">
              <a:latin typeface="Calibri" pitchFamily="34" charset="0"/>
              <a:cs typeface="Calibri" pitchFamily="34" charset="0"/>
            </a:endParaRPr>
          </a:p>
          <a:p>
            <a:pPr marL="0" indent="0">
              <a:buNone/>
            </a:pPr>
            <a:endParaRPr lang="es-AR" sz="1200" dirty="0" smtClean="0">
              <a:latin typeface="Calibri" pitchFamily="34" charset="0"/>
              <a:cs typeface="Calibri" pitchFamily="34" charset="0"/>
            </a:endParaRPr>
          </a:p>
          <a:p>
            <a:pPr marL="0" indent="0">
              <a:buNone/>
            </a:pPr>
            <a:endParaRPr lang="es-AR" sz="1200" dirty="0" smtClean="0">
              <a:latin typeface="Calibri" pitchFamily="34" charset="0"/>
              <a:cs typeface="Calibri" pitchFamily="34" charset="0"/>
            </a:endParaRPr>
          </a:p>
          <a:p>
            <a:pPr marL="0" indent="0">
              <a:buNone/>
            </a:pPr>
            <a:endParaRPr lang="es-AR" sz="1200" dirty="0" smtClean="0">
              <a:latin typeface="Calibri" pitchFamily="34" charset="0"/>
              <a:cs typeface="Calibri" pitchFamily="34" charset="0"/>
            </a:endParaRPr>
          </a:p>
          <a:p>
            <a:pPr marL="0" indent="0">
              <a:buNone/>
            </a:pPr>
            <a:endParaRPr lang="es-AR" sz="1200" dirty="0" smtClean="0">
              <a:latin typeface="Calibri" pitchFamily="34" charset="0"/>
              <a:cs typeface="Calibri" pitchFamily="34" charset="0"/>
            </a:endParaRPr>
          </a:p>
          <a:p>
            <a:pPr marL="0" indent="0">
              <a:buNone/>
            </a:pPr>
            <a:endParaRPr lang="es-ES" sz="1200" dirty="0" smtClean="0">
              <a:latin typeface="Calibri" pitchFamily="34" charset="0"/>
              <a:cs typeface="Calibri" pitchFamily="34" charset="0"/>
            </a:endParaRPr>
          </a:p>
          <a:p>
            <a:endParaRPr lang="es-AR" sz="1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z="2800" b="1" dirty="0" smtClean="0">
                <a:solidFill>
                  <a:srgbClr val="4C6A54"/>
                </a:solidFill>
                <a:latin typeface="Times New Roman" pitchFamily="18" charset="0"/>
                <a:cs typeface="Times New Roman" pitchFamily="18" charset="0"/>
              </a:rPr>
              <a:t>Cálculo de la pmd</a:t>
            </a:r>
            <a:endParaRPr lang="es-AR" sz="3200" b="1" dirty="0" smtClean="0">
              <a:solidFill>
                <a:srgbClr val="4C6A54"/>
              </a:solidFill>
              <a:latin typeface="Times New Roman" pitchFamily="18" charset="0"/>
              <a:cs typeface="Times New Roman" pitchFamily="18" charset="0"/>
            </a:endParaRPr>
          </a:p>
        </p:txBody>
      </p:sp>
      <p:sp>
        <p:nvSpPr>
          <p:cNvPr id="4" name="3 Marcador de contenido"/>
          <p:cNvSpPr>
            <a:spLocks noGrp="1"/>
          </p:cNvSpPr>
          <p:nvPr>
            <p:ph idx="1"/>
          </p:nvPr>
        </p:nvSpPr>
        <p:spPr>
          <a:xfrm>
            <a:off x="539552" y="2017712"/>
            <a:ext cx="8060432" cy="4840288"/>
          </a:xfrm>
        </p:spPr>
        <p:txBody>
          <a:bodyPr/>
          <a:lstStyle/>
          <a:p>
            <a:pPr marL="0" indent="0">
              <a:spcBef>
                <a:spcPts val="0"/>
              </a:spcBef>
              <a:buNone/>
            </a:pPr>
            <a:r>
              <a:rPr lang="es-AR" sz="1200" b="1" dirty="0" smtClean="0">
                <a:latin typeface="Calibri" pitchFamily="34" charset="0"/>
                <a:cs typeface="Calibri" pitchFamily="34" charset="0"/>
              </a:rPr>
              <a:t>Regla  para  encontrar la precondición más débil  con respecto a una postcondición dada</a:t>
            </a:r>
            <a:endParaRPr lang="es-ES" sz="1200" b="1" dirty="0" smtClean="0">
              <a:latin typeface="Calibri" pitchFamily="34" charset="0"/>
              <a:cs typeface="Calibri" pitchFamily="34" charset="0"/>
            </a:endParaRPr>
          </a:p>
          <a:p>
            <a:pPr marL="0" indent="0">
              <a:spcBef>
                <a:spcPts val="0"/>
              </a:spcBef>
              <a:buNone/>
            </a:pPr>
            <a:r>
              <a:rPr lang="es-AR" sz="1200" b="1" dirty="0" smtClean="0">
                <a:latin typeface="Calibri" pitchFamily="34" charset="0"/>
                <a:cs typeface="Calibri" pitchFamily="34" charset="0"/>
              </a:rPr>
              <a:t> </a:t>
            </a:r>
            <a:endParaRPr lang="es-ES" sz="1200" dirty="0" smtClean="0">
              <a:latin typeface="Calibri" pitchFamily="34" charset="0"/>
              <a:cs typeface="Calibri" pitchFamily="34" charset="0"/>
            </a:endParaRPr>
          </a:p>
          <a:p>
            <a:pPr marL="0" indent="0">
              <a:spcBef>
                <a:spcPts val="0"/>
              </a:spcBef>
              <a:buNone/>
            </a:pPr>
            <a:r>
              <a:rPr lang="es-AR" sz="1200" b="1" i="1" dirty="0" smtClean="0">
                <a:latin typeface="Calibri" pitchFamily="34" charset="0"/>
                <a:cs typeface="Calibri" pitchFamily="34" charset="0"/>
              </a:rPr>
              <a:t>Sentencia de asignación</a:t>
            </a:r>
            <a:endParaRPr lang="es-ES" sz="1200" b="1" i="1" dirty="0" smtClean="0">
              <a:latin typeface="Calibri" pitchFamily="34" charset="0"/>
              <a:cs typeface="Calibri" pitchFamily="34" charset="0"/>
            </a:endParaRPr>
          </a:p>
          <a:p>
            <a:pPr marL="0" indent="0">
              <a:spcBef>
                <a:spcPts val="0"/>
              </a:spcBef>
              <a:buNone/>
            </a:pPr>
            <a:r>
              <a:rPr lang="es-AR" sz="1200" dirty="0" smtClean="0">
                <a:latin typeface="Calibri" pitchFamily="34" charset="0"/>
                <a:cs typeface="Calibri" pitchFamily="34" charset="0"/>
              </a:rPr>
              <a:t>Las sentencias de asignación son sentencias de la forma V = E, en donde V es una variable y E es una expresión.</a:t>
            </a:r>
            <a:endParaRPr lang="es-ES" sz="1200" dirty="0" smtClean="0">
              <a:latin typeface="Calibri" pitchFamily="34" charset="0"/>
              <a:cs typeface="Calibri" pitchFamily="34" charset="0"/>
            </a:endParaRPr>
          </a:p>
          <a:p>
            <a:pPr marL="0" indent="0">
              <a:spcBef>
                <a:spcPts val="0"/>
              </a:spcBef>
              <a:buNone/>
            </a:pPr>
            <a:r>
              <a:rPr lang="es-AR" sz="1200" dirty="0" smtClean="0">
                <a:latin typeface="Calibri" pitchFamily="34" charset="0"/>
                <a:cs typeface="Calibri" pitchFamily="34" charset="0"/>
              </a:rPr>
              <a:t>                                   {</a:t>
            </a:r>
            <a:r>
              <a:rPr lang="es-AR" sz="1200" b="1" dirty="0" smtClean="0">
                <a:latin typeface="Calibri" pitchFamily="34" charset="0"/>
                <a:cs typeface="Calibri" pitchFamily="34" charset="0"/>
              </a:rPr>
              <a:t> pmd</a:t>
            </a:r>
            <a:r>
              <a:rPr lang="es-AR" sz="1200" dirty="0" smtClean="0">
                <a:latin typeface="Calibri" pitchFamily="34" charset="0"/>
                <a:cs typeface="Calibri" pitchFamily="34" charset="0"/>
              </a:rPr>
              <a:t> }    V=E     { Q }</a:t>
            </a:r>
            <a:endParaRPr lang="es-ES" sz="1200" dirty="0" smtClean="0">
              <a:latin typeface="Calibri" pitchFamily="34" charset="0"/>
              <a:cs typeface="Calibri" pitchFamily="34" charset="0"/>
            </a:endParaRPr>
          </a:p>
          <a:p>
            <a:pPr marL="0" indent="0">
              <a:spcBef>
                <a:spcPts val="0"/>
              </a:spcBef>
              <a:buNone/>
            </a:pPr>
            <a:endParaRPr lang="es-AR" sz="1200" b="1" dirty="0" smtClean="0">
              <a:latin typeface="Calibri" pitchFamily="34" charset="0"/>
              <a:cs typeface="Calibri" pitchFamily="34" charset="0"/>
            </a:endParaRPr>
          </a:p>
          <a:p>
            <a:pPr marL="0" indent="0">
              <a:spcBef>
                <a:spcPts val="0"/>
              </a:spcBef>
              <a:buNone/>
            </a:pPr>
            <a:r>
              <a:rPr lang="es-AR" sz="1200" b="1" dirty="0" smtClean="0">
                <a:latin typeface="Calibri" pitchFamily="34" charset="0"/>
                <a:cs typeface="Calibri" pitchFamily="34" charset="0"/>
              </a:rPr>
              <a:t>Regla de la asignación: </a:t>
            </a:r>
            <a:r>
              <a:rPr lang="es-AR" sz="1200" dirty="0" smtClean="0">
                <a:latin typeface="Calibri" pitchFamily="34" charset="0"/>
                <a:cs typeface="Calibri" pitchFamily="34" charset="0"/>
              </a:rPr>
              <a:t>Si S es una sentencia de la forma V=E con la postcondición {Q}, entonces la {pmd} precondición más débil de S puede hallarse sustituyendo en Q todos los casos de V por E. </a:t>
            </a:r>
          </a:p>
          <a:p>
            <a:pPr marL="0" indent="0">
              <a:spcBef>
                <a:spcPts val="0"/>
              </a:spcBef>
              <a:buNone/>
            </a:pPr>
            <a:r>
              <a:rPr lang="es-AR" sz="1200" dirty="0" smtClean="0">
                <a:latin typeface="Calibri" pitchFamily="34" charset="0"/>
                <a:cs typeface="Calibri" pitchFamily="34" charset="0"/>
              </a:rPr>
              <a:t> Esto se simboliza:   </a:t>
            </a:r>
          </a:p>
          <a:p>
            <a:pPr marL="0" indent="0">
              <a:spcBef>
                <a:spcPts val="0"/>
              </a:spcBef>
              <a:buNone/>
            </a:pPr>
            <a:endParaRPr lang="es-AR" sz="1200" dirty="0" smtClean="0">
              <a:latin typeface="Calibri" pitchFamily="34" charset="0"/>
              <a:cs typeface="Calibri" pitchFamily="34" charset="0"/>
            </a:endParaRPr>
          </a:p>
          <a:p>
            <a:pPr marL="0" indent="0">
              <a:spcBef>
                <a:spcPts val="0"/>
              </a:spcBef>
              <a:buNone/>
            </a:pPr>
            <a:endParaRPr lang="es-ES" sz="1200" dirty="0" smtClean="0">
              <a:latin typeface="Calibri" pitchFamily="34" charset="0"/>
              <a:cs typeface="Calibri" pitchFamily="34" charset="0"/>
            </a:endParaRPr>
          </a:p>
          <a:p>
            <a:pPr marL="0" indent="0">
              <a:spcBef>
                <a:spcPts val="0"/>
              </a:spcBef>
              <a:buNone/>
            </a:pPr>
            <a:endParaRPr lang="es-ES" sz="1200" dirty="0" smtClean="0">
              <a:latin typeface="Calibri" pitchFamily="34" charset="0"/>
              <a:cs typeface="Calibri" pitchFamily="34" charset="0"/>
            </a:endParaRPr>
          </a:p>
          <a:p>
            <a:pPr marL="0" indent="0">
              <a:spcBef>
                <a:spcPts val="0"/>
              </a:spcBef>
              <a:buNone/>
            </a:pPr>
            <a:endParaRPr lang="es-ES" sz="1200" dirty="0" smtClean="0">
              <a:latin typeface="Calibri" pitchFamily="34" charset="0"/>
              <a:cs typeface="Calibri" pitchFamily="34" charset="0"/>
            </a:endParaRPr>
          </a:p>
          <a:p>
            <a:pPr marL="0" indent="0">
              <a:spcBef>
                <a:spcPts val="0"/>
              </a:spcBef>
              <a:buNone/>
            </a:pPr>
            <a:endParaRPr lang="es-ES" sz="1200" dirty="0" smtClean="0">
              <a:latin typeface="Calibri" pitchFamily="34" charset="0"/>
              <a:cs typeface="Calibri" pitchFamily="34" charset="0"/>
            </a:endParaRPr>
          </a:p>
          <a:p>
            <a:pPr marL="0" indent="0">
              <a:spcBef>
                <a:spcPts val="0"/>
              </a:spcBef>
              <a:buNone/>
            </a:pPr>
            <a:endParaRPr lang="es-ES" sz="1200" dirty="0" smtClean="0">
              <a:latin typeface="Calibri" pitchFamily="34" charset="0"/>
              <a:cs typeface="Calibri" pitchFamily="34" charset="0"/>
            </a:endParaRPr>
          </a:p>
          <a:p>
            <a:pPr marL="0" indent="0">
              <a:spcBef>
                <a:spcPts val="0"/>
              </a:spcBef>
              <a:buNone/>
            </a:pPr>
            <a:endParaRPr lang="es-ES" sz="1200" dirty="0" smtClean="0">
              <a:latin typeface="Calibri" pitchFamily="34" charset="0"/>
              <a:cs typeface="Calibri" pitchFamily="34" charset="0"/>
            </a:endParaRPr>
          </a:p>
          <a:p>
            <a:pPr marL="0" indent="0">
              <a:spcBef>
                <a:spcPts val="0"/>
              </a:spcBef>
              <a:buNone/>
            </a:pPr>
            <a:endParaRPr lang="es-ES" sz="1200" dirty="0" smtClean="0">
              <a:latin typeface="Calibri" pitchFamily="34" charset="0"/>
              <a:cs typeface="Calibri" pitchFamily="34" charset="0"/>
            </a:endParaRPr>
          </a:p>
          <a:p>
            <a:pPr marL="0" indent="0">
              <a:spcBef>
                <a:spcPts val="0"/>
              </a:spcBef>
              <a:buNone/>
            </a:pPr>
            <a:endParaRPr lang="es-ES" sz="1200" dirty="0" smtClean="0">
              <a:latin typeface="Calibri" pitchFamily="34" charset="0"/>
              <a:cs typeface="Calibri" pitchFamily="34" charset="0"/>
            </a:endParaRPr>
          </a:p>
          <a:p>
            <a:pPr marL="0" indent="0">
              <a:spcBef>
                <a:spcPts val="0"/>
              </a:spcBef>
              <a:buNone/>
            </a:pPr>
            <a:r>
              <a:rPr lang="es-AR" sz="1200" dirty="0" smtClean="0">
                <a:latin typeface="Calibri" pitchFamily="34" charset="0"/>
                <a:cs typeface="Calibri" pitchFamily="34" charset="0"/>
              </a:rPr>
              <a:t> </a:t>
            </a:r>
            <a:r>
              <a:rPr lang="es-ES" sz="1200" dirty="0" smtClean="0">
                <a:latin typeface="Calibri" pitchFamily="34" charset="0"/>
                <a:cs typeface="Calibri" pitchFamily="34" charset="0"/>
              </a:rPr>
              <a:t> </a:t>
            </a:r>
            <a:r>
              <a:rPr lang="es-AR" sz="1200" dirty="0" smtClean="0">
                <a:latin typeface="Calibri" pitchFamily="34" charset="0"/>
                <a:cs typeface="Calibri" pitchFamily="34" charset="0"/>
              </a:rPr>
              <a:t> Esquemáticamente:</a:t>
            </a:r>
            <a:endParaRPr lang="es-ES" sz="1200" dirty="0" smtClean="0">
              <a:latin typeface="Calibri" pitchFamily="34" charset="0"/>
              <a:cs typeface="Calibri" pitchFamily="34" charset="0"/>
            </a:endParaRPr>
          </a:p>
          <a:p>
            <a:pPr marL="0" indent="0">
              <a:spcBef>
                <a:spcPts val="0"/>
              </a:spcBef>
              <a:buNone/>
            </a:pPr>
            <a:r>
              <a:rPr lang="es-AR" sz="1200" dirty="0" smtClean="0">
                <a:latin typeface="Calibri" pitchFamily="34" charset="0"/>
                <a:cs typeface="Calibri" pitchFamily="34" charset="0"/>
              </a:rPr>
              <a:t> </a:t>
            </a:r>
            <a:r>
              <a:rPr lang="es-ES" sz="1200" dirty="0" smtClean="0">
                <a:latin typeface="Calibri" pitchFamily="34" charset="0"/>
                <a:cs typeface="Calibri" pitchFamily="34" charset="0"/>
              </a:rPr>
              <a:t> </a:t>
            </a:r>
            <a:r>
              <a:rPr lang="es-AR" sz="1200" dirty="0" smtClean="0">
                <a:latin typeface="Calibri" pitchFamily="34" charset="0"/>
                <a:cs typeface="Calibri" pitchFamily="34" charset="0"/>
              </a:rPr>
              <a:t> </a:t>
            </a:r>
            <a:endParaRPr lang="es-ES" sz="1200" dirty="0" smtClean="0">
              <a:latin typeface="Calibri" pitchFamily="34" charset="0"/>
              <a:cs typeface="Calibri" pitchFamily="34" charset="0"/>
            </a:endParaRPr>
          </a:p>
          <a:p>
            <a:pPr marL="0" indent="0">
              <a:spcBef>
                <a:spcPts val="0"/>
              </a:spcBef>
              <a:buNone/>
            </a:pPr>
            <a:r>
              <a:rPr lang="es-AR" sz="1200" dirty="0" smtClean="0">
                <a:latin typeface="Calibri" pitchFamily="34" charset="0"/>
                <a:cs typeface="Calibri" pitchFamily="34" charset="0"/>
              </a:rPr>
              <a:t> </a:t>
            </a:r>
            <a:endParaRPr lang="es-ES" sz="1200" dirty="0" smtClean="0">
              <a:latin typeface="Calibri" pitchFamily="34" charset="0"/>
              <a:cs typeface="Calibri" pitchFamily="34" charset="0"/>
            </a:endParaRPr>
          </a:p>
          <a:p>
            <a:pPr marL="0" indent="0">
              <a:spcBef>
                <a:spcPts val="0"/>
              </a:spcBef>
              <a:buNone/>
            </a:pPr>
            <a:r>
              <a:rPr lang="es-AR" sz="1200" dirty="0" smtClean="0">
                <a:latin typeface="Calibri" pitchFamily="34" charset="0"/>
                <a:cs typeface="Calibri" pitchFamily="34" charset="0"/>
              </a:rPr>
              <a:t> </a:t>
            </a:r>
            <a:endParaRPr lang="es-ES" sz="1200" dirty="0" smtClean="0">
              <a:latin typeface="Calibri" pitchFamily="34" charset="0"/>
              <a:cs typeface="Calibri" pitchFamily="34" charset="0"/>
            </a:endParaRPr>
          </a:p>
          <a:p>
            <a:pPr marL="0" indent="0">
              <a:spcBef>
                <a:spcPts val="0"/>
              </a:spcBef>
              <a:buNone/>
            </a:pPr>
            <a:r>
              <a:rPr lang="es-AR" sz="1200" dirty="0" smtClean="0">
                <a:latin typeface="Calibri" pitchFamily="34" charset="0"/>
                <a:cs typeface="Calibri" pitchFamily="34" charset="0"/>
              </a:rPr>
              <a:t> </a:t>
            </a:r>
            <a:endParaRPr lang="es-ES" sz="1200" dirty="0" smtClean="0">
              <a:latin typeface="Calibri" pitchFamily="34" charset="0"/>
              <a:cs typeface="Calibri" pitchFamily="34" charset="0"/>
            </a:endParaRPr>
          </a:p>
          <a:p>
            <a:pPr marL="0" indent="0">
              <a:spcBef>
                <a:spcPts val="0"/>
              </a:spcBef>
              <a:buNone/>
            </a:pPr>
            <a:r>
              <a:rPr lang="es-AR" sz="1200" dirty="0" smtClean="0">
                <a:latin typeface="Calibri" pitchFamily="34" charset="0"/>
                <a:cs typeface="Calibri" pitchFamily="34" charset="0"/>
              </a:rPr>
              <a:t> </a:t>
            </a:r>
            <a:endParaRPr lang="es-ES" sz="1200" dirty="0" smtClean="0">
              <a:latin typeface="Calibri" pitchFamily="34" charset="0"/>
              <a:cs typeface="Calibri" pitchFamily="34" charset="0"/>
            </a:endParaRPr>
          </a:p>
          <a:p>
            <a:pPr marL="0" indent="0">
              <a:spcBef>
                <a:spcPts val="0"/>
              </a:spcBef>
              <a:buNone/>
            </a:pPr>
            <a:r>
              <a:rPr lang="es-AR" sz="1200" dirty="0" smtClean="0">
                <a:latin typeface="Calibri" pitchFamily="34" charset="0"/>
                <a:cs typeface="Calibri" pitchFamily="34" charset="0"/>
              </a:rPr>
              <a:t> </a:t>
            </a:r>
            <a:endParaRPr lang="es-ES" sz="1200" dirty="0" smtClean="0">
              <a:latin typeface="Calibri" pitchFamily="34" charset="0"/>
              <a:cs typeface="Calibri" pitchFamily="34" charset="0"/>
            </a:endParaRPr>
          </a:p>
          <a:p>
            <a:pPr marL="0" indent="0">
              <a:spcBef>
                <a:spcPts val="0"/>
              </a:spcBef>
              <a:buNone/>
            </a:pPr>
            <a:r>
              <a:rPr lang="es-ES" sz="1200" dirty="0" smtClean="0">
                <a:latin typeface="Calibri" pitchFamily="34" charset="0"/>
                <a:cs typeface="Calibri" pitchFamily="34" charset="0"/>
              </a:rPr>
              <a:t/>
            </a:r>
            <a:br>
              <a:rPr lang="es-ES" sz="1200" dirty="0" smtClean="0">
                <a:latin typeface="Calibri" pitchFamily="34" charset="0"/>
                <a:cs typeface="Calibri" pitchFamily="34" charset="0"/>
              </a:rPr>
            </a:br>
            <a:endParaRPr lang="es-ES" sz="1200" dirty="0" smtClean="0">
              <a:latin typeface="Calibri" pitchFamily="34" charset="0"/>
              <a:cs typeface="Calibri" pitchFamily="34" charset="0"/>
            </a:endParaRPr>
          </a:p>
          <a:p>
            <a:endParaRPr lang="es-AR" sz="1200" dirty="0"/>
          </a:p>
        </p:txBody>
      </p:sp>
      <p:pic>
        <p:nvPicPr>
          <p:cNvPr id="32794" name="Picture 26"/>
          <p:cNvPicPr>
            <a:picLocks noChangeAspect="1" noChangeArrowheads="1"/>
          </p:cNvPicPr>
          <p:nvPr/>
        </p:nvPicPr>
        <p:blipFill>
          <a:blip r:embed="rId2" cstate="print"/>
          <a:srcRect/>
          <a:stretch>
            <a:fillRect/>
          </a:stretch>
        </p:blipFill>
        <p:spPr bwMode="auto">
          <a:xfrm>
            <a:off x="683568" y="4293096"/>
            <a:ext cx="5386387" cy="950912"/>
          </a:xfrm>
          <a:prstGeom prst="rect">
            <a:avLst/>
          </a:prstGeom>
          <a:noFill/>
          <a:ln w="9525">
            <a:noFill/>
            <a:miter lim="800000"/>
            <a:headEnd/>
            <a:tailEnd/>
          </a:ln>
          <a:effectLst/>
        </p:spPr>
      </p:pic>
      <p:pic>
        <p:nvPicPr>
          <p:cNvPr id="32795" name="Picture 27"/>
          <p:cNvPicPr>
            <a:picLocks noChangeAspect="1" noChangeArrowheads="1"/>
          </p:cNvPicPr>
          <p:nvPr/>
        </p:nvPicPr>
        <p:blipFill>
          <a:blip r:embed="rId3" cstate="print"/>
          <a:srcRect/>
          <a:stretch>
            <a:fillRect/>
          </a:stretch>
        </p:blipFill>
        <p:spPr bwMode="auto">
          <a:xfrm>
            <a:off x="2051720" y="5363301"/>
            <a:ext cx="1584176" cy="1390938"/>
          </a:xfrm>
          <a:prstGeom prst="rect">
            <a:avLst/>
          </a:prstGeom>
          <a:noFill/>
          <a:ln w="9525">
            <a:noFill/>
            <a:miter lim="800000"/>
            <a:headEnd/>
            <a:tailEnd/>
          </a:ln>
          <a:effectLst/>
        </p:spPr>
      </p:pic>
      <p:pic>
        <p:nvPicPr>
          <p:cNvPr id="32796" name="Picture 28"/>
          <p:cNvPicPr>
            <a:picLocks noChangeAspect="1" noChangeArrowheads="1"/>
          </p:cNvPicPr>
          <p:nvPr/>
        </p:nvPicPr>
        <p:blipFill>
          <a:blip r:embed="rId4" cstate="print"/>
          <a:srcRect/>
          <a:stretch>
            <a:fillRect/>
          </a:stretch>
        </p:blipFill>
        <p:spPr bwMode="auto">
          <a:xfrm>
            <a:off x="1907704" y="3717032"/>
            <a:ext cx="806488" cy="5760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z="3200" b="1" dirty="0" smtClean="0">
                <a:solidFill>
                  <a:srgbClr val="4C6A54"/>
                </a:solidFill>
                <a:latin typeface="Times New Roman" pitchFamily="18" charset="0"/>
                <a:cs typeface="Times New Roman" pitchFamily="18" charset="0"/>
              </a:rPr>
              <a:t>Cálculo de la pmd</a:t>
            </a:r>
          </a:p>
        </p:txBody>
      </p:sp>
      <p:sp>
        <p:nvSpPr>
          <p:cNvPr id="4" name="3 Marcador de contenido"/>
          <p:cNvSpPr>
            <a:spLocks noGrp="1"/>
          </p:cNvSpPr>
          <p:nvPr>
            <p:ph idx="1"/>
          </p:nvPr>
        </p:nvSpPr>
        <p:spPr>
          <a:xfrm>
            <a:off x="539552" y="2060848"/>
            <a:ext cx="8060432" cy="4507631"/>
          </a:xfrm>
        </p:spPr>
        <p:txBody>
          <a:bodyPr/>
          <a:lstStyle/>
          <a:p>
            <a:pPr marL="0" indent="0">
              <a:spcBef>
                <a:spcPts val="0"/>
              </a:spcBef>
              <a:buNone/>
            </a:pPr>
            <a:r>
              <a:rPr lang="es-AR" sz="1400" dirty="0" smtClean="0">
                <a:latin typeface="Calibri" pitchFamily="34" charset="0"/>
                <a:cs typeface="Calibri" pitchFamily="34" charset="0"/>
              </a:rPr>
              <a:t> Determinar la precondición </a:t>
            </a:r>
            <a:r>
              <a:rPr lang="es-AR" sz="1400" b="1" dirty="0" smtClean="0">
                <a:latin typeface="Calibri" pitchFamily="34" charset="0"/>
                <a:cs typeface="Calibri" pitchFamily="34" charset="0"/>
              </a:rPr>
              <a:t>más débil</a:t>
            </a:r>
            <a:r>
              <a:rPr lang="es-AR" sz="1400" dirty="0" smtClean="0">
                <a:latin typeface="Calibri" pitchFamily="34" charset="0"/>
                <a:cs typeface="Calibri" pitchFamily="34" charset="0"/>
              </a:rPr>
              <a:t> para que la terna siguiente sea correcta:</a:t>
            </a:r>
          </a:p>
          <a:p>
            <a:pPr marL="2151063">
              <a:buNone/>
            </a:pPr>
            <a:r>
              <a:rPr lang="es-AR" sz="1400" dirty="0" smtClean="0"/>
              <a:t>{pmd} </a:t>
            </a:r>
            <a:endParaRPr lang="es-ES" sz="1400" dirty="0" smtClean="0"/>
          </a:p>
          <a:p>
            <a:pPr marL="2151063">
              <a:buNone/>
            </a:pPr>
            <a:r>
              <a:rPr lang="es-AR" sz="1400" dirty="0" smtClean="0"/>
              <a:t> x=2*y+1</a:t>
            </a:r>
            <a:r>
              <a:rPr lang="es-AR" sz="1400" b="1" dirty="0" smtClean="0"/>
              <a:t> </a:t>
            </a:r>
            <a:endParaRPr lang="es-ES" sz="1400" dirty="0" smtClean="0"/>
          </a:p>
          <a:p>
            <a:pPr marL="2151063">
              <a:buNone/>
            </a:pPr>
            <a:r>
              <a:rPr lang="es-AR" sz="1400" dirty="0" smtClean="0"/>
              <a:t>{x ≤15}   x, y    Z</a:t>
            </a:r>
            <a:endParaRPr lang="es-ES" sz="1400" dirty="0" smtClean="0"/>
          </a:p>
          <a:p>
            <a:pPr marL="0" indent="0">
              <a:spcBef>
                <a:spcPts val="0"/>
              </a:spcBef>
              <a:buNone/>
            </a:pPr>
            <a:endParaRPr lang="es-AR" sz="1400" dirty="0" smtClean="0">
              <a:latin typeface="Calibri" pitchFamily="34" charset="0"/>
              <a:cs typeface="Calibri" pitchFamily="34" charset="0"/>
            </a:endParaRPr>
          </a:p>
          <a:p>
            <a:pPr marL="0" indent="0">
              <a:spcBef>
                <a:spcPts val="0"/>
              </a:spcBef>
              <a:buNone/>
            </a:pPr>
            <a:r>
              <a:rPr lang="es-AR" sz="1400" dirty="0" smtClean="0">
                <a:latin typeface="Calibri" pitchFamily="34" charset="0"/>
                <a:cs typeface="Calibri" pitchFamily="34" charset="0"/>
              </a:rPr>
              <a:t>Calculo de la pmd:</a:t>
            </a:r>
          </a:p>
          <a:p>
            <a:pPr marL="0" indent="0">
              <a:spcBef>
                <a:spcPts val="0"/>
              </a:spcBef>
              <a:buNone/>
            </a:pPr>
            <a:endParaRPr lang="es-AR" sz="1400" dirty="0" smtClean="0">
              <a:latin typeface="Calibri" pitchFamily="34" charset="0"/>
              <a:cs typeface="Calibri" pitchFamily="34" charset="0"/>
            </a:endParaRPr>
          </a:p>
          <a:p>
            <a:pPr marL="0" indent="0">
              <a:spcBef>
                <a:spcPts val="0"/>
              </a:spcBef>
              <a:buNone/>
            </a:pPr>
            <a:endParaRPr lang="es-AR" sz="1400" dirty="0" smtClean="0">
              <a:latin typeface="Calibri" pitchFamily="34" charset="0"/>
              <a:cs typeface="Calibri" pitchFamily="34" charset="0"/>
            </a:endParaRPr>
          </a:p>
          <a:p>
            <a:pPr marL="0" indent="0">
              <a:spcBef>
                <a:spcPts val="0"/>
              </a:spcBef>
              <a:buNone/>
            </a:pPr>
            <a:endParaRPr lang="es-AR" sz="1400" dirty="0" smtClean="0">
              <a:latin typeface="Calibri" pitchFamily="34" charset="0"/>
              <a:cs typeface="Calibri" pitchFamily="34" charset="0"/>
            </a:endParaRPr>
          </a:p>
          <a:p>
            <a:pPr marL="0" indent="0">
              <a:spcBef>
                <a:spcPts val="0"/>
              </a:spcBef>
              <a:buNone/>
            </a:pPr>
            <a:endParaRPr lang="es-AR" sz="1400" dirty="0" smtClean="0">
              <a:latin typeface="Calibri" pitchFamily="34" charset="0"/>
              <a:cs typeface="Calibri" pitchFamily="34" charset="0"/>
            </a:endParaRPr>
          </a:p>
          <a:p>
            <a:pPr marL="0" indent="0">
              <a:spcBef>
                <a:spcPts val="0"/>
              </a:spcBef>
              <a:buNone/>
            </a:pPr>
            <a:endParaRPr lang="es-AR" sz="1400" dirty="0" smtClean="0">
              <a:latin typeface="Calibri" pitchFamily="34" charset="0"/>
              <a:cs typeface="Calibri" pitchFamily="34" charset="0"/>
            </a:endParaRPr>
          </a:p>
          <a:p>
            <a:pPr marL="0" indent="0">
              <a:spcBef>
                <a:spcPts val="0"/>
              </a:spcBef>
              <a:buNone/>
            </a:pPr>
            <a:endParaRPr lang="es-AR" sz="1400" dirty="0" smtClean="0">
              <a:latin typeface="Calibri" pitchFamily="34" charset="0"/>
              <a:cs typeface="Calibri" pitchFamily="34" charset="0"/>
            </a:endParaRPr>
          </a:p>
          <a:p>
            <a:pPr marL="0" indent="0">
              <a:spcBef>
                <a:spcPts val="0"/>
              </a:spcBef>
              <a:buNone/>
            </a:pPr>
            <a:r>
              <a:rPr lang="es-AR" sz="1400" dirty="0" smtClean="0">
                <a:latin typeface="Calibri" pitchFamily="34" charset="0"/>
                <a:cs typeface="Calibri" pitchFamily="34" charset="0"/>
              </a:rPr>
              <a:t>Esto se interpreta:</a:t>
            </a:r>
          </a:p>
          <a:p>
            <a:pPr marL="0" indent="0">
              <a:spcBef>
                <a:spcPts val="0"/>
              </a:spcBef>
              <a:buNone/>
            </a:pPr>
            <a:r>
              <a:rPr lang="es-AR" sz="1400" dirty="0" smtClean="0">
                <a:latin typeface="Calibri" pitchFamily="34" charset="0"/>
                <a:cs typeface="Calibri" pitchFamily="34" charset="0"/>
              </a:rPr>
              <a:t>que para cualquier valor inicial de  la variable y menor o igual a 7, la sentencia  x=2*y+1</a:t>
            </a:r>
            <a:r>
              <a:rPr lang="es-AR" sz="1400" b="1" dirty="0" smtClean="0">
                <a:latin typeface="Calibri" pitchFamily="34" charset="0"/>
                <a:cs typeface="Calibri" pitchFamily="34" charset="0"/>
              </a:rPr>
              <a:t> </a:t>
            </a:r>
            <a:r>
              <a:rPr lang="es-AR" sz="1400" dirty="0" smtClean="0">
                <a:latin typeface="Calibri" pitchFamily="34" charset="0"/>
                <a:cs typeface="Calibri" pitchFamily="34" charset="0"/>
              </a:rPr>
              <a:t>es correcto ya que cumple con la especificación de salida {x ≤15} . </a:t>
            </a:r>
            <a:endParaRPr lang="es-ES" sz="1400" dirty="0" smtClean="0">
              <a:latin typeface="Calibri" pitchFamily="34" charset="0"/>
              <a:cs typeface="Calibri" pitchFamily="34" charset="0"/>
            </a:endParaRPr>
          </a:p>
          <a:p>
            <a:pPr marL="0" indent="0">
              <a:spcBef>
                <a:spcPts val="0"/>
              </a:spcBef>
              <a:buNone/>
            </a:pPr>
            <a:r>
              <a:rPr lang="es-AR" sz="1400" dirty="0" smtClean="0">
                <a:latin typeface="Calibri" pitchFamily="34" charset="0"/>
                <a:cs typeface="Calibri" pitchFamily="34" charset="0"/>
              </a:rPr>
              <a:t> </a:t>
            </a:r>
            <a:endParaRPr lang="es-ES" sz="1400" dirty="0" smtClean="0">
              <a:latin typeface="Calibri" pitchFamily="34" charset="0"/>
              <a:cs typeface="Calibri" pitchFamily="34" charset="0"/>
            </a:endParaRPr>
          </a:p>
          <a:p>
            <a:pPr marL="0" indent="0">
              <a:spcBef>
                <a:spcPts val="0"/>
              </a:spcBef>
              <a:buNone/>
            </a:pPr>
            <a:endParaRPr lang="es-AR" sz="1400" dirty="0" smtClean="0">
              <a:latin typeface="Calibri" pitchFamily="34" charset="0"/>
              <a:cs typeface="Calibri" pitchFamily="34" charset="0"/>
            </a:endParaRPr>
          </a:p>
          <a:p>
            <a:pPr marL="0" indent="0">
              <a:spcBef>
                <a:spcPts val="0"/>
              </a:spcBef>
              <a:buNone/>
            </a:pPr>
            <a:endParaRPr lang="es-AR" sz="1400" dirty="0" smtClean="0">
              <a:latin typeface="Calibri" pitchFamily="34" charset="0"/>
              <a:cs typeface="Calibri" pitchFamily="34" charset="0"/>
            </a:endParaRPr>
          </a:p>
          <a:p>
            <a:pPr marL="0" indent="0">
              <a:buNone/>
            </a:pPr>
            <a:endParaRPr lang="es-AR" sz="1400" dirty="0" smtClean="0">
              <a:latin typeface="Calibri" pitchFamily="34" charset="0"/>
              <a:cs typeface="Calibri" pitchFamily="34" charset="0"/>
            </a:endParaRPr>
          </a:p>
          <a:p>
            <a:pPr marL="0" indent="0">
              <a:buNone/>
            </a:pPr>
            <a:endParaRPr lang="es-AR" sz="1400" dirty="0" smtClean="0">
              <a:latin typeface="Calibri" pitchFamily="34" charset="0"/>
              <a:cs typeface="Calibri" pitchFamily="34" charset="0"/>
            </a:endParaRPr>
          </a:p>
          <a:p>
            <a:pPr marL="0" indent="0">
              <a:buNone/>
            </a:pPr>
            <a:endParaRPr lang="es-ES" sz="1400" dirty="0" smtClean="0">
              <a:latin typeface="Calibri" pitchFamily="34" charset="0"/>
              <a:cs typeface="Calibri" pitchFamily="34" charset="0"/>
            </a:endParaRPr>
          </a:p>
          <a:p>
            <a:endParaRPr lang="es-AR" sz="1400" dirty="0"/>
          </a:p>
        </p:txBody>
      </p:sp>
      <p:pic>
        <p:nvPicPr>
          <p:cNvPr id="7" name="6 Imagen"/>
          <p:cNvPicPr/>
          <p:nvPr/>
        </p:nvPicPr>
        <p:blipFill>
          <a:blip r:embed="rId2" cstate="print"/>
          <a:srcRect l="26977" t="46023" r="29083" b="41184"/>
          <a:stretch>
            <a:fillRect/>
          </a:stretch>
        </p:blipFill>
        <p:spPr bwMode="auto">
          <a:xfrm>
            <a:off x="683568" y="3573016"/>
            <a:ext cx="6840760" cy="10801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z="3200" b="1" dirty="0" smtClean="0">
                <a:solidFill>
                  <a:srgbClr val="4C6A54"/>
                </a:solidFill>
                <a:latin typeface="Times New Roman" pitchFamily="18" charset="0"/>
                <a:cs typeface="Times New Roman" pitchFamily="18" charset="0"/>
              </a:rPr>
              <a:t>Verificar</a:t>
            </a:r>
          </a:p>
        </p:txBody>
      </p:sp>
      <p:pic>
        <p:nvPicPr>
          <p:cNvPr id="10" name="9 Imagen"/>
          <p:cNvPicPr/>
          <p:nvPr/>
        </p:nvPicPr>
        <p:blipFill>
          <a:blip r:embed="rId2" cstate="print">
            <a:duotone>
              <a:prstClr val="black"/>
              <a:srgbClr val="92D050">
                <a:tint val="45000"/>
                <a:satMod val="400000"/>
              </a:srgbClr>
            </a:duotone>
          </a:blip>
          <a:srcRect l="31736" t="44318" r="31640" b="38352"/>
          <a:stretch>
            <a:fillRect/>
          </a:stretch>
        </p:blipFill>
        <p:spPr bwMode="auto">
          <a:xfrm>
            <a:off x="755576" y="2420888"/>
            <a:ext cx="7560840" cy="24482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z="3200" b="1" dirty="0" smtClean="0">
                <a:solidFill>
                  <a:srgbClr val="4C6A54"/>
                </a:solidFill>
                <a:latin typeface="Times New Roman" pitchFamily="18" charset="0"/>
                <a:cs typeface="Times New Roman" pitchFamily="18" charset="0"/>
              </a:rPr>
              <a:t>Secuencia</a:t>
            </a:r>
          </a:p>
        </p:txBody>
      </p:sp>
      <p:sp>
        <p:nvSpPr>
          <p:cNvPr id="4" name="3 Marcador de contenido"/>
          <p:cNvSpPr>
            <a:spLocks noGrp="1"/>
          </p:cNvSpPr>
          <p:nvPr>
            <p:ph idx="1"/>
          </p:nvPr>
        </p:nvSpPr>
        <p:spPr>
          <a:xfrm>
            <a:off x="539552" y="2060848"/>
            <a:ext cx="8060432" cy="4507631"/>
          </a:xfrm>
        </p:spPr>
        <p:txBody>
          <a:bodyPr/>
          <a:lstStyle/>
          <a:p>
            <a:pPr marL="0" indent="0">
              <a:spcBef>
                <a:spcPts val="0"/>
              </a:spcBef>
              <a:buNone/>
            </a:pPr>
            <a:r>
              <a:rPr lang="es-AR" sz="1400" dirty="0" smtClean="0">
                <a:latin typeface="Calibri" pitchFamily="34" charset="0"/>
                <a:cs typeface="Calibri" pitchFamily="34" charset="0"/>
              </a:rPr>
              <a:t> </a:t>
            </a:r>
            <a:r>
              <a:rPr lang="es-AR" sz="1400" b="1" i="1" dirty="0" smtClean="0">
                <a:latin typeface="Calibri" pitchFamily="34" charset="0"/>
                <a:cs typeface="Calibri" pitchFamily="34" charset="0"/>
              </a:rPr>
              <a:t>Sentencia compuesta: Concatenación de Código</a:t>
            </a:r>
            <a:endParaRPr lang="es-ES" sz="1400" b="1" i="1" dirty="0" smtClean="0">
              <a:latin typeface="Calibri" pitchFamily="34" charset="0"/>
              <a:cs typeface="Calibri" pitchFamily="34" charset="0"/>
            </a:endParaRPr>
          </a:p>
          <a:p>
            <a:pPr marL="0" indent="0">
              <a:spcBef>
                <a:spcPts val="0"/>
              </a:spcBef>
              <a:buNone/>
            </a:pPr>
            <a:r>
              <a:rPr lang="es-AR" sz="1400" dirty="0" smtClean="0">
                <a:latin typeface="Calibri" pitchFamily="34" charset="0"/>
                <a:cs typeface="Calibri" pitchFamily="34" charset="0"/>
              </a:rPr>
              <a:t>La concatenación significa que las partes del programa se ejecutan secuencialmente de tal forma que el estado final de la primera parte de un código se convierte en el estado inicial de la segunda parte del programa.</a:t>
            </a:r>
            <a:endParaRPr lang="es-ES" sz="1400" dirty="0" smtClean="0">
              <a:latin typeface="Calibri" pitchFamily="34" charset="0"/>
              <a:cs typeface="Calibri" pitchFamily="34" charset="0"/>
            </a:endParaRPr>
          </a:p>
          <a:p>
            <a:pPr marL="0" indent="0">
              <a:spcBef>
                <a:spcPts val="0"/>
              </a:spcBef>
              <a:buNone/>
            </a:pPr>
            <a:r>
              <a:rPr lang="es-AR" sz="1400" dirty="0" smtClean="0">
                <a:latin typeface="Calibri" pitchFamily="34" charset="0"/>
                <a:cs typeface="Calibri" pitchFamily="34" charset="0"/>
              </a:rPr>
              <a:t>Esquemáticamente:</a:t>
            </a:r>
            <a:endParaRPr lang="es-ES" sz="1400" dirty="0" smtClean="0">
              <a:latin typeface="Calibri" pitchFamily="34" charset="0"/>
              <a:cs typeface="Calibri" pitchFamily="34" charset="0"/>
            </a:endParaRPr>
          </a:p>
          <a:p>
            <a:pPr marL="1436688" indent="0">
              <a:spcBef>
                <a:spcPts val="0"/>
              </a:spcBef>
              <a:buNone/>
              <a:tabLst>
                <a:tab pos="7718425" algn="l"/>
              </a:tabLst>
            </a:pPr>
            <a:r>
              <a:rPr lang="es-AR" sz="1400" dirty="0" smtClean="0">
                <a:latin typeface="Calibri" pitchFamily="34" charset="0"/>
                <a:cs typeface="Calibri" pitchFamily="34" charset="0"/>
              </a:rPr>
              <a:t>{P}</a:t>
            </a:r>
            <a:endParaRPr lang="es-ES" sz="1400" dirty="0" smtClean="0">
              <a:latin typeface="Calibri" pitchFamily="34" charset="0"/>
              <a:cs typeface="Calibri" pitchFamily="34" charset="0"/>
            </a:endParaRPr>
          </a:p>
          <a:p>
            <a:pPr marL="1436688" indent="0">
              <a:spcBef>
                <a:spcPts val="0"/>
              </a:spcBef>
              <a:buNone/>
              <a:tabLst>
                <a:tab pos="7718425" algn="l"/>
              </a:tabLst>
            </a:pPr>
            <a:r>
              <a:rPr lang="es-AR" sz="1400" dirty="0" smtClean="0">
                <a:latin typeface="Calibri" pitchFamily="34" charset="0"/>
                <a:cs typeface="Calibri" pitchFamily="34" charset="0"/>
              </a:rPr>
              <a:t> C1</a:t>
            </a:r>
            <a:endParaRPr lang="es-ES" sz="1400" dirty="0" smtClean="0">
              <a:latin typeface="Calibri" pitchFamily="34" charset="0"/>
              <a:cs typeface="Calibri" pitchFamily="34" charset="0"/>
            </a:endParaRPr>
          </a:p>
          <a:p>
            <a:pPr marL="1436688" indent="0">
              <a:spcBef>
                <a:spcPts val="0"/>
              </a:spcBef>
              <a:buNone/>
              <a:tabLst>
                <a:tab pos="7718425" algn="l"/>
              </a:tabLst>
            </a:pPr>
            <a:r>
              <a:rPr lang="es-AR" sz="1400" dirty="0" smtClean="0">
                <a:latin typeface="Calibri" pitchFamily="34" charset="0"/>
                <a:cs typeface="Calibri" pitchFamily="34" charset="0"/>
              </a:rPr>
              <a:t> C2</a:t>
            </a:r>
            <a:endParaRPr lang="es-ES" sz="1400" dirty="0" smtClean="0">
              <a:latin typeface="Calibri" pitchFamily="34" charset="0"/>
              <a:cs typeface="Calibri" pitchFamily="34" charset="0"/>
            </a:endParaRPr>
          </a:p>
          <a:p>
            <a:pPr marL="1436688" indent="0">
              <a:spcBef>
                <a:spcPts val="0"/>
              </a:spcBef>
              <a:buNone/>
              <a:tabLst>
                <a:tab pos="7718425" algn="l"/>
              </a:tabLst>
            </a:pPr>
            <a:r>
              <a:rPr lang="es-AR" sz="1400" dirty="0" smtClean="0">
                <a:latin typeface="Calibri" pitchFamily="34" charset="0"/>
                <a:cs typeface="Calibri" pitchFamily="34" charset="0"/>
              </a:rPr>
              <a:t>{Q}</a:t>
            </a:r>
            <a:endParaRPr lang="es-ES" sz="1400" dirty="0" smtClean="0">
              <a:latin typeface="Calibri" pitchFamily="34" charset="0"/>
              <a:cs typeface="Calibri" pitchFamily="34" charset="0"/>
            </a:endParaRPr>
          </a:p>
          <a:p>
            <a:pPr marL="0" indent="0">
              <a:spcBef>
                <a:spcPts val="0"/>
              </a:spcBef>
              <a:buNone/>
            </a:pPr>
            <a:r>
              <a:rPr lang="es-AR" sz="1400" dirty="0" smtClean="0">
                <a:latin typeface="Calibri" pitchFamily="34" charset="0"/>
                <a:cs typeface="Calibri" pitchFamily="34" charset="0"/>
              </a:rPr>
              <a:t> </a:t>
            </a:r>
            <a:endParaRPr lang="es-ES" sz="1400" dirty="0" smtClean="0">
              <a:latin typeface="Calibri" pitchFamily="34" charset="0"/>
              <a:cs typeface="Calibri" pitchFamily="34" charset="0"/>
            </a:endParaRPr>
          </a:p>
          <a:p>
            <a:pPr marL="0" indent="0">
              <a:spcBef>
                <a:spcPts val="0"/>
              </a:spcBef>
              <a:buNone/>
            </a:pPr>
            <a:r>
              <a:rPr lang="es-AR" sz="1400" b="1" dirty="0" smtClean="0">
                <a:latin typeface="Calibri" pitchFamily="34" charset="0"/>
                <a:cs typeface="Calibri" pitchFamily="34" charset="0"/>
              </a:rPr>
              <a:t> Regla de la concatenación</a:t>
            </a:r>
            <a:endParaRPr lang="es-ES" sz="1400" dirty="0" smtClean="0">
              <a:latin typeface="Calibri" pitchFamily="34" charset="0"/>
              <a:cs typeface="Calibri" pitchFamily="34" charset="0"/>
            </a:endParaRPr>
          </a:p>
          <a:p>
            <a:pPr marL="0" indent="0">
              <a:spcBef>
                <a:spcPts val="0"/>
              </a:spcBef>
              <a:buNone/>
            </a:pPr>
            <a:r>
              <a:rPr lang="es-AR" sz="1400" dirty="0" smtClean="0">
                <a:latin typeface="Calibri" pitchFamily="34" charset="0"/>
                <a:cs typeface="Calibri" pitchFamily="34" charset="0"/>
              </a:rPr>
              <a:t>Sean C1y C2 dos partes de un código y sea C1; C2 su concatenación. Si {P} C1 {R} y {R} C2 {Q} son ternas de Hoare correctas entonces se puede afirmar que:</a:t>
            </a:r>
            <a:endParaRPr lang="es-ES" sz="1400" dirty="0" smtClean="0">
              <a:latin typeface="Calibri" pitchFamily="34" charset="0"/>
              <a:cs typeface="Calibri" pitchFamily="34" charset="0"/>
            </a:endParaRPr>
          </a:p>
          <a:p>
            <a:pPr marL="1970088" indent="0">
              <a:spcBef>
                <a:spcPts val="0"/>
              </a:spcBef>
              <a:buNone/>
            </a:pPr>
            <a:r>
              <a:rPr lang="es-AR" sz="1400" dirty="0" smtClean="0">
                <a:latin typeface="Calibri" pitchFamily="34" charset="0"/>
                <a:cs typeface="Calibri" pitchFamily="34" charset="0"/>
              </a:rPr>
              <a:t>   {P} C1 {R}</a:t>
            </a:r>
            <a:endParaRPr lang="es-ES" sz="1400" dirty="0" smtClean="0">
              <a:latin typeface="Calibri" pitchFamily="34" charset="0"/>
              <a:cs typeface="Calibri" pitchFamily="34" charset="0"/>
            </a:endParaRPr>
          </a:p>
          <a:p>
            <a:pPr marL="1970088" indent="0">
              <a:spcBef>
                <a:spcPts val="0"/>
              </a:spcBef>
              <a:buNone/>
            </a:pPr>
            <a:r>
              <a:rPr lang="es-AR" sz="1400" dirty="0" smtClean="0">
                <a:latin typeface="Calibri" pitchFamily="34" charset="0"/>
                <a:cs typeface="Calibri" pitchFamily="34" charset="0"/>
              </a:rPr>
              <a:t>   {R} C2 {Q}</a:t>
            </a:r>
            <a:endParaRPr lang="es-ES" sz="1400" dirty="0" smtClean="0">
              <a:latin typeface="Calibri" pitchFamily="34" charset="0"/>
              <a:cs typeface="Calibri" pitchFamily="34" charset="0"/>
            </a:endParaRPr>
          </a:p>
          <a:p>
            <a:pPr marL="1970088" indent="0">
              <a:spcBef>
                <a:spcPts val="0"/>
              </a:spcBef>
              <a:buNone/>
            </a:pPr>
            <a:r>
              <a:rPr lang="es-AR" sz="1400" dirty="0" smtClean="0">
                <a:latin typeface="Calibri" pitchFamily="34" charset="0"/>
                <a:cs typeface="Calibri" pitchFamily="34" charset="0"/>
              </a:rPr>
              <a:t>{P} C1; C2 {Q}</a:t>
            </a:r>
            <a:endParaRPr lang="es-ES" sz="1400" dirty="0" smtClean="0">
              <a:latin typeface="Calibri" pitchFamily="34" charset="0"/>
              <a:cs typeface="Calibri" pitchFamily="34" charset="0"/>
            </a:endParaRPr>
          </a:p>
          <a:p>
            <a:pPr marL="0" indent="0">
              <a:spcBef>
                <a:spcPts val="0"/>
              </a:spcBef>
              <a:buNone/>
            </a:pPr>
            <a:r>
              <a:rPr lang="es-AR" sz="1400" dirty="0" smtClean="0">
                <a:latin typeface="Calibri" pitchFamily="34" charset="0"/>
                <a:cs typeface="Calibri" pitchFamily="34" charset="0"/>
              </a:rPr>
              <a:t> </a:t>
            </a:r>
            <a:endParaRPr lang="es-ES" sz="1400" dirty="0" smtClean="0">
              <a:latin typeface="Calibri" pitchFamily="34" charset="0"/>
              <a:cs typeface="Calibri" pitchFamily="34" charset="0"/>
            </a:endParaRPr>
          </a:p>
          <a:p>
            <a:pPr marL="0" indent="0">
              <a:spcBef>
                <a:spcPts val="0"/>
              </a:spcBef>
              <a:buNone/>
            </a:pPr>
            <a:r>
              <a:rPr lang="es-AR" sz="1400" dirty="0" smtClean="0">
                <a:latin typeface="Calibri" pitchFamily="34" charset="0"/>
                <a:cs typeface="Calibri" pitchFamily="34" charset="0"/>
              </a:rPr>
              <a:t>Esto significa que para demostrar que la terna {P} C1; C2 {Q} es correcta, </a:t>
            </a:r>
          </a:p>
          <a:p>
            <a:pPr marL="0" indent="0">
              <a:spcBef>
                <a:spcPts val="0"/>
              </a:spcBef>
              <a:buNone/>
            </a:pPr>
            <a:r>
              <a:rPr lang="es-AR" sz="1400" dirty="0" smtClean="0">
                <a:latin typeface="Calibri" pitchFamily="34" charset="0"/>
                <a:cs typeface="Calibri" pitchFamily="34" charset="0"/>
              </a:rPr>
              <a:t>se debe encontrar el predicado intermedio {R} que es postcondición de C1 y precondición de C2</a:t>
            </a:r>
            <a:endParaRPr lang="es-ES" sz="1400" dirty="0" smtClean="0">
              <a:latin typeface="Calibri" pitchFamily="34" charset="0"/>
              <a:cs typeface="Calibri" pitchFamily="34" charset="0"/>
            </a:endParaRPr>
          </a:p>
          <a:p>
            <a:pPr marL="0" indent="0">
              <a:spcBef>
                <a:spcPts val="0"/>
              </a:spcBef>
              <a:buNone/>
            </a:pPr>
            <a:r>
              <a:rPr lang="es-AR" sz="1400" dirty="0" smtClean="0">
                <a:latin typeface="Calibri" pitchFamily="34" charset="0"/>
                <a:cs typeface="Calibri" pitchFamily="34" charset="0"/>
              </a:rPr>
              <a:t> </a:t>
            </a:r>
            <a:endParaRPr lang="es-ES" sz="1400" dirty="0" smtClean="0">
              <a:latin typeface="Calibri" pitchFamily="34" charset="0"/>
              <a:cs typeface="Calibri" pitchFamily="34" charset="0"/>
            </a:endParaRPr>
          </a:p>
          <a:p>
            <a:pPr marL="0" indent="0">
              <a:spcBef>
                <a:spcPts val="0"/>
              </a:spcBef>
              <a:buNone/>
            </a:pPr>
            <a:endParaRPr lang="es-AR" sz="1400" dirty="0" smtClean="0">
              <a:latin typeface="Calibri" pitchFamily="34" charset="0"/>
              <a:cs typeface="Calibri" pitchFamily="34" charset="0"/>
            </a:endParaRPr>
          </a:p>
          <a:p>
            <a:pPr marL="0" indent="0">
              <a:spcBef>
                <a:spcPts val="0"/>
              </a:spcBef>
              <a:buNone/>
            </a:pPr>
            <a:endParaRPr lang="es-AR" sz="1400" dirty="0" smtClean="0">
              <a:latin typeface="Calibri" pitchFamily="34" charset="0"/>
              <a:cs typeface="Calibri" pitchFamily="34" charset="0"/>
            </a:endParaRPr>
          </a:p>
          <a:p>
            <a:pPr marL="0" indent="0">
              <a:buNone/>
            </a:pPr>
            <a:endParaRPr lang="es-AR" sz="1400" dirty="0" smtClean="0">
              <a:latin typeface="Calibri" pitchFamily="34" charset="0"/>
              <a:cs typeface="Calibri" pitchFamily="34" charset="0"/>
            </a:endParaRPr>
          </a:p>
          <a:p>
            <a:pPr marL="0" indent="0">
              <a:buNone/>
            </a:pPr>
            <a:endParaRPr lang="es-AR" sz="1400" dirty="0" smtClean="0">
              <a:latin typeface="Calibri" pitchFamily="34" charset="0"/>
              <a:cs typeface="Calibri" pitchFamily="34" charset="0"/>
            </a:endParaRPr>
          </a:p>
          <a:p>
            <a:pPr marL="0" indent="0">
              <a:buNone/>
            </a:pPr>
            <a:endParaRPr lang="es-ES" sz="1400" dirty="0" smtClean="0">
              <a:latin typeface="Calibri" pitchFamily="34" charset="0"/>
              <a:cs typeface="Calibri" pitchFamily="34" charset="0"/>
            </a:endParaRPr>
          </a:p>
          <a:p>
            <a:endParaRPr lang="es-AR" sz="1400" dirty="0"/>
          </a:p>
        </p:txBody>
      </p:sp>
      <p:cxnSp>
        <p:nvCxnSpPr>
          <p:cNvPr id="6" name="5 Conector recto"/>
          <p:cNvCxnSpPr/>
          <p:nvPr/>
        </p:nvCxnSpPr>
        <p:spPr bwMode="auto">
          <a:xfrm>
            <a:off x="2411760" y="5312094"/>
            <a:ext cx="122413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z="3200" b="1" dirty="0" smtClean="0">
                <a:solidFill>
                  <a:srgbClr val="4C6A54"/>
                </a:solidFill>
                <a:latin typeface="Times New Roman" pitchFamily="18" charset="0"/>
                <a:cs typeface="Times New Roman" pitchFamily="18" charset="0"/>
              </a:rPr>
              <a:t>Secuencia</a:t>
            </a:r>
          </a:p>
        </p:txBody>
      </p:sp>
      <p:sp>
        <p:nvSpPr>
          <p:cNvPr id="4" name="3 Marcador de contenido"/>
          <p:cNvSpPr>
            <a:spLocks noGrp="1"/>
          </p:cNvSpPr>
          <p:nvPr>
            <p:ph idx="1"/>
          </p:nvPr>
        </p:nvSpPr>
        <p:spPr>
          <a:xfrm>
            <a:off x="683568" y="1916832"/>
            <a:ext cx="8352928" cy="4797152"/>
          </a:xfrm>
        </p:spPr>
        <p:txBody>
          <a:bodyPr/>
          <a:lstStyle/>
          <a:p>
            <a:pPr marL="0" indent="0">
              <a:spcBef>
                <a:spcPts val="0"/>
              </a:spcBef>
              <a:buNone/>
            </a:pPr>
            <a:r>
              <a:rPr lang="es-AR" sz="1100" dirty="0" smtClean="0">
                <a:latin typeface="Calibri" pitchFamily="34" charset="0"/>
                <a:cs typeface="Calibri" pitchFamily="34" charset="0"/>
              </a:rPr>
              <a:t>a)</a:t>
            </a:r>
            <a:r>
              <a:rPr lang="es-AR" sz="1100" b="1" dirty="0" smtClean="0">
                <a:latin typeface="Calibri" pitchFamily="34" charset="0"/>
                <a:cs typeface="Calibri" pitchFamily="34" charset="0"/>
              </a:rPr>
              <a:t> </a:t>
            </a:r>
            <a:r>
              <a:rPr lang="es-AR" sz="1100" dirty="0" smtClean="0">
                <a:latin typeface="Calibri" pitchFamily="34" charset="0"/>
                <a:cs typeface="Calibri" pitchFamily="34" charset="0"/>
              </a:rPr>
              <a:t>Hallar la precondición más débil para el siguiente algoritmo </a:t>
            </a:r>
            <a:endParaRPr lang="es-ES" sz="1100" dirty="0" smtClean="0">
              <a:latin typeface="Calibri" pitchFamily="34" charset="0"/>
              <a:cs typeface="Calibri" pitchFamily="34" charset="0"/>
            </a:endParaRPr>
          </a:p>
          <a:p>
            <a:pPr marL="0" indent="0" algn="ctr">
              <a:spcBef>
                <a:spcPts val="0"/>
              </a:spcBef>
              <a:buNone/>
            </a:pPr>
            <a:r>
              <a:rPr lang="es-AR" sz="1100" dirty="0" smtClean="0">
                <a:latin typeface="Calibri" pitchFamily="34" charset="0"/>
                <a:cs typeface="Calibri" pitchFamily="34" charset="0"/>
              </a:rPr>
              <a:t>{pmd} x= x*5 ; x = x-3 { x ≤ 22},  x Є Z</a:t>
            </a:r>
            <a:endParaRPr lang="es-ES" sz="1100" dirty="0" smtClean="0">
              <a:latin typeface="Calibri" pitchFamily="34" charset="0"/>
              <a:cs typeface="Calibri" pitchFamily="34" charset="0"/>
            </a:endParaRPr>
          </a:p>
          <a:p>
            <a:pPr marL="0" indent="0">
              <a:spcBef>
                <a:spcPts val="0"/>
              </a:spcBef>
              <a:buNone/>
            </a:pPr>
            <a:endParaRPr lang="es-AR" sz="1100" dirty="0" smtClean="0">
              <a:latin typeface="Calibri" pitchFamily="34" charset="0"/>
              <a:cs typeface="Calibri" pitchFamily="34" charset="0"/>
            </a:endParaRPr>
          </a:p>
          <a:p>
            <a:pPr marL="0" indent="0">
              <a:spcBef>
                <a:spcPts val="0"/>
              </a:spcBef>
              <a:buNone/>
            </a:pPr>
            <a:r>
              <a:rPr lang="es-AR" sz="1100" dirty="0" smtClean="0">
                <a:latin typeface="Calibri" pitchFamily="34" charset="0"/>
                <a:cs typeface="Calibri" pitchFamily="34" charset="0"/>
              </a:rPr>
              <a:t>b) determinar si el algoritmo es correcto para cada una de las siguientes precondiciones, justificar la respuesta. </a:t>
            </a:r>
            <a:endParaRPr lang="es-ES" sz="1100" dirty="0" smtClean="0">
              <a:latin typeface="Calibri" pitchFamily="34" charset="0"/>
              <a:cs typeface="Calibri" pitchFamily="34" charset="0"/>
            </a:endParaRPr>
          </a:p>
          <a:p>
            <a:pPr marL="0" lvl="0" indent="0" algn="ctr">
              <a:spcBef>
                <a:spcPts val="0"/>
              </a:spcBef>
              <a:buNone/>
            </a:pPr>
            <a:r>
              <a:rPr lang="es-AR" sz="1100" dirty="0" smtClean="0">
                <a:latin typeface="Calibri" pitchFamily="34" charset="0"/>
                <a:cs typeface="Calibri" pitchFamily="34" charset="0"/>
              </a:rPr>
              <a:t>{P1: x&lt; 0}</a:t>
            </a:r>
            <a:endParaRPr lang="es-ES" sz="1100" dirty="0" smtClean="0">
              <a:latin typeface="Calibri" pitchFamily="34" charset="0"/>
              <a:cs typeface="Calibri" pitchFamily="34" charset="0"/>
            </a:endParaRPr>
          </a:p>
          <a:p>
            <a:pPr marL="0" lvl="0" indent="0" algn="ctr">
              <a:spcBef>
                <a:spcPts val="0"/>
              </a:spcBef>
              <a:buNone/>
            </a:pPr>
            <a:r>
              <a:rPr lang="es-AR" sz="1100" dirty="0" smtClean="0">
                <a:latin typeface="Calibri" pitchFamily="34" charset="0"/>
                <a:cs typeface="Calibri" pitchFamily="34" charset="0"/>
              </a:rPr>
              <a:t>{P2: x ≥ -1} </a:t>
            </a:r>
            <a:endParaRPr lang="es-ES" sz="1100" dirty="0" smtClean="0">
              <a:latin typeface="Calibri" pitchFamily="34" charset="0"/>
              <a:cs typeface="Calibri" pitchFamily="34" charset="0"/>
            </a:endParaRPr>
          </a:p>
          <a:p>
            <a:pPr marL="0" indent="0">
              <a:spcBef>
                <a:spcPts val="0"/>
              </a:spcBef>
              <a:buNone/>
            </a:pPr>
            <a:r>
              <a:rPr lang="es-AR" sz="1100" dirty="0" smtClean="0">
                <a:latin typeface="Calibri" pitchFamily="34" charset="0"/>
                <a:cs typeface="Calibri" pitchFamily="34" charset="0"/>
              </a:rPr>
              <a:t> En este caso se debe encontrar el predicado intermedio </a:t>
            </a:r>
            <a:r>
              <a:rPr lang="es-AR" sz="1100" b="1" dirty="0" smtClean="0">
                <a:latin typeface="Calibri" pitchFamily="34" charset="0"/>
                <a:cs typeface="Calibri" pitchFamily="34" charset="0"/>
              </a:rPr>
              <a:t>{R} </a:t>
            </a:r>
            <a:r>
              <a:rPr lang="es-AR" sz="1100" dirty="0" smtClean="0">
                <a:latin typeface="Calibri" pitchFamily="34" charset="0"/>
                <a:cs typeface="Calibri" pitchFamily="34" charset="0"/>
              </a:rPr>
              <a:t>tal que se verifique:</a:t>
            </a:r>
            <a:endParaRPr lang="es-ES" sz="1100" dirty="0" smtClean="0">
              <a:latin typeface="Calibri" pitchFamily="34" charset="0"/>
              <a:cs typeface="Calibri" pitchFamily="34" charset="0"/>
            </a:endParaRPr>
          </a:p>
          <a:p>
            <a:pPr marL="0" indent="719138">
              <a:spcBef>
                <a:spcPts val="0"/>
              </a:spcBef>
              <a:buNone/>
            </a:pPr>
            <a:r>
              <a:rPr lang="es-AR" sz="1100" dirty="0" smtClean="0">
                <a:latin typeface="Calibri" pitchFamily="34" charset="0"/>
                <a:cs typeface="Calibri" pitchFamily="34" charset="0"/>
              </a:rPr>
              <a:t>{pmd}  x=   x*5 ;   </a:t>
            </a:r>
            <a:r>
              <a:rPr lang="es-AR" sz="1100" b="1" dirty="0" smtClean="0">
                <a:latin typeface="Calibri" pitchFamily="34" charset="0"/>
                <a:cs typeface="Calibri" pitchFamily="34" charset="0"/>
              </a:rPr>
              <a:t>{R}  </a:t>
            </a:r>
            <a:r>
              <a:rPr lang="es-AR" sz="1100" dirty="0" smtClean="0">
                <a:latin typeface="Calibri" pitchFamily="34" charset="0"/>
                <a:cs typeface="Calibri" pitchFamily="34" charset="0"/>
              </a:rPr>
              <a:t> x = x-3 { x ≤ 22 } </a:t>
            </a:r>
            <a:endParaRPr lang="es-ES" sz="1100" dirty="0" smtClean="0">
              <a:latin typeface="Calibri" pitchFamily="34" charset="0"/>
              <a:cs typeface="Calibri" pitchFamily="34" charset="0"/>
            </a:endParaRPr>
          </a:p>
          <a:p>
            <a:pPr marL="0" indent="719138">
              <a:spcBef>
                <a:spcPts val="0"/>
              </a:spcBef>
              <a:buNone/>
            </a:pPr>
            <a:r>
              <a:rPr lang="es-AR" sz="1100" dirty="0" smtClean="0">
                <a:latin typeface="Calibri" pitchFamily="34" charset="0"/>
                <a:cs typeface="Calibri" pitchFamily="34" charset="0"/>
              </a:rPr>
              <a:t>{R}  x = x-3 { x ≤ 22  } </a:t>
            </a:r>
            <a:endParaRPr lang="es-ES" sz="1100" dirty="0" smtClean="0">
              <a:latin typeface="Calibri" pitchFamily="34" charset="0"/>
              <a:cs typeface="Calibri" pitchFamily="34" charset="0"/>
            </a:endParaRPr>
          </a:p>
          <a:p>
            <a:pPr marL="0" indent="719138">
              <a:spcBef>
                <a:spcPts val="0"/>
              </a:spcBef>
              <a:buNone/>
            </a:pPr>
            <a:r>
              <a:rPr lang="es-AR" sz="1100" dirty="0" smtClean="0">
                <a:latin typeface="Calibri" pitchFamily="34" charset="0"/>
                <a:cs typeface="Calibri" pitchFamily="34" charset="0"/>
              </a:rPr>
              <a:t>{R} </a:t>
            </a:r>
            <a:r>
              <a:rPr lang="el-GR" sz="1100" dirty="0" smtClean="0">
                <a:latin typeface="Calibri" pitchFamily="34" charset="0"/>
                <a:cs typeface="Calibri" pitchFamily="34" charset="0"/>
              </a:rPr>
              <a:t>Ξ</a:t>
            </a:r>
            <a:r>
              <a:rPr lang="es-AR" sz="1100" dirty="0" smtClean="0">
                <a:latin typeface="Calibri" pitchFamily="34" charset="0"/>
                <a:cs typeface="Calibri" pitchFamily="34" charset="0"/>
              </a:rPr>
              <a:t> (x ≤ 22  )</a:t>
            </a:r>
            <a:r>
              <a:rPr lang="es-AR" sz="1100" baseline="-25000" dirty="0" smtClean="0">
                <a:latin typeface="Calibri" pitchFamily="34" charset="0"/>
                <a:cs typeface="Calibri" pitchFamily="34" charset="0"/>
              </a:rPr>
              <a:t>x</a:t>
            </a:r>
            <a:r>
              <a:rPr lang="es-AR" sz="1100" baseline="30000" dirty="0" smtClean="0">
                <a:latin typeface="Calibri" pitchFamily="34" charset="0"/>
                <a:cs typeface="Calibri" pitchFamily="34" charset="0"/>
              </a:rPr>
              <a:t>x-3 </a:t>
            </a:r>
            <a:r>
              <a:rPr lang="el-GR" sz="1100" dirty="0" smtClean="0">
                <a:latin typeface="Calibri" pitchFamily="34" charset="0"/>
                <a:cs typeface="Calibri" pitchFamily="34" charset="0"/>
              </a:rPr>
              <a:t>Ξ</a:t>
            </a:r>
            <a:r>
              <a:rPr lang="es-ES" sz="1100" dirty="0" smtClean="0">
                <a:latin typeface="Calibri" pitchFamily="34" charset="0"/>
                <a:cs typeface="Calibri" pitchFamily="34" charset="0"/>
              </a:rPr>
              <a:t> </a:t>
            </a:r>
            <a:r>
              <a:rPr lang="es-AR" sz="1100" dirty="0" smtClean="0">
                <a:latin typeface="Calibri" pitchFamily="34" charset="0"/>
                <a:cs typeface="Calibri" pitchFamily="34" charset="0"/>
              </a:rPr>
              <a:t>(x-3 ≤ 22 ) </a:t>
            </a:r>
            <a:r>
              <a:rPr lang="el-GR" sz="1100" dirty="0" smtClean="0">
                <a:latin typeface="Calibri" pitchFamily="34" charset="0"/>
                <a:cs typeface="Calibri" pitchFamily="34" charset="0"/>
              </a:rPr>
              <a:t>Ξ</a:t>
            </a:r>
            <a:r>
              <a:rPr lang="es-AR" sz="1100" dirty="0" smtClean="0">
                <a:latin typeface="Calibri" pitchFamily="34" charset="0"/>
                <a:cs typeface="Calibri" pitchFamily="34" charset="0"/>
              </a:rPr>
              <a:t>  (x ≤ 25) </a:t>
            </a:r>
            <a:endParaRPr lang="es-ES" sz="1100" dirty="0" smtClean="0">
              <a:latin typeface="Calibri" pitchFamily="34" charset="0"/>
              <a:cs typeface="Calibri" pitchFamily="34" charset="0"/>
            </a:endParaRPr>
          </a:p>
          <a:p>
            <a:pPr marL="0" indent="719138">
              <a:spcBef>
                <a:spcPts val="0"/>
              </a:spcBef>
              <a:buNone/>
            </a:pPr>
            <a:r>
              <a:rPr lang="es-AR" sz="1100" dirty="0" smtClean="0">
                <a:latin typeface="Calibri" pitchFamily="34" charset="0"/>
                <a:cs typeface="Calibri" pitchFamily="34" charset="0"/>
              </a:rPr>
              <a:t>{R: (x ≤ 25) }</a:t>
            </a:r>
            <a:endParaRPr lang="es-ES" sz="1100" dirty="0" smtClean="0">
              <a:latin typeface="Calibri" pitchFamily="34" charset="0"/>
              <a:cs typeface="Calibri" pitchFamily="34" charset="0"/>
            </a:endParaRPr>
          </a:p>
          <a:p>
            <a:pPr marL="0" indent="0">
              <a:spcBef>
                <a:spcPts val="0"/>
              </a:spcBef>
              <a:buNone/>
            </a:pPr>
            <a:endParaRPr lang="es-AR" sz="1100" dirty="0" smtClean="0">
              <a:latin typeface="Calibri" pitchFamily="34" charset="0"/>
              <a:cs typeface="Calibri" pitchFamily="34" charset="0"/>
            </a:endParaRPr>
          </a:p>
          <a:p>
            <a:pPr marL="0" indent="0">
              <a:spcBef>
                <a:spcPts val="0"/>
              </a:spcBef>
              <a:buNone/>
            </a:pPr>
            <a:r>
              <a:rPr lang="es-AR" sz="1100" dirty="0" smtClean="0">
                <a:latin typeface="Calibri" pitchFamily="34" charset="0"/>
                <a:cs typeface="Calibri" pitchFamily="34" charset="0"/>
              </a:rPr>
              <a:t> Encontrar    {pmd}  x =  x*5  {x ≤ 25} </a:t>
            </a:r>
            <a:endParaRPr lang="es-ES" sz="1100" dirty="0" smtClean="0">
              <a:latin typeface="Calibri" pitchFamily="34" charset="0"/>
              <a:cs typeface="Calibri" pitchFamily="34" charset="0"/>
            </a:endParaRPr>
          </a:p>
          <a:p>
            <a:pPr marL="0" indent="0">
              <a:spcBef>
                <a:spcPts val="0"/>
              </a:spcBef>
              <a:buNone/>
            </a:pPr>
            <a:r>
              <a:rPr lang="es-AR" sz="1100" dirty="0" smtClean="0">
                <a:latin typeface="Calibri" pitchFamily="34" charset="0"/>
                <a:cs typeface="Calibri" pitchFamily="34" charset="0"/>
              </a:rPr>
              <a:t>  {pmd} </a:t>
            </a:r>
            <a:r>
              <a:rPr lang="el-GR" sz="1100" dirty="0" smtClean="0">
                <a:latin typeface="Calibri" pitchFamily="34" charset="0"/>
                <a:cs typeface="Calibri" pitchFamily="34" charset="0"/>
              </a:rPr>
              <a:t>Ξ</a:t>
            </a:r>
            <a:r>
              <a:rPr lang="es-AR" sz="1100" dirty="0" smtClean="0">
                <a:latin typeface="Calibri" pitchFamily="34" charset="0"/>
                <a:cs typeface="Calibri" pitchFamily="34" charset="0"/>
              </a:rPr>
              <a:t>  (x ≤ 25  )</a:t>
            </a:r>
            <a:r>
              <a:rPr lang="es-AR" sz="1100" baseline="-25000" dirty="0" err="1" smtClean="0">
                <a:latin typeface="Calibri" pitchFamily="34" charset="0"/>
                <a:cs typeface="Calibri" pitchFamily="34" charset="0"/>
              </a:rPr>
              <a:t>x</a:t>
            </a:r>
            <a:r>
              <a:rPr lang="es-AR" sz="1100" baseline="30000" dirty="0" err="1" smtClean="0">
                <a:latin typeface="Calibri" pitchFamily="34" charset="0"/>
                <a:cs typeface="Calibri" pitchFamily="34" charset="0"/>
              </a:rPr>
              <a:t>x</a:t>
            </a:r>
            <a:r>
              <a:rPr lang="es-AR" sz="1100" baseline="30000" dirty="0" smtClean="0">
                <a:latin typeface="Calibri" pitchFamily="34" charset="0"/>
                <a:cs typeface="Calibri" pitchFamily="34" charset="0"/>
              </a:rPr>
              <a:t>*5   </a:t>
            </a:r>
            <a:r>
              <a:rPr lang="el-GR" sz="1100" dirty="0" smtClean="0">
                <a:latin typeface="Calibri" pitchFamily="34" charset="0"/>
                <a:cs typeface="Calibri" pitchFamily="34" charset="0"/>
              </a:rPr>
              <a:t>Ξ</a:t>
            </a:r>
            <a:r>
              <a:rPr lang="es-ES" sz="1100" dirty="0" smtClean="0">
                <a:latin typeface="Calibri" pitchFamily="34" charset="0"/>
                <a:cs typeface="Calibri" pitchFamily="34" charset="0"/>
              </a:rPr>
              <a:t>  </a:t>
            </a:r>
            <a:r>
              <a:rPr lang="es-AR" sz="1100" dirty="0" smtClean="0">
                <a:latin typeface="Calibri" pitchFamily="34" charset="0"/>
                <a:cs typeface="Calibri" pitchFamily="34" charset="0"/>
              </a:rPr>
              <a:t>(x*5 ≤ 25 ) </a:t>
            </a:r>
            <a:r>
              <a:rPr lang="el-GR" sz="1100" dirty="0" smtClean="0">
                <a:latin typeface="Calibri" pitchFamily="34" charset="0"/>
                <a:cs typeface="Calibri" pitchFamily="34" charset="0"/>
              </a:rPr>
              <a:t>Ξ</a:t>
            </a:r>
            <a:r>
              <a:rPr lang="es-AR" sz="1100" dirty="0" smtClean="0">
                <a:latin typeface="Calibri" pitchFamily="34" charset="0"/>
                <a:cs typeface="Calibri" pitchFamily="34" charset="0"/>
              </a:rPr>
              <a:t>  x ≤ 5</a:t>
            </a:r>
            <a:endParaRPr lang="es-ES" sz="1100" dirty="0" smtClean="0">
              <a:latin typeface="Calibri" pitchFamily="34" charset="0"/>
              <a:cs typeface="Calibri" pitchFamily="34" charset="0"/>
            </a:endParaRPr>
          </a:p>
          <a:p>
            <a:pPr marL="0" indent="0">
              <a:spcBef>
                <a:spcPts val="0"/>
              </a:spcBef>
              <a:buNone/>
            </a:pPr>
            <a:r>
              <a:rPr lang="es-AR" sz="1100" b="1" dirty="0" smtClean="0">
                <a:latin typeface="Calibri" pitchFamily="34" charset="0"/>
                <a:cs typeface="Calibri" pitchFamily="34" charset="0"/>
              </a:rPr>
              <a:t>  {pmd: x ≤ 5 } </a:t>
            </a:r>
            <a:endParaRPr lang="es-ES" sz="1100" dirty="0" smtClean="0">
              <a:latin typeface="Calibri" pitchFamily="34" charset="0"/>
              <a:cs typeface="Calibri" pitchFamily="34" charset="0"/>
            </a:endParaRPr>
          </a:p>
          <a:p>
            <a:pPr marL="0" indent="0">
              <a:spcBef>
                <a:spcPts val="0"/>
              </a:spcBef>
              <a:buNone/>
            </a:pPr>
            <a:r>
              <a:rPr lang="es-AR" sz="1100" dirty="0" smtClean="0">
                <a:latin typeface="Calibri" pitchFamily="34" charset="0"/>
                <a:cs typeface="Calibri" pitchFamily="34" charset="0"/>
              </a:rPr>
              <a:t> </a:t>
            </a:r>
            <a:endParaRPr lang="es-ES" sz="1100" dirty="0" smtClean="0">
              <a:latin typeface="Calibri" pitchFamily="34" charset="0"/>
              <a:cs typeface="Calibri" pitchFamily="34" charset="0"/>
            </a:endParaRPr>
          </a:p>
          <a:p>
            <a:pPr marL="0" indent="0">
              <a:spcBef>
                <a:spcPts val="0"/>
              </a:spcBef>
              <a:buNone/>
            </a:pPr>
            <a:r>
              <a:rPr lang="es-AR" sz="1100" dirty="0" smtClean="0">
                <a:latin typeface="Calibri" pitchFamily="34" charset="0"/>
                <a:cs typeface="Calibri" pitchFamily="34" charset="0"/>
              </a:rPr>
              <a:t>Esto se interpreta así: siempre que los valores iniciales de la variable x cumplan la precondición  {x ≤ 5 }  y se ejecute el  algoritmo se verificará  la postcondición  { x ≤ 22} </a:t>
            </a:r>
            <a:endParaRPr lang="es-ES" sz="1100" dirty="0" smtClean="0">
              <a:latin typeface="Calibri" pitchFamily="34" charset="0"/>
              <a:cs typeface="Calibri" pitchFamily="34" charset="0"/>
            </a:endParaRPr>
          </a:p>
          <a:p>
            <a:pPr marL="446088" indent="0">
              <a:spcBef>
                <a:spcPts val="0"/>
              </a:spcBef>
            </a:pPr>
            <a:r>
              <a:rPr lang="es-AR" sz="1100" dirty="0" smtClean="0">
                <a:latin typeface="Calibri" pitchFamily="34" charset="0"/>
                <a:cs typeface="Calibri" pitchFamily="34" charset="0"/>
              </a:rPr>
              <a:t>  el algoritmo es correcto para  {P1: x&lt; 0}   dado que    {x&lt; 0} </a:t>
            </a:r>
            <a:r>
              <a:rPr lang="es-AR" sz="1100" i="1" dirty="0" smtClean="0">
                <a:latin typeface="Calibri" pitchFamily="34" charset="0"/>
                <a:cs typeface="Calibri" pitchFamily="34" charset="0"/>
              </a:rPr>
              <a:t>⇒</a:t>
            </a:r>
            <a:r>
              <a:rPr lang="es-AR" sz="1100" dirty="0" smtClean="0">
                <a:latin typeface="Calibri" pitchFamily="34" charset="0"/>
                <a:cs typeface="Calibri" pitchFamily="34" charset="0"/>
              </a:rPr>
              <a:t>  { x ≤ 5 }</a:t>
            </a:r>
            <a:endParaRPr lang="es-ES" sz="1100" dirty="0" smtClean="0">
              <a:latin typeface="Calibri" pitchFamily="34" charset="0"/>
              <a:cs typeface="Calibri" pitchFamily="34" charset="0"/>
            </a:endParaRPr>
          </a:p>
          <a:p>
            <a:pPr marL="533400" indent="-87313">
              <a:spcBef>
                <a:spcPts val="0"/>
              </a:spcBef>
            </a:pPr>
            <a:r>
              <a:rPr lang="es-AR" sz="1100" dirty="0" smtClean="0">
                <a:latin typeface="Calibri" pitchFamily="34" charset="0"/>
                <a:cs typeface="Calibri" pitchFamily="34" charset="0"/>
              </a:rPr>
              <a:t> el algoritmo no es correcto para {P2: x ≥ -1} dado que    {x ≥ -1}  no implica { x ≤ 5 }. Si bien existen valores ,como x=1, que hacen    válido el algoritmo; para otros como  x=7 no lo es.</a:t>
            </a:r>
            <a:endParaRPr lang="es-ES" sz="1100" dirty="0" smtClean="0">
              <a:latin typeface="Calibri" pitchFamily="34" charset="0"/>
              <a:cs typeface="Calibri" pitchFamily="34" charset="0"/>
            </a:endParaRPr>
          </a:p>
          <a:p>
            <a:pPr marL="0" indent="0">
              <a:spcBef>
                <a:spcPts val="0"/>
              </a:spcBef>
              <a:buNone/>
            </a:pPr>
            <a:r>
              <a:rPr lang="es-AR" sz="1100" b="1" dirty="0" smtClean="0">
                <a:latin typeface="Calibri" pitchFamily="34" charset="0"/>
                <a:cs typeface="Calibri" pitchFamily="34" charset="0"/>
              </a:rPr>
              <a:t>  </a:t>
            </a:r>
            <a:endParaRPr lang="es-ES" sz="1100" dirty="0" smtClean="0">
              <a:latin typeface="Calibri" pitchFamily="34" charset="0"/>
              <a:cs typeface="Calibri" pitchFamily="34" charset="0"/>
            </a:endParaRPr>
          </a:p>
          <a:p>
            <a:pPr marL="0" indent="0">
              <a:spcBef>
                <a:spcPts val="0"/>
              </a:spcBef>
              <a:buNone/>
            </a:pPr>
            <a:r>
              <a:rPr lang="es-AR" sz="1100" b="1" dirty="0" smtClean="0">
                <a:latin typeface="Calibri" pitchFamily="34" charset="0"/>
                <a:cs typeface="Calibri" pitchFamily="34" charset="0"/>
              </a:rPr>
              <a:t>Simplificando las acciones  </a:t>
            </a:r>
            <a:endParaRPr lang="es-ES" sz="1100" dirty="0" smtClean="0">
              <a:latin typeface="Calibri" pitchFamily="34" charset="0"/>
              <a:cs typeface="Calibri" pitchFamily="34" charset="0"/>
            </a:endParaRPr>
          </a:p>
          <a:p>
            <a:pPr marL="0" indent="0">
              <a:spcBef>
                <a:spcPts val="0"/>
              </a:spcBef>
              <a:buNone/>
            </a:pPr>
            <a:r>
              <a:rPr lang="es-AR" sz="1100" dirty="0" smtClean="0">
                <a:latin typeface="Calibri" pitchFamily="34" charset="0"/>
                <a:cs typeface="Calibri" pitchFamily="34" charset="0"/>
              </a:rPr>
              <a:t>Este  cálculo también puede expresarse de manera simplificada: </a:t>
            </a:r>
            <a:endParaRPr lang="es-ES" sz="1100" dirty="0" smtClean="0">
              <a:latin typeface="Calibri" pitchFamily="34" charset="0"/>
              <a:cs typeface="Calibri" pitchFamily="34" charset="0"/>
            </a:endParaRPr>
          </a:p>
          <a:p>
            <a:pPr marL="1524000" indent="0">
              <a:spcBef>
                <a:spcPts val="0"/>
              </a:spcBef>
              <a:buNone/>
            </a:pPr>
            <a:r>
              <a:rPr lang="es-AR" sz="1100" dirty="0" smtClean="0">
                <a:latin typeface="Calibri" pitchFamily="34" charset="0"/>
                <a:cs typeface="Calibri" pitchFamily="34" charset="0"/>
              </a:rPr>
              <a:t>{pmd} x= x*5 ; x = x-3 { x ≤ 22  ,  x Є Z} </a:t>
            </a:r>
            <a:endParaRPr lang="es-ES" sz="1100" dirty="0" smtClean="0">
              <a:latin typeface="Calibri" pitchFamily="34" charset="0"/>
              <a:cs typeface="Calibri" pitchFamily="34" charset="0"/>
            </a:endParaRPr>
          </a:p>
          <a:p>
            <a:pPr marL="1524000" indent="0">
              <a:spcBef>
                <a:spcPts val="0"/>
              </a:spcBef>
              <a:buNone/>
            </a:pPr>
            <a:r>
              <a:rPr lang="es-AR" sz="1100" dirty="0" smtClean="0">
                <a:latin typeface="Calibri" pitchFamily="34" charset="0"/>
                <a:cs typeface="Calibri" pitchFamily="34" charset="0"/>
              </a:rPr>
              <a:t>{pmd}  (((x ≤ 22)</a:t>
            </a:r>
            <a:r>
              <a:rPr lang="es-AR" sz="1100" baseline="-25000" dirty="0" smtClean="0">
                <a:latin typeface="Calibri" pitchFamily="34" charset="0"/>
                <a:cs typeface="Calibri" pitchFamily="34" charset="0"/>
              </a:rPr>
              <a:t>x </a:t>
            </a:r>
            <a:r>
              <a:rPr lang="es-AR" sz="1100" baseline="30000" dirty="0" err="1" smtClean="0">
                <a:latin typeface="Calibri" pitchFamily="34" charset="0"/>
                <a:cs typeface="Calibri" pitchFamily="34" charset="0"/>
              </a:rPr>
              <a:t>x</a:t>
            </a:r>
            <a:r>
              <a:rPr lang="es-AR" sz="1100" baseline="30000" dirty="0" smtClean="0">
                <a:latin typeface="Calibri" pitchFamily="34" charset="0"/>
                <a:cs typeface="Calibri" pitchFamily="34" charset="0"/>
              </a:rPr>
              <a:t>-3</a:t>
            </a:r>
            <a:r>
              <a:rPr lang="es-AR" sz="1100" dirty="0" smtClean="0">
                <a:latin typeface="Calibri" pitchFamily="34" charset="0"/>
                <a:cs typeface="Calibri" pitchFamily="34" charset="0"/>
              </a:rPr>
              <a:t>) </a:t>
            </a:r>
            <a:r>
              <a:rPr lang="es-AR" sz="1100" baseline="-25000" dirty="0" err="1" smtClean="0">
                <a:latin typeface="Calibri" pitchFamily="34" charset="0"/>
                <a:cs typeface="Calibri" pitchFamily="34" charset="0"/>
              </a:rPr>
              <a:t>x</a:t>
            </a:r>
            <a:r>
              <a:rPr lang="es-AR" sz="1100" baseline="30000" dirty="0" err="1" smtClean="0">
                <a:latin typeface="Calibri" pitchFamily="34" charset="0"/>
                <a:cs typeface="Calibri" pitchFamily="34" charset="0"/>
              </a:rPr>
              <a:t>x</a:t>
            </a:r>
            <a:r>
              <a:rPr lang="es-AR" sz="1100" baseline="30000" dirty="0" smtClean="0">
                <a:latin typeface="Calibri" pitchFamily="34" charset="0"/>
                <a:cs typeface="Calibri" pitchFamily="34" charset="0"/>
              </a:rPr>
              <a:t>*5</a:t>
            </a:r>
            <a:r>
              <a:rPr lang="es-AR" sz="1100" dirty="0" smtClean="0">
                <a:latin typeface="Calibri" pitchFamily="34" charset="0"/>
                <a:cs typeface="Calibri" pitchFamily="34" charset="0"/>
              </a:rPr>
              <a:t>)  </a:t>
            </a:r>
            <a:r>
              <a:rPr lang="el-GR" sz="1100" dirty="0" smtClean="0">
                <a:latin typeface="Calibri" pitchFamily="34" charset="0"/>
                <a:cs typeface="Calibri" pitchFamily="34" charset="0"/>
              </a:rPr>
              <a:t>Ξ</a:t>
            </a:r>
            <a:r>
              <a:rPr lang="es-AR" sz="1100" dirty="0" smtClean="0">
                <a:latin typeface="Calibri" pitchFamily="34" charset="0"/>
                <a:cs typeface="Calibri" pitchFamily="34" charset="0"/>
              </a:rPr>
              <a:t>   (( x-3 ≤ 22)</a:t>
            </a:r>
            <a:r>
              <a:rPr lang="es-AR" sz="1100" baseline="-25000" dirty="0" err="1" smtClean="0">
                <a:latin typeface="Calibri" pitchFamily="34" charset="0"/>
                <a:cs typeface="Calibri" pitchFamily="34" charset="0"/>
              </a:rPr>
              <a:t>x</a:t>
            </a:r>
            <a:r>
              <a:rPr lang="es-AR" sz="1100" baseline="30000" dirty="0" err="1" smtClean="0">
                <a:latin typeface="Calibri" pitchFamily="34" charset="0"/>
                <a:cs typeface="Calibri" pitchFamily="34" charset="0"/>
              </a:rPr>
              <a:t>x</a:t>
            </a:r>
            <a:r>
              <a:rPr lang="es-AR" sz="1100" baseline="30000" dirty="0" smtClean="0">
                <a:latin typeface="Calibri" pitchFamily="34" charset="0"/>
                <a:cs typeface="Calibri" pitchFamily="34" charset="0"/>
              </a:rPr>
              <a:t>*5</a:t>
            </a:r>
            <a:r>
              <a:rPr lang="es-AR" sz="1100" dirty="0" smtClean="0">
                <a:latin typeface="Calibri" pitchFamily="34" charset="0"/>
                <a:cs typeface="Calibri" pitchFamily="34" charset="0"/>
              </a:rPr>
              <a:t>) </a:t>
            </a:r>
            <a:r>
              <a:rPr lang="el-GR" sz="1100" dirty="0" smtClean="0">
                <a:latin typeface="Calibri" pitchFamily="34" charset="0"/>
                <a:cs typeface="Calibri" pitchFamily="34" charset="0"/>
              </a:rPr>
              <a:t>Ξ</a:t>
            </a:r>
            <a:r>
              <a:rPr lang="es-AR" sz="1100" dirty="0" smtClean="0">
                <a:latin typeface="Calibri" pitchFamily="34" charset="0"/>
                <a:cs typeface="Calibri" pitchFamily="34" charset="0"/>
              </a:rPr>
              <a:t>  (x ≤ 25) </a:t>
            </a:r>
            <a:r>
              <a:rPr lang="es-AR" sz="1100" baseline="-25000" dirty="0" err="1" smtClean="0">
                <a:latin typeface="Calibri" pitchFamily="34" charset="0"/>
                <a:cs typeface="Calibri" pitchFamily="34" charset="0"/>
              </a:rPr>
              <a:t>x</a:t>
            </a:r>
            <a:r>
              <a:rPr lang="es-AR" sz="1100" baseline="30000" dirty="0" err="1" smtClean="0">
                <a:latin typeface="Calibri" pitchFamily="34" charset="0"/>
                <a:cs typeface="Calibri" pitchFamily="34" charset="0"/>
              </a:rPr>
              <a:t>x</a:t>
            </a:r>
            <a:r>
              <a:rPr lang="es-AR" sz="1100" baseline="30000" dirty="0" smtClean="0">
                <a:latin typeface="Calibri" pitchFamily="34" charset="0"/>
                <a:cs typeface="Calibri" pitchFamily="34" charset="0"/>
              </a:rPr>
              <a:t>*5</a:t>
            </a:r>
            <a:r>
              <a:rPr lang="es-AR" sz="1100" dirty="0" smtClean="0">
                <a:latin typeface="Calibri" pitchFamily="34" charset="0"/>
                <a:cs typeface="Calibri" pitchFamily="34" charset="0"/>
              </a:rPr>
              <a:t> </a:t>
            </a:r>
            <a:r>
              <a:rPr lang="el-GR" sz="1100" dirty="0" smtClean="0">
                <a:latin typeface="Calibri" pitchFamily="34" charset="0"/>
                <a:cs typeface="Calibri" pitchFamily="34" charset="0"/>
              </a:rPr>
              <a:t>Ξ</a:t>
            </a:r>
            <a:r>
              <a:rPr lang="es-AR" sz="1100" dirty="0" smtClean="0">
                <a:latin typeface="Calibri" pitchFamily="34" charset="0"/>
                <a:cs typeface="Calibri" pitchFamily="34" charset="0"/>
              </a:rPr>
              <a:t>  (x*5 ≤ 25) </a:t>
            </a:r>
            <a:r>
              <a:rPr lang="el-GR" sz="1100" dirty="0" smtClean="0">
                <a:latin typeface="Calibri" pitchFamily="34" charset="0"/>
                <a:cs typeface="Calibri" pitchFamily="34" charset="0"/>
              </a:rPr>
              <a:t>Ξ</a:t>
            </a:r>
            <a:r>
              <a:rPr lang="es-AR" sz="1100" dirty="0" smtClean="0">
                <a:latin typeface="Calibri" pitchFamily="34" charset="0"/>
                <a:cs typeface="Calibri" pitchFamily="34" charset="0"/>
              </a:rPr>
              <a:t>  (x ≤ 5) </a:t>
            </a:r>
            <a:endParaRPr lang="es-ES" sz="1100" dirty="0" smtClean="0">
              <a:latin typeface="Calibri" pitchFamily="34" charset="0"/>
              <a:cs typeface="Calibri" pitchFamily="34" charset="0"/>
            </a:endParaRPr>
          </a:p>
          <a:p>
            <a:pPr marL="1524000" indent="0">
              <a:spcBef>
                <a:spcPts val="0"/>
              </a:spcBef>
              <a:buNone/>
            </a:pPr>
            <a:r>
              <a:rPr lang="es-AR" sz="1100" b="1" dirty="0" smtClean="0">
                <a:latin typeface="Calibri" pitchFamily="34" charset="0"/>
                <a:cs typeface="Calibri" pitchFamily="34" charset="0"/>
              </a:rPr>
              <a:t>{pmd: x ≤ 5 }</a:t>
            </a:r>
            <a:endParaRPr lang="es-ES" sz="1100" dirty="0" smtClean="0">
              <a:latin typeface="Calibri" pitchFamily="34" charset="0"/>
              <a:cs typeface="Calibri" pitchFamily="34" charset="0"/>
            </a:endParaRPr>
          </a:p>
          <a:p>
            <a:pPr marL="0" indent="0">
              <a:spcBef>
                <a:spcPts val="0"/>
              </a:spcBef>
              <a:buNone/>
            </a:pPr>
            <a:r>
              <a:rPr lang="es-AR" sz="1100" dirty="0" smtClean="0">
                <a:latin typeface="Calibri" pitchFamily="34" charset="0"/>
                <a:cs typeface="Calibri" pitchFamily="34" charset="0"/>
              </a:rPr>
              <a:t> </a:t>
            </a:r>
            <a:endParaRPr lang="es-ES" sz="1100" dirty="0" smtClean="0">
              <a:latin typeface="Calibri" pitchFamily="34" charset="0"/>
              <a:cs typeface="Calibri" pitchFamily="34" charset="0"/>
            </a:endParaRPr>
          </a:p>
          <a:p>
            <a:pPr marL="0" indent="0">
              <a:spcBef>
                <a:spcPts val="0"/>
              </a:spcBef>
              <a:buNone/>
            </a:pPr>
            <a:endParaRPr lang="es-AR" sz="1400" dirty="0" smtClean="0">
              <a:latin typeface="Calibri" pitchFamily="34" charset="0"/>
              <a:cs typeface="Calibri" pitchFamily="34" charset="0"/>
            </a:endParaRPr>
          </a:p>
          <a:p>
            <a:pPr marL="0" indent="0">
              <a:spcBef>
                <a:spcPts val="0"/>
              </a:spcBef>
              <a:buNone/>
            </a:pPr>
            <a:endParaRPr lang="es-AR" sz="1400" dirty="0" smtClean="0">
              <a:latin typeface="Calibri" pitchFamily="34" charset="0"/>
              <a:cs typeface="Calibri" pitchFamily="34" charset="0"/>
            </a:endParaRPr>
          </a:p>
          <a:p>
            <a:pPr marL="0" indent="0">
              <a:buNone/>
            </a:pPr>
            <a:endParaRPr lang="es-AR" sz="1400" dirty="0" smtClean="0">
              <a:latin typeface="Calibri" pitchFamily="34" charset="0"/>
              <a:cs typeface="Calibri" pitchFamily="34" charset="0"/>
            </a:endParaRPr>
          </a:p>
          <a:p>
            <a:pPr marL="0" indent="0">
              <a:buNone/>
            </a:pPr>
            <a:endParaRPr lang="es-AR" sz="1400" dirty="0" smtClean="0">
              <a:latin typeface="Calibri" pitchFamily="34" charset="0"/>
              <a:cs typeface="Calibri" pitchFamily="34" charset="0"/>
            </a:endParaRPr>
          </a:p>
          <a:p>
            <a:pPr marL="0" indent="0">
              <a:buNone/>
            </a:pPr>
            <a:endParaRPr lang="es-ES" sz="1400" dirty="0" smtClean="0">
              <a:latin typeface="Calibri" pitchFamily="34" charset="0"/>
              <a:cs typeface="Calibri" pitchFamily="34" charset="0"/>
            </a:endParaRPr>
          </a:p>
          <a:p>
            <a:endParaRPr lang="es-AR" sz="1400" dirty="0"/>
          </a:p>
        </p:txBody>
      </p:sp>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378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z="3200" b="1" dirty="0" smtClean="0">
                <a:solidFill>
                  <a:srgbClr val="4C6A54"/>
                </a:solidFill>
                <a:latin typeface="Times New Roman" pitchFamily="18" charset="0"/>
                <a:cs typeface="Times New Roman" pitchFamily="18" charset="0"/>
              </a:rPr>
              <a:t>Selección</a:t>
            </a:r>
          </a:p>
        </p:txBody>
      </p:sp>
      <p:sp>
        <p:nvSpPr>
          <p:cNvPr id="4" name="3 Marcador de contenido"/>
          <p:cNvSpPr>
            <a:spLocks noGrp="1"/>
          </p:cNvSpPr>
          <p:nvPr>
            <p:ph idx="1"/>
          </p:nvPr>
        </p:nvSpPr>
        <p:spPr>
          <a:xfrm>
            <a:off x="683568" y="1916832"/>
            <a:ext cx="8352928" cy="4797152"/>
          </a:xfrm>
        </p:spPr>
        <p:txBody>
          <a:bodyPr/>
          <a:lstStyle/>
          <a:p>
            <a:pPr marL="228600" indent="-228600">
              <a:spcBef>
                <a:spcPts val="0"/>
              </a:spcBef>
              <a:buNone/>
            </a:pPr>
            <a:r>
              <a:rPr lang="es-AR" sz="1100" dirty="0" smtClean="0">
                <a:latin typeface="Calibri" pitchFamily="34" charset="0"/>
                <a:cs typeface="Calibri" pitchFamily="34" charset="0"/>
              </a:rPr>
              <a:t>Hallar la precondición más débil para el </a:t>
            </a:r>
          </a:p>
          <a:p>
            <a:pPr>
              <a:spcBef>
                <a:spcPts val="0"/>
              </a:spcBef>
              <a:buNone/>
            </a:pPr>
            <a:r>
              <a:rPr lang="es-AR" sz="1100" dirty="0" smtClean="0">
                <a:latin typeface="Calibri" pitchFamily="34" charset="0"/>
                <a:cs typeface="Calibri" pitchFamily="34" charset="0"/>
              </a:rPr>
              <a:t> </a:t>
            </a:r>
            <a:r>
              <a:rPr lang="es-AR" sz="1100" b="1" i="1" dirty="0" smtClean="0">
                <a:latin typeface="Calibri" pitchFamily="34" charset="0"/>
                <a:cs typeface="Calibri" pitchFamily="34" charset="0"/>
              </a:rPr>
              <a:t> Sentencia de Selección  </a:t>
            </a:r>
            <a:endParaRPr lang="es-ES" sz="1100" b="1" i="1" dirty="0" smtClean="0">
              <a:latin typeface="Calibri" pitchFamily="34" charset="0"/>
              <a:cs typeface="Calibri" pitchFamily="34" charset="0"/>
            </a:endParaRPr>
          </a:p>
          <a:p>
            <a:pPr>
              <a:spcBef>
                <a:spcPts val="0"/>
              </a:spcBef>
              <a:buNone/>
            </a:pPr>
            <a:r>
              <a:rPr lang="es-AR" sz="1100" b="1" dirty="0" smtClean="0">
                <a:latin typeface="Calibri" pitchFamily="34" charset="0"/>
                <a:cs typeface="Calibri" pitchFamily="34" charset="0"/>
              </a:rPr>
              <a:t>Sentencias de Selección  con cláusula o rama sino</a:t>
            </a:r>
            <a:endParaRPr lang="es-ES" sz="1100" dirty="0" smtClean="0">
              <a:latin typeface="Calibri" pitchFamily="34" charset="0"/>
              <a:cs typeface="Calibri" pitchFamily="34" charset="0"/>
            </a:endParaRPr>
          </a:p>
          <a:p>
            <a:pPr>
              <a:spcBef>
                <a:spcPts val="0"/>
              </a:spcBef>
              <a:buNone/>
            </a:pPr>
            <a:r>
              <a:rPr lang="es-AR" sz="1100" dirty="0" smtClean="0">
                <a:latin typeface="Calibri" pitchFamily="34" charset="0"/>
                <a:cs typeface="Calibri" pitchFamily="34" charset="0"/>
              </a:rPr>
              <a:t>Si C1y C2 son dos partes de un programa y si B es una condición, entonces la acción</a:t>
            </a:r>
            <a:endParaRPr lang="es-ES" sz="1100" dirty="0" smtClean="0">
              <a:latin typeface="Calibri" pitchFamily="34" charset="0"/>
              <a:cs typeface="Calibri" pitchFamily="34" charset="0"/>
            </a:endParaRPr>
          </a:p>
          <a:p>
            <a:pPr>
              <a:spcBef>
                <a:spcPts val="0"/>
              </a:spcBef>
              <a:buNone/>
            </a:pPr>
            <a:r>
              <a:rPr lang="es-AR" sz="1100" dirty="0" smtClean="0">
                <a:latin typeface="Calibri" pitchFamily="34" charset="0"/>
                <a:cs typeface="Calibri" pitchFamily="34" charset="0"/>
              </a:rPr>
              <a:t>                  </a:t>
            </a:r>
            <a:r>
              <a:rPr lang="es-AR" sz="1100" b="1" dirty="0" smtClean="0">
                <a:latin typeface="Calibri" pitchFamily="34" charset="0"/>
                <a:cs typeface="Calibri" pitchFamily="34" charset="0"/>
              </a:rPr>
              <a:t>Si (B )</a:t>
            </a:r>
            <a:endParaRPr lang="es-ES" sz="1100" dirty="0" smtClean="0">
              <a:latin typeface="Calibri" pitchFamily="34" charset="0"/>
              <a:cs typeface="Calibri" pitchFamily="34" charset="0"/>
            </a:endParaRPr>
          </a:p>
          <a:p>
            <a:pPr>
              <a:spcBef>
                <a:spcPts val="0"/>
              </a:spcBef>
              <a:buNone/>
            </a:pPr>
            <a:r>
              <a:rPr lang="es-AR" sz="1100" b="1" dirty="0" smtClean="0">
                <a:latin typeface="Calibri" pitchFamily="34" charset="0"/>
                <a:cs typeface="Calibri" pitchFamily="34" charset="0"/>
              </a:rPr>
              <a:t>                          Entonces  C1</a:t>
            </a:r>
            <a:endParaRPr lang="es-ES" sz="1100" dirty="0" smtClean="0">
              <a:latin typeface="Calibri" pitchFamily="34" charset="0"/>
              <a:cs typeface="Calibri" pitchFamily="34" charset="0"/>
            </a:endParaRPr>
          </a:p>
          <a:p>
            <a:pPr>
              <a:spcBef>
                <a:spcPts val="0"/>
              </a:spcBef>
              <a:buNone/>
            </a:pPr>
            <a:r>
              <a:rPr lang="es-AR" sz="1100" b="1" dirty="0" smtClean="0">
                <a:latin typeface="Calibri" pitchFamily="34" charset="0"/>
                <a:cs typeface="Calibri" pitchFamily="34" charset="0"/>
              </a:rPr>
              <a:t>                          Sino C2</a:t>
            </a:r>
            <a:endParaRPr lang="es-ES" sz="1100" dirty="0" smtClean="0">
              <a:latin typeface="Calibri" pitchFamily="34" charset="0"/>
              <a:cs typeface="Calibri" pitchFamily="34" charset="0"/>
            </a:endParaRPr>
          </a:p>
          <a:p>
            <a:pPr>
              <a:spcBef>
                <a:spcPts val="0"/>
              </a:spcBef>
              <a:buNone/>
            </a:pPr>
            <a:r>
              <a:rPr lang="es-AR" sz="1100" b="1" dirty="0" smtClean="0">
                <a:latin typeface="Calibri" pitchFamily="34" charset="0"/>
                <a:cs typeface="Calibri" pitchFamily="34" charset="0"/>
              </a:rPr>
              <a:t>                    Finsi</a:t>
            </a:r>
            <a:endParaRPr lang="es-ES" sz="1100" dirty="0" smtClean="0">
              <a:latin typeface="Calibri" pitchFamily="34" charset="0"/>
              <a:cs typeface="Calibri" pitchFamily="34" charset="0"/>
            </a:endParaRPr>
          </a:p>
          <a:p>
            <a:pPr>
              <a:spcBef>
                <a:spcPts val="0"/>
              </a:spcBef>
              <a:buNone/>
            </a:pPr>
            <a:r>
              <a:rPr lang="es-AR" sz="1100" dirty="0" smtClean="0">
                <a:latin typeface="Calibri" pitchFamily="34" charset="0"/>
                <a:cs typeface="Calibri" pitchFamily="34" charset="0"/>
              </a:rPr>
              <a:t>se interpreta de la siguiente forma: si B es verdadero se ejecuta C1, si es falso se ejecuta  C2. </a:t>
            </a:r>
            <a:endParaRPr lang="es-ES" sz="1100" dirty="0" smtClean="0">
              <a:latin typeface="Calibri" pitchFamily="34" charset="0"/>
              <a:cs typeface="Calibri" pitchFamily="34" charset="0"/>
            </a:endParaRPr>
          </a:p>
          <a:p>
            <a:pPr>
              <a:spcBef>
                <a:spcPts val="0"/>
              </a:spcBef>
              <a:buNone/>
            </a:pPr>
            <a:endParaRPr lang="es-AR" sz="1100" dirty="0" smtClean="0">
              <a:latin typeface="Calibri" pitchFamily="34" charset="0"/>
              <a:cs typeface="Calibri" pitchFamily="34" charset="0"/>
            </a:endParaRPr>
          </a:p>
          <a:p>
            <a:pPr>
              <a:spcBef>
                <a:spcPts val="0"/>
              </a:spcBef>
              <a:buNone/>
            </a:pPr>
            <a:r>
              <a:rPr lang="es-AR" sz="1100" dirty="0" smtClean="0">
                <a:latin typeface="Calibri" pitchFamily="34" charset="0"/>
                <a:cs typeface="Calibri" pitchFamily="34" charset="0"/>
              </a:rPr>
              <a:t>Para  demostrar la corrección de una sentencia SI con una precondición {P} y una postcondición {Q} vamos a analizar dos casos</a:t>
            </a:r>
            <a:endParaRPr lang="es-ES" sz="1100" dirty="0" smtClean="0">
              <a:latin typeface="Calibri" pitchFamily="34" charset="0"/>
              <a:cs typeface="Calibri" pitchFamily="34" charset="0"/>
            </a:endParaRPr>
          </a:p>
          <a:p>
            <a:pPr>
              <a:spcBef>
                <a:spcPts val="0"/>
              </a:spcBef>
              <a:buNone/>
            </a:pPr>
            <a:r>
              <a:rPr lang="es-AR" sz="1100" dirty="0" smtClean="0">
                <a:latin typeface="Calibri" pitchFamily="34" charset="0"/>
                <a:cs typeface="Calibri" pitchFamily="34" charset="0"/>
              </a:rPr>
              <a:t>a) Se  conoce la precondición {P} y la postcondición {Q}</a:t>
            </a:r>
            <a:endParaRPr lang="es-ES" sz="1100" dirty="0" smtClean="0">
              <a:latin typeface="Calibri" pitchFamily="34" charset="0"/>
              <a:cs typeface="Calibri" pitchFamily="34" charset="0"/>
            </a:endParaRPr>
          </a:p>
          <a:p>
            <a:pPr>
              <a:spcBef>
                <a:spcPts val="0"/>
              </a:spcBef>
              <a:buNone/>
            </a:pPr>
            <a:r>
              <a:rPr lang="es-AR" sz="1100" dirty="0" smtClean="0">
                <a:latin typeface="Calibri" pitchFamily="34" charset="0"/>
                <a:cs typeface="Calibri" pitchFamily="34" charset="0"/>
              </a:rPr>
              <a:t>b) Se debe encontrar la pmd a partir de {Q}</a:t>
            </a:r>
            <a:endParaRPr lang="es-ES" sz="1100" dirty="0" smtClean="0">
              <a:latin typeface="Calibri" pitchFamily="34" charset="0"/>
              <a:cs typeface="Calibri" pitchFamily="34" charset="0"/>
            </a:endParaRPr>
          </a:p>
          <a:p>
            <a:pPr>
              <a:spcBef>
                <a:spcPts val="0"/>
              </a:spcBef>
              <a:buNone/>
            </a:pPr>
            <a:r>
              <a:rPr lang="es-AR" sz="1100" b="1" dirty="0" smtClean="0">
                <a:latin typeface="Calibri" pitchFamily="34" charset="0"/>
                <a:cs typeface="Calibri" pitchFamily="34" charset="0"/>
              </a:rPr>
              <a:t> </a:t>
            </a:r>
            <a:endParaRPr lang="es-ES" sz="1100" dirty="0" smtClean="0">
              <a:latin typeface="Calibri" pitchFamily="34" charset="0"/>
              <a:cs typeface="Calibri" pitchFamily="34" charset="0"/>
            </a:endParaRPr>
          </a:p>
          <a:p>
            <a:pPr>
              <a:spcBef>
                <a:spcPts val="0"/>
              </a:spcBef>
              <a:buNone/>
            </a:pPr>
            <a:endParaRPr lang="es-ES" sz="1100" dirty="0" smtClean="0">
              <a:latin typeface="Calibri" pitchFamily="34" charset="0"/>
              <a:cs typeface="Calibri" pitchFamily="34" charset="0"/>
            </a:endParaRPr>
          </a:p>
          <a:p>
            <a:pPr>
              <a:spcBef>
                <a:spcPts val="0"/>
              </a:spcBef>
              <a:buNone/>
            </a:pPr>
            <a:endParaRPr lang="es-ES" sz="1100" dirty="0" smtClean="0">
              <a:latin typeface="Calibri" pitchFamily="34" charset="0"/>
              <a:cs typeface="Calibri" pitchFamily="34" charset="0"/>
            </a:endParaRPr>
          </a:p>
          <a:p>
            <a:pPr>
              <a:spcBef>
                <a:spcPts val="0"/>
              </a:spcBef>
              <a:buNone/>
            </a:pPr>
            <a:endParaRPr lang="es-ES" sz="1100" dirty="0" smtClean="0">
              <a:latin typeface="Calibri" pitchFamily="34" charset="0"/>
              <a:cs typeface="Calibri" pitchFamily="34" charset="0"/>
            </a:endParaRPr>
          </a:p>
          <a:p>
            <a:pPr>
              <a:spcBef>
                <a:spcPts val="0"/>
              </a:spcBef>
              <a:buNone/>
            </a:pPr>
            <a:endParaRPr lang="es-ES" sz="1100" dirty="0" smtClean="0">
              <a:latin typeface="Calibri" pitchFamily="34" charset="0"/>
              <a:cs typeface="Calibri" pitchFamily="34" charset="0"/>
            </a:endParaRPr>
          </a:p>
          <a:p>
            <a:pPr>
              <a:spcBef>
                <a:spcPts val="0"/>
              </a:spcBef>
              <a:buNone/>
            </a:pPr>
            <a:endParaRPr lang="es-ES" sz="1100" dirty="0" smtClean="0">
              <a:latin typeface="Calibri" pitchFamily="34" charset="0"/>
              <a:cs typeface="Calibri" pitchFamily="34" charset="0"/>
            </a:endParaRPr>
          </a:p>
          <a:p>
            <a:pPr>
              <a:spcBef>
                <a:spcPts val="0"/>
              </a:spcBef>
              <a:buNone/>
            </a:pPr>
            <a:endParaRPr lang="es-ES" sz="1100" dirty="0" smtClean="0">
              <a:latin typeface="Calibri" pitchFamily="34" charset="0"/>
              <a:cs typeface="Calibri" pitchFamily="34" charset="0"/>
            </a:endParaRPr>
          </a:p>
          <a:p>
            <a:pPr>
              <a:spcBef>
                <a:spcPts val="0"/>
              </a:spcBef>
              <a:buNone/>
            </a:pPr>
            <a:endParaRPr lang="es-ES" sz="1100" dirty="0" smtClean="0">
              <a:latin typeface="Calibri" pitchFamily="34" charset="0"/>
              <a:cs typeface="Calibri" pitchFamily="34" charset="0"/>
            </a:endParaRPr>
          </a:p>
          <a:p>
            <a:pPr>
              <a:spcBef>
                <a:spcPts val="0"/>
              </a:spcBef>
              <a:buNone/>
            </a:pPr>
            <a:endParaRPr lang="es-ES" sz="1100" dirty="0" smtClean="0">
              <a:latin typeface="Calibri" pitchFamily="34" charset="0"/>
              <a:cs typeface="Calibri" pitchFamily="34" charset="0"/>
            </a:endParaRPr>
          </a:p>
          <a:p>
            <a:pPr>
              <a:spcBef>
                <a:spcPts val="0"/>
              </a:spcBef>
              <a:buNone/>
            </a:pPr>
            <a:endParaRPr lang="es-ES" sz="1100" dirty="0" smtClean="0">
              <a:latin typeface="Calibri" pitchFamily="34" charset="0"/>
              <a:cs typeface="Calibri" pitchFamily="34" charset="0"/>
            </a:endParaRPr>
          </a:p>
          <a:p>
            <a:pPr>
              <a:spcBef>
                <a:spcPts val="0"/>
              </a:spcBef>
              <a:buNone/>
            </a:pPr>
            <a:endParaRPr lang="es-ES" sz="1100" dirty="0" smtClean="0">
              <a:latin typeface="Calibri" pitchFamily="34" charset="0"/>
              <a:cs typeface="Calibri" pitchFamily="34" charset="0"/>
            </a:endParaRPr>
          </a:p>
          <a:p>
            <a:pPr>
              <a:spcBef>
                <a:spcPts val="0"/>
              </a:spcBef>
              <a:buNone/>
            </a:pPr>
            <a:endParaRPr lang="es-ES" sz="1100" dirty="0" smtClean="0">
              <a:latin typeface="Calibri" pitchFamily="34" charset="0"/>
              <a:cs typeface="Calibri" pitchFamily="34" charset="0"/>
            </a:endParaRPr>
          </a:p>
          <a:p>
            <a:pPr>
              <a:spcBef>
                <a:spcPts val="0"/>
              </a:spcBef>
              <a:buNone/>
            </a:pPr>
            <a:r>
              <a:rPr lang="es-AR" sz="1100" b="1" dirty="0" smtClean="0">
                <a:latin typeface="Calibri" pitchFamily="34" charset="0"/>
                <a:cs typeface="Calibri" pitchFamily="34" charset="0"/>
              </a:rPr>
              <a:t> </a:t>
            </a:r>
            <a:r>
              <a:rPr lang="es-ES" sz="1100" dirty="0" smtClean="0">
                <a:latin typeface="Calibri" pitchFamily="34" charset="0"/>
                <a:cs typeface="Calibri" pitchFamily="34" charset="0"/>
              </a:rPr>
              <a:t> </a:t>
            </a:r>
            <a:r>
              <a:rPr lang="es-AR" sz="1100" b="1" dirty="0" smtClean="0">
                <a:latin typeface="Calibri" pitchFamily="34" charset="0"/>
                <a:cs typeface="Calibri" pitchFamily="34" charset="0"/>
              </a:rPr>
              <a:t> </a:t>
            </a:r>
            <a:endParaRPr lang="es-ES" sz="1100" dirty="0" smtClean="0">
              <a:latin typeface="Calibri" pitchFamily="34" charset="0"/>
              <a:cs typeface="Calibri" pitchFamily="34" charset="0"/>
            </a:endParaRPr>
          </a:p>
          <a:p>
            <a:pPr>
              <a:spcBef>
                <a:spcPts val="0"/>
              </a:spcBef>
              <a:buNone/>
            </a:pPr>
            <a:r>
              <a:rPr lang="es-AR" sz="1100" b="1" dirty="0" smtClean="0">
                <a:latin typeface="Calibri" pitchFamily="34" charset="0"/>
                <a:cs typeface="Calibri" pitchFamily="34" charset="0"/>
              </a:rPr>
              <a:t> La verificación de una sentencia condicional simple se apoya en la regla condicional, que establece que hay que verificar primero el camino del </a:t>
            </a:r>
            <a:r>
              <a:rPr lang="es-ES" sz="1100" b="1" dirty="0" smtClean="0">
                <a:latin typeface="Calibri" pitchFamily="34" charset="0"/>
                <a:cs typeface="Calibri" pitchFamily="34" charset="0"/>
              </a:rPr>
              <a:t>si</a:t>
            </a:r>
            <a:r>
              <a:rPr lang="es-AR" sz="1100" b="1" dirty="0" smtClean="0">
                <a:latin typeface="Calibri" pitchFamily="34" charset="0"/>
                <a:cs typeface="Calibri" pitchFamily="34" charset="0"/>
              </a:rPr>
              <a:t> asumiendo cierta la condición, y luego el camino de </a:t>
            </a:r>
            <a:r>
              <a:rPr lang="es-ES" sz="1100" b="1" dirty="0" smtClean="0">
                <a:latin typeface="Calibri" pitchFamily="34" charset="0"/>
                <a:cs typeface="Calibri" pitchFamily="34" charset="0"/>
              </a:rPr>
              <a:t>sino</a:t>
            </a:r>
            <a:r>
              <a:rPr lang="es-AR" sz="1100" b="1" dirty="0" smtClean="0">
                <a:latin typeface="Calibri" pitchFamily="34" charset="0"/>
                <a:cs typeface="Calibri" pitchFamily="34" charset="0"/>
              </a:rPr>
              <a:t>, asumiéndola falsa.</a:t>
            </a:r>
            <a:r>
              <a:rPr lang="es-ES" sz="1100" b="1" dirty="0" smtClean="0">
                <a:latin typeface="Calibri" pitchFamily="34" charset="0"/>
                <a:cs typeface="Calibri" pitchFamily="34" charset="0"/>
              </a:rPr>
              <a:t> </a:t>
            </a:r>
            <a:r>
              <a:rPr lang="es-AR" sz="1100" b="1" dirty="0" smtClean="0">
                <a:latin typeface="Calibri" pitchFamily="34" charset="0"/>
                <a:cs typeface="Calibri" pitchFamily="34" charset="0"/>
              </a:rPr>
              <a:t> </a:t>
            </a:r>
            <a:endParaRPr lang="es-ES" sz="1100" b="1" dirty="0" smtClean="0">
              <a:latin typeface="Calibri" pitchFamily="34" charset="0"/>
              <a:cs typeface="Calibri" pitchFamily="34" charset="0"/>
            </a:endParaRPr>
          </a:p>
          <a:p>
            <a:pPr>
              <a:spcBef>
                <a:spcPts val="0"/>
              </a:spcBef>
              <a:buNone/>
            </a:pPr>
            <a:r>
              <a:rPr lang="es-AR" sz="1100" b="1" dirty="0" smtClean="0">
                <a:latin typeface="Calibri" pitchFamily="34" charset="0"/>
                <a:cs typeface="Calibri" pitchFamily="34" charset="0"/>
              </a:rPr>
              <a:t> </a:t>
            </a:r>
            <a:endParaRPr lang="es-ES" sz="1100" b="1" dirty="0" smtClean="0">
              <a:latin typeface="Calibri" pitchFamily="34" charset="0"/>
              <a:cs typeface="Calibri" pitchFamily="34" charset="0"/>
            </a:endParaRPr>
          </a:p>
          <a:p>
            <a:pPr>
              <a:spcBef>
                <a:spcPts val="0"/>
              </a:spcBef>
              <a:buNone/>
            </a:pPr>
            <a:r>
              <a:rPr lang="es-AR" sz="1100" dirty="0" smtClean="0">
                <a:latin typeface="Calibri" pitchFamily="34" charset="0"/>
                <a:cs typeface="Calibri" pitchFamily="34" charset="0"/>
              </a:rPr>
              <a:t> </a:t>
            </a:r>
            <a:endParaRPr lang="es-ES" sz="1100" dirty="0" smtClean="0">
              <a:latin typeface="Calibri" pitchFamily="34" charset="0"/>
              <a:cs typeface="Calibri" pitchFamily="34" charset="0"/>
            </a:endParaRPr>
          </a:p>
        </p:txBody>
      </p:sp>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378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grpSp>
        <p:nvGrpSpPr>
          <p:cNvPr id="38914" name="Group 94"/>
          <p:cNvGrpSpPr>
            <a:grpSpLocks/>
          </p:cNvGrpSpPr>
          <p:nvPr/>
        </p:nvGrpSpPr>
        <p:grpSpPr bwMode="auto">
          <a:xfrm>
            <a:off x="6012160" y="1844824"/>
            <a:ext cx="2664296" cy="1822897"/>
            <a:chOff x="3242" y="3038"/>
            <a:chExt cx="3923" cy="3097"/>
          </a:xfrm>
        </p:grpSpPr>
        <p:cxnSp>
          <p:nvCxnSpPr>
            <p:cNvPr id="76" name="AutoShape 95"/>
            <p:cNvCxnSpPr>
              <a:cxnSpLocks noChangeShapeType="1"/>
            </p:cNvCxnSpPr>
            <p:nvPr/>
          </p:nvCxnSpPr>
          <p:spPr bwMode="auto">
            <a:xfrm>
              <a:off x="5209" y="3038"/>
              <a:ext cx="0" cy="775"/>
            </a:xfrm>
            <a:prstGeom prst="straightConnector1">
              <a:avLst/>
            </a:prstGeom>
            <a:noFill/>
            <a:ln w="9525">
              <a:solidFill>
                <a:srgbClr val="000000"/>
              </a:solidFill>
              <a:round/>
              <a:headEnd/>
              <a:tailEnd type="triangle" w="med" len="med"/>
            </a:ln>
          </p:spPr>
        </p:cxnSp>
        <p:grpSp>
          <p:nvGrpSpPr>
            <p:cNvPr id="77" name="Group 96"/>
            <p:cNvGrpSpPr>
              <a:grpSpLocks/>
            </p:cNvGrpSpPr>
            <p:nvPr/>
          </p:nvGrpSpPr>
          <p:grpSpPr bwMode="auto">
            <a:xfrm>
              <a:off x="3242" y="3195"/>
              <a:ext cx="3923" cy="2940"/>
              <a:chOff x="3420" y="12657"/>
              <a:chExt cx="3923" cy="2782"/>
            </a:xfrm>
          </p:grpSpPr>
          <p:sp>
            <p:nvSpPr>
              <p:cNvPr id="78" name="AutoShape 5"/>
              <p:cNvSpPr>
                <a:spLocks noChangeArrowheads="1"/>
              </p:cNvSpPr>
              <p:nvPr/>
            </p:nvSpPr>
            <p:spPr bwMode="auto">
              <a:xfrm>
                <a:off x="4818" y="13293"/>
                <a:ext cx="1150" cy="637"/>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 sz="1100" b="1" i="0" u="none" strike="noStrike" cap="none" normalizeH="0" baseline="0" smtClean="0">
                    <a:ln>
                      <a:noFill/>
                    </a:ln>
                    <a:solidFill>
                      <a:schemeClr val="tx1"/>
                    </a:solidFill>
                    <a:effectLst/>
                    <a:latin typeface="Calibri" pitchFamily="34" charset="0"/>
                    <a:cs typeface="Arial" pitchFamily="34" charset="0"/>
                  </a:rPr>
                  <a:t>B</a:t>
                </a: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79" name="Text Box 98"/>
              <p:cNvSpPr txBox="1">
                <a:spLocks noChangeArrowheads="1"/>
              </p:cNvSpPr>
              <p:nvPr/>
            </p:nvSpPr>
            <p:spPr bwMode="auto">
              <a:xfrm>
                <a:off x="5414" y="12657"/>
                <a:ext cx="499" cy="41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1200" b="0" i="0" u="none" strike="noStrike" cap="none" normalizeH="0" baseline="0" smtClean="0">
                    <a:ln>
                      <a:noFill/>
                    </a:ln>
                    <a:solidFill>
                      <a:schemeClr val="tx1"/>
                    </a:solidFill>
                    <a:effectLst/>
                    <a:latin typeface="Calibri" pitchFamily="34" charset="0"/>
                    <a:cs typeface="Arial" pitchFamily="34" charset="0"/>
                  </a:rPr>
                  <a:t>P</a:t>
                </a: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80" name="Text Box 99"/>
              <p:cNvSpPr txBox="1">
                <a:spLocks noChangeArrowheads="1"/>
              </p:cNvSpPr>
              <p:nvPr/>
            </p:nvSpPr>
            <p:spPr bwMode="auto">
              <a:xfrm>
                <a:off x="6258" y="13182"/>
                <a:ext cx="1011" cy="41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1100" b="0" i="0" u="none" strike="noStrike" cap="none" normalizeH="0" baseline="0" smtClean="0">
                    <a:ln>
                      <a:noFill/>
                    </a:ln>
                    <a:solidFill>
                      <a:srgbClr val="000000"/>
                    </a:solidFill>
                    <a:effectLst/>
                    <a:latin typeface="Calibri" pitchFamily="34" charset="0"/>
                    <a:cs typeface="Arial" pitchFamily="34" charset="0"/>
                  </a:rPr>
                  <a:t>P Λ</a:t>
                </a:r>
                <a:r>
                  <a:rPr kumimoji="0" lang="es-ES" sz="1100" b="0" i="0" u="none" strike="noStrike" cap="none" normalizeH="0" baseline="0" smtClean="0">
                    <a:ln>
                      <a:noFill/>
                    </a:ln>
                    <a:solidFill>
                      <a:srgbClr val="000080"/>
                    </a:solidFill>
                    <a:effectLst/>
                    <a:latin typeface="Calibri" pitchFamily="34" charset="0"/>
                    <a:cs typeface="Arial" pitchFamily="34" charset="0"/>
                  </a:rPr>
                  <a:t> </a:t>
                </a:r>
                <a:r>
                  <a:rPr kumimoji="0" lang="es-ES" sz="1100" b="0" i="0" u="none" strike="noStrike" cap="none" normalizeH="0" baseline="0" smtClean="0">
                    <a:ln>
                      <a:noFill/>
                    </a:ln>
                    <a:solidFill>
                      <a:schemeClr val="tx1"/>
                    </a:solidFill>
                    <a:effectLst/>
                    <a:latin typeface="Calibri" pitchFamily="34" charset="0"/>
                    <a:cs typeface="Arial" pitchFamily="34" charset="0"/>
                  </a:rPr>
                  <a:t>¬B</a:t>
                </a: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81" name="Text Box 100"/>
              <p:cNvSpPr txBox="1">
                <a:spLocks noChangeArrowheads="1"/>
              </p:cNvSpPr>
              <p:nvPr/>
            </p:nvSpPr>
            <p:spPr bwMode="auto">
              <a:xfrm>
                <a:off x="3738" y="13183"/>
                <a:ext cx="919" cy="41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1100" b="0" i="0" u="none" strike="noStrike" cap="none" normalizeH="0" baseline="0" smtClean="0">
                    <a:ln>
                      <a:noFill/>
                    </a:ln>
                    <a:solidFill>
                      <a:schemeClr val="tx1"/>
                    </a:solidFill>
                    <a:effectLst/>
                    <a:latin typeface="Calibri" pitchFamily="34" charset="0"/>
                    <a:cs typeface="Arial" pitchFamily="34" charset="0"/>
                  </a:rPr>
                  <a:t>P </a:t>
                </a:r>
                <a:r>
                  <a:rPr kumimoji="0" lang="es-ES" sz="1100" b="0" i="0" u="none" strike="noStrike" cap="none" normalizeH="0" baseline="0" smtClean="0">
                    <a:ln>
                      <a:noFill/>
                    </a:ln>
                    <a:solidFill>
                      <a:srgbClr val="000000"/>
                    </a:solidFill>
                    <a:effectLst/>
                    <a:latin typeface="Calibri" pitchFamily="34" charset="0"/>
                    <a:cs typeface="Arial" pitchFamily="34" charset="0"/>
                  </a:rPr>
                  <a:t>Λ</a:t>
                </a:r>
                <a:r>
                  <a:rPr kumimoji="0" lang="es-ES" sz="1100" b="0" i="0" u="none" strike="noStrike" cap="none" normalizeH="0" baseline="0" smtClean="0">
                    <a:ln>
                      <a:noFill/>
                    </a:ln>
                    <a:solidFill>
                      <a:schemeClr val="tx1"/>
                    </a:solidFill>
                    <a:effectLst/>
                    <a:latin typeface="Calibri" pitchFamily="34" charset="0"/>
                    <a:cs typeface="Arial" pitchFamily="34" charset="0"/>
                  </a:rPr>
                  <a:t>B</a:t>
                </a: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82" name="Text Box 101"/>
              <p:cNvSpPr txBox="1">
                <a:spLocks noChangeArrowheads="1"/>
              </p:cNvSpPr>
              <p:nvPr/>
            </p:nvSpPr>
            <p:spPr bwMode="auto">
              <a:xfrm>
                <a:off x="6650" y="13930"/>
                <a:ext cx="693" cy="42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pitchFamily="34" charset="0"/>
                  </a:rPr>
                  <a:t>C2</a:t>
                </a: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83" name="Text Box 102"/>
              <p:cNvSpPr txBox="1">
                <a:spLocks noChangeArrowheads="1"/>
              </p:cNvSpPr>
              <p:nvPr/>
            </p:nvSpPr>
            <p:spPr bwMode="auto">
              <a:xfrm>
                <a:off x="3420" y="13861"/>
                <a:ext cx="739" cy="41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pitchFamily="34" charset="0"/>
                  </a:rPr>
                  <a:t>C1</a:t>
                </a: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s-ES" sz="1100" b="0" i="0" u="none" strike="noStrike" cap="none" normalizeH="0" baseline="0" smtClean="0">
                    <a:ln>
                      <a:noFill/>
                    </a:ln>
                    <a:solidFill>
                      <a:schemeClr val="tx1"/>
                    </a:solidFill>
                    <a:effectLst/>
                    <a:latin typeface="Calibri" pitchFamily="34" charset="0"/>
                    <a:cs typeface="Arial" pitchFamily="34" charset="0"/>
                  </a:rPr>
                  <a:t>P</a:t>
                </a: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84" name="Text Box 103"/>
              <p:cNvSpPr txBox="1">
                <a:spLocks noChangeArrowheads="1"/>
              </p:cNvSpPr>
              <p:nvPr/>
            </p:nvSpPr>
            <p:spPr bwMode="auto">
              <a:xfrm>
                <a:off x="5469" y="15024"/>
                <a:ext cx="499" cy="41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1200" b="0" i="0" u="none" strike="noStrike" cap="none" normalizeH="0" baseline="0" smtClean="0">
                    <a:ln>
                      <a:noFill/>
                    </a:ln>
                    <a:solidFill>
                      <a:schemeClr val="tx1"/>
                    </a:solidFill>
                    <a:effectLst/>
                    <a:latin typeface="Calibri" pitchFamily="34" charset="0"/>
                    <a:cs typeface="Arial" pitchFamily="34" charset="0"/>
                  </a:rPr>
                  <a:t>Q</a:t>
                </a: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85" name="AutoShape 104"/>
              <p:cNvCxnSpPr>
                <a:cxnSpLocks noChangeShapeType="1"/>
              </p:cNvCxnSpPr>
              <p:nvPr/>
            </p:nvCxnSpPr>
            <p:spPr bwMode="auto">
              <a:xfrm rot="10800000" flipV="1">
                <a:off x="3877" y="13598"/>
                <a:ext cx="941" cy="263"/>
              </a:xfrm>
              <a:prstGeom prst="bentConnector3">
                <a:avLst>
                  <a:gd name="adj1" fmla="val 99995"/>
                </a:avLst>
              </a:prstGeom>
              <a:noFill/>
              <a:ln w="9525">
                <a:solidFill>
                  <a:srgbClr val="000000"/>
                </a:solidFill>
                <a:miter lim="800000"/>
                <a:headEnd/>
                <a:tailEnd type="triangle" w="med" len="med"/>
              </a:ln>
            </p:spPr>
          </p:cxnSp>
          <p:cxnSp>
            <p:nvCxnSpPr>
              <p:cNvPr id="86" name="AutoShape 105"/>
              <p:cNvCxnSpPr>
                <a:cxnSpLocks noChangeShapeType="1"/>
              </p:cNvCxnSpPr>
              <p:nvPr/>
            </p:nvCxnSpPr>
            <p:spPr bwMode="auto">
              <a:xfrm>
                <a:off x="5913" y="13598"/>
                <a:ext cx="1065" cy="332"/>
              </a:xfrm>
              <a:prstGeom prst="bentConnector3">
                <a:avLst>
                  <a:gd name="adj1" fmla="val 100657"/>
                </a:avLst>
              </a:prstGeom>
              <a:noFill/>
              <a:ln w="9525">
                <a:solidFill>
                  <a:srgbClr val="000000"/>
                </a:solidFill>
                <a:miter lim="800000"/>
                <a:headEnd/>
                <a:tailEnd type="triangle" w="med" len="med"/>
              </a:ln>
            </p:spPr>
          </p:cxnSp>
          <p:cxnSp>
            <p:nvCxnSpPr>
              <p:cNvPr id="87" name="AutoShape 106"/>
              <p:cNvCxnSpPr>
                <a:cxnSpLocks noChangeShapeType="1"/>
              </p:cNvCxnSpPr>
              <p:nvPr/>
            </p:nvCxnSpPr>
            <p:spPr bwMode="auto">
              <a:xfrm rot="10800000" flipV="1">
                <a:off x="5317" y="14359"/>
                <a:ext cx="1661" cy="526"/>
              </a:xfrm>
              <a:prstGeom prst="bentConnector3">
                <a:avLst>
                  <a:gd name="adj1" fmla="val -907"/>
                </a:avLst>
              </a:prstGeom>
              <a:noFill/>
              <a:ln w="9525">
                <a:solidFill>
                  <a:srgbClr val="000000"/>
                </a:solidFill>
                <a:miter lim="800000"/>
                <a:headEnd/>
                <a:tailEnd/>
              </a:ln>
            </p:spPr>
          </p:cxnSp>
          <p:cxnSp>
            <p:nvCxnSpPr>
              <p:cNvPr id="88" name="AutoShape 107"/>
              <p:cNvCxnSpPr>
                <a:cxnSpLocks noChangeShapeType="1"/>
              </p:cNvCxnSpPr>
              <p:nvPr/>
            </p:nvCxnSpPr>
            <p:spPr bwMode="auto">
              <a:xfrm flipH="1">
                <a:off x="5289" y="14885"/>
                <a:ext cx="14" cy="485"/>
              </a:xfrm>
              <a:prstGeom prst="straightConnector1">
                <a:avLst/>
              </a:prstGeom>
              <a:noFill/>
              <a:ln w="9525">
                <a:solidFill>
                  <a:srgbClr val="000000"/>
                </a:solidFill>
                <a:round/>
                <a:headEnd/>
                <a:tailEnd type="triangle" w="med" len="med"/>
              </a:ln>
            </p:spPr>
          </p:cxnSp>
          <p:cxnSp>
            <p:nvCxnSpPr>
              <p:cNvPr id="89" name="AutoShape 108"/>
              <p:cNvCxnSpPr>
                <a:cxnSpLocks noChangeShapeType="1"/>
              </p:cNvCxnSpPr>
              <p:nvPr/>
            </p:nvCxnSpPr>
            <p:spPr bwMode="auto">
              <a:xfrm>
                <a:off x="3738" y="14276"/>
                <a:ext cx="1579" cy="609"/>
              </a:xfrm>
              <a:prstGeom prst="bentConnector3">
                <a:avLst>
                  <a:gd name="adj1" fmla="val 3481"/>
                </a:avLst>
              </a:prstGeom>
              <a:noFill/>
              <a:ln w="9525">
                <a:solidFill>
                  <a:srgbClr val="000000"/>
                </a:solidFill>
                <a:miter lim="800000"/>
                <a:headEnd/>
                <a:tailEnd/>
              </a:ln>
            </p:spPr>
          </p:cxnSp>
        </p:grpSp>
      </p:grpSp>
      <p:sp>
        <p:nvSpPr>
          <p:cNvPr id="38929" name="Text Box 17"/>
          <p:cNvSpPr txBox="1">
            <a:spLocks noChangeArrowheads="1"/>
          </p:cNvSpPr>
          <p:nvPr/>
        </p:nvSpPr>
        <p:spPr bwMode="auto">
          <a:xfrm>
            <a:off x="960714" y="4149080"/>
            <a:ext cx="3672408" cy="20447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100" b="1" i="0" u="none" strike="noStrike" cap="none" normalizeH="0" baseline="0" dirty="0" smtClean="0">
                <a:ln>
                  <a:noFill/>
                </a:ln>
                <a:solidFill>
                  <a:schemeClr val="tx1"/>
                </a:solidFill>
                <a:effectLst/>
                <a:latin typeface="Calibri" pitchFamily="34" charset="0"/>
                <a:cs typeface="Arial" pitchFamily="34" charset="0"/>
              </a:rPr>
              <a:t>Caso a: Se  conoce la precondición {P} y la postcondición {Q}</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dirty="0" smtClean="0">
                <a:ln>
                  <a:noFill/>
                </a:ln>
                <a:solidFill>
                  <a:schemeClr val="tx1"/>
                </a:solidFill>
                <a:effectLst/>
                <a:latin typeface="Calibri" pitchFamily="34" charset="0"/>
                <a:cs typeface="Arial" pitchFamily="34" charset="0"/>
              </a:rPr>
              <a:t>En este caso se debe considerar:</a:t>
            </a:r>
          </a:p>
          <a:p>
            <a:pPr marL="0" marR="0" lvl="1" algn="just" defTabSz="914400" rtl="0" eaLnBrk="1" fontAlgn="base" latinLnBrk="0" hangingPunct="1">
              <a:lnSpc>
                <a:spcPct val="100000"/>
              </a:lnSpc>
              <a:spcBef>
                <a:spcPct val="0"/>
              </a:spcBef>
              <a:spcAft>
                <a:spcPct val="0"/>
              </a:spcAft>
              <a:buClrTx/>
              <a:buSzTx/>
              <a:buFont typeface="Symbol" pitchFamily="18" charset="2"/>
              <a:buChar char="·"/>
              <a:tabLst/>
            </a:pPr>
            <a:r>
              <a:rPr kumimoji="0" lang="es-AR" sz="1100" b="0" i="0" u="none" strike="noStrike" cap="none" normalizeH="0" baseline="0" dirty="0" smtClean="0">
                <a:ln>
                  <a:noFill/>
                </a:ln>
                <a:solidFill>
                  <a:schemeClr val="tx1"/>
                </a:solidFill>
                <a:effectLst/>
                <a:latin typeface="Calibri" pitchFamily="34" charset="0"/>
                <a:cs typeface="Arial" pitchFamily="34" charset="0"/>
              </a:rPr>
              <a:t>Si el </a:t>
            </a:r>
            <a:r>
              <a:rPr kumimoji="0" lang="es-AR" sz="1100" b="1" i="0" u="none" strike="noStrike" cap="none" normalizeH="0" baseline="0" dirty="0" smtClean="0">
                <a:ln>
                  <a:noFill/>
                </a:ln>
                <a:solidFill>
                  <a:schemeClr val="tx1"/>
                </a:solidFill>
                <a:effectLst/>
                <a:latin typeface="Calibri" pitchFamily="34" charset="0"/>
                <a:cs typeface="Arial" pitchFamily="34" charset="0"/>
              </a:rPr>
              <a:t>estado inicial satisface B</a:t>
            </a:r>
            <a:r>
              <a:rPr kumimoji="0" lang="es-AR" sz="1100" b="0" i="0" u="none" strike="noStrike" cap="none" normalizeH="0" baseline="0" dirty="0" smtClean="0">
                <a:ln>
                  <a:noFill/>
                </a:ln>
                <a:solidFill>
                  <a:schemeClr val="tx1"/>
                </a:solidFill>
                <a:effectLst/>
                <a:latin typeface="Calibri" pitchFamily="34" charset="0"/>
                <a:cs typeface="Arial" pitchFamily="34" charset="0"/>
              </a:rPr>
              <a:t> además de P entonces se ejecutará C1 y por tanto la verificación equivaldrá a demostrar que :</a:t>
            </a:r>
            <a:r>
              <a:rPr kumimoji="0" lang="es-AR" sz="1100" b="1" i="0" u="none" strike="noStrike" cap="none" normalizeH="0" baseline="0" dirty="0" smtClean="0">
                <a:ln>
                  <a:noFill/>
                </a:ln>
                <a:solidFill>
                  <a:schemeClr val="tx1"/>
                </a:solidFill>
                <a:effectLst/>
                <a:latin typeface="Calibri" pitchFamily="34" charset="0"/>
                <a:cs typeface="Arial" pitchFamily="34" charset="0"/>
              </a:rPr>
              <a:t> {P Λ B} C1 {Q}</a:t>
            </a:r>
            <a:r>
              <a:rPr kumimoji="0" lang="es-AR" sz="1100" b="0" i="0" u="none" strike="noStrike" cap="none" normalizeH="0" baseline="0" dirty="0" smtClean="0">
                <a:ln>
                  <a:noFill/>
                </a:ln>
                <a:solidFill>
                  <a:schemeClr val="tx1"/>
                </a:solidFill>
                <a:effectLst/>
                <a:latin typeface="Calibri" pitchFamily="34" charset="0"/>
                <a:cs typeface="Arial" pitchFamily="34" charset="0"/>
              </a:rPr>
              <a:t> es correcto.</a:t>
            </a:r>
          </a:p>
          <a:p>
            <a:pPr marL="0" marR="0" lvl="1" algn="just" defTabSz="914400" rtl="0" eaLnBrk="1" fontAlgn="base" latinLnBrk="0" hangingPunct="1">
              <a:lnSpc>
                <a:spcPct val="100000"/>
              </a:lnSpc>
              <a:spcBef>
                <a:spcPct val="0"/>
              </a:spcBef>
              <a:spcAft>
                <a:spcPct val="0"/>
              </a:spcAft>
              <a:buClrTx/>
              <a:buSzTx/>
              <a:buFont typeface="Symbol" pitchFamily="18" charset="2"/>
              <a:buChar char="·"/>
              <a:tabLst/>
            </a:pPr>
            <a:r>
              <a:rPr kumimoji="0" lang="es-AR" sz="1100" b="0" i="0" u="none" strike="noStrike" cap="none" normalizeH="0" baseline="0" dirty="0" smtClean="0">
                <a:ln>
                  <a:noFill/>
                </a:ln>
                <a:solidFill>
                  <a:schemeClr val="tx1"/>
                </a:solidFill>
                <a:effectLst/>
                <a:latin typeface="Calibri" pitchFamily="34" charset="0"/>
                <a:cs typeface="Arial" pitchFamily="34" charset="0"/>
              </a:rPr>
              <a:t>Si el </a:t>
            </a:r>
            <a:r>
              <a:rPr kumimoji="0" lang="es-AR" sz="1100" b="1" i="0" u="none" strike="noStrike" cap="none" normalizeH="0" baseline="0" dirty="0" smtClean="0">
                <a:ln>
                  <a:noFill/>
                </a:ln>
                <a:solidFill>
                  <a:schemeClr val="tx1"/>
                </a:solidFill>
                <a:effectLst/>
                <a:latin typeface="Calibri" pitchFamily="34" charset="0"/>
                <a:cs typeface="Arial" pitchFamily="34" charset="0"/>
              </a:rPr>
              <a:t>estado inicial no satisface B</a:t>
            </a:r>
            <a:r>
              <a:rPr kumimoji="0" lang="es-AR" sz="1100" b="0" i="0" u="none" strike="noStrike" cap="none" normalizeH="0" baseline="0" dirty="0" smtClean="0">
                <a:ln>
                  <a:noFill/>
                </a:ln>
                <a:solidFill>
                  <a:schemeClr val="tx1"/>
                </a:solidFill>
                <a:effectLst/>
                <a:latin typeface="Calibri" pitchFamily="34" charset="0"/>
                <a:cs typeface="Arial" pitchFamily="34" charset="0"/>
              </a:rPr>
              <a:t> entonces se ejecutará C2 y por tanto la verificación equivaldrá a demostrar que:  </a:t>
            </a:r>
          </a:p>
          <a:p>
            <a:pPr marL="0" marR="0" lvl="1" algn="just" defTabSz="914400" rtl="0" eaLnBrk="1" fontAlgn="base" latinLnBrk="0" hangingPunct="1">
              <a:lnSpc>
                <a:spcPct val="100000"/>
              </a:lnSpc>
              <a:spcBef>
                <a:spcPct val="0"/>
              </a:spcBef>
              <a:spcAft>
                <a:spcPct val="0"/>
              </a:spcAft>
              <a:buClrTx/>
              <a:buSzTx/>
              <a:buNone/>
              <a:tabLst/>
            </a:pPr>
            <a:r>
              <a:rPr lang="es-AR" sz="1100" dirty="0" smtClean="0">
                <a:latin typeface="Calibri" pitchFamily="34" charset="0"/>
                <a:cs typeface="Arial" pitchFamily="34" charset="0"/>
              </a:rPr>
              <a:t>{</a:t>
            </a:r>
            <a:r>
              <a:rPr kumimoji="0" lang="es-AR" sz="1100" b="1" i="0" u="none" strike="noStrike" cap="none" normalizeH="0" baseline="0" dirty="0" smtClean="0">
                <a:ln>
                  <a:noFill/>
                </a:ln>
                <a:solidFill>
                  <a:schemeClr val="tx1"/>
                </a:solidFill>
                <a:effectLst/>
                <a:latin typeface="Calibri" pitchFamily="34" charset="0"/>
                <a:cs typeface="Arial" pitchFamily="34" charset="0"/>
              </a:rPr>
              <a:t>P Λ¬B} C2 {Q}</a:t>
            </a:r>
            <a:r>
              <a:rPr kumimoji="0" lang="es-AR" sz="1100" b="0" i="0" u="none" strike="noStrike" cap="none" normalizeH="0" baseline="0" dirty="0" smtClean="0">
                <a:ln>
                  <a:noFill/>
                </a:ln>
                <a:solidFill>
                  <a:schemeClr val="tx1"/>
                </a:solidFill>
                <a:effectLst/>
                <a:latin typeface="Calibri" pitchFamily="34" charset="0"/>
                <a:cs typeface="Arial" pitchFamily="34" charset="0"/>
              </a:rPr>
              <a:t> es correcto.</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dirty="0" smtClean="0">
                <a:ln>
                  <a:noFill/>
                </a:ln>
                <a:solidFill>
                  <a:schemeClr val="tx1"/>
                </a:solidFill>
                <a:effectLst/>
                <a:latin typeface="Calibri" pitchFamily="34" charset="0"/>
                <a:cs typeface="Arial" pitchFamily="34" charset="0"/>
              </a:rPr>
              <a:t>Esto es,  se debe probar: </a:t>
            </a:r>
            <a:r>
              <a:rPr kumimoji="0" lang="es-ES" sz="1100" b="0" i="0" u="none" strike="noStrike" cap="none" normalizeH="0" baseline="0" dirty="0" smtClean="0">
                <a:ln>
                  <a:noFill/>
                </a:ln>
                <a:solidFill>
                  <a:srgbClr val="0000FF"/>
                </a:solidFill>
                <a:effectLst/>
                <a:latin typeface="Calibri" pitchFamily="34"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dirty="0" smtClean="0">
                <a:ln>
                  <a:noFill/>
                </a:ln>
                <a:solidFill>
                  <a:schemeClr val="tx1"/>
                </a:solidFill>
                <a:effectLst/>
                <a:latin typeface="Calibri" pitchFamily="34" charset="0"/>
                <a:cs typeface="Arial" pitchFamily="34" charset="0"/>
              </a:rPr>
              <a:t>{</a:t>
            </a:r>
            <a:r>
              <a:rPr kumimoji="0" lang="es-ES" sz="1100" b="1" i="0" u="none" strike="noStrike" cap="none" normalizeH="0" baseline="0" dirty="0" smtClean="0">
                <a:ln>
                  <a:noFill/>
                </a:ln>
                <a:solidFill>
                  <a:schemeClr val="tx1"/>
                </a:solidFill>
                <a:effectLst/>
                <a:latin typeface="Calibri" pitchFamily="34" charset="0"/>
                <a:cs typeface="Arial" pitchFamily="34" charset="0"/>
              </a:rPr>
              <a:t>P Λ B</a:t>
            </a:r>
            <a:r>
              <a:rPr kumimoji="0" lang="es-ES" sz="1100" b="0" i="0" u="none" strike="noStrike" cap="none" normalizeH="0" baseline="0" dirty="0" smtClean="0">
                <a:ln>
                  <a:noFill/>
                </a:ln>
                <a:solidFill>
                  <a:schemeClr val="tx1"/>
                </a:solidFill>
                <a:effectLst/>
                <a:latin typeface="Calibri" pitchFamily="34" charset="0"/>
                <a:cs typeface="Arial" pitchFamily="34" charset="0"/>
              </a:rPr>
              <a:t> } </a:t>
            </a:r>
            <a:r>
              <a:rPr kumimoji="0" lang="es-ES" sz="1100" b="0" i="0" u="none" strike="noStrike" cap="none" normalizeH="0" baseline="0" dirty="0" smtClean="0">
                <a:ln>
                  <a:noFill/>
                </a:ln>
                <a:solidFill>
                  <a:schemeClr val="tx1"/>
                </a:solidFill>
                <a:effectLst/>
                <a:latin typeface="Cambria Math" pitchFamily="18" charset="0"/>
                <a:cs typeface="Arial" pitchFamily="34" charset="0"/>
              </a:rPr>
              <a:t>⇒</a:t>
            </a:r>
            <a:r>
              <a:rPr kumimoji="0" lang="es-ES" sz="1100" b="0" i="0" u="none" strike="noStrike" cap="none" normalizeH="0" baseline="0" dirty="0" smtClean="0">
                <a:ln>
                  <a:noFill/>
                </a:ln>
                <a:solidFill>
                  <a:schemeClr val="tx1"/>
                </a:solidFill>
                <a:effectLst/>
                <a:latin typeface="Calibri" pitchFamily="34" charset="0"/>
                <a:cs typeface="Arial" pitchFamily="34" charset="0"/>
              </a:rPr>
              <a:t> pmd(Q, C1)  Λ  {</a:t>
            </a:r>
            <a:r>
              <a:rPr kumimoji="0" lang="es-ES" sz="1100" b="1" i="0" u="none" strike="noStrike" cap="none" normalizeH="0" baseline="0" dirty="0" smtClean="0">
                <a:ln>
                  <a:noFill/>
                </a:ln>
                <a:solidFill>
                  <a:schemeClr val="tx1"/>
                </a:solidFill>
                <a:effectLst/>
                <a:latin typeface="Calibri" pitchFamily="34" charset="0"/>
                <a:cs typeface="Arial" pitchFamily="34" charset="0"/>
              </a:rPr>
              <a:t>P Λ ¬ B</a:t>
            </a:r>
            <a:r>
              <a:rPr kumimoji="0" lang="es-ES" sz="1100" b="0" i="0" u="none" strike="noStrike" cap="none" normalizeH="0" baseline="0" dirty="0" smtClean="0">
                <a:ln>
                  <a:noFill/>
                </a:ln>
                <a:solidFill>
                  <a:schemeClr val="tx1"/>
                </a:solidFill>
                <a:effectLst/>
                <a:latin typeface="Calibri" pitchFamily="34" charset="0"/>
                <a:cs typeface="Arial" pitchFamily="34" charset="0"/>
              </a:rPr>
              <a:t>} </a:t>
            </a:r>
            <a:r>
              <a:rPr kumimoji="0" lang="es-ES" sz="1100" b="0" i="0" u="none" strike="noStrike" cap="none" normalizeH="0" baseline="0" dirty="0" smtClean="0">
                <a:ln>
                  <a:noFill/>
                </a:ln>
                <a:solidFill>
                  <a:schemeClr val="tx1"/>
                </a:solidFill>
                <a:effectLst/>
                <a:latin typeface="Cambria Math" pitchFamily="18" charset="0"/>
                <a:cs typeface="Arial" pitchFamily="34" charset="0"/>
              </a:rPr>
              <a:t>⇒</a:t>
            </a:r>
            <a:r>
              <a:rPr kumimoji="0" lang="es-ES" sz="1100" b="0" i="0" u="none" strike="noStrike" cap="none" normalizeH="0" baseline="0" dirty="0" smtClean="0">
                <a:ln>
                  <a:noFill/>
                </a:ln>
                <a:solidFill>
                  <a:schemeClr val="tx1"/>
                </a:solidFill>
                <a:effectLst/>
                <a:latin typeface="Calibri" pitchFamily="34" charset="0"/>
                <a:cs typeface="Arial" pitchFamily="34" charset="0"/>
              </a:rPr>
              <a:t> pmd(Q, C2)  </a:t>
            </a: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8930" name="Text Box 18"/>
          <p:cNvSpPr txBox="1">
            <a:spLocks noChangeArrowheads="1"/>
          </p:cNvSpPr>
          <p:nvPr/>
        </p:nvSpPr>
        <p:spPr bwMode="auto">
          <a:xfrm>
            <a:off x="4921154" y="4149080"/>
            <a:ext cx="3672408" cy="208823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es-ES" sz="1100" b="1" i="0" u="none" strike="noStrike" cap="none" normalizeH="0" baseline="0" dirty="0" smtClean="0">
                <a:ln>
                  <a:noFill/>
                </a:ln>
                <a:solidFill>
                  <a:schemeClr val="tx1"/>
                </a:solidFill>
                <a:effectLst/>
                <a:latin typeface="Calibri" pitchFamily="34" charset="0"/>
                <a:cs typeface="Arial" pitchFamily="34" charset="0"/>
              </a:rPr>
              <a:t>Caso b: Se debe encontrar la pmd a partir de {Q}</a:t>
            </a:r>
          </a:p>
          <a:p>
            <a:pPr marL="0" marR="0" lvl="0" indent="0" algn="l" defTabSz="914400" rtl="0" eaLnBrk="1" fontAlgn="base" latinLnBrk="0" hangingPunct="1">
              <a:lnSpc>
                <a:spcPct val="100000"/>
              </a:lnSpc>
              <a:spcBef>
                <a:spcPct val="0"/>
              </a:spcBef>
              <a:spcAft>
                <a:spcPts val="0"/>
              </a:spcAft>
              <a:buClrTx/>
              <a:buSzTx/>
              <a:buFontTx/>
              <a:buNone/>
              <a:tabLst/>
            </a:pPr>
            <a:r>
              <a:rPr kumimoji="0" lang="es-ES" sz="1100" b="1" i="0" u="none" strike="noStrike" cap="none" normalizeH="0" baseline="0" dirty="0" smtClean="0">
                <a:ln>
                  <a:noFill/>
                </a:ln>
                <a:solidFill>
                  <a:schemeClr val="tx1"/>
                </a:solidFill>
                <a:effectLst/>
                <a:latin typeface="Calibri" pitchFamily="34" charset="0"/>
                <a:cs typeface="Arial" pitchFamily="34" charset="0"/>
              </a:rPr>
              <a:t>    {Pmd} Si ( B )  Entonces  C1  Sino  C2  Finsi  {Q}</a:t>
            </a:r>
          </a:p>
          <a:p>
            <a:pPr marL="0" marR="0" lvl="0" indent="0" algn="l" defTabSz="914400" rtl="0" eaLnBrk="1" fontAlgn="base" latinLnBrk="0" hangingPunct="1">
              <a:lnSpc>
                <a:spcPct val="100000"/>
              </a:lnSpc>
              <a:spcBef>
                <a:spcPct val="0"/>
              </a:spcBef>
              <a:spcAft>
                <a:spcPts val="0"/>
              </a:spcAft>
              <a:buClrTx/>
              <a:buSzTx/>
              <a:buFontTx/>
              <a:buNone/>
              <a:tabLst/>
            </a:pPr>
            <a:r>
              <a:rPr kumimoji="0" lang="es-ES" sz="1100" b="0" i="0" u="none" strike="noStrike" cap="none" normalizeH="0" baseline="0" dirty="0" smtClean="0">
                <a:ln>
                  <a:noFill/>
                </a:ln>
                <a:solidFill>
                  <a:schemeClr val="tx1"/>
                </a:solidFill>
                <a:effectLst/>
                <a:latin typeface="Calibri" pitchFamily="34" charset="0"/>
                <a:cs typeface="Arial" pitchFamily="34" charset="0"/>
              </a:rPr>
              <a:t>En este caso se deben  encontrar las precondiciones  {P1 } y  {P2 } correspondientes a cada una de las ramas, tales que :   </a:t>
            </a:r>
            <a:r>
              <a:rPr kumimoji="0" lang="es-ES" sz="1100" b="1" i="0" u="none" strike="noStrike" cap="none" normalizeH="0" baseline="0" dirty="0" smtClean="0">
                <a:ln>
                  <a:noFill/>
                </a:ln>
                <a:solidFill>
                  <a:schemeClr val="tx1"/>
                </a:solidFill>
                <a:effectLst/>
                <a:latin typeface="Calibri" pitchFamily="34" charset="0"/>
                <a:cs typeface="Arial" pitchFamily="34" charset="0"/>
              </a:rPr>
              <a:t>{P1 Λ B} C1 {Q} es correcto y {P2 Λ¬B} C2 {Q} es correcto. </a:t>
            </a:r>
          </a:p>
          <a:p>
            <a:pPr marL="0" marR="0" lvl="0" indent="0" algn="l" defTabSz="914400" rtl="0" eaLnBrk="1" fontAlgn="base" latinLnBrk="0" hangingPunct="1">
              <a:lnSpc>
                <a:spcPct val="100000"/>
              </a:lnSpc>
              <a:spcBef>
                <a:spcPct val="0"/>
              </a:spcBef>
              <a:spcAft>
                <a:spcPts val="0"/>
              </a:spcAft>
              <a:buClrTx/>
              <a:buSzTx/>
              <a:buFontTx/>
              <a:buNone/>
              <a:tabLst/>
            </a:pPr>
            <a:endParaRPr kumimoji="0" lang="es-ES" sz="1100" b="1"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0"/>
              </a:spcAft>
              <a:buClrTx/>
              <a:buSzTx/>
              <a:buFontTx/>
              <a:buNone/>
              <a:tabLst/>
            </a:pPr>
            <a:r>
              <a:rPr kumimoji="0" lang="es-ES" sz="1100" b="0" i="0" u="none" strike="noStrike" cap="none" normalizeH="0" baseline="0" dirty="0" smtClean="0">
                <a:ln>
                  <a:noFill/>
                </a:ln>
                <a:solidFill>
                  <a:schemeClr val="tx1"/>
                </a:solidFill>
                <a:effectLst/>
                <a:latin typeface="Calibri" pitchFamily="34" charset="0"/>
                <a:cs typeface="Arial" pitchFamily="34" charset="0"/>
              </a:rPr>
              <a:t>Entonces  la pmd es:  </a:t>
            </a:r>
            <a:r>
              <a:rPr kumimoji="0" lang="es-ES" sz="1100" b="1" i="0" u="none" strike="noStrike" cap="none" normalizeH="0" baseline="0" dirty="0" smtClean="0">
                <a:ln>
                  <a:noFill/>
                </a:ln>
                <a:solidFill>
                  <a:schemeClr val="tx1"/>
                </a:solidFill>
                <a:effectLst/>
                <a:latin typeface="Calibri" pitchFamily="34" charset="0"/>
                <a:cs typeface="Arial" pitchFamily="34" charset="0"/>
              </a:rPr>
              <a:t>{pmd }     {P1 } v  {P2 } </a:t>
            </a:r>
          </a:p>
          <a:p>
            <a:pPr marL="0" marR="0" lvl="0" indent="0" algn="l" defTabSz="914400" rtl="0" eaLnBrk="1" fontAlgn="base" latinLnBrk="0" hangingPunct="1">
              <a:lnSpc>
                <a:spcPct val="100000"/>
              </a:lnSpc>
              <a:spcBef>
                <a:spcPct val="0"/>
              </a:spcBef>
              <a:spcAft>
                <a:spcPts val="0"/>
              </a:spcAft>
              <a:buClrTx/>
              <a:buSzTx/>
              <a:buFontTx/>
              <a:buNone/>
              <a:tabLst/>
            </a:pPr>
            <a:r>
              <a:rPr kumimoji="0" lang="es-ES" sz="1100" b="0" i="0" u="none" strike="noStrike" cap="none" normalizeH="0" baseline="0" dirty="0" smtClean="0">
                <a:ln>
                  <a:noFill/>
                </a:ln>
                <a:solidFill>
                  <a:schemeClr val="tx1"/>
                </a:solidFill>
                <a:effectLst/>
                <a:latin typeface="Calibri" pitchFamily="34" charset="0"/>
                <a:cs typeface="Arial" pitchFamily="34" charset="0"/>
              </a:rPr>
              <a:t>A partir de la postcondición Q se  obtiene  mediante un razonamiento deductivo las precondiciones  P1 y P2, correspondientes a las sentencias  C1 y C2 respectivamente, siendo  {pmd}  la  disyunción de ambas.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z="3200" b="1" dirty="0" smtClean="0">
                <a:solidFill>
                  <a:srgbClr val="4C6A54"/>
                </a:solidFill>
                <a:latin typeface="Times New Roman" pitchFamily="18" charset="0"/>
                <a:cs typeface="Times New Roman" pitchFamily="18" charset="0"/>
              </a:rPr>
              <a:t>Selección</a:t>
            </a:r>
          </a:p>
        </p:txBody>
      </p:sp>
      <p:sp>
        <p:nvSpPr>
          <p:cNvPr id="4" name="3 Marcador de contenido"/>
          <p:cNvSpPr>
            <a:spLocks noGrp="1"/>
          </p:cNvSpPr>
          <p:nvPr>
            <p:ph idx="1"/>
          </p:nvPr>
        </p:nvSpPr>
        <p:spPr>
          <a:xfrm>
            <a:off x="683568" y="1916832"/>
            <a:ext cx="8352928" cy="4797152"/>
          </a:xfrm>
        </p:spPr>
        <p:txBody>
          <a:bodyPr/>
          <a:lstStyle/>
          <a:p>
            <a:pPr>
              <a:spcBef>
                <a:spcPts val="0"/>
              </a:spcBef>
              <a:buNone/>
            </a:pPr>
            <a:r>
              <a:rPr lang="es-AR" sz="1100" b="1" dirty="0" smtClean="0">
                <a:latin typeface="Calibri" pitchFamily="34" charset="0"/>
                <a:cs typeface="Calibri" pitchFamily="34" charset="0"/>
              </a:rPr>
              <a:t> </a:t>
            </a:r>
            <a:r>
              <a:rPr lang="es-AR" sz="1100" dirty="0" smtClean="0">
                <a:latin typeface="Calibri" pitchFamily="34" charset="0"/>
                <a:cs typeface="Calibri" pitchFamily="34" charset="0"/>
              </a:rPr>
              <a:t>Demostrar que el siguiente algoritmo, que calcula el máximo entre 2 números, es correcto para las especificaciones dadas.</a:t>
            </a:r>
            <a:endParaRPr lang="es-ES" sz="1100" dirty="0" smtClean="0">
              <a:latin typeface="Calibri" pitchFamily="34" charset="0"/>
              <a:cs typeface="Calibri" pitchFamily="34" charset="0"/>
            </a:endParaRPr>
          </a:p>
          <a:p>
            <a:pPr>
              <a:spcBef>
                <a:spcPts val="0"/>
              </a:spcBef>
              <a:buNone/>
            </a:pPr>
            <a:r>
              <a:rPr lang="es-AR" sz="1100" dirty="0" smtClean="0">
                <a:latin typeface="Calibri" pitchFamily="34" charset="0"/>
                <a:cs typeface="Calibri" pitchFamily="34" charset="0"/>
              </a:rPr>
              <a:t>     { }  </a:t>
            </a:r>
            <a:endParaRPr lang="es-ES" sz="1100" dirty="0" smtClean="0">
              <a:latin typeface="Calibri" pitchFamily="34" charset="0"/>
              <a:cs typeface="Calibri" pitchFamily="34" charset="0"/>
            </a:endParaRPr>
          </a:p>
          <a:p>
            <a:pPr>
              <a:spcBef>
                <a:spcPts val="0"/>
              </a:spcBef>
              <a:buNone/>
            </a:pPr>
            <a:r>
              <a:rPr lang="es-AR" sz="1100" dirty="0" smtClean="0">
                <a:latin typeface="Calibri" pitchFamily="34" charset="0"/>
                <a:cs typeface="Calibri" pitchFamily="34" charset="0"/>
              </a:rPr>
              <a:t>        SI  (a&gt;b)  </a:t>
            </a:r>
            <a:endParaRPr lang="es-ES" sz="1100" dirty="0" smtClean="0">
              <a:latin typeface="Calibri" pitchFamily="34" charset="0"/>
              <a:cs typeface="Calibri" pitchFamily="34" charset="0"/>
            </a:endParaRPr>
          </a:p>
          <a:p>
            <a:pPr>
              <a:spcBef>
                <a:spcPts val="0"/>
              </a:spcBef>
              <a:buNone/>
            </a:pPr>
            <a:r>
              <a:rPr lang="es-AR" sz="1100" dirty="0" smtClean="0">
                <a:latin typeface="Calibri" pitchFamily="34" charset="0"/>
                <a:cs typeface="Calibri" pitchFamily="34" charset="0"/>
              </a:rPr>
              <a:t>                   entonces m=a   </a:t>
            </a:r>
            <a:endParaRPr lang="es-ES" sz="1100" dirty="0" smtClean="0">
              <a:latin typeface="Calibri" pitchFamily="34" charset="0"/>
              <a:cs typeface="Calibri" pitchFamily="34" charset="0"/>
            </a:endParaRPr>
          </a:p>
          <a:p>
            <a:pPr>
              <a:spcBef>
                <a:spcPts val="0"/>
              </a:spcBef>
              <a:buNone/>
            </a:pPr>
            <a:r>
              <a:rPr lang="es-AR" sz="1100" dirty="0" smtClean="0">
                <a:latin typeface="Calibri" pitchFamily="34" charset="0"/>
                <a:cs typeface="Calibri" pitchFamily="34" charset="0"/>
              </a:rPr>
              <a:t>                    sino  m=b </a:t>
            </a:r>
            <a:endParaRPr lang="es-ES" sz="1100" dirty="0" smtClean="0">
              <a:latin typeface="Calibri" pitchFamily="34" charset="0"/>
              <a:cs typeface="Calibri" pitchFamily="34" charset="0"/>
            </a:endParaRPr>
          </a:p>
          <a:p>
            <a:pPr>
              <a:spcBef>
                <a:spcPts val="0"/>
              </a:spcBef>
              <a:buNone/>
            </a:pPr>
            <a:r>
              <a:rPr lang="es-AR" sz="1100" dirty="0" smtClean="0">
                <a:latin typeface="Calibri" pitchFamily="34" charset="0"/>
                <a:cs typeface="Calibri" pitchFamily="34" charset="0"/>
              </a:rPr>
              <a:t>            Finsi  </a:t>
            </a:r>
            <a:endParaRPr lang="es-ES" sz="1100" dirty="0" smtClean="0">
              <a:latin typeface="Calibri" pitchFamily="34" charset="0"/>
              <a:cs typeface="Calibri" pitchFamily="34" charset="0"/>
            </a:endParaRPr>
          </a:p>
          <a:p>
            <a:pPr>
              <a:spcBef>
                <a:spcPts val="0"/>
              </a:spcBef>
              <a:buNone/>
            </a:pPr>
            <a:r>
              <a:rPr lang="es-AR" sz="1100" dirty="0" smtClean="0">
                <a:latin typeface="Calibri" pitchFamily="34" charset="0"/>
                <a:cs typeface="Calibri" pitchFamily="34" charset="0"/>
              </a:rPr>
              <a:t>     {(</a:t>
            </a:r>
            <a:r>
              <a:rPr lang="es-AR" sz="1100" dirty="0" err="1" smtClean="0">
                <a:latin typeface="Calibri" pitchFamily="34" charset="0"/>
                <a:cs typeface="Calibri" pitchFamily="34" charset="0"/>
              </a:rPr>
              <a:t>m≥a</a:t>
            </a:r>
            <a:r>
              <a:rPr lang="es-AR" sz="1100" dirty="0" smtClean="0">
                <a:latin typeface="Calibri" pitchFamily="34" charset="0"/>
                <a:cs typeface="Calibri" pitchFamily="34" charset="0"/>
              </a:rPr>
              <a:t>) Λ (m ≥b)}</a:t>
            </a:r>
          </a:p>
          <a:p>
            <a:pPr>
              <a:spcBef>
                <a:spcPts val="0"/>
              </a:spcBef>
              <a:buNone/>
            </a:pPr>
            <a:endParaRPr lang="es-ES" sz="500" b="1" dirty="0" smtClean="0">
              <a:latin typeface="Calibri" pitchFamily="34" charset="0"/>
              <a:cs typeface="Arial" pitchFamily="34" charset="0"/>
            </a:endParaRPr>
          </a:p>
          <a:p>
            <a:pPr>
              <a:spcBef>
                <a:spcPts val="0"/>
              </a:spcBef>
              <a:buNone/>
            </a:pPr>
            <a:r>
              <a:rPr lang="es-ES" sz="1100" b="1" dirty="0" smtClean="0">
                <a:latin typeface="Calibri" pitchFamily="34" charset="0"/>
                <a:cs typeface="Arial" pitchFamily="34" charset="0"/>
              </a:rPr>
              <a:t>Caso a: : Se  conoce la precondición {P} y la postcondición {Q}</a:t>
            </a:r>
            <a:endParaRPr lang="es-ES" sz="1100" dirty="0" smtClean="0">
              <a:latin typeface="Calibri" pitchFamily="34" charset="0"/>
              <a:cs typeface="Calibri" pitchFamily="34" charset="0"/>
            </a:endParaRPr>
          </a:p>
          <a:p>
            <a:pPr>
              <a:spcBef>
                <a:spcPts val="0"/>
              </a:spcBef>
              <a:buNone/>
            </a:pPr>
            <a:r>
              <a:rPr lang="es-AR" sz="1100" dirty="0" smtClean="0">
                <a:latin typeface="Calibri" pitchFamily="34" charset="0"/>
                <a:cs typeface="Calibri" pitchFamily="34" charset="0"/>
              </a:rPr>
              <a:t> </a:t>
            </a:r>
            <a:endParaRPr lang="es-ES" sz="1100" dirty="0" smtClean="0">
              <a:latin typeface="Calibri" pitchFamily="34" charset="0"/>
              <a:cs typeface="Calibri" pitchFamily="34" charset="0"/>
            </a:endParaRPr>
          </a:p>
          <a:p>
            <a:pPr>
              <a:spcBef>
                <a:spcPts val="0"/>
              </a:spcBef>
              <a:buNone/>
            </a:pPr>
            <a:r>
              <a:rPr lang="es-AR" sz="1100" dirty="0" smtClean="0">
                <a:latin typeface="Calibri" pitchFamily="34" charset="0"/>
                <a:cs typeface="Calibri" pitchFamily="34" charset="0"/>
              </a:rPr>
              <a:t> </a:t>
            </a:r>
            <a:endParaRPr lang="es-ES" sz="1100" dirty="0" smtClean="0">
              <a:latin typeface="Calibri" pitchFamily="34" charset="0"/>
              <a:cs typeface="Calibri" pitchFamily="34" charset="0"/>
            </a:endParaRPr>
          </a:p>
          <a:p>
            <a:pPr>
              <a:spcBef>
                <a:spcPts val="0"/>
              </a:spcBef>
              <a:buNone/>
            </a:pPr>
            <a:r>
              <a:rPr lang="es-AR" sz="1100" dirty="0" smtClean="0">
                <a:latin typeface="Calibri" pitchFamily="34" charset="0"/>
                <a:cs typeface="Calibri" pitchFamily="34" charset="0"/>
              </a:rPr>
              <a:t> </a:t>
            </a:r>
            <a:endParaRPr lang="es-ES" sz="1100" dirty="0" smtClean="0">
              <a:latin typeface="Calibri" pitchFamily="34" charset="0"/>
              <a:cs typeface="Calibri" pitchFamily="34" charset="0"/>
            </a:endParaRPr>
          </a:p>
          <a:p>
            <a:pPr>
              <a:spcBef>
                <a:spcPts val="0"/>
              </a:spcBef>
              <a:buNone/>
            </a:pPr>
            <a:r>
              <a:rPr lang="es-AR" sz="1100" dirty="0" smtClean="0">
                <a:latin typeface="Calibri" pitchFamily="34" charset="0"/>
                <a:cs typeface="Calibri" pitchFamily="34" charset="0"/>
              </a:rPr>
              <a:t> </a:t>
            </a:r>
            <a:endParaRPr lang="es-ES" sz="1100" dirty="0" smtClean="0">
              <a:latin typeface="Calibri" pitchFamily="34" charset="0"/>
              <a:cs typeface="Calibri" pitchFamily="34" charset="0"/>
            </a:endParaRPr>
          </a:p>
          <a:p>
            <a:pPr lvl="0">
              <a:spcBef>
                <a:spcPts val="0"/>
              </a:spcBef>
              <a:buNone/>
            </a:pPr>
            <a:r>
              <a:rPr lang="es-AR" sz="1100" b="1" dirty="0" smtClean="0">
                <a:latin typeface="Calibri" pitchFamily="34" charset="0"/>
                <a:cs typeface="Calibri" pitchFamily="34" charset="0"/>
              </a:rPr>
              <a:t> </a:t>
            </a:r>
          </a:p>
          <a:p>
            <a:pPr lvl="0">
              <a:spcBef>
                <a:spcPts val="0"/>
              </a:spcBef>
              <a:buNone/>
            </a:pPr>
            <a:endParaRPr lang="es-AR" sz="1100" b="1" dirty="0" smtClean="0">
              <a:latin typeface="Calibri" pitchFamily="34" charset="0"/>
              <a:cs typeface="Calibri" pitchFamily="34" charset="0"/>
            </a:endParaRPr>
          </a:p>
          <a:p>
            <a:pPr lvl="0">
              <a:spcBef>
                <a:spcPts val="0"/>
              </a:spcBef>
              <a:buNone/>
            </a:pPr>
            <a:endParaRPr lang="es-AR" sz="1100" b="1" dirty="0" smtClean="0">
              <a:latin typeface="Calibri" pitchFamily="34" charset="0"/>
              <a:cs typeface="Calibri" pitchFamily="34" charset="0"/>
            </a:endParaRPr>
          </a:p>
          <a:p>
            <a:pPr lvl="0">
              <a:spcBef>
                <a:spcPts val="0"/>
              </a:spcBef>
              <a:buNone/>
            </a:pPr>
            <a:endParaRPr lang="es-AR" sz="1100" b="1" dirty="0" smtClean="0">
              <a:latin typeface="Calibri" pitchFamily="34" charset="0"/>
              <a:cs typeface="Calibri" pitchFamily="34" charset="0"/>
            </a:endParaRPr>
          </a:p>
          <a:p>
            <a:pPr lvl="0">
              <a:spcBef>
                <a:spcPts val="0"/>
              </a:spcBef>
              <a:buNone/>
            </a:pPr>
            <a:endParaRPr lang="es-AR" sz="1100" b="1" dirty="0" smtClean="0">
              <a:latin typeface="Calibri" pitchFamily="34" charset="0"/>
              <a:cs typeface="Calibri" pitchFamily="34" charset="0"/>
            </a:endParaRPr>
          </a:p>
          <a:p>
            <a:pPr lvl="0">
              <a:spcBef>
                <a:spcPts val="0"/>
              </a:spcBef>
              <a:buNone/>
            </a:pPr>
            <a:endParaRPr lang="es-AR" sz="1100" b="1" dirty="0" smtClean="0">
              <a:latin typeface="Calibri" pitchFamily="34" charset="0"/>
              <a:cs typeface="Calibri" pitchFamily="34" charset="0"/>
            </a:endParaRPr>
          </a:p>
          <a:p>
            <a:pPr lvl="0">
              <a:spcBef>
                <a:spcPts val="0"/>
              </a:spcBef>
              <a:buNone/>
            </a:pPr>
            <a:endParaRPr lang="es-AR" sz="1100" b="1" dirty="0" smtClean="0">
              <a:latin typeface="Calibri" pitchFamily="34" charset="0"/>
              <a:cs typeface="Calibri" pitchFamily="34" charset="0"/>
            </a:endParaRPr>
          </a:p>
          <a:p>
            <a:pPr lvl="0">
              <a:spcBef>
                <a:spcPts val="0"/>
              </a:spcBef>
              <a:buNone/>
            </a:pPr>
            <a:endParaRPr lang="es-AR" sz="1100" b="1" dirty="0" smtClean="0">
              <a:latin typeface="Calibri" pitchFamily="34" charset="0"/>
              <a:cs typeface="Calibri" pitchFamily="34" charset="0"/>
            </a:endParaRPr>
          </a:p>
          <a:p>
            <a:pPr lvl="0">
              <a:spcBef>
                <a:spcPts val="0"/>
              </a:spcBef>
              <a:buNone/>
            </a:pPr>
            <a:endParaRPr lang="es-AR" sz="1100" b="1" dirty="0" smtClean="0">
              <a:latin typeface="Calibri" pitchFamily="34" charset="0"/>
              <a:cs typeface="Calibri" pitchFamily="34" charset="0"/>
            </a:endParaRPr>
          </a:p>
          <a:p>
            <a:pPr lvl="0">
              <a:spcBef>
                <a:spcPts val="0"/>
              </a:spcBef>
              <a:buNone/>
            </a:pPr>
            <a:endParaRPr lang="es-AR" sz="1100" b="1" dirty="0" smtClean="0">
              <a:latin typeface="Calibri" pitchFamily="34" charset="0"/>
              <a:cs typeface="Calibri" pitchFamily="34" charset="0"/>
            </a:endParaRPr>
          </a:p>
          <a:p>
            <a:pPr lvl="0">
              <a:spcBef>
                <a:spcPts val="0"/>
              </a:spcBef>
              <a:buNone/>
            </a:pPr>
            <a:endParaRPr lang="es-AR" sz="200" b="1" dirty="0" smtClean="0">
              <a:latin typeface="Calibri" pitchFamily="34" charset="0"/>
              <a:cs typeface="Calibri" pitchFamily="34" charset="0"/>
            </a:endParaRPr>
          </a:p>
          <a:p>
            <a:pPr lvl="0">
              <a:spcBef>
                <a:spcPts val="0"/>
              </a:spcBef>
              <a:buNone/>
            </a:pPr>
            <a:r>
              <a:rPr lang="es-AR" sz="1100" b="1" dirty="0" smtClean="0">
                <a:latin typeface="Calibri" pitchFamily="34" charset="0"/>
                <a:cs typeface="Calibri" pitchFamily="34" charset="0"/>
              </a:rPr>
              <a:t>Verificar la validez de ambas implicaciones </a:t>
            </a:r>
            <a:endParaRPr lang="es-ES" sz="1100" dirty="0" smtClean="0">
              <a:latin typeface="Calibri" pitchFamily="34" charset="0"/>
              <a:cs typeface="Calibri" pitchFamily="34" charset="0"/>
            </a:endParaRPr>
          </a:p>
          <a:p>
            <a:pPr>
              <a:spcBef>
                <a:spcPts val="0"/>
              </a:spcBef>
              <a:buNone/>
            </a:pPr>
            <a:r>
              <a:rPr lang="es-AR" sz="1100" dirty="0" smtClean="0">
                <a:latin typeface="Calibri" pitchFamily="34" charset="0"/>
                <a:cs typeface="Calibri" pitchFamily="34" charset="0"/>
              </a:rPr>
              <a:t>Dado que :</a:t>
            </a:r>
            <a:endParaRPr lang="es-ES" sz="1100" dirty="0" smtClean="0">
              <a:latin typeface="Calibri" pitchFamily="34" charset="0"/>
              <a:cs typeface="Calibri" pitchFamily="34" charset="0"/>
            </a:endParaRPr>
          </a:p>
          <a:p>
            <a:pPr indent="288925">
              <a:spcBef>
                <a:spcPts val="0"/>
              </a:spcBef>
              <a:buNone/>
            </a:pPr>
            <a:r>
              <a:rPr lang="es-AR" sz="1100" b="1" dirty="0" smtClean="0">
                <a:latin typeface="Calibri" pitchFamily="34" charset="0"/>
                <a:cs typeface="Calibri" pitchFamily="34" charset="0"/>
              </a:rPr>
              <a:t>{P Λ B } ⇒ pmd (Q,C1)</a:t>
            </a:r>
            <a:r>
              <a:rPr lang="es-AR" sz="1100" dirty="0" smtClean="0">
                <a:latin typeface="Calibri" pitchFamily="34" charset="0"/>
                <a:cs typeface="Calibri" pitchFamily="34" charset="0"/>
              </a:rPr>
              <a:t>   (es decir en la rama del entonces es Verdadero)   y </a:t>
            </a:r>
            <a:endParaRPr lang="es-ES" sz="1100" dirty="0" smtClean="0">
              <a:latin typeface="Calibri" pitchFamily="34" charset="0"/>
              <a:cs typeface="Calibri" pitchFamily="34" charset="0"/>
            </a:endParaRPr>
          </a:p>
          <a:p>
            <a:pPr indent="288925">
              <a:spcBef>
                <a:spcPts val="0"/>
              </a:spcBef>
              <a:buNone/>
            </a:pPr>
            <a:r>
              <a:rPr lang="es-AR" sz="1100" b="1" dirty="0" smtClean="0">
                <a:latin typeface="Calibri" pitchFamily="34" charset="0"/>
                <a:cs typeface="Calibri" pitchFamily="34" charset="0"/>
              </a:rPr>
              <a:t>{P Λ ¬ B} ⇒ pmd (Q,C2)  </a:t>
            </a:r>
            <a:r>
              <a:rPr lang="es-AR" sz="1100" dirty="0" smtClean="0">
                <a:latin typeface="Calibri" pitchFamily="34" charset="0"/>
                <a:cs typeface="Calibri" pitchFamily="34" charset="0"/>
              </a:rPr>
              <a:t>(es decir en la rama del sino es Verdadero)</a:t>
            </a:r>
            <a:r>
              <a:rPr lang="es-AR" sz="1100" b="1" dirty="0" smtClean="0">
                <a:latin typeface="Calibri" pitchFamily="34" charset="0"/>
                <a:cs typeface="Calibri" pitchFamily="34" charset="0"/>
              </a:rPr>
              <a:t> </a:t>
            </a:r>
            <a:endParaRPr lang="es-ES" sz="1100" dirty="0" smtClean="0">
              <a:latin typeface="Calibri" pitchFamily="34" charset="0"/>
              <a:cs typeface="Calibri" pitchFamily="34" charset="0"/>
            </a:endParaRPr>
          </a:p>
          <a:p>
            <a:pPr indent="288925">
              <a:spcBef>
                <a:spcPts val="0"/>
              </a:spcBef>
              <a:buNone/>
            </a:pPr>
            <a:r>
              <a:rPr lang="es-AR" sz="1100" b="1" dirty="0" smtClean="0">
                <a:latin typeface="Calibri" pitchFamily="34" charset="0"/>
                <a:cs typeface="Calibri" pitchFamily="34" charset="0"/>
              </a:rPr>
              <a:t> Se verifica que el algoritmos es correcto en ambas ramas de la Selección</a:t>
            </a:r>
            <a:endParaRPr lang="es-ES" sz="1100" dirty="0" smtClean="0">
              <a:latin typeface="Calibri" pitchFamily="34" charset="0"/>
              <a:cs typeface="Calibri" pitchFamily="34" charset="0"/>
            </a:endParaRPr>
          </a:p>
          <a:p>
            <a:pPr>
              <a:spcBef>
                <a:spcPts val="0"/>
              </a:spcBef>
              <a:buNone/>
            </a:pPr>
            <a:r>
              <a:rPr lang="es-AR" sz="1100" dirty="0" smtClean="0">
                <a:latin typeface="Calibri" pitchFamily="34" charset="0"/>
                <a:cs typeface="Calibri" pitchFamily="34" charset="0"/>
              </a:rPr>
              <a:t> </a:t>
            </a:r>
            <a:endParaRPr lang="es-ES" sz="1100" dirty="0" smtClean="0">
              <a:latin typeface="Calibri" pitchFamily="34" charset="0"/>
              <a:cs typeface="Calibri" pitchFamily="34" charset="0"/>
            </a:endParaRPr>
          </a:p>
          <a:p>
            <a:pPr>
              <a:spcBef>
                <a:spcPts val="0"/>
              </a:spcBef>
              <a:buNone/>
            </a:pPr>
            <a:r>
              <a:rPr lang="es-AR" sz="1100" dirty="0" smtClean="0">
                <a:latin typeface="Calibri" pitchFamily="34" charset="0"/>
                <a:cs typeface="Calibri" pitchFamily="34" charset="0"/>
              </a:rPr>
              <a:t> </a:t>
            </a:r>
            <a:endParaRPr lang="es-ES" sz="1100" dirty="0" smtClean="0">
              <a:latin typeface="Calibri" pitchFamily="34" charset="0"/>
              <a:cs typeface="Calibri" pitchFamily="34" charset="0"/>
            </a:endParaRPr>
          </a:p>
          <a:p>
            <a:pPr>
              <a:spcBef>
                <a:spcPts val="0"/>
              </a:spcBef>
              <a:buNone/>
            </a:pPr>
            <a:r>
              <a:rPr lang="es-AR" sz="1100" dirty="0" smtClean="0">
                <a:latin typeface="Calibri" pitchFamily="34" charset="0"/>
                <a:cs typeface="Calibri" pitchFamily="34" charset="0"/>
              </a:rPr>
              <a:t> </a:t>
            </a:r>
            <a:endParaRPr lang="es-ES" sz="1100" dirty="0" smtClean="0">
              <a:latin typeface="Calibri" pitchFamily="34" charset="0"/>
              <a:cs typeface="Calibri" pitchFamily="34" charset="0"/>
            </a:endParaRPr>
          </a:p>
          <a:p>
            <a:pPr>
              <a:spcBef>
                <a:spcPts val="0"/>
              </a:spcBef>
              <a:buNone/>
            </a:pPr>
            <a:r>
              <a:rPr lang="es-AR" sz="1100" b="1" dirty="0" smtClean="0">
                <a:latin typeface="Calibri" pitchFamily="34" charset="0"/>
                <a:cs typeface="Calibri" pitchFamily="34" charset="0"/>
              </a:rPr>
              <a:t>Caso b: Se debe encontrar la pmd a partir de {Q}</a:t>
            </a:r>
            <a:endParaRPr lang="es-ES" sz="1100" dirty="0" smtClean="0">
              <a:latin typeface="Calibri" pitchFamily="34" charset="0"/>
              <a:cs typeface="Calibri" pitchFamily="34" charset="0"/>
            </a:endParaRPr>
          </a:p>
          <a:p>
            <a:pPr>
              <a:spcBef>
                <a:spcPts val="0"/>
              </a:spcBef>
              <a:buNone/>
            </a:pPr>
            <a:r>
              <a:rPr lang="es-AR" sz="1100" b="1" dirty="0" smtClean="0">
                <a:latin typeface="Calibri" pitchFamily="34" charset="0"/>
                <a:cs typeface="Calibri" pitchFamily="34" charset="0"/>
              </a:rPr>
              <a:t> </a:t>
            </a:r>
            <a:endParaRPr lang="es-ES" sz="1100" dirty="0" smtClean="0">
              <a:latin typeface="Calibri" pitchFamily="34" charset="0"/>
              <a:cs typeface="Calibri" pitchFamily="34" charset="0"/>
            </a:endParaRPr>
          </a:p>
          <a:p>
            <a:pPr>
              <a:spcBef>
                <a:spcPts val="0"/>
              </a:spcBef>
              <a:buNone/>
            </a:pPr>
            <a:r>
              <a:rPr lang="es-AR" sz="1100" b="1" dirty="0" smtClean="0">
                <a:latin typeface="Calibri" pitchFamily="34" charset="0"/>
                <a:cs typeface="Calibri" pitchFamily="34" charset="0"/>
              </a:rPr>
              <a:t>    {Pmd} Si ( B )  Entonces  C1  Sino  C2  Finsi  {Q}</a:t>
            </a:r>
            <a:endParaRPr lang="es-ES" sz="1100" dirty="0" smtClean="0">
              <a:latin typeface="Calibri" pitchFamily="34" charset="0"/>
              <a:cs typeface="Calibri" pitchFamily="34" charset="0"/>
            </a:endParaRPr>
          </a:p>
          <a:p>
            <a:pPr>
              <a:spcBef>
                <a:spcPts val="0"/>
              </a:spcBef>
              <a:buNone/>
            </a:pPr>
            <a:r>
              <a:rPr lang="es-AR" sz="1100" b="1" dirty="0" smtClean="0">
                <a:latin typeface="Calibri" pitchFamily="34" charset="0"/>
                <a:cs typeface="Calibri" pitchFamily="34" charset="0"/>
              </a:rPr>
              <a:t> </a:t>
            </a:r>
            <a:endParaRPr lang="es-ES" sz="1100" dirty="0" smtClean="0">
              <a:latin typeface="Calibri" pitchFamily="34" charset="0"/>
              <a:cs typeface="Calibri" pitchFamily="34" charset="0"/>
            </a:endParaRPr>
          </a:p>
          <a:p>
            <a:pPr>
              <a:spcBef>
                <a:spcPts val="0"/>
              </a:spcBef>
              <a:buNone/>
            </a:pPr>
            <a:r>
              <a:rPr lang="es-AR" sz="1100" dirty="0" smtClean="0">
                <a:latin typeface="Calibri" pitchFamily="34" charset="0"/>
                <a:cs typeface="Calibri" pitchFamily="34" charset="0"/>
              </a:rPr>
              <a:t>En este caso se deben  encontrar las precondiciones  {P1 } y  {P2 } correspondientes a cada una de las ramas, tales que </a:t>
            </a:r>
            <a:endParaRPr lang="es-ES" sz="1100" dirty="0" smtClean="0">
              <a:latin typeface="Calibri" pitchFamily="34" charset="0"/>
              <a:cs typeface="Calibri" pitchFamily="34" charset="0"/>
            </a:endParaRPr>
          </a:p>
          <a:p>
            <a:pPr>
              <a:spcBef>
                <a:spcPts val="0"/>
              </a:spcBef>
              <a:buNone/>
            </a:pPr>
            <a:r>
              <a:rPr lang="es-AR" sz="1100" dirty="0" smtClean="0">
                <a:latin typeface="Calibri" pitchFamily="34" charset="0"/>
                <a:cs typeface="Calibri" pitchFamily="34" charset="0"/>
              </a:rPr>
              <a:t> </a:t>
            </a:r>
            <a:endParaRPr lang="es-ES" sz="1100" dirty="0" smtClean="0">
              <a:latin typeface="Calibri" pitchFamily="34" charset="0"/>
              <a:cs typeface="Calibri" pitchFamily="34" charset="0"/>
            </a:endParaRPr>
          </a:p>
          <a:p>
            <a:pPr>
              <a:spcBef>
                <a:spcPts val="0"/>
              </a:spcBef>
              <a:buNone/>
            </a:pPr>
            <a:r>
              <a:rPr lang="es-AR" sz="1100" dirty="0" smtClean="0">
                <a:latin typeface="Calibri" pitchFamily="34" charset="0"/>
                <a:cs typeface="Calibri" pitchFamily="34" charset="0"/>
              </a:rPr>
              <a:t>{P1 Λ B} C1 {Q} es correcto    y {P2 Λ¬B} C2 {Q} es correcto. Entonces  la pmd es</a:t>
            </a:r>
            <a:endParaRPr lang="es-ES" sz="1100" dirty="0" smtClean="0">
              <a:latin typeface="Calibri" pitchFamily="34" charset="0"/>
              <a:cs typeface="Calibri" pitchFamily="34" charset="0"/>
            </a:endParaRPr>
          </a:p>
          <a:p>
            <a:pPr>
              <a:spcBef>
                <a:spcPts val="0"/>
              </a:spcBef>
              <a:buNone/>
            </a:pPr>
            <a:r>
              <a:rPr lang="es-AR" sz="1100" dirty="0" smtClean="0">
                <a:latin typeface="Calibri" pitchFamily="34" charset="0"/>
                <a:cs typeface="Calibri" pitchFamily="34" charset="0"/>
              </a:rPr>
              <a:t>                             </a:t>
            </a:r>
            <a:endParaRPr lang="es-ES" sz="1100" dirty="0" smtClean="0">
              <a:latin typeface="Calibri" pitchFamily="34" charset="0"/>
              <a:cs typeface="Calibri" pitchFamily="34" charset="0"/>
            </a:endParaRPr>
          </a:p>
          <a:p>
            <a:pPr>
              <a:spcBef>
                <a:spcPts val="0"/>
              </a:spcBef>
              <a:buNone/>
            </a:pPr>
            <a:r>
              <a:rPr lang="es-AR" sz="1100" b="1" dirty="0" smtClean="0">
                <a:latin typeface="Calibri" pitchFamily="34" charset="0"/>
                <a:cs typeface="Calibri" pitchFamily="34" charset="0"/>
              </a:rPr>
              <a:t>                                   {pmd }     {P1 } v  {P2 } </a:t>
            </a:r>
            <a:endParaRPr lang="es-ES" sz="1100" dirty="0" smtClean="0">
              <a:latin typeface="Calibri" pitchFamily="34" charset="0"/>
              <a:cs typeface="Calibri" pitchFamily="34" charset="0"/>
            </a:endParaRPr>
          </a:p>
          <a:p>
            <a:pPr>
              <a:spcBef>
                <a:spcPts val="0"/>
              </a:spcBef>
              <a:buNone/>
            </a:pPr>
            <a:r>
              <a:rPr lang="es-AR" sz="1100" b="1" dirty="0" smtClean="0">
                <a:latin typeface="Calibri" pitchFamily="34" charset="0"/>
                <a:cs typeface="Calibri" pitchFamily="34" charset="0"/>
              </a:rPr>
              <a:t> </a:t>
            </a:r>
            <a:endParaRPr lang="es-ES" sz="1100" dirty="0" smtClean="0">
              <a:latin typeface="Calibri" pitchFamily="34" charset="0"/>
              <a:cs typeface="Calibri" pitchFamily="34" charset="0"/>
            </a:endParaRPr>
          </a:p>
          <a:p>
            <a:pPr>
              <a:spcBef>
                <a:spcPts val="0"/>
              </a:spcBef>
              <a:buNone/>
            </a:pPr>
            <a:r>
              <a:rPr lang="es-AR" sz="1100" dirty="0" smtClean="0">
                <a:latin typeface="Calibri" pitchFamily="34" charset="0"/>
                <a:cs typeface="Calibri" pitchFamily="34" charset="0"/>
              </a:rPr>
              <a:t>A partir de la postcondición Q se  obtiene  mediante un razonamiento deductivo las precondiciones  P1 y P2, correspondientes a las sentencias  C1 y C2 respectivamente, siendo  {pmd}  la  disyunción de ambas.</a:t>
            </a:r>
            <a:endParaRPr lang="es-ES" sz="1100" dirty="0" smtClean="0">
              <a:latin typeface="Calibri" pitchFamily="34" charset="0"/>
              <a:cs typeface="Calibri" pitchFamily="34" charset="0"/>
            </a:endParaRPr>
          </a:p>
          <a:p>
            <a:pPr marL="228600" indent="-228600">
              <a:spcBef>
                <a:spcPts val="0"/>
              </a:spcBef>
              <a:buNone/>
            </a:pPr>
            <a:endParaRPr lang="es-ES" sz="1100" dirty="0" smtClean="0">
              <a:latin typeface="Calibri" pitchFamily="34" charset="0"/>
              <a:cs typeface="Calibri" pitchFamily="34" charset="0"/>
            </a:endParaRPr>
          </a:p>
          <a:p>
            <a:pPr marL="0" indent="0">
              <a:spcBef>
                <a:spcPts val="0"/>
              </a:spcBef>
              <a:buNone/>
            </a:pPr>
            <a:endParaRPr lang="es-AR" sz="1100" dirty="0" smtClean="0">
              <a:latin typeface="Calibri" pitchFamily="34" charset="0"/>
              <a:cs typeface="Calibri" pitchFamily="34" charset="0"/>
            </a:endParaRPr>
          </a:p>
          <a:p>
            <a:pPr marL="0" indent="0">
              <a:spcBef>
                <a:spcPts val="0"/>
              </a:spcBef>
              <a:buNone/>
            </a:pPr>
            <a:endParaRPr lang="es-AR" sz="1100" dirty="0" smtClean="0">
              <a:latin typeface="Calibri" pitchFamily="34" charset="0"/>
              <a:cs typeface="Calibri" pitchFamily="34" charset="0"/>
            </a:endParaRPr>
          </a:p>
          <a:p>
            <a:pPr marL="0" indent="0">
              <a:spcBef>
                <a:spcPts val="0"/>
              </a:spcBef>
              <a:buNone/>
            </a:pPr>
            <a:endParaRPr lang="es-AR" sz="1100" dirty="0" smtClean="0">
              <a:latin typeface="Calibri" pitchFamily="34" charset="0"/>
              <a:cs typeface="Calibri" pitchFamily="34" charset="0"/>
            </a:endParaRPr>
          </a:p>
          <a:p>
            <a:pPr marL="0" indent="0">
              <a:spcBef>
                <a:spcPts val="0"/>
              </a:spcBef>
              <a:buNone/>
            </a:pPr>
            <a:endParaRPr lang="es-AR" sz="1100" dirty="0" smtClean="0">
              <a:latin typeface="Calibri" pitchFamily="34" charset="0"/>
              <a:cs typeface="Calibri" pitchFamily="34" charset="0"/>
            </a:endParaRPr>
          </a:p>
          <a:p>
            <a:pPr marL="0" indent="0">
              <a:spcBef>
                <a:spcPts val="0"/>
              </a:spcBef>
              <a:buNone/>
            </a:pPr>
            <a:endParaRPr lang="es-ES" sz="1100" dirty="0" smtClean="0">
              <a:latin typeface="Calibri" pitchFamily="34" charset="0"/>
              <a:cs typeface="Calibri" pitchFamily="34" charset="0"/>
            </a:endParaRPr>
          </a:p>
          <a:p>
            <a:pPr>
              <a:spcBef>
                <a:spcPts val="0"/>
              </a:spcBef>
              <a:buNone/>
            </a:pPr>
            <a:endParaRPr lang="es-AR" sz="1100" dirty="0">
              <a:latin typeface="Calibri" pitchFamily="34" charset="0"/>
              <a:cs typeface="Calibri" pitchFamily="34" charset="0"/>
            </a:endParaRPr>
          </a:p>
        </p:txBody>
      </p:sp>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378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8" name="7 CuadroTexto"/>
          <p:cNvSpPr txBox="1"/>
          <p:nvPr/>
        </p:nvSpPr>
        <p:spPr>
          <a:xfrm>
            <a:off x="395536" y="3440321"/>
            <a:ext cx="4752528" cy="2292935"/>
          </a:xfrm>
          <a:prstGeom prst="rect">
            <a:avLst/>
          </a:prstGeom>
          <a:solidFill>
            <a:srgbClr val="CCFF66"/>
          </a:solidFill>
        </p:spPr>
        <p:txBody>
          <a:bodyPr wrap="square" rtlCol="0">
            <a:spAutoFit/>
          </a:bodyPr>
          <a:lstStyle/>
          <a:p>
            <a:pPr lvl="0">
              <a:spcBef>
                <a:spcPts val="0"/>
              </a:spcBef>
              <a:buNone/>
            </a:pPr>
            <a:r>
              <a:rPr lang="es-AR" sz="1100" b="1" dirty="0" smtClean="0">
                <a:latin typeface="Calibri" pitchFamily="34" charset="0"/>
                <a:cs typeface="Calibri" pitchFamily="34" charset="0"/>
              </a:rPr>
              <a:t>Primero debemos demostrar que:    {P Λ B} C1 {Q} </a:t>
            </a:r>
            <a:r>
              <a:rPr lang="es-AR" sz="1100" dirty="0" smtClean="0">
                <a:latin typeface="Calibri" pitchFamily="34" charset="0"/>
                <a:cs typeface="Calibri" pitchFamily="34" charset="0"/>
              </a:rPr>
              <a:t>es cierto, esto es :</a:t>
            </a:r>
          </a:p>
          <a:p>
            <a:pPr lvl="0">
              <a:spcBef>
                <a:spcPts val="0"/>
              </a:spcBef>
              <a:buNone/>
            </a:pPr>
            <a:r>
              <a:rPr lang="es-AR" sz="1100" dirty="0" smtClean="0">
                <a:latin typeface="Calibri" pitchFamily="34" charset="0"/>
                <a:cs typeface="Calibri" pitchFamily="34" charset="0"/>
              </a:rPr>
              <a:t> { } Λ { </a:t>
            </a:r>
            <a:r>
              <a:rPr lang="es-AR" sz="1100" i="1" dirty="0" smtClean="0">
                <a:latin typeface="Calibri" pitchFamily="34" charset="0"/>
                <a:cs typeface="Calibri" pitchFamily="34" charset="0"/>
              </a:rPr>
              <a:t>a </a:t>
            </a:r>
            <a:r>
              <a:rPr lang="es-AR" sz="1100" dirty="0" smtClean="0">
                <a:latin typeface="Calibri" pitchFamily="34" charset="0"/>
                <a:cs typeface="Calibri" pitchFamily="34" charset="0"/>
              </a:rPr>
              <a:t>&gt; </a:t>
            </a:r>
            <a:r>
              <a:rPr lang="es-AR" sz="1100" i="1" dirty="0" smtClean="0">
                <a:latin typeface="Calibri" pitchFamily="34" charset="0"/>
                <a:cs typeface="Calibri" pitchFamily="34" charset="0"/>
              </a:rPr>
              <a:t>b</a:t>
            </a:r>
            <a:r>
              <a:rPr lang="es-AR" sz="1100" dirty="0" smtClean="0">
                <a:latin typeface="Calibri" pitchFamily="34" charset="0"/>
                <a:cs typeface="Calibri" pitchFamily="34" charset="0"/>
              </a:rPr>
              <a:t>}  </a:t>
            </a:r>
            <a:r>
              <a:rPr lang="es-AR" sz="1100" i="1" dirty="0" smtClean="0">
                <a:latin typeface="Calibri" pitchFamily="34" charset="0"/>
                <a:cs typeface="Calibri" pitchFamily="34" charset="0"/>
              </a:rPr>
              <a:t>m</a:t>
            </a:r>
            <a:r>
              <a:rPr lang="es-AR" sz="1100" dirty="0" smtClean="0">
                <a:latin typeface="Calibri" pitchFamily="34" charset="0"/>
                <a:cs typeface="Calibri" pitchFamily="34" charset="0"/>
              </a:rPr>
              <a:t> = </a:t>
            </a:r>
            <a:r>
              <a:rPr lang="es-AR" sz="1100" i="1" dirty="0" smtClean="0">
                <a:latin typeface="Calibri" pitchFamily="34" charset="0"/>
                <a:cs typeface="Calibri" pitchFamily="34" charset="0"/>
              </a:rPr>
              <a:t>a</a:t>
            </a:r>
            <a:r>
              <a:rPr lang="es-AR" sz="1100" dirty="0" smtClean="0">
                <a:latin typeface="Calibri" pitchFamily="34" charset="0"/>
                <a:cs typeface="Calibri" pitchFamily="34" charset="0"/>
              </a:rPr>
              <a:t> {(</a:t>
            </a:r>
            <a:r>
              <a:rPr lang="es-AR" sz="1100" i="1" dirty="0" smtClean="0">
                <a:latin typeface="Calibri" pitchFamily="34" charset="0"/>
                <a:cs typeface="Calibri" pitchFamily="34" charset="0"/>
              </a:rPr>
              <a:t>m</a:t>
            </a:r>
            <a:r>
              <a:rPr lang="es-AR" sz="1100" dirty="0" smtClean="0">
                <a:latin typeface="Calibri" pitchFamily="34" charset="0"/>
                <a:cs typeface="Calibri" pitchFamily="34" charset="0"/>
              </a:rPr>
              <a:t> ≥ </a:t>
            </a:r>
            <a:r>
              <a:rPr lang="es-AR" sz="1100" i="1" dirty="0" smtClean="0">
                <a:latin typeface="Calibri" pitchFamily="34" charset="0"/>
                <a:cs typeface="Calibri" pitchFamily="34" charset="0"/>
              </a:rPr>
              <a:t>a</a:t>
            </a:r>
            <a:r>
              <a:rPr lang="es-AR" sz="1100" dirty="0" smtClean="0">
                <a:latin typeface="Calibri" pitchFamily="34" charset="0"/>
                <a:cs typeface="Calibri" pitchFamily="34" charset="0"/>
              </a:rPr>
              <a:t>) Λ (</a:t>
            </a:r>
            <a:r>
              <a:rPr lang="es-AR" sz="1100" i="1" dirty="0" smtClean="0">
                <a:latin typeface="Calibri" pitchFamily="34" charset="0"/>
                <a:cs typeface="Calibri" pitchFamily="34" charset="0"/>
              </a:rPr>
              <a:t>m</a:t>
            </a:r>
            <a:r>
              <a:rPr lang="es-AR" sz="1100" dirty="0" smtClean="0">
                <a:latin typeface="Calibri" pitchFamily="34" charset="0"/>
                <a:cs typeface="Calibri" pitchFamily="34" charset="0"/>
              </a:rPr>
              <a:t> ≥ </a:t>
            </a:r>
            <a:r>
              <a:rPr lang="es-AR" sz="1100" i="1" dirty="0" smtClean="0">
                <a:latin typeface="Calibri" pitchFamily="34" charset="0"/>
                <a:cs typeface="Calibri" pitchFamily="34" charset="0"/>
              </a:rPr>
              <a:t>b</a:t>
            </a:r>
            <a:r>
              <a:rPr lang="es-AR" sz="1100" dirty="0" smtClean="0">
                <a:latin typeface="Calibri" pitchFamily="34" charset="0"/>
                <a:cs typeface="Calibri" pitchFamily="34" charset="0"/>
              </a:rPr>
              <a:t>)}  {</a:t>
            </a:r>
            <a:r>
              <a:rPr lang="es-AR" sz="1100" i="1" dirty="0" smtClean="0">
                <a:latin typeface="Calibri" pitchFamily="34" charset="0"/>
                <a:cs typeface="Calibri" pitchFamily="34" charset="0"/>
              </a:rPr>
              <a:t>a </a:t>
            </a:r>
            <a:r>
              <a:rPr lang="es-AR" sz="1100" dirty="0" smtClean="0">
                <a:latin typeface="Calibri" pitchFamily="34" charset="0"/>
                <a:cs typeface="Calibri" pitchFamily="34" charset="0"/>
              </a:rPr>
              <a:t>&gt; </a:t>
            </a:r>
            <a:r>
              <a:rPr lang="es-AR" sz="1100" i="1" dirty="0" smtClean="0">
                <a:latin typeface="Calibri" pitchFamily="34" charset="0"/>
                <a:cs typeface="Calibri" pitchFamily="34" charset="0"/>
              </a:rPr>
              <a:t>b</a:t>
            </a:r>
            <a:r>
              <a:rPr lang="es-AR" sz="1100" dirty="0" smtClean="0">
                <a:latin typeface="Calibri" pitchFamily="34" charset="0"/>
                <a:cs typeface="Calibri" pitchFamily="34" charset="0"/>
              </a:rPr>
              <a:t>}  </a:t>
            </a:r>
            <a:r>
              <a:rPr lang="es-AR" sz="1100" i="1" dirty="0" smtClean="0">
                <a:latin typeface="Calibri" pitchFamily="34" charset="0"/>
                <a:cs typeface="Calibri" pitchFamily="34" charset="0"/>
              </a:rPr>
              <a:t>m</a:t>
            </a:r>
            <a:r>
              <a:rPr lang="es-AR" sz="1100" dirty="0" smtClean="0">
                <a:latin typeface="Calibri" pitchFamily="34" charset="0"/>
                <a:cs typeface="Calibri" pitchFamily="34" charset="0"/>
              </a:rPr>
              <a:t> =</a:t>
            </a:r>
            <a:r>
              <a:rPr lang="es-AR" sz="1100" i="1" dirty="0" smtClean="0">
                <a:latin typeface="Calibri" pitchFamily="34" charset="0"/>
                <a:cs typeface="Calibri" pitchFamily="34" charset="0"/>
              </a:rPr>
              <a:t>a</a:t>
            </a:r>
            <a:r>
              <a:rPr lang="es-AR" sz="1100" dirty="0" smtClean="0">
                <a:latin typeface="Calibri" pitchFamily="34" charset="0"/>
                <a:cs typeface="Calibri" pitchFamily="34" charset="0"/>
              </a:rPr>
              <a:t> {(</a:t>
            </a:r>
            <a:r>
              <a:rPr lang="es-AR" sz="1100" i="1" dirty="0" smtClean="0">
                <a:latin typeface="Calibri" pitchFamily="34" charset="0"/>
                <a:cs typeface="Calibri" pitchFamily="34" charset="0"/>
              </a:rPr>
              <a:t>m</a:t>
            </a:r>
            <a:r>
              <a:rPr lang="es-AR" sz="1100" dirty="0" smtClean="0">
                <a:latin typeface="Calibri" pitchFamily="34" charset="0"/>
                <a:cs typeface="Calibri" pitchFamily="34" charset="0"/>
              </a:rPr>
              <a:t> ≥ </a:t>
            </a:r>
            <a:r>
              <a:rPr lang="es-AR" sz="1100" i="1" dirty="0" smtClean="0">
                <a:latin typeface="Calibri" pitchFamily="34" charset="0"/>
                <a:cs typeface="Calibri" pitchFamily="34" charset="0"/>
              </a:rPr>
              <a:t>a</a:t>
            </a:r>
            <a:r>
              <a:rPr lang="es-AR" sz="1100" dirty="0" smtClean="0">
                <a:latin typeface="Calibri" pitchFamily="34" charset="0"/>
                <a:cs typeface="Calibri" pitchFamily="34" charset="0"/>
              </a:rPr>
              <a:t>) Λ (</a:t>
            </a:r>
            <a:r>
              <a:rPr lang="es-AR" sz="1100" i="1" dirty="0" smtClean="0">
                <a:latin typeface="Calibri" pitchFamily="34" charset="0"/>
                <a:cs typeface="Calibri" pitchFamily="34" charset="0"/>
              </a:rPr>
              <a:t>m</a:t>
            </a:r>
            <a:r>
              <a:rPr lang="es-AR" sz="1100" dirty="0" smtClean="0">
                <a:latin typeface="Calibri" pitchFamily="34" charset="0"/>
                <a:cs typeface="Calibri" pitchFamily="34" charset="0"/>
              </a:rPr>
              <a:t> ≥ </a:t>
            </a:r>
            <a:r>
              <a:rPr lang="es-AR" sz="1100" i="1" dirty="0" smtClean="0">
                <a:latin typeface="Calibri" pitchFamily="34" charset="0"/>
                <a:cs typeface="Calibri" pitchFamily="34" charset="0"/>
              </a:rPr>
              <a:t>b</a:t>
            </a:r>
            <a:r>
              <a:rPr lang="es-AR" sz="1100" dirty="0" smtClean="0">
                <a:latin typeface="Calibri" pitchFamily="34" charset="0"/>
                <a:cs typeface="Calibri" pitchFamily="34" charset="0"/>
              </a:rPr>
              <a:t>)} es válido</a:t>
            </a:r>
            <a:endParaRPr lang="es-ES" sz="1100" dirty="0" smtClean="0">
              <a:latin typeface="Calibri" pitchFamily="34" charset="0"/>
              <a:cs typeface="Calibri" pitchFamily="34" charset="0"/>
            </a:endParaRPr>
          </a:p>
          <a:p>
            <a:pPr>
              <a:spcBef>
                <a:spcPts val="0"/>
              </a:spcBef>
              <a:buNone/>
            </a:pPr>
            <a:endParaRPr lang="es-AR" sz="1100" dirty="0" smtClean="0">
              <a:latin typeface="Calibri" pitchFamily="34" charset="0"/>
              <a:cs typeface="Calibri" pitchFamily="34" charset="0"/>
            </a:endParaRPr>
          </a:p>
          <a:p>
            <a:pPr>
              <a:spcBef>
                <a:spcPts val="0"/>
              </a:spcBef>
              <a:buNone/>
            </a:pPr>
            <a:r>
              <a:rPr lang="es-AR" sz="1100" dirty="0" smtClean="0">
                <a:latin typeface="Calibri" pitchFamily="34" charset="0"/>
                <a:cs typeface="Calibri" pitchFamily="34" charset="0"/>
              </a:rPr>
              <a:t>Para ello se debe demostrar que {</a:t>
            </a:r>
            <a:r>
              <a:rPr lang="es-AR" sz="1100" i="1" dirty="0" smtClean="0">
                <a:latin typeface="Calibri" pitchFamily="34" charset="0"/>
                <a:cs typeface="Calibri" pitchFamily="34" charset="0"/>
              </a:rPr>
              <a:t>a </a:t>
            </a:r>
            <a:r>
              <a:rPr lang="es-AR" sz="1100" dirty="0" smtClean="0">
                <a:latin typeface="Calibri" pitchFamily="34" charset="0"/>
                <a:cs typeface="Calibri" pitchFamily="34" charset="0"/>
              </a:rPr>
              <a:t>&gt; </a:t>
            </a:r>
            <a:r>
              <a:rPr lang="es-AR" sz="1100" i="1" dirty="0" smtClean="0">
                <a:latin typeface="Calibri" pitchFamily="34" charset="0"/>
                <a:cs typeface="Calibri" pitchFamily="34" charset="0"/>
              </a:rPr>
              <a:t>b</a:t>
            </a:r>
            <a:r>
              <a:rPr lang="es-AR" sz="1100" dirty="0" smtClean="0">
                <a:latin typeface="Calibri" pitchFamily="34" charset="0"/>
                <a:cs typeface="Calibri" pitchFamily="34" charset="0"/>
              </a:rPr>
              <a:t>}</a:t>
            </a:r>
            <a:r>
              <a:rPr lang="es-AR" sz="1100" b="1" dirty="0" smtClean="0">
                <a:latin typeface="Calibri" pitchFamily="34" charset="0"/>
                <a:cs typeface="Calibri" pitchFamily="34" charset="0"/>
              </a:rPr>
              <a:t> </a:t>
            </a:r>
            <a:r>
              <a:rPr lang="es-AR" sz="1100" dirty="0" smtClean="0">
                <a:latin typeface="Calibri" pitchFamily="34" charset="0"/>
                <a:cs typeface="Calibri" pitchFamily="34" charset="0"/>
              </a:rPr>
              <a:t> ⇒ {pmd: (</a:t>
            </a:r>
            <a:r>
              <a:rPr lang="es-AR" sz="1100" dirty="0" smtClean="0"/>
              <a:t>(</a:t>
            </a:r>
            <a:r>
              <a:rPr lang="es-AR" sz="1100" i="1" dirty="0" smtClean="0"/>
              <a:t>m</a:t>
            </a:r>
            <a:r>
              <a:rPr lang="es-AR" sz="1100" dirty="0" smtClean="0"/>
              <a:t> ≥ </a:t>
            </a:r>
            <a:r>
              <a:rPr lang="es-AR" sz="1100" i="1" dirty="0" smtClean="0"/>
              <a:t>a</a:t>
            </a:r>
            <a:r>
              <a:rPr lang="es-AR" sz="1100" dirty="0" smtClean="0"/>
              <a:t>) Λ (</a:t>
            </a:r>
            <a:r>
              <a:rPr lang="es-AR" sz="1100" i="1" dirty="0" smtClean="0"/>
              <a:t>m</a:t>
            </a:r>
            <a:r>
              <a:rPr lang="es-AR" sz="1100" dirty="0" smtClean="0"/>
              <a:t> ≥ </a:t>
            </a:r>
            <a:r>
              <a:rPr lang="es-AR" sz="1100" i="1" dirty="0" smtClean="0"/>
              <a:t>b</a:t>
            </a:r>
            <a:r>
              <a:rPr lang="es-AR" sz="1100" dirty="0" smtClean="0"/>
              <a:t>)</a:t>
            </a:r>
            <a:r>
              <a:rPr lang="es-AR" sz="1100" dirty="0" smtClean="0">
                <a:latin typeface="Calibri" pitchFamily="34" charset="0"/>
                <a:cs typeface="Calibri" pitchFamily="34" charset="0"/>
              </a:rPr>
              <a:t> ) </a:t>
            </a:r>
            <a:r>
              <a:rPr lang="es-AR" sz="1100" baseline="-25000" dirty="0" err="1" smtClean="0">
                <a:latin typeface="Calibri" pitchFamily="34" charset="0"/>
                <a:cs typeface="Calibri" pitchFamily="34" charset="0"/>
              </a:rPr>
              <a:t>m</a:t>
            </a:r>
            <a:r>
              <a:rPr lang="es-AR" sz="1100" baseline="30000" dirty="0" err="1" smtClean="0">
                <a:latin typeface="Calibri" pitchFamily="34" charset="0"/>
                <a:cs typeface="Calibri" pitchFamily="34" charset="0"/>
              </a:rPr>
              <a:t>a</a:t>
            </a:r>
            <a:r>
              <a:rPr lang="es-AR" sz="1100" dirty="0" smtClean="0">
                <a:latin typeface="Calibri" pitchFamily="34" charset="0"/>
                <a:cs typeface="Calibri" pitchFamily="34" charset="0"/>
              </a:rPr>
              <a:t>  }</a:t>
            </a:r>
            <a:endParaRPr lang="es-ES" sz="1100" dirty="0" smtClean="0">
              <a:latin typeface="Calibri" pitchFamily="34" charset="0"/>
              <a:cs typeface="Calibri" pitchFamily="34" charset="0"/>
            </a:endParaRPr>
          </a:p>
          <a:p>
            <a:pPr>
              <a:spcBef>
                <a:spcPts val="0"/>
              </a:spcBef>
              <a:buNone/>
            </a:pPr>
            <a:r>
              <a:rPr lang="es-AR" sz="1100" dirty="0" smtClean="0">
                <a:latin typeface="Calibri" pitchFamily="34" charset="0"/>
                <a:cs typeface="Calibri" pitchFamily="34" charset="0"/>
              </a:rPr>
              <a:t>Encontremos la precondición pmd:</a:t>
            </a:r>
            <a:endParaRPr lang="es-ES" sz="1100" dirty="0" smtClean="0">
              <a:latin typeface="Calibri" pitchFamily="34" charset="0"/>
              <a:cs typeface="Calibri" pitchFamily="34" charset="0"/>
            </a:endParaRPr>
          </a:p>
          <a:p>
            <a:pPr>
              <a:spcBef>
                <a:spcPts val="0"/>
              </a:spcBef>
              <a:buNone/>
            </a:pPr>
            <a:r>
              <a:rPr lang="es-AR" sz="1100" dirty="0" smtClean="0">
                <a:latin typeface="Calibri" pitchFamily="34" charset="0"/>
                <a:cs typeface="Calibri" pitchFamily="34" charset="0"/>
              </a:rPr>
              <a:t>{pmd } </a:t>
            </a:r>
            <a:r>
              <a:rPr lang="el-GR" sz="1100" dirty="0" smtClean="0">
                <a:latin typeface="Calibri" pitchFamily="34" charset="0"/>
                <a:cs typeface="Calibri" pitchFamily="34" charset="0"/>
              </a:rPr>
              <a:t>Ξ</a:t>
            </a:r>
            <a:r>
              <a:rPr lang="es-AR" sz="1100" dirty="0" smtClean="0">
                <a:latin typeface="Calibri" pitchFamily="34" charset="0"/>
                <a:cs typeface="Calibri" pitchFamily="34" charset="0"/>
              </a:rPr>
              <a:t> ( (m ≥a )  Λ ( </a:t>
            </a:r>
            <a:r>
              <a:rPr lang="es-AR" sz="1100" dirty="0" err="1" smtClean="0">
                <a:latin typeface="Calibri" pitchFamily="34" charset="0"/>
                <a:cs typeface="Calibri" pitchFamily="34" charset="0"/>
              </a:rPr>
              <a:t>m≥b</a:t>
            </a:r>
            <a:r>
              <a:rPr lang="es-AR" sz="1100" dirty="0" smtClean="0">
                <a:latin typeface="Calibri" pitchFamily="34" charset="0"/>
                <a:cs typeface="Calibri" pitchFamily="34" charset="0"/>
              </a:rPr>
              <a:t>) ) </a:t>
            </a:r>
            <a:r>
              <a:rPr lang="es-AR" sz="1100" baseline="-25000" dirty="0" err="1" smtClean="0">
                <a:latin typeface="Calibri" pitchFamily="34" charset="0"/>
                <a:cs typeface="Calibri" pitchFamily="34" charset="0"/>
              </a:rPr>
              <a:t>m</a:t>
            </a:r>
            <a:r>
              <a:rPr lang="es-AR" sz="1100" baseline="30000" dirty="0" err="1" smtClean="0">
                <a:latin typeface="Calibri" pitchFamily="34" charset="0"/>
                <a:cs typeface="Calibri" pitchFamily="34" charset="0"/>
              </a:rPr>
              <a:t>a</a:t>
            </a:r>
            <a:r>
              <a:rPr lang="es-AR" sz="1100" baseline="30000" dirty="0" smtClean="0">
                <a:latin typeface="Calibri" pitchFamily="34" charset="0"/>
                <a:cs typeface="Calibri" pitchFamily="34" charset="0"/>
              </a:rPr>
              <a:t>     </a:t>
            </a:r>
            <a:r>
              <a:rPr lang="es-AR" sz="1100" dirty="0" smtClean="0">
                <a:latin typeface="Calibri" pitchFamily="34" charset="0"/>
                <a:cs typeface="Calibri" pitchFamily="34" charset="0"/>
              </a:rPr>
              <a:t> </a:t>
            </a:r>
            <a:r>
              <a:rPr lang="es-AR" sz="1100" baseline="30000" dirty="0" smtClean="0">
                <a:latin typeface="Calibri" pitchFamily="34" charset="0"/>
                <a:cs typeface="Calibri" pitchFamily="34" charset="0"/>
              </a:rPr>
              <a:t>   </a:t>
            </a:r>
            <a:r>
              <a:rPr lang="el-GR" sz="1100" dirty="0" smtClean="0">
                <a:latin typeface="Calibri" pitchFamily="34" charset="0"/>
                <a:cs typeface="Calibri" pitchFamily="34" charset="0"/>
              </a:rPr>
              <a:t>Ξ</a:t>
            </a:r>
            <a:r>
              <a:rPr lang="es-ES" sz="1100" dirty="0" smtClean="0">
                <a:latin typeface="Calibri" pitchFamily="34" charset="0"/>
                <a:cs typeface="Calibri" pitchFamily="34" charset="0"/>
              </a:rPr>
              <a:t>   </a:t>
            </a:r>
            <a:r>
              <a:rPr lang="es-AR" sz="1100" dirty="0" smtClean="0">
                <a:latin typeface="Calibri" pitchFamily="34" charset="0"/>
                <a:cs typeface="Calibri" pitchFamily="34" charset="0"/>
              </a:rPr>
              <a:t>(a ≥a )  Λ ( a ≥ b)</a:t>
            </a:r>
            <a:endParaRPr lang="es-ES" sz="1100" dirty="0" smtClean="0">
              <a:latin typeface="Calibri" pitchFamily="34" charset="0"/>
              <a:cs typeface="Calibri" pitchFamily="34" charset="0"/>
            </a:endParaRPr>
          </a:p>
          <a:p>
            <a:pPr>
              <a:spcBef>
                <a:spcPts val="0"/>
              </a:spcBef>
              <a:buNone/>
            </a:pPr>
            <a:endParaRPr lang="es-AR" sz="1100" dirty="0" smtClean="0">
              <a:latin typeface="Calibri" pitchFamily="34" charset="0"/>
              <a:cs typeface="Calibri" pitchFamily="34" charset="0"/>
            </a:endParaRPr>
          </a:p>
          <a:p>
            <a:pPr>
              <a:spcBef>
                <a:spcPts val="0"/>
              </a:spcBef>
              <a:buNone/>
            </a:pPr>
            <a:r>
              <a:rPr lang="es-AR" sz="1100" dirty="0" smtClean="0">
                <a:latin typeface="Calibri" pitchFamily="34" charset="0"/>
                <a:cs typeface="Calibri" pitchFamily="34" charset="0"/>
              </a:rPr>
              <a:t>Como a ≥ a es verdadero entonces {pmd: (a ≥ b)} </a:t>
            </a:r>
            <a:endParaRPr lang="es-ES" sz="1100" dirty="0" smtClean="0">
              <a:latin typeface="Calibri" pitchFamily="34" charset="0"/>
              <a:cs typeface="Calibri" pitchFamily="34" charset="0"/>
            </a:endParaRPr>
          </a:p>
          <a:p>
            <a:pPr>
              <a:spcBef>
                <a:spcPts val="0"/>
              </a:spcBef>
              <a:buNone/>
            </a:pPr>
            <a:r>
              <a:rPr lang="es-AR" sz="1100" dirty="0" smtClean="0">
                <a:latin typeface="Calibri" pitchFamily="34" charset="0"/>
                <a:cs typeface="Calibri" pitchFamily="34" charset="0"/>
              </a:rPr>
              <a:t>Verificamos la implicación:</a:t>
            </a:r>
            <a:endParaRPr lang="es-ES" sz="1100" dirty="0" smtClean="0">
              <a:latin typeface="Calibri" pitchFamily="34" charset="0"/>
              <a:cs typeface="Calibri" pitchFamily="34" charset="0"/>
            </a:endParaRPr>
          </a:p>
          <a:p>
            <a:pPr>
              <a:spcBef>
                <a:spcPts val="0"/>
              </a:spcBef>
              <a:buNone/>
            </a:pPr>
            <a:r>
              <a:rPr lang="es-AR" sz="1100" dirty="0" smtClean="0">
                <a:latin typeface="Calibri" pitchFamily="34" charset="0"/>
                <a:cs typeface="Calibri" pitchFamily="34" charset="0"/>
              </a:rPr>
              <a:t>Dado que   {(a &gt;b)}  ⇒  ( a ≥ b),  (es decir {P Λ B} implica la {pmd})  </a:t>
            </a:r>
            <a:endParaRPr lang="es-ES" sz="1100" dirty="0" smtClean="0">
              <a:latin typeface="Calibri" pitchFamily="34" charset="0"/>
              <a:cs typeface="Calibri" pitchFamily="34" charset="0"/>
            </a:endParaRPr>
          </a:p>
          <a:p>
            <a:pPr>
              <a:spcBef>
                <a:spcPts val="0"/>
              </a:spcBef>
              <a:buNone/>
            </a:pPr>
            <a:r>
              <a:rPr lang="es-AR" sz="1100" dirty="0" smtClean="0">
                <a:latin typeface="Calibri" pitchFamily="34" charset="0"/>
                <a:cs typeface="Calibri" pitchFamily="34" charset="0"/>
              </a:rPr>
              <a:t>queda demostrado que :</a:t>
            </a:r>
            <a:endParaRPr lang="es-ES" sz="1100" dirty="0" smtClean="0">
              <a:latin typeface="Calibri" pitchFamily="34" charset="0"/>
              <a:cs typeface="Calibri" pitchFamily="34" charset="0"/>
            </a:endParaRPr>
          </a:p>
          <a:p>
            <a:pPr>
              <a:spcBef>
                <a:spcPts val="0"/>
              </a:spcBef>
              <a:buNone/>
            </a:pPr>
            <a:r>
              <a:rPr lang="es-AR" sz="1100" dirty="0" smtClean="0">
                <a:latin typeface="Calibri" pitchFamily="34" charset="0"/>
                <a:cs typeface="Calibri" pitchFamily="34" charset="0"/>
              </a:rPr>
              <a:t>{} Λ { a &gt;b}</a:t>
            </a:r>
            <a:r>
              <a:rPr lang="es-AR" sz="1100" b="1" dirty="0" smtClean="0">
                <a:latin typeface="Calibri" pitchFamily="34" charset="0"/>
                <a:cs typeface="Calibri" pitchFamily="34" charset="0"/>
              </a:rPr>
              <a:t> </a:t>
            </a:r>
            <a:r>
              <a:rPr lang="es-AR" sz="1100" dirty="0" smtClean="0">
                <a:latin typeface="Calibri" pitchFamily="34" charset="0"/>
                <a:cs typeface="Calibri" pitchFamily="34" charset="0"/>
              </a:rPr>
              <a:t>m=a {(m ≥ a) Λ (m ≥b)}  es verdadero por lo tanto el código es correcto para  la rama del entonces.</a:t>
            </a:r>
            <a:endParaRPr lang="es-AR" dirty="0"/>
          </a:p>
        </p:txBody>
      </p:sp>
      <p:sp>
        <p:nvSpPr>
          <p:cNvPr id="9" name="8 CuadroTexto"/>
          <p:cNvSpPr txBox="1"/>
          <p:nvPr/>
        </p:nvSpPr>
        <p:spPr>
          <a:xfrm>
            <a:off x="5508104" y="3418549"/>
            <a:ext cx="3384376" cy="2292935"/>
          </a:xfrm>
          <a:prstGeom prst="rect">
            <a:avLst/>
          </a:prstGeom>
          <a:solidFill>
            <a:srgbClr val="CCFF66"/>
          </a:solidFill>
        </p:spPr>
        <p:txBody>
          <a:bodyPr wrap="square" rtlCol="0">
            <a:spAutoFit/>
          </a:bodyPr>
          <a:lstStyle/>
          <a:p>
            <a:pPr lvl="0">
              <a:spcBef>
                <a:spcPts val="0"/>
              </a:spcBef>
              <a:buNone/>
            </a:pPr>
            <a:r>
              <a:rPr lang="es-AR" sz="1100" b="1" dirty="0" smtClean="0">
                <a:latin typeface="Calibri" pitchFamily="34" charset="0"/>
                <a:cs typeface="Calibri" pitchFamily="34" charset="0"/>
              </a:rPr>
              <a:t>Ahora se debe demostrar:  {P Λ ¬B} C2 {Q} </a:t>
            </a:r>
            <a:r>
              <a:rPr lang="es-AR" sz="1100" dirty="0" smtClean="0">
                <a:latin typeface="Calibri" pitchFamily="34" charset="0"/>
                <a:cs typeface="Calibri" pitchFamily="34" charset="0"/>
              </a:rPr>
              <a:t>es cierto</a:t>
            </a:r>
            <a:endParaRPr lang="es-ES" sz="1100" dirty="0" smtClean="0">
              <a:latin typeface="Calibri" pitchFamily="34" charset="0"/>
              <a:cs typeface="Calibri" pitchFamily="34" charset="0"/>
            </a:endParaRPr>
          </a:p>
          <a:p>
            <a:pPr>
              <a:spcBef>
                <a:spcPts val="0"/>
              </a:spcBef>
              <a:buNone/>
            </a:pPr>
            <a:r>
              <a:rPr lang="es-AR" sz="1100" dirty="0" smtClean="0">
                <a:latin typeface="Calibri" pitchFamily="34" charset="0"/>
                <a:cs typeface="Calibri" pitchFamily="34" charset="0"/>
              </a:rPr>
              <a:t>esto es</a:t>
            </a:r>
            <a:endParaRPr lang="es-ES" sz="1100" dirty="0" smtClean="0">
              <a:latin typeface="Calibri" pitchFamily="34" charset="0"/>
              <a:cs typeface="Calibri" pitchFamily="34" charset="0"/>
            </a:endParaRPr>
          </a:p>
          <a:p>
            <a:pPr>
              <a:spcBef>
                <a:spcPts val="0"/>
              </a:spcBef>
              <a:buNone/>
            </a:pPr>
            <a:r>
              <a:rPr lang="es-AR" sz="1100" i="1" dirty="0" smtClean="0">
                <a:latin typeface="Calibri" pitchFamily="34" charset="0"/>
                <a:cs typeface="Calibri" pitchFamily="34" charset="0"/>
              </a:rPr>
              <a:t>{ } Λ  ¬{a&gt;b}  m = b  {(m ≥ a) Λ (m ≥ b)} </a:t>
            </a:r>
          </a:p>
          <a:p>
            <a:pPr>
              <a:spcBef>
                <a:spcPts val="0"/>
              </a:spcBef>
              <a:buNone/>
            </a:pPr>
            <a:r>
              <a:rPr lang="es-ES" sz="1100" dirty="0" smtClean="0">
                <a:latin typeface="Calibri" pitchFamily="34" charset="0"/>
                <a:cs typeface="Calibri" pitchFamily="34" charset="0"/>
              </a:rPr>
              <a:t>     </a:t>
            </a:r>
            <a:r>
              <a:rPr lang="el-GR" sz="1100" dirty="0" smtClean="0">
                <a:latin typeface="Calibri" pitchFamily="34" charset="0"/>
                <a:cs typeface="Calibri" pitchFamily="34" charset="0"/>
              </a:rPr>
              <a:t>Ξ</a:t>
            </a:r>
            <a:r>
              <a:rPr lang="es-ES" sz="1100" dirty="0" smtClean="0">
                <a:latin typeface="Calibri" pitchFamily="34" charset="0"/>
                <a:cs typeface="Calibri" pitchFamily="34" charset="0"/>
              </a:rPr>
              <a:t>  </a:t>
            </a:r>
            <a:r>
              <a:rPr lang="es-AR" sz="1100" i="1" dirty="0" smtClean="0">
                <a:latin typeface="Calibri" pitchFamily="34" charset="0"/>
                <a:cs typeface="Calibri" pitchFamily="34" charset="0"/>
              </a:rPr>
              <a:t> {a </a:t>
            </a:r>
            <a:r>
              <a:rPr lang="es-AR" sz="1100" dirty="0" smtClean="0">
                <a:latin typeface="Calibri" pitchFamily="34" charset="0"/>
                <a:cs typeface="Calibri" pitchFamily="34" charset="0"/>
              </a:rPr>
              <a:t>≤</a:t>
            </a:r>
            <a:r>
              <a:rPr lang="es-AR" sz="1100" b="1" dirty="0" smtClean="0">
                <a:latin typeface="Calibri" pitchFamily="34" charset="0"/>
                <a:cs typeface="Calibri" pitchFamily="34" charset="0"/>
              </a:rPr>
              <a:t> </a:t>
            </a:r>
            <a:r>
              <a:rPr lang="es-AR" sz="1100" i="1" dirty="0" smtClean="0">
                <a:latin typeface="Calibri" pitchFamily="34" charset="0"/>
                <a:cs typeface="Calibri" pitchFamily="34" charset="0"/>
              </a:rPr>
              <a:t>b}  m = b {(m ≥ a) Λ (m ≥ b)} es válido</a:t>
            </a:r>
            <a:endParaRPr lang="es-ES" sz="1100" dirty="0" smtClean="0">
              <a:latin typeface="Calibri" pitchFamily="34" charset="0"/>
              <a:cs typeface="Calibri" pitchFamily="34" charset="0"/>
            </a:endParaRPr>
          </a:p>
          <a:p>
            <a:pPr>
              <a:spcBef>
                <a:spcPts val="0"/>
              </a:spcBef>
              <a:buNone/>
            </a:pPr>
            <a:r>
              <a:rPr lang="es-AR" sz="1100" dirty="0" smtClean="0">
                <a:latin typeface="Calibri" pitchFamily="34" charset="0"/>
                <a:cs typeface="Calibri" pitchFamily="34" charset="0"/>
              </a:rPr>
              <a:t> Calculamos la pmd</a:t>
            </a:r>
            <a:endParaRPr lang="es-ES" sz="1100" dirty="0" smtClean="0">
              <a:latin typeface="Calibri" pitchFamily="34" charset="0"/>
              <a:cs typeface="Calibri" pitchFamily="34" charset="0"/>
            </a:endParaRPr>
          </a:p>
          <a:p>
            <a:pPr>
              <a:spcBef>
                <a:spcPts val="0"/>
              </a:spcBef>
              <a:buNone/>
            </a:pPr>
            <a:r>
              <a:rPr lang="es-AR" sz="1100" dirty="0" smtClean="0">
                <a:latin typeface="Calibri" pitchFamily="34" charset="0"/>
                <a:cs typeface="Calibri" pitchFamily="34" charset="0"/>
              </a:rPr>
              <a:t>{pmd : (</a:t>
            </a:r>
            <a:r>
              <a:rPr lang="es-AR" sz="1100" i="1" dirty="0" smtClean="0"/>
              <a:t>(m ≥ a) Λ (m ≥ b))</a:t>
            </a:r>
            <a:r>
              <a:rPr lang="es-AR" sz="1100" baseline="-25000" dirty="0" smtClean="0">
                <a:latin typeface="Calibri" pitchFamily="34" charset="0"/>
                <a:cs typeface="Calibri" pitchFamily="34" charset="0"/>
              </a:rPr>
              <a:t> </a:t>
            </a:r>
            <a:r>
              <a:rPr lang="es-AR" sz="1100" baseline="-25000" dirty="0" err="1" smtClean="0">
                <a:latin typeface="Calibri" pitchFamily="34" charset="0"/>
                <a:cs typeface="Calibri" pitchFamily="34" charset="0"/>
              </a:rPr>
              <a:t>m</a:t>
            </a:r>
            <a:r>
              <a:rPr lang="es-AR" sz="1100" baseline="30000" dirty="0" err="1" smtClean="0">
                <a:latin typeface="Calibri" pitchFamily="34" charset="0"/>
                <a:cs typeface="Calibri" pitchFamily="34" charset="0"/>
              </a:rPr>
              <a:t>b</a:t>
            </a:r>
            <a:r>
              <a:rPr lang="es-AR" sz="1100" dirty="0" smtClean="0">
                <a:latin typeface="Calibri" pitchFamily="34" charset="0"/>
                <a:cs typeface="Calibri" pitchFamily="34" charset="0"/>
              </a:rPr>
              <a:t>}</a:t>
            </a:r>
            <a:endParaRPr lang="es-ES" sz="1100" dirty="0" smtClean="0">
              <a:latin typeface="Calibri" pitchFamily="34" charset="0"/>
              <a:cs typeface="Calibri" pitchFamily="34" charset="0"/>
            </a:endParaRPr>
          </a:p>
          <a:p>
            <a:pPr>
              <a:spcBef>
                <a:spcPts val="0"/>
              </a:spcBef>
              <a:buNone/>
            </a:pPr>
            <a:r>
              <a:rPr lang="es-AR" sz="1100" dirty="0" smtClean="0">
                <a:latin typeface="Calibri" pitchFamily="34" charset="0"/>
                <a:cs typeface="Calibri" pitchFamily="34" charset="0"/>
              </a:rPr>
              <a:t>{pmd} </a:t>
            </a:r>
            <a:r>
              <a:rPr lang="el-GR" sz="1100" dirty="0" smtClean="0">
                <a:latin typeface="Calibri" pitchFamily="34" charset="0"/>
                <a:cs typeface="Calibri" pitchFamily="34" charset="0"/>
              </a:rPr>
              <a:t>Ξ</a:t>
            </a:r>
            <a:r>
              <a:rPr lang="es-AR" sz="1100" dirty="0" smtClean="0">
                <a:latin typeface="Calibri" pitchFamily="34" charset="0"/>
                <a:cs typeface="Calibri" pitchFamily="34" charset="0"/>
              </a:rPr>
              <a:t> {(</a:t>
            </a:r>
            <a:r>
              <a:rPr lang="es-AR" sz="1100" i="1" dirty="0" smtClean="0"/>
              <a:t>(m ≥ a) Λ (m ≥ b))</a:t>
            </a:r>
            <a:r>
              <a:rPr lang="es-AR" sz="1100" baseline="-25000" dirty="0" smtClean="0">
                <a:latin typeface="Calibri" pitchFamily="34" charset="0"/>
                <a:cs typeface="Calibri" pitchFamily="34" charset="0"/>
              </a:rPr>
              <a:t> </a:t>
            </a:r>
            <a:r>
              <a:rPr lang="es-AR" sz="1100" baseline="-25000" dirty="0" err="1" smtClean="0">
                <a:latin typeface="Calibri" pitchFamily="34" charset="0"/>
                <a:cs typeface="Calibri" pitchFamily="34" charset="0"/>
              </a:rPr>
              <a:t>m</a:t>
            </a:r>
            <a:r>
              <a:rPr lang="es-AR" sz="1100" baseline="30000" dirty="0" err="1" smtClean="0">
                <a:latin typeface="Calibri" pitchFamily="34" charset="0"/>
                <a:cs typeface="Calibri" pitchFamily="34" charset="0"/>
              </a:rPr>
              <a:t>b</a:t>
            </a:r>
            <a:r>
              <a:rPr lang="es-AR" sz="1100" dirty="0" smtClean="0">
                <a:latin typeface="Calibri" pitchFamily="34" charset="0"/>
                <a:cs typeface="Calibri" pitchFamily="34" charset="0"/>
              </a:rPr>
              <a:t>  } </a:t>
            </a:r>
            <a:r>
              <a:rPr lang="el-GR" sz="1100" dirty="0" smtClean="0">
                <a:latin typeface="Calibri" pitchFamily="34" charset="0"/>
                <a:cs typeface="Calibri" pitchFamily="34" charset="0"/>
              </a:rPr>
              <a:t>Ξ</a:t>
            </a:r>
            <a:r>
              <a:rPr lang="es-ES" sz="1100" dirty="0" smtClean="0">
                <a:latin typeface="Calibri" pitchFamily="34" charset="0"/>
                <a:cs typeface="Calibri" pitchFamily="34" charset="0"/>
              </a:rPr>
              <a:t>   </a:t>
            </a:r>
            <a:r>
              <a:rPr lang="es-AR" sz="1100" dirty="0" smtClean="0">
                <a:latin typeface="Calibri" pitchFamily="34" charset="0"/>
                <a:cs typeface="Calibri" pitchFamily="34" charset="0"/>
              </a:rPr>
              <a:t>(b ≥a )  Λ ( b ≥ b)</a:t>
            </a:r>
            <a:endParaRPr lang="es-ES" sz="1100" dirty="0" smtClean="0">
              <a:latin typeface="Calibri" pitchFamily="34" charset="0"/>
              <a:cs typeface="Calibri" pitchFamily="34" charset="0"/>
            </a:endParaRPr>
          </a:p>
          <a:p>
            <a:pPr>
              <a:spcBef>
                <a:spcPts val="0"/>
              </a:spcBef>
              <a:buNone/>
            </a:pPr>
            <a:r>
              <a:rPr lang="es-AR" sz="1100" dirty="0" smtClean="0">
                <a:latin typeface="Calibri" pitchFamily="34" charset="0"/>
                <a:cs typeface="Calibri" pitchFamily="34" charset="0"/>
              </a:rPr>
              <a:t>Como </a:t>
            </a:r>
            <a:r>
              <a:rPr lang="es-AR" sz="1100" i="1" dirty="0" smtClean="0">
                <a:latin typeface="Calibri" pitchFamily="34" charset="0"/>
                <a:cs typeface="Calibri" pitchFamily="34" charset="0"/>
              </a:rPr>
              <a:t>b </a:t>
            </a:r>
            <a:r>
              <a:rPr lang="es-AR" sz="1100" dirty="0" smtClean="0">
                <a:latin typeface="Calibri" pitchFamily="34" charset="0"/>
                <a:cs typeface="Calibri" pitchFamily="34" charset="0"/>
              </a:rPr>
              <a:t>≥</a:t>
            </a:r>
            <a:r>
              <a:rPr lang="es-AR" sz="1100" i="1" dirty="0" smtClean="0">
                <a:latin typeface="Calibri" pitchFamily="34" charset="0"/>
                <a:cs typeface="Calibri" pitchFamily="34" charset="0"/>
              </a:rPr>
              <a:t> b</a:t>
            </a:r>
            <a:r>
              <a:rPr lang="es-AR" sz="1100" dirty="0" smtClean="0">
                <a:latin typeface="Calibri" pitchFamily="34" charset="0"/>
                <a:cs typeface="Calibri" pitchFamily="34" charset="0"/>
              </a:rPr>
              <a:t> es verdadero  ⇒ {pmd: (</a:t>
            </a:r>
            <a:r>
              <a:rPr lang="es-AR" sz="1100" i="1" dirty="0" smtClean="0">
                <a:latin typeface="Calibri" pitchFamily="34" charset="0"/>
                <a:cs typeface="Calibri" pitchFamily="34" charset="0"/>
              </a:rPr>
              <a:t>b </a:t>
            </a:r>
            <a:r>
              <a:rPr lang="es-AR" sz="1100" dirty="0" smtClean="0">
                <a:latin typeface="Calibri" pitchFamily="34" charset="0"/>
                <a:cs typeface="Calibri" pitchFamily="34" charset="0"/>
              </a:rPr>
              <a:t>≥</a:t>
            </a:r>
            <a:r>
              <a:rPr lang="es-AR" sz="1100" i="1" dirty="0" smtClean="0">
                <a:latin typeface="Calibri" pitchFamily="34" charset="0"/>
                <a:cs typeface="Calibri" pitchFamily="34" charset="0"/>
              </a:rPr>
              <a:t> a)</a:t>
            </a:r>
            <a:r>
              <a:rPr lang="es-AR" sz="1100" dirty="0" smtClean="0">
                <a:latin typeface="Calibri" pitchFamily="34" charset="0"/>
                <a:cs typeface="Calibri" pitchFamily="34" charset="0"/>
              </a:rPr>
              <a:t>} </a:t>
            </a:r>
            <a:endParaRPr lang="es-ES" sz="1100" dirty="0" smtClean="0">
              <a:latin typeface="Calibri" pitchFamily="34" charset="0"/>
              <a:cs typeface="Calibri" pitchFamily="34" charset="0"/>
            </a:endParaRPr>
          </a:p>
          <a:p>
            <a:pPr>
              <a:spcBef>
                <a:spcPts val="0"/>
              </a:spcBef>
              <a:buNone/>
            </a:pPr>
            <a:r>
              <a:rPr lang="es-AR" sz="1100" dirty="0" smtClean="0">
                <a:latin typeface="Calibri" pitchFamily="34" charset="0"/>
                <a:cs typeface="Calibri" pitchFamily="34" charset="0"/>
              </a:rPr>
              <a:t>también se puede expresar como  {pmd:   (</a:t>
            </a:r>
            <a:r>
              <a:rPr lang="es-AR" sz="1100" i="1" dirty="0" smtClean="0">
                <a:latin typeface="Calibri" pitchFamily="34" charset="0"/>
                <a:cs typeface="Calibri" pitchFamily="34" charset="0"/>
              </a:rPr>
              <a:t>a </a:t>
            </a:r>
            <a:r>
              <a:rPr lang="es-AR" sz="1100" dirty="0" smtClean="0">
                <a:latin typeface="Calibri" pitchFamily="34" charset="0"/>
                <a:cs typeface="Calibri" pitchFamily="34" charset="0"/>
              </a:rPr>
              <a:t>≤ </a:t>
            </a:r>
            <a:r>
              <a:rPr lang="es-AR" sz="1100" i="1" dirty="0" smtClean="0">
                <a:latin typeface="Calibri" pitchFamily="34" charset="0"/>
                <a:cs typeface="Calibri" pitchFamily="34" charset="0"/>
              </a:rPr>
              <a:t>b)</a:t>
            </a:r>
            <a:r>
              <a:rPr lang="es-AR" sz="1100" dirty="0" smtClean="0">
                <a:latin typeface="Calibri" pitchFamily="34" charset="0"/>
                <a:cs typeface="Calibri" pitchFamily="34" charset="0"/>
              </a:rPr>
              <a:t>}</a:t>
            </a:r>
            <a:endParaRPr lang="es-ES" sz="1100" dirty="0" smtClean="0">
              <a:latin typeface="Calibri" pitchFamily="34" charset="0"/>
              <a:cs typeface="Calibri" pitchFamily="34" charset="0"/>
            </a:endParaRPr>
          </a:p>
          <a:p>
            <a:pPr>
              <a:spcBef>
                <a:spcPts val="0"/>
              </a:spcBef>
              <a:buNone/>
            </a:pPr>
            <a:r>
              <a:rPr lang="es-AR" sz="1100" dirty="0" smtClean="0">
                <a:latin typeface="Calibri" pitchFamily="34" charset="0"/>
                <a:cs typeface="Calibri" pitchFamily="34" charset="0"/>
              </a:rPr>
              <a:t>Verificamos la implicación</a:t>
            </a:r>
            <a:endParaRPr lang="es-ES" sz="1100" dirty="0" smtClean="0">
              <a:latin typeface="Calibri" pitchFamily="34" charset="0"/>
              <a:cs typeface="Calibri" pitchFamily="34" charset="0"/>
            </a:endParaRPr>
          </a:p>
          <a:p>
            <a:pPr>
              <a:spcBef>
                <a:spcPts val="0"/>
              </a:spcBef>
              <a:buNone/>
            </a:pPr>
            <a:r>
              <a:rPr lang="es-AR" sz="1100" dirty="0" smtClean="0">
                <a:latin typeface="Calibri" pitchFamily="34" charset="0"/>
                <a:cs typeface="Calibri" pitchFamily="34" charset="0"/>
              </a:rPr>
              <a:t>Dado que {</a:t>
            </a:r>
            <a:r>
              <a:rPr lang="es-AR" sz="1100" b="1" dirty="0" smtClean="0">
                <a:latin typeface="Calibri" pitchFamily="34" charset="0"/>
                <a:cs typeface="Calibri" pitchFamily="34" charset="0"/>
              </a:rPr>
              <a:t> </a:t>
            </a:r>
            <a:r>
              <a:rPr lang="es-AR" sz="1100" b="1" i="1" dirty="0" smtClean="0">
                <a:latin typeface="Calibri" pitchFamily="34" charset="0"/>
                <a:cs typeface="Calibri" pitchFamily="34" charset="0"/>
              </a:rPr>
              <a:t>a </a:t>
            </a:r>
            <a:r>
              <a:rPr lang="es-AR" sz="1100" b="1" dirty="0" smtClean="0">
                <a:latin typeface="Calibri" pitchFamily="34" charset="0"/>
                <a:cs typeface="Calibri" pitchFamily="34" charset="0"/>
              </a:rPr>
              <a:t>≤ </a:t>
            </a:r>
            <a:r>
              <a:rPr lang="es-AR" sz="1100" b="1" i="1" dirty="0" smtClean="0">
                <a:latin typeface="Calibri" pitchFamily="34" charset="0"/>
                <a:cs typeface="Calibri" pitchFamily="34" charset="0"/>
              </a:rPr>
              <a:t>b</a:t>
            </a:r>
            <a:r>
              <a:rPr lang="es-AR" sz="1100" b="1" dirty="0" smtClean="0">
                <a:latin typeface="Calibri" pitchFamily="34" charset="0"/>
                <a:cs typeface="Calibri" pitchFamily="34" charset="0"/>
              </a:rPr>
              <a:t>} </a:t>
            </a:r>
            <a:r>
              <a:rPr lang="es-AR" sz="1100" dirty="0" smtClean="0">
                <a:latin typeface="Calibri" pitchFamily="34" charset="0"/>
                <a:cs typeface="Calibri" pitchFamily="34" charset="0"/>
              </a:rPr>
              <a:t> ⇒ {</a:t>
            </a:r>
            <a:r>
              <a:rPr lang="es-AR" sz="1100" b="1" dirty="0" smtClean="0">
                <a:latin typeface="Calibri" pitchFamily="34" charset="0"/>
                <a:cs typeface="Calibri" pitchFamily="34" charset="0"/>
              </a:rPr>
              <a:t> </a:t>
            </a:r>
            <a:r>
              <a:rPr lang="es-AR" sz="1100" b="1" i="1" dirty="0" smtClean="0">
                <a:latin typeface="Calibri" pitchFamily="34" charset="0"/>
                <a:cs typeface="Calibri" pitchFamily="34" charset="0"/>
              </a:rPr>
              <a:t>a </a:t>
            </a:r>
            <a:r>
              <a:rPr lang="es-AR" sz="1100" b="1" dirty="0" smtClean="0">
                <a:latin typeface="Calibri" pitchFamily="34" charset="0"/>
                <a:cs typeface="Calibri" pitchFamily="34" charset="0"/>
              </a:rPr>
              <a:t>≤ </a:t>
            </a:r>
            <a:r>
              <a:rPr lang="es-AR" sz="1100" b="1" i="1" dirty="0" smtClean="0">
                <a:latin typeface="Calibri" pitchFamily="34" charset="0"/>
                <a:cs typeface="Calibri" pitchFamily="34" charset="0"/>
              </a:rPr>
              <a:t>b</a:t>
            </a:r>
            <a:r>
              <a:rPr lang="es-AR" sz="1100" b="1" dirty="0" smtClean="0">
                <a:latin typeface="Calibri" pitchFamily="34" charset="0"/>
                <a:cs typeface="Calibri" pitchFamily="34" charset="0"/>
              </a:rPr>
              <a:t>}  </a:t>
            </a:r>
            <a:r>
              <a:rPr lang="es-AR" sz="1100" dirty="0" smtClean="0">
                <a:latin typeface="Calibri" pitchFamily="34" charset="0"/>
                <a:cs typeface="Calibri" pitchFamily="34" charset="0"/>
              </a:rPr>
              <a:t>queda demostrado que </a:t>
            </a:r>
          </a:p>
          <a:p>
            <a:pPr algn="ctr">
              <a:spcBef>
                <a:spcPts val="0"/>
              </a:spcBef>
              <a:buNone/>
            </a:pPr>
            <a:r>
              <a:rPr lang="es-AR" sz="1100" dirty="0" smtClean="0">
                <a:latin typeface="Calibri" pitchFamily="34" charset="0"/>
                <a:cs typeface="Calibri" pitchFamily="34" charset="0"/>
              </a:rPr>
              <a:t>  {</a:t>
            </a:r>
            <a:r>
              <a:rPr lang="es-AR" sz="1100" i="1" dirty="0" smtClean="0">
                <a:latin typeface="Calibri" pitchFamily="34" charset="0"/>
                <a:cs typeface="Calibri" pitchFamily="34" charset="0"/>
              </a:rPr>
              <a:t>b </a:t>
            </a:r>
            <a:r>
              <a:rPr lang="es-AR" sz="1100" dirty="0" smtClean="0">
                <a:latin typeface="Calibri" pitchFamily="34" charset="0"/>
                <a:cs typeface="Calibri" pitchFamily="34" charset="0"/>
              </a:rPr>
              <a:t>≥</a:t>
            </a:r>
            <a:r>
              <a:rPr lang="es-AR" sz="1100" i="1" dirty="0" smtClean="0">
                <a:latin typeface="Calibri" pitchFamily="34" charset="0"/>
                <a:cs typeface="Calibri" pitchFamily="34" charset="0"/>
              </a:rPr>
              <a:t> a</a:t>
            </a:r>
            <a:r>
              <a:rPr lang="es-AR" sz="1100" dirty="0" smtClean="0">
                <a:latin typeface="Calibri" pitchFamily="34" charset="0"/>
                <a:cs typeface="Calibri" pitchFamily="34" charset="0"/>
              </a:rPr>
              <a:t>} </a:t>
            </a:r>
            <a:r>
              <a:rPr lang="es-AR" sz="1100" i="1" dirty="0" smtClean="0">
                <a:latin typeface="Calibri" pitchFamily="34" charset="0"/>
                <a:cs typeface="Calibri" pitchFamily="34" charset="0"/>
              </a:rPr>
              <a:t>m</a:t>
            </a:r>
            <a:r>
              <a:rPr lang="es-AR" sz="1100" dirty="0" smtClean="0">
                <a:latin typeface="Calibri" pitchFamily="34" charset="0"/>
                <a:cs typeface="Calibri" pitchFamily="34" charset="0"/>
              </a:rPr>
              <a:t> =</a:t>
            </a:r>
            <a:r>
              <a:rPr lang="es-AR" sz="1100" i="1" dirty="0" smtClean="0">
                <a:latin typeface="Calibri" pitchFamily="34" charset="0"/>
                <a:cs typeface="Calibri" pitchFamily="34" charset="0"/>
              </a:rPr>
              <a:t>b</a:t>
            </a:r>
            <a:r>
              <a:rPr lang="es-AR" sz="1100" dirty="0" smtClean="0">
                <a:latin typeface="Calibri" pitchFamily="34" charset="0"/>
                <a:cs typeface="Calibri" pitchFamily="34" charset="0"/>
              </a:rPr>
              <a:t> {(</a:t>
            </a:r>
            <a:r>
              <a:rPr lang="es-AR" sz="1100" i="1" dirty="0" smtClean="0">
                <a:latin typeface="Calibri" pitchFamily="34" charset="0"/>
                <a:cs typeface="Calibri" pitchFamily="34" charset="0"/>
              </a:rPr>
              <a:t>m </a:t>
            </a:r>
            <a:r>
              <a:rPr lang="es-AR" sz="1100" dirty="0" smtClean="0">
                <a:latin typeface="Calibri" pitchFamily="34" charset="0"/>
                <a:cs typeface="Calibri" pitchFamily="34" charset="0"/>
              </a:rPr>
              <a:t>≥</a:t>
            </a:r>
            <a:r>
              <a:rPr lang="es-AR" sz="1100" i="1" dirty="0" smtClean="0">
                <a:latin typeface="Calibri" pitchFamily="34" charset="0"/>
                <a:cs typeface="Calibri" pitchFamily="34" charset="0"/>
              </a:rPr>
              <a:t> a</a:t>
            </a:r>
            <a:r>
              <a:rPr lang="es-AR" sz="1100" dirty="0" smtClean="0">
                <a:latin typeface="Calibri" pitchFamily="34" charset="0"/>
                <a:cs typeface="Calibri" pitchFamily="34" charset="0"/>
              </a:rPr>
              <a:t>) Λ (</a:t>
            </a:r>
            <a:r>
              <a:rPr lang="es-AR" sz="1100" i="1" dirty="0" smtClean="0">
                <a:latin typeface="Calibri" pitchFamily="34" charset="0"/>
                <a:cs typeface="Calibri" pitchFamily="34" charset="0"/>
              </a:rPr>
              <a:t>m </a:t>
            </a:r>
            <a:r>
              <a:rPr lang="es-AR" sz="1100" dirty="0" smtClean="0">
                <a:latin typeface="Calibri" pitchFamily="34" charset="0"/>
                <a:cs typeface="Calibri" pitchFamily="34" charset="0"/>
              </a:rPr>
              <a:t>≥</a:t>
            </a:r>
            <a:r>
              <a:rPr lang="es-AR" sz="1100" i="1" dirty="0" smtClean="0">
                <a:latin typeface="Calibri" pitchFamily="34" charset="0"/>
                <a:cs typeface="Calibri" pitchFamily="34" charset="0"/>
              </a:rPr>
              <a:t> b</a:t>
            </a:r>
            <a:r>
              <a:rPr lang="es-AR" sz="1100" dirty="0" smtClean="0">
                <a:latin typeface="Calibri" pitchFamily="34" charset="0"/>
                <a:cs typeface="Calibri" pitchFamily="34" charset="0"/>
              </a:rPr>
              <a:t>)} </a:t>
            </a:r>
          </a:p>
          <a:p>
            <a:pPr>
              <a:spcBef>
                <a:spcPts val="0"/>
              </a:spcBef>
              <a:buNone/>
            </a:pPr>
            <a:r>
              <a:rPr lang="es-AR" sz="1100" dirty="0" smtClean="0">
                <a:latin typeface="Calibri" pitchFamily="34" charset="0"/>
                <a:cs typeface="Calibri" pitchFamily="34" charset="0"/>
              </a:rPr>
              <a:t>es válido en la rama del sino.</a:t>
            </a:r>
            <a:endParaRPr lang="es-ES" sz="1100" dirty="0" smtClean="0">
              <a:latin typeface="Calibri" pitchFamily="34" charset="0"/>
              <a:cs typeface="Calibri" pitchFamily="34" charset="0"/>
            </a:endParaRPr>
          </a:p>
        </p:txBody>
      </p:sp>
      <p:sp>
        <p:nvSpPr>
          <p:cNvPr id="399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sp>
        <p:nvSpPr>
          <p:cNvPr id="13" name="12 Flecha derecha"/>
          <p:cNvSpPr/>
          <p:nvPr/>
        </p:nvSpPr>
        <p:spPr bwMode="auto">
          <a:xfrm>
            <a:off x="5187414" y="4520441"/>
            <a:ext cx="288032" cy="216024"/>
          </a:xfrm>
          <a:prstGeom prst="rightArrow">
            <a:avLst/>
          </a:prstGeom>
          <a:solidFill>
            <a:srgbClr val="00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endParaRPr kumimoji="0" lang="es-AR" sz="28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z="3200" b="1" dirty="0" smtClean="0">
                <a:solidFill>
                  <a:srgbClr val="4C6A54"/>
                </a:solidFill>
                <a:latin typeface="Times New Roman" pitchFamily="18" charset="0"/>
                <a:cs typeface="Times New Roman" pitchFamily="18" charset="0"/>
              </a:rPr>
              <a:t>Selección</a:t>
            </a:r>
          </a:p>
        </p:txBody>
      </p:sp>
      <p:sp>
        <p:nvSpPr>
          <p:cNvPr id="4" name="3 Marcador de contenido"/>
          <p:cNvSpPr>
            <a:spLocks noGrp="1"/>
          </p:cNvSpPr>
          <p:nvPr>
            <p:ph idx="1"/>
          </p:nvPr>
        </p:nvSpPr>
        <p:spPr>
          <a:xfrm>
            <a:off x="683568" y="1916832"/>
            <a:ext cx="8352928" cy="4797152"/>
          </a:xfrm>
        </p:spPr>
        <p:txBody>
          <a:bodyPr/>
          <a:lstStyle/>
          <a:p>
            <a:pPr marL="0" indent="0">
              <a:spcBef>
                <a:spcPts val="0"/>
              </a:spcBef>
              <a:buNone/>
            </a:pPr>
            <a:r>
              <a:rPr lang="es-AR" sz="1200" b="1" dirty="0" smtClean="0">
                <a:latin typeface="Calibri" pitchFamily="34" charset="0"/>
                <a:cs typeface="Calibri" pitchFamily="34" charset="0"/>
              </a:rPr>
              <a:t> </a:t>
            </a:r>
            <a:r>
              <a:rPr lang="es-AR" sz="1200" dirty="0" smtClean="0">
                <a:latin typeface="Calibri" pitchFamily="34" charset="0"/>
                <a:cs typeface="Calibri" pitchFamily="34" charset="0"/>
              </a:rPr>
              <a:t>Demostrar que el siguiente algoritmo, que calcula el máximo entre 2 números, es correcto para las especificaciones dadas.</a:t>
            </a:r>
            <a:endParaRPr lang="es-ES" sz="1200" dirty="0" smtClean="0">
              <a:latin typeface="Calibri" pitchFamily="34" charset="0"/>
              <a:cs typeface="Calibri" pitchFamily="34" charset="0"/>
            </a:endParaRPr>
          </a:p>
          <a:p>
            <a:pPr marL="0" indent="0">
              <a:spcBef>
                <a:spcPts val="0"/>
              </a:spcBef>
              <a:buNone/>
            </a:pPr>
            <a:r>
              <a:rPr lang="es-AR" sz="1200" dirty="0" smtClean="0">
                <a:latin typeface="Calibri" pitchFamily="34" charset="0"/>
                <a:cs typeface="Calibri" pitchFamily="34" charset="0"/>
              </a:rPr>
              <a:t>     { }  </a:t>
            </a:r>
            <a:endParaRPr lang="es-ES" sz="1200" dirty="0" smtClean="0">
              <a:latin typeface="Calibri" pitchFamily="34" charset="0"/>
              <a:cs typeface="Calibri" pitchFamily="34" charset="0"/>
            </a:endParaRPr>
          </a:p>
          <a:p>
            <a:pPr marL="0" indent="0">
              <a:spcBef>
                <a:spcPts val="0"/>
              </a:spcBef>
              <a:buNone/>
            </a:pPr>
            <a:r>
              <a:rPr lang="es-AR" sz="1200" dirty="0" smtClean="0">
                <a:latin typeface="Calibri" pitchFamily="34" charset="0"/>
                <a:cs typeface="Calibri" pitchFamily="34" charset="0"/>
              </a:rPr>
              <a:t>        SI  (a&gt;b)  </a:t>
            </a:r>
            <a:endParaRPr lang="es-ES" sz="1200" dirty="0" smtClean="0">
              <a:latin typeface="Calibri" pitchFamily="34" charset="0"/>
              <a:cs typeface="Calibri" pitchFamily="34" charset="0"/>
            </a:endParaRPr>
          </a:p>
          <a:p>
            <a:pPr marL="0" indent="0">
              <a:spcBef>
                <a:spcPts val="0"/>
              </a:spcBef>
              <a:buNone/>
            </a:pPr>
            <a:r>
              <a:rPr lang="es-AR" sz="1200" dirty="0" smtClean="0">
                <a:latin typeface="Calibri" pitchFamily="34" charset="0"/>
                <a:cs typeface="Calibri" pitchFamily="34" charset="0"/>
              </a:rPr>
              <a:t>                   entonces m=a   </a:t>
            </a:r>
            <a:endParaRPr lang="es-ES" sz="1200" dirty="0" smtClean="0">
              <a:latin typeface="Calibri" pitchFamily="34" charset="0"/>
              <a:cs typeface="Calibri" pitchFamily="34" charset="0"/>
            </a:endParaRPr>
          </a:p>
          <a:p>
            <a:pPr marL="0" indent="0">
              <a:spcBef>
                <a:spcPts val="0"/>
              </a:spcBef>
              <a:buNone/>
            </a:pPr>
            <a:r>
              <a:rPr lang="es-AR" sz="1200" dirty="0" smtClean="0">
                <a:latin typeface="Calibri" pitchFamily="34" charset="0"/>
                <a:cs typeface="Calibri" pitchFamily="34" charset="0"/>
              </a:rPr>
              <a:t>                    sino  m=b </a:t>
            </a:r>
            <a:endParaRPr lang="es-ES" sz="1200" dirty="0" smtClean="0">
              <a:latin typeface="Calibri" pitchFamily="34" charset="0"/>
              <a:cs typeface="Calibri" pitchFamily="34" charset="0"/>
            </a:endParaRPr>
          </a:p>
          <a:p>
            <a:pPr marL="0" indent="0">
              <a:spcBef>
                <a:spcPts val="0"/>
              </a:spcBef>
              <a:buNone/>
            </a:pPr>
            <a:r>
              <a:rPr lang="es-AR" sz="1200" dirty="0" smtClean="0">
                <a:latin typeface="Calibri" pitchFamily="34" charset="0"/>
                <a:cs typeface="Calibri" pitchFamily="34" charset="0"/>
              </a:rPr>
              <a:t>            Finsi  </a:t>
            </a:r>
            <a:endParaRPr lang="es-ES" sz="1200" dirty="0" smtClean="0">
              <a:latin typeface="Calibri" pitchFamily="34" charset="0"/>
              <a:cs typeface="Calibri" pitchFamily="34" charset="0"/>
            </a:endParaRPr>
          </a:p>
          <a:p>
            <a:pPr marL="0" indent="0">
              <a:spcBef>
                <a:spcPts val="0"/>
              </a:spcBef>
              <a:buNone/>
            </a:pPr>
            <a:r>
              <a:rPr lang="es-AR" sz="1200" dirty="0" smtClean="0">
                <a:latin typeface="Calibri" pitchFamily="34" charset="0"/>
                <a:cs typeface="Calibri" pitchFamily="34" charset="0"/>
              </a:rPr>
              <a:t>     {(</a:t>
            </a:r>
            <a:r>
              <a:rPr lang="es-AR" sz="1200" dirty="0" err="1" smtClean="0">
                <a:latin typeface="Calibri" pitchFamily="34" charset="0"/>
                <a:cs typeface="Calibri" pitchFamily="34" charset="0"/>
              </a:rPr>
              <a:t>m≥a</a:t>
            </a:r>
            <a:r>
              <a:rPr lang="es-AR" sz="1200" dirty="0" smtClean="0">
                <a:latin typeface="Calibri" pitchFamily="34" charset="0"/>
                <a:cs typeface="Calibri" pitchFamily="34" charset="0"/>
              </a:rPr>
              <a:t>) Λ (m ≥b)}</a:t>
            </a:r>
            <a:endParaRPr lang="es-ES" sz="1200" dirty="0" smtClean="0">
              <a:latin typeface="Calibri" pitchFamily="34" charset="0"/>
              <a:cs typeface="Calibri" pitchFamily="34" charset="0"/>
            </a:endParaRPr>
          </a:p>
          <a:p>
            <a:pPr marL="0" indent="0">
              <a:spcBef>
                <a:spcPts val="0"/>
              </a:spcBef>
              <a:buNone/>
            </a:pPr>
            <a:r>
              <a:rPr lang="es-AR" sz="1200" dirty="0" smtClean="0">
                <a:latin typeface="Calibri" pitchFamily="34" charset="0"/>
                <a:cs typeface="Calibri" pitchFamily="34" charset="0"/>
              </a:rPr>
              <a:t> </a:t>
            </a:r>
            <a:endParaRPr lang="es-ES" sz="1200" dirty="0" smtClean="0">
              <a:latin typeface="Calibri" pitchFamily="34" charset="0"/>
              <a:cs typeface="Calibri" pitchFamily="34" charset="0"/>
            </a:endParaRPr>
          </a:p>
          <a:p>
            <a:pPr marL="0" indent="0">
              <a:spcBef>
                <a:spcPts val="0"/>
              </a:spcBef>
              <a:buNone/>
            </a:pPr>
            <a:r>
              <a:rPr lang="es-AR" sz="1200" dirty="0" smtClean="0">
                <a:latin typeface="Calibri" pitchFamily="34" charset="0"/>
                <a:cs typeface="Calibri" pitchFamily="34" charset="0"/>
              </a:rPr>
              <a:t> </a:t>
            </a:r>
            <a:endParaRPr lang="es-ES" sz="1200" dirty="0" smtClean="0">
              <a:latin typeface="Calibri" pitchFamily="34" charset="0"/>
              <a:cs typeface="Calibri" pitchFamily="34" charset="0"/>
            </a:endParaRPr>
          </a:p>
          <a:p>
            <a:pPr marL="0" indent="0">
              <a:spcBef>
                <a:spcPts val="0"/>
              </a:spcBef>
              <a:buNone/>
            </a:pPr>
            <a:r>
              <a:rPr lang="es-AR" sz="1200" b="1" dirty="0" smtClean="0">
                <a:latin typeface="Calibri" pitchFamily="34" charset="0"/>
                <a:cs typeface="Calibri" pitchFamily="34" charset="0"/>
              </a:rPr>
              <a:t>Caso b: Se debe encontrar la pmd a partir de {Q}</a:t>
            </a:r>
            <a:endParaRPr lang="es-ES" sz="1200" dirty="0" smtClean="0">
              <a:latin typeface="Calibri" pitchFamily="34" charset="0"/>
              <a:cs typeface="Calibri" pitchFamily="34" charset="0"/>
            </a:endParaRPr>
          </a:p>
          <a:p>
            <a:pPr marL="0" indent="0">
              <a:spcBef>
                <a:spcPts val="0"/>
              </a:spcBef>
              <a:buNone/>
            </a:pPr>
            <a:r>
              <a:rPr lang="es-AR" sz="1200" b="1" dirty="0" smtClean="0">
                <a:latin typeface="Calibri" pitchFamily="34" charset="0"/>
                <a:cs typeface="Calibri" pitchFamily="34" charset="0"/>
              </a:rPr>
              <a:t> </a:t>
            </a:r>
            <a:endParaRPr lang="es-ES" sz="1200" dirty="0" smtClean="0">
              <a:latin typeface="Calibri" pitchFamily="34" charset="0"/>
              <a:cs typeface="Calibri" pitchFamily="34" charset="0"/>
            </a:endParaRPr>
          </a:p>
          <a:p>
            <a:pPr marL="0" indent="0">
              <a:spcBef>
                <a:spcPts val="0"/>
              </a:spcBef>
              <a:buNone/>
            </a:pPr>
            <a:r>
              <a:rPr lang="es-AR" sz="1200" b="1" dirty="0" smtClean="0">
                <a:latin typeface="Calibri" pitchFamily="34" charset="0"/>
                <a:cs typeface="Calibri" pitchFamily="34" charset="0"/>
              </a:rPr>
              <a:t> {Pmd} Si ( B )  Entonces  C1  Sino  C2  Finsi  {Q}</a:t>
            </a:r>
            <a:endParaRPr lang="es-ES" sz="1200" dirty="0" smtClean="0">
              <a:latin typeface="Calibri" pitchFamily="34" charset="0"/>
              <a:cs typeface="Calibri" pitchFamily="34" charset="0"/>
            </a:endParaRPr>
          </a:p>
          <a:p>
            <a:pPr marL="0" indent="0">
              <a:spcBef>
                <a:spcPts val="0"/>
              </a:spcBef>
              <a:buNone/>
            </a:pPr>
            <a:r>
              <a:rPr lang="es-AR" sz="1200" b="1" dirty="0" smtClean="0">
                <a:latin typeface="Calibri" pitchFamily="34" charset="0"/>
                <a:cs typeface="Calibri" pitchFamily="34" charset="0"/>
              </a:rPr>
              <a:t> </a:t>
            </a:r>
            <a:endParaRPr lang="es-ES" sz="1200" dirty="0" smtClean="0">
              <a:latin typeface="Calibri" pitchFamily="34" charset="0"/>
              <a:cs typeface="Calibri" pitchFamily="34" charset="0"/>
            </a:endParaRPr>
          </a:p>
          <a:p>
            <a:pPr marL="0" indent="0">
              <a:spcBef>
                <a:spcPts val="0"/>
              </a:spcBef>
              <a:buNone/>
            </a:pPr>
            <a:r>
              <a:rPr lang="es-AR" sz="1200" dirty="0" smtClean="0">
                <a:latin typeface="Calibri" pitchFamily="34" charset="0"/>
                <a:cs typeface="Calibri" pitchFamily="34" charset="0"/>
              </a:rPr>
              <a:t>En este caso se deben  encontrar las precondiciones  {P1 } y  {P2 } correspondientes a cada una de las ramas, tales que </a:t>
            </a:r>
            <a:endParaRPr lang="es-ES" sz="1200" dirty="0" smtClean="0">
              <a:latin typeface="Calibri" pitchFamily="34" charset="0"/>
              <a:cs typeface="Calibri" pitchFamily="34" charset="0"/>
            </a:endParaRPr>
          </a:p>
          <a:p>
            <a:pPr marL="0" indent="0">
              <a:spcBef>
                <a:spcPts val="0"/>
              </a:spcBef>
              <a:buNone/>
            </a:pPr>
            <a:r>
              <a:rPr lang="es-AR" sz="1200" dirty="0" smtClean="0">
                <a:latin typeface="Calibri" pitchFamily="34" charset="0"/>
                <a:cs typeface="Calibri" pitchFamily="34" charset="0"/>
              </a:rPr>
              <a:t> </a:t>
            </a:r>
            <a:endParaRPr lang="es-ES" sz="1200" dirty="0" smtClean="0">
              <a:latin typeface="Calibri" pitchFamily="34" charset="0"/>
              <a:cs typeface="Calibri" pitchFamily="34" charset="0"/>
            </a:endParaRPr>
          </a:p>
          <a:p>
            <a:pPr marL="0" indent="0">
              <a:spcBef>
                <a:spcPts val="0"/>
              </a:spcBef>
              <a:buNone/>
            </a:pPr>
            <a:r>
              <a:rPr lang="es-AR" sz="1200" dirty="0" smtClean="0">
                <a:latin typeface="Calibri" pitchFamily="34" charset="0"/>
                <a:cs typeface="Calibri" pitchFamily="34" charset="0"/>
              </a:rPr>
              <a:t>{P1 Λ B} C1 {Q} es correcto    y {P2 Λ¬B} C2 {Q} es correcto. </a:t>
            </a:r>
          </a:p>
          <a:p>
            <a:pPr marL="0" indent="0">
              <a:spcBef>
                <a:spcPts val="0"/>
              </a:spcBef>
              <a:buNone/>
            </a:pPr>
            <a:endParaRPr lang="es-AR" sz="1200" dirty="0" smtClean="0">
              <a:latin typeface="Calibri" pitchFamily="34" charset="0"/>
              <a:cs typeface="Calibri" pitchFamily="34" charset="0"/>
            </a:endParaRPr>
          </a:p>
          <a:p>
            <a:pPr marL="0" indent="0">
              <a:spcBef>
                <a:spcPts val="0"/>
              </a:spcBef>
              <a:buNone/>
            </a:pPr>
            <a:r>
              <a:rPr lang="es-AR" sz="1200" dirty="0" smtClean="0">
                <a:latin typeface="Calibri" pitchFamily="34" charset="0"/>
                <a:cs typeface="Calibri" pitchFamily="34" charset="0"/>
              </a:rPr>
              <a:t>Entonces  la pmd es:  </a:t>
            </a:r>
          </a:p>
          <a:p>
            <a:pPr marL="0" indent="0">
              <a:spcBef>
                <a:spcPts val="0"/>
              </a:spcBef>
              <a:buNone/>
            </a:pPr>
            <a:r>
              <a:rPr lang="es-AR" sz="1200" dirty="0" smtClean="0">
                <a:latin typeface="Calibri" pitchFamily="34" charset="0"/>
                <a:cs typeface="Calibri" pitchFamily="34" charset="0"/>
              </a:rPr>
              <a:t>                          </a:t>
            </a:r>
            <a:endParaRPr lang="es-ES" sz="1200" dirty="0" smtClean="0">
              <a:latin typeface="Calibri" pitchFamily="34" charset="0"/>
              <a:cs typeface="Calibri" pitchFamily="34" charset="0"/>
            </a:endParaRPr>
          </a:p>
          <a:p>
            <a:pPr marL="0" indent="0">
              <a:spcBef>
                <a:spcPts val="0"/>
              </a:spcBef>
              <a:buNone/>
            </a:pPr>
            <a:r>
              <a:rPr lang="es-AR" sz="1200" b="1" dirty="0" smtClean="0">
                <a:latin typeface="Calibri" pitchFamily="34" charset="0"/>
                <a:cs typeface="Calibri" pitchFamily="34" charset="0"/>
              </a:rPr>
              <a:t>                                   {pmd }   {P1 } v  {P2 } </a:t>
            </a:r>
            <a:endParaRPr lang="es-ES" sz="1200" dirty="0" smtClean="0">
              <a:latin typeface="Calibri" pitchFamily="34" charset="0"/>
              <a:cs typeface="Calibri" pitchFamily="34" charset="0"/>
            </a:endParaRPr>
          </a:p>
          <a:p>
            <a:pPr marL="0" indent="0">
              <a:spcBef>
                <a:spcPts val="0"/>
              </a:spcBef>
              <a:buNone/>
            </a:pPr>
            <a:r>
              <a:rPr lang="es-AR" sz="1200" b="1" dirty="0" smtClean="0">
                <a:latin typeface="Calibri" pitchFamily="34" charset="0"/>
                <a:cs typeface="Calibri" pitchFamily="34" charset="0"/>
              </a:rPr>
              <a:t> </a:t>
            </a:r>
            <a:endParaRPr lang="es-ES" sz="1200" dirty="0" smtClean="0">
              <a:latin typeface="Calibri" pitchFamily="34" charset="0"/>
              <a:cs typeface="Calibri" pitchFamily="34" charset="0"/>
            </a:endParaRPr>
          </a:p>
          <a:p>
            <a:pPr marL="0" indent="0">
              <a:spcBef>
                <a:spcPts val="0"/>
              </a:spcBef>
              <a:buNone/>
            </a:pPr>
            <a:r>
              <a:rPr lang="es-AR" sz="1200" dirty="0" smtClean="0">
                <a:latin typeface="Calibri" pitchFamily="34" charset="0"/>
                <a:cs typeface="Calibri" pitchFamily="34" charset="0"/>
              </a:rPr>
              <a:t>A partir de la postcondición Q se  obtiene  mediante un razonamiento deductivo las precondiciones  P1 y P2, </a:t>
            </a:r>
          </a:p>
          <a:p>
            <a:pPr marL="0" indent="0">
              <a:spcBef>
                <a:spcPts val="0"/>
              </a:spcBef>
              <a:buNone/>
            </a:pPr>
            <a:r>
              <a:rPr lang="es-AR" sz="1200" dirty="0" smtClean="0">
                <a:latin typeface="Calibri" pitchFamily="34" charset="0"/>
                <a:cs typeface="Calibri" pitchFamily="34" charset="0"/>
              </a:rPr>
              <a:t>correspondientes a las sentencias  C1 y C2 respectivamente, siendo  {pmd}  la  disyunción de ambas.</a:t>
            </a:r>
            <a:endParaRPr lang="es-ES" sz="1200" dirty="0" smtClean="0">
              <a:latin typeface="Calibri" pitchFamily="34" charset="0"/>
              <a:cs typeface="Calibri" pitchFamily="34" charset="0"/>
            </a:endParaRPr>
          </a:p>
          <a:p>
            <a:pPr marL="228600" indent="-228600">
              <a:spcBef>
                <a:spcPts val="0"/>
              </a:spcBef>
              <a:buNone/>
            </a:pPr>
            <a:endParaRPr lang="es-ES" sz="1100" dirty="0" smtClean="0">
              <a:latin typeface="Calibri" pitchFamily="34" charset="0"/>
              <a:cs typeface="Calibri" pitchFamily="34" charset="0"/>
            </a:endParaRPr>
          </a:p>
          <a:p>
            <a:pPr marL="0" indent="0">
              <a:spcBef>
                <a:spcPts val="0"/>
              </a:spcBef>
              <a:buNone/>
            </a:pPr>
            <a:endParaRPr lang="es-AR" sz="1100" dirty="0" smtClean="0">
              <a:latin typeface="Calibri" pitchFamily="34" charset="0"/>
              <a:cs typeface="Calibri" pitchFamily="34" charset="0"/>
            </a:endParaRPr>
          </a:p>
          <a:p>
            <a:pPr marL="0" indent="0">
              <a:spcBef>
                <a:spcPts val="0"/>
              </a:spcBef>
              <a:buNone/>
            </a:pPr>
            <a:endParaRPr lang="es-AR" sz="1100" dirty="0" smtClean="0">
              <a:latin typeface="Calibri" pitchFamily="34" charset="0"/>
              <a:cs typeface="Calibri" pitchFamily="34" charset="0"/>
            </a:endParaRPr>
          </a:p>
          <a:p>
            <a:pPr marL="0" indent="0">
              <a:spcBef>
                <a:spcPts val="0"/>
              </a:spcBef>
              <a:buNone/>
            </a:pPr>
            <a:endParaRPr lang="es-AR" sz="1100" dirty="0" smtClean="0">
              <a:latin typeface="Calibri" pitchFamily="34" charset="0"/>
              <a:cs typeface="Calibri" pitchFamily="34" charset="0"/>
            </a:endParaRPr>
          </a:p>
          <a:p>
            <a:pPr marL="0" indent="0">
              <a:spcBef>
                <a:spcPts val="0"/>
              </a:spcBef>
              <a:buNone/>
            </a:pPr>
            <a:endParaRPr lang="es-AR" sz="1100" dirty="0" smtClean="0">
              <a:latin typeface="Calibri" pitchFamily="34" charset="0"/>
              <a:cs typeface="Calibri" pitchFamily="34" charset="0"/>
            </a:endParaRPr>
          </a:p>
          <a:p>
            <a:pPr marL="0" indent="0">
              <a:spcBef>
                <a:spcPts val="0"/>
              </a:spcBef>
              <a:buNone/>
            </a:pPr>
            <a:endParaRPr lang="es-ES" sz="1100" dirty="0" smtClean="0">
              <a:latin typeface="Calibri" pitchFamily="34" charset="0"/>
              <a:cs typeface="Calibri" pitchFamily="34" charset="0"/>
            </a:endParaRPr>
          </a:p>
          <a:p>
            <a:pPr>
              <a:spcBef>
                <a:spcPts val="0"/>
              </a:spcBef>
              <a:buNone/>
            </a:pPr>
            <a:endParaRPr lang="es-AR" sz="1100" dirty="0">
              <a:latin typeface="Calibri" pitchFamily="34" charset="0"/>
              <a:cs typeface="Calibri" pitchFamily="34" charset="0"/>
            </a:endParaRPr>
          </a:p>
        </p:txBody>
      </p:sp>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378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399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z="3200" b="1" dirty="0" smtClean="0">
                <a:solidFill>
                  <a:srgbClr val="4C6A54"/>
                </a:solidFill>
                <a:latin typeface="Times New Roman" pitchFamily="18" charset="0"/>
                <a:cs typeface="Times New Roman" pitchFamily="18" charset="0"/>
              </a:rPr>
              <a:t>Selección</a:t>
            </a:r>
          </a:p>
        </p:txBody>
      </p:sp>
      <p:sp>
        <p:nvSpPr>
          <p:cNvPr id="4" name="3 Marcador de contenido"/>
          <p:cNvSpPr>
            <a:spLocks noGrp="1"/>
          </p:cNvSpPr>
          <p:nvPr>
            <p:ph idx="1"/>
          </p:nvPr>
        </p:nvSpPr>
        <p:spPr>
          <a:xfrm>
            <a:off x="683568" y="1916832"/>
            <a:ext cx="8352928" cy="4797152"/>
          </a:xfrm>
        </p:spPr>
        <p:txBody>
          <a:bodyPr/>
          <a:lstStyle/>
          <a:p>
            <a:pPr marL="0" indent="0">
              <a:spcBef>
                <a:spcPts val="0"/>
              </a:spcBef>
              <a:buNone/>
            </a:pPr>
            <a:r>
              <a:rPr lang="es-AR" sz="1400" dirty="0" smtClean="0">
                <a:latin typeface="Calibri" pitchFamily="34" charset="0"/>
                <a:cs typeface="Calibri" pitchFamily="34" charset="0"/>
              </a:rPr>
              <a:t>Como resumen de lo desarrollado respecto a verificación de selección se han elaborado dos procedimientos que guían la resolución de problemas:</a:t>
            </a:r>
            <a:endParaRPr lang="es-ES" sz="1400" dirty="0" smtClean="0">
              <a:latin typeface="Calibri" pitchFamily="34" charset="0"/>
              <a:cs typeface="Calibri" pitchFamily="34" charset="0"/>
            </a:endParaRPr>
          </a:p>
          <a:p>
            <a:pPr marL="0" indent="0">
              <a:spcBef>
                <a:spcPts val="0"/>
              </a:spcBef>
              <a:buNone/>
            </a:pPr>
            <a:r>
              <a:rPr lang="es-AR" sz="1400" b="1" dirty="0" smtClean="0">
                <a:latin typeface="Calibri" pitchFamily="34" charset="0"/>
                <a:cs typeface="Calibri" pitchFamily="34" charset="0"/>
              </a:rPr>
              <a:t> </a:t>
            </a:r>
            <a:endParaRPr lang="es-ES" sz="1400" dirty="0" smtClean="0">
              <a:latin typeface="Calibri" pitchFamily="34" charset="0"/>
              <a:cs typeface="Calibri" pitchFamily="34" charset="0"/>
            </a:endParaRPr>
          </a:p>
          <a:p>
            <a:pPr marL="0" indent="0">
              <a:spcBef>
                <a:spcPts val="0"/>
              </a:spcBef>
              <a:buNone/>
              <a:tabLst>
                <a:tab pos="533400" algn="l"/>
              </a:tabLst>
            </a:pPr>
            <a:r>
              <a:rPr lang="es-AR" sz="1400" b="1" dirty="0" smtClean="0">
                <a:latin typeface="Calibri" pitchFamily="34" charset="0"/>
                <a:cs typeface="Calibri" pitchFamily="34" charset="0"/>
              </a:rPr>
              <a:t>Procedimiento para encontrar la pmd de una Selección</a:t>
            </a:r>
            <a:endParaRPr lang="es-ES" sz="1400" dirty="0" smtClean="0">
              <a:latin typeface="Calibri" pitchFamily="34" charset="0"/>
              <a:cs typeface="Calibri" pitchFamily="34" charset="0"/>
            </a:endParaRPr>
          </a:p>
          <a:p>
            <a:pPr marL="358775" indent="0">
              <a:spcBef>
                <a:spcPts val="0"/>
              </a:spcBef>
              <a:buNone/>
            </a:pPr>
            <a:r>
              <a:rPr lang="es-AR" sz="1400" dirty="0" smtClean="0">
                <a:latin typeface="Calibri" pitchFamily="34" charset="0"/>
                <a:cs typeface="Calibri" pitchFamily="34" charset="0"/>
              </a:rPr>
              <a:t>1 - Probar (P1 ^ B) ⇒  pmd(Q,C1)</a:t>
            </a:r>
            <a:endParaRPr lang="es-ES" sz="1400" dirty="0" smtClean="0">
              <a:latin typeface="Calibri" pitchFamily="34" charset="0"/>
              <a:cs typeface="Calibri" pitchFamily="34" charset="0"/>
            </a:endParaRPr>
          </a:p>
          <a:p>
            <a:pPr marL="358775" indent="174625">
              <a:spcBef>
                <a:spcPts val="0"/>
              </a:spcBef>
              <a:buNone/>
            </a:pPr>
            <a:r>
              <a:rPr lang="es-AR" sz="1400" dirty="0" smtClean="0">
                <a:latin typeface="Calibri" pitchFamily="34" charset="0"/>
                <a:cs typeface="Calibri" pitchFamily="34" charset="0"/>
              </a:rPr>
              <a:t>1.a - Calcular la pmd(Q,C1).</a:t>
            </a:r>
            <a:endParaRPr lang="es-ES" sz="1400" dirty="0" smtClean="0">
              <a:latin typeface="Calibri" pitchFamily="34" charset="0"/>
              <a:cs typeface="Calibri" pitchFamily="34" charset="0"/>
            </a:endParaRPr>
          </a:p>
          <a:p>
            <a:pPr marL="358775" indent="174625">
              <a:spcBef>
                <a:spcPts val="0"/>
              </a:spcBef>
              <a:buNone/>
            </a:pPr>
            <a:r>
              <a:rPr lang="es-AR" sz="1400" dirty="0" smtClean="0">
                <a:latin typeface="Calibri" pitchFamily="34" charset="0"/>
                <a:cs typeface="Calibri" pitchFamily="34" charset="0"/>
              </a:rPr>
              <a:t>1.b - Encontrar P1 probando la implicación.</a:t>
            </a:r>
            <a:endParaRPr lang="es-ES" sz="1400" dirty="0" smtClean="0">
              <a:latin typeface="Calibri" pitchFamily="34" charset="0"/>
              <a:cs typeface="Calibri" pitchFamily="34" charset="0"/>
            </a:endParaRPr>
          </a:p>
          <a:p>
            <a:pPr marL="358775" indent="0">
              <a:spcBef>
                <a:spcPts val="0"/>
              </a:spcBef>
              <a:buNone/>
            </a:pPr>
            <a:r>
              <a:rPr lang="es-AR" sz="1400" dirty="0" smtClean="0">
                <a:latin typeface="Calibri" pitchFamily="34" charset="0"/>
                <a:cs typeface="Calibri" pitchFamily="34" charset="0"/>
              </a:rPr>
              <a:t>2 - Probar (P2 ^ ~B) ⇒  pmd(Q,C2)</a:t>
            </a:r>
            <a:endParaRPr lang="es-ES" sz="1400" dirty="0" smtClean="0">
              <a:latin typeface="Calibri" pitchFamily="34" charset="0"/>
              <a:cs typeface="Calibri" pitchFamily="34" charset="0"/>
            </a:endParaRPr>
          </a:p>
          <a:p>
            <a:pPr marL="358775" indent="174625">
              <a:spcBef>
                <a:spcPts val="0"/>
              </a:spcBef>
              <a:buNone/>
            </a:pPr>
            <a:r>
              <a:rPr lang="es-AR" sz="1400" dirty="0" smtClean="0">
                <a:latin typeface="Calibri" pitchFamily="34" charset="0"/>
                <a:cs typeface="Calibri" pitchFamily="34" charset="0"/>
              </a:rPr>
              <a:t>1.a - Calcular la pmd(Q,C2).</a:t>
            </a:r>
            <a:endParaRPr lang="es-ES" sz="1400" dirty="0" smtClean="0">
              <a:latin typeface="Calibri" pitchFamily="34" charset="0"/>
              <a:cs typeface="Calibri" pitchFamily="34" charset="0"/>
            </a:endParaRPr>
          </a:p>
          <a:p>
            <a:pPr marL="358775" indent="174625">
              <a:spcBef>
                <a:spcPts val="0"/>
              </a:spcBef>
              <a:buNone/>
            </a:pPr>
            <a:r>
              <a:rPr lang="es-AR" sz="1400" dirty="0" smtClean="0">
                <a:latin typeface="Calibri" pitchFamily="34" charset="0"/>
                <a:cs typeface="Calibri" pitchFamily="34" charset="0"/>
              </a:rPr>
              <a:t>1.b - Encontrar P2 probando la implicación.</a:t>
            </a:r>
            <a:endParaRPr lang="es-ES" sz="1400" dirty="0" smtClean="0">
              <a:latin typeface="Calibri" pitchFamily="34" charset="0"/>
              <a:cs typeface="Calibri" pitchFamily="34" charset="0"/>
            </a:endParaRPr>
          </a:p>
          <a:p>
            <a:pPr marL="358775" indent="0">
              <a:spcBef>
                <a:spcPts val="0"/>
              </a:spcBef>
              <a:buNone/>
            </a:pPr>
            <a:r>
              <a:rPr lang="es-AR" sz="1400" dirty="0" smtClean="0">
                <a:latin typeface="Calibri" pitchFamily="34" charset="0"/>
                <a:cs typeface="Calibri" pitchFamily="34" charset="0"/>
              </a:rPr>
              <a:t>3 - Hallar la pmd de la Selección</a:t>
            </a:r>
            <a:endParaRPr lang="es-ES" sz="1400" dirty="0" smtClean="0">
              <a:latin typeface="Calibri" pitchFamily="34" charset="0"/>
              <a:cs typeface="Calibri" pitchFamily="34" charset="0"/>
            </a:endParaRPr>
          </a:p>
          <a:p>
            <a:pPr marL="358775" indent="174625">
              <a:spcBef>
                <a:spcPts val="0"/>
              </a:spcBef>
              <a:buNone/>
            </a:pPr>
            <a:r>
              <a:rPr lang="es-AR" sz="1400" dirty="0" smtClean="0">
                <a:latin typeface="Calibri" pitchFamily="34" charset="0"/>
                <a:cs typeface="Calibri" pitchFamily="34" charset="0"/>
              </a:rPr>
              <a:t>{pmd}  {P1} v {P2}</a:t>
            </a:r>
            <a:endParaRPr lang="es-ES" sz="1400" dirty="0" smtClean="0">
              <a:latin typeface="Calibri" pitchFamily="34" charset="0"/>
              <a:cs typeface="Calibri" pitchFamily="34" charset="0"/>
            </a:endParaRPr>
          </a:p>
          <a:p>
            <a:pPr marL="358775" indent="0">
              <a:spcBef>
                <a:spcPts val="0"/>
              </a:spcBef>
              <a:buNone/>
            </a:pPr>
            <a:r>
              <a:rPr lang="es-AR" sz="1400" dirty="0" smtClean="0">
                <a:latin typeface="Calibri" pitchFamily="34" charset="0"/>
                <a:cs typeface="Calibri" pitchFamily="34" charset="0"/>
              </a:rPr>
              <a:t> </a:t>
            </a:r>
            <a:endParaRPr lang="es-ES" sz="1400" dirty="0" smtClean="0">
              <a:latin typeface="Calibri" pitchFamily="34" charset="0"/>
              <a:cs typeface="Calibri" pitchFamily="34" charset="0"/>
            </a:endParaRPr>
          </a:p>
          <a:p>
            <a:pPr marL="0" indent="0">
              <a:spcBef>
                <a:spcPts val="0"/>
              </a:spcBef>
              <a:buNone/>
            </a:pPr>
            <a:r>
              <a:rPr lang="es-AR" sz="1400" dirty="0" smtClean="0">
                <a:latin typeface="Calibri" pitchFamily="34" charset="0"/>
                <a:cs typeface="Calibri" pitchFamily="34" charset="0"/>
              </a:rPr>
              <a:t> </a:t>
            </a:r>
            <a:endParaRPr lang="es-ES" sz="1400" dirty="0" smtClean="0">
              <a:latin typeface="Calibri" pitchFamily="34" charset="0"/>
              <a:cs typeface="Calibri" pitchFamily="34" charset="0"/>
            </a:endParaRPr>
          </a:p>
          <a:p>
            <a:pPr marL="0" indent="0">
              <a:spcBef>
                <a:spcPts val="0"/>
              </a:spcBef>
              <a:buNone/>
            </a:pPr>
            <a:r>
              <a:rPr lang="es-AR" sz="1400" b="1" dirty="0" smtClean="0">
                <a:latin typeface="Calibri" pitchFamily="34" charset="0"/>
                <a:cs typeface="Calibri" pitchFamily="34" charset="0"/>
              </a:rPr>
              <a:t>Procedimiento para verificar una Precondición dada en una Selección</a:t>
            </a:r>
            <a:endParaRPr lang="es-ES" sz="1400" dirty="0" smtClean="0">
              <a:latin typeface="Calibri" pitchFamily="34" charset="0"/>
              <a:cs typeface="Calibri" pitchFamily="34" charset="0"/>
            </a:endParaRPr>
          </a:p>
          <a:p>
            <a:pPr marL="0" indent="358775">
              <a:spcBef>
                <a:spcPts val="0"/>
              </a:spcBef>
              <a:buNone/>
            </a:pPr>
            <a:r>
              <a:rPr lang="es-AR" sz="1400" dirty="0" smtClean="0">
                <a:latin typeface="Calibri" pitchFamily="34" charset="0"/>
                <a:cs typeface="Calibri" pitchFamily="34" charset="0"/>
              </a:rPr>
              <a:t>1 - Probar (P ^ B) ⇒ pmd(Q,C1)</a:t>
            </a:r>
            <a:endParaRPr lang="es-ES" sz="1400" dirty="0" smtClean="0">
              <a:latin typeface="Calibri" pitchFamily="34" charset="0"/>
              <a:cs typeface="Calibri" pitchFamily="34" charset="0"/>
            </a:endParaRPr>
          </a:p>
          <a:p>
            <a:pPr marL="0" indent="533400">
              <a:spcBef>
                <a:spcPts val="0"/>
              </a:spcBef>
              <a:buNone/>
            </a:pPr>
            <a:r>
              <a:rPr lang="es-AR" sz="1400" dirty="0" smtClean="0">
                <a:latin typeface="Calibri" pitchFamily="34" charset="0"/>
                <a:cs typeface="Calibri" pitchFamily="34" charset="0"/>
              </a:rPr>
              <a:t>1.a - Calcular la pmd(Q,C1).</a:t>
            </a:r>
            <a:endParaRPr lang="es-ES" sz="1400" dirty="0" smtClean="0">
              <a:latin typeface="Calibri" pitchFamily="34" charset="0"/>
              <a:cs typeface="Calibri" pitchFamily="34" charset="0"/>
            </a:endParaRPr>
          </a:p>
          <a:p>
            <a:pPr marL="0" indent="533400">
              <a:spcBef>
                <a:spcPts val="0"/>
              </a:spcBef>
              <a:buNone/>
            </a:pPr>
            <a:r>
              <a:rPr lang="es-AR" sz="1400" dirty="0" smtClean="0">
                <a:latin typeface="Calibri" pitchFamily="34" charset="0"/>
                <a:cs typeface="Calibri" pitchFamily="34" charset="0"/>
              </a:rPr>
              <a:t>1.b - Evaluar la implicación.</a:t>
            </a:r>
            <a:endParaRPr lang="es-ES" sz="1400" dirty="0" smtClean="0">
              <a:latin typeface="Calibri" pitchFamily="34" charset="0"/>
              <a:cs typeface="Calibri" pitchFamily="34" charset="0"/>
            </a:endParaRPr>
          </a:p>
          <a:p>
            <a:pPr marL="0" indent="358775">
              <a:spcBef>
                <a:spcPts val="0"/>
              </a:spcBef>
              <a:buNone/>
            </a:pPr>
            <a:r>
              <a:rPr lang="es-AR" sz="1400" dirty="0" smtClean="0">
                <a:latin typeface="Calibri" pitchFamily="34" charset="0"/>
                <a:cs typeface="Calibri" pitchFamily="34" charset="0"/>
              </a:rPr>
              <a:t>2 - Probar (P ^ ~B) ⇒ pmd(Q,C2)</a:t>
            </a:r>
            <a:endParaRPr lang="es-ES" sz="1400" dirty="0" smtClean="0">
              <a:latin typeface="Calibri" pitchFamily="34" charset="0"/>
              <a:cs typeface="Calibri" pitchFamily="34" charset="0"/>
            </a:endParaRPr>
          </a:p>
          <a:p>
            <a:pPr marL="0" indent="533400">
              <a:spcBef>
                <a:spcPts val="0"/>
              </a:spcBef>
              <a:buNone/>
            </a:pPr>
            <a:r>
              <a:rPr lang="es-AR" sz="1400" dirty="0" smtClean="0">
                <a:latin typeface="Calibri" pitchFamily="34" charset="0"/>
                <a:cs typeface="Calibri" pitchFamily="34" charset="0"/>
              </a:rPr>
              <a:t>1.a - Calcular la pmd(Q,C2).</a:t>
            </a:r>
            <a:endParaRPr lang="es-ES" sz="1400" dirty="0" smtClean="0">
              <a:latin typeface="Calibri" pitchFamily="34" charset="0"/>
              <a:cs typeface="Calibri" pitchFamily="34" charset="0"/>
            </a:endParaRPr>
          </a:p>
          <a:p>
            <a:pPr marL="0" indent="533400">
              <a:spcBef>
                <a:spcPts val="0"/>
              </a:spcBef>
              <a:buNone/>
            </a:pPr>
            <a:r>
              <a:rPr lang="es-AR" sz="1400" dirty="0" smtClean="0">
                <a:latin typeface="Calibri" pitchFamily="34" charset="0"/>
                <a:cs typeface="Calibri" pitchFamily="34" charset="0"/>
              </a:rPr>
              <a:t>1.b - Evaluar la implicación.</a:t>
            </a:r>
            <a:endParaRPr lang="es-ES" sz="1400" dirty="0" smtClean="0">
              <a:latin typeface="Calibri" pitchFamily="34" charset="0"/>
              <a:cs typeface="Calibri" pitchFamily="34" charset="0"/>
            </a:endParaRPr>
          </a:p>
          <a:p>
            <a:pPr marL="228600" indent="-228600">
              <a:spcBef>
                <a:spcPts val="0"/>
              </a:spcBef>
              <a:buNone/>
            </a:pPr>
            <a:endParaRPr lang="es-ES" sz="1400" dirty="0" smtClean="0">
              <a:latin typeface="Calibri" pitchFamily="34" charset="0"/>
              <a:cs typeface="Calibri" pitchFamily="34" charset="0"/>
            </a:endParaRPr>
          </a:p>
          <a:p>
            <a:pPr marL="0" indent="0">
              <a:spcBef>
                <a:spcPts val="0"/>
              </a:spcBef>
              <a:buNone/>
            </a:pPr>
            <a:endParaRPr lang="es-AR" sz="1400" dirty="0" smtClean="0">
              <a:latin typeface="Calibri" pitchFamily="34" charset="0"/>
              <a:cs typeface="Calibri" pitchFamily="34" charset="0"/>
            </a:endParaRPr>
          </a:p>
          <a:p>
            <a:pPr marL="0" indent="0">
              <a:spcBef>
                <a:spcPts val="0"/>
              </a:spcBef>
              <a:buNone/>
            </a:pPr>
            <a:endParaRPr lang="es-AR" sz="1100" dirty="0" smtClean="0">
              <a:latin typeface="Calibri" pitchFamily="34" charset="0"/>
              <a:cs typeface="Calibri" pitchFamily="34" charset="0"/>
            </a:endParaRPr>
          </a:p>
          <a:p>
            <a:pPr marL="0" indent="0">
              <a:spcBef>
                <a:spcPts val="0"/>
              </a:spcBef>
              <a:buNone/>
            </a:pPr>
            <a:endParaRPr lang="es-AR" sz="1100" dirty="0" smtClean="0">
              <a:latin typeface="Calibri" pitchFamily="34" charset="0"/>
              <a:cs typeface="Calibri" pitchFamily="34" charset="0"/>
            </a:endParaRPr>
          </a:p>
          <a:p>
            <a:pPr marL="0" indent="0">
              <a:spcBef>
                <a:spcPts val="0"/>
              </a:spcBef>
              <a:buNone/>
            </a:pPr>
            <a:endParaRPr lang="es-AR" sz="1100" dirty="0" smtClean="0">
              <a:latin typeface="Calibri" pitchFamily="34" charset="0"/>
              <a:cs typeface="Calibri" pitchFamily="34" charset="0"/>
            </a:endParaRPr>
          </a:p>
          <a:p>
            <a:pPr marL="0" indent="0">
              <a:spcBef>
                <a:spcPts val="0"/>
              </a:spcBef>
              <a:buNone/>
            </a:pPr>
            <a:endParaRPr lang="es-ES" sz="1100" dirty="0" smtClean="0">
              <a:latin typeface="Calibri" pitchFamily="34" charset="0"/>
              <a:cs typeface="Calibri" pitchFamily="34" charset="0"/>
            </a:endParaRPr>
          </a:p>
          <a:p>
            <a:pPr>
              <a:spcBef>
                <a:spcPts val="0"/>
              </a:spcBef>
              <a:buNone/>
            </a:pPr>
            <a:endParaRPr lang="es-AR" sz="1100" dirty="0">
              <a:latin typeface="Calibri" pitchFamily="34" charset="0"/>
              <a:cs typeface="Calibri" pitchFamily="34" charset="0"/>
            </a:endParaRPr>
          </a:p>
        </p:txBody>
      </p:sp>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378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399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z="3200" b="1" dirty="0" smtClean="0">
                <a:solidFill>
                  <a:srgbClr val="4C6A54"/>
                </a:solidFill>
                <a:latin typeface="Times New Roman" pitchFamily="18" charset="0"/>
                <a:cs typeface="Times New Roman" pitchFamily="18" charset="0"/>
              </a:rPr>
              <a:t>Validación</a:t>
            </a:r>
            <a:endParaRPr lang="es-AR" sz="3200" b="1" dirty="0">
              <a:solidFill>
                <a:srgbClr val="4C6A54"/>
              </a:solidFill>
              <a:latin typeface="Times New Roman" pitchFamily="18" charset="0"/>
              <a:cs typeface="Times New Roman" pitchFamily="18" charset="0"/>
            </a:endParaRPr>
          </a:p>
        </p:txBody>
      </p:sp>
      <p:sp>
        <p:nvSpPr>
          <p:cNvPr id="3" name="2 Marcador de contenido"/>
          <p:cNvSpPr>
            <a:spLocks noGrp="1"/>
          </p:cNvSpPr>
          <p:nvPr>
            <p:ph idx="1"/>
          </p:nvPr>
        </p:nvSpPr>
        <p:spPr>
          <a:xfrm>
            <a:off x="539552" y="2017713"/>
            <a:ext cx="7772400" cy="4114800"/>
          </a:xfrm>
        </p:spPr>
        <p:txBody>
          <a:bodyPr/>
          <a:lstStyle/>
          <a:p>
            <a:pPr>
              <a:buNone/>
            </a:pPr>
            <a:r>
              <a:rPr lang="es-AR" sz="1400" b="1" dirty="0" smtClean="0">
                <a:latin typeface="Calibri" pitchFamily="34" charset="0"/>
                <a:cs typeface="Calibri" pitchFamily="34" charset="0"/>
              </a:rPr>
              <a:t>Especificar un problema </a:t>
            </a:r>
            <a:r>
              <a:rPr lang="es-AR" sz="1400" dirty="0" smtClean="0">
                <a:latin typeface="Calibri" pitchFamily="34" charset="0"/>
                <a:cs typeface="Calibri" pitchFamily="34" charset="0"/>
              </a:rPr>
              <a:t>significa determinar en forma clara y precisa los requerimientos de salida y los datos necesarios para obtener esa salida. Por ello se habla de Especificaciones de Entrada y Especificaciones de Salida.</a:t>
            </a:r>
            <a:endParaRPr lang="es-ES" sz="1400" dirty="0" smtClean="0">
              <a:latin typeface="Calibri" pitchFamily="34" charset="0"/>
              <a:cs typeface="Calibri" pitchFamily="34" charset="0"/>
            </a:endParaRPr>
          </a:p>
          <a:p>
            <a:pPr>
              <a:buNone/>
            </a:pPr>
            <a:r>
              <a:rPr lang="es-AR" sz="1400" dirty="0" smtClean="0">
                <a:latin typeface="Calibri" pitchFamily="34" charset="0"/>
                <a:cs typeface="Calibri" pitchFamily="34" charset="0"/>
              </a:rPr>
              <a:t> </a:t>
            </a:r>
            <a:endParaRPr lang="es-ES" sz="1400" dirty="0" smtClean="0">
              <a:latin typeface="Calibri" pitchFamily="34" charset="0"/>
              <a:cs typeface="Calibri" pitchFamily="34" charset="0"/>
            </a:endParaRPr>
          </a:p>
          <a:p>
            <a:pPr>
              <a:buNone/>
            </a:pPr>
            <a:r>
              <a:rPr lang="es-AR" sz="1400" dirty="0" smtClean="0">
                <a:latin typeface="Calibri" pitchFamily="34" charset="0"/>
                <a:cs typeface="Calibri" pitchFamily="34" charset="0"/>
              </a:rPr>
              <a:t> </a:t>
            </a:r>
          </a:p>
          <a:p>
            <a:pPr>
              <a:buNone/>
            </a:pPr>
            <a:endParaRPr lang="es-AR" sz="1400" dirty="0" smtClean="0">
              <a:latin typeface="Calibri" pitchFamily="34" charset="0"/>
              <a:cs typeface="Calibri" pitchFamily="34" charset="0"/>
            </a:endParaRPr>
          </a:p>
          <a:p>
            <a:pPr>
              <a:buNone/>
            </a:pPr>
            <a:endParaRPr lang="es-AR" sz="1400" dirty="0" smtClean="0">
              <a:latin typeface="Calibri" pitchFamily="34" charset="0"/>
              <a:cs typeface="Calibri" pitchFamily="34" charset="0"/>
            </a:endParaRPr>
          </a:p>
          <a:p>
            <a:pPr>
              <a:buNone/>
            </a:pPr>
            <a:endParaRPr lang="es-AR" sz="1400" dirty="0" smtClean="0">
              <a:latin typeface="Calibri" pitchFamily="34" charset="0"/>
              <a:cs typeface="Calibri" pitchFamily="34" charset="0"/>
            </a:endParaRPr>
          </a:p>
          <a:p>
            <a:pPr>
              <a:buNone/>
            </a:pPr>
            <a:endParaRPr lang="es-AR" sz="1400" dirty="0" smtClean="0">
              <a:latin typeface="Calibri" pitchFamily="34" charset="0"/>
              <a:cs typeface="Calibri" pitchFamily="34" charset="0"/>
            </a:endParaRPr>
          </a:p>
          <a:p>
            <a:pPr>
              <a:buNone/>
            </a:pPr>
            <a:r>
              <a:rPr lang="es-AR" sz="1400" dirty="0" smtClean="0">
                <a:latin typeface="Calibri" pitchFamily="34" charset="0"/>
                <a:cs typeface="Calibri" pitchFamily="34" charset="0"/>
              </a:rPr>
              <a:t>La </a:t>
            </a:r>
            <a:r>
              <a:rPr lang="es-AR" sz="1400" b="1" dirty="0" smtClean="0">
                <a:latin typeface="Calibri" pitchFamily="34" charset="0"/>
                <a:cs typeface="Calibri" pitchFamily="34" charset="0"/>
              </a:rPr>
              <a:t>validación </a:t>
            </a:r>
            <a:r>
              <a:rPr lang="es-AR" sz="1400" dirty="0" smtClean="0">
                <a:latin typeface="Calibri" pitchFamily="34" charset="0"/>
                <a:cs typeface="Calibri" pitchFamily="34" charset="0"/>
              </a:rPr>
              <a:t>permite comprobar que un </a:t>
            </a:r>
            <a:r>
              <a:rPr lang="es-AR" sz="1400" i="1" dirty="0" smtClean="0">
                <a:latin typeface="Calibri" pitchFamily="34" charset="0"/>
                <a:cs typeface="Calibri" pitchFamily="34" charset="0"/>
              </a:rPr>
              <a:t>programa cumple con sus especificaciones</a:t>
            </a:r>
            <a:r>
              <a:rPr lang="es-AR" sz="1400" dirty="0" smtClean="0">
                <a:latin typeface="Calibri" pitchFamily="34" charset="0"/>
                <a:cs typeface="Calibri" pitchFamily="34" charset="0"/>
              </a:rPr>
              <a:t>, es decir resuelve correctamente el problema para el que fue diseñado.</a:t>
            </a:r>
            <a:endParaRPr lang="es-ES" sz="1400" dirty="0" smtClean="0">
              <a:latin typeface="Calibri" pitchFamily="34" charset="0"/>
              <a:cs typeface="Calibri" pitchFamily="34" charset="0"/>
            </a:endParaRPr>
          </a:p>
          <a:p>
            <a:pPr>
              <a:buNone/>
            </a:pPr>
            <a:r>
              <a:rPr lang="es-AR" sz="1400" dirty="0" smtClean="0">
                <a:latin typeface="Calibri" pitchFamily="34" charset="0"/>
                <a:cs typeface="Calibri" pitchFamily="34" charset="0"/>
              </a:rPr>
              <a:t>Los métodos de validación se pueden clasificar en dos grandes grupos: </a:t>
            </a:r>
            <a:endParaRPr lang="es-ES" sz="1400" dirty="0" smtClean="0">
              <a:latin typeface="Calibri" pitchFamily="34" charset="0"/>
              <a:cs typeface="Calibri" pitchFamily="34" charset="0"/>
            </a:endParaRPr>
          </a:p>
          <a:p>
            <a:pPr lvl="2"/>
            <a:r>
              <a:rPr lang="es-AR" sz="1400" dirty="0" smtClean="0">
                <a:latin typeface="Calibri" pitchFamily="34" charset="0"/>
                <a:cs typeface="Calibri" pitchFamily="34" charset="0"/>
              </a:rPr>
              <a:t>Validación mediante pruebas </a:t>
            </a:r>
            <a:endParaRPr lang="es-ES" sz="1400" dirty="0" smtClean="0">
              <a:latin typeface="Calibri" pitchFamily="34" charset="0"/>
              <a:cs typeface="Calibri" pitchFamily="34" charset="0"/>
            </a:endParaRPr>
          </a:p>
          <a:p>
            <a:pPr lvl="2"/>
            <a:r>
              <a:rPr lang="es-AR" sz="1400" dirty="0" smtClean="0">
                <a:latin typeface="Calibri" pitchFamily="34" charset="0"/>
                <a:cs typeface="Calibri" pitchFamily="34" charset="0"/>
              </a:rPr>
              <a:t>Validación mediante Verificación o Validación formal</a:t>
            </a:r>
            <a:endParaRPr lang="es-ES" sz="1400" dirty="0" smtClean="0">
              <a:latin typeface="Calibri" pitchFamily="34" charset="0"/>
              <a:cs typeface="Calibri" pitchFamily="34" charset="0"/>
            </a:endParaRPr>
          </a:p>
          <a:p>
            <a:pPr marL="0" indent="0">
              <a:spcBef>
                <a:spcPts val="1200"/>
              </a:spcBef>
              <a:buNone/>
              <a:tabLst>
                <a:tab pos="0" algn="l"/>
              </a:tabLst>
            </a:pPr>
            <a:endParaRPr lang="es-AR" sz="1400" dirty="0">
              <a:latin typeface="Calibri" pitchFamily="34" charset="0"/>
              <a:cs typeface="Calibri" pitchFamily="34" charset="0"/>
            </a:endParaRPr>
          </a:p>
        </p:txBody>
      </p:sp>
      <p:graphicFrame>
        <p:nvGraphicFramePr>
          <p:cNvPr id="4" name="3 Tabla"/>
          <p:cNvGraphicFramePr>
            <a:graphicFrameLocks noGrp="1"/>
          </p:cNvGraphicFramePr>
          <p:nvPr/>
        </p:nvGraphicFramePr>
        <p:xfrm>
          <a:off x="2123728" y="2780928"/>
          <a:ext cx="4010660" cy="760095"/>
        </p:xfrm>
        <a:graphic>
          <a:graphicData uri="http://schemas.openxmlformats.org/drawingml/2006/table">
            <a:tbl>
              <a:tblPr/>
              <a:tblGrid>
                <a:gridCol w="2124710">
                  <a:extLst>
                    <a:ext uri="{9D8B030D-6E8A-4147-A177-3AD203B41FA5}">
                      <a16:colId xmlns:a16="http://schemas.microsoft.com/office/drawing/2014/main" val="20000"/>
                    </a:ext>
                  </a:extLst>
                </a:gridCol>
                <a:gridCol w="1885950">
                  <a:extLst>
                    <a:ext uri="{9D8B030D-6E8A-4147-A177-3AD203B41FA5}">
                      <a16:colId xmlns:a16="http://schemas.microsoft.com/office/drawing/2014/main" val="20001"/>
                    </a:ext>
                  </a:extLst>
                </a:gridCol>
              </a:tblGrid>
              <a:tr h="380365">
                <a:tc rowSpan="2">
                  <a:txBody>
                    <a:bodyPr/>
                    <a:lstStyle/>
                    <a:p>
                      <a:pPr algn="l">
                        <a:lnSpc>
                          <a:spcPct val="115000"/>
                        </a:lnSpc>
                        <a:spcAft>
                          <a:spcPts val="0"/>
                        </a:spcAft>
                      </a:pPr>
                      <a:r>
                        <a:rPr lang="es-AR" sz="1100" b="1">
                          <a:latin typeface="Arial"/>
                          <a:ea typeface="Times New Roman"/>
                          <a:cs typeface="Arial"/>
                        </a:rPr>
                        <a:t>Análisis</a:t>
                      </a:r>
                      <a:endParaRPr lang="es-ES" sz="1100">
                        <a:latin typeface="Arial"/>
                        <a:ea typeface="Times New Roman"/>
                        <a:cs typeface="Times New Roman"/>
                      </a:endParaRPr>
                    </a:p>
                    <a:p>
                      <a:pPr algn="l">
                        <a:lnSpc>
                          <a:spcPct val="115000"/>
                        </a:lnSpc>
                        <a:spcAft>
                          <a:spcPts val="0"/>
                        </a:spcAft>
                      </a:pPr>
                      <a:r>
                        <a:rPr lang="es-AR" sz="1100" b="1">
                          <a:latin typeface="Arial"/>
                          <a:ea typeface="Times New Roman"/>
                          <a:cs typeface="Arial"/>
                        </a:rPr>
                        <a:t>Especificación del Proceso (</a:t>
                      </a:r>
                      <a:r>
                        <a:rPr lang="es-AR" sz="1100" i="1">
                          <a:latin typeface="Arial"/>
                          <a:ea typeface="Times New Roman"/>
                          <a:cs typeface="Arial"/>
                        </a:rPr>
                        <a:t>Qué hacer?)</a:t>
                      </a:r>
                      <a:endParaRPr lang="es-ES" sz="1100">
                        <a:latin typeface="Arial"/>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AR" sz="1100">
                          <a:latin typeface="Arial"/>
                          <a:ea typeface="Times New Roman"/>
                          <a:cs typeface="Arial"/>
                        </a:rPr>
                        <a:t>Especificación de  Salidas</a:t>
                      </a:r>
                      <a:endParaRPr lang="es-ES" sz="1100">
                        <a:latin typeface="Arial"/>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79730">
                <a:tc vMerge="1">
                  <a:txBody>
                    <a:bodyPr/>
                    <a:lstStyle/>
                    <a:p>
                      <a:endParaRPr lang="es-AR"/>
                    </a:p>
                  </a:txBody>
                  <a:tcPr/>
                </a:tc>
                <a:tc>
                  <a:txBody>
                    <a:bodyPr/>
                    <a:lstStyle/>
                    <a:p>
                      <a:pPr algn="l">
                        <a:lnSpc>
                          <a:spcPct val="115000"/>
                        </a:lnSpc>
                        <a:spcAft>
                          <a:spcPts val="0"/>
                        </a:spcAft>
                      </a:pPr>
                      <a:r>
                        <a:rPr lang="es-AR" sz="1100" dirty="0">
                          <a:latin typeface="Arial"/>
                          <a:ea typeface="Times New Roman"/>
                          <a:cs typeface="Arial"/>
                        </a:rPr>
                        <a:t>Especificación de Entradas</a:t>
                      </a:r>
                      <a:endParaRPr lang="es-ES" sz="1100" dirty="0">
                        <a:latin typeface="Arial"/>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1" y="2708920"/>
            <a:ext cx="2232247" cy="1800200"/>
          </a:xfrm>
        </p:spPr>
        <p:txBody>
          <a:bodyPr/>
          <a:lstStyle/>
          <a:p>
            <a:r>
              <a:rPr lang="es-AR" sz="3200" b="1" dirty="0" smtClean="0">
                <a:solidFill>
                  <a:srgbClr val="4C6A54"/>
                </a:solidFill>
                <a:latin typeface="Times New Roman" pitchFamily="18" charset="0"/>
                <a:cs typeface="Times New Roman" pitchFamily="18" charset="0"/>
              </a:rPr>
              <a:t>Mapa conceptual</a:t>
            </a:r>
          </a:p>
        </p:txBody>
      </p:sp>
      <p:sp>
        <p:nvSpPr>
          <p:cNvPr id="4" name="3 Marcador de contenido"/>
          <p:cNvSpPr>
            <a:spLocks noGrp="1"/>
          </p:cNvSpPr>
          <p:nvPr>
            <p:ph idx="1"/>
          </p:nvPr>
        </p:nvSpPr>
        <p:spPr>
          <a:xfrm>
            <a:off x="683568" y="1916832"/>
            <a:ext cx="8352928" cy="4797152"/>
          </a:xfrm>
        </p:spPr>
        <p:txBody>
          <a:bodyPr/>
          <a:lstStyle/>
          <a:p>
            <a:pPr marL="228600" indent="-228600">
              <a:spcBef>
                <a:spcPts val="0"/>
              </a:spcBef>
              <a:buNone/>
            </a:pPr>
            <a:endParaRPr lang="es-ES" sz="1400" dirty="0" smtClean="0">
              <a:latin typeface="Calibri" pitchFamily="34" charset="0"/>
              <a:cs typeface="Calibri" pitchFamily="34" charset="0"/>
            </a:endParaRPr>
          </a:p>
          <a:p>
            <a:pPr marL="0" indent="0">
              <a:spcBef>
                <a:spcPts val="0"/>
              </a:spcBef>
              <a:buNone/>
            </a:pPr>
            <a:endParaRPr lang="es-AR" sz="1400" dirty="0" smtClean="0">
              <a:latin typeface="Calibri" pitchFamily="34" charset="0"/>
              <a:cs typeface="Calibri" pitchFamily="34" charset="0"/>
            </a:endParaRPr>
          </a:p>
          <a:p>
            <a:pPr marL="0" indent="0">
              <a:spcBef>
                <a:spcPts val="0"/>
              </a:spcBef>
              <a:buNone/>
            </a:pPr>
            <a:endParaRPr lang="es-AR" sz="1100" dirty="0" smtClean="0">
              <a:latin typeface="Calibri" pitchFamily="34" charset="0"/>
              <a:cs typeface="Calibri" pitchFamily="34" charset="0"/>
            </a:endParaRPr>
          </a:p>
          <a:p>
            <a:pPr marL="0" indent="0">
              <a:spcBef>
                <a:spcPts val="0"/>
              </a:spcBef>
              <a:buNone/>
            </a:pPr>
            <a:endParaRPr lang="es-AR" sz="1100" dirty="0" smtClean="0">
              <a:latin typeface="Calibri" pitchFamily="34" charset="0"/>
              <a:cs typeface="Calibri" pitchFamily="34" charset="0"/>
            </a:endParaRPr>
          </a:p>
          <a:p>
            <a:pPr marL="0" indent="0">
              <a:spcBef>
                <a:spcPts val="0"/>
              </a:spcBef>
              <a:buNone/>
            </a:pPr>
            <a:endParaRPr lang="es-AR" sz="1100" dirty="0" smtClean="0">
              <a:latin typeface="Calibri" pitchFamily="34" charset="0"/>
              <a:cs typeface="Calibri" pitchFamily="34" charset="0"/>
            </a:endParaRPr>
          </a:p>
          <a:p>
            <a:pPr marL="0" indent="0">
              <a:spcBef>
                <a:spcPts val="0"/>
              </a:spcBef>
              <a:buNone/>
            </a:pPr>
            <a:endParaRPr lang="es-ES" sz="1100" dirty="0" smtClean="0">
              <a:latin typeface="Calibri" pitchFamily="34" charset="0"/>
              <a:cs typeface="Calibri" pitchFamily="34" charset="0"/>
            </a:endParaRPr>
          </a:p>
          <a:p>
            <a:pPr>
              <a:spcBef>
                <a:spcPts val="0"/>
              </a:spcBef>
              <a:buNone/>
            </a:pPr>
            <a:endParaRPr lang="es-AR" sz="1100" dirty="0">
              <a:latin typeface="Calibri" pitchFamily="34" charset="0"/>
              <a:cs typeface="Calibri" pitchFamily="34" charset="0"/>
            </a:endParaRPr>
          </a:p>
        </p:txBody>
      </p:sp>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378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399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pic>
        <p:nvPicPr>
          <p:cNvPr id="8" name="7 Imagen"/>
          <p:cNvPicPr/>
          <p:nvPr/>
        </p:nvPicPr>
        <p:blipFill>
          <a:blip r:embed="rId2" cstate="print"/>
          <a:srcRect l="56695" t="18182" r="16320" b="15057"/>
          <a:stretch>
            <a:fillRect/>
          </a:stretch>
        </p:blipFill>
        <p:spPr bwMode="auto">
          <a:xfrm>
            <a:off x="2915816" y="260648"/>
            <a:ext cx="4896544" cy="61206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z="3200" b="1" dirty="0" smtClean="0">
                <a:solidFill>
                  <a:srgbClr val="4C6A54"/>
                </a:solidFill>
                <a:latin typeface="Times New Roman" pitchFamily="18" charset="0"/>
                <a:cs typeface="Times New Roman" pitchFamily="18" charset="0"/>
              </a:rPr>
              <a:t>Verificación y Derivación</a:t>
            </a:r>
            <a:endParaRPr lang="es-AR" sz="3200" b="1" dirty="0">
              <a:solidFill>
                <a:srgbClr val="4C6A54"/>
              </a:solidFill>
              <a:latin typeface="Times New Roman" pitchFamily="18" charset="0"/>
              <a:cs typeface="Times New Roman" pitchFamily="18" charset="0"/>
            </a:endParaRPr>
          </a:p>
        </p:txBody>
      </p:sp>
      <p:sp>
        <p:nvSpPr>
          <p:cNvPr id="3" name="2 Marcador de contenido"/>
          <p:cNvSpPr>
            <a:spLocks noGrp="1"/>
          </p:cNvSpPr>
          <p:nvPr>
            <p:ph idx="1"/>
          </p:nvPr>
        </p:nvSpPr>
        <p:spPr>
          <a:xfrm>
            <a:off x="539552" y="2017713"/>
            <a:ext cx="7772400" cy="4114800"/>
          </a:xfrm>
        </p:spPr>
        <p:txBody>
          <a:bodyPr/>
          <a:lstStyle/>
          <a:p>
            <a:pPr marL="0" indent="0">
              <a:spcBef>
                <a:spcPts val="0"/>
              </a:spcBef>
              <a:buNone/>
              <a:tabLst>
                <a:tab pos="0" algn="l"/>
              </a:tabLst>
            </a:pPr>
            <a:r>
              <a:rPr lang="es-AR" sz="1200" dirty="0" smtClean="0">
                <a:latin typeface="Calibri" pitchFamily="34" charset="0"/>
                <a:cs typeface="Calibri" pitchFamily="34" charset="0"/>
              </a:rPr>
              <a:t> La</a:t>
            </a:r>
            <a:r>
              <a:rPr lang="es-AR" sz="1200" b="1" dirty="0" smtClean="0">
                <a:latin typeface="Calibri" pitchFamily="34" charset="0"/>
                <a:cs typeface="Calibri" pitchFamily="34" charset="0"/>
              </a:rPr>
              <a:t> Validación por Verificación </a:t>
            </a:r>
            <a:r>
              <a:rPr lang="es-AR" sz="1200" dirty="0" smtClean="0">
                <a:latin typeface="Calibri" pitchFamily="34" charset="0"/>
                <a:cs typeface="Calibri" pitchFamily="34" charset="0"/>
              </a:rPr>
              <a:t>consiste en </a:t>
            </a:r>
          </a:p>
          <a:p>
            <a:pPr marL="0" lvl="1" indent="0">
              <a:spcBef>
                <a:spcPts val="0"/>
              </a:spcBef>
              <a:tabLst>
                <a:tab pos="0" algn="l"/>
              </a:tabLst>
            </a:pPr>
            <a:r>
              <a:rPr lang="es-AR" sz="1200" dirty="0" smtClean="0">
                <a:latin typeface="Calibri" pitchFamily="34" charset="0"/>
                <a:cs typeface="Calibri" pitchFamily="34" charset="0"/>
              </a:rPr>
              <a:t>  Demostrar formalmente que el programa es correcto, sin ejecutarlo. </a:t>
            </a:r>
          </a:p>
          <a:p>
            <a:pPr marL="0" lvl="1" indent="0">
              <a:spcBef>
                <a:spcPts val="0"/>
              </a:spcBef>
              <a:tabLst>
                <a:tab pos="0" algn="l"/>
              </a:tabLst>
            </a:pPr>
            <a:r>
              <a:rPr lang="es-AR" sz="1200" dirty="0" smtClean="0">
                <a:latin typeface="Calibri" pitchFamily="34" charset="0"/>
                <a:cs typeface="Calibri" pitchFamily="34" charset="0"/>
              </a:rPr>
              <a:t>  Caracteriza todas las ejecuciones.</a:t>
            </a:r>
          </a:p>
          <a:p>
            <a:pPr marL="0" lvl="1" indent="0">
              <a:spcBef>
                <a:spcPts val="0"/>
              </a:spcBef>
              <a:tabLst>
                <a:tab pos="0" algn="l"/>
              </a:tabLst>
            </a:pPr>
            <a:r>
              <a:rPr lang="es-AR" sz="1200" dirty="0" smtClean="0">
                <a:latin typeface="Calibri" pitchFamily="34" charset="0"/>
                <a:cs typeface="Calibri" pitchFamily="34" charset="0"/>
              </a:rPr>
              <a:t>  Se la conoce como verificación “a priori”.</a:t>
            </a:r>
            <a:endParaRPr lang="es-ES" sz="1200" dirty="0" smtClean="0">
              <a:latin typeface="Calibri" pitchFamily="34" charset="0"/>
              <a:cs typeface="Calibri" pitchFamily="34" charset="0"/>
            </a:endParaRPr>
          </a:p>
          <a:p>
            <a:pPr marL="0" indent="0">
              <a:spcBef>
                <a:spcPts val="0"/>
              </a:spcBef>
              <a:buNone/>
              <a:tabLst>
                <a:tab pos="0" algn="l"/>
              </a:tabLst>
            </a:pPr>
            <a:endParaRPr lang="es-AR" sz="1200" dirty="0" smtClean="0">
              <a:latin typeface="Calibri" pitchFamily="34" charset="0"/>
              <a:cs typeface="Calibri" pitchFamily="34" charset="0"/>
            </a:endParaRPr>
          </a:p>
          <a:p>
            <a:pPr marL="0" indent="0">
              <a:spcBef>
                <a:spcPts val="0"/>
              </a:spcBef>
              <a:buNone/>
              <a:tabLst>
                <a:tab pos="0" algn="l"/>
              </a:tabLst>
            </a:pPr>
            <a:r>
              <a:rPr lang="es-AR" sz="1200" dirty="0" smtClean="0">
                <a:latin typeface="Calibri" pitchFamily="34" charset="0"/>
                <a:cs typeface="Calibri" pitchFamily="34" charset="0"/>
              </a:rPr>
              <a:t>La verificación de programas es un área importante en el área de investigación de la informática teórica. Para llevar cabo la verificación y localizar las partes incorrectas de un programa se dispone tanto de </a:t>
            </a:r>
            <a:r>
              <a:rPr lang="es-AR" sz="1200" b="1" dirty="0" smtClean="0">
                <a:latin typeface="Calibri" pitchFamily="34" charset="0"/>
                <a:cs typeface="Calibri" pitchFamily="34" charset="0"/>
              </a:rPr>
              <a:t>técnicas de verificación formal </a:t>
            </a:r>
            <a:r>
              <a:rPr lang="es-AR" sz="1200" dirty="0" smtClean="0">
                <a:latin typeface="Calibri" pitchFamily="34" charset="0"/>
                <a:cs typeface="Calibri" pitchFamily="34" charset="0"/>
              </a:rPr>
              <a:t>aplicables manualmente como así también de la ayuda de herramientas automáticas.</a:t>
            </a:r>
            <a:endParaRPr lang="es-ES" sz="1200" dirty="0" smtClean="0">
              <a:latin typeface="Calibri" pitchFamily="34" charset="0"/>
              <a:cs typeface="Calibri" pitchFamily="34" charset="0"/>
            </a:endParaRPr>
          </a:p>
          <a:p>
            <a:pPr marL="0" indent="0">
              <a:spcBef>
                <a:spcPts val="0"/>
              </a:spcBef>
              <a:buNone/>
              <a:tabLst>
                <a:tab pos="0" algn="l"/>
              </a:tabLst>
            </a:pPr>
            <a:endParaRPr lang="es-AR" sz="1200" dirty="0" smtClean="0">
              <a:latin typeface="Calibri" pitchFamily="34" charset="0"/>
              <a:cs typeface="Calibri" pitchFamily="34" charset="0"/>
            </a:endParaRPr>
          </a:p>
          <a:p>
            <a:pPr marL="0" lvl="0" indent="0">
              <a:spcBef>
                <a:spcPts val="0"/>
              </a:spcBef>
              <a:buNone/>
            </a:pPr>
            <a:r>
              <a:rPr lang="es-AR" sz="1200" b="1" dirty="0" smtClean="0">
                <a:latin typeface="Calibri" pitchFamily="34" charset="0"/>
                <a:cs typeface="Calibri" pitchFamily="34" charset="0"/>
              </a:rPr>
              <a:t>Verificar</a:t>
            </a:r>
            <a:r>
              <a:rPr lang="es-AR" sz="1200" dirty="0" smtClean="0">
                <a:latin typeface="Calibri" pitchFamily="34" charset="0"/>
                <a:cs typeface="Calibri" pitchFamily="34" charset="0"/>
              </a:rPr>
              <a:t> consiste en </a:t>
            </a:r>
            <a:r>
              <a:rPr lang="es-AR" sz="1200" i="1" dirty="0" smtClean="0">
                <a:latin typeface="Calibri" pitchFamily="34" charset="0"/>
                <a:cs typeface="Calibri" pitchFamily="34" charset="0"/>
              </a:rPr>
              <a:t>demostrar que el programa construido es correcto</a:t>
            </a:r>
            <a:r>
              <a:rPr lang="es-AR" sz="1200" dirty="0" smtClean="0">
                <a:latin typeface="Calibri" pitchFamily="34" charset="0"/>
                <a:cs typeface="Calibri" pitchFamily="34" charset="0"/>
              </a:rPr>
              <a:t> respecto de la especificación dada</a:t>
            </a:r>
            <a:r>
              <a:rPr lang="es-AR" sz="1200" b="1" dirty="0" smtClean="0">
                <a:latin typeface="Calibri" pitchFamily="34" charset="0"/>
                <a:cs typeface="Calibri" pitchFamily="34" charset="0"/>
              </a:rPr>
              <a:t>.</a:t>
            </a:r>
            <a:endParaRPr lang="es-ES" sz="1200" dirty="0" smtClean="0">
              <a:latin typeface="Calibri" pitchFamily="34" charset="0"/>
              <a:cs typeface="Calibri" pitchFamily="34" charset="0"/>
            </a:endParaRPr>
          </a:p>
          <a:p>
            <a:pPr marL="0" indent="0">
              <a:spcBef>
                <a:spcPts val="0"/>
              </a:spcBef>
              <a:buNone/>
            </a:pPr>
            <a:r>
              <a:rPr lang="es-AR" sz="1200" dirty="0" smtClean="0">
                <a:latin typeface="Calibri" pitchFamily="34" charset="0"/>
                <a:cs typeface="Calibri" pitchFamily="34" charset="0"/>
              </a:rPr>
              <a:t>Hoare realiza un trabajo pionero en el que establece axiomas y reglas de inferencia (utilizando lógica de primer orden, llamada también lógica de predicados) para demostrar formalmente que un programa satisface una especificación.  </a:t>
            </a:r>
          </a:p>
          <a:p>
            <a:pPr marL="0" indent="0">
              <a:spcBef>
                <a:spcPts val="0"/>
              </a:spcBef>
              <a:buNone/>
            </a:pPr>
            <a:r>
              <a:rPr lang="es-AR" sz="1200" dirty="0" smtClean="0">
                <a:latin typeface="Calibri" pitchFamily="34" charset="0"/>
                <a:cs typeface="Calibri" pitchFamily="34" charset="0"/>
              </a:rPr>
              <a:t>De esta manera </a:t>
            </a:r>
            <a:r>
              <a:rPr lang="es-AR" sz="1200" b="1" dirty="0" smtClean="0">
                <a:latin typeface="Calibri" pitchFamily="34" charset="0"/>
                <a:cs typeface="Calibri" pitchFamily="34" charset="0"/>
              </a:rPr>
              <a:t>es</a:t>
            </a:r>
            <a:r>
              <a:rPr lang="es-AR" sz="1200" dirty="0" smtClean="0">
                <a:latin typeface="Calibri" pitchFamily="34" charset="0"/>
                <a:cs typeface="Calibri" pitchFamily="34" charset="0"/>
              </a:rPr>
              <a:t> </a:t>
            </a:r>
            <a:r>
              <a:rPr lang="es-AR" sz="1200" b="1" dirty="0" smtClean="0">
                <a:latin typeface="Calibri" pitchFamily="34" charset="0"/>
                <a:cs typeface="Calibri" pitchFamily="34" charset="0"/>
              </a:rPr>
              <a:t>posible determinar que un programa es correcto con una certeza dada por una demostración matemática. “Este sistema de demostración permite hacer demostraciones de la corrección del programa, pero no ayuda a construirlo.”</a:t>
            </a:r>
            <a:endParaRPr lang="es-ES" sz="1200" dirty="0" smtClean="0">
              <a:latin typeface="Calibri" pitchFamily="34" charset="0"/>
              <a:cs typeface="Calibri" pitchFamily="34" charset="0"/>
            </a:endParaRPr>
          </a:p>
          <a:p>
            <a:pPr marL="0" indent="0">
              <a:spcBef>
                <a:spcPts val="0"/>
              </a:spcBef>
              <a:buNone/>
            </a:pPr>
            <a:r>
              <a:rPr lang="es-AR" sz="1200" b="1" dirty="0" smtClean="0">
                <a:latin typeface="Calibri" pitchFamily="34" charset="0"/>
                <a:cs typeface="Calibri" pitchFamily="34" charset="0"/>
              </a:rPr>
              <a:t> </a:t>
            </a:r>
            <a:endParaRPr lang="es-ES" sz="1200" dirty="0" smtClean="0">
              <a:latin typeface="Calibri" pitchFamily="34" charset="0"/>
              <a:cs typeface="Calibri" pitchFamily="34" charset="0"/>
            </a:endParaRPr>
          </a:p>
          <a:p>
            <a:pPr marL="0" lvl="0" indent="0">
              <a:spcBef>
                <a:spcPts val="0"/>
              </a:spcBef>
              <a:buNone/>
            </a:pPr>
            <a:r>
              <a:rPr lang="es-AR" sz="1200" b="1" dirty="0" smtClean="0">
                <a:latin typeface="Calibri" pitchFamily="34" charset="0"/>
                <a:cs typeface="Calibri" pitchFamily="34" charset="0"/>
              </a:rPr>
              <a:t>Derivar o deducir </a:t>
            </a:r>
            <a:r>
              <a:rPr lang="es-AR" sz="1200" dirty="0" smtClean="0">
                <a:latin typeface="Calibri" pitchFamily="34" charset="0"/>
                <a:cs typeface="Calibri" pitchFamily="34" charset="0"/>
              </a:rPr>
              <a:t>un programa permite </a:t>
            </a:r>
            <a:r>
              <a:rPr lang="es-AR" sz="1200" i="1" dirty="0" smtClean="0">
                <a:latin typeface="Calibri" pitchFamily="34" charset="0"/>
                <a:cs typeface="Calibri" pitchFamily="34" charset="0"/>
              </a:rPr>
              <a:t>construir un programa a partir de su especificación</a:t>
            </a:r>
            <a:r>
              <a:rPr lang="es-AR" sz="1200" dirty="0" smtClean="0">
                <a:latin typeface="Calibri" pitchFamily="34" charset="0"/>
                <a:cs typeface="Calibri" pitchFamily="34" charset="0"/>
              </a:rPr>
              <a:t>, de forma que se obtiene un algoritmo correcto por construcción, es decir el algoritmo se diseña y se verifica a la vez.</a:t>
            </a:r>
            <a:endParaRPr lang="es-ES" sz="1200" dirty="0" smtClean="0">
              <a:latin typeface="Calibri" pitchFamily="34" charset="0"/>
              <a:cs typeface="Calibri" pitchFamily="34" charset="0"/>
            </a:endParaRPr>
          </a:p>
          <a:p>
            <a:pPr marL="0" indent="0">
              <a:spcBef>
                <a:spcPts val="0"/>
              </a:spcBef>
              <a:buNone/>
            </a:pPr>
            <a:r>
              <a:rPr lang="es-AR" sz="1200" dirty="0" err="1" smtClean="0">
                <a:latin typeface="Calibri" pitchFamily="34" charset="0"/>
                <a:cs typeface="Calibri" pitchFamily="34" charset="0"/>
              </a:rPr>
              <a:t>Dijkstra</a:t>
            </a:r>
            <a:r>
              <a:rPr lang="es-AR" sz="1200" dirty="0" smtClean="0">
                <a:latin typeface="Calibri" pitchFamily="34" charset="0"/>
                <a:cs typeface="Calibri" pitchFamily="34" charset="0"/>
              </a:rPr>
              <a:t>, sienta las bases para la aplicación de la </a:t>
            </a:r>
            <a:r>
              <a:rPr lang="es-AR" sz="1200" b="1" dirty="0" smtClean="0">
                <a:latin typeface="Calibri" pitchFamily="34" charset="0"/>
                <a:cs typeface="Calibri" pitchFamily="34" charset="0"/>
              </a:rPr>
              <a:t>lógica de Hoare</a:t>
            </a:r>
            <a:r>
              <a:rPr lang="es-AR" sz="1200" dirty="0" smtClean="0">
                <a:latin typeface="Calibri" pitchFamily="34" charset="0"/>
                <a:cs typeface="Calibri" pitchFamily="34" charset="0"/>
              </a:rPr>
              <a:t> al desarrollo sistemático de programas. A través de estos métodos no sólo se construye una demostración de la corrección del programa sino que la misma demostración que se está construyendo sirve para elaborar el programa.</a:t>
            </a:r>
            <a:endParaRPr lang="es-ES" sz="1200" dirty="0" smtClean="0">
              <a:latin typeface="Calibri" pitchFamily="34" charset="0"/>
              <a:cs typeface="Calibri" pitchFamily="34" charset="0"/>
            </a:endParaRPr>
          </a:p>
          <a:p>
            <a:pPr marL="0" indent="0">
              <a:buNone/>
              <a:tabLst>
                <a:tab pos="0" algn="l"/>
              </a:tabLst>
            </a:pPr>
            <a:endParaRPr lang="es-AR" sz="16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z="3200" b="1" dirty="0" smtClean="0">
                <a:solidFill>
                  <a:srgbClr val="4C6A54"/>
                </a:solidFill>
                <a:latin typeface="Times New Roman" pitchFamily="18" charset="0"/>
                <a:cs typeface="Times New Roman" pitchFamily="18" charset="0"/>
              </a:rPr>
              <a:t>Verificación usando Tripla de Hoare</a:t>
            </a:r>
            <a:endParaRPr lang="es-AR" sz="3200" b="1" dirty="0">
              <a:solidFill>
                <a:srgbClr val="4C6A54"/>
              </a:solidFill>
              <a:latin typeface="Times New Roman" pitchFamily="18" charset="0"/>
              <a:cs typeface="Times New Roman" pitchFamily="18" charset="0"/>
            </a:endParaRPr>
          </a:p>
        </p:txBody>
      </p:sp>
      <p:sp>
        <p:nvSpPr>
          <p:cNvPr id="3" name="2 Marcador de contenido"/>
          <p:cNvSpPr>
            <a:spLocks noGrp="1"/>
          </p:cNvSpPr>
          <p:nvPr>
            <p:ph idx="1"/>
          </p:nvPr>
        </p:nvSpPr>
        <p:spPr>
          <a:xfrm>
            <a:off x="827584" y="2060848"/>
            <a:ext cx="7772400" cy="4114800"/>
          </a:xfrm>
        </p:spPr>
        <p:txBody>
          <a:bodyPr/>
          <a:lstStyle/>
          <a:p>
            <a:pPr indent="0">
              <a:spcBef>
                <a:spcPts val="0"/>
              </a:spcBef>
              <a:buNone/>
            </a:pPr>
            <a:r>
              <a:rPr lang="es-AR" sz="1400" dirty="0" smtClean="0">
                <a:latin typeface="Calibri" pitchFamily="34" charset="0"/>
                <a:cs typeface="Calibri" pitchFamily="34" charset="0"/>
              </a:rPr>
              <a:t>Para demostrar formalmente que un programa es correcto, es necesario representarlo  como una fórmula de alguna lógica.</a:t>
            </a:r>
            <a:endParaRPr lang="es-ES" sz="1400" dirty="0" smtClean="0">
              <a:latin typeface="Calibri" pitchFamily="34" charset="0"/>
              <a:cs typeface="Calibri" pitchFamily="34" charset="0"/>
            </a:endParaRPr>
          </a:p>
          <a:p>
            <a:pPr indent="0">
              <a:spcBef>
                <a:spcPts val="0"/>
              </a:spcBef>
              <a:buNone/>
            </a:pPr>
            <a:r>
              <a:rPr lang="es-AR" sz="1400" dirty="0" smtClean="0">
                <a:latin typeface="Calibri" pitchFamily="34" charset="0"/>
                <a:cs typeface="Calibri" pitchFamily="34" charset="0"/>
              </a:rPr>
              <a:t>Para la verificación de programas imperativos se utiliza un sistema de reglas basado en la</a:t>
            </a:r>
            <a:r>
              <a:rPr lang="es-AR" sz="1400" b="1" dirty="0" smtClean="0">
                <a:latin typeface="Calibri" pitchFamily="34" charset="0"/>
                <a:cs typeface="Calibri" pitchFamily="34" charset="0"/>
              </a:rPr>
              <a:t> tripla de Hoare, </a:t>
            </a:r>
            <a:r>
              <a:rPr lang="es-AR" sz="1400" dirty="0" smtClean="0">
                <a:latin typeface="Calibri" pitchFamily="34" charset="0"/>
                <a:cs typeface="Calibri" pitchFamily="34" charset="0"/>
              </a:rPr>
              <a:t>que</a:t>
            </a:r>
            <a:r>
              <a:rPr lang="es-AR" sz="1400" b="1" dirty="0" smtClean="0">
                <a:latin typeface="Calibri" pitchFamily="34" charset="0"/>
                <a:cs typeface="Calibri" pitchFamily="34" charset="0"/>
              </a:rPr>
              <a:t> </a:t>
            </a:r>
            <a:r>
              <a:rPr lang="es-AR" sz="1400" dirty="0" smtClean="0">
                <a:latin typeface="Calibri" pitchFamily="34" charset="0"/>
                <a:cs typeface="Calibri" pitchFamily="34" charset="0"/>
              </a:rPr>
              <a:t>permite especificar los algoritmos basándose en lógica de predicados de primer orden. </a:t>
            </a:r>
            <a:endParaRPr lang="es-ES" sz="1400" dirty="0" smtClean="0">
              <a:latin typeface="Calibri" pitchFamily="34" charset="0"/>
              <a:cs typeface="Calibri" pitchFamily="34" charset="0"/>
            </a:endParaRPr>
          </a:p>
          <a:p>
            <a:pPr indent="0">
              <a:spcBef>
                <a:spcPts val="0"/>
              </a:spcBef>
              <a:buNone/>
            </a:pPr>
            <a:r>
              <a:rPr lang="es-AR" sz="1400" dirty="0" smtClean="0">
                <a:latin typeface="Calibri" pitchFamily="34" charset="0"/>
                <a:cs typeface="Calibri" pitchFamily="34" charset="0"/>
              </a:rPr>
              <a:t> </a:t>
            </a:r>
            <a:endParaRPr lang="es-ES" sz="1400" dirty="0" smtClean="0">
              <a:latin typeface="Calibri" pitchFamily="34" charset="0"/>
              <a:cs typeface="Calibri" pitchFamily="34" charset="0"/>
            </a:endParaRPr>
          </a:p>
          <a:p>
            <a:pPr indent="0">
              <a:spcBef>
                <a:spcPts val="0"/>
              </a:spcBef>
              <a:buNone/>
            </a:pPr>
            <a:r>
              <a:rPr lang="es-AR" sz="1400" dirty="0" smtClean="0">
                <a:latin typeface="Calibri" pitchFamily="34" charset="0"/>
                <a:cs typeface="Calibri" pitchFamily="34" charset="0"/>
              </a:rPr>
              <a:t>Un problema a resolver estará  especificado  por un </a:t>
            </a:r>
            <a:r>
              <a:rPr lang="es-AR" sz="1400" b="1" dirty="0" smtClean="0">
                <a:latin typeface="Calibri" pitchFamily="34" charset="0"/>
                <a:cs typeface="Calibri" pitchFamily="34" charset="0"/>
              </a:rPr>
              <a:t>espacio de estados </a:t>
            </a:r>
            <a:r>
              <a:rPr lang="es-AR" sz="1400" dirty="0" smtClean="0">
                <a:latin typeface="Calibri" pitchFamily="34" charset="0"/>
                <a:cs typeface="Calibri" pitchFamily="34" charset="0"/>
              </a:rPr>
              <a:t>(universo de valores que pueden tomar las variables), una </a:t>
            </a:r>
            <a:r>
              <a:rPr lang="es-AR" sz="1400" b="1" dirty="0" smtClean="0">
                <a:latin typeface="Calibri" pitchFamily="34" charset="0"/>
                <a:cs typeface="Calibri" pitchFamily="34" charset="0"/>
              </a:rPr>
              <a:t>precondición, </a:t>
            </a:r>
            <a:r>
              <a:rPr lang="es-AR" sz="1400" dirty="0" smtClean="0">
                <a:latin typeface="Calibri" pitchFamily="34" charset="0"/>
                <a:cs typeface="Calibri" pitchFamily="34" charset="0"/>
              </a:rPr>
              <a:t>esto es el conjunto de estados válidos al comienzo del programa que resuelve el problema y</a:t>
            </a:r>
            <a:r>
              <a:rPr lang="es-AR" sz="1400" b="1" dirty="0" smtClean="0">
                <a:latin typeface="Calibri" pitchFamily="34" charset="0"/>
                <a:cs typeface="Calibri" pitchFamily="34" charset="0"/>
              </a:rPr>
              <a:t> </a:t>
            </a:r>
            <a:r>
              <a:rPr lang="es-AR" sz="1400" dirty="0" smtClean="0">
                <a:latin typeface="Calibri" pitchFamily="34" charset="0"/>
                <a:cs typeface="Calibri" pitchFamily="34" charset="0"/>
              </a:rPr>
              <a:t>una</a:t>
            </a:r>
            <a:r>
              <a:rPr lang="es-AR" sz="1400" b="1" dirty="0" smtClean="0">
                <a:latin typeface="Calibri" pitchFamily="34" charset="0"/>
                <a:cs typeface="Calibri" pitchFamily="34" charset="0"/>
              </a:rPr>
              <a:t> postcondición</a:t>
            </a:r>
            <a:r>
              <a:rPr lang="es-AR" sz="1400" dirty="0" smtClean="0">
                <a:latin typeface="Calibri" pitchFamily="34" charset="0"/>
                <a:cs typeface="Calibri" pitchFamily="34" charset="0"/>
              </a:rPr>
              <a:t>, predicado que describe el estado de las variables al finalizar el programa.</a:t>
            </a:r>
            <a:endParaRPr lang="es-ES" sz="1400" dirty="0" smtClean="0">
              <a:latin typeface="Calibri" pitchFamily="34" charset="0"/>
              <a:cs typeface="Calibri" pitchFamily="34" charset="0"/>
            </a:endParaRPr>
          </a:p>
          <a:p>
            <a:pPr indent="0">
              <a:spcBef>
                <a:spcPts val="0"/>
              </a:spcBef>
              <a:buNone/>
            </a:pPr>
            <a:endParaRPr lang="es-ES" sz="1400" b="1" i="1" dirty="0" smtClean="0">
              <a:solidFill>
                <a:srgbClr val="665A30"/>
              </a:solidFill>
              <a:latin typeface="Calibri" pitchFamily="34" charset="0"/>
              <a:ea typeface="+mj-ea"/>
              <a:cs typeface="Calibri" pitchFamily="34" charset="0"/>
            </a:endParaRPr>
          </a:p>
          <a:p>
            <a:pPr indent="0">
              <a:spcBef>
                <a:spcPts val="0"/>
              </a:spcBef>
              <a:buNone/>
            </a:pPr>
            <a:endParaRPr lang="es-ES" sz="1400" b="1" i="1" dirty="0" smtClean="0">
              <a:solidFill>
                <a:srgbClr val="665A30"/>
              </a:solidFill>
              <a:latin typeface="Calibri" pitchFamily="34" charset="0"/>
              <a:ea typeface="+mj-ea"/>
              <a:cs typeface="Calibri" pitchFamily="34" charset="0"/>
            </a:endParaRPr>
          </a:p>
          <a:p>
            <a:pPr marL="1965325">
              <a:buNone/>
            </a:pPr>
            <a:r>
              <a:rPr lang="es-AR" sz="1400" b="1" dirty="0" smtClean="0"/>
              <a:t>    { P: precondición }   </a:t>
            </a:r>
            <a:endParaRPr lang="es-ES" sz="1400" dirty="0" smtClean="0"/>
          </a:p>
          <a:p>
            <a:pPr marL="1965325">
              <a:buNone/>
            </a:pPr>
            <a:r>
              <a:rPr lang="es-AR" sz="1400" b="1" dirty="0" smtClean="0"/>
              <a:t> </a:t>
            </a:r>
            <a:endParaRPr lang="es-ES" sz="1400" dirty="0" smtClean="0"/>
          </a:p>
          <a:p>
            <a:pPr marL="1965325">
              <a:buNone/>
            </a:pPr>
            <a:r>
              <a:rPr lang="es-AR" sz="1400" b="1" dirty="0" smtClean="0"/>
              <a:t>    S =  espacio de estados         </a:t>
            </a:r>
            <a:endParaRPr lang="es-ES" sz="1400" dirty="0" smtClean="0"/>
          </a:p>
          <a:p>
            <a:pPr marL="1965325">
              <a:buNone/>
            </a:pPr>
            <a:r>
              <a:rPr lang="es-AR" sz="1400" b="1" dirty="0" smtClean="0"/>
              <a:t> </a:t>
            </a:r>
            <a:endParaRPr lang="es-ES" sz="1400" dirty="0" smtClean="0"/>
          </a:p>
          <a:p>
            <a:pPr marL="1965325">
              <a:buNone/>
            </a:pPr>
            <a:r>
              <a:rPr lang="es-AR" sz="1400" b="1" dirty="0" smtClean="0"/>
              <a:t>   {Q: postcondición }</a:t>
            </a:r>
            <a:endParaRPr lang="es-ES" sz="1400" b="1" i="1" dirty="0" smtClean="0">
              <a:solidFill>
                <a:srgbClr val="665A30"/>
              </a:solidFill>
              <a:latin typeface="Calibri" pitchFamily="34" charset="0"/>
              <a:ea typeface="+mj-ea"/>
              <a:cs typeface="Calibri" pitchFamily="34" charset="0"/>
            </a:endParaRPr>
          </a:p>
          <a:p>
            <a:pPr indent="0">
              <a:spcBef>
                <a:spcPts val="0"/>
              </a:spcBef>
              <a:buNone/>
            </a:pPr>
            <a:endParaRPr lang="es-AR" sz="1400" b="1" dirty="0" smtClean="0">
              <a:solidFill>
                <a:srgbClr val="4C6A54"/>
              </a:solidFill>
              <a:latin typeface="Calibri" pitchFamily="34" charset="0"/>
              <a:cs typeface="Calibri" pitchFamily="34" charset="0"/>
            </a:endParaRPr>
          </a:p>
        </p:txBody>
      </p:sp>
      <p:sp>
        <p:nvSpPr>
          <p:cNvPr id="4" name="3 Cerrar llave"/>
          <p:cNvSpPr/>
          <p:nvPr/>
        </p:nvSpPr>
        <p:spPr bwMode="auto">
          <a:xfrm>
            <a:off x="4788024" y="4221088"/>
            <a:ext cx="504056" cy="180020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endParaRPr kumimoji="0" lang="es-AR" sz="2800" b="0" i="0" u="none" strike="noStrike" cap="none" normalizeH="0" baseline="0" smtClean="0">
              <a:ln>
                <a:noFill/>
              </a:ln>
              <a:solidFill>
                <a:schemeClr val="tx1"/>
              </a:solidFill>
              <a:effectLst/>
              <a:latin typeface="Times New Roman" pitchFamily="18" charset="0"/>
            </a:endParaRPr>
          </a:p>
        </p:txBody>
      </p:sp>
      <p:sp>
        <p:nvSpPr>
          <p:cNvPr id="5" name="4 CuadroTexto"/>
          <p:cNvSpPr txBox="1"/>
          <p:nvPr/>
        </p:nvSpPr>
        <p:spPr>
          <a:xfrm>
            <a:off x="5364088" y="4941168"/>
            <a:ext cx="1656184" cy="338554"/>
          </a:xfrm>
          <a:prstGeom prst="rect">
            <a:avLst/>
          </a:prstGeom>
          <a:noFill/>
        </p:spPr>
        <p:txBody>
          <a:bodyPr wrap="square" rtlCol="0">
            <a:spAutoFit/>
          </a:bodyPr>
          <a:lstStyle/>
          <a:p>
            <a:pPr>
              <a:buNone/>
            </a:pPr>
            <a:r>
              <a:rPr lang="es-AR" sz="1600" b="1" dirty="0" smtClean="0">
                <a:latin typeface="Calibri" pitchFamily="34" charset="0"/>
                <a:cs typeface="Calibri" pitchFamily="34" charset="0"/>
              </a:rPr>
              <a:t>Especificación</a:t>
            </a:r>
            <a:endParaRPr lang="es-AR" sz="1600" b="1"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z="3200" b="1" dirty="0" smtClean="0">
                <a:solidFill>
                  <a:srgbClr val="4C6A54"/>
                </a:solidFill>
                <a:latin typeface="Times New Roman" pitchFamily="18" charset="0"/>
                <a:cs typeface="Times New Roman" pitchFamily="18" charset="0"/>
              </a:rPr>
              <a:t>Conceptos asociados</a:t>
            </a:r>
            <a:endParaRPr lang="es-AR" sz="3200" b="1" dirty="0">
              <a:solidFill>
                <a:srgbClr val="4C6A54"/>
              </a:solidFill>
              <a:latin typeface="Times New Roman" pitchFamily="18" charset="0"/>
              <a:cs typeface="Times New Roman" pitchFamily="18" charset="0"/>
            </a:endParaRPr>
          </a:p>
        </p:txBody>
      </p:sp>
      <p:sp>
        <p:nvSpPr>
          <p:cNvPr id="3" name="2 Marcador de contenido"/>
          <p:cNvSpPr>
            <a:spLocks noGrp="1"/>
          </p:cNvSpPr>
          <p:nvPr>
            <p:ph idx="1"/>
          </p:nvPr>
        </p:nvSpPr>
        <p:spPr>
          <a:xfrm>
            <a:off x="251520" y="2132856"/>
            <a:ext cx="8712968" cy="4509120"/>
          </a:xfrm>
        </p:spPr>
        <p:txBody>
          <a:bodyPr/>
          <a:lstStyle/>
          <a:p>
            <a:pPr>
              <a:spcBef>
                <a:spcPts val="0"/>
              </a:spcBef>
              <a:buNone/>
            </a:pPr>
            <a:r>
              <a:rPr lang="es-AR" sz="1400" b="1" dirty="0" smtClean="0">
                <a:latin typeface="Calibri" pitchFamily="34" charset="0"/>
                <a:cs typeface="Calibri" pitchFamily="34" charset="0"/>
              </a:rPr>
              <a:t>Predicado Lógico: </a:t>
            </a:r>
            <a:r>
              <a:rPr lang="es-AR" sz="1400" dirty="0" smtClean="0">
                <a:latin typeface="Calibri" pitchFamily="34" charset="0"/>
                <a:cs typeface="Calibri" pitchFamily="34" charset="0"/>
              </a:rPr>
              <a:t>es una fórmula cuya evaluación sólo puede dar como resultado Verdadero o Falso.</a:t>
            </a:r>
          </a:p>
          <a:p>
            <a:pPr marL="358775" indent="0">
              <a:spcBef>
                <a:spcPts val="0"/>
              </a:spcBef>
              <a:buNone/>
              <a:tabLst>
                <a:tab pos="533400" algn="l"/>
              </a:tabLst>
            </a:pPr>
            <a:r>
              <a:rPr lang="es-AR" sz="1400" dirty="0" smtClean="0">
                <a:latin typeface="Calibri" pitchFamily="34" charset="0"/>
                <a:cs typeface="Calibri" pitchFamily="34" charset="0"/>
              </a:rPr>
              <a:t>Ejemplo:  y &gt; 2 la expresión no se puede evaluar en tanto no se conozca el valor de y. Si se asigna valor concreto a la variable y, llamada </a:t>
            </a:r>
            <a:r>
              <a:rPr lang="es-AR" sz="1400" b="1" dirty="0" smtClean="0">
                <a:latin typeface="Calibri" pitchFamily="34" charset="0"/>
                <a:cs typeface="Calibri" pitchFamily="34" charset="0"/>
              </a:rPr>
              <a:t>variable proposicional</a:t>
            </a:r>
            <a:r>
              <a:rPr lang="es-AR" sz="1400" dirty="0" smtClean="0">
                <a:latin typeface="Calibri" pitchFamily="34" charset="0"/>
                <a:cs typeface="Calibri" pitchFamily="34" charset="0"/>
              </a:rPr>
              <a:t>, la expresión se transforma en una </a:t>
            </a:r>
            <a:r>
              <a:rPr lang="es-AR" sz="1400" i="1" dirty="0" smtClean="0">
                <a:latin typeface="Calibri" pitchFamily="34" charset="0"/>
                <a:cs typeface="Calibri" pitchFamily="34" charset="0"/>
              </a:rPr>
              <a:t>proposición</a:t>
            </a:r>
            <a:r>
              <a:rPr lang="es-AR" sz="1400" dirty="0" smtClean="0">
                <a:latin typeface="Calibri" pitchFamily="34" charset="0"/>
                <a:cs typeface="Calibri" pitchFamily="34" charset="0"/>
              </a:rPr>
              <a:t> ya que se podrá indicar si es verdadera o falsa.</a:t>
            </a:r>
          </a:p>
          <a:p>
            <a:pPr marL="358775" indent="0">
              <a:spcBef>
                <a:spcPts val="0"/>
              </a:spcBef>
              <a:buNone/>
              <a:tabLst>
                <a:tab pos="533400" algn="l"/>
              </a:tabLst>
            </a:pPr>
            <a:endParaRPr lang="es-ES" sz="1400" dirty="0" smtClean="0">
              <a:latin typeface="Calibri" pitchFamily="34" charset="0"/>
              <a:cs typeface="Calibri" pitchFamily="34" charset="0"/>
            </a:endParaRPr>
          </a:p>
          <a:p>
            <a:pPr>
              <a:spcBef>
                <a:spcPts val="0"/>
              </a:spcBef>
              <a:buNone/>
            </a:pPr>
            <a:r>
              <a:rPr lang="es-AR" sz="1400" b="1" dirty="0" smtClean="0">
                <a:latin typeface="Calibri" pitchFamily="34" charset="0"/>
                <a:cs typeface="Calibri" pitchFamily="34" charset="0"/>
              </a:rPr>
              <a:t>Proposición: </a:t>
            </a:r>
            <a:r>
              <a:rPr lang="es-AR" sz="1400" dirty="0" smtClean="0">
                <a:latin typeface="Calibri" pitchFamily="34" charset="0"/>
                <a:cs typeface="Calibri" pitchFamily="34" charset="0"/>
              </a:rPr>
              <a:t>es un enunciado declarativo o afirmación el cual se puede evaluar y decir si es verdadero o falso</a:t>
            </a:r>
            <a:r>
              <a:rPr lang="es-AR" sz="1400" b="1" dirty="0" smtClean="0">
                <a:latin typeface="Calibri" pitchFamily="34" charset="0"/>
                <a:cs typeface="Calibri" pitchFamily="34" charset="0"/>
              </a:rPr>
              <a:t>. </a:t>
            </a:r>
            <a:endParaRPr lang="es-ES" sz="1400" dirty="0" smtClean="0">
              <a:latin typeface="Calibri" pitchFamily="34" charset="0"/>
              <a:cs typeface="Calibri" pitchFamily="34" charset="0"/>
            </a:endParaRPr>
          </a:p>
          <a:p>
            <a:pPr indent="15875">
              <a:spcBef>
                <a:spcPts val="0"/>
              </a:spcBef>
              <a:buNone/>
            </a:pPr>
            <a:r>
              <a:rPr lang="es-AR" sz="1400" dirty="0" smtClean="0">
                <a:latin typeface="Calibri" pitchFamily="34" charset="0"/>
                <a:cs typeface="Calibri" pitchFamily="34" charset="0"/>
              </a:rPr>
              <a:t>Ejemplo: 4 &gt; 2, al evaluar la expresión  se indica si es verdadera o falsa.</a:t>
            </a:r>
          </a:p>
          <a:p>
            <a:pPr indent="15875">
              <a:spcBef>
                <a:spcPts val="0"/>
              </a:spcBef>
              <a:buNone/>
            </a:pPr>
            <a:endParaRPr lang="es-ES" sz="1400" dirty="0" smtClean="0">
              <a:latin typeface="Calibri" pitchFamily="34" charset="0"/>
              <a:cs typeface="Calibri" pitchFamily="34" charset="0"/>
            </a:endParaRPr>
          </a:p>
          <a:p>
            <a:pPr>
              <a:spcBef>
                <a:spcPts val="0"/>
              </a:spcBef>
              <a:buNone/>
            </a:pPr>
            <a:r>
              <a:rPr lang="es-AR" sz="1400" b="1" dirty="0" smtClean="0">
                <a:latin typeface="Calibri" pitchFamily="34" charset="0"/>
                <a:cs typeface="Calibri" pitchFamily="34" charset="0"/>
              </a:rPr>
              <a:t>Estado de variable:</a:t>
            </a:r>
            <a:r>
              <a:rPr lang="es-AR" sz="1400" dirty="0" smtClean="0">
                <a:latin typeface="Calibri" pitchFamily="34" charset="0"/>
                <a:cs typeface="Calibri" pitchFamily="34" charset="0"/>
              </a:rPr>
              <a:t> es el valor que toma una variable en un momento determinado. Cuando el valor hace que el </a:t>
            </a:r>
            <a:r>
              <a:rPr lang="es-AR" sz="1400" i="1" dirty="0" smtClean="0">
                <a:latin typeface="Calibri" pitchFamily="34" charset="0"/>
                <a:cs typeface="Calibri" pitchFamily="34" charset="0"/>
              </a:rPr>
              <a:t>predicado</a:t>
            </a:r>
            <a:r>
              <a:rPr lang="es-AR" sz="1400" dirty="0" smtClean="0">
                <a:latin typeface="Calibri" pitchFamily="34" charset="0"/>
                <a:cs typeface="Calibri" pitchFamily="34" charset="0"/>
              </a:rPr>
              <a:t> al ser evaluado de </a:t>
            </a:r>
            <a:r>
              <a:rPr lang="es-AR" sz="1400" i="1" dirty="0" smtClean="0">
                <a:latin typeface="Calibri" pitchFamily="34" charset="0"/>
                <a:cs typeface="Calibri" pitchFamily="34" charset="0"/>
              </a:rPr>
              <a:t>verdadero</a:t>
            </a:r>
            <a:r>
              <a:rPr lang="es-AR" sz="1400" dirty="0" smtClean="0">
                <a:latin typeface="Calibri" pitchFamily="34" charset="0"/>
                <a:cs typeface="Calibri" pitchFamily="34" charset="0"/>
              </a:rPr>
              <a:t>, se dice que este </a:t>
            </a:r>
            <a:r>
              <a:rPr lang="es-AR" sz="1400" i="1" dirty="0" smtClean="0">
                <a:latin typeface="Calibri" pitchFamily="34" charset="0"/>
                <a:cs typeface="Calibri" pitchFamily="34" charset="0"/>
              </a:rPr>
              <a:t>estado satisface al predicado</a:t>
            </a:r>
            <a:r>
              <a:rPr lang="es-AR" sz="1400" dirty="0" smtClean="0">
                <a:latin typeface="Calibri" pitchFamily="34" charset="0"/>
                <a:cs typeface="Calibri" pitchFamily="34" charset="0"/>
              </a:rPr>
              <a:t>.  </a:t>
            </a:r>
          </a:p>
          <a:p>
            <a:pPr>
              <a:spcBef>
                <a:spcPts val="0"/>
              </a:spcBef>
              <a:buNone/>
            </a:pPr>
            <a:endParaRPr lang="es-ES" sz="1400" dirty="0" smtClean="0">
              <a:latin typeface="Calibri" pitchFamily="34" charset="0"/>
              <a:cs typeface="Calibri" pitchFamily="34" charset="0"/>
            </a:endParaRPr>
          </a:p>
          <a:p>
            <a:pPr>
              <a:spcBef>
                <a:spcPts val="0"/>
              </a:spcBef>
              <a:buNone/>
            </a:pPr>
            <a:r>
              <a:rPr lang="es-AR" sz="1400" b="1" dirty="0" smtClean="0">
                <a:latin typeface="Calibri" pitchFamily="34" charset="0"/>
                <a:cs typeface="Calibri" pitchFamily="34" charset="0"/>
              </a:rPr>
              <a:t>Aserto:</a:t>
            </a:r>
            <a:r>
              <a:rPr lang="es-AR" sz="1400" dirty="0" smtClean="0">
                <a:latin typeface="Calibri" pitchFamily="34" charset="0"/>
                <a:cs typeface="Calibri" pitchFamily="34" charset="0"/>
              </a:rPr>
              <a:t> es un Predicado (</a:t>
            </a:r>
            <a:r>
              <a:rPr lang="es-AR" sz="1400" i="1" dirty="0" smtClean="0">
                <a:latin typeface="Calibri" pitchFamily="34" charset="0"/>
                <a:cs typeface="Calibri" pitchFamily="34" charset="0"/>
              </a:rPr>
              <a:t>expresiones lógicas</a:t>
            </a:r>
            <a:r>
              <a:rPr lang="es-AR" sz="1400" dirty="0" smtClean="0">
                <a:latin typeface="Calibri" pitchFamily="34" charset="0"/>
                <a:cs typeface="Calibri" pitchFamily="34" charset="0"/>
              </a:rPr>
              <a:t>) que se cumple (es </a:t>
            </a:r>
            <a:r>
              <a:rPr lang="es-AR" sz="1400" i="1" dirty="0" smtClean="0">
                <a:latin typeface="Calibri" pitchFamily="34" charset="0"/>
                <a:cs typeface="Calibri" pitchFamily="34" charset="0"/>
              </a:rPr>
              <a:t>verdadero</a:t>
            </a:r>
            <a:r>
              <a:rPr lang="es-AR" sz="1400" dirty="0" smtClean="0">
                <a:latin typeface="Calibri" pitchFamily="34" charset="0"/>
                <a:cs typeface="Calibri" pitchFamily="34" charset="0"/>
              </a:rPr>
              <a:t>) en determinado punto del programa. El aserto representa el conjunto de estados que se cumplen al llegar la ejecución del programa al punto en que se sitúa el aserto.</a:t>
            </a:r>
            <a:endParaRPr lang="es-ES" sz="1400" dirty="0" smtClean="0">
              <a:latin typeface="Calibri" pitchFamily="34" charset="0"/>
              <a:cs typeface="Calibri" pitchFamily="34" charset="0"/>
            </a:endParaRPr>
          </a:p>
          <a:p>
            <a:pPr indent="15875">
              <a:spcBef>
                <a:spcPts val="0"/>
              </a:spcBef>
              <a:buNone/>
            </a:pPr>
            <a:r>
              <a:rPr lang="es-AR" sz="1400" dirty="0" smtClean="0">
                <a:latin typeface="Calibri" pitchFamily="34" charset="0"/>
                <a:cs typeface="Calibri" pitchFamily="34" charset="0"/>
              </a:rPr>
              <a:t>Para indicar que una expresión es un aserto se encierra  entre llaves, por ejemplo  {P}. </a:t>
            </a:r>
          </a:p>
          <a:p>
            <a:pPr indent="15875">
              <a:spcBef>
                <a:spcPts val="0"/>
              </a:spcBef>
              <a:buNone/>
            </a:pPr>
            <a:endParaRPr lang="es-ES" sz="1400" dirty="0" smtClean="0">
              <a:latin typeface="Calibri" pitchFamily="34" charset="0"/>
              <a:cs typeface="Calibri" pitchFamily="34" charset="0"/>
            </a:endParaRPr>
          </a:p>
          <a:p>
            <a:pPr>
              <a:spcBef>
                <a:spcPts val="0"/>
              </a:spcBef>
              <a:buNone/>
            </a:pPr>
            <a:r>
              <a:rPr lang="es-ES" sz="1400" b="1" dirty="0" smtClean="0">
                <a:latin typeface="Calibri" pitchFamily="34" charset="0"/>
                <a:cs typeface="Calibri" pitchFamily="34" charset="0"/>
              </a:rPr>
              <a:t> Especificación Formal</a:t>
            </a:r>
            <a:r>
              <a:rPr lang="es-ES" sz="1400" dirty="0" smtClean="0">
                <a:latin typeface="Calibri" pitchFamily="34" charset="0"/>
                <a:cs typeface="Calibri" pitchFamily="34" charset="0"/>
              </a:rPr>
              <a:t> </a:t>
            </a:r>
            <a:r>
              <a:rPr lang="es-ES" sz="1400" b="1" dirty="0" smtClean="0">
                <a:latin typeface="Calibri" pitchFamily="34" charset="0"/>
                <a:cs typeface="Calibri" pitchFamily="34" charset="0"/>
              </a:rPr>
              <a:t>de Algoritmos:</a:t>
            </a:r>
            <a:r>
              <a:rPr lang="es-ES" sz="1400" dirty="0" smtClean="0">
                <a:latin typeface="Calibri" pitchFamily="34" charset="0"/>
                <a:cs typeface="Calibri" pitchFamily="34" charset="0"/>
              </a:rPr>
              <a:t> es una técnica que permite explicar de una forma breve y precisa qué debe hacer un algoritmo.</a:t>
            </a:r>
          </a:p>
          <a:p>
            <a:pPr indent="15875">
              <a:spcBef>
                <a:spcPts val="0"/>
              </a:spcBef>
              <a:buNone/>
            </a:pPr>
            <a:r>
              <a:rPr lang="es-AR" sz="1400" dirty="0" smtClean="0">
                <a:latin typeface="Calibri" pitchFamily="34" charset="0"/>
                <a:cs typeface="Calibri" pitchFamily="34" charset="0"/>
              </a:rPr>
              <a:t>La </a:t>
            </a:r>
            <a:r>
              <a:rPr lang="es-AR" sz="1400" i="1" dirty="0" smtClean="0">
                <a:latin typeface="Calibri" pitchFamily="34" charset="0"/>
                <a:cs typeface="Calibri" pitchFamily="34" charset="0"/>
              </a:rPr>
              <a:t>especificación formal</a:t>
            </a:r>
            <a:r>
              <a:rPr lang="es-AR" sz="1400" b="1" dirty="0" smtClean="0">
                <a:latin typeface="Calibri" pitchFamily="34" charset="0"/>
                <a:cs typeface="Calibri" pitchFamily="34" charset="0"/>
              </a:rPr>
              <a:t> </a:t>
            </a:r>
            <a:r>
              <a:rPr lang="es-AR" sz="1400" dirty="0" smtClean="0">
                <a:latin typeface="Calibri" pitchFamily="34" charset="0"/>
                <a:cs typeface="Calibri" pitchFamily="34" charset="0"/>
              </a:rPr>
              <a:t>de un programa S que  tiene una precondición {P} y una Postcondición  {Q }, se realiza mediante  la siguiente terna {P} S {Q},</a:t>
            </a:r>
            <a:r>
              <a:rPr lang="es-AR" sz="1400" b="1" dirty="0" smtClean="0">
                <a:latin typeface="Calibri" pitchFamily="34" charset="0"/>
                <a:cs typeface="Calibri" pitchFamily="34" charset="0"/>
              </a:rPr>
              <a:t> </a:t>
            </a:r>
            <a:r>
              <a:rPr lang="es-AR" sz="1400" dirty="0" smtClean="0">
                <a:latin typeface="Calibri" pitchFamily="34" charset="0"/>
                <a:cs typeface="Calibri" pitchFamily="34" charset="0"/>
              </a:rPr>
              <a:t>siendo</a:t>
            </a:r>
            <a:r>
              <a:rPr lang="es-AR" sz="1400" b="1" dirty="0" smtClean="0">
                <a:latin typeface="Calibri" pitchFamily="34" charset="0"/>
                <a:cs typeface="Calibri" pitchFamily="34" charset="0"/>
              </a:rPr>
              <a:t> </a:t>
            </a:r>
            <a:r>
              <a:rPr lang="es-AR" sz="1400" dirty="0" smtClean="0">
                <a:latin typeface="Calibri" pitchFamily="34" charset="0"/>
                <a:cs typeface="Calibri" pitchFamily="34" charset="0"/>
              </a:rPr>
              <a:t>P y Q aserciones de la lógica.</a:t>
            </a:r>
            <a:endParaRPr lang="es-ES" sz="1400"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z="3200" b="1" dirty="0" smtClean="0">
                <a:solidFill>
                  <a:srgbClr val="4C6A54"/>
                </a:solidFill>
                <a:latin typeface="Times New Roman" pitchFamily="18" charset="0"/>
                <a:cs typeface="Times New Roman" pitchFamily="18" charset="0"/>
              </a:rPr>
              <a:t>Técnicas de verificación formal </a:t>
            </a:r>
          </a:p>
        </p:txBody>
      </p:sp>
      <p:sp>
        <p:nvSpPr>
          <p:cNvPr id="4" name="3 Marcador de contenido"/>
          <p:cNvSpPr>
            <a:spLocks noGrp="1"/>
          </p:cNvSpPr>
          <p:nvPr>
            <p:ph idx="1"/>
          </p:nvPr>
        </p:nvSpPr>
        <p:spPr>
          <a:xfrm>
            <a:off x="827584" y="2132856"/>
            <a:ext cx="7772400" cy="4507631"/>
          </a:xfrm>
        </p:spPr>
        <p:txBody>
          <a:bodyPr/>
          <a:lstStyle/>
          <a:p>
            <a:pPr marL="0" indent="0" algn="just">
              <a:spcBef>
                <a:spcPts val="0"/>
              </a:spcBef>
              <a:buNone/>
            </a:pPr>
            <a:r>
              <a:rPr lang="es-AR" sz="1600" dirty="0" smtClean="0">
                <a:latin typeface="Calibri" pitchFamily="34" charset="0"/>
                <a:cs typeface="Calibri" pitchFamily="34" charset="0"/>
              </a:rPr>
              <a:t>La verificación consiste en un proceso de inferencia. Cada tipo de sentencia que constituye un programa, posee una regla de inferencia . La programación Imperativa se caracteriza por que la computación se expresa como modificación de estados.</a:t>
            </a:r>
            <a:r>
              <a:rPr lang="es-AR" sz="1600" b="1" dirty="0" smtClean="0">
                <a:latin typeface="Calibri" pitchFamily="34" charset="0"/>
                <a:cs typeface="Calibri" pitchFamily="34" charset="0"/>
              </a:rPr>
              <a:t> </a:t>
            </a:r>
            <a:endParaRPr lang="es-ES" sz="1600" dirty="0" smtClean="0">
              <a:latin typeface="Calibri" pitchFamily="34" charset="0"/>
              <a:cs typeface="Calibri" pitchFamily="34" charset="0"/>
            </a:endParaRPr>
          </a:p>
          <a:p>
            <a:pPr marL="0" indent="0" algn="just">
              <a:spcBef>
                <a:spcPts val="0"/>
              </a:spcBef>
              <a:buNone/>
            </a:pPr>
            <a:r>
              <a:rPr lang="es-AR" sz="1600" b="1" dirty="0" smtClean="0">
                <a:latin typeface="Calibri" pitchFamily="34" charset="0"/>
                <a:cs typeface="Calibri" pitchFamily="34" charset="0"/>
              </a:rPr>
              <a:t>Un programa</a:t>
            </a:r>
            <a:r>
              <a:rPr lang="es-AR" sz="1600" dirty="0" smtClean="0">
                <a:latin typeface="Calibri" pitchFamily="34" charset="0"/>
                <a:cs typeface="Calibri" pitchFamily="34" charset="0"/>
              </a:rPr>
              <a:t> es una secuencia de sentencias que transforman el estado inicial en un estado final.</a:t>
            </a:r>
            <a:r>
              <a:rPr lang="es-AR" sz="1600" b="1" dirty="0" smtClean="0">
                <a:latin typeface="Calibri" pitchFamily="34" charset="0"/>
                <a:cs typeface="Calibri" pitchFamily="34" charset="0"/>
              </a:rPr>
              <a:t> </a:t>
            </a:r>
          </a:p>
          <a:p>
            <a:pPr marL="0" indent="0" algn="just">
              <a:spcBef>
                <a:spcPts val="0"/>
              </a:spcBef>
              <a:buNone/>
            </a:pPr>
            <a:r>
              <a:rPr lang="es-AR" sz="1600" dirty="0" smtClean="0">
                <a:latin typeface="Calibri" pitchFamily="34" charset="0"/>
                <a:cs typeface="Calibri" pitchFamily="34" charset="0"/>
              </a:rPr>
              <a:t>Esto es, comienza su ejecución en un estado inicial válido, descrito por las variables de entrada y termina en un estado final en el que las variables de salida deben contener los resultados esperados.</a:t>
            </a:r>
          </a:p>
          <a:p>
            <a:pPr marL="0" indent="0">
              <a:buNone/>
            </a:pPr>
            <a:endParaRPr lang="es-AR" sz="1100" dirty="0" smtClean="0">
              <a:latin typeface="Calibri" pitchFamily="34" charset="0"/>
              <a:cs typeface="Calibri" pitchFamily="34" charset="0"/>
            </a:endParaRPr>
          </a:p>
          <a:p>
            <a:pPr marL="0" indent="0">
              <a:buNone/>
            </a:pPr>
            <a:endParaRPr lang="es-AR" sz="1100" dirty="0" smtClean="0">
              <a:latin typeface="Calibri" pitchFamily="34" charset="0"/>
              <a:cs typeface="Calibri" pitchFamily="34" charset="0"/>
            </a:endParaRPr>
          </a:p>
          <a:p>
            <a:pPr marL="0" indent="0">
              <a:buNone/>
            </a:pPr>
            <a:endParaRPr lang="es-AR" sz="1100" dirty="0" smtClean="0">
              <a:latin typeface="Calibri" pitchFamily="34" charset="0"/>
              <a:cs typeface="Calibri" pitchFamily="34" charset="0"/>
            </a:endParaRPr>
          </a:p>
          <a:p>
            <a:pPr marL="0" indent="0">
              <a:buNone/>
            </a:pPr>
            <a:endParaRPr lang="es-AR" sz="1100" dirty="0" smtClean="0">
              <a:latin typeface="Calibri" pitchFamily="34" charset="0"/>
              <a:cs typeface="Calibri" pitchFamily="34" charset="0"/>
            </a:endParaRPr>
          </a:p>
          <a:p>
            <a:pPr marL="0" indent="0">
              <a:buNone/>
            </a:pPr>
            <a:endParaRPr lang="es-AR" sz="1100" dirty="0" smtClean="0">
              <a:latin typeface="Calibri" pitchFamily="34" charset="0"/>
              <a:cs typeface="Calibri" pitchFamily="34" charset="0"/>
            </a:endParaRPr>
          </a:p>
          <a:p>
            <a:pPr marL="0" indent="0">
              <a:buNone/>
            </a:pPr>
            <a:endParaRPr lang="es-AR" sz="1100" dirty="0" smtClean="0">
              <a:latin typeface="Calibri" pitchFamily="34" charset="0"/>
              <a:cs typeface="Calibri" pitchFamily="34" charset="0"/>
            </a:endParaRPr>
          </a:p>
          <a:p>
            <a:pPr marL="0" indent="0">
              <a:buNone/>
            </a:pPr>
            <a:endParaRPr lang="es-AR" sz="1100" dirty="0" smtClean="0">
              <a:latin typeface="Calibri" pitchFamily="34" charset="0"/>
              <a:cs typeface="Calibri" pitchFamily="34" charset="0"/>
            </a:endParaRPr>
          </a:p>
          <a:p>
            <a:pPr marL="0" indent="0">
              <a:buNone/>
            </a:pPr>
            <a:endParaRPr lang="es-AR" sz="1100" dirty="0" smtClean="0">
              <a:latin typeface="Calibri" pitchFamily="34" charset="0"/>
              <a:cs typeface="Calibri" pitchFamily="34" charset="0"/>
            </a:endParaRPr>
          </a:p>
          <a:p>
            <a:pPr marL="0" indent="0">
              <a:buNone/>
            </a:pPr>
            <a:endParaRPr lang="es-AR" sz="1100" dirty="0" smtClean="0">
              <a:latin typeface="Calibri" pitchFamily="34" charset="0"/>
              <a:cs typeface="Calibri" pitchFamily="34" charset="0"/>
            </a:endParaRPr>
          </a:p>
          <a:p>
            <a:pPr marL="0" indent="0">
              <a:buNone/>
            </a:pPr>
            <a:endParaRPr lang="es-AR" sz="1100" dirty="0" smtClean="0">
              <a:latin typeface="Calibri" pitchFamily="34" charset="0"/>
              <a:cs typeface="Calibri" pitchFamily="34" charset="0"/>
            </a:endParaRPr>
          </a:p>
          <a:p>
            <a:pPr marL="0" indent="0">
              <a:buNone/>
            </a:pPr>
            <a:endParaRPr lang="es-AR" sz="1100" dirty="0" smtClean="0">
              <a:latin typeface="Calibri" pitchFamily="34" charset="0"/>
              <a:cs typeface="Calibri" pitchFamily="34" charset="0"/>
            </a:endParaRPr>
          </a:p>
          <a:p>
            <a:pPr marL="0" indent="0">
              <a:buNone/>
            </a:pPr>
            <a:endParaRPr lang="es-AR" sz="1100" dirty="0" smtClean="0">
              <a:latin typeface="Calibri" pitchFamily="34" charset="0"/>
              <a:cs typeface="Calibri" pitchFamily="34" charset="0"/>
            </a:endParaRPr>
          </a:p>
          <a:p>
            <a:pPr marL="0" indent="0">
              <a:buNone/>
            </a:pPr>
            <a:endParaRPr lang="es-ES" sz="1100" dirty="0" smtClean="0">
              <a:latin typeface="Calibri" pitchFamily="34" charset="0"/>
              <a:cs typeface="Calibri" pitchFamily="34" charset="0"/>
            </a:endParaRPr>
          </a:p>
          <a:p>
            <a:endParaRPr lang="es-AR" dirty="0"/>
          </a:p>
        </p:txBody>
      </p:sp>
      <p:pic>
        <p:nvPicPr>
          <p:cNvPr id="8194" name="Picture 2"/>
          <p:cNvPicPr>
            <a:picLocks noChangeAspect="1" noChangeArrowheads="1"/>
          </p:cNvPicPr>
          <p:nvPr/>
        </p:nvPicPr>
        <p:blipFill>
          <a:blip r:embed="rId2" cstate="print"/>
          <a:srcRect/>
          <a:stretch>
            <a:fillRect/>
          </a:stretch>
        </p:blipFill>
        <p:spPr bwMode="auto">
          <a:xfrm>
            <a:off x="2030688" y="4221088"/>
            <a:ext cx="5205608" cy="22322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z="3200" b="1" dirty="0" smtClean="0">
                <a:solidFill>
                  <a:srgbClr val="4C6A54"/>
                </a:solidFill>
                <a:latin typeface="Times New Roman" pitchFamily="18" charset="0"/>
                <a:cs typeface="Times New Roman" pitchFamily="18" charset="0"/>
              </a:rPr>
              <a:t>Técnicas de verificación formal </a:t>
            </a:r>
          </a:p>
        </p:txBody>
      </p:sp>
      <p:sp>
        <p:nvSpPr>
          <p:cNvPr id="4" name="3 Marcador de contenido"/>
          <p:cNvSpPr>
            <a:spLocks noGrp="1"/>
          </p:cNvSpPr>
          <p:nvPr>
            <p:ph idx="1"/>
          </p:nvPr>
        </p:nvSpPr>
        <p:spPr>
          <a:xfrm>
            <a:off x="755576" y="1916832"/>
            <a:ext cx="8280920" cy="4680520"/>
          </a:xfrm>
        </p:spPr>
        <p:txBody>
          <a:bodyPr/>
          <a:lstStyle/>
          <a:p>
            <a:pPr>
              <a:spcBef>
                <a:spcPts val="0"/>
              </a:spcBef>
              <a:buNone/>
            </a:pPr>
            <a:r>
              <a:rPr lang="es-AR" sz="1600" b="1" dirty="0" smtClean="0">
                <a:latin typeface="Calibri" pitchFamily="34" charset="0"/>
                <a:cs typeface="Calibri" pitchFamily="34" charset="0"/>
              </a:rPr>
              <a:t>Un estado </a:t>
            </a:r>
            <a:r>
              <a:rPr lang="es-AR" sz="1600" dirty="0" smtClean="0">
                <a:latin typeface="Calibri" pitchFamily="34" charset="0"/>
                <a:cs typeface="Calibri" pitchFamily="34" charset="0"/>
              </a:rPr>
              <a:t>está dado por el conjunto de valores que toman en un determinado momento las variables que conforman la estructura de datos del problema. En particular se puede hablar de:</a:t>
            </a:r>
            <a:endParaRPr lang="es-ES" sz="1600" dirty="0" smtClean="0">
              <a:latin typeface="Calibri" pitchFamily="34" charset="0"/>
              <a:cs typeface="Calibri" pitchFamily="34" charset="0"/>
            </a:endParaRPr>
          </a:p>
          <a:p>
            <a:pPr marL="714375">
              <a:spcBef>
                <a:spcPts val="0"/>
              </a:spcBef>
            </a:pPr>
            <a:r>
              <a:rPr lang="es-AR" sz="1600" dirty="0" smtClean="0">
                <a:latin typeface="Calibri" pitchFamily="34" charset="0"/>
                <a:cs typeface="Calibri" pitchFamily="34" charset="0"/>
              </a:rPr>
              <a:t>El </a:t>
            </a:r>
            <a:r>
              <a:rPr lang="es-AR" sz="1600" b="1" dirty="0" smtClean="0">
                <a:latin typeface="Calibri" pitchFamily="34" charset="0"/>
                <a:cs typeface="Calibri" pitchFamily="34" charset="0"/>
              </a:rPr>
              <a:t>estado inicial </a:t>
            </a:r>
            <a:r>
              <a:rPr lang="es-AR" sz="1600" dirty="0" smtClean="0">
                <a:latin typeface="Calibri" pitchFamily="34" charset="0"/>
                <a:cs typeface="Calibri" pitchFamily="34" charset="0"/>
              </a:rPr>
              <a:t>es el estado anterior a la ejecución de un código o parte de un código.</a:t>
            </a:r>
            <a:endParaRPr lang="es-ES" sz="1600" dirty="0" smtClean="0">
              <a:latin typeface="Calibri" pitchFamily="34" charset="0"/>
              <a:cs typeface="Calibri" pitchFamily="34" charset="0"/>
            </a:endParaRPr>
          </a:p>
          <a:p>
            <a:pPr marL="714375">
              <a:spcBef>
                <a:spcPts val="0"/>
              </a:spcBef>
            </a:pPr>
            <a:r>
              <a:rPr lang="es-AR" sz="1600" dirty="0" smtClean="0">
                <a:latin typeface="Calibri" pitchFamily="34" charset="0"/>
                <a:cs typeface="Calibri" pitchFamily="34" charset="0"/>
              </a:rPr>
              <a:t>El </a:t>
            </a:r>
            <a:r>
              <a:rPr lang="es-AR" sz="1600" b="1" dirty="0" smtClean="0">
                <a:latin typeface="Calibri" pitchFamily="34" charset="0"/>
                <a:cs typeface="Calibri" pitchFamily="34" charset="0"/>
              </a:rPr>
              <a:t>estado final</a:t>
            </a:r>
            <a:r>
              <a:rPr lang="es-AR" sz="1600" dirty="0" smtClean="0">
                <a:latin typeface="Calibri" pitchFamily="34" charset="0"/>
                <a:cs typeface="Calibri" pitchFamily="34" charset="0"/>
              </a:rPr>
              <a:t> es el estado posterior a la ejecución de dicho código.</a:t>
            </a:r>
            <a:endParaRPr lang="es-ES" sz="1600" dirty="0" smtClean="0">
              <a:latin typeface="Calibri" pitchFamily="34" charset="0"/>
              <a:cs typeface="Calibri" pitchFamily="34" charset="0"/>
            </a:endParaRPr>
          </a:p>
          <a:p>
            <a:pPr marL="714375">
              <a:spcBef>
                <a:spcPts val="0"/>
              </a:spcBef>
            </a:pPr>
            <a:r>
              <a:rPr lang="es-AR" sz="1600" dirty="0" smtClean="0">
                <a:latin typeface="Calibri" pitchFamily="34" charset="0"/>
                <a:cs typeface="Calibri" pitchFamily="34" charset="0"/>
              </a:rPr>
              <a:t>El </a:t>
            </a:r>
            <a:r>
              <a:rPr lang="es-AR" sz="1600" b="1" dirty="0" smtClean="0">
                <a:latin typeface="Calibri" pitchFamily="34" charset="0"/>
                <a:cs typeface="Calibri" pitchFamily="34" charset="0"/>
              </a:rPr>
              <a:t>estado intermedio </a:t>
            </a:r>
            <a:r>
              <a:rPr lang="es-AR" sz="1600" dirty="0" smtClean="0">
                <a:latin typeface="Calibri" pitchFamily="34" charset="0"/>
                <a:cs typeface="Calibri" pitchFamily="34" charset="0"/>
              </a:rPr>
              <a:t>viene determinado por los valores de las variables en cada momento.</a:t>
            </a:r>
            <a:endParaRPr lang="es-ES" sz="1600" dirty="0" smtClean="0">
              <a:latin typeface="Calibri" pitchFamily="34" charset="0"/>
              <a:cs typeface="Calibri" pitchFamily="34" charset="0"/>
            </a:endParaRPr>
          </a:p>
          <a:p>
            <a:pPr marL="0" indent="0">
              <a:spcBef>
                <a:spcPts val="0"/>
              </a:spcBef>
              <a:buNone/>
            </a:pPr>
            <a:endParaRPr lang="es-AR" sz="1600" dirty="0" smtClean="0">
              <a:latin typeface="Calibri" pitchFamily="34" charset="0"/>
              <a:cs typeface="Calibri" pitchFamily="34" charset="0"/>
            </a:endParaRPr>
          </a:p>
          <a:p>
            <a:pPr marL="358775" indent="0">
              <a:spcBef>
                <a:spcPts val="0"/>
              </a:spcBef>
              <a:buNone/>
            </a:pPr>
            <a:r>
              <a:rPr lang="es-AR" sz="1600" b="1" dirty="0" smtClean="0">
                <a:latin typeface="Calibri" pitchFamily="34" charset="0"/>
                <a:cs typeface="Calibri" pitchFamily="34" charset="0"/>
              </a:rPr>
              <a:t>Ejemplo :</a:t>
            </a:r>
            <a:r>
              <a:rPr lang="es-AR" sz="1600" dirty="0" smtClean="0">
                <a:latin typeface="Calibri" pitchFamily="34" charset="0"/>
                <a:cs typeface="Calibri" pitchFamily="34" charset="0"/>
              </a:rPr>
              <a:t> dado el código </a:t>
            </a:r>
          </a:p>
          <a:p>
            <a:pPr marL="358775" indent="0">
              <a:spcBef>
                <a:spcPts val="0"/>
              </a:spcBef>
              <a:buNone/>
            </a:pPr>
            <a:r>
              <a:rPr lang="es-AR" sz="1600" dirty="0" smtClean="0">
                <a:latin typeface="Calibri" pitchFamily="34" charset="0"/>
                <a:cs typeface="Calibri" pitchFamily="34" charset="0"/>
              </a:rPr>
              <a:t>entero x, y</a:t>
            </a:r>
            <a:endParaRPr lang="es-ES" sz="1600" dirty="0" smtClean="0">
              <a:latin typeface="Calibri" pitchFamily="34" charset="0"/>
              <a:cs typeface="Calibri" pitchFamily="34" charset="0"/>
            </a:endParaRPr>
          </a:p>
          <a:p>
            <a:pPr marL="358775" indent="0">
              <a:spcBef>
                <a:spcPts val="0"/>
              </a:spcBef>
              <a:buNone/>
            </a:pPr>
            <a:r>
              <a:rPr lang="es-AR" sz="1600" dirty="0" smtClean="0">
                <a:latin typeface="Calibri" pitchFamily="34" charset="0"/>
                <a:cs typeface="Calibri" pitchFamily="34" charset="0"/>
              </a:rPr>
              <a:t>x=0   </a:t>
            </a:r>
            <a:endParaRPr lang="es-ES" sz="1600" dirty="0" smtClean="0">
              <a:latin typeface="Calibri" pitchFamily="34" charset="0"/>
              <a:cs typeface="Calibri" pitchFamily="34" charset="0"/>
            </a:endParaRPr>
          </a:p>
          <a:p>
            <a:pPr marL="358775" indent="0">
              <a:spcBef>
                <a:spcPts val="0"/>
              </a:spcBef>
              <a:buNone/>
            </a:pPr>
            <a:r>
              <a:rPr lang="es-AR" sz="1600" dirty="0" smtClean="0">
                <a:latin typeface="Calibri" pitchFamily="34" charset="0"/>
                <a:cs typeface="Calibri" pitchFamily="34" charset="0"/>
              </a:rPr>
              <a:t>y=5</a:t>
            </a:r>
            <a:endParaRPr lang="es-ES" sz="1600" dirty="0" smtClean="0">
              <a:latin typeface="Calibri" pitchFamily="34" charset="0"/>
              <a:cs typeface="Calibri" pitchFamily="34" charset="0"/>
            </a:endParaRPr>
          </a:p>
          <a:p>
            <a:pPr marL="358775" indent="0">
              <a:spcBef>
                <a:spcPts val="0"/>
              </a:spcBef>
              <a:buNone/>
            </a:pPr>
            <a:r>
              <a:rPr lang="es-AR" sz="1600" dirty="0" smtClean="0">
                <a:latin typeface="Calibri" pitchFamily="34" charset="0"/>
                <a:cs typeface="Calibri" pitchFamily="34" charset="0"/>
              </a:rPr>
              <a:t>y= 2*x-1</a:t>
            </a:r>
            <a:endParaRPr lang="es-ES" sz="1600" dirty="0" smtClean="0">
              <a:latin typeface="Calibri" pitchFamily="34" charset="0"/>
              <a:cs typeface="Calibri" pitchFamily="34" charset="0"/>
            </a:endParaRPr>
          </a:p>
          <a:p>
            <a:pPr marL="358775" indent="0">
              <a:spcBef>
                <a:spcPts val="0"/>
              </a:spcBef>
              <a:buNone/>
            </a:pPr>
            <a:r>
              <a:rPr lang="es-AR" sz="1600" dirty="0" smtClean="0">
                <a:latin typeface="Calibri" pitchFamily="34" charset="0"/>
                <a:cs typeface="Calibri" pitchFamily="34" charset="0"/>
              </a:rPr>
              <a:t>Escribir x, y</a:t>
            </a:r>
            <a:endParaRPr lang="es-ES" sz="1600" dirty="0" smtClean="0">
              <a:latin typeface="Calibri" pitchFamily="34" charset="0"/>
              <a:cs typeface="Calibri" pitchFamily="34" charset="0"/>
            </a:endParaRPr>
          </a:p>
          <a:p>
            <a:pPr marL="358775" indent="0">
              <a:spcBef>
                <a:spcPts val="0"/>
              </a:spcBef>
              <a:buNone/>
            </a:pPr>
            <a:r>
              <a:rPr lang="es-AR" sz="1600" dirty="0" smtClean="0">
                <a:latin typeface="Calibri" pitchFamily="34" charset="0"/>
                <a:cs typeface="Calibri" pitchFamily="34" charset="0"/>
              </a:rPr>
              <a:t> </a:t>
            </a:r>
            <a:endParaRPr lang="es-ES" sz="1600" dirty="0" smtClean="0">
              <a:latin typeface="Calibri" pitchFamily="34" charset="0"/>
              <a:cs typeface="Calibri" pitchFamily="34" charset="0"/>
            </a:endParaRPr>
          </a:p>
          <a:p>
            <a:pPr marL="358775" indent="0">
              <a:spcBef>
                <a:spcPts val="0"/>
              </a:spcBef>
              <a:buNone/>
            </a:pPr>
            <a:r>
              <a:rPr lang="es-AR" sz="1600" dirty="0" smtClean="0">
                <a:latin typeface="Calibri" pitchFamily="34" charset="0"/>
                <a:cs typeface="Calibri" pitchFamily="34" charset="0"/>
              </a:rPr>
              <a:t>El estado inicial de las variables x e y  antes de ejecutar la acción y= 2*x-1, es x=0,   y=5.</a:t>
            </a:r>
          </a:p>
          <a:p>
            <a:pPr marL="358775" indent="0">
              <a:spcBef>
                <a:spcPts val="0"/>
              </a:spcBef>
              <a:buNone/>
            </a:pPr>
            <a:r>
              <a:rPr lang="es-AR" sz="1600" dirty="0" smtClean="0">
                <a:latin typeface="Calibri" pitchFamily="34" charset="0"/>
                <a:cs typeface="Calibri" pitchFamily="34" charset="0"/>
              </a:rPr>
              <a:t>El estado final  de las variables después de ejecutar la acción es  x=0,   y=-1</a:t>
            </a:r>
            <a:endParaRPr lang="es-ES" sz="1600" dirty="0" smtClean="0">
              <a:latin typeface="Calibri" pitchFamily="34" charset="0"/>
              <a:cs typeface="Calibri" pitchFamily="34" charset="0"/>
            </a:endParaRPr>
          </a:p>
          <a:p>
            <a:pPr marL="358775" indent="0">
              <a:spcBef>
                <a:spcPts val="0"/>
              </a:spcBef>
              <a:buNone/>
            </a:pPr>
            <a:r>
              <a:rPr lang="es-AR" sz="1600" b="1" dirty="0" smtClean="0">
                <a:latin typeface="Calibri" pitchFamily="34" charset="0"/>
                <a:cs typeface="Calibri" pitchFamily="34" charset="0"/>
              </a:rPr>
              <a:t>Si se establece como poscondición {Q: y&lt;x}  la precondición debe ser {P: x&lt;1}</a:t>
            </a:r>
          </a:p>
          <a:p>
            <a:pPr marL="0" indent="0">
              <a:buNone/>
            </a:pPr>
            <a:endParaRPr lang="es-AR" sz="1100" dirty="0" smtClean="0">
              <a:latin typeface="Calibri" pitchFamily="34" charset="0"/>
              <a:cs typeface="Calibri" pitchFamily="34" charset="0"/>
            </a:endParaRPr>
          </a:p>
          <a:p>
            <a:pPr marL="0" indent="0">
              <a:buNone/>
            </a:pPr>
            <a:endParaRPr lang="es-AR" sz="1100" dirty="0" smtClean="0">
              <a:latin typeface="Calibri" pitchFamily="34" charset="0"/>
              <a:cs typeface="Calibri" pitchFamily="34" charset="0"/>
            </a:endParaRPr>
          </a:p>
          <a:p>
            <a:pPr marL="0" indent="0">
              <a:buNone/>
            </a:pPr>
            <a:endParaRPr lang="es-AR" sz="1100" dirty="0" smtClean="0">
              <a:latin typeface="Calibri" pitchFamily="34" charset="0"/>
              <a:cs typeface="Calibri" pitchFamily="34" charset="0"/>
            </a:endParaRPr>
          </a:p>
          <a:p>
            <a:pPr marL="0" indent="0">
              <a:buNone/>
            </a:pPr>
            <a:endParaRPr lang="es-AR" sz="1100" dirty="0" smtClean="0">
              <a:latin typeface="Calibri" pitchFamily="34" charset="0"/>
              <a:cs typeface="Calibri" pitchFamily="34" charset="0"/>
            </a:endParaRPr>
          </a:p>
          <a:p>
            <a:pPr marL="0" indent="0">
              <a:buNone/>
            </a:pPr>
            <a:endParaRPr lang="es-ES" sz="1100" dirty="0" smtClean="0">
              <a:latin typeface="Calibri" pitchFamily="34" charset="0"/>
              <a:cs typeface="Calibri" pitchFamily="34" charset="0"/>
            </a:endParaRPr>
          </a:p>
          <a:p>
            <a:endParaRPr lang="es-A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z="3200" b="1" dirty="0" smtClean="0">
                <a:solidFill>
                  <a:srgbClr val="4C6A54"/>
                </a:solidFill>
                <a:latin typeface="Times New Roman" pitchFamily="18" charset="0"/>
                <a:cs typeface="Times New Roman" pitchFamily="18" charset="0"/>
              </a:rPr>
              <a:t>Implicación de predicado</a:t>
            </a:r>
          </a:p>
        </p:txBody>
      </p:sp>
      <p:sp>
        <p:nvSpPr>
          <p:cNvPr id="4" name="3 Marcador de contenido"/>
          <p:cNvSpPr>
            <a:spLocks noGrp="1"/>
          </p:cNvSpPr>
          <p:nvPr>
            <p:ph idx="1"/>
          </p:nvPr>
        </p:nvSpPr>
        <p:spPr>
          <a:xfrm>
            <a:off x="827584" y="2017712"/>
            <a:ext cx="7772400" cy="4507631"/>
          </a:xfrm>
        </p:spPr>
        <p:txBody>
          <a:bodyPr/>
          <a:lstStyle/>
          <a:p>
            <a:pPr marL="0" indent="0">
              <a:spcBef>
                <a:spcPts val="0"/>
              </a:spcBef>
              <a:buNone/>
            </a:pPr>
            <a:r>
              <a:rPr lang="es-AR" sz="1600" b="1" dirty="0" smtClean="0">
                <a:latin typeface="Calibri" pitchFamily="34" charset="0"/>
                <a:cs typeface="Calibri" pitchFamily="34" charset="0"/>
              </a:rPr>
              <a:t>Predicado más fuerte y Predicado más débil  </a:t>
            </a:r>
            <a:endParaRPr lang="es-ES" sz="1600" dirty="0" smtClean="0">
              <a:latin typeface="Calibri" pitchFamily="34" charset="0"/>
              <a:cs typeface="Calibri" pitchFamily="34" charset="0"/>
            </a:endParaRPr>
          </a:p>
          <a:p>
            <a:pPr marL="0" indent="0">
              <a:spcBef>
                <a:spcPts val="0"/>
              </a:spcBef>
              <a:buNone/>
            </a:pPr>
            <a:r>
              <a:rPr lang="es-AR" sz="1600" dirty="0" smtClean="0">
                <a:latin typeface="Calibri" pitchFamily="34" charset="0"/>
                <a:cs typeface="Calibri" pitchFamily="34" charset="0"/>
              </a:rPr>
              <a:t>Un predicado R implica un predicado S si el conjunto de estados para los que R es verdadero es subconjunto del conjunto de estados para los que S es verdadero. </a:t>
            </a:r>
            <a:endParaRPr lang="es-ES" sz="1600" dirty="0" smtClean="0">
              <a:latin typeface="Calibri" pitchFamily="34" charset="0"/>
              <a:cs typeface="Calibri" pitchFamily="34" charset="0"/>
            </a:endParaRPr>
          </a:p>
          <a:p>
            <a:pPr marL="0" indent="0">
              <a:spcBef>
                <a:spcPts val="0"/>
              </a:spcBef>
              <a:buNone/>
            </a:pPr>
            <a:endParaRPr lang="es-ES" sz="1600" dirty="0" smtClean="0">
              <a:latin typeface="Calibri" pitchFamily="34" charset="0"/>
              <a:cs typeface="Calibri" pitchFamily="34" charset="0"/>
            </a:endParaRPr>
          </a:p>
          <a:p>
            <a:pPr marL="0" indent="0">
              <a:spcBef>
                <a:spcPts val="0"/>
              </a:spcBef>
              <a:buNone/>
            </a:pPr>
            <a:r>
              <a:rPr lang="es-AR" sz="1600" dirty="0" smtClean="0">
                <a:latin typeface="Calibri" pitchFamily="34" charset="0"/>
                <a:cs typeface="Calibri" pitchFamily="34" charset="0"/>
              </a:rPr>
              <a:t> </a:t>
            </a:r>
            <a:endParaRPr lang="es-ES" sz="1600" dirty="0" smtClean="0">
              <a:latin typeface="Calibri" pitchFamily="34" charset="0"/>
              <a:cs typeface="Calibri" pitchFamily="34" charset="0"/>
            </a:endParaRPr>
          </a:p>
          <a:p>
            <a:pPr marL="0" indent="0">
              <a:spcBef>
                <a:spcPts val="0"/>
              </a:spcBef>
              <a:buNone/>
            </a:pPr>
            <a:r>
              <a:rPr lang="es-AR" sz="1600" dirty="0" smtClean="0">
                <a:latin typeface="Calibri" pitchFamily="34" charset="0"/>
                <a:cs typeface="Calibri" pitchFamily="34" charset="0"/>
              </a:rPr>
              <a:t> </a:t>
            </a:r>
            <a:endParaRPr lang="es-ES" sz="1600" dirty="0" smtClean="0">
              <a:latin typeface="Calibri" pitchFamily="34" charset="0"/>
              <a:cs typeface="Calibri" pitchFamily="34" charset="0"/>
            </a:endParaRPr>
          </a:p>
          <a:p>
            <a:pPr marL="0" indent="0">
              <a:spcBef>
                <a:spcPts val="0"/>
              </a:spcBef>
              <a:buNone/>
            </a:pPr>
            <a:r>
              <a:rPr lang="es-AR" sz="1600" dirty="0" smtClean="0">
                <a:latin typeface="Calibri" pitchFamily="34" charset="0"/>
                <a:cs typeface="Calibri" pitchFamily="34" charset="0"/>
              </a:rPr>
              <a:t> </a:t>
            </a:r>
            <a:endParaRPr lang="es-ES" sz="1600" dirty="0" smtClean="0">
              <a:latin typeface="Calibri" pitchFamily="34" charset="0"/>
              <a:cs typeface="Calibri" pitchFamily="34" charset="0"/>
            </a:endParaRPr>
          </a:p>
          <a:p>
            <a:pPr marL="0" indent="0">
              <a:spcBef>
                <a:spcPts val="0"/>
              </a:spcBef>
              <a:buNone/>
            </a:pPr>
            <a:r>
              <a:rPr lang="es-AR" sz="1600" dirty="0" smtClean="0">
                <a:latin typeface="Calibri" pitchFamily="34" charset="0"/>
                <a:cs typeface="Calibri" pitchFamily="34" charset="0"/>
              </a:rPr>
              <a:t> </a:t>
            </a:r>
            <a:endParaRPr lang="es-ES" sz="1600" dirty="0" smtClean="0">
              <a:latin typeface="Calibri" pitchFamily="34" charset="0"/>
              <a:cs typeface="Calibri" pitchFamily="34" charset="0"/>
            </a:endParaRPr>
          </a:p>
          <a:p>
            <a:pPr marL="0" indent="0">
              <a:spcBef>
                <a:spcPts val="0"/>
              </a:spcBef>
              <a:buNone/>
            </a:pPr>
            <a:r>
              <a:rPr lang="es-ES" sz="1600" dirty="0" smtClean="0">
                <a:latin typeface="Calibri" pitchFamily="34" charset="0"/>
                <a:cs typeface="Calibri" pitchFamily="34" charset="0"/>
              </a:rPr>
              <a:t/>
            </a:r>
            <a:br>
              <a:rPr lang="es-ES" sz="1600" dirty="0" smtClean="0">
                <a:latin typeface="Calibri" pitchFamily="34" charset="0"/>
                <a:cs typeface="Calibri" pitchFamily="34" charset="0"/>
              </a:rPr>
            </a:br>
            <a:endParaRPr lang="es-ES" sz="1600" dirty="0" smtClean="0">
              <a:latin typeface="Calibri" pitchFamily="34" charset="0"/>
              <a:cs typeface="Calibri" pitchFamily="34" charset="0"/>
            </a:endParaRPr>
          </a:p>
          <a:p>
            <a:pPr marL="0" indent="0">
              <a:spcBef>
                <a:spcPts val="0"/>
              </a:spcBef>
              <a:tabLst>
                <a:tab pos="446088" algn="l"/>
              </a:tabLst>
            </a:pPr>
            <a:r>
              <a:rPr lang="es-AR" sz="1600" dirty="0" smtClean="0">
                <a:latin typeface="Calibri" pitchFamily="34" charset="0"/>
                <a:cs typeface="Calibri" pitchFamily="34" charset="0"/>
              </a:rPr>
              <a:t>  En este caso se dice que el  R es más fuerte (más restrictivo) que S. </a:t>
            </a:r>
            <a:endParaRPr lang="es-ES" sz="1600" dirty="0" smtClean="0">
              <a:latin typeface="Calibri" pitchFamily="34" charset="0"/>
              <a:cs typeface="Calibri" pitchFamily="34" charset="0"/>
            </a:endParaRPr>
          </a:p>
          <a:p>
            <a:pPr marL="0" indent="0">
              <a:spcBef>
                <a:spcPts val="0"/>
              </a:spcBef>
              <a:tabLst>
                <a:tab pos="446088" algn="l"/>
              </a:tabLst>
            </a:pPr>
            <a:r>
              <a:rPr lang="es-AR" sz="1600" dirty="0" smtClean="0">
                <a:latin typeface="Calibri" pitchFamily="34" charset="0"/>
                <a:cs typeface="Calibri" pitchFamily="34" charset="0"/>
              </a:rPr>
              <a:t>  Esto significa que siempre que se cumpla R también se cumple S. </a:t>
            </a:r>
            <a:endParaRPr lang="es-ES" sz="1600" dirty="0" smtClean="0">
              <a:latin typeface="Calibri" pitchFamily="34" charset="0"/>
              <a:cs typeface="Calibri" pitchFamily="34" charset="0"/>
            </a:endParaRPr>
          </a:p>
          <a:p>
            <a:pPr marL="174625" indent="-174625">
              <a:spcBef>
                <a:spcPts val="0"/>
              </a:spcBef>
              <a:tabLst>
                <a:tab pos="446088" algn="l"/>
              </a:tabLst>
            </a:pPr>
            <a:r>
              <a:rPr lang="es-AR" sz="1600" dirty="0" smtClean="0">
                <a:latin typeface="Calibri" pitchFamily="34" charset="0"/>
                <a:cs typeface="Calibri" pitchFamily="34" charset="0"/>
              </a:rPr>
              <a:t>Todos los estados que satisfacen R también satisfacen S, pero pueden existir estados que satisfacen S y no R.</a:t>
            </a:r>
            <a:r>
              <a:rPr lang="el-GR" sz="1600" dirty="0" smtClean="0">
                <a:latin typeface="Calibri" pitchFamily="34" charset="0"/>
                <a:cs typeface="Calibri" pitchFamily="34" charset="0"/>
              </a:rPr>
              <a:t>α</a:t>
            </a:r>
            <a:endParaRPr lang="es-ES" sz="1600" dirty="0" smtClean="0">
              <a:latin typeface="Calibri" pitchFamily="34" charset="0"/>
              <a:cs typeface="Calibri" pitchFamily="34" charset="0"/>
            </a:endParaRPr>
          </a:p>
          <a:p>
            <a:pPr marL="0" indent="0">
              <a:spcBef>
                <a:spcPts val="0"/>
              </a:spcBef>
              <a:tabLst>
                <a:tab pos="446088" algn="l"/>
              </a:tabLst>
            </a:pPr>
            <a:r>
              <a:rPr lang="es-AR" sz="1600" dirty="0" smtClean="0">
                <a:latin typeface="Calibri" pitchFamily="34" charset="0"/>
                <a:cs typeface="Calibri" pitchFamily="34" charset="0"/>
              </a:rPr>
              <a:t>  Si </a:t>
            </a:r>
            <a:r>
              <a:rPr lang="pt-BR" sz="1600" dirty="0" smtClean="0">
                <a:latin typeface="Calibri" pitchFamily="34" charset="0"/>
                <a:cs typeface="Calibri" pitchFamily="34" charset="0"/>
              </a:rPr>
              <a:t>R </a:t>
            </a:r>
            <a:r>
              <a:rPr lang="pt-BR" sz="1600" dirty="0" err="1" smtClean="0">
                <a:latin typeface="Calibri" pitchFamily="34" charset="0"/>
                <a:cs typeface="Calibri" pitchFamily="34" charset="0"/>
              </a:rPr>
              <a:t>es</a:t>
            </a:r>
            <a:r>
              <a:rPr lang="pt-BR" sz="1600" dirty="0" smtClean="0">
                <a:latin typeface="Calibri" pitchFamily="34" charset="0"/>
                <a:cs typeface="Calibri" pitchFamily="34" charset="0"/>
              </a:rPr>
              <a:t> más </a:t>
            </a:r>
            <a:r>
              <a:rPr lang="pt-BR" sz="1600" dirty="0" err="1" smtClean="0">
                <a:latin typeface="Calibri" pitchFamily="34" charset="0"/>
                <a:cs typeface="Calibri" pitchFamily="34" charset="0"/>
              </a:rPr>
              <a:t>fuerte</a:t>
            </a:r>
            <a:r>
              <a:rPr lang="pt-BR" sz="1600" dirty="0" smtClean="0">
                <a:latin typeface="Calibri" pitchFamily="34" charset="0"/>
                <a:cs typeface="Calibri" pitchFamily="34" charset="0"/>
              </a:rPr>
              <a:t> que S se simboliza:  R </a:t>
            </a:r>
            <a:r>
              <a:rPr lang="es-AR" sz="1600" dirty="0" smtClean="0">
                <a:latin typeface="Calibri" pitchFamily="34" charset="0"/>
                <a:cs typeface="Calibri" pitchFamily="34" charset="0"/>
              </a:rPr>
              <a:t>⇒</a:t>
            </a:r>
            <a:r>
              <a:rPr lang="pt-BR" sz="1600" dirty="0" smtClean="0">
                <a:latin typeface="Calibri" pitchFamily="34" charset="0"/>
                <a:cs typeface="Calibri" pitchFamily="34" charset="0"/>
              </a:rPr>
              <a:t> S</a:t>
            </a:r>
            <a:endParaRPr lang="es-ES" sz="1600" dirty="0" smtClean="0">
              <a:latin typeface="Calibri" pitchFamily="34" charset="0"/>
              <a:cs typeface="Calibri" pitchFamily="34" charset="0"/>
            </a:endParaRPr>
          </a:p>
          <a:p>
            <a:pPr marL="0" indent="0">
              <a:buNone/>
            </a:pPr>
            <a:endParaRPr lang="es-AR" sz="1100" dirty="0" smtClean="0">
              <a:latin typeface="Calibri" pitchFamily="34" charset="0"/>
              <a:cs typeface="Calibri" pitchFamily="34" charset="0"/>
            </a:endParaRPr>
          </a:p>
          <a:p>
            <a:pPr marL="0" indent="0">
              <a:buNone/>
            </a:pPr>
            <a:endParaRPr lang="es-AR" sz="1100" dirty="0" smtClean="0">
              <a:latin typeface="Calibri" pitchFamily="34" charset="0"/>
              <a:cs typeface="Calibri" pitchFamily="34" charset="0"/>
            </a:endParaRPr>
          </a:p>
          <a:p>
            <a:pPr marL="0" indent="0">
              <a:buNone/>
            </a:pPr>
            <a:endParaRPr lang="es-AR" sz="1100" dirty="0" smtClean="0">
              <a:latin typeface="Calibri" pitchFamily="34" charset="0"/>
              <a:cs typeface="Calibri" pitchFamily="34" charset="0"/>
            </a:endParaRPr>
          </a:p>
          <a:p>
            <a:pPr marL="0" indent="0">
              <a:buNone/>
            </a:pPr>
            <a:endParaRPr lang="es-AR" sz="1100" dirty="0" smtClean="0">
              <a:latin typeface="Calibri" pitchFamily="34" charset="0"/>
              <a:cs typeface="Calibri" pitchFamily="34" charset="0"/>
            </a:endParaRPr>
          </a:p>
          <a:p>
            <a:pPr marL="0" indent="0">
              <a:buNone/>
            </a:pPr>
            <a:endParaRPr lang="es-ES" sz="1100" dirty="0" smtClean="0">
              <a:latin typeface="Calibri" pitchFamily="34" charset="0"/>
              <a:cs typeface="Calibri" pitchFamily="34" charset="0"/>
            </a:endParaRPr>
          </a:p>
          <a:p>
            <a:endParaRPr lang="es-AR" dirty="0"/>
          </a:p>
        </p:txBody>
      </p:sp>
      <p:grpSp>
        <p:nvGrpSpPr>
          <p:cNvPr id="27650" name="Group 8"/>
          <p:cNvGrpSpPr>
            <a:grpSpLocks/>
          </p:cNvGrpSpPr>
          <p:nvPr/>
        </p:nvGrpSpPr>
        <p:grpSpPr bwMode="auto">
          <a:xfrm>
            <a:off x="3491880" y="2996952"/>
            <a:ext cx="1219200" cy="1198562"/>
            <a:chOff x="5841" y="7717"/>
            <a:chExt cx="1698" cy="1683"/>
          </a:xfrm>
        </p:grpSpPr>
        <p:sp>
          <p:nvSpPr>
            <p:cNvPr id="365" name="Oval 9"/>
            <p:cNvSpPr>
              <a:spLocks noChangeArrowheads="1"/>
            </p:cNvSpPr>
            <p:nvPr/>
          </p:nvSpPr>
          <p:spPr bwMode="auto">
            <a:xfrm>
              <a:off x="6021" y="7717"/>
              <a:ext cx="1518" cy="168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s-AR"/>
            </a:p>
          </p:txBody>
        </p:sp>
        <p:sp>
          <p:nvSpPr>
            <p:cNvPr id="366" name="Oval 10"/>
            <p:cNvSpPr>
              <a:spLocks noChangeArrowheads="1"/>
            </p:cNvSpPr>
            <p:nvPr/>
          </p:nvSpPr>
          <p:spPr bwMode="auto">
            <a:xfrm>
              <a:off x="6573" y="8152"/>
              <a:ext cx="551" cy="66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s-AR"/>
            </a:p>
          </p:txBody>
        </p:sp>
        <p:sp>
          <p:nvSpPr>
            <p:cNvPr id="367" name="Text Box 5"/>
            <p:cNvSpPr txBox="1">
              <a:spLocks noChangeArrowheads="1"/>
            </p:cNvSpPr>
            <p:nvPr/>
          </p:nvSpPr>
          <p:spPr bwMode="auto">
            <a:xfrm>
              <a:off x="6201" y="8437"/>
              <a:ext cx="273" cy="3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_tradnl" sz="1100" b="1" i="0" u="none" strike="noStrike" cap="none" normalizeH="0" baseline="0" smtClean="0">
                  <a:ln>
                    <a:noFill/>
                  </a:ln>
                  <a:solidFill>
                    <a:schemeClr val="tx1"/>
                  </a:solidFill>
                  <a:effectLst/>
                  <a:latin typeface="Calibri" pitchFamily="34" charset="0"/>
                  <a:cs typeface="Arial" pitchFamily="34" charset="0"/>
                </a:rPr>
                <a:t>R</a:t>
              </a: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368" name="Text Box 6"/>
            <p:cNvSpPr txBox="1">
              <a:spLocks noChangeArrowheads="1"/>
            </p:cNvSpPr>
            <p:nvPr/>
          </p:nvSpPr>
          <p:spPr bwMode="auto">
            <a:xfrm>
              <a:off x="5841" y="7717"/>
              <a:ext cx="273" cy="3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_tradnl" sz="1100" b="1" i="0" u="none" strike="noStrike" cap="none" normalizeH="0" baseline="0" smtClean="0">
                  <a:ln>
                    <a:noFill/>
                  </a:ln>
                  <a:solidFill>
                    <a:schemeClr val="tx1"/>
                  </a:solidFill>
                  <a:effectLst/>
                  <a:latin typeface="Calibri" pitchFamily="34" charset="0"/>
                  <a:cs typeface="Arial" pitchFamily="34" charset="0"/>
                </a:rPr>
                <a:t>S</a:t>
              </a: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z="3200" b="1" dirty="0" smtClean="0">
                <a:solidFill>
                  <a:srgbClr val="4C6A54"/>
                </a:solidFill>
                <a:latin typeface="Times New Roman" pitchFamily="18" charset="0"/>
                <a:cs typeface="Times New Roman" pitchFamily="18" charset="0"/>
              </a:rPr>
              <a:t>Corrección</a:t>
            </a:r>
          </a:p>
        </p:txBody>
      </p:sp>
      <p:sp>
        <p:nvSpPr>
          <p:cNvPr id="4" name="3 Marcador de contenido"/>
          <p:cNvSpPr>
            <a:spLocks noGrp="1"/>
          </p:cNvSpPr>
          <p:nvPr>
            <p:ph idx="1"/>
          </p:nvPr>
        </p:nvSpPr>
        <p:spPr>
          <a:xfrm>
            <a:off x="539552" y="2017712"/>
            <a:ext cx="8060432" cy="4507631"/>
          </a:xfrm>
        </p:spPr>
        <p:txBody>
          <a:bodyPr/>
          <a:lstStyle/>
          <a:p>
            <a:pPr marL="0" indent="0">
              <a:spcBef>
                <a:spcPts val="0"/>
              </a:spcBef>
              <a:buNone/>
            </a:pPr>
            <a:r>
              <a:rPr lang="es-AR" sz="1200" dirty="0" smtClean="0">
                <a:latin typeface="Calibri" pitchFamily="34" charset="0"/>
                <a:cs typeface="Calibri" pitchFamily="34" charset="0"/>
              </a:rPr>
              <a:t>La </a:t>
            </a:r>
            <a:r>
              <a:rPr lang="es-AR" sz="1200" b="1" dirty="0" smtClean="0">
                <a:latin typeface="Calibri" pitchFamily="34" charset="0"/>
                <a:cs typeface="Calibri" pitchFamily="34" charset="0"/>
              </a:rPr>
              <a:t>especificación formal </a:t>
            </a:r>
            <a:r>
              <a:rPr lang="es-AR" sz="1200" dirty="0" smtClean="0">
                <a:latin typeface="Calibri" pitchFamily="34" charset="0"/>
                <a:cs typeface="Calibri" pitchFamily="34" charset="0"/>
              </a:rPr>
              <a:t>de un programa S que  tiene una precondición {P} y una Postcondición  {Q }, se realiza mediante  la siguiente terna:</a:t>
            </a:r>
          </a:p>
          <a:p>
            <a:pPr marL="0" indent="0" algn="ctr">
              <a:spcBef>
                <a:spcPts val="0"/>
              </a:spcBef>
              <a:buNone/>
            </a:pPr>
            <a:r>
              <a:rPr lang="es-AR" sz="1400" b="1" dirty="0" smtClean="0">
                <a:latin typeface="Calibri" pitchFamily="34" charset="0"/>
                <a:cs typeface="Calibri" pitchFamily="34" charset="0"/>
              </a:rPr>
              <a:t> {P} S {Q}</a:t>
            </a:r>
          </a:p>
          <a:p>
            <a:pPr marL="0" indent="0">
              <a:spcBef>
                <a:spcPts val="0"/>
              </a:spcBef>
              <a:buNone/>
            </a:pPr>
            <a:endParaRPr lang="es-AR" sz="1200" dirty="0" smtClean="0">
              <a:latin typeface="Calibri" pitchFamily="34" charset="0"/>
              <a:cs typeface="Calibri" pitchFamily="34" charset="0"/>
            </a:endParaRPr>
          </a:p>
          <a:p>
            <a:pPr marL="0" indent="0">
              <a:spcBef>
                <a:spcPts val="0"/>
              </a:spcBef>
              <a:buNone/>
            </a:pPr>
            <a:r>
              <a:rPr lang="es-AR" sz="1200" dirty="0" smtClean="0">
                <a:latin typeface="Calibri" pitchFamily="34" charset="0"/>
                <a:cs typeface="Calibri" pitchFamily="34" charset="0"/>
              </a:rPr>
              <a:t>Esta expresión se interpreta: si la precondición P es cierta antes de la ejecución del programa y dicho programa termina, entonces la postcondición Q es cierta tras la ejecución de dicho programa. </a:t>
            </a:r>
          </a:p>
          <a:p>
            <a:pPr marL="0" indent="0">
              <a:spcBef>
                <a:spcPts val="0"/>
              </a:spcBef>
              <a:buNone/>
            </a:pPr>
            <a:r>
              <a:rPr lang="es-AR" sz="1200" dirty="0" smtClean="0">
                <a:latin typeface="Calibri" pitchFamily="34" charset="0"/>
                <a:cs typeface="Calibri" pitchFamily="34" charset="0"/>
              </a:rPr>
              <a:t>Es decir que </a:t>
            </a:r>
            <a:r>
              <a:rPr lang="es-AR" sz="1200" b="1" dirty="0" smtClean="0">
                <a:latin typeface="Calibri" pitchFamily="34" charset="0"/>
                <a:cs typeface="Calibri" pitchFamily="34" charset="0"/>
              </a:rPr>
              <a:t>si se garantiza que la entrada actual satisface las restricciones de entrada (precondiciones) la salida satisface las restricciones de salida (postcondiciones). </a:t>
            </a:r>
            <a:endParaRPr lang="es-ES" sz="1200" b="1" dirty="0" smtClean="0">
              <a:latin typeface="Calibri" pitchFamily="34" charset="0"/>
              <a:cs typeface="Calibri" pitchFamily="34" charset="0"/>
            </a:endParaRPr>
          </a:p>
          <a:p>
            <a:pPr marL="0" indent="0">
              <a:spcBef>
                <a:spcPts val="0"/>
              </a:spcBef>
              <a:buNone/>
            </a:pPr>
            <a:r>
              <a:rPr lang="es-AR" sz="1200" dirty="0" smtClean="0">
                <a:latin typeface="Calibri" pitchFamily="34" charset="0"/>
                <a:cs typeface="Calibri" pitchFamily="34" charset="0"/>
              </a:rPr>
              <a:t>El programa S  actúa como una función de estados en estados, comienza su ejecución en un estado inicial válido, descrito por el valor de los parámetros de entrada, y termina en un estado final en el que los parámetros de salida contienen los resultados esperados.</a:t>
            </a:r>
            <a:endParaRPr lang="es-ES" sz="1200" dirty="0" smtClean="0">
              <a:latin typeface="Calibri" pitchFamily="34" charset="0"/>
              <a:cs typeface="Calibri" pitchFamily="34" charset="0"/>
            </a:endParaRPr>
          </a:p>
          <a:p>
            <a:pPr marL="0" indent="0">
              <a:spcBef>
                <a:spcPts val="0"/>
              </a:spcBef>
              <a:buNone/>
            </a:pPr>
            <a:r>
              <a:rPr lang="es-AR" sz="1200" dirty="0" smtClean="0">
                <a:latin typeface="Calibri" pitchFamily="34" charset="0"/>
                <a:cs typeface="Calibri" pitchFamily="34" charset="0"/>
              </a:rPr>
              <a:t> La lógica de Hoare </a:t>
            </a:r>
            <a:r>
              <a:rPr lang="es-AR" sz="1200" i="1" dirty="0" smtClean="0">
                <a:latin typeface="Calibri" pitchFamily="34" charset="0"/>
                <a:cs typeface="Calibri" pitchFamily="34" charset="0"/>
              </a:rPr>
              <a:t>utiliza dos lenguajes formales</a:t>
            </a:r>
            <a:r>
              <a:rPr lang="es-AR" sz="1200" dirty="0" smtClean="0">
                <a:latin typeface="Calibri" pitchFamily="34" charset="0"/>
                <a:cs typeface="Calibri" pitchFamily="34" charset="0"/>
              </a:rPr>
              <a:t>: </a:t>
            </a:r>
          </a:p>
          <a:p>
            <a:pPr marL="1165225" indent="0">
              <a:spcBef>
                <a:spcPts val="0"/>
              </a:spcBef>
            </a:pPr>
            <a:r>
              <a:rPr lang="es-AR" sz="1200" dirty="0" smtClean="0">
                <a:latin typeface="Calibri" pitchFamily="34" charset="0"/>
                <a:cs typeface="Calibri" pitchFamily="34" charset="0"/>
              </a:rPr>
              <a:t>  un lenguaje de programación imperativo para el programa S y</a:t>
            </a:r>
          </a:p>
          <a:p>
            <a:pPr marL="1165225" indent="0">
              <a:spcBef>
                <a:spcPts val="0"/>
              </a:spcBef>
            </a:pPr>
            <a:r>
              <a:rPr lang="es-AR" sz="1200" dirty="0" smtClean="0">
                <a:latin typeface="Calibri" pitchFamily="34" charset="0"/>
                <a:cs typeface="Calibri" pitchFamily="34" charset="0"/>
              </a:rPr>
              <a:t>  un lenguaje lógico para los predicados.</a:t>
            </a:r>
            <a:endParaRPr lang="es-ES" sz="1200" dirty="0" smtClean="0">
              <a:latin typeface="Calibri" pitchFamily="34" charset="0"/>
              <a:cs typeface="Calibri" pitchFamily="34" charset="0"/>
            </a:endParaRPr>
          </a:p>
          <a:p>
            <a:pPr marL="0" indent="0">
              <a:spcBef>
                <a:spcPts val="0"/>
              </a:spcBef>
              <a:buNone/>
            </a:pPr>
            <a:r>
              <a:rPr lang="es-AR" sz="1200" dirty="0" smtClean="0">
                <a:latin typeface="Calibri" pitchFamily="34" charset="0"/>
                <a:cs typeface="Calibri" pitchFamily="34" charset="0"/>
              </a:rPr>
              <a:t> </a:t>
            </a:r>
          </a:p>
          <a:p>
            <a:pPr marL="0" indent="0">
              <a:spcBef>
                <a:spcPts val="0"/>
              </a:spcBef>
              <a:buNone/>
            </a:pPr>
            <a:endParaRPr lang="es-ES" sz="1200" dirty="0" smtClean="0">
              <a:latin typeface="Calibri" pitchFamily="34" charset="0"/>
              <a:cs typeface="Calibri" pitchFamily="34" charset="0"/>
            </a:endParaRPr>
          </a:p>
          <a:p>
            <a:pPr marL="0" indent="0">
              <a:spcBef>
                <a:spcPts val="0"/>
              </a:spcBef>
              <a:buNone/>
            </a:pPr>
            <a:r>
              <a:rPr lang="es-AR" sz="1200" b="1" i="1" dirty="0" smtClean="0">
                <a:latin typeface="Calibri" pitchFamily="34" charset="0"/>
                <a:cs typeface="Calibri" pitchFamily="34" charset="0"/>
              </a:rPr>
              <a:t>Corrección total y parcial</a:t>
            </a:r>
          </a:p>
          <a:p>
            <a:pPr marL="0" indent="0">
              <a:spcBef>
                <a:spcPts val="0"/>
              </a:spcBef>
              <a:buNone/>
            </a:pPr>
            <a:endParaRPr lang="es-ES" sz="1200" b="1" i="1" dirty="0" smtClean="0">
              <a:latin typeface="Calibri" pitchFamily="34" charset="0"/>
              <a:cs typeface="Calibri" pitchFamily="34" charset="0"/>
            </a:endParaRPr>
          </a:p>
          <a:p>
            <a:pPr marL="0" indent="0">
              <a:spcBef>
                <a:spcPts val="0"/>
              </a:spcBef>
              <a:buNone/>
            </a:pPr>
            <a:r>
              <a:rPr lang="es-AR" sz="1200" b="1" dirty="0" smtClean="0">
                <a:latin typeface="Calibri" pitchFamily="34" charset="0"/>
                <a:cs typeface="Calibri" pitchFamily="34" charset="0"/>
              </a:rPr>
              <a:t>Corrección parcial</a:t>
            </a:r>
            <a:r>
              <a:rPr lang="es-AR" sz="1200" dirty="0" smtClean="0">
                <a:latin typeface="Calibri" pitchFamily="34" charset="0"/>
                <a:cs typeface="Calibri" pitchFamily="34" charset="0"/>
              </a:rPr>
              <a:t>: se dice que {P} S {Q} es parcialmente correcto si el estado final de S, </a:t>
            </a:r>
            <a:r>
              <a:rPr lang="es-AR" sz="1200" i="1" dirty="0" smtClean="0">
                <a:latin typeface="Calibri" pitchFamily="34" charset="0"/>
                <a:cs typeface="Calibri" pitchFamily="34" charset="0"/>
              </a:rPr>
              <a:t>cuando termina el programa</a:t>
            </a:r>
            <a:r>
              <a:rPr lang="es-AR" sz="1200" dirty="0" smtClean="0">
                <a:latin typeface="Calibri" pitchFamily="34" charset="0"/>
                <a:cs typeface="Calibri" pitchFamily="34" charset="0"/>
              </a:rPr>
              <a:t> (aunque no se le exige esta premisa), satisface {Q} siempre que el estado inicial satisface {P}.</a:t>
            </a:r>
            <a:endParaRPr lang="es-ES" sz="1200" dirty="0" smtClean="0">
              <a:latin typeface="Calibri" pitchFamily="34" charset="0"/>
              <a:cs typeface="Calibri" pitchFamily="34" charset="0"/>
            </a:endParaRPr>
          </a:p>
          <a:p>
            <a:pPr marL="0" indent="0">
              <a:spcBef>
                <a:spcPts val="0"/>
              </a:spcBef>
              <a:buNone/>
            </a:pPr>
            <a:r>
              <a:rPr lang="es-AR" sz="1200" dirty="0" smtClean="0">
                <a:latin typeface="Calibri" pitchFamily="34" charset="0"/>
                <a:cs typeface="Calibri" pitchFamily="34" charset="0"/>
              </a:rPr>
              <a:t>Es decir, si el algoritmo terminara (lo que no asegura esta corrección) se cumpliría con las especificaciones dadas para S.</a:t>
            </a:r>
          </a:p>
          <a:p>
            <a:pPr marL="0" indent="0">
              <a:spcBef>
                <a:spcPts val="0"/>
              </a:spcBef>
              <a:buNone/>
            </a:pPr>
            <a:endParaRPr lang="es-ES" sz="800" dirty="0" smtClean="0">
              <a:latin typeface="Calibri" pitchFamily="34" charset="0"/>
              <a:cs typeface="Calibri" pitchFamily="34" charset="0"/>
            </a:endParaRPr>
          </a:p>
          <a:p>
            <a:pPr marL="0" indent="0">
              <a:spcBef>
                <a:spcPts val="0"/>
              </a:spcBef>
              <a:buNone/>
            </a:pPr>
            <a:r>
              <a:rPr lang="es-AR" sz="1200" b="1" dirty="0" smtClean="0">
                <a:latin typeface="Calibri" pitchFamily="34" charset="0"/>
                <a:cs typeface="Calibri" pitchFamily="34" charset="0"/>
              </a:rPr>
              <a:t>Corrección total</a:t>
            </a:r>
            <a:r>
              <a:rPr lang="es-AR" sz="1200" dirty="0" smtClean="0">
                <a:latin typeface="Calibri" pitchFamily="34" charset="0"/>
                <a:cs typeface="Calibri" pitchFamily="34" charset="0"/>
              </a:rPr>
              <a:t>: Se da cuando un código además de ser correcto parcialmente, termina.</a:t>
            </a:r>
            <a:endParaRPr lang="es-ES" sz="1200" dirty="0" smtClean="0">
              <a:latin typeface="Calibri" pitchFamily="34" charset="0"/>
              <a:cs typeface="Calibri" pitchFamily="34" charset="0"/>
            </a:endParaRPr>
          </a:p>
          <a:p>
            <a:pPr marL="0" indent="0">
              <a:spcBef>
                <a:spcPts val="0"/>
              </a:spcBef>
              <a:buNone/>
            </a:pPr>
            <a:r>
              <a:rPr lang="es-AR" sz="1200" dirty="0" smtClean="0">
                <a:latin typeface="Calibri" pitchFamily="34" charset="0"/>
                <a:cs typeface="Calibri" pitchFamily="34" charset="0"/>
              </a:rPr>
              <a:t> </a:t>
            </a:r>
            <a:endParaRPr lang="es-ES" sz="1200" dirty="0" smtClean="0">
              <a:latin typeface="Calibri" pitchFamily="34" charset="0"/>
              <a:cs typeface="Calibri" pitchFamily="34" charset="0"/>
            </a:endParaRPr>
          </a:p>
          <a:p>
            <a:pPr>
              <a:buNone/>
            </a:pPr>
            <a:r>
              <a:rPr lang="es-AR" sz="1200" dirty="0" smtClean="0">
                <a:latin typeface="Calibri" pitchFamily="34" charset="0"/>
                <a:cs typeface="Calibri" pitchFamily="34" charset="0"/>
              </a:rPr>
              <a:t> </a:t>
            </a:r>
            <a:endParaRPr lang="es-ES" sz="1200" dirty="0" smtClean="0">
              <a:latin typeface="Calibri" pitchFamily="34" charset="0"/>
              <a:cs typeface="Calibri" pitchFamily="34" charset="0"/>
            </a:endParaRPr>
          </a:p>
          <a:p>
            <a:pPr marL="0" indent="0">
              <a:buNone/>
            </a:pPr>
            <a:endParaRPr lang="es-AR" sz="1200" dirty="0" smtClean="0">
              <a:latin typeface="Calibri" pitchFamily="34" charset="0"/>
              <a:cs typeface="Calibri" pitchFamily="34" charset="0"/>
            </a:endParaRPr>
          </a:p>
          <a:p>
            <a:pPr marL="0" indent="0">
              <a:buNone/>
            </a:pPr>
            <a:endParaRPr lang="es-AR" sz="1200" dirty="0" smtClean="0">
              <a:latin typeface="Calibri" pitchFamily="34" charset="0"/>
              <a:cs typeface="Calibri" pitchFamily="34" charset="0"/>
            </a:endParaRPr>
          </a:p>
          <a:p>
            <a:pPr marL="0" indent="0">
              <a:buNone/>
            </a:pPr>
            <a:endParaRPr lang="es-AR" sz="1200" dirty="0" smtClean="0">
              <a:latin typeface="Calibri" pitchFamily="34" charset="0"/>
              <a:cs typeface="Calibri" pitchFamily="34" charset="0"/>
            </a:endParaRPr>
          </a:p>
          <a:p>
            <a:pPr marL="0" indent="0">
              <a:buNone/>
            </a:pPr>
            <a:endParaRPr lang="es-AR" sz="1200" dirty="0" smtClean="0">
              <a:latin typeface="Calibri" pitchFamily="34" charset="0"/>
              <a:cs typeface="Calibri" pitchFamily="34" charset="0"/>
            </a:endParaRPr>
          </a:p>
          <a:p>
            <a:pPr marL="0" indent="0">
              <a:buNone/>
            </a:pPr>
            <a:endParaRPr lang="es-ES" sz="1200" dirty="0" smtClean="0">
              <a:latin typeface="Calibri" pitchFamily="34" charset="0"/>
              <a:cs typeface="Calibri" pitchFamily="34" charset="0"/>
            </a:endParaRPr>
          </a:p>
          <a:p>
            <a:endParaRPr lang="es-AR" sz="1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ezclas">
  <a:themeElements>
    <a:clrScheme name="Mezcla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fontScheme name="Mezcla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kumimoji="0" lang="es-E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kumimoji="0" lang="es-E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ezcla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Mezcla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Mezcla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Mezcla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Mezcla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Mezcla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Mezcla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Watermark</Template>
  <TotalTime>6890</TotalTime>
  <Words>1276</Words>
  <Application>Microsoft Office PowerPoint</Application>
  <PresentationFormat>Presentación en pantalla (4:3)</PresentationFormat>
  <Paragraphs>450</Paragraphs>
  <Slides>20</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20</vt:i4>
      </vt:variant>
    </vt:vector>
  </HeadingPairs>
  <TitlesOfParts>
    <vt:vector size="28" baseType="lpstr">
      <vt:lpstr>Arial</vt:lpstr>
      <vt:lpstr>Calibri</vt:lpstr>
      <vt:lpstr>Cambria Math</vt:lpstr>
      <vt:lpstr>Symbol</vt:lpstr>
      <vt:lpstr>Tahoma</vt:lpstr>
      <vt:lpstr>Times New Roman</vt:lpstr>
      <vt:lpstr>Wingdings</vt:lpstr>
      <vt:lpstr>Mezclas</vt:lpstr>
      <vt:lpstr>   Verificación</vt:lpstr>
      <vt:lpstr>Validación</vt:lpstr>
      <vt:lpstr>Verificación y Derivación</vt:lpstr>
      <vt:lpstr>Verificación usando Tripla de Hoare</vt:lpstr>
      <vt:lpstr>Conceptos asociados</vt:lpstr>
      <vt:lpstr>Técnicas de verificación formal </vt:lpstr>
      <vt:lpstr>Técnicas de verificación formal </vt:lpstr>
      <vt:lpstr>Implicación de predicado</vt:lpstr>
      <vt:lpstr>Corrección</vt:lpstr>
      <vt:lpstr>Enfoques para la verificación Formal  </vt:lpstr>
      <vt:lpstr>Cálculo de la pmd</vt:lpstr>
      <vt:lpstr>Cálculo de la pmd</vt:lpstr>
      <vt:lpstr>Verificar</vt:lpstr>
      <vt:lpstr>Secuencia</vt:lpstr>
      <vt:lpstr>Secuencia</vt:lpstr>
      <vt:lpstr>Selección</vt:lpstr>
      <vt:lpstr>Selección</vt:lpstr>
      <vt:lpstr>Selección</vt:lpstr>
      <vt:lpstr>Selección</vt:lpstr>
      <vt:lpstr>Mapa conceptual</vt:lpstr>
    </vt:vector>
  </TitlesOfParts>
  <Company>FCEFyN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EAD</dc:creator>
  <cp:lastModifiedBy>Mario</cp:lastModifiedBy>
  <cp:revision>723</cp:revision>
  <dcterms:created xsi:type="dcterms:W3CDTF">2005-06-15T13:10:10Z</dcterms:created>
  <dcterms:modified xsi:type="dcterms:W3CDTF">2020-11-04T19:48:57Z</dcterms:modified>
</cp:coreProperties>
</file>