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intro to project (Bryan W. speaks)- Then each group member introduces themselves (All speak)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R. hands off to Bryan W.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3a8e46a63_1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3a8e46a6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3a8e46a63_1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3a8e46a6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3a8e46a63_1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3a8e46a6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3a8e46a63_1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3a8e46a6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3a8e46a63_1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3a8e46a63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459bef06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459bef06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3a8e46a63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3a8e46a63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project purpose, timespan focused on, and state hypothesis. (Bryan W. speks)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Sumeet speaks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459bef068_1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459bef06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Sumeet speaks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3a8e46a6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3a8e46a6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Sumeet speaks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3a8e46a63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3a8e46a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Zahra speaks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459bef06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459bef06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Zahra speaks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3a8e46a6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3a8e46a6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Roboto"/>
                <a:ea typeface="Roboto"/>
                <a:cs typeface="Roboto"/>
                <a:sym typeface="Roboto"/>
              </a:rPr>
              <a:t>Zahra speaks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Shows relationship between Stock Market drop and Covid-19 Case Count.  (Brian R. speaks)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s://finance.yahoo.com/quote/%5EDJI/history" TargetMode="External"/><Relationship Id="rId4" Type="http://schemas.openxmlformats.org/officeDocument/2006/relationships/hyperlink" Target="https://github.com/nytimes/covid-19-data" TargetMode="External"/><Relationship Id="rId5" Type="http://schemas.openxmlformats.org/officeDocument/2006/relationships/hyperlink" Target="https://tradingeconomics.com/united-states/unemployment-rate" TargetMode="External"/><Relationship Id="rId6" Type="http://schemas.openxmlformats.org/officeDocument/2006/relationships/hyperlink" Target="https://www.bls.gov/" TargetMode="External"/><Relationship Id="rId7" Type="http://schemas.openxmlformats.org/officeDocument/2006/relationships/hyperlink" Target="https://plotly.com/" TargetMode="External"/><Relationship Id="rId8" Type="http://schemas.openxmlformats.org/officeDocument/2006/relationships/hyperlink" Target="https://pypi.org/project/chart-stud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t>A Tale of Two Recessions</a:t>
            </a:r>
            <a:endParaRPr u="sng"/>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Comparing/Contrasting 2008/2009 Recession to 2020 Recession</a:t>
            </a:r>
            <a:endParaRPr b="1"/>
          </a:p>
        </p:txBody>
      </p:sp>
      <p:sp>
        <p:nvSpPr>
          <p:cNvPr id="87" name="Google Shape;87;p13"/>
          <p:cNvSpPr txBox="1"/>
          <p:nvPr/>
        </p:nvSpPr>
        <p:spPr>
          <a:xfrm>
            <a:off x="2618400" y="3445575"/>
            <a:ext cx="3907200" cy="11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Date:</a:t>
            </a:r>
            <a:r>
              <a:rPr lang="en">
                <a:solidFill>
                  <a:srgbClr val="FFFFFF"/>
                </a:solidFill>
                <a:latin typeface="Roboto"/>
                <a:ea typeface="Roboto"/>
                <a:cs typeface="Roboto"/>
                <a:sym typeface="Roboto"/>
              </a:rPr>
              <a:t> </a:t>
            </a:r>
            <a:r>
              <a:rPr i="1" lang="en">
                <a:solidFill>
                  <a:srgbClr val="FFFFFF"/>
                </a:solidFill>
                <a:latin typeface="Roboto"/>
                <a:ea typeface="Roboto"/>
                <a:cs typeface="Roboto"/>
                <a:sym typeface="Roboto"/>
              </a:rPr>
              <a:t>Saturday, April 18, 2020</a:t>
            </a:r>
            <a:endParaRPr i="1">
              <a:solidFill>
                <a:srgbClr val="FFFFFF"/>
              </a:solidFill>
              <a:latin typeface="Roboto"/>
              <a:ea typeface="Roboto"/>
              <a:cs typeface="Roboto"/>
              <a:sym typeface="Roboto"/>
            </a:endParaRPr>
          </a:p>
          <a:p>
            <a:pPr indent="0" lvl="0" marL="0" rtl="0" algn="l">
              <a:spcBef>
                <a:spcPts val="0"/>
              </a:spcBef>
              <a:spcAft>
                <a:spcPts val="0"/>
              </a:spcAft>
              <a:buNone/>
            </a:pPr>
            <a:r>
              <a:t/>
            </a:r>
            <a:endParaRPr i="1">
              <a:solidFill>
                <a:srgbClr val="FFFFFF"/>
              </a:solidFill>
              <a:latin typeface="Roboto"/>
              <a:ea typeface="Roboto"/>
              <a:cs typeface="Roboto"/>
              <a:sym typeface="Roboto"/>
            </a:endParaRPr>
          </a:p>
          <a:p>
            <a:pPr indent="0" lvl="0" marL="0" rtl="0" algn="l">
              <a:spcBef>
                <a:spcPts val="0"/>
              </a:spcBef>
              <a:spcAft>
                <a:spcPts val="0"/>
              </a:spcAft>
              <a:buNone/>
            </a:pPr>
            <a:r>
              <a:rPr b="1" lang="en">
                <a:solidFill>
                  <a:srgbClr val="FFFFFF"/>
                </a:solidFill>
                <a:latin typeface="Roboto"/>
                <a:ea typeface="Roboto"/>
                <a:cs typeface="Roboto"/>
                <a:sym typeface="Roboto"/>
              </a:rPr>
              <a:t>Project and Presentation by Group 2:</a:t>
            </a:r>
            <a:endParaRPr b="1">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i="1" lang="en">
                <a:solidFill>
                  <a:srgbClr val="FFFFFF"/>
                </a:solidFill>
              </a:rPr>
              <a:t>Zahra Ahmadi, Sumeet Maheshwari, </a:t>
            </a:r>
            <a:endParaRPr i="1">
              <a:solidFill>
                <a:srgbClr val="FFFFFF"/>
              </a:solidFill>
            </a:endParaRPr>
          </a:p>
          <a:p>
            <a:pPr indent="0" lvl="0" marL="0" rtl="0" algn="l">
              <a:lnSpc>
                <a:spcPct val="115000"/>
              </a:lnSpc>
              <a:spcBef>
                <a:spcPts val="0"/>
              </a:spcBef>
              <a:spcAft>
                <a:spcPts val="0"/>
              </a:spcAft>
              <a:buNone/>
            </a:pPr>
            <a:r>
              <a:rPr i="1" lang="en">
                <a:solidFill>
                  <a:srgbClr val="FFFFFF"/>
                </a:solidFill>
              </a:rPr>
              <a:t>Brian Remite, Bryan Wilson</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Transition to “Spotlight” Companies</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nvSpPr>
        <p:spPr>
          <a:xfrm>
            <a:off x="415150" y="0"/>
            <a:ext cx="37491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Amazon (AMZN)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170" name="Google Shape;170;p23"/>
          <p:cNvSpPr txBox="1"/>
          <p:nvPr/>
        </p:nvSpPr>
        <p:spPr>
          <a:xfrm>
            <a:off x="4608475" y="0"/>
            <a:ext cx="44211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Amazon (AMZN)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171" name="Google Shape;171;p23"/>
          <p:cNvPicPr preferRelativeResize="0"/>
          <p:nvPr/>
        </p:nvPicPr>
        <p:blipFill>
          <a:blip r:embed="rId3">
            <a:alphaModFix/>
          </a:blip>
          <a:stretch>
            <a:fillRect/>
          </a:stretch>
        </p:blipFill>
        <p:spPr>
          <a:xfrm>
            <a:off x="0" y="890725"/>
            <a:ext cx="4689400" cy="4252775"/>
          </a:xfrm>
          <a:prstGeom prst="rect">
            <a:avLst/>
          </a:prstGeom>
          <a:noFill/>
          <a:ln>
            <a:noFill/>
          </a:ln>
        </p:spPr>
      </p:pic>
      <p:pic>
        <p:nvPicPr>
          <p:cNvPr id="172" name="Google Shape;172;p23"/>
          <p:cNvPicPr preferRelativeResize="0"/>
          <p:nvPr/>
        </p:nvPicPr>
        <p:blipFill rotWithShape="1">
          <a:blip r:embed="rId4">
            <a:alphaModFix/>
          </a:blip>
          <a:srcRect b="0" l="0" r="-1265" t="0"/>
          <a:stretch/>
        </p:blipFill>
        <p:spPr>
          <a:xfrm>
            <a:off x="4434575" y="890725"/>
            <a:ext cx="4709426" cy="425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nvSpPr>
        <p:spPr>
          <a:xfrm>
            <a:off x="406463" y="0"/>
            <a:ext cx="37491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Carnival </a:t>
            </a:r>
            <a:r>
              <a:rPr lang="en" sz="2400">
                <a:latin typeface="Roboto"/>
                <a:ea typeface="Roboto"/>
                <a:cs typeface="Roboto"/>
                <a:sym typeface="Roboto"/>
              </a:rPr>
              <a:t>(CCL)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178" name="Google Shape;178;p24"/>
          <p:cNvSpPr txBox="1"/>
          <p:nvPr/>
        </p:nvSpPr>
        <p:spPr>
          <a:xfrm>
            <a:off x="4653325" y="0"/>
            <a:ext cx="44211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Carnival</a:t>
            </a:r>
            <a:r>
              <a:rPr lang="en" sz="2400">
                <a:latin typeface="Roboto"/>
                <a:ea typeface="Roboto"/>
                <a:cs typeface="Roboto"/>
                <a:sym typeface="Roboto"/>
              </a:rPr>
              <a:t> (CCL)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179" name="Google Shape;179;p24"/>
          <p:cNvPicPr preferRelativeResize="0"/>
          <p:nvPr/>
        </p:nvPicPr>
        <p:blipFill>
          <a:blip r:embed="rId3">
            <a:alphaModFix/>
          </a:blip>
          <a:stretch>
            <a:fillRect/>
          </a:stretch>
        </p:blipFill>
        <p:spPr>
          <a:xfrm>
            <a:off x="-12575" y="873250"/>
            <a:ext cx="4701974" cy="4270251"/>
          </a:xfrm>
          <a:prstGeom prst="rect">
            <a:avLst/>
          </a:prstGeom>
          <a:noFill/>
          <a:ln>
            <a:noFill/>
          </a:ln>
        </p:spPr>
      </p:pic>
      <p:pic>
        <p:nvPicPr>
          <p:cNvPr id="180" name="Google Shape;180;p24"/>
          <p:cNvPicPr preferRelativeResize="0"/>
          <p:nvPr/>
        </p:nvPicPr>
        <p:blipFill>
          <a:blip r:embed="rId4">
            <a:alphaModFix/>
          </a:blip>
          <a:stretch>
            <a:fillRect/>
          </a:stretch>
        </p:blipFill>
        <p:spPr>
          <a:xfrm>
            <a:off x="4442025" y="873250"/>
            <a:ext cx="4701974" cy="4270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nvSpPr>
        <p:spPr>
          <a:xfrm>
            <a:off x="415213" y="0"/>
            <a:ext cx="37491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Costco</a:t>
            </a:r>
            <a:r>
              <a:rPr lang="en" sz="2400">
                <a:latin typeface="Roboto"/>
                <a:ea typeface="Roboto"/>
                <a:cs typeface="Roboto"/>
                <a:sym typeface="Roboto"/>
              </a:rPr>
              <a:t> (COST)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186" name="Google Shape;186;p25"/>
          <p:cNvSpPr txBox="1"/>
          <p:nvPr/>
        </p:nvSpPr>
        <p:spPr>
          <a:xfrm>
            <a:off x="4662075" y="0"/>
            <a:ext cx="44211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Costco</a:t>
            </a:r>
            <a:r>
              <a:rPr lang="en" sz="2400">
                <a:latin typeface="Roboto"/>
                <a:ea typeface="Roboto"/>
                <a:cs typeface="Roboto"/>
                <a:sym typeface="Roboto"/>
              </a:rPr>
              <a:t> (COST)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187" name="Google Shape;187;p25"/>
          <p:cNvPicPr preferRelativeResize="0"/>
          <p:nvPr/>
        </p:nvPicPr>
        <p:blipFill>
          <a:blip r:embed="rId3">
            <a:alphaModFix/>
          </a:blip>
          <a:stretch>
            <a:fillRect/>
          </a:stretch>
        </p:blipFill>
        <p:spPr>
          <a:xfrm>
            <a:off x="-12575" y="873250"/>
            <a:ext cx="4699102" cy="4270251"/>
          </a:xfrm>
          <a:prstGeom prst="rect">
            <a:avLst/>
          </a:prstGeom>
          <a:noFill/>
          <a:ln>
            <a:noFill/>
          </a:ln>
        </p:spPr>
      </p:pic>
      <p:pic>
        <p:nvPicPr>
          <p:cNvPr id="188" name="Google Shape;188;p25"/>
          <p:cNvPicPr preferRelativeResize="0"/>
          <p:nvPr/>
        </p:nvPicPr>
        <p:blipFill>
          <a:blip r:embed="rId4">
            <a:alphaModFix/>
          </a:blip>
          <a:stretch>
            <a:fillRect/>
          </a:stretch>
        </p:blipFill>
        <p:spPr>
          <a:xfrm>
            <a:off x="4444900" y="873250"/>
            <a:ext cx="4699102" cy="4270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nvSpPr>
        <p:spPr>
          <a:xfrm>
            <a:off x="411450" y="0"/>
            <a:ext cx="37491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Tyson Foods</a:t>
            </a:r>
            <a:r>
              <a:rPr lang="en" sz="2400">
                <a:latin typeface="Roboto"/>
                <a:ea typeface="Roboto"/>
                <a:cs typeface="Roboto"/>
                <a:sym typeface="Roboto"/>
              </a:rPr>
              <a:t> (TSN)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194" name="Google Shape;194;p26"/>
          <p:cNvSpPr txBox="1"/>
          <p:nvPr/>
        </p:nvSpPr>
        <p:spPr>
          <a:xfrm>
            <a:off x="4647450" y="0"/>
            <a:ext cx="44211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Tyson Foods</a:t>
            </a:r>
            <a:r>
              <a:rPr lang="en" sz="2400">
                <a:latin typeface="Roboto"/>
                <a:ea typeface="Roboto"/>
                <a:cs typeface="Roboto"/>
                <a:sym typeface="Roboto"/>
              </a:rPr>
              <a:t> (TSN)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195" name="Google Shape;195;p26"/>
          <p:cNvPicPr preferRelativeResize="0"/>
          <p:nvPr/>
        </p:nvPicPr>
        <p:blipFill>
          <a:blip r:embed="rId3">
            <a:alphaModFix/>
          </a:blip>
          <a:stretch>
            <a:fillRect/>
          </a:stretch>
        </p:blipFill>
        <p:spPr>
          <a:xfrm>
            <a:off x="0" y="807600"/>
            <a:ext cx="4689400" cy="4335900"/>
          </a:xfrm>
          <a:prstGeom prst="rect">
            <a:avLst/>
          </a:prstGeom>
          <a:noFill/>
          <a:ln>
            <a:noFill/>
          </a:ln>
        </p:spPr>
      </p:pic>
      <p:pic>
        <p:nvPicPr>
          <p:cNvPr id="196" name="Google Shape;196;p26"/>
          <p:cNvPicPr preferRelativeResize="0"/>
          <p:nvPr/>
        </p:nvPicPr>
        <p:blipFill>
          <a:blip r:embed="rId4">
            <a:alphaModFix/>
          </a:blip>
          <a:stretch>
            <a:fillRect/>
          </a:stretch>
        </p:blipFill>
        <p:spPr>
          <a:xfrm>
            <a:off x="4454600" y="807600"/>
            <a:ext cx="4689400" cy="433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7"/>
          <p:cNvSpPr txBox="1"/>
          <p:nvPr/>
        </p:nvSpPr>
        <p:spPr>
          <a:xfrm>
            <a:off x="405325" y="0"/>
            <a:ext cx="37491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AllState</a:t>
            </a:r>
            <a:r>
              <a:rPr lang="en" sz="2400">
                <a:latin typeface="Roboto"/>
                <a:ea typeface="Roboto"/>
                <a:cs typeface="Roboto"/>
                <a:sym typeface="Roboto"/>
              </a:rPr>
              <a:t> (ALL)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202" name="Google Shape;202;p27"/>
          <p:cNvSpPr txBox="1"/>
          <p:nvPr/>
        </p:nvSpPr>
        <p:spPr>
          <a:xfrm>
            <a:off x="4652175" y="0"/>
            <a:ext cx="44211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AllState (ALL)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203" name="Google Shape;203;p27"/>
          <p:cNvPicPr preferRelativeResize="0"/>
          <p:nvPr/>
        </p:nvPicPr>
        <p:blipFill>
          <a:blip r:embed="rId3">
            <a:alphaModFix/>
          </a:blip>
          <a:stretch>
            <a:fillRect/>
          </a:stretch>
        </p:blipFill>
        <p:spPr>
          <a:xfrm>
            <a:off x="0" y="873250"/>
            <a:ext cx="4672901" cy="4270251"/>
          </a:xfrm>
          <a:prstGeom prst="rect">
            <a:avLst/>
          </a:prstGeom>
          <a:noFill/>
          <a:ln>
            <a:noFill/>
          </a:ln>
        </p:spPr>
      </p:pic>
      <p:pic>
        <p:nvPicPr>
          <p:cNvPr id="204" name="Google Shape;204;p27"/>
          <p:cNvPicPr preferRelativeResize="0"/>
          <p:nvPr/>
        </p:nvPicPr>
        <p:blipFill>
          <a:blip r:embed="rId4">
            <a:alphaModFix/>
          </a:blip>
          <a:stretch>
            <a:fillRect/>
          </a:stretch>
        </p:blipFill>
        <p:spPr>
          <a:xfrm>
            <a:off x="4471100" y="873250"/>
            <a:ext cx="4672901" cy="4270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8"/>
          <p:cNvSpPr txBox="1"/>
          <p:nvPr/>
        </p:nvSpPr>
        <p:spPr>
          <a:xfrm>
            <a:off x="397700" y="0"/>
            <a:ext cx="3749100" cy="86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Citi Bank</a:t>
            </a:r>
            <a:r>
              <a:rPr lang="en" sz="2400">
                <a:latin typeface="Roboto"/>
                <a:ea typeface="Roboto"/>
                <a:cs typeface="Roboto"/>
                <a:sym typeface="Roboto"/>
              </a:rPr>
              <a:t> (C)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2008-2009 Recession</a:t>
            </a:r>
            <a:endParaRPr sz="2400">
              <a:latin typeface="Roboto"/>
              <a:ea typeface="Roboto"/>
              <a:cs typeface="Roboto"/>
              <a:sym typeface="Roboto"/>
            </a:endParaRPr>
          </a:p>
        </p:txBody>
      </p:sp>
      <p:sp>
        <p:nvSpPr>
          <p:cNvPr id="210" name="Google Shape;210;p28"/>
          <p:cNvSpPr txBox="1"/>
          <p:nvPr/>
        </p:nvSpPr>
        <p:spPr>
          <a:xfrm>
            <a:off x="4660900" y="53975"/>
            <a:ext cx="4421100" cy="8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Roboto"/>
                <a:ea typeface="Roboto"/>
                <a:cs typeface="Roboto"/>
                <a:sym typeface="Roboto"/>
              </a:rPr>
              <a:t>Citi Bank</a:t>
            </a:r>
            <a:r>
              <a:rPr lang="en" sz="2400">
                <a:latin typeface="Roboto"/>
                <a:ea typeface="Roboto"/>
                <a:cs typeface="Roboto"/>
                <a:sym typeface="Roboto"/>
              </a:rPr>
              <a:t> (C) </a:t>
            </a:r>
            <a:endParaRPr sz="2400">
              <a:latin typeface="Roboto"/>
              <a:ea typeface="Roboto"/>
              <a:cs typeface="Roboto"/>
              <a:sym typeface="Roboto"/>
            </a:endParaRPr>
          </a:p>
          <a:p>
            <a:pPr indent="0" lvl="0" marL="0" rtl="0" algn="ctr">
              <a:spcBef>
                <a:spcPts val="0"/>
              </a:spcBef>
              <a:spcAft>
                <a:spcPts val="0"/>
              </a:spcAft>
              <a:buNone/>
            </a:pPr>
            <a:r>
              <a:rPr lang="en" sz="2400">
                <a:latin typeface="Roboto"/>
                <a:ea typeface="Roboto"/>
                <a:cs typeface="Roboto"/>
                <a:sym typeface="Roboto"/>
              </a:rPr>
              <a:t>2020 Recession</a:t>
            </a:r>
            <a:endParaRPr>
              <a:latin typeface="Roboto"/>
              <a:ea typeface="Roboto"/>
              <a:cs typeface="Roboto"/>
              <a:sym typeface="Roboto"/>
            </a:endParaRPr>
          </a:p>
        </p:txBody>
      </p:sp>
      <p:pic>
        <p:nvPicPr>
          <p:cNvPr id="211" name="Google Shape;211;p28"/>
          <p:cNvPicPr preferRelativeResize="0"/>
          <p:nvPr/>
        </p:nvPicPr>
        <p:blipFill>
          <a:blip r:embed="rId3">
            <a:alphaModFix/>
          </a:blip>
          <a:stretch>
            <a:fillRect/>
          </a:stretch>
        </p:blipFill>
        <p:spPr>
          <a:xfrm>
            <a:off x="0" y="916925"/>
            <a:ext cx="4672901" cy="4196100"/>
          </a:xfrm>
          <a:prstGeom prst="rect">
            <a:avLst/>
          </a:prstGeom>
          <a:noFill/>
          <a:ln>
            <a:noFill/>
          </a:ln>
        </p:spPr>
      </p:pic>
      <p:pic>
        <p:nvPicPr>
          <p:cNvPr id="212" name="Google Shape;212;p28"/>
          <p:cNvPicPr preferRelativeResize="0"/>
          <p:nvPr/>
        </p:nvPicPr>
        <p:blipFill>
          <a:blip r:embed="rId4">
            <a:alphaModFix/>
          </a:blip>
          <a:stretch>
            <a:fillRect/>
          </a:stretch>
        </p:blipFill>
        <p:spPr>
          <a:xfrm>
            <a:off x="4471100" y="916925"/>
            <a:ext cx="4672901" cy="4226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p:txBody>
      </p:sp>
      <p:sp>
        <p:nvSpPr>
          <p:cNvPr id="218" name="Google Shape;218;p29"/>
          <p:cNvSpPr txBox="1"/>
          <p:nvPr>
            <p:ph idx="1" type="body"/>
          </p:nvPr>
        </p:nvSpPr>
        <p:spPr>
          <a:xfrm>
            <a:off x="311700" y="1103100"/>
            <a:ext cx="8520600" cy="3339000"/>
          </a:xfrm>
          <a:prstGeom prst="rect">
            <a:avLst/>
          </a:prstGeom>
        </p:spPr>
        <p:txBody>
          <a:bodyPr anchorCtr="0" anchor="t" bIns="91425" lIns="91425" spcFirstLastPara="1" rIns="91425" wrap="square" tIns="91425">
            <a:noAutofit/>
          </a:bodyPr>
          <a:lstStyle/>
          <a:p>
            <a:pPr indent="0" lvl="0" marL="76200" marR="76200" rtl="0" algn="l">
              <a:lnSpc>
                <a:spcPct val="100000"/>
              </a:lnSpc>
              <a:spcBef>
                <a:spcPts val="300"/>
              </a:spcBef>
              <a:spcAft>
                <a:spcPts val="0"/>
              </a:spcAft>
              <a:buNone/>
            </a:pPr>
            <a:r>
              <a:rPr lang="en" sz="1200">
                <a:solidFill>
                  <a:srgbClr val="1D1C1D"/>
                </a:solidFill>
              </a:rPr>
              <a:t>The linear regression plot of the DJIA vs. COVID cases in the U.S. showed that there was a P-value of .002, meaning that there is </a:t>
            </a:r>
            <a:r>
              <a:rPr b="1" lang="en" sz="1200">
                <a:solidFill>
                  <a:srgbClr val="1D1C1D"/>
                </a:solidFill>
              </a:rPr>
              <a:t>less than a 1% chance of the variation being random</a:t>
            </a:r>
            <a:r>
              <a:rPr lang="en" sz="1200">
                <a:solidFill>
                  <a:srgbClr val="1D1C1D"/>
                </a:solidFill>
              </a:rPr>
              <a:t>, however the R-squared value was .20. These values indicate that </a:t>
            </a:r>
            <a:r>
              <a:rPr b="1" lang="en" sz="1200">
                <a:solidFill>
                  <a:srgbClr val="1D1C1D"/>
                </a:solidFill>
              </a:rPr>
              <a:t>there is a relationship, but not a linear correlation</a:t>
            </a:r>
            <a:r>
              <a:rPr lang="en" sz="1200">
                <a:solidFill>
                  <a:srgbClr val="1D1C1D"/>
                </a:solidFill>
              </a:rPr>
              <a:t> between those two data sets.</a:t>
            </a:r>
            <a:endParaRPr sz="1200">
              <a:solidFill>
                <a:srgbClr val="1D1C1D"/>
              </a:solidFill>
            </a:endParaRPr>
          </a:p>
          <a:p>
            <a:pPr indent="0" lvl="0" marL="76200" marR="76200" rtl="0" algn="l">
              <a:lnSpc>
                <a:spcPct val="100000"/>
              </a:lnSpc>
              <a:spcBef>
                <a:spcPts val="300"/>
              </a:spcBef>
              <a:spcAft>
                <a:spcPts val="0"/>
              </a:spcAft>
              <a:buNone/>
            </a:pPr>
            <a:r>
              <a:t/>
            </a:r>
            <a:endParaRPr sz="1200">
              <a:solidFill>
                <a:srgbClr val="1D1C1D"/>
              </a:solidFill>
            </a:endParaRPr>
          </a:p>
          <a:p>
            <a:pPr indent="0" lvl="0" marL="76200" marR="76200" rtl="0" algn="l">
              <a:lnSpc>
                <a:spcPct val="100000"/>
              </a:lnSpc>
              <a:spcBef>
                <a:spcPts val="300"/>
              </a:spcBef>
              <a:spcAft>
                <a:spcPts val="0"/>
              </a:spcAft>
              <a:buNone/>
            </a:pPr>
            <a:r>
              <a:rPr lang="en" sz="1200">
                <a:solidFill>
                  <a:srgbClr val="1D1C1D"/>
                </a:solidFill>
              </a:rPr>
              <a:t>We can not yet definitively prove that unemployment will be worse in this recession, as the unemployment rate for the remainder of the 2020 recession is not yet unavailable. The data we studied showed an upwards trend; however a 3-month projection shows drastic increases in unemployment, which would shatter the all-time unemployment high. </a:t>
            </a:r>
            <a:endParaRPr sz="1200">
              <a:solidFill>
                <a:srgbClr val="1D1C1D"/>
              </a:solidFill>
            </a:endParaRPr>
          </a:p>
          <a:p>
            <a:pPr indent="0" lvl="0" marL="76200" marR="76200" rtl="0" algn="l">
              <a:lnSpc>
                <a:spcPct val="100000"/>
              </a:lnSpc>
              <a:spcBef>
                <a:spcPts val="300"/>
              </a:spcBef>
              <a:spcAft>
                <a:spcPts val="0"/>
              </a:spcAft>
              <a:buNone/>
            </a:pPr>
            <a:r>
              <a:t/>
            </a:r>
            <a:endParaRPr sz="1200">
              <a:solidFill>
                <a:srgbClr val="1D1C1D"/>
              </a:solidFill>
            </a:endParaRPr>
          </a:p>
          <a:p>
            <a:pPr indent="0" lvl="0" marL="76200" marR="76200" rtl="0" algn="l">
              <a:lnSpc>
                <a:spcPct val="100000"/>
              </a:lnSpc>
              <a:spcBef>
                <a:spcPts val="300"/>
              </a:spcBef>
              <a:spcAft>
                <a:spcPts val="0"/>
              </a:spcAft>
              <a:buNone/>
            </a:pPr>
            <a:r>
              <a:rPr b="1" lang="en" sz="1200">
                <a:solidFill>
                  <a:srgbClr val="1D1C1D"/>
                </a:solidFill>
              </a:rPr>
              <a:t>Based on the data regarding the time period we have available to us for COVID-19, our hypothesis was correct on both metrics measured.*</a:t>
            </a:r>
            <a:endParaRPr sz="1200">
              <a:solidFill>
                <a:srgbClr val="1D1C1D"/>
              </a:solidFill>
              <a:highlight>
                <a:srgbClr val="F8F8F8"/>
              </a:highlight>
            </a:endParaRPr>
          </a:p>
          <a:p>
            <a:pPr indent="0" lvl="0" marL="76200" marR="76200" rtl="0" algn="l">
              <a:lnSpc>
                <a:spcPct val="100000"/>
              </a:lnSpc>
              <a:spcBef>
                <a:spcPts val="300"/>
              </a:spcBef>
              <a:spcAft>
                <a:spcPts val="0"/>
              </a:spcAft>
              <a:buNone/>
            </a:pPr>
            <a:r>
              <a:t/>
            </a:r>
            <a:endParaRPr sz="1200">
              <a:solidFill>
                <a:srgbClr val="1D1C1D"/>
              </a:solidFill>
              <a:highlight>
                <a:srgbClr val="F8F8F8"/>
              </a:highlight>
            </a:endParaRPr>
          </a:p>
          <a:p>
            <a:pPr indent="0" lvl="0" marL="76200" marR="76200" rtl="0" algn="l">
              <a:lnSpc>
                <a:spcPct val="100000"/>
              </a:lnSpc>
              <a:spcBef>
                <a:spcPts val="300"/>
              </a:spcBef>
              <a:spcAft>
                <a:spcPts val="0"/>
              </a:spcAft>
              <a:buNone/>
            </a:pPr>
            <a:r>
              <a:rPr lang="en" sz="1200">
                <a:solidFill>
                  <a:srgbClr val="1D1C1D"/>
                </a:solidFill>
                <a:highlight>
                  <a:srgbClr val="F8F8F8"/>
                </a:highlight>
              </a:rPr>
              <a:t>*However, at this time, we must acknowledge the fact that the 2020 recession is still ongoing.</a:t>
            </a:r>
            <a:endParaRPr sz="1200">
              <a:solidFill>
                <a:srgbClr val="1D1C1D"/>
              </a:solidFill>
            </a:endParaRPr>
          </a:p>
          <a:p>
            <a:pPr indent="0" lvl="0" marL="0" rtl="0" algn="l">
              <a:spcBef>
                <a:spcPts val="3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490250" y="526350"/>
            <a:ext cx="6792600" cy="40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t>Research data sources (Works Cited)</a:t>
            </a:r>
            <a:endParaRPr b="1" sz="2400" u="sng"/>
          </a:p>
          <a:p>
            <a:pPr indent="0" lvl="0" marL="0" rtl="0" algn="l">
              <a:spcBef>
                <a:spcPts val="0"/>
              </a:spcBef>
              <a:spcAft>
                <a:spcPts val="0"/>
              </a:spcAft>
              <a:buNone/>
            </a:pPr>
            <a:r>
              <a:t/>
            </a:r>
            <a:endParaRPr b="1" sz="2400" u="sng"/>
          </a:p>
          <a:p>
            <a:pPr indent="0" lvl="0" marL="0" rtl="0" algn="l">
              <a:spcBef>
                <a:spcPts val="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DJIA Data: Yahoo Finance </a:t>
            </a:r>
            <a:r>
              <a:rPr lang="en" sz="1400" u="sng">
                <a:solidFill>
                  <a:schemeClr val="hlink"/>
                </a:solidFill>
                <a:latin typeface="Arial"/>
                <a:ea typeface="Arial"/>
                <a:cs typeface="Arial"/>
                <a:sym typeface="Arial"/>
                <a:hlinkClick r:id="rId3"/>
              </a:rPr>
              <a:t>https://finance.yahoo.com/quote/%5EDJI/history</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Stock Data: Yahoo Finance API pip install yfinance</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COVID Data: The New York Times </a:t>
            </a:r>
            <a:r>
              <a:rPr lang="en" sz="1400" u="sng">
                <a:solidFill>
                  <a:schemeClr val="hlink"/>
                </a:solidFill>
                <a:latin typeface="Arial"/>
                <a:ea typeface="Arial"/>
                <a:cs typeface="Arial"/>
                <a:sym typeface="Arial"/>
                <a:hlinkClick r:id="rId4"/>
              </a:rPr>
              <a:t>https://github.com/nytimes/covid-19-data</a:t>
            </a:r>
            <a:endParaRPr sz="1400"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t/>
            </a:r>
            <a:endParaRPr sz="1400"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Unemployment Data: Trading Economics</a:t>
            </a:r>
            <a:endParaRPr sz="1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 </a:t>
            </a:r>
            <a:r>
              <a:rPr lang="en" sz="1400" u="sng">
                <a:solidFill>
                  <a:schemeClr val="hlink"/>
                </a:solidFill>
                <a:latin typeface="Arial"/>
                <a:ea typeface="Arial"/>
                <a:cs typeface="Arial"/>
                <a:sym typeface="Arial"/>
                <a:hlinkClick r:id="rId5"/>
              </a:rPr>
              <a:t>https://tradingeconomics.com/united-states/unemployment-rate</a:t>
            </a:r>
            <a:endParaRPr sz="1400"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t/>
            </a:r>
            <a:endParaRPr sz="1400" u="sng">
              <a:solidFill>
                <a:schemeClr val="hlink"/>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Unemployment Rate by State: </a:t>
            </a:r>
            <a:r>
              <a:rPr lang="en" sz="1400" u="sng">
                <a:solidFill>
                  <a:srgbClr val="DCA10D"/>
                </a:solidFill>
                <a:latin typeface="Arial"/>
                <a:ea typeface="Arial"/>
                <a:cs typeface="Arial"/>
                <a:sym typeface="Arial"/>
                <a:hlinkClick r:id="rId6"/>
              </a:rPr>
              <a:t>https://www.bls.gov/</a:t>
            </a:r>
            <a:endParaRPr sz="1400" u="sng">
              <a:solidFill>
                <a:srgbClr val="DCA10D"/>
              </a:solidFill>
              <a:latin typeface="Arial"/>
              <a:ea typeface="Arial"/>
              <a:cs typeface="Arial"/>
              <a:sym typeface="Arial"/>
            </a:endParaRPr>
          </a:p>
          <a:p>
            <a:pPr indent="0" lvl="0" marL="0" rtl="0" algn="l">
              <a:lnSpc>
                <a:spcPct val="115000"/>
              </a:lnSpc>
              <a:spcBef>
                <a:spcPts val="0"/>
              </a:spcBef>
              <a:spcAft>
                <a:spcPts val="0"/>
              </a:spcAft>
              <a:buNone/>
            </a:pPr>
            <a:r>
              <a:t/>
            </a:r>
            <a:endParaRPr sz="1400" u="sng">
              <a:solidFill>
                <a:srgbClr val="DCA10D"/>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Data Plot Sources: </a:t>
            </a:r>
            <a:r>
              <a:rPr lang="en" sz="1400" u="sng">
                <a:solidFill>
                  <a:schemeClr val="hlink"/>
                </a:solidFill>
                <a:latin typeface="Arial"/>
                <a:ea typeface="Arial"/>
                <a:cs typeface="Arial"/>
                <a:sym typeface="Arial"/>
                <a:hlinkClick r:id="rId7"/>
              </a:rPr>
              <a:t>https://plotly.com/</a:t>
            </a:r>
            <a:r>
              <a:rPr lang="en" sz="1400">
                <a:solidFill>
                  <a:srgbClr val="000000"/>
                </a:solidFill>
                <a:latin typeface="Arial"/>
                <a:ea typeface="Arial"/>
                <a:cs typeface="Arial"/>
                <a:sym typeface="Arial"/>
              </a:rPr>
              <a:t>, </a:t>
            </a:r>
            <a:r>
              <a:rPr lang="en" sz="1400" u="sng">
                <a:solidFill>
                  <a:schemeClr val="hlink"/>
                </a:solidFill>
                <a:latin typeface="Arial"/>
                <a:ea typeface="Arial"/>
                <a:cs typeface="Arial"/>
                <a:sym typeface="Arial"/>
                <a:hlinkClick r:id="rId8"/>
              </a:rPr>
              <a:t>https://pypi.org/project/chart-studio/</a:t>
            </a:r>
            <a:endParaRPr sz="1400" u="sng">
              <a:solidFill>
                <a:schemeClr val="hlink"/>
              </a:solidFill>
              <a:latin typeface="Arial"/>
              <a:ea typeface="Arial"/>
              <a:cs typeface="Arial"/>
              <a:sym typeface="Arial"/>
            </a:endParaRPr>
          </a:p>
          <a:p>
            <a:pPr indent="0" lvl="0" marL="0" rtl="0" algn="l">
              <a:spcBef>
                <a:spcPts val="0"/>
              </a:spcBef>
              <a:spcAft>
                <a:spcPts val="0"/>
              </a:spcAft>
              <a:buNone/>
            </a:pPr>
            <a:r>
              <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11700" y="1976550"/>
            <a:ext cx="8520600" cy="119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Questions?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Background Information &amp; Hypothesis</a:t>
            </a:r>
            <a:endParaRPr b="1"/>
          </a:p>
          <a:p>
            <a:pPr indent="0" lvl="0" marL="0" rtl="0" algn="l">
              <a:spcBef>
                <a:spcPts val="0"/>
              </a:spcBef>
              <a:spcAft>
                <a:spcPts val="0"/>
              </a:spcAft>
              <a:buNone/>
            </a:pPr>
            <a:r>
              <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Recessions</a:t>
            </a:r>
            <a:endParaRPr>
              <a:solidFill>
                <a:schemeClr val="lt1"/>
              </a:solidFill>
            </a:endParaRPr>
          </a:p>
        </p:txBody>
      </p:sp>
      <p:sp>
        <p:nvSpPr>
          <p:cNvPr id="97" name="Google Shape;97;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We have chosen to focus on the two most recent recessions that pertain to the U.S. economy.</a:t>
            </a:r>
            <a:endParaRPr sz="1400"/>
          </a:p>
          <a:p>
            <a:pPr indent="-317500" lvl="0" marL="457200" rtl="0" algn="l">
              <a:lnSpc>
                <a:spcPct val="100000"/>
              </a:lnSpc>
              <a:spcBef>
                <a:spcPts val="1600"/>
              </a:spcBef>
              <a:spcAft>
                <a:spcPts val="0"/>
              </a:spcAft>
              <a:buSzPts val="1400"/>
              <a:buAutoNum type="arabicPeriod"/>
            </a:pPr>
            <a:r>
              <a:rPr lang="en" sz="1400"/>
              <a:t>2008/2009 </a:t>
            </a:r>
            <a:br>
              <a:rPr lang="en" sz="1400"/>
            </a:br>
            <a:r>
              <a:rPr lang="en" sz="1400"/>
              <a:t>(Financial Bubble)</a:t>
            </a:r>
            <a:br>
              <a:rPr lang="en" sz="1400"/>
            </a:br>
            <a:endParaRPr sz="1400"/>
          </a:p>
          <a:p>
            <a:pPr indent="-317500" lvl="0" marL="457200" rtl="0" algn="l">
              <a:lnSpc>
                <a:spcPct val="100000"/>
              </a:lnSpc>
              <a:spcBef>
                <a:spcPts val="0"/>
              </a:spcBef>
              <a:spcAft>
                <a:spcPts val="0"/>
              </a:spcAft>
              <a:buSzPts val="1400"/>
              <a:buAutoNum type="arabicPeriod"/>
            </a:pPr>
            <a:r>
              <a:rPr lang="en" sz="1400"/>
              <a:t>2020</a:t>
            </a:r>
            <a:br>
              <a:rPr lang="en" sz="1400"/>
            </a:br>
            <a:r>
              <a:rPr lang="en" sz="1400"/>
              <a:t>(COVID-19 pandemic)</a:t>
            </a:r>
            <a:endParaRPr sz="14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Narrowing the Focus</a:t>
            </a:r>
            <a:endParaRPr>
              <a:solidFill>
                <a:schemeClr val="lt1"/>
              </a:solidFill>
            </a:endParaRPr>
          </a:p>
        </p:txBody>
      </p:sp>
      <p:sp>
        <p:nvSpPr>
          <p:cNvPr id="102" name="Google Shape;102;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In this study, we narrowed our research to</a:t>
            </a:r>
            <a:r>
              <a:rPr lang="en" sz="1400"/>
              <a:t> 3 month time-periods for two reasons:</a:t>
            </a:r>
            <a:endParaRPr sz="1400"/>
          </a:p>
          <a:p>
            <a:pPr indent="-317500" lvl="0" marL="457200" rtl="0" algn="l">
              <a:lnSpc>
                <a:spcPct val="100000"/>
              </a:lnSpc>
              <a:spcBef>
                <a:spcPts val="1600"/>
              </a:spcBef>
              <a:spcAft>
                <a:spcPts val="0"/>
              </a:spcAft>
              <a:buSzPts val="1400"/>
              <a:buAutoNum type="arabicPeriod"/>
            </a:pPr>
            <a:r>
              <a:rPr lang="en" sz="1400"/>
              <a:t>The 2020 recession only has 3 months of relevant, verified data.</a:t>
            </a:r>
            <a:br>
              <a:rPr lang="en" sz="1400"/>
            </a:br>
            <a:endParaRPr sz="1400"/>
          </a:p>
          <a:p>
            <a:pPr indent="-317500" lvl="0" marL="457200" rtl="0" algn="l">
              <a:lnSpc>
                <a:spcPct val="100000"/>
              </a:lnSpc>
              <a:spcBef>
                <a:spcPts val="0"/>
              </a:spcBef>
              <a:spcAft>
                <a:spcPts val="0"/>
              </a:spcAft>
              <a:buSzPts val="1400"/>
              <a:buAutoNum type="arabicPeriod"/>
            </a:pPr>
            <a:r>
              <a:rPr lang="en" sz="1400"/>
              <a:t>To keep the focus of our research on equal time spans. </a:t>
            </a:r>
            <a:endParaRPr sz="14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Hypothesis</a:t>
            </a:r>
            <a:endParaRPr>
              <a:solidFill>
                <a:schemeClr val="lt1"/>
              </a:solidFill>
            </a:endParaRPr>
          </a:p>
        </p:txBody>
      </p:sp>
      <p:sp>
        <p:nvSpPr>
          <p:cNvPr id="107" name="Google Shape;107;p14"/>
          <p:cNvSpPr txBox="1"/>
          <p:nvPr>
            <p:ph idx="4294967295" type="body"/>
          </p:nvPr>
        </p:nvSpPr>
        <p:spPr>
          <a:xfrm>
            <a:off x="6203375" y="1947375"/>
            <a:ext cx="2628900" cy="22152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400">
                <a:solidFill>
                  <a:srgbClr val="000000"/>
                </a:solidFill>
              </a:rPr>
              <a:t>The 2020 recession has been worse statistically, </a:t>
            </a:r>
            <a:br>
              <a:rPr lang="en" sz="1400">
                <a:solidFill>
                  <a:srgbClr val="000000"/>
                </a:solidFill>
              </a:rPr>
            </a:br>
            <a:r>
              <a:rPr lang="en" sz="1400">
                <a:solidFill>
                  <a:srgbClr val="000000"/>
                </a:solidFill>
              </a:rPr>
              <a:t>in terms of the value lost in the stock market ( % &amp; $ ), </a:t>
            </a:r>
            <a:br>
              <a:rPr lang="en" sz="1400">
                <a:solidFill>
                  <a:srgbClr val="000000"/>
                </a:solidFill>
              </a:rPr>
            </a:br>
            <a:r>
              <a:rPr lang="en" sz="1400">
                <a:solidFill>
                  <a:srgbClr val="000000"/>
                </a:solidFill>
              </a:rPr>
              <a:t>as well as unemployment rate. (% and total pop. unemployed)</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11700" y="0"/>
            <a:ext cx="8520600" cy="101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Stock Market Graph</a:t>
            </a:r>
            <a:r>
              <a:rPr lang="en"/>
              <a:t> (2008-2009)</a:t>
            </a:r>
            <a:endParaRPr/>
          </a:p>
          <a:p>
            <a:pPr indent="0" lvl="0" marL="0" rtl="0" algn="l">
              <a:spcBef>
                <a:spcPts val="0"/>
              </a:spcBef>
              <a:spcAft>
                <a:spcPts val="0"/>
              </a:spcAft>
              <a:buNone/>
            </a:pPr>
            <a:r>
              <a:t/>
            </a:r>
            <a:endParaRPr/>
          </a:p>
        </p:txBody>
      </p:sp>
      <p:pic>
        <p:nvPicPr>
          <p:cNvPr id="113" name="Google Shape;113;p15"/>
          <p:cNvPicPr preferRelativeResize="0"/>
          <p:nvPr/>
        </p:nvPicPr>
        <p:blipFill>
          <a:blip r:embed="rId3">
            <a:alphaModFix/>
          </a:blip>
          <a:stretch>
            <a:fillRect/>
          </a:stretch>
        </p:blipFill>
        <p:spPr>
          <a:xfrm>
            <a:off x="916925" y="830600"/>
            <a:ext cx="7309174" cy="425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Stock Market Graph</a:t>
            </a:r>
            <a:r>
              <a:rPr lang="en"/>
              <a:t> (2020)</a:t>
            </a:r>
            <a:endParaRPr/>
          </a:p>
          <a:p>
            <a:pPr indent="0" lvl="0" marL="0" rtl="0" algn="l">
              <a:spcBef>
                <a:spcPts val="0"/>
              </a:spcBef>
              <a:spcAft>
                <a:spcPts val="0"/>
              </a:spcAft>
              <a:buNone/>
            </a:pPr>
            <a:r>
              <a:t/>
            </a:r>
            <a:endParaRPr/>
          </a:p>
        </p:txBody>
      </p:sp>
      <p:pic>
        <p:nvPicPr>
          <p:cNvPr id="119" name="Google Shape;119;p16"/>
          <p:cNvPicPr preferRelativeResize="0"/>
          <p:nvPr/>
        </p:nvPicPr>
        <p:blipFill>
          <a:blip r:embed="rId3">
            <a:alphaModFix/>
          </a:blip>
          <a:stretch>
            <a:fillRect/>
          </a:stretch>
        </p:blipFill>
        <p:spPr>
          <a:xfrm>
            <a:off x="602550" y="850600"/>
            <a:ext cx="8051451" cy="416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311700" y="652425"/>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Most Significant Rate of Change for Each Recession</a:t>
            </a:r>
            <a:endParaRPr sz="4800"/>
          </a:p>
        </p:txBody>
      </p:sp>
      <p:sp>
        <p:nvSpPr>
          <p:cNvPr id="125" name="Google Shape;125;p17"/>
          <p:cNvSpPr txBox="1"/>
          <p:nvPr>
            <p:ph idx="1" type="body"/>
          </p:nvPr>
        </p:nvSpPr>
        <p:spPr>
          <a:xfrm>
            <a:off x="311700" y="2801825"/>
            <a:ext cx="4260300" cy="1849200"/>
          </a:xfrm>
          <a:prstGeom prst="rect">
            <a:avLst/>
          </a:prstGeom>
          <a:ln cap="flat" cmpd="sng" w="762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Dates (</a:t>
            </a:r>
            <a:r>
              <a:rPr lang="en"/>
              <a:t>2008-09): 02/10/09-</a:t>
            </a:r>
            <a:r>
              <a:rPr lang="en"/>
              <a:t>02/25/09</a:t>
            </a:r>
            <a:r>
              <a:rPr lang="en"/>
              <a:t>]</a:t>
            </a:r>
            <a:endParaRPr/>
          </a:p>
          <a:p>
            <a:pPr indent="0" lvl="0" marL="0" rtl="0" algn="l">
              <a:spcBef>
                <a:spcPts val="1600"/>
              </a:spcBef>
              <a:spcAft>
                <a:spcPts val="0"/>
              </a:spcAft>
              <a:buNone/>
            </a:pPr>
            <a:r>
              <a:rPr lang="en"/>
              <a:t>Percentage Drop: 9.6%</a:t>
            </a:r>
            <a:endParaRPr/>
          </a:p>
          <a:p>
            <a:pPr indent="0" lvl="0" marL="0" rtl="0" algn="l">
              <a:spcBef>
                <a:spcPts val="1600"/>
              </a:spcBef>
              <a:spcAft>
                <a:spcPts val="1600"/>
              </a:spcAft>
              <a:buNone/>
            </a:pPr>
            <a:r>
              <a:rPr lang="en"/>
              <a:t>Rate of Change(Slope): -51.9</a:t>
            </a:r>
            <a:endParaRPr/>
          </a:p>
        </p:txBody>
      </p:sp>
      <p:sp>
        <p:nvSpPr>
          <p:cNvPr id="126" name="Google Shape;126;p17"/>
          <p:cNvSpPr txBox="1"/>
          <p:nvPr>
            <p:ph idx="1" type="body"/>
          </p:nvPr>
        </p:nvSpPr>
        <p:spPr>
          <a:xfrm>
            <a:off x="4572000" y="2801825"/>
            <a:ext cx="4260300" cy="1849200"/>
          </a:xfrm>
          <a:prstGeom prst="rect">
            <a:avLst/>
          </a:prstGeom>
          <a:ln cap="flat" cmpd="sng" w="762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Dates (2020)</a:t>
            </a:r>
            <a:r>
              <a:rPr lang="en"/>
              <a:t>: </a:t>
            </a:r>
            <a:r>
              <a:rPr b="1" lang="en"/>
              <a:t>03/09/20-03/24/20</a:t>
            </a:r>
            <a:endParaRPr b="1"/>
          </a:p>
          <a:p>
            <a:pPr indent="0" lvl="0" marL="0" rtl="0" algn="l">
              <a:lnSpc>
                <a:spcPct val="100000"/>
              </a:lnSpc>
              <a:spcBef>
                <a:spcPts val="1600"/>
              </a:spcBef>
              <a:spcAft>
                <a:spcPts val="0"/>
              </a:spcAft>
              <a:buNone/>
            </a:pPr>
            <a:r>
              <a:rPr lang="en"/>
              <a:t>Percentage Drop: </a:t>
            </a:r>
            <a:r>
              <a:rPr b="1" lang="en"/>
              <a:t>23.6%</a:t>
            </a:r>
            <a:endParaRPr b="1"/>
          </a:p>
          <a:p>
            <a:pPr indent="0" lvl="0" marL="0" rtl="0" algn="l">
              <a:lnSpc>
                <a:spcPct val="100000"/>
              </a:lnSpc>
              <a:spcBef>
                <a:spcPts val="1600"/>
              </a:spcBef>
              <a:spcAft>
                <a:spcPts val="0"/>
              </a:spcAft>
              <a:buNone/>
            </a:pPr>
            <a:r>
              <a:rPr lang="en"/>
              <a:t>Rate of Change(Slope): </a:t>
            </a:r>
            <a:r>
              <a:rPr b="1" lang="en"/>
              <a:t>-405.2</a:t>
            </a:r>
            <a:endParaRPr b="1"/>
          </a:p>
          <a:p>
            <a:pPr indent="0" lvl="0" marL="0" rtl="0" algn="ctr">
              <a:lnSpc>
                <a:spcPct val="100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Unemployment</a:t>
            </a:r>
            <a:r>
              <a:rPr lang="en" sz="3000"/>
              <a:t> Graphs</a:t>
            </a:r>
            <a:endParaRPr sz="3000"/>
          </a:p>
        </p:txBody>
      </p:sp>
      <p:pic>
        <p:nvPicPr>
          <p:cNvPr id="132" name="Google Shape;132;p18"/>
          <p:cNvPicPr preferRelativeResize="0"/>
          <p:nvPr/>
        </p:nvPicPr>
        <p:blipFill>
          <a:blip r:embed="rId3">
            <a:alphaModFix/>
          </a:blip>
          <a:stretch>
            <a:fillRect/>
          </a:stretch>
        </p:blipFill>
        <p:spPr>
          <a:xfrm>
            <a:off x="311700" y="1017800"/>
            <a:ext cx="3955500" cy="2637000"/>
          </a:xfrm>
          <a:prstGeom prst="rect">
            <a:avLst/>
          </a:prstGeom>
          <a:noFill/>
          <a:ln>
            <a:noFill/>
          </a:ln>
        </p:spPr>
      </p:pic>
      <p:pic>
        <p:nvPicPr>
          <p:cNvPr id="133" name="Google Shape;133;p18"/>
          <p:cNvPicPr preferRelativeResize="0"/>
          <p:nvPr/>
        </p:nvPicPr>
        <p:blipFill>
          <a:blip r:embed="rId4">
            <a:alphaModFix/>
          </a:blip>
          <a:stretch>
            <a:fillRect/>
          </a:stretch>
        </p:blipFill>
        <p:spPr>
          <a:xfrm>
            <a:off x="4404250" y="1017800"/>
            <a:ext cx="3955500" cy="2637000"/>
          </a:xfrm>
          <a:prstGeom prst="rect">
            <a:avLst/>
          </a:prstGeom>
          <a:noFill/>
          <a:ln>
            <a:noFill/>
          </a:ln>
        </p:spPr>
      </p:pic>
      <p:sp>
        <p:nvSpPr>
          <p:cNvPr id="134" name="Google Shape;134;p18"/>
          <p:cNvSpPr txBox="1"/>
          <p:nvPr/>
        </p:nvSpPr>
        <p:spPr>
          <a:xfrm>
            <a:off x="554700" y="3886000"/>
            <a:ext cx="34695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February 2009: 12.5 million unemployed*</a:t>
            </a:r>
            <a:endParaRPr>
              <a:latin typeface="Roboto"/>
              <a:ea typeface="Roboto"/>
              <a:cs typeface="Roboto"/>
              <a:sym typeface="Roboto"/>
            </a:endParaRPr>
          </a:p>
        </p:txBody>
      </p:sp>
      <p:sp>
        <p:nvSpPr>
          <p:cNvPr id="135" name="Google Shape;135;p18"/>
          <p:cNvSpPr txBox="1"/>
          <p:nvPr/>
        </p:nvSpPr>
        <p:spPr>
          <a:xfrm>
            <a:off x="4404250" y="3886000"/>
            <a:ext cx="24015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March 2020: 7.1 million</a:t>
            </a:r>
            <a:endParaRPr>
              <a:latin typeface="Roboto"/>
              <a:ea typeface="Roboto"/>
              <a:cs typeface="Roboto"/>
              <a:sym typeface="Roboto"/>
            </a:endParaRPr>
          </a:p>
          <a:p>
            <a:pPr indent="0" lvl="0" marL="914400" rtl="0" algn="l">
              <a:spcBef>
                <a:spcPts val="0"/>
              </a:spcBef>
              <a:spcAft>
                <a:spcPts val="0"/>
              </a:spcAft>
              <a:buNone/>
            </a:pPr>
            <a:r>
              <a:rPr lang="en">
                <a:latin typeface="Roboto"/>
                <a:ea typeface="Roboto"/>
                <a:cs typeface="Roboto"/>
                <a:sym typeface="Roboto"/>
              </a:rPr>
              <a:t>   unemployed*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36" name="Google Shape;136;p18"/>
          <p:cNvSpPr txBox="1"/>
          <p:nvPr/>
        </p:nvSpPr>
        <p:spPr>
          <a:xfrm>
            <a:off x="554700" y="4528750"/>
            <a:ext cx="32922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a:ea typeface="Roboto"/>
                <a:cs typeface="Roboto"/>
                <a:sym typeface="Roboto"/>
              </a:rPr>
              <a:t>*Source: Bureau of Labor Statistics</a:t>
            </a:r>
            <a:endParaRPr sz="1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Unemployment Heatmap (Feb. 2020)</a:t>
            </a:r>
            <a:endParaRPr/>
          </a:p>
          <a:p>
            <a:pPr indent="0" lvl="0" marL="0" rtl="0" algn="ctr">
              <a:spcBef>
                <a:spcPts val="0"/>
              </a:spcBef>
              <a:spcAft>
                <a:spcPts val="0"/>
              </a:spcAft>
              <a:buNone/>
            </a:pPr>
            <a:r>
              <a:t/>
            </a:r>
            <a:endParaRPr/>
          </a:p>
        </p:txBody>
      </p:sp>
      <p:pic>
        <p:nvPicPr>
          <p:cNvPr id="142" name="Google Shape;142;p19"/>
          <p:cNvPicPr preferRelativeResize="0"/>
          <p:nvPr/>
        </p:nvPicPr>
        <p:blipFill>
          <a:blip r:embed="rId3">
            <a:alphaModFix/>
          </a:blip>
          <a:stretch>
            <a:fillRect/>
          </a:stretch>
        </p:blipFill>
        <p:spPr>
          <a:xfrm>
            <a:off x="0" y="607800"/>
            <a:ext cx="6271001" cy="4183275"/>
          </a:xfrm>
          <a:prstGeom prst="rect">
            <a:avLst/>
          </a:prstGeom>
          <a:noFill/>
          <a:ln>
            <a:noFill/>
          </a:ln>
        </p:spPr>
      </p:pic>
      <p:sp>
        <p:nvSpPr>
          <p:cNvPr id="143" name="Google Shape;143;p19"/>
          <p:cNvSpPr/>
          <p:nvPr/>
        </p:nvSpPr>
        <p:spPr>
          <a:xfrm>
            <a:off x="5886775" y="2395538"/>
            <a:ext cx="786000" cy="60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nvSpPr>
        <p:spPr>
          <a:xfrm>
            <a:off x="6672775" y="2414000"/>
            <a:ext cx="2099400" cy="5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Darker shade =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Higher unemployment</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490250" y="526350"/>
            <a:ext cx="4662000" cy="10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Important Fact Regarding </a:t>
            </a:r>
            <a:endParaRPr sz="3000"/>
          </a:p>
          <a:p>
            <a:pPr indent="0" lvl="0" marL="0" rtl="0" algn="l">
              <a:spcBef>
                <a:spcPts val="0"/>
              </a:spcBef>
              <a:spcAft>
                <a:spcPts val="0"/>
              </a:spcAft>
              <a:buNone/>
            </a:pPr>
            <a:r>
              <a:rPr lang="en" sz="3000"/>
              <a:t>2020 Unemployment Data</a:t>
            </a:r>
            <a:endParaRPr sz="3000"/>
          </a:p>
          <a:p>
            <a:pPr indent="0" lvl="0" marL="0" rtl="0" algn="l">
              <a:spcBef>
                <a:spcPts val="0"/>
              </a:spcBef>
              <a:spcAft>
                <a:spcPts val="0"/>
              </a:spcAft>
              <a:buNone/>
            </a:pPr>
            <a:r>
              <a:t/>
            </a:r>
            <a:endParaRPr sz="3000"/>
          </a:p>
        </p:txBody>
      </p:sp>
      <p:sp>
        <p:nvSpPr>
          <p:cNvPr id="150" name="Google Shape;150;p20"/>
          <p:cNvSpPr txBox="1"/>
          <p:nvPr/>
        </p:nvSpPr>
        <p:spPr>
          <a:xfrm>
            <a:off x="637550" y="1746525"/>
            <a:ext cx="4514700" cy="27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Due to the ongoing nature of the 2020 recession, the most up-to-date (official) unemployment data only goes through March 2020.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According to the most recent reports, the U.S. is poised to shatter the historical unemployment rate high.</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**Prediction models are showing a </a:t>
            </a:r>
            <a:r>
              <a:rPr lang="en" u="sng">
                <a:solidFill>
                  <a:srgbClr val="FFFFFF"/>
                </a:solidFill>
                <a:latin typeface="Roboto"/>
                <a:ea typeface="Roboto"/>
                <a:cs typeface="Roboto"/>
                <a:sym typeface="Roboto"/>
              </a:rPr>
              <a:t>very significant increase</a:t>
            </a:r>
            <a:r>
              <a:rPr lang="en">
                <a:solidFill>
                  <a:srgbClr val="FFFFFF"/>
                </a:solidFill>
                <a:latin typeface="Roboto"/>
                <a:ea typeface="Roboto"/>
                <a:cs typeface="Roboto"/>
                <a:sym typeface="Roboto"/>
              </a:rPr>
              <a:t> in unemployment rate in the next few months.</a:t>
            </a:r>
            <a:endParaRPr>
              <a:solidFill>
                <a:srgbClr val="FFFFFF"/>
              </a:solidFill>
              <a:latin typeface="Roboto"/>
              <a:ea typeface="Roboto"/>
              <a:cs typeface="Roboto"/>
              <a:sym typeface="Roboto"/>
            </a:endParaRPr>
          </a:p>
          <a:p>
            <a:pPr indent="0" lvl="0" marL="0" rtl="0" algn="l">
              <a:spcBef>
                <a:spcPts val="0"/>
              </a:spcBef>
              <a:spcAft>
                <a:spcPts val="0"/>
              </a:spcAft>
              <a:buNone/>
            </a:pPr>
            <a:r>
              <a:rPr b="1" lang="en" sz="1800">
                <a:solidFill>
                  <a:srgbClr val="FFFFFF"/>
                </a:solidFill>
                <a:latin typeface="Roboto"/>
                <a:ea typeface="Roboto"/>
                <a:cs typeface="Roboto"/>
                <a:sym typeface="Roboto"/>
              </a:rPr>
              <a:t>Prediction: April 2020 (9.5%), May 2020 (12.5%), and June (15%).</a:t>
            </a:r>
            <a:r>
              <a:rPr b="1" lang="en" sz="1800">
                <a:solidFill>
                  <a:srgbClr val="FFFFFF"/>
                </a:solidFill>
                <a:latin typeface="Roboto"/>
                <a:ea typeface="Roboto"/>
                <a:cs typeface="Roboto"/>
                <a:sym typeface="Roboto"/>
              </a:rPr>
              <a:t> </a:t>
            </a:r>
            <a:endParaRPr b="1" sz="1800">
              <a:solidFill>
                <a:srgbClr val="FFFFFF"/>
              </a:solidFill>
              <a:latin typeface="Roboto"/>
              <a:ea typeface="Roboto"/>
              <a:cs typeface="Roboto"/>
              <a:sym typeface="Roboto"/>
            </a:endParaRPr>
          </a:p>
        </p:txBody>
      </p:sp>
      <p:sp>
        <p:nvSpPr>
          <p:cNvPr id="151" name="Google Shape;151;p20"/>
          <p:cNvSpPr txBox="1"/>
          <p:nvPr/>
        </p:nvSpPr>
        <p:spPr>
          <a:xfrm>
            <a:off x="5990550" y="4165450"/>
            <a:ext cx="2969100" cy="6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**Source for projection data:</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TradingEconomic.org</a:t>
            </a:r>
            <a:endParaRPr>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1"/>
          <p:cNvPicPr preferRelativeResize="0"/>
          <p:nvPr/>
        </p:nvPicPr>
        <p:blipFill>
          <a:blip r:embed="rId3">
            <a:alphaModFix/>
          </a:blip>
          <a:stretch>
            <a:fillRect/>
          </a:stretch>
        </p:blipFill>
        <p:spPr>
          <a:xfrm>
            <a:off x="-104750" y="122250"/>
            <a:ext cx="6327176" cy="4582451"/>
          </a:xfrm>
          <a:prstGeom prst="rect">
            <a:avLst/>
          </a:prstGeom>
          <a:noFill/>
          <a:ln>
            <a:noFill/>
          </a:ln>
        </p:spPr>
      </p:pic>
      <p:sp>
        <p:nvSpPr>
          <p:cNvPr id="157" name="Google Shape;157;p21"/>
          <p:cNvSpPr txBox="1"/>
          <p:nvPr/>
        </p:nvSpPr>
        <p:spPr>
          <a:xfrm>
            <a:off x="1484550" y="0"/>
            <a:ext cx="5929500" cy="58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Roboto"/>
                <a:ea typeface="Roboto"/>
                <a:cs typeface="Roboto"/>
                <a:sym typeface="Roboto"/>
              </a:rPr>
              <a:t>Linear Regression of Covid-19 Cases and DJIA Average</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p:txBody>
      </p:sp>
      <p:sp>
        <p:nvSpPr>
          <p:cNvPr id="158" name="Google Shape;158;p21"/>
          <p:cNvSpPr txBox="1"/>
          <p:nvPr/>
        </p:nvSpPr>
        <p:spPr>
          <a:xfrm>
            <a:off x="5911950" y="1571875"/>
            <a:ext cx="2907900" cy="22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highlight>
                  <a:srgbClr val="FFFFFF"/>
                </a:highlight>
              </a:rPr>
              <a:t>R-squared</a:t>
            </a:r>
            <a:br>
              <a:rPr b="1" lang="en" sz="1200">
                <a:highlight>
                  <a:srgbClr val="FFFFFF"/>
                </a:highlight>
              </a:rPr>
            </a:br>
            <a:r>
              <a:rPr b="1" lang="en" sz="1200">
                <a:highlight>
                  <a:srgbClr val="FFFFFF"/>
                </a:highlight>
              </a:rPr>
              <a:t>-</a:t>
            </a:r>
            <a:r>
              <a:rPr b="1" lang="en" sz="1200">
                <a:highlight>
                  <a:srgbClr val="FFFFFF"/>
                </a:highlight>
              </a:rPr>
              <a:t>This value indicates that this linear regression accounts for approximately 20% of the variation around its mean within the data, and therefore the correlation is most likely not linear. </a:t>
            </a:r>
            <a:endParaRPr b="1" sz="1200">
              <a:highlight>
                <a:srgbClr val="FFFFFF"/>
              </a:highlight>
            </a:endParaRPr>
          </a:p>
          <a:p>
            <a:pPr indent="0" lvl="0" marL="0" rtl="0" algn="l">
              <a:spcBef>
                <a:spcPts val="0"/>
              </a:spcBef>
              <a:spcAft>
                <a:spcPts val="0"/>
              </a:spcAft>
              <a:buNone/>
            </a:pPr>
            <a:r>
              <a:t/>
            </a:r>
            <a:endParaRPr b="1" sz="1200">
              <a:highlight>
                <a:srgbClr val="FFFFFF"/>
              </a:highlight>
            </a:endParaRPr>
          </a:p>
          <a:p>
            <a:pPr indent="0" lvl="0" marL="0" rtl="0" algn="l">
              <a:spcBef>
                <a:spcPts val="0"/>
              </a:spcBef>
              <a:spcAft>
                <a:spcPts val="0"/>
              </a:spcAft>
              <a:buNone/>
            </a:pPr>
            <a:r>
              <a:rPr b="1" lang="en" sz="1200" u="sng">
                <a:highlight>
                  <a:srgbClr val="FFFFFF"/>
                </a:highlight>
              </a:rPr>
              <a:t>P-value</a:t>
            </a:r>
            <a:endParaRPr b="1" sz="1200" u="sng">
              <a:highlight>
                <a:srgbClr val="FFFFFF"/>
              </a:highlight>
            </a:endParaRPr>
          </a:p>
          <a:p>
            <a:pPr indent="0" lvl="0" marL="0" rtl="0" algn="l">
              <a:spcBef>
                <a:spcPts val="0"/>
              </a:spcBef>
              <a:spcAft>
                <a:spcPts val="0"/>
              </a:spcAft>
              <a:buNone/>
            </a:pPr>
            <a:r>
              <a:rPr b="1" lang="en" sz="1200">
                <a:highlight>
                  <a:srgbClr val="FFFFFF"/>
                </a:highlight>
              </a:rPr>
              <a:t>-There is less than a 1% chance that the variation is random. </a:t>
            </a:r>
            <a:endParaRPr b="1" sz="1200">
              <a:highlight>
                <a:srgbClr val="FFFFFF"/>
              </a:highlight>
            </a:endParaRPr>
          </a:p>
        </p:txBody>
      </p:sp>
      <p:sp>
        <p:nvSpPr>
          <p:cNvPr id="159" name="Google Shape;159;p21"/>
          <p:cNvSpPr txBox="1"/>
          <p:nvPr/>
        </p:nvSpPr>
        <p:spPr>
          <a:xfrm>
            <a:off x="5911950" y="699550"/>
            <a:ext cx="2907900" cy="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R-squared = 0.21052 [21.05%]</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 value = 0.00255 [00.03%]</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