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intro to project (Bryan W. speaks)- Then each group member introduces themselves (All speak)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a8e46a63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a8e46a6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a8e46a63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a8e46a6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a8e46a63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a8e46a6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a8e46a63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a8e46a6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a8e46a63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a8e46a6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59bef06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59bef06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a8e46a6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a8e46a6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 purpose, timespan focused on, and state hypothesis. (Bryan W. speks)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59bef068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59bef06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a8e46a6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a8e46a6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a8e46a6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a8e46a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59bef06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59bef06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a8e46a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a8e46a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Prediction Info: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April 2020 (9.5%), May 2020 (12.5%), and June (15%).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relationship between Stock Market drop and Covid-19 Case Count.  (Brian R. speaks- refer 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 Tale of Two Recessions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Comparing/Contrasting 2008/2009 Recession to 2020 Recession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776550" y="3394100"/>
            <a:ext cx="50343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and Presentation by Group 2: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Zahra Ahmadi, Sumeet Maheshwari, 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Brian Remite, Bryan Wilson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Transition to “Spotlight” Companies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415150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Amazon (AMZN)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60847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Amazon (AMZN)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0725"/>
            <a:ext cx="4689400" cy="42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-1265" t="0"/>
          <a:stretch/>
        </p:blipFill>
        <p:spPr>
          <a:xfrm>
            <a:off x="4434575" y="890725"/>
            <a:ext cx="4709426" cy="42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406463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Carnival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(CCL)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65332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Carnival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(CCL)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75" y="873250"/>
            <a:ext cx="4701974" cy="42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25" y="873250"/>
            <a:ext cx="4701974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415213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Costco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(COST)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66207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Costco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(COST)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75" y="873250"/>
            <a:ext cx="4699102" cy="42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900" y="873250"/>
            <a:ext cx="4699102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411450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Tyson Foods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(TSN)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647450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Tyson Foods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(TSN)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7600"/>
            <a:ext cx="4689400" cy="4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00" y="807600"/>
            <a:ext cx="4689400" cy="4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405325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AllState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(ALL)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65217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AllState (ALL)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250"/>
            <a:ext cx="4672901" cy="42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873250"/>
            <a:ext cx="4672901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397700" y="0"/>
            <a:ext cx="3749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Citi Bank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660900" y="53975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Citi Bank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6925"/>
            <a:ext cx="4672901" cy="4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916925"/>
            <a:ext cx="4672901" cy="422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</a:rPr>
              <a:t>The linear regression plot of the DJIA vs. COVID cases showed that there was a P-value of .002, meaning that there is less than a 1% chance of the variation being random, however the R-squared value was .20, meaning that there was approzimately 20% of the variation around the mean within the data.  This shows us that there is a correlation, but not a linear correlation between those two data sets.</a:t>
            </a:r>
            <a:endParaRPr sz="1200">
              <a:solidFill>
                <a:srgbClr val="1D1C1D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</a:rPr>
              <a:t>Our data on unemployment is incomplete, as the unemployment rate for April is as-of-yet unavailable. The data through March showed a trend towards correlation, however there is preliminary April data that shows the number of unemployed will skyrocket by the end of this month.</a:t>
            </a:r>
            <a:endParaRPr sz="1200">
              <a:solidFill>
                <a:srgbClr val="1D1C1D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</a:rPr>
              <a:t>Based on the time period we have available to us for COVID-19,with only 3 months of complete data, there is a trend towards showing that our hypothesis was in fact correct.</a:t>
            </a:r>
            <a:endParaRPr sz="1200">
              <a:solidFill>
                <a:srgbClr val="1D1C1D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rgbClr val="F8F8F8"/>
                </a:highlight>
              </a:rPr>
              <a:t>However, at this time, we can not make a definitive conclusion due to the fact that the 2020 recession is ongoing, and we would need the data for the whole recession to do so.</a:t>
            </a:r>
            <a:endParaRPr sz="12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Research data sources (Works Cited)</a:t>
            </a:r>
            <a:endParaRPr b="1"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1976550"/>
            <a:ext cx="85206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Information &amp; Hypothesis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Recessions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have chosen to focus on the two most recent recessions that pertain to the U.S. economy.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2008/2009 </a:t>
            </a:r>
            <a:br>
              <a:rPr lang="en" sz="1400"/>
            </a:br>
            <a:r>
              <a:rPr lang="en" sz="1400"/>
              <a:t>(Housing crisis)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2020</a:t>
            </a:r>
            <a:br>
              <a:rPr lang="en" sz="1400"/>
            </a:br>
            <a:r>
              <a:rPr lang="en" sz="1400"/>
              <a:t>(COVID-19 pandemic)</a:t>
            </a:r>
            <a:endParaRPr sz="14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Narrowing the Focus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study, we narrowed our research to</a:t>
            </a:r>
            <a:r>
              <a:rPr lang="en" sz="1400"/>
              <a:t> 3 month time-periods for two reasons: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2020 recession only has 3 months of relevant, verified data.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keep the focus of our research on equal time spans. </a:t>
            </a:r>
            <a:endParaRPr sz="14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03375" y="1947375"/>
            <a:ext cx="26289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2020 recession has been worse statistically,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in terms of the value lost in the stock market ( % &amp; $ ),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as well as unemployment rate. (% and total pop. unemployed)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Stock Market Graph</a:t>
            </a:r>
            <a:r>
              <a:rPr lang="en"/>
              <a:t> (2008-2009)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25" y="830600"/>
            <a:ext cx="7309174" cy="4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Stock Market Graph</a:t>
            </a:r>
            <a:r>
              <a:rPr lang="en"/>
              <a:t> (2020)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50" y="850600"/>
            <a:ext cx="8051451" cy="41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652425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Most Signifcant Rates of Change for Recessions</a:t>
            </a:r>
            <a:endParaRPr sz="48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2801825"/>
            <a:ext cx="4260300" cy="18492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2008-09: Dates [mm/dd/yy-mm/dd/yy]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Drop: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Rate of Change(Slope):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0" y="2801825"/>
            <a:ext cx="4260300" cy="18492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2020: Dates [</a:t>
            </a:r>
            <a:r>
              <a:rPr lang="en"/>
              <a:t>mm/dd/yy-mm/dd/yy]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Drop: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Rate of Change(Slope):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Unemployment</a:t>
            </a:r>
            <a:r>
              <a:rPr lang="en" sz="3000"/>
              <a:t> Graphs</a:t>
            </a:r>
            <a:endParaRPr sz="30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955500" cy="26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250" y="1017800"/>
            <a:ext cx="3955500" cy="2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264075" y="23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70175"/>
            <a:ext cx="5943623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90250" y="526350"/>
            <a:ext cx="46620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Important Fact Regarding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2020 Unemployment Data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5" name="Google Shape;145;p20"/>
          <p:cNvSpPr txBox="1"/>
          <p:nvPr/>
        </p:nvSpPr>
        <p:spPr>
          <a:xfrm>
            <a:off x="637475" y="1746525"/>
            <a:ext cx="45147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Due to the ongoing nature of the 2020 recession, the most up-to-date (official) unemployment data only goes through March 2020.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the most recent reports, the U.S. is poised to shatter the historical unemployment rate high.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**Prediction models are showing a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very significant increase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unemployment rate in the next few months.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990550" y="4165450"/>
            <a:ext cx="2969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**Source for projection data listed in works cited slide/README.md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750" y="122250"/>
            <a:ext cx="6327176" cy="45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484550" y="0"/>
            <a:ext cx="59295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 of Covid-19 Cases and DJIA Average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911950" y="1571875"/>
            <a:ext cx="2907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highlight>
                  <a:srgbClr val="FFFFFF"/>
                </a:highlight>
              </a:rPr>
              <a:t>R-squared</a:t>
            </a:r>
            <a:br>
              <a:rPr b="1" lang="en" sz="1200">
                <a:highlight>
                  <a:srgbClr val="FFFFFF"/>
                </a:highlight>
              </a:rPr>
            </a:br>
            <a:r>
              <a:rPr b="1" lang="en" sz="1200">
                <a:highlight>
                  <a:srgbClr val="FFFFFF"/>
                </a:highlight>
              </a:rPr>
              <a:t>-</a:t>
            </a:r>
            <a:r>
              <a:rPr b="1" lang="en" sz="1200">
                <a:highlight>
                  <a:srgbClr val="FFFFFF"/>
                </a:highlight>
              </a:rPr>
              <a:t>This value indicates that this linear regression accounts for approximately 20% of the variation around its mean within the data, and therefore the correlation is most likely not linear. 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highlight>
                  <a:srgbClr val="FFFFFF"/>
                </a:highlight>
              </a:rPr>
              <a:t>P-value</a:t>
            </a:r>
            <a:endParaRPr b="1" sz="1200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-There is less than a 1% chance that the variation is random. </a:t>
            </a:r>
            <a:endParaRPr b="1" sz="1200">
              <a:highlight>
                <a:srgbClr val="FFFFFF"/>
              </a:highlight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911950" y="699550"/>
            <a:ext cx="2907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R-squared = 0.21052 [21.05%]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P value = 0.00255 [00.03%]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