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Open Sans Light" panose="020B0306030504020204" pitchFamily="34" charset="0"/>
      <p:regular r:id="rId48"/>
      <p:bold r:id="rId49"/>
      <p:italic r:id="rId50"/>
      <p:boldItalic r:id="rId51"/>
    </p:embeddedFont>
    <p:embeddedFont>
      <p:font typeface="Open Sans SemiBold" panose="020B0706030804020204" pitchFamily="34" charset="0"/>
      <p:regular r:id="rId52"/>
      <p:bold r:id="rId53"/>
      <p:italic r:id="rId54"/>
      <p:boldItalic r:id="rId55"/>
    </p:embeddedFont>
    <p:embeddedFont>
      <p:font typeface="Rajdhani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D70D3-DDF7-4584-9FB6-269557741996}">
  <a:tblStyle styleId="{F88D70D3-DDF7-4584-9FB6-269557741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de4ed4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de4ed46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cde4ed4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cde4ed4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de4ed4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de4ed4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de4ed46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de4ed46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d03b865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d03b865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f27d7a5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f27d7a5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d03b865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4d03b865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cde4ed46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cde4ed46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d03b8657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d03b8657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d03b8657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d03b8657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c83523f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c83523f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4d03b865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4d03b865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4d03b8657_0_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4d03b8657_0_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d03b865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4d03b865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2f27d7a5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2f27d7a5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4d03b8657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4d03b8657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4d03b865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4d03b865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d03b865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d03b865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4d03b865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4d03b865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4d03b865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4d03b865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4d03b8657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4d03b8657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c83523f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6c83523f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4d03b865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4d03b8657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4d03b865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4d03b865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d03b8657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d03b8657_0_1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d03b8657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4d03b8657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4d03b865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4d03b865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4d03b865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e4d03b865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4d03b8657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e4d03b8657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4d03b865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4d03b865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4d03b8657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4d03b8657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2f27d7a5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2f27d7a5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d03b8657_0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4d03b8657_0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e6c83523f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e6c83523f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897897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8978978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d03b86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d03b86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8978978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8978978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de4ed4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de4ed4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8978978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8978978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 de Cierre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junit.org/junit5/" TargetMode="External"/><Relationship Id="rId7" Type="http://schemas.openxmlformats.org/officeDocument/2006/relationships/hyperlink" Target="https://jmockit.github.io/tutorial.html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s://phpunit.de/" TargetMode="External"/><Relationship Id="rId5" Type="http://schemas.openxmlformats.org/officeDocument/2006/relationships/hyperlink" Target="https://nunit.org/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emma.sourceforge.ne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</p:spPr>
        <p:txBody>
          <a:bodyPr spcFirstLastPara="1" wrap="square" lIns="91425" tIns="91425" rIns="18000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 Integrador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/>
        </p:nvSpPr>
        <p:spPr>
          <a:xfrm>
            <a:off x="549575" y="2356075"/>
            <a:ext cx="23937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Niveles de prueba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5" name="Google Shape;1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075" y="230225"/>
            <a:ext cx="5895926" cy="426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Tipos de prueba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3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/>
        </p:nvSpPr>
        <p:spPr>
          <a:xfrm>
            <a:off x="760125" y="6575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912525" y="23153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Prueba No Funcional</a:t>
            </a:r>
            <a:endParaRPr sz="22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912525" y="4972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Prueba Funcional</a:t>
            </a:r>
            <a:endParaRPr sz="22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34975" y="1323575"/>
            <a:ext cx="72336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Incluye pruebas que evalúan las funciones que el sistema debe realizar. Las funciones describen qué hace el sistema. 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prueba funcional observa el comportamiento del software. 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40" descr="funcional icono premium" title="funcional icono premiu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400" y="1451600"/>
            <a:ext cx="697325" cy="6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0"/>
          <p:cNvSpPr txBox="1"/>
          <p:nvPr/>
        </p:nvSpPr>
        <p:spPr>
          <a:xfrm>
            <a:off x="912525" y="3057575"/>
            <a:ext cx="70104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La prueba no funcional prueba “cómo de bien” se comporta el sistema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diseño y la ejecución de la prueba no funcional pueden implicar competencias o conocimientos especiales, como el conocimiento de las debilidades inherentes a un diseño o tecnología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0" descr="proteger icono gratis" title="proteger icono grati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263" y="333952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Errores, defectos y fallas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6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0" name="Google Shape;180;p4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/>
          <p:nvPr/>
        </p:nvSpPr>
        <p:spPr>
          <a:xfrm>
            <a:off x="1950221" y="2550172"/>
            <a:ext cx="686400" cy="45600"/>
          </a:xfrm>
          <a:prstGeom prst="roundRect">
            <a:avLst>
              <a:gd name="adj" fmla="val 50000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86" name="Google Shape;186;p42"/>
          <p:cNvGrpSpPr/>
          <p:nvPr/>
        </p:nvGrpSpPr>
        <p:grpSpPr>
          <a:xfrm>
            <a:off x="628824" y="1964125"/>
            <a:ext cx="1004244" cy="1029092"/>
            <a:chOff x="1151864" y="1773384"/>
            <a:chExt cx="869400" cy="778200"/>
          </a:xfrm>
        </p:grpSpPr>
        <p:sp>
          <p:nvSpPr>
            <p:cNvPr id="187" name="Google Shape;187;p42"/>
            <p:cNvSpPr/>
            <p:nvPr/>
          </p:nvSpPr>
          <p:spPr>
            <a:xfrm>
              <a:off x="1151864" y="1773384"/>
              <a:ext cx="869400" cy="778200"/>
            </a:xfrm>
            <a:prstGeom prst="ellipse">
              <a:avLst/>
            </a:prstGeom>
            <a:noFill/>
            <a:ln w="38100" cap="flat" cmpd="sng">
              <a:solidFill>
                <a:srgbClr val="EC18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88" name="Google Shape;188;p42"/>
            <p:cNvSpPr txBox="1"/>
            <p:nvPr/>
          </p:nvSpPr>
          <p:spPr>
            <a:xfrm>
              <a:off x="1151864" y="2001984"/>
              <a:ext cx="869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 b="1">
                  <a:solidFill>
                    <a:srgbClr val="EC183F"/>
                  </a:solidFill>
                  <a:latin typeface="Rajdhani"/>
                  <a:ea typeface="Rajdhani"/>
                  <a:cs typeface="Rajdhani"/>
                  <a:sym typeface="Rajdhani"/>
                </a:rPr>
                <a:t>PERSONA</a:t>
              </a:r>
              <a:endParaRPr sz="1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89" name="Google Shape;189;p42"/>
          <p:cNvSpPr/>
          <p:nvPr/>
        </p:nvSpPr>
        <p:spPr>
          <a:xfrm>
            <a:off x="3003350" y="2007894"/>
            <a:ext cx="1004100" cy="1029000"/>
          </a:xfrm>
          <a:prstGeom prst="ellipse">
            <a:avLst/>
          </a:prstGeom>
          <a:noFill/>
          <a:ln w="3810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A72A1E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p42"/>
          <p:cNvSpPr/>
          <p:nvPr/>
        </p:nvSpPr>
        <p:spPr>
          <a:xfrm>
            <a:off x="4308392" y="2550172"/>
            <a:ext cx="686400" cy="456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6713390" y="2550172"/>
            <a:ext cx="686400" cy="45600"/>
          </a:xfrm>
          <a:prstGeom prst="roundRect">
            <a:avLst>
              <a:gd name="adj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1816122" y="2085624"/>
            <a:ext cx="954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comete</a:t>
            </a:r>
            <a:endParaRPr sz="13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3028076" y="2310242"/>
            <a:ext cx="954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 b="1">
                <a:solidFill>
                  <a:srgbClr val="A72A1E"/>
                </a:solidFill>
                <a:latin typeface="Rajdhani"/>
                <a:ea typeface="Rajdhani"/>
                <a:cs typeface="Rajdhani"/>
                <a:sym typeface="Rajdhani"/>
              </a:rPr>
              <a:t>ERROR</a:t>
            </a:r>
            <a:endParaRPr sz="1300" b="1">
              <a:solidFill>
                <a:srgbClr val="A72A1E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94" name="Google Shape;194;p42"/>
          <p:cNvGrpSpPr/>
          <p:nvPr/>
        </p:nvGrpSpPr>
        <p:grpSpPr>
          <a:xfrm>
            <a:off x="5465138" y="2007903"/>
            <a:ext cx="1004244" cy="1029119"/>
            <a:chOff x="5338796" y="1808800"/>
            <a:chExt cx="869400" cy="833700"/>
          </a:xfrm>
        </p:grpSpPr>
        <p:sp>
          <p:nvSpPr>
            <p:cNvPr id="195" name="Google Shape;195;p42"/>
            <p:cNvSpPr/>
            <p:nvPr/>
          </p:nvSpPr>
          <p:spPr>
            <a:xfrm>
              <a:off x="5338796" y="1808800"/>
              <a:ext cx="869400" cy="8337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96" name="Google Shape;196;p42"/>
            <p:cNvSpPr txBox="1"/>
            <p:nvPr/>
          </p:nvSpPr>
          <p:spPr>
            <a:xfrm>
              <a:off x="5398986" y="2065096"/>
              <a:ext cx="773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 b="1">
                  <a:solidFill>
                    <a:srgbClr val="858585"/>
                  </a:solidFill>
                  <a:latin typeface="Rajdhani"/>
                  <a:ea typeface="Rajdhani"/>
                  <a:cs typeface="Rajdhani"/>
                  <a:sym typeface="Rajdhani"/>
                </a:rPr>
                <a:t>DEFECTO</a:t>
              </a:r>
              <a:endParaRPr sz="1300" b="1">
                <a:solidFill>
                  <a:srgbClr val="858585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97" name="Google Shape;197;p42"/>
          <p:cNvSpPr txBox="1"/>
          <p:nvPr/>
        </p:nvSpPr>
        <p:spPr>
          <a:xfrm>
            <a:off x="4054027" y="2074700"/>
            <a:ext cx="119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858585"/>
                </a:solidFill>
                <a:latin typeface="Rajdhani"/>
                <a:ea typeface="Rajdhani"/>
                <a:cs typeface="Rajdhani"/>
                <a:sym typeface="Rajdhani"/>
              </a:rPr>
              <a:t>introduce</a:t>
            </a:r>
            <a:endParaRPr sz="1700"/>
          </a:p>
        </p:txBody>
      </p:sp>
      <p:sp>
        <p:nvSpPr>
          <p:cNvPr id="198" name="Google Shape;198;p42"/>
          <p:cNvSpPr/>
          <p:nvPr/>
        </p:nvSpPr>
        <p:spPr>
          <a:xfrm>
            <a:off x="7643572" y="2058406"/>
            <a:ext cx="1004400" cy="1029000"/>
          </a:xfrm>
          <a:prstGeom prst="ellipse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7769368" y="2374842"/>
            <a:ext cx="75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FALLA</a:t>
            </a:r>
            <a:endParaRPr sz="13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6575089" y="2074700"/>
            <a:ext cx="893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causa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541500" y="734800"/>
            <a:ext cx="7242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Error, defecto y falla</a:t>
            </a:r>
            <a:endParaRPr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676975" y="1945425"/>
            <a:ext cx="2196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Ciclo de vida de un defecto</a:t>
            </a:r>
            <a:endParaRPr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8" name="Google Shape;208;p43"/>
          <p:cNvPicPr preferRelativeResize="0"/>
          <p:nvPr/>
        </p:nvPicPr>
        <p:blipFill rotWithShape="1">
          <a:blip r:embed="rId3">
            <a:alphaModFix/>
          </a:blip>
          <a:srcRect l="17191" r="17066"/>
          <a:stretch/>
        </p:blipFill>
        <p:spPr>
          <a:xfrm>
            <a:off x="3084075" y="77750"/>
            <a:ext cx="5339725" cy="470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700" y="1945425"/>
            <a:ext cx="1466725" cy="8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/>
        </p:nvSpPr>
        <p:spPr>
          <a:xfrm>
            <a:off x="718200" y="502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Partes de un informe de defectos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5" name="Google Shape;215;p44"/>
          <p:cNvSpPr txBox="1"/>
          <p:nvPr/>
        </p:nvSpPr>
        <p:spPr>
          <a:xfrm>
            <a:off x="1080750" y="1215175"/>
            <a:ext cx="4041600" cy="3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Descripción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Resultado actual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Resultado esperado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Pasos para reproducción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Prioridad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Severidad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Reportado por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Asignado A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6" name="Google Shape;2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325" y="1798275"/>
            <a:ext cx="1284900" cy="12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Casos de prueba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" name="Google Shape;222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7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/>
        </p:nvSpPr>
        <p:spPr>
          <a:xfrm>
            <a:off x="718200" y="502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Partes de un caso de prueba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9" name="Google Shape;229;p46"/>
          <p:cNvSpPr txBox="1"/>
          <p:nvPr/>
        </p:nvSpPr>
        <p:spPr>
          <a:xfrm>
            <a:off x="1094875" y="1384750"/>
            <a:ext cx="4041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Identificador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Nombre del casos de prueba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Descripción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Precondición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Pasos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Resultado esperado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100" y="1584125"/>
            <a:ext cx="1599800" cy="13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/>
        </p:nvSpPr>
        <p:spPr>
          <a:xfrm>
            <a:off x="718200" y="502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Un buen caso de prueba debe: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1094875" y="1286650"/>
            <a:ext cx="4041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Ser simple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Tener un título fuerte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Tener en cuenta al usuario final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asumir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Asegurar la mayor cobertura posible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Tener autonomía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Ser único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487" y="1432800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975" y="1432800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900" y="2335500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950" y="2293113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800" y="3272350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975" y="3272350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850" y="2293125"/>
            <a:ext cx="545099" cy="5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2073650" y="280350"/>
            <a:ext cx="3436800" cy="4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¿Qué es Testing?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Los 7 principios de Testing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Ciclo de vida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Niveles de prueba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prueba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Errores, defectos y fallas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Casos de prueba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37200" y="17821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Agenda</a:t>
            </a:r>
            <a:endParaRPr sz="27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1808575" y="780500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30"/>
          <p:cNvSpPr txBox="1"/>
          <p:nvPr/>
        </p:nvSpPr>
        <p:spPr>
          <a:xfrm>
            <a:off x="5635500" y="650400"/>
            <a:ext cx="32454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 startAt="8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Técnicas de prueba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 startAt="8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Pruebas Estáticas y Dinámicas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 startAt="8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Debugging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 startAt="8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Tests Unitarios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 startAt="8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Backend Testing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ajdhani"/>
              <a:buAutoNum type="arabicPeriod" startAt="8"/>
            </a:pPr>
            <a:r>
              <a:rPr lang="es" sz="21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Automation Testing</a:t>
            </a:r>
            <a:endParaRPr sz="2100" b="1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Técnicas de prueba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4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8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4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/>
        </p:nvSpPr>
        <p:spPr>
          <a:xfrm>
            <a:off x="718200" y="7017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Clasificación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49"/>
          <p:cNvSpPr txBox="1"/>
          <p:nvPr/>
        </p:nvSpPr>
        <p:spPr>
          <a:xfrm>
            <a:off x="2704700" y="1767600"/>
            <a:ext cx="51576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Técnicas de caja negra</a:t>
            </a:r>
            <a:endParaRPr sz="1900" b="1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b="1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Técnicas de caja blanca</a:t>
            </a:r>
            <a:endParaRPr sz="1900" b="1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b="1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9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Técnicas basadas en la experiencia</a:t>
            </a:r>
            <a:endParaRPr sz="1900" b="1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25" y="3598700"/>
            <a:ext cx="627600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500" y="1555875"/>
            <a:ext cx="794825" cy="7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300" y="2536688"/>
            <a:ext cx="876026" cy="8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/>
        </p:nvSpPr>
        <p:spPr>
          <a:xfrm>
            <a:off x="718200" y="701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Caja Negra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5" name="Google Shape;265;p50"/>
          <p:cNvSpPr txBox="1"/>
          <p:nvPr/>
        </p:nvSpPr>
        <p:spPr>
          <a:xfrm>
            <a:off x="1094875" y="1384750"/>
            <a:ext cx="40416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Partición de equivalencia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Análisis de valores límites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Tabla de Decisión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"/>
              <a:buChar char="●"/>
            </a:pPr>
            <a:r>
              <a:rPr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Transición de Estados</a:t>
            </a:r>
            <a:endParaRPr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401" y="1129726"/>
            <a:ext cx="3164903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075" y="2904700"/>
            <a:ext cx="4569553" cy="16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0"/>
          <p:cNvPicPr preferRelativeResize="0"/>
          <p:nvPr/>
        </p:nvPicPr>
        <p:blipFill rotWithShape="1">
          <a:blip r:embed="rId5">
            <a:alphaModFix/>
          </a:blip>
          <a:srcRect t="27044"/>
          <a:stretch/>
        </p:blipFill>
        <p:spPr>
          <a:xfrm>
            <a:off x="1359226" y="3023791"/>
            <a:ext cx="1996672" cy="1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4938" y="615675"/>
            <a:ext cx="713626" cy="7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 txBox="1"/>
          <p:nvPr/>
        </p:nvSpPr>
        <p:spPr>
          <a:xfrm>
            <a:off x="718200" y="7017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Caja Blanca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5" name="Google Shape;275;p51"/>
          <p:cNvSpPr txBox="1"/>
          <p:nvPr/>
        </p:nvSpPr>
        <p:spPr>
          <a:xfrm>
            <a:off x="1076100" y="1955400"/>
            <a:ext cx="6991800" cy="12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Prueba y cobertura de sentencia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Prueba y cobertura de decisión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600" y="1693700"/>
            <a:ext cx="1293199" cy="12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/>
        </p:nvSpPr>
        <p:spPr>
          <a:xfrm>
            <a:off x="718200" y="7318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Basadas en la experiencia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2" name="Google Shape;282;p52"/>
          <p:cNvSpPr txBox="1"/>
          <p:nvPr/>
        </p:nvSpPr>
        <p:spPr>
          <a:xfrm>
            <a:off x="1094875" y="1768600"/>
            <a:ext cx="5271000" cy="20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Predicción de errores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Prueba Exploratoria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●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Prueba basada en listas de comprobación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950" y="1768600"/>
            <a:ext cx="1167425" cy="11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Pruebas estáticas y dinámicas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5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9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0" name="Google Shape;290;p5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Comparaciones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6" name="Google Shape;296;p54"/>
          <p:cNvSpPr txBox="1"/>
          <p:nvPr/>
        </p:nvSpPr>
        <p:spPr>
          <a:xfrm>
            <a:off x="717750" y="1331600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7" name="Google Shape;297;p54"/>
          <p:cNvGraphicFramePr/>
          <p:nvPr/>
        </p:nvGraphicFramePr>
        <p:xfrm>
          <a:off x="952500" y="1701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{F88D70D3-DDF7-4584-9FB6-269557741996}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Prueba estática</a:t>
                      </a:r>
                      <a:endParaRPr sz="1700">
                        <a:solidFill>
                          <a:srgbClr val="FFFFFF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>
                    <a:solidFill>
                      <a:srgbClr val="85858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FFFFFF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Prueba dinámica</a:t>
                      </a:r>
                      <a:endParaRPr sz="1700">
                        <a:solidFill>
                          <a:srgbClr val="FFFFFF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>
                    <a:solidFill>
                      <a:srgbClr val="EC18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Detecta los defectos en productos de trabajo, sin ejecutar el software.</a:t>
                      </a:r>
                      <a:endParaRPr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Detecta los defectos y fallas cuando se ejecuta el software.</a:t>
                      </a:r>
                      <a:endParaRPr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centra en mejorar la consistencia y la calidad de los productos de trabajo.</a:t>
                      </a:r>
                      <a:endParaRPr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centra en los comportamientos visibles desde el exterior.</a:t>
                      </a:r>
                      <a:endParaRPr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costo de solucionar un defecto es menor</a:t>
                      </a:r>
                      <a:endParaRPr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costo de solucionar un defecto es mayor</a:t>
                      </a:r>
                      <a:endParaRPr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Debugging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55"/>
          <p:cNvSpPr txBox="1"/>
          <p:nvPr/>
        </p:nvSpPr>
        <p:spPr>
          <a:xfrm>
            <a:off x="2054601" y="2195575"/>
            <a:ext cx="12345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10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4" name="Google Shape;304;p5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Debugging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0" name="Google Shape;310;p56"/>
          <p:cNvSpPr txBox="1"/>
          <p:nvPr/>
        </p:nvSpPr>
        <p:spPr>
          <a:xfrm>
            <a:off x="717750" y="1331600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Debuggear o depurar al proceso de encontrar, analizar y remover las causas de fallos en en el software.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breakpoint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una pausa en nuestro código para entender en qué estado están nuestras variables.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7"/>
          <p:cNvSpPr/>
          <p:nvPr/>
        </p:nvSpPr>
        <p:spPr>
          <a:xfrm rot="-5400000">
            <a:off x="885000" y="2599950"/>
            <a:ext cx="150600" cy="324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57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5722"/>
              </a:solidFill>
            </a:endParaRPr>
          </a:p>
        </p:txBody>
      </p:sp>
      <p:sp>
        <p:nvSpPr>
          <p:cNvPr id="316" name="Google Shape;316;p57"/>
          <p:cNvSpPr txBox="1"/>
          <p:nvPr/>
        </p:nvSpPr>
        <p:spPr>
          <a:xfrm>
            <a:off x="734825" y="1317075"/>
            <a:ext cx="34197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Breakpoint</a:t>
            </a:r>
            <a:endParaRPr sz="1600" b="1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 hacer clic a la izquierda del número de línea, establecemos un breakpoint.</a:t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7" name="Google Shape;317;p57"/>
          <p:cNvSpPr/>
          <p:nvPr/>
        </p:nvSpPr>
        <p:spPr>
          <a:xfrm rot="5400000">
            <a:off x="1246300" y="3077125"/>
            <a:ext cx="150600" cy="398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96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5722"/>
              </a:solidFill>
            </a:endParaRPr>
          </a:p>
        </p:txBody>
      </p:sp>
      <p:sp>
        <p:nvSpPr>
          <p:cNvPr id="318" name="Google Shape;318;p57"/>
          <p:cNvSpPr txBox="1"/>
          <p:nvPr/>
        </p:nvSpPr>
        <p:spPr>
          <a:xfrm>
            <a:off x="1008550" y="3553100"/>
            <a:ext cx="3912900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Número de línea</a:t>
            </a:r>
            <a:endParaRPr sz="1600" b="1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indica el número de línea en el que está el código.</a:t>
            </a:r>
            <a:endParaRPr sz="1500">
              <a:solidFill>
                <a:srgbClr val="FF57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9" name="Google Shape;319;p57"/>
          <p:cNvSpPr/>
          <p:nvPr/>
        </p:nvSpPr>
        <p:spPr>
          <a:xfrm rot="-5400000">
            <a:off x="4796040" y="-493000"/>
            <a:ext cx="150900" cy="6305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5722"/>
              </a:solidFill>
            </a:endParaRPr>
          </a:p>
        </p:txBody>
      </p:sp>
      <p:sp>
        <p:nvSpPr>
          <p:cNvPr id="320" name="Google Shape;320;p57"/>
          <p:cNvSpPr txBox="1"/>
          <p:nvPr/>
        </p:nvSpPr>
        <p:spPr>
          <a:xfrm>
            <a:off x="4764900" y="1575900"/>
            <a:ext cx="34197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endParaRPr sz="1600" b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contenido de nuestro código.</a:t>
            </a:r>
            <a:endParaRPr sz="13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21" name="Google Shape;321;p57"/>
          <p:cNvPicPr preferRelativeResize="0"/>
          <p:nvPr/>
        </p:nvPicPr>
        <p:blipFill rotWithShape="1">
          <a:blip r:embed="rId3">
            <a:alphaModFix/>
          </a:blip>
          <a:srcRect l="44546" t="47036" b="50029"/>
          <a:stretch/>
        </p:blipFill>
        <p:spPr>
          <a:xfrm>
            <a:off x="933950" y="2889666"/>
            <a:ext cx="7353778" cy="25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Breakpoints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8037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¿Qué es Testing?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Unit Testing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p58"/>
          <p:cNvSpPr txBox="1"/>
          <p:nvPr/>
        </p:nvSpPr>
        <p:spPr>
          <a:xfrm>
            <a:off x="2054601" y="2195575"/>
            <a:ext cx="12345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11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Pruebas unitarias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5" name="Google Shape;335;p59"/>
          <p:cNvSpPr txBox="1"/>
          <p:nvPr/>
        </p:nvSpPr>
        <p:spPr>
          <a:xfrm>
            <a:off x="717750" y="1515850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objetivo principal es aislar cada </a:t>
            </a:r>
            <a:r>
              <a:rPr lang="e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unidad </a:t>
            </a: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del sistema para identificar, analizar y corregir los defectos.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Ventajas: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Reducen costo de pruebas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Mejora el diseño y el código del software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Reduce defectos en cambios recientes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Pruebas de regresión de componentes construyen confianza en la calidad de los entregables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/>
        </p:nvSpPr>
        <p:spPr>
          <a:xfrm>
            <a:off x="717750" y="549075"/>
            <a:ext cx="3899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Proceso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1" name="Google Shape;341;p60"/>
          <p:cNvSpPr txBox="1"/>
          <p:nvPr/>
        </p:nvSpPr>
        <p:spPr>
          <a:xfrm>
            <a:off x="717750" y="1176675"/>
            <a:ext cx="3974400" cy="30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general, el proceso es el siguiente: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500"/>
              <a:buFont typeface="Open Sans"/>
              <a:buAutoNum type="arabicPeriod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crea el código del software.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500"/>
              <a:buFont typeface="Open Sans"/>
              <a:buAutoNum type="arabicPeriod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definen los resultados esperados.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500"/>
              <a:buFont typeface="Open Sans"/>
              <a:buAutoNum type="arabicPeriod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ejecuta el test.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lphaLcParenR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 el test pasa, se confirma el resultado esperado.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lphaLcParenR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 el test falla, se modifica el código para solucionar el defecto encontrado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60"/>
          <p:cNvSpPr txBox="1"/>
          <p:nvPr/>
        </p:nvSpPr>
        <p:spPr>
          <a:xfrm>
            <a:off x="784475" y="4299825"/>
            <a:ext cx="764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 ideal es automatizar los test para poder simplificar el proceso de prueba.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43" name="Google Shape;343;p60"/>
          <p:cNvSpPr/>
          <p:nvPr/>
        </p:nvSpPr>
        <p:spPr>
          <a:xfrm>
            <a:off x="5066125" y="1362350"/>
            <a:ext cx="1310400" cy="415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60"/>
          <p:cNvSpPr/>
          <p:nvPr/>
        </p:nvSpPr>
        <p:spPr>
          <a:xfrm>
            <a:off x="5066125" y="2092567"/>
            <a:ext cx="1310400" cy="4155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60"/>
          <p:cNvSpPr/>
          <p:nvPr/>
        </p:nvSpPr>
        <p:spPr>
          <a:xfrm>
            <a:off x="5066125" y="2960059"/>
            <a:ext cx="1310400" cy="4155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0"/>
          <p:cNvSpPr/>
          <p:nvPr/>
        </p:nvSpPr>
        <p:spPr>
          <a:xfrm>
            <a:off x="6511450" y="2869900"/>
            <a:ext cx="1399500" cy="58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0"/>
          <p:cNvSpPr/>
          <p:nvPr/>
        </p:nvSpPr>
        <p:spPr>
          <a:xfrm>
            <a:off x="4695925" y="3745975"/>
            <a:ext cx="1736100" cy="415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0"/>
          <p:cNvSpPr/>
          <p:nvPr/>
        </p:nvSpPr>
        <p:spPr>
          <a:xfrm>
            <a:off x="6511450" y="3745972"/>
            <a:ext cx="1310400" cy="4155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60"/>
          <p:cNvCxnSpPr>
            <a:stCxn id="343" idx="2"/>
            <a:endCxn id="344" idx="0"/>
          </p:cNvCxnSpPr>
          <p:nvPr/>
        </p:nvCxnSpPr>
        <p:spPr>
          <a:xfrm>
            <a:off x="5721325" y="1777850"/>
            <a:ext cx="0" cy="314700"/>
          </a:xfrm>
          <a:prstGeom prst="straightConnector1">
            <a:avLst/>
          </a:prstGeom>
          <a:noFill/>
          <a:ln w="19050" cap="flat" cmpd="sng">
            <a:solidFill>
              <a:srgbClr val="76A5A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60"/>
          <p:cNvCxnSpPr>
            <a:stCxn id="344" idx="2"/>
            <a:endCxn id="345" idx="0"/>
          </p:cNvCxnSpPr>
          <p:nvPr/>
        </p:nvCxnSpPr>
        <p:spPr>
          <a:xfrm>
            <a:off x="5721325" y="2508067"/>
            <a:ext cx="0" cy="4521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60"/>
          <p:cNvCxnSpPr>
            <a:stCxn id="345" idx="2"/>
          </p:cNvCxnSpPr>
          <p:nvPr/>
        </p:nvCxnSpPr>
        <p:spPr>
          <a:xfrm>
            <a:off x="5721325" y="3375559"/>
            <a:ext cx="0" cy="3705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60"/>
          <p:cNvCxnSpPr>
            <a:stCxn id="348" idx="3"/>
          </p:cNvCxnSpPr>
          <p:nvPr/>
        </p:nvCxnSpPr>
        <p:spPr>
          <a:xfrm>
            <a:off x="7821850" y="3953722"/>
            <a:ext cx="413400" cy="0"/>
          </a:xfrm>
          <a:prstGeom prst="straightConnector1">
            <a:avLst/>
          </a:prstGeom>
          <a:noFill/>
          <a:ln w="19050" cap="flat" cmpd="sng">
            <a:solidFill>
              <a:srgbClr val="EC18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60"/>
          <p:cNvCxnSpPr/>
          <p:nvPr/>
        </p:nvCxnSpPr>
        <p:spPr>
          <a:xfrm rot="10800000">
            <a:off x="8211100" y="1561850"/>
            <a:ext cx="0" cy="2396400"/>
          </a:xfrm>
          <a:prstGeom prst="straightConnector1">
            <a:avLst/>
          </a:prstGeom>
          <a:noFill/>
          <a:ln w="19050" cap="flat" cmpd="sng">
            <a:solidFill>
              <a:srgbClr val="EC183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60"/>
          <p:cNvCxnSpPr>
            <a:stCxn id="343" idx="3"/>
          </p:cNvCxnSpPr>
          <p:nvPr/>
        </p:nvCxnSpPr>
        <p:spPr>
          <a:xfrm>
            <a:off x="6376525" y="1570100"/>
            <a:ext cx="1834500" cy="0"/>
          </a:xfrm>
          <a:prstGeom prst="straightConnector1">
            <a:avLst/>
          </a:prstGeom>
          <a:noFill/>
          <a:ln w="19050" cap="flat" cmpd="sng">
            <a:solidFill>
              <a:srgbClr val="EC183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55" name="Google Shape;355;p60"/>
          <p:cNvCxnSpPr>
            <a:stCxn id="345" idx="2"/>
            <a:endCxn id="348" idx="0"/>
          </p:cNvCxnSpPr>
          <p:nvPr/>
        </p:nvCxnSpPr>
        <p:spPr>
          <a:xfrm>
            <a:off x="5721325" y="3375559"/>
            <a:ext cx="1445400" cy="3705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60"/>
          <p:cNvSpPr txBox="1"/>
          <p:nvPr/>
        </p:nvSpPr>
        <p:spPr>
          <a:xfrm>
            <a:off x="5066125" y="1377650"/>
            <a:ext cx="13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&lt;Your Code&gt;</a:t>
            </a:r>
            <a:endParaRPr sz="13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7" name="Google Shape;357;p60"/>
          <p:cNvSpPr txBox="1"/>
          <p:nvPr/>
        </p:nvSpPr>
        <p:spPr>
          <a:xfrm>
            <a:off x="5066125" y="2107863"/>
            <a:ext cx="13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Expected Result</a:t>
            </a:r>
            <a:endParaRPr sz="13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8" name="Google Shape;358;p60"/>
          <p:cNvSpPr txBox="1"/>
          <p:nvPr/>
        </p:nvSpPr>
        <p:spPr>
          <a:xfrm>
            <a:off x="5066125" y="2975413"/>
            <a:ext cx="1310400" cy="3849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rPr>
              <a:t>Test</a:t>
            </a:r>
            <a:endParaRPr sz="1300" b="1">
              <a:solidFill>
                <a:srgbClr val="666666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9" name="Google Shape;359;p60"/>
          <p:cNvSpPr txBox="1"/>
          <p:nvPr/>
        </p:nvSpPr>
        <p:spPr>
          <a:xfrm>
            <a:off x="4695925" y="3761275"/>
            <a:ext cx="1736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Success/ Confirmation</a:t>
            </a:r>
            <a:endParaRPr sz="13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0" name="Google Shape;360;p60"/>
          <p:cNvSpPr txBox="1"/>
          <p:nvPr/>
        </p:nvSpPr>
        <p:spPr>
          <a:xfrm>
            <a:off x="6511450" y="3761275"/>
            <a:ext cx="13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Failure</a:t>
            </a:r>
            <a:endParaRPr sz="13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1" name="Google Shape;361;p60"/>
          <p:cNvSpPr txBox="1"/>
          <p:nvPr/>
        </p:nvSpPr>
        <p:spPr>
          <a:xfrm>
            <a:off x="6443950" y="2869900"/>
            <a:ext cx="1534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rPr>
              <a:t>Automate</a:t>
            </a:r>
            <a:endParaRPr sz="1300" b="1">
              <a:solidFill>
                <a:srgbClr val="666666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rPr>
              <a:t> &amp; Simplicity</a:t>
            </a:r>
            <a:endParaRPr sz="1300" b="1">
              <a:solidFill>
                <a:srgbClr val="666666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2" name="Google Shape;362;p60"/>
          <p:cNvSpPr txBox="1"/>
          <p:nvPr/>
        </p:nvSpPr>
        <p:spPr>
          <a:xfrm>
            <a:off x="6819500" y="1497450"/>
            <a:ext cx="170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Modify &amp; Fix</a:t>
            </a:r>
            <a:endParaRPr sz="13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3" name="Google Shape;363;p60"/>
          <p:cNvSpPr/>
          <p:nvPr/>
        </p:nvSpPr>
        <p:spPr>
          <a:xfrm>
            <a:off x="6291825" y="3005050"/>
            <a:ext cx="444600" cy="31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Automatización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69" name="Google Shape;369;p61"/>
          <p:cNvSpPr txBox="1"/>
          <p:nvPr/>
        </p:nvSpPr>
        <p:spPr>
          <a:xfrm>
            <a:off x="717750" y="1331600"/>
            <a:ext cx="75066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Test Runner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Assertion Library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0" name="Google Shape;370;p61"/>
          <p:cNvSpPr/>
          <p:nvPr/>
        </p:nvSpPr>
        <p:spPr>
          <a:xfrm>
            <a:off x="4572000" y="1331600"/>
            <a:ext cx="3793200" cy="7173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000" marR="121669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JEST es un framework que incluye tanto el test runner como la assertion library</a:t>
            </a:r>
            <a:endParaRPr sz="13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61"/>
          <p:cNvSpPr txBox="1"/>
          <p:nvPr/>
        </p:nvSpPr>
        <p:spPr>
          <a:xfrm>
            <a:off x="717750" y="24420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Frameworks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818250" y="3101950"/>
            <a:ext cx="18879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JUnit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Nunit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JMockit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73" name="Google Shape;373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825" y="3201500"/>
            <a:ext cx="934308" cy="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6348" y="3615175"/>
            <a:ext cx="925375" cy="3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6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6349" y="4112849"/>
            <a:ext cx="925375" cy="28119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/>
        </p:nvSpPr>
        <p:spPr>
          <a:xfrm>
            <a:off x="4708150" y="3148375"/>
            <a:ext cx="18879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EMMA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</a:pPr>
            <a:r>
              <a:rPr lang="e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PHPUnit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77" name="Google Shape;377;p61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0100" y="3201500"/>
            <a:ext cx="103909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1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0100" y="3680650"/>
            <a:ext cx="10761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BackEnd Testing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4" name="Google Shape;384;p62"/>
          <p:cNvSpPr txBox="1"/>
          <p:nvPr/>
        </p:nvSpPr>
        <p:spPr>
          <a:xfrm>
            <a:off x="2054601" y="2195575"/>
            <a:ext cx="12345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85" name="Google Shape;385;p6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BackEnd testing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1" name="Google Shape;391;p63"/>
          <p:cNvSpPr txBox="1"/>
          <p:nvPr/>
        </p:nvSpPr>
        <p:spPr>
          <a:xfrm>
            <a:off x="717750" y="1331600"/>
            <a:ext cx="75066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133"/>
                </a:solidFill>
                <a:latin typeface="Open Sans"/>
                <a:ea typeface="Open Sans"/>
                <a:cs typeface="Open Sans"/>
                <a:sym typeface="Open Sans"/>
              </a:rPr>
              <a:t>Nos garantiza que los datos contenidos en la base de datos de una aplicación y su estructura satisfagan los requisitos del proyecto.</a:t>
            </a:r>
            <a:endParaRPr sz="1500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333133"/>
                </a:solidFill>
                <a:latin typeface="Open Sans"/>
                <a:ea typeface="Open Sans"/>
                <a:cs typeface="Open Sans"/>
                <a:sym typeface="Open Sans"/>
              </a:rPr>
              <a:t>API Testing</a:t>
            </a:r>
            <a:endParaRPr sz="1800" b="1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133"/>
                </a:solidFill>
                <a:latin typeface="Open Sans"/>
                <a:ea typeface="Open Sans"/>
                <a:cs typeface="Open Sans"/>
                <a:sym typeface="Open Sans"/>
              </a:rPr>
              <a:t>Estas pruebas consisten en hacer peticiones HTTP (GET,POST,PUT,DELETE) y luego verificar la respuesta.</a:t>
            </a:r>
            <a:endParaRPr sz="1500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33133"/>
              </a:buClr>
              <a:buSzPts val="1500"/>
              <a:buFont typeface="Open Sans"/>
              <a:buChar char="●"/>
            </a:pPr>
            <a:r>
              <a:rPr lang="es" sz="1500">
                <a:solidFill>
                  <a:srgbClr val="333133"/>
                </a:solidFill>
                <a:latin typeface="Open Sans"/>
                <a:ea typeface="Open Sans"/>
                <a:cs typeface="Open Sans"/>
                <a:sym typeface="Open Sans"/>
              </a:rPr>
              <a:t>Se utiliza POSTMAN</a:t>
            </a:r>
            <a:endParaRPr sz="1500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3331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2" name="Google Shape;392;p63" descr="79280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298" y="3712750"/>
            <a:ext cx="1061700" cy="10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 title="é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Postman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98" name="Google Shape;398;p64"/>
          <p:cNvSpPr txBox="1"/>
          <p:nvPr/>
        </p:nvSpPr>
        <p:spPr>
          <a:xfrm>
            <a:off x="718200" y="1009975"/>
            <a:ext cx="77076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000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observa que al momento de enviar la petición se ejecutan todos los test relacionados a la misma. De esta manera, podemos crear un set de test vinculados a cada petición y verificar de manera rápida el estado de los mismos.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9" name="Google Shape;3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88" y="2044350"/>
            <a:ext cx="5310424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/>
        </p:nvSpPr>
        <p:spPr>
          <a:xfrm>
            <a:off x="3609750" y="1495200"/>
            <a:ext cx="27498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Automation Testing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5" name="Google Shape;405;p65"/>
          <p:cNvSpPr txBox="1"/>
          <p:nvPr/>
        </p:nvSpPr>
        <p:spPr>
          <a:xfrm>
            <a:off x="2054601" y="2195575"/>
            <a:ext cx="12345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06" name="Google Shape;406;p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/>
        </p:nvSpPr>
        <p:spPr>
          <a:xfrm>
            <a:off x="718200" y="517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Tipos de pruebas automatizadas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2" name="Google Shape;412;p66"/>
          <p:cNvSpPr txBox="1"/>
          <p:nvPr/>
        </p:nvSpPr>
        <p:spPr>
          <a:xfrm>
            <a:off x="718200" y="1144725"/>
            <a:ext cx="7707600" cy="3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pueden automatizar los siguientes tipos de pruebas:</a:t>
            </a:r>
            <a:endParaRPr sz="17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 Light"/>
              <a:buChar char="●"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Pruebas unitarias.</a:t>
            </a:r>
            <a:endParaRPr sz="17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 Light"/>
              <a:buChar char="●"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Pruebas de API.</a:t>
            </a:r>
            <a:endParaRPr sz="17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Open Sans Light"/>
              <a:buChar char="●"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Pruebas de interfaz gráfica.</a:t>
            </a:r>
            <a:endParaRPr sz="17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Otras pruebas que también pueden automatizarse son las de rendimiento, de regresión, de integración, de seguridad, pruebas de compatibilidad en diferentes navegadores, casos repetitivos.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/>
        </p:nvSpPr>
        <p:spPr>
          <a:xfrm>
            <a:off x="718200" y="517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Selenium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18" name="Google Shape;418;p67"/>
          <p:cNvSpPr txBox="1"/>
          <p:nvPr/>
        </p:nvSpPr>
        <p:spPr>
          <a:xfrm>
            <a:off x="718200" y="1144725"/>
            <a:ext cx="77076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 Light"/>
              <a:buChar char="●"/>
            </a:pPr>
            <a:r>
              <a:rPr lang="es" sz="1700">
                <a:solidFill>
                  <a:srgbClr val="666666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Es uno de los frameworks más importantes con los que se generan pruebas automatizadas.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Open Sans Light"/>
              <a:buChar char="●"/>
            </a:pPr>
            <a:r>
              <a:rPr lang="es" sz="1700">
                <a:solidFill>
                  <a:srgbClr val="666666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Permite a los usuarios simular interacciones realizadas por los usuarios finales.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9" name="Google Shape;419;p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4025" y="3447225"/>
            <a:ext cx="1648853" cy="11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7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3425" y="3368400"/>
            <a:ext cx="1356325" cy="11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875" y="3447225"/>
            <a:ext cx="1398037" cy="11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718200" y="6363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¿Qué es Testing?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791300" y="1389850"/>
            <a:ext cx="7023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Probar un software es un proceso que incluye diferentes actividades: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➔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Ejecución de prueba y comprobación de resultados.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➔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Planificación las pruebas.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➔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Análisis, diseño e implementación de las pruebas.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➔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Notificación del avance y resultado de la ejecución de pruebas.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Open Sans"/>
              <a:buChar char="➔"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Evaluación de la calidad de un objeto de prueba.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900" y="1881225"/>
            <a:ext cx="1219150" cy="1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/>
        </p:nvSpPr>
        <p:spPr>
          <a:xfrm>
            <a:off x="3609750" y="1495200"/>
            <a:ext cx="48975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Los 7 principios de Testing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4" name="Google Shape;114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9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/>
        </p:nvSpPr>
        <p:spPr>
          <a:xfrm>
            <a:off x="3609750" y="1495200"/>
            <a:ext cx="30870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Ciclo de Vida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7" name="Google Shape;127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6"/>
          <p:cNvSpPr txBox="1"/>
          <p:nvPr/>
        </p:nvSpPr>
        <p:spPr>
          <a:xfrm>
            <a:off x="679650" y="1405275"/>
            <a:ext cx="679800" cy="3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36"/>
          <p:cNvSpPr txBox="1"/>
          <p:nvPr/>
        </p:nvSpPr>
        <p:spPr>
          <a:xfrm>
            <a:off x="579150" y="4668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Ciclo de Vida de Pruebas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36"/>
          <p:cNvSpPr txBox="1"/>
          <p:nvPr/>
        </p:nvSpPr>
        <p:spPr>
          <a:xfrm>
            <a:off x="717750" y="1094350"/>
            <a:ext cx="75066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ciclo de vida de las pruebas de software consiste en las siguientes actividades principales: 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36"/>
          <p:cNvSpPr/>
          <p:nvPr/>
        </p:nvSpPr>
        <p:spPr>
          <a:xfrm>
            <a:off x="1770825" y="288025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Seguimiento y control</a:t>
            </a:r>
            <a:endParaRPr/>
          </a:p>
        </p:txBody>
      </p:sp>
      <p:sp>
        <p:nvSpPr>
          <p:cNvPr id="137" name="Google Shape;137;p36"/>
          <p:cNvSpPr/>
          <p:nvPr/>
        </p:nvSpPr>
        <p:spPr>
          <a:xfrm>
            <a:off x="1770825" y="352430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endParaRPr/>
          </a:p>
        </p:txBody>
      </p:sp>
      <p:sp>
        <p:nvSpPr>
          <p:cNvPr id="138" name="Google Shape;138;p36"/>
          <p:cNvSpPr/>
          <p:nvPr/>
        </p:nvSpPr>
        <p:spPr>
          <a:xfrm>
            <a:off x="4849275" y="355570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Conclusión</a:t>
            </a:r>
            <a:endParaRPr/>
          </a:p>
        </p:txBody>
      </p:sp>
      <p:sp>
        <p:nvSpPr>
          <p:cNvPr id="139" name="Google Shape;139;p36"/>
          <p:cNvSpPr/>
          <p:nvPr/>
        </p:nvSpPr>
        <p:spPr>
          <a:xfrm>
            <a:off x="4849275" y="288025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36"/>
          <p:cNvSpPr/>
          <p:nvPr/>
        </p:nvSpPr>
        <p:spPr>
          <a:xfrm>
            <a:off x="4849275" y="220480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Implementación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1770825" y="220480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Planificación </a:t>
            </a:r>
            <a:endParaRPr/>
          </a:p>
        </p:txBody>
      </p:sp>
      <p:sp>
        <p:nvSpPr>
          <p:cNvPr id="142" name="Google Shape;142;p36"/>
          <p:cNvSpPr/>
          <p:nvPr/>
        </p:nvSpPr>
        <p:spPr>
          <a:xfrm>
            <a:off x="1770825" y="4168350"/>
            <a:ext cx="2523000" cy="520800"/>
          </a:xfrm>
          <a:prstGeom prst="roundRect">
            <a:avLst>
              <a:gd name="adj" fmla="val 16667"/>
            </a:avLst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/>
        </p:nvSpPr>
        <p:spPr>
          <a:xfrm>
            <a:off x="3609750" y="1495200"/>
            <a:ext cx="2475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Niveles de Prueba</a:t>
            </a:r>
            <a:endParaRPr sz="37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3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60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9" name="Google Shape;149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Microsoft Office PowerPoint</Application>
  <PresentationFormat>Presentación en pantalla (16:9)</PresentationFormat>
  <Paragraphs>193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Rajdhani</vt:lpstr>
      <vt:lpstr>Arial</vt:lpstr>
      <vt:lpstr>Open Sans</vt:lpstr>
      <vt:lpstr>Open Sans Light</vt:lpstr>
      <vt:lpstr>Open Sans SemiBold</vt:lpstr>
      <vt:lpstr>Simple Light</vt:lpstr>
      <vt:lpstr>Simple Light</vt:lpstr>
      <vt:lpstr>Repaso Integrador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Integrador</dc:title>
  <dc:creator>MARIBEL</dc:creator>
  <cp:lastModifiedBy>MARIBEL</cp:lastModifiedBy>
  <cp:revision>1</cp:revision>
  <dcterms:modified xsi:type="dcterms:W3CDTF">2022-12-01T22:55:49Z</dcterms:modified>
</cp:coreProperties>
</file>