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20"/>
  </p:notesMasterIdLst>
  <p:sldIdLst>
    <p:sldId id="275" r:id="rId3"/>
    <p:sldId id="274" r:id="rId4"/>
    <p:sldId id="259" r:id="rId5"/>
    <p:sldId id="258" r:id="rId6"/>
    <p:sldId id="276" r:id="rId7"/>
    <p:sldId id="262" r:id="rId8"/>
    <p:sldId id="263" r:id="rId9"/>
    <p:sldId id="264" r:id="rId10"/>
    <p:sldId id="270" r:id="rId11"/>
    <p:sldId id="265" r:id="rId12"/>
    <p:sldId id="267" r:id="rId13"/>
    <p:sldId id="273" r:id="rId14"/>
    <p:sldId id="268" r:id="rId15"/>
    <p:sldId id="271" r:id="rId16"/>
    <p:sldId id="269" r:id="rId17"/>
    <p:sldId id="266" r:id="rId18"/>
    <p:sldId id="272" r:id="rId1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192" userDrawn="1">
          <p15:clr>
            <a:srgbClr val="A4A3A4"/>
          </p15:clr>
        </p15:guide>
        <p15:guide id="4" pos="5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3475" autoAdjust="0"/>
  </p:normalViewPr>
  <p:slideViewPr>
    <p:cSldViewPr>
      <p:cViewPr varScale="1">
        <p:scale>
          <a:sx n="56" d="100"/>
          <a:sy n="56" d="100"/>
        </p:scale>
        <p:origin x="1512" y="48"/>
      </p:cViewPr>
      <p:guideLst>
        <p:guide orient="horz" pos="2160"/>
        <p:guide pos="2880"/>
        <p:guide pos="192"/>
        <p:guide pos="556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0BC3D28D-9FEC-4002-924D-E4E045E8E193}" type="datetimeFigureOut">
              <a:rPr lang="es-ES" smtClean="0"/>
              <a:t>08/04/2019</a:t>
            </a:fld>
            <a:endParaRPr lang="es-E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136C298-D119-4C20-9DDE-7B5925B38854}" type="slidenum">
              <a:rPr lang="es-ES" smtClean="0"/>
              <a:t>‹#›</a:t>
            </a:fld>
            <a:endParaRPr lang="es-ES"/>
          </a:p>
        </p:txBody>
      </p:sp>
    </p:spTree>
    <p:extLst>
      <p:ext uri="{BB962C8B-B14F-4D97-AF65-F5344CB8AC3E}">
        <p14:creationId xmlns:p14="http://schemas.microsoft.com/office/powerpoint/2010/main" val="120504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000" b="0" i="0" u="none" strike="noStrike" kern="1200" baseline="0" dirty="0">
                <a:solidFill>
                  <a:schemeClr val="tx1"/>
                </a:solidFill>
                <a:latin typeface="+mn-lt"/>
                <a:ea typeface="+mn-ea"/>
                <a:cs typeface="+mn-cs"/>
              </a:rPr>
              <a:t>El campo de las cuestiones de las que se ocupa la física es muy vasto y nosotros en este primer curso lo vamos a limitar a una parte de ella, conocida con el nombre de</a:t>
            </a:r>
          </a:p>
          <a:p>
            <a:r>
              <a:rPr lang="es-ES" sz="1000" b="1" i="0" u="none" strike="noStrike" kern="1200" baseline="0" dirty="0">
                <a:solidFill>
                  <a:schemeClr val="tx1"/>
                </a:solidFill>
                <a:latin typeface="+mn-lt"/>
                <a:ea typeface="+mn-ea"/>
                <a:cs typeface="+mn-cs"/>
              </a:rPr>
              <a:t>mecánica</a:t>
            </a:r>
            <a:r>
              <a:rPr lang="es-ES" sz="1000" b="0" i="0" u="none" strike="noStrike" kern="1200" baseline="0" dirty="0">
                <a:solidFill>
                  <a:schemeClr val="tx1"/>
                </a:solidFill>
                <a:latin typeface="+mn-lt"/>
                <a:ea typeface="+mn-ea"/>
                <a:cs typeface="+mn-cs"/>
              </a:rPr>
              <a:t>. La mecánica estudia las relaciones mutuas que vinculan a 3 agentes fundamentales de la naturaleza: las fuerzas, la materia y el movimiento.</a:t>
            </a:r>
          </a:p>
          <a:p>
            <a:endParaRPr lang="es-ES" sz="1000" dirty="0"/>
          </a:p>
          <a:p>
            <a:r>
              <a:rPr lang="es-ES" sz="1000" b="1" dirty="0"/>
              <a:t>Partícula</a:t>
            </a:r>
            <a:r>
              <a:rPr lang="es-ES" sz="1000" dirty="0"/>
              <a:t>: A ese único punto al que quedará reducido un cuerpo a los fines de su estudio</a:t>
            </a:r>
            <a:r>
              <a:rPr lang="es-ES" sz="1000" baseline="0" dirty="0"/>
              <a:t>. </a:t>
            </a:r>
            <a:r>
              <a:rPr lang="es-ES" sz="1000" b="0" i="0" u="none" strike="noStrike" kern="1200" baseline="0" dirty="0">
                <a:solidFill>
                  <a:schemeClr val="tx1"/>
                </a:solidFill>
                <a:latin typeface="+mn-lt"/>
                <a:ea typeface="+mn-ea"/>
                <a:cs typeface="+mn-cs"/>
              </a:rPr>
              <a:t>si estudiamos el movimiento de un auto de carrera, no estudiaremos los infinitos movimientos que realizan cada uno de los infinitos puntos de la carrocería, sino que escogeremos un único punto del auto y describiremos el movimiento de ese único punto.</a:t>
            </a:r>
            <a:endParaRPr lang="es-ES" sz="1000" dirty="0"/>
          </a:p>
        </p:txBody>
      </p:sp>
      <p:sp>
        <p:nvSpPr>
          <p:cNvPr id="4" name="Slide Number Placeholder 3"/>
          <p:cNvSpPr>
            <a:spLocks noGrp="1"/>
          </p:cNvSpPr>
          <p:nvPr>
            <p:ph type="sldNum" sz="quarter" idx="10"/>
          </p:nvPr>
        </p:nvSpPr>
        <p:spPr/>
        <p:txBody>
          <a:bodyPr/>
          <a:lstStyle/>
          <a:p>
            <a:fld id="{4136C298-D119-4C20-9DDE-7B5925B38854}" type="slidenum">
              <a:rPr lang="es-ES" smtClean="0"/>
              <a:t>1</a:t>
            </a:fld>
            <a:endParaRPr lang="es-ES" dirty="0"/>
          </a:p>
        </p:txBody>
      </p:sp>
    </p:spTree>
    <p:extLst>
      <p:ext uri="{BB962C8B-B14F-4D97-AF65-F5344CB8AC3E}">
        <p14:creationId xmlns:p14="http://schemas.microsoft.com/office/powerpoint/2010/main" val="1024608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a:t> - Conclusión, si un tiro oblicuo se proyecta sobre los ejes cartesianos, en la dirección del eje “y” se tendrás un tiro vertical y/o caída libre, que es un MRUV y en la  dirección del eje “x” se tendrá un MRU.</a:t>
                </a:r>
              </a:p>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a:t> - Se pueden sustituir las componentes de la velocidad en las ecuaciones 1, 2 y 3</a:t>
                </a:r>
              </a:p>
              <a:p>
                <a:r>
                  <a:rPr lang="es-ES" sz="1600" dirty="0"/>
                  <a:t> - Ecuación de la trayectoria:</a:t>
                </a:r>
                <a:r>
                  <a:rPr lang="es-ES" sz="1600" baseline="0" dirty="0"/>
                  <a:t> </a:t>
                </a:r>
                <a:r>
                  <a:rPr lang="es-AR" sz="1600" kern="1200" dirty="0">
                    <a:solidFill>
                      <a:schemeClr val="tx1"/>
                    </a:solidFill>
                    <a:effectLst/>
                    <a:latin typeface="+mn-lt"/>
                    <a:ea typeface="+mn-ea"/>
                    <a:cs typeface="+mn-cs"/>
                  </a:rPr>
                  <a:t>Si resolvemos para t en la ecuación </a:t>
                </a:r>
                <a14:m>
                  <m:oMath xmlns:m="http://schemas.openxmlformats.org/officeDocument/2006/math">
                    <m:r>
                      <a:rPr lang="es-AR" sz="1600" i="1" kern="1200">
                        <a:solidFill>
                          <a:schemeClr val="tx1"/>
                        </a:solidFill>
                        <a:effectLst/>
                        <a:latin typeface="Cambria Math"/>
                        <a:ea typeface="+mn-ea"/>
                        <a:cs typeface="+mn-cs"/>
                      </a:rPr>
                      <m:t>𝑥</m:t>
                    </m:r>
                    <m:r>
                      <a:rPr lang="es-AR" sz="1600" i="1" kern="1200">
                        <a:solidFill>
                          <a:schemeClr val="tx1"/>
                        </a:solidFill>
                        <a:effectLst/>
                        <a:latin typeface="Cambria Math"/>
                        <a:ea typeface="+mn-ea"/>
                        <a:cs typeface="+mn-cs"/>
                      </a:rPr>
                      <m:t>=</m:t>
                    </m:r>
                    <m:d>
                      <m:dPr>
                        <m:ctrlPr>
                          <a:rPr lang="en-US" sz="1600" i="1" kern="1200">
                            <a:solidFill>
                              <a:schemeClr val="tx1"/>
                            </a:solidFill>
                            <a:effectLst/>
                            <a:latin typeface="Cambria Math" panose="02040503050406030204" pitchFamily="18" charset="0"/>
                            <a:ea typeface="+mn-ea"/>
                            <a:cs typeface="+mn-cs"/>
                          </a:rPr>
                        </m:ctrlPr>
                      </m:dPr>
                      <m:e>
                        <m:sSub>
                          <m:sSubPr>
                            <m:ctrlPr>
                              <a:rPr lang="en-US" sz="1600" i="1" kern="1200">
                                <a:solidFill>
                                  <a:schemeClr val="tx1"/>
                                </a:solidFill>
                                <a:effectLst/>
                                <a:latin typeface="Cambria Math" panose="02040503050406030204" pitchFamily="18" charset="0"/>
                                <a:ea typeface="+mn-ea"/>
                                <a:cs typeface="+mn-cs"/>
                              </a:rPr>
                            </m:ctrlPr>
                          </m:sSubPr>
                          <m:e>
                            <m:r>
                              <a:rPr lang="es-AR" sz="1600" i="1" kern="1200">
                                <a:solidFill>
                                  <a:schemeClr val="tx1"/>
                                </a:solidFill>
                                <a:effectLst/>
                                <a:latin typeface="Cambria Math"/>
                                <a:ea typeface="+mn-ea"/>
                                <a:cs typeface="+mn-cs"/>
                              </a:rPr>
                              <m:t>𝑣</m:t>
                            </m:r>
                          </m:e>
                          <m:sub>
                            <m:r>
                              <a:rPr lang="es-AR" sz="1600" i="1" kern="1200">
                                <a:solidFill>
                                  <a:schemeClr val="tx1"/>
                                </a:solidFill>
                                <a:effectLst/>
                                <a:latin typeface="Cambria Math"/>
                                <a:ea typeface="+mn-ea"/>
                                <a:cs typeface="+mn-cs"/>
                              </a:rPr>
                              <m:t>𝑜</m:t>
                            </m:r>
                          </m:sub>
                        </m:sSub>
                        <m:r>
                          <a:rPr lang="es-AR" sz="1600" i="1" kern="1200">
                            <a:solidFill>
                              <a:schemeClr val="tx1"/>
                            </a:solidFill>
                            <a:effectLst/>
                            <a:latin typeface="Cambria Math"/>
                            <a:ea typeface="+mn-ea"/>
                            <a:cs typeface="+mn-cs"/>
                          </a:rPr>
                          <m:t>.</m:t>
                        </m:r>
                        <m:func>
                          <m:funcPr>
                            <m:ctrlPr>
                              <a:rPr lang="en-US" sz="1600" i="1" kern="1200">
                                <a:solidFill>
                                  <a:schemeClr val="tx1"/>
                                </a:solidFill>
                                <a:effectLst/>
                                <a:latin typeface="Cambria Math" panose="02040503050406030204" pitchFamily="18" charset="0"/>
                                <a:ea typeface="+mn-ea"/>
                                <a:cs typeface="+mn-cs"/>
                              </a:rPr>
                            </m:ctrlPr>
                          </m:funcPr>
                          <m:fName>
                            <m:r>
                              <m:rPr>
                                <m:sty m:val="p"/>
                              </m:rPr>
                              <a:rPr lang="es-ES" sz="1600" kern="1200">
                                <a:solidFill>
                                  <a:schemeClr val="tx1"/>
                                </a:solidFill>
                                <a:effectLst/>
                                <a:latin typeface="Cambria Math"/>
                                <a:ea typeface="+mn-ea"/>
                                <a:cs typeface="+mn-cs"/>
                              </a:rPr>
                              <m:t>cos</m:t>
                            </m:r>
                          </m:fName>
                          <m:e>
                            <m:sSub>
                              <m:sSubPr>
                                <m:ctrlPr>
                                  <a:rPr lang="en-US" sz="1600" i="1" kern="1200">
                                    <a:solidFill>
                                      <a:schemeClr val="tx1"/>
                                    </a:solidFill>
                                    <a:effectLst/>
                                    <a:latin typeface="Cambria Math" panose="02040503050406030204" pitchFamily="18" charset="0"/>
                                    <a:ea typeface="+mn-ea"/>
                                    <a:cs typeface="+mn-cs"/>
                                  </a:rPr>
                                </m:ctrlPr>
                              </m:sSubPr>
                              <m:e>
                                <m:r>
                                  <a:rPr lang="es-AR" sz="1600" i="1" kern="1200">
                                    <a:solidFill>
                                      <a:schemeClr val="tx1"/>
                                    </a:solidFill>
                                    <a:effectLst/>
                                    <a:latin typeface="Cambria Math"/>
                                    <a:ea typeface="+mn-ea"/>
                                    <a:cs typeface="+mn-cs"/>
                                  </a:rPr>
                                  <m:t>∅</m:t>
                                </m:r>
                              </m:e>
                              <m:sub>
                                <m:r>
                                  <a:rPr lang="es-AR" sz="1600" i="1" kern="1200">
                                    <a:solidFill>
                                      <a:schemeClr val="tx1"/>
                                    </a:solidFill>
                                    <a:effectLst/>
                                    <a:latin typeface="Cambria Math"/>
                                    <a:ea typeface="+mn-ea"/>
                                    <a:cs typeface="+mn-cs"/>
                                  </a:rPr>
                                  <m:t>𝑜</m:t>
                                </m:r>
                              </m:sub>
                            </m:sSub>
                          </m:e>
                        </m:func>
                      </m:e>
                    </m:d>
                    <m:r>
                      <a:rPr lang="es-AR" sz="1600" i="1" kern="1200">
                        <a:solidFill>
                          <a:schemeClr val="tx1"/>
                        </a:solidFill>
                        <a:effectLst/>
                        <a:latin typeface="Cambria Math"/>
                        <a:ea typeface="+mn-ea"/>
                        <a:cs typeface="+mn-cs"/>
                      </a:rPr>
                      <m:t>.</m:t>
                    </m:r>
                    <m:r>
                      <a:rPr lang="es-AR" sz="1600" i="1" kern="1200">
                        <a:solidFill>
                          <a:schemeClr val="tx1"/>
                        </a:solidFill>
                        <a:effectLst/>
                        <a:latin typeface="Cambria Math"/>
                        <a:ea typeface="+mn-ea"/>
                        <a:cs typeface="+mn-cs"/>
                      </a:rPr>
                      <m:t>𝑡</m:t>
                    </m:r>
                  </m:oMath>
                </a14:m>
                <a:r>
                  <a:rPr lang="es-AR" sz="1600" kern="1200" dirty="0">
                    <a:solidFill>
                      <a:schemeClr val="tx1"/>
                    </a:solidFill>
                    <a:effectLst/>
                    <a:latin typeface="+mn-lt"/>
                    <a:ea typeface="+mn-ea"/>
                    <a:cs typeface="+mn-cs"/>
                  </a:rPr>
                  <a:t>  y sustituimos esta expresión para t en la ecuación </a:t>
                </a:r>
                <a14:m>
                  <m:oMath xmlns:m="http://schemas.openxmlformats.org/officeDocument/2006/math">
                    <m:r>
                      <a:rPr lang="es-AR" sz="1600" i="1" kern="1200">
                        <a:solidFill>
                          <a:schemeClr val="tx1"/>
                        </a:solidFill>
                        <a:effectLst/>
                        <a:latin typeface="Cambria Math"/>
                        <a:ea typeface="+mn-ea"/>
                        <a:cs typeface="+mn-cs"/>
                      </a:rPr>
                      <m:t>𝑦</m:t>
                    </m:r>
                    <m:r>
                      <a:rPr lang="es-AR" sz="1600" i="1" kern="1200">
                        <a:solidFill>
                          <a:schemeClr val="tx1"/>
                        </a:solidFill>
                        <a:effectLst/>
                        <a:latin typeface="Cambria Math"/>
                        <a:ea typeface="+mn-ea"/>
                        <a:cs typeface="+mn-cs"/>
                      </a:rPr>
                      <m:t>=</m:t>
                    </m:r>
                    <m:d>
                      <m:dPr>
                        <m:ctrlPr>
                          <a:rPr lang="en-US" sz="1600" i="1" kern="1200">
                            <a:solidFill>
                              <a:schemeClr val="tx1"/>
                            </a:solidFill>
                            <a:effectLst/>
                            <a:latin typeface="Cambria Math" panose="02040503050406030204" pitchFamily="18" charset="0"/>
                            <a:ea typeface="+mn-ea"/>
                            <a:cs typeface="+mn-cs"/>
                          </a:rPr>
                        </m:ctrlPr>
                      </m:dPr>
                      <m:e>
                        <m:sSub>
                          <m:sSubPr>
                            <m:ctrlPr>
                              <a:rPr lang="en-US" sz="1600" i="1" kern="1200">
                                <a:solidFill>
                                  <a:schemeClr val="tx1"/>
                                </a:solidFill>
                                <a:effectLst/>
                                <a:latin typeface="Cambria Math" panose="02040503050406030204" pitchFamily="18" charset="0"/>
                                <a:ea typeface="+mn-ea"/>
                                <a:cs typeface="+mn-cs"/>
                              </a:rPr>
                            </m:ctrlPr>
                          </m:sSubPr>
                          <m:e>
                            <m:r>
                              <a:rPr lang="es-AR" sz="1600" i="1" kern="1200">
                                <a:solidFill>
                                  <a:schemeClr val="tx1"/>
                                </a:solidFill>
                                <a:effectLst/>
                                <a:latin typeface="Cambria Math"/>
                                <a:ea typeface="+mn-ea"/>
                                <a:cs typeface="+mn-cs"/>
                              </a:rPr>
                              <m:t>𝑣</m:t>
                            </m:r>
                          </m:e>
                          <m:sub>
                            <m:r>
                              <a:rPr lang="es-AR" sz="1600" i="1" kern="1200">
                                <a:solidFill>
                                  <a:schemeClr val="tx1"/>
                                </a:solidFill>
                                <a:effectLst/>
                                <a:latin typeface="Cambria Math"/>
                                <a:ea typeface="+mn-ea"/>
                                <a:cs typeface="+mn-cs"/>
                              </a:rPr>
                              <m:t>𝑜</m:t>
                            </m:r>
                          </m:sub>
                        </m:sSub>
                        <m:r>
                          <a:rPr lang="es-AR" sz="1600" i="1" kern="1200">
                            <a:solidFill>
                              <a:schemeClr val="tx1"/>
                            </a:solidFill>
                            <a:effectLst/>
                            <a:latin typeface="Cambria Math"/>
                            <a:ea typeface="+mn-ea"/>
                            <a:cs typeface="+mn-cs"/>
                          </a:rPr>
                          <m:t>.</m:t>
                        </m:r>
                        <m:func>
                          <m:funcPr>
                            <m:ctrlPr>
                              <a:rPr lang="en-US" sz="1600" i="1" kern="1200">
                                <a:solidFill>
                                  <a:schemeClr val="tx1"/>
                                </a:solidFill>
                                <a:effectLst/>
                                <a:latin typeface="Cambria Math" panose="02040503050406030204" pitchFamily="18" charset="0"/>
                                <a:ea typeface="+mn-ea"/>
                                <a:cs typeface="+mn-cs"/>
                              </a:rPr>
                            </m:ctrlPr>
                          </m:funcPr>
                          <m:fName>
                            <m:r>
                              <m:rPr>
                                <m:sty m:val="p"/>
                              </m:rPr>
                              <a:rPr lang="es-ES" sz="1600" kern="1200">
                                <a:solidFill>
                                  <a:schemeClr val="tx1"/>
                                </a:solidFill>
                                <a:effectLst/>
                                <a:latin typeface="Cambria Math"/>
                                <a:ea typeface="+mn-ea"/>
                                <a:cs typeface="+mn-cs"/>
                              </a:rPr>
                              <m:t>sen</m:t>
                            </m:r>
                          </m:fName>
                          <m:e>
                            <m:sSub>
                              <m:sSubPr>
                                <m:ctrlPr>
                                  <a:rPr lang="en-US" sz="1600" i="1" kern="1200">
                                    <a:solidFill>
                                      <a:schemeClr val="tx1"/>
                                    </a:solidFill>
                                    <a:effectLst/>
                                    <a:latin typeface="Cambria Math" panose="02040503050406030204" pitchFamily="18" charset="0"/>
                                    <a:ea typeface="+mn-ea"/>
                                    <a:cs typeface="+mn-cs"/>
                                  </a:rPr>
                                </m:ctrlPr>
                              </m:sSubPr>
                              <m:e>
                                <m:r>
                                  <a:rPr lang="es-AR" sz="1600" i="1" kern="1200">
                                    <a:solidFill>
                                      <a:schemeClr val="tx1"/>
                                    </a:solidFill>
                                    <a:effectLst/>
                                    <a:latin typeface="Cambria Math"/>
                                    <a:ea typeface="+mn-ea"/>
                                    <a:cs typeface="+mn-cs"/>
                                  </a:rPr>
                                  <m:t>∅</m:t>
                                </m:r>
                              </m:e>
                              <m:sub>
                                <m:r>
                                  <a:rPr lang="es-AR" sz="1600" i="1" kern="1200">
                                    <a:solidFill>
                                      <a:schemeClr val="tx1"/>
                                    </a:solidFill>
                                    <a:effectLst/>
                                    <a:latin typeface="Cambria Math"/>
                                    <a:ea typeface="+mn-ea"/>
                                    <a:cs typeface="+mn-cs"/>
                                  </a:rPr>
                                  <m:t>𝑜</m:t>
                                </m:r>
                              </m:sub>
                            </m:sSub>
                          </m:e>
                        </m:func>
                      </m:e>
                    </m:d>
                    <m:r>
                      <a:rPr lang="es-AR" sz="1600" i="1" kern="1200">
                        <a:solidFill>
                          <a:schemeClr val="tx1"/>
                        </a:solidFill>
                        <a:effectLst/>
                        <a:latin typeface="Cambria Math"/>
                        <a:ea typeface="+mn-ea"/>
                        <a:cs typeface="+mn-cs"/>
                      </a:rPr>
                      <m:t>.</m:t>
                    </m:r>
                    <m:r>
                      <a:rPr lang="es-AR" sz="1600" i="1" kern="1200">
                        <a:solidFill>
                          <a:schemeClr val="tx1"/>
                        </a:solidFill>
                        <a:effectLst/>
                        <a:latin typeface="Cambria Math"/>
                        <a:ea typeface="+mn-ea"/>
                        <a:cs typeface="+mn-cs"/>
                      </a:rPr>
                      <m:t>𝑡</m:t>
                    </m:r>
                    <m:r>
                      <a:rPr lang="es-AR" sz="1600" i="1" kern="1200">
                        <a:solidFill>
                          <a:schemeClr val="tx1"/>
                        </a:solidFill>
                        <a:effectLst/>
                        <a:latin typeface="Cambria Math"/>
                        <a:ea typeface="+mn-ea"/>
                        <a:cs typeface="+mn-cs"/>
                      </a:rPr>
                      <m:t>−</m:t>
                    </m:r>
                    <m:f>
                      <m:fPr>
                        <m:ctrlPr>
                          <a:rPr lang="en-US" sz="1600" i="1" kern="1200">
                            <a:solidFill>
                              <a:schemeClr val="tx1"/>
                            </a:solidFill>
                            <a:effectLst/>
                            <a:latin typeface="Cambria Math" panose="02040503050406030204" pitchFamily="18" charset="0"/>
                            <a:ea typeface="+mn-ea"/>
                            <a:cs typeface="+mn-cs"/>
                          </a:rPr>
                        </m:ctrlPr>
                      </m:fPr>
                      <m:num>
                        <m:r>
                          <a:rPr lang="es-AR" sz="1600" i="1" kern="1200">
                            <a:solidFill>
                              <a:schemeClr val="tx1"/>
                            </a:solidFill>
                            <a:effectLst/>
                            <a:latin typeface="Cambria Math"/>
                            <a:ea typeface="+mn-ea"/>
                            <a:cs typeface="+mn-cs"/>
                          </a:rPr>
                          <m:t>1</m:t>
                        </m:r>
                      </m:num>
                      <m:den>
                        <m:r>
                          <a:rPr lang="es-AR" sz="1600" i="1" kern="1200">
                            <a:solidFill>
                              <a:schemeClr val="tx1"/>
                            </a:solidFill>
                            <a:effectLst/>
                            <a:latin typeface="Cambria Math"/>
                            <a:ea typeface="+mn-ea"/>
                            <a:cs typeface="+mn-cs"/>
                          </a:rPr>
                          <m:t>2</m:t>
                        </m:r>
                      </m:den>
                    </m:f>
                    <m:r>
                      <a:rPr lang="es-AR" sz="1600" i="1" kern="1200">
                        <a:solidFill>
                          <a:schemeClr val="tx1"/>
                        </a:solidFill>
                        <a:effectLst/>
                        <a:latin typeface="Cambria Math"/>
                        <a:ea typeface="+mn-ea"/>
                        <a:cs typeface="+mn-cs"/>
                      </a:rPr>
                      <m:t>.</m:t>
                    </m:r>
                    <m:r>
                      <a:rPr lang="es-AR" sz="1600" i="1" kern="1200">
                        <a:solidFill>
                          <a:schemeClr val="tx1"/>
                        </a:solidFill>
                        <a:effectLst/>
                        <a:latin typeface="Cambria Math"/>
                        <a:ea typeface="+mn-ea"/>
                        <a:cs typeface="+mn-cs"/>
                      </a:rPr>
                      <m:t>𝑔</m:t>
                    </m:r>
                    <m:r>
                      <a:rPr lang="es-AR" sz="1600" i="1" kern="1200">
                        <a:solidFill>
                          <a:schemeClr val="tx1"/>
                        </a:solidFill>
                        <a:effectLst/>
                        <a:latin typeface="Cambria Math"/>
                        <a:ea typeface="+mn-ea"/>
                        <a:cs typeface="+mn-cs"/>
                      </a:rPr>
                      <m:t>.</m:t>
                    </m:r>
                    <m:sSup>
                      <m:sSupPr>
                        <m:ctrlPr>
                          <a:rPr lang="en-US" sz="1600" i="1" kern="1200">
                            <a:solidFill>
                              <a:schemeClr val="tx1"/>
                            </a:solidFill>
                            <a:effectLst/>
                            <a:latin typeface="Cambria Math" panose="02040503050406030204" pitchFamily="18" charset="0"/>
                            <a:ea typeface="+mn-ea"/>
                            <a:cs typeface="+mn-cs"/>
                          </a:rPr>
                        </m:ctrlPr>
                      </m:sSupPr>
                      <m:e>
                        <m:r>
                          <a:rPr lang="es-AR" sz="1600" i="1" kern="1200">
                            <a:solidFill>
                              <a:schemeClr val="tx1"/>
                            </a:solidFill>
                            <a:effectLst/>
                            <a:latin typeface="Cambria Math"/>
                            <a:ea typeface="+mn-ea"/>
                            <a:cs typeface="+mn-cs"/>
                          </a:rPr>
                          <m:t>𝑡</m:t>
                        </m:r>
                      </m:e>
                      <m:sup>
                        <m:r>
                          <a:rPr lang="es-AR" sz="1600" i="1" kern="1200">
                            <a:solidFill>
                              <a:schemeClr val="tx1"/>
                            </a:solidFill>
                            <a:effectLst/>
                            <a:latin typeface="Cambria Math"/>
                            <a:ea typeface="+mn-ea"/>
                            <a:cs typeface="+mn-cs"/>
                          </a:rPr>
                          <m:t>2</m:t>
                        </m:r>
                      </m:sup>
                    </m:sSup>
                  </m:oMath>
                </a14:m>
                <a:r>
                  <a:rPr lang="es-AR" sz="1600" kern="1200" dirty="0">
                    <a:solidFill>
                      <a:schemeClr val="tx1"/>
                    </a:solidFill>
                    <a:effectLst/>
                    <a:latin typeface="+mn-lt"/>
                    <a:ea typeface="+mn-ea"/>
                    <a:cs typeface="+mn-cs"/>
                  </a:rPr>
                  <a:t>, encontramos que </a:t>
                </a:r>
                <a:r>
                  <a:rPr lang="es-ES" sz="1600" kern="1200" dirty="0">
                    <a:solidFill>
                      <a:schemeClr val="tx1"/>
                    </a:solidFill>
                    <a:effectLst/>
                    <a:latin typeface="+mn-lt"/>
                    <a:ea typeface="+mn-ea"/>
                    <a:cs typeface="+mn-cs"/>
                  </a:rPr>
                  <a:t>la</a:t>
                </a:r>
                <a:r>
                  <a:rPr lang="es-ES" sz="1600" kern="1200" baseline="0" dirty="0">
                    <a:solidFill>
                      <a:schemeClr val="tx1"/>
                    </a:solidFill>
                    <a:effectLst/>
                    <a:latin typeface="+mn-lt"/>
                    <a:ea typeface="+mn-ea"/>
                    <a:cs typeface="+mn-cs"/>
                  </a:rPr>
                  <a:t> ecuación de trayectoria será la mostrada en este </a:t>
                </a:r>
                <a:r>
                  <a:rPr lang="es-ES" sz="1600" kern="1200" baseline="0" dirty="0" err="1">
                    <a:solidFill>
                      <a:schemeClr val="tx1"/>
                    </a:solidFill>
                    <a:effectLst/>
                    <a:latin typeface="+mn-lt"/>
                    <a:ea typeface="+mn-ea"/>
                    <a:cs typeface="+mn-cs"/>
                  </a:rPr>
                  <a:t>slide</a:t>
                </a:r>
                <a:endParaRPr lang="es-ES" sz="1600" kern="1200" baseline="0" dirty="0">
                  <a:solidFill>
                    <a:schemeClr val="tx1"/>
                  </a:solidFill>
                  <a:effectLst/>
                  <a:latin typeface="+mn-lt"/>
                  <a:ea typeface="+mn-ea"/>
                  <a:cs typeface="+mn-cs"/>
                </a:endParaRPr>
              </a:p>
              <a:p>
                <a:endParaRPr lang="en-US" sz="16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 - Conclusión</a:t>
                </a:r>
                <a:r>
                  <a:rPr lang="es-ES" sz="1200" dirty="0" smtClean="0"/>
                  <a:t>, si un tiro oblicuo se proyecta sobre los ejes cartesianos, en la dirección del eje “y” se tendrás un tiro vertical y/o caída libre, que es un MRUV y en la  dirección del eje “x” se tendrá un MRU</a:t>
                </a:r>
                <a:r>
                  <a:rPr lang="es-E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 - Se pueden sustituir las componentes de la velocidad en las ecuaciones 1, 2 y 3</a:t>
                </a:r>
                <a:endParaRPr lang="es-ES" sz="1200" dirty="0" smtClean="0"/>
              </a:p>
              <a:p>
                <a:r>
                  <a:rPr lang="es-ES" dirty="0" smtClean="0"/>
                  <a:t> - Ecuación </a:t>
                </a:r>
                <a:r>
                  <a:rPr lang="es-ES" dirty="0" smtClean="0"/>
                  <a:t>de la trayectoria:</a:t>
                </a:r>
                <a:r>
                  <a:rPr lang="es-ES" baseline="0" dirty="0" smtClean="0"/>
                  <a:t> </a:t>
                </a:r>
                <a:r>
                  <a:rPr lang="es-AR" sz="1200" kern="1200" dirty="0" smtClean="0">
                    <a:solidFill>
                      <a:schemeClr val="tx1"/>
                    </a:solidFill>
                    <a:effectLst/>
                    <a:latin typeface="+mn-lt"/>
                    <a:ea typeface="+mn-ea"/>
                    <a:cs typeface="+mn-cs"/>
                  </a:rPr>
                  <a:t>Si resolvemos para t en la ecuación </a:t>
                </a:r>
                <a:r>
                  <a:rPr lang="es-AR" sz="1200" i="0" kern="1200">
                    <a:solidFill>
                      <a:schemeClr val="tx1"/>
                    </a:solidFill>
                    <a:effectLst/>
                    <a:latin typeface="+mn-lt"/>
                    <a:ea typeface="+mn-ea"/>
                    <a:cs typeface="+mn-cs"/>
                  </a:rPr>
                  <a:t>𝑥=</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cos</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 ).𝑡</a:t>
                </a:r>
                <a:r>
                  <a:rPr lang="es-AR" sz="1200" kern="1200" dirty="0">
                    <a:solidFill>
                      <a:schemeClr val="tx1"/>
                    </a:solidFill>
                    <a:effectLst/>
                    <a:latin typeface="+mn-lt"/>
                    <a:ea typeface="+mn-ea"/>
                    <a:cs typeface="+mn-cs"/>
                  </a:rPr>
                  <a:t>  y sustituimos esta expresión para t en la ecuación </a:t>
                </a:r>
                <a:r>
                  <a:rPr lang="es-AR" sz="1200" i="0" kern="1200">
                    <a:solidFill>
                      <a:schemeClr val="tx1"/>
                    </a:solidFill>
                    <a:effectLst/>
                    <a:latin typeface="+mn-lt"/>
                    <a:ea typeface="+mn-ea"/>
                    <a:cs typeface="+mn-cs"/>
                  </a:rPr>
                  <a:t>𝑦=</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sen</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 ).𝑡−1</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2.𝑔.𝑡</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a:t>
                </a:r>
                <a:r>
                  <a:rPr lang="es-AR" sz="1200" kern="1200" dirty="0">
                    <a:solidFill>
                      <a:schemeClr val="tx1"/>
                    </a:solidFill>
                    <a:effectLst/>
                    <a:latin typeface="+mn-lt"/>
                    <a:ea typeface="+mn-ea"/>
                    <a:cs typeface="+mn-cs"/>
                  </a:rPr>
                  <a:t>, encontramos que </a:t>
                </a:r>
                <a:r>
                  <a:rPr lang="es-ES" sz="1200" kern="1200" dirty="0" smtClean="0">
                    <a:solidFill>
                      <a:schemeClr val="tx1"/>
                    </a:solidFill>
                    <a:effectLst/>
                    <a:latin typeface="+mn-lt"/>
                    <a:ea typeface="+mn-ea"/>
                    <a:cs typeface="+mn-cs"/>
                  </a:rPr>
                  <a:t>la</a:t>
                </a:r>
                <a:r>
                  <a:rPr lang="es-ES" sz="1200" kern="1200" baseline="0" dirty="0" smtClean="0">
                    <a:solidFill>
                      <a:schemeClr val="tx1"/>
                    </a:solidFill>
                    <a:effectLst/>
                    <a:latin typeface="+mn-lt"/>
                    <a:ea typeface="+mn-ea"/>
                    <a:cs typeface="+mn-cs"/>
                  </a:rPr>
                  <a:t> ecuación de trayectoria será la mostrada en este </a:t>
                </a:r>
                <a:r>
                  <a:rPr lang="es-ES" sz="1200" kern="1200" baseline="0" dirty="0" err="1" smtClean="0">
                    <a:solidFill>
                      <a:schemeClr val="tx1"/>
                    </a:solidFill>
                    <a:effectLst/>
                    <a:latin typeface="+mn-lt"/>
                    <a:ea typeface="+mn-ea"/>
                    <a:cs typeface="+mn-cs"/>
                  </a:rPr>
                  <a:t>slide</a:t>
                </a:r>
                <a:endParaRPr lang="es-E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11</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a:solidFill>
                      <a:schemeClr val="tx1"/>
                    </a:solidFill>
                    <a:effectLst/>
                    <a:latin typeface="+mn-lt"/>
                    <a:ea typeface="+mn-ea"/>
                    <a:cs typeface="+mn-cs"/>
                  </a:rPr>
                  <a:t> </a:t>
                </a:r>
                <a:r>
                  <a:rPr lang="es-AR" sz="1400" kern="1200" dirty="0">
                    <a:solidFill>
                      <a:schemeClr val="tx1"/>
                    </a:solidFill>
                    <a:effectLst/>
                    <a:latin typeface="+mn-lt"/>
                    <a:ea typeface="+mn-ea"/>
                    <a:cs typeface="+mn-cs"/>
                  </a:rPr>
                  <a:t>- Se puede determinar h (Altura máxima) al observar que en la altura máxima,  </a:t>
                </a:r>
                <a14:m>
                  <m:oMath xmlns:m="http://schemas.openxmlformats.org/officeDocument/2006/math">
                    <m:r>
                      <a:rPr lang="es-AR" sz="1400" i="1" kern="1200">
                        <a:solidFill>
                          <a:schemeClr val="tx1"/>
                        </a:solidFill>
                        <a:effectLst/>
                        <a:latin typeface="Cambria Math"/>
                        <a:ea typeface="+mn-ea"/>
                        <a:cs typeface="+mn-cs"/>
                      </a:rPr>
                      <m:t> </m:t>
                    </m:r>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𝑦</m:t>
                        </m:r>
                      </m:sub>
                    </m:sSub>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𝑜</m:t>
                    </m:r>
                  </m:oMath>
                </a14:m>
                <a:r>
                  <a:rPr lang="es-AR" sz="1400" kern="1200" dirty="0">
                    <a:solidFill>
                      <a:schemeClr val="tx1"/>
                    </a:solidFill>
                    <a:effectLst/>
                    <a:latin typeface="+mn-lt"/>
                    <a:ea typeface="+mn-ea"/>
                    <a:cs typeface="+mn-cs"/>
                  </a:rPr>
                  <a:t>. En consecuencia, puede usarse la ecuación </a:t>
                </a:r>
                <a14:m>
                  <m:oMath xmlns:m="http://schemas.openxmlformats.org/officeDocument/2006/math">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𝑦</m:t>
                        </m:r>
                      </m:sub>
                    </m:sSub>
                    <m:r>
                      <a:rPr lang="es-AR" sz="1400" i="1" kern="1200">
                        <a:solidFill>
                          <a:schemeClr val="tx1"/>
                        </a:solidFill>
                        <a:effectLst/>
                        <a:latin typeface="Cambria Math"/>
                        <a:ea typeface="+mn-ea"/>
                        <a:cs typeface="+mn-cs"/>
                      </a:rPr>
                      <m:t>=</m:t>
                    </m:r>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𝑜</m:t>
                        </m:r>
                      </m:sub>
                    </m:sSub>
                    <m:r>
                      <a:rPr lang="es-AR" sz="1400" i="1" kern="1200">
                        <a:solidFill>
                          <a:schemeClr val="tx1"/>
                        </a:solidFill>
                        <a:effectLst/>
                        <a:latin typeface="Cambria Math"/>
                        <a:ea typeface="+mn-ea"/>
                        <a:cs typeface="+mn-cs"/>
                      </a:rPr>
                      <m:t>.</m:t>
                    </m:r>
                    <m:func>
                      <m:funcPr>
                        <m:ctrlPr>
                          <a:rPr lang="en-US" sz="1400" i="1" kern="1200">
                            <a:solidFill>
                              <a:schemeClr val="tx1"/>
                            </a:solidFill>
                            <a:effectLst/>
                            <a:latin typeface="Cambria Math" panose="02040503050406030204" pitchFamily="18" charset="0"/>
                            <a:ea typeface="+mn-ea"/>
                            <a:cs typeface="+mn-cs"/>
                          </a:rPr>
                        </m:ctrlPr>
                      </m:funcPr>
                      <m:fName>
                        <m:r>
                          <m:rPr>
                            <m:sty m:val="p"/>
                          </m:rPr>
                          <a:rPr lang="es-ES" sz="1400" kern="1200">
                            <a:solidFill>
                              <a:schemeClr val="tx1"/>
                            </a:solidFill>
                            <a:effectLst/>
                            <a:latin typeface="Cambria Math"/>
                            <a:ea typeface="+mn-ea"/>
                            <a:cs typeface="+mn-cs"/>
                          </a:rPr>
                          <m:t>sen</m:t>
                        </m:r>
                      </m:fName>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m:t>
                            </m:r>
                          </m:e>
                          <m:sub>
                            <m:r>
                              <a:rPr lang="es-AR" sz="1400" i="1" kern="1200">
                                <a:solidFill>
                                  <a:schemeClr val="tx1"/>
                                </a:solidFill>
                                <a:effectLst/>
                                <a:latin typeface="Cambria Math"/>
                                <a:ea typeface="+mn-ea"/>
                                <a:cs typeface="+mn-cs"/>
                              </a:rPr>
                              <m:t>𝑜</m:t>
                            </m:r>
                          </m:sub>
                        </m:sSub>
                      </m:e>
                    </m:func>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𝑔</m:t>
                    </m:r>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𝑡</m:t>
                    </m:r>
                  </m:oMath>
                </a14:m>
                <a:r>
                  <a:rPr lang="es-AR" sz="1400" kern="1200" dirty="0">
                    <a:solidFill>
                      <a:schemeClr val="tx1"/>
                    </a:solidFill>
                    <a:effectLst/>
                    <a:latin typeface="+mn-lt"/>
                    <a:ea typeface="+mn-ea"/>
                    <a:cs typeface="+mn-cs"/>
                  </a:rPr>
                  <a:t>  para determinar el tiempo </a:t>
                </a:r>
                <a14:m>
                  <m:oMath xmlns:m="http://schemas.openxmlformats.org/officeDocument/2006/math">
                    <m:r>
                      <a:rPr lang="es-AR" sz="1400" i="1" kern="1200">
                        <a:solidFill>
                          <a:schemeClr val="tx1"/>
                        </a:solidFill>
                        <a:effectLst/>
                        <a:latin typeface="Cambria Math"/>
                        <a:ea typeface="+mn-ea"/>
                        <a:cs typeface="+mn-cs"/>
                      </a:rPr>
                      <m:t> </m:t>
                    </m:r>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𝑡</m:t>
                        </m:r>
                      </m:e>
                      <m:sub>
                        <m:r>
                          <a:rPr lang="es-AR" sz="1400" i="1" kern="1200">
                            <a:solidFill>
                              <a:schemeClr val="tx1"/>
                            </a:solidFill>
                            <a:effectLst/>
                            <a:latin typeface="Cambria Math"/>
                            <a:ea typeface="+mn-ea"/>
                            <a:cs typeface="+mn-cs"/>
                          </a:rPr>
                          <m:t>1</m:t>
                        </m:r>
                      </m:sub>
                    </m:sSub>
                  </m:oMath>
                </a14:m>
                <a:r>
                  <a:rPr lang="es-AR" sz="1400" kern="1200" dirty="0">
                    <a:solidFill>
                      <a:schemeClr val="tx1"/>
                    </a:solidFill>
                    <a:effectLst/>
                    <a:latin typeface="+mn-lt"/>
                    <a:ea typeface="+mn-ea"/>
                    <a:cs typeface="+mn-cs"/>
                  </a:rPr>
                  <a:t> necesario para llegar a la altura máxima y luego reemplazarlo en la ecuación </a:t>
                </a:r>
                <a14:m>
                  <m:oMath xmlns:m="http://schemas.openxmlformats.org/officeDocument/2006/math">
                    <m:r>
                      <a:rPr lang="es-AR" sz="1400" i="1" kern="1200">
                        <a:solidFill>
                          <a:schemeClr val="tx1"/>
                        </a:solidFill>
                        <a:effectLst/>
                        <a:latin typeface="Cambria Math"/>
                        <a:ea typeface="+mn-ea"/>
                        <a:cs typeface="+mn-cs"/>
                      </a:rPr>
                      <m:t>𝑦</m:t>
                    </m:r>
                    <m:r>
                      <a:rPr lang="es-AR" sz="1400" i="1" kern="1200">
                        <a:solidFill>
                          <a:schemeClr val="tx1"/>
                        </a:solidFill>
                        <a:effectLst/>
                        <a:latin typeface="Cambria Math"/>
                        <a:ea typeface="+mn-ea"/>
                        <a:cs typeface="+mn-cs"/>
                      </a:rPr>
                      <m:t>=</m:t>
                    </m:r>
                    <m:d>
                      <m:dPr>
                        <m:ctrlPr>
                          <a:rPr lang="en-US" sz="1400" i="1" kern="1200">
                            <a:solidFill>
                              <a:schemeClr val="tx1"/>
                            </a:solidFill>
                            <a:effectLst/>
                            <a:latin typeface="Cambria Math" panose="02040503050406030204" pitchFamily="18" charset="0"/>
                            <a:ea typeface="+mn-ea"/>
                            <a:cs typeface="+mn-cs"/>
                          </a:rPr>
                        </m:ctrlPr>
                      </m:dPr>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𝑜</m:t>
                            </m:r>
                          </m:sub>
                        </m:sSub>
                        <m:r>
                          <a:rPr lang="es-AR" sz="1400" i="1" kern="1200">
                            <a:solidFill>
                              <a:schemeClr val="tx1"/>
                            </a:solidFill>
                            <a:effectLst/>
                            <a:latin typeface="Cambria Math"/>
                            <a:ea typeface="+mn-ea"/>
                            <a:cs typeface="+mn-cs"/>
                          </a:rPr>
                          <m:t>.</m:t>
                        </m:r>
                        <m:func>
                          <m:funcPr>
                            <m:ctrlPr>
                              <a:rPr lang="en-US" sz="1400" i="1" kern="1200">
                                <a:solidFill>
                                  <a:schemeClr val="tx1"/>
                                </a:solidFill>
                                <a:effectLst/>
                                <a:latin typeface="Cambria Math" panose="02040503050406030204" pitchFamily="18" charset="0"/>
                                <a:ea typeface="+mn-ea"/>
                                <a:cs typeface="+mn-cs"/>
                              </a:rPr>
                            </m:ctrlPr>
                          </m:funcPr>
                          <m:fName>
                            <m:r>
                              <m:rPr>
                                <m:sty m:val="p"/>
                              </m:rPr>
                              <a:rPr lang="es-ES" sz="1400" kern="1200">
                                <a:solidFill>
                                  <a:schemeClr val="tx1"/>
                                </a:solidFill>
                                <a:effectLst/>
                                <a:latin typeface="Cambria Math"/>
                                <a:ea typeface="+mn-ea"/>
                                <a:cs typeface="+mn-cs"/>
                              </a:rPr>
                              <m:t>sen</m:t>
                            </m:r>
                          </m:fName>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m:t>
                                </m:r>
                              </m:e>
                              <m:sub>
                                <m:r>
                                  <a:rPr lang="es-AR" sz="1400" i="1" kern="1200">
                                    <a:solidFill>
                                      <a:schemeClr val="tx1"/>
                                    </a:solidFill>
                                    <a:effectLst/>
                                    <a:latin typeface="Cambria Math"/>
                                    <a:ea typeface="+mn-ea"/>
                                    <a:cs typeface="+mn-cs"/>
                                  </a:rPr>
                                  <m:t>𝑜</m:t>
                                </m:r>
                              </m:sub>
                            </m:sSub>
                          </m:e>
                        </m:func>
                      </m:e>
                    </m:d>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𝑡</m:t>
                    </m:r>
                    <m:r>
                      <a:rPr lang="es-AR" sz="1400" i="1" kern="1200">
                        <a:solidFill>
                          <a:schemeClr val="tx1"/>
                        </a:solidFill>
                        <a:effectLst/>
                        <a:latin typeface="Cambria Math"/>
                        <a:ea typeface="+mn-ea"/>
                        <a:cs typeface="+mn-cs"/>
                      </a:rPr>
                      <m:t>−</m:t>
                    </m:r>
                    <m:f>
                      <m:fPr>
                        <m:ctrlPr>
                          <a:rPr lang="en-US" sz="1400" i="1" kern="1200">
                            <a:solidFill>
                              <a:schemeClr val="tx1"/>
                            </a:solidFill>
                            <a:effectLst/>
                            <a:latin typeface="Cambria Math" panose="02040503050406030204" pitchFamily="18" charset="0"/>
                            <a:ea typeface="+mn-ea"/>
                            <a:cs typeface="+mn-cs"/>
                          </a:rPr>
                        </m:ctrlPr>
                      </m:fPr>
                      <m:num>
                        <m:r>
                          <a:rPr lang="es-AR" sz="1400" i="1" kern="1200">
                            <a:solidFill>
                              <a:schemeClr val="tx1"/>
                            </a:solidFill>
                            <a:effectLst/>
                            <a:latin typeface="Cambria Math"/>
                            <a:ea typeface="+mn-ea"/>
                            <a:cs typeface="+mn-cs"/>
                          </a:rPr>
                          <m:t>1</m:t>
                        </m:r>
                      </m:num>
                      <m:den>
                        <m:r>
                          <a:rPr lang="es-AR" sz="1400" i="1" kern="1200">
                            <a:solidFill>
                              <a:schemeClr val="tx1"/>
                            </a:solidFill>
                            <a:effectLst/>
                            <a:latin typeface="Cambria Math"/>
                            <a:ea typeface="+mn-ea"/>
                            <a:cs typeface="+mn-cs"/>
                          </a:rPr>
                          <m:t>2</m:t>
                        </m:r>
                      </m:den>
                    </m:f>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𝑔</m:t>
                    </m:r>
                    <m:r>
                      <a:rPr lang="es-AR" sz="1400" i="1" kern="1200">
                        <a:solidFill>
                          <a:schemeClr val="tx1"/>
                        </a:solidFill>
                        <a:effectLst/>
                        <a:latin typeface="Cambria Math"/>
                        <a:ea typeface="+mn-ea"/>
                        <a:cs typeface="+mn-cs"/>
                      </a:rPr>
                      <m:t>.</m:t>
                    </m:r>
                    <m:sSup>
                      <m:sSupPr>
                        <m:ctrlPr>
                          <a:rPr lang="en-US" sz="1400" i="1" kern="1200">
                            <a:solidFill>
                              <a:schemeClr val="tx1"/>
                            </a:solidFill>
                            <a:effectLst/>
                            <a:latin typeface="Cambria Math" panose="02040503050406030204" pitchFamily="18" charset="0"/>
                            <a:ea typeface="+mn-ea"/>
                            <a:cs typeface="+mn-cs"/>
                          </a:rPr>
                        </m:ctrlPr>
                      </m:sSupPr>
                      <m:e>
                        <m:r>
                          <a:rPr lang="es-AR" sz="1400" i="1" kern="1200">
                            <a:solidFill>
                              <a:schemeClr val="tx1"/>
                            </a:solidFill>
                            <a:effectLst/>
                            <a:latin typeface="Cambria Math"/>
                            <a:ea typeface="+mn-ea"/>
                            <a:cs typeface="+mn-cs"/>
                          </a:rPr>
                          <m:t>𝑡</m:t>
                        </m:r>
                      </m:e>
                      <m:sup>
                        <m:r>
                          <a:rPr lang="es-AR" sz="1400" i="1" kern="1200">
                            <a:solidFill>
                              <a:schemeClr val="tx1"/>
                            </a:solidFill>
                            <a:effectLst/>
                            <a:latin typeface="Cambria Math"/>
                            <a:ea typeface="+mn-ea"/>
                            <a:cs typeface="+mn-cs"/>
                          </a:rPr>
                          <m:t>2</m:t>
                        </m:r>
                      </m:sup>
                    </m:sSup>
                  </m:oMath>
                </a14:m>
                <a:r>
                  <a:rPr lang="es-AR" sz="14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s-AR" sz="1400" kern="1200" dirty="0">
                    <a:solidFill>
                      <a:schemeClr val="tx1"/>
                    </a:solidFill>
                    <a:effectLst/>
                    <a:latin typeface="+mn-lt"/>
                    <a:ea typeface="+mn-ea"/>
                    <a:cs typeface="+mn-cs"/>
                  </a:rPr>
                  <a:t> - </a:t>
                </a:r>
                <a:r>
                  <a:rPr lang="es-ES_tradnl" sz="1400" kern="1200" dirty="0">
                    <a:solidFill>
                      <a:schemeClr val="tx1"/>
                    </a:solidFill>
                    <a:effectLst/>
                    <a:latin typeface="+mn-lt"/>
                    <a:ea typeface="+mn-ea"/>
                    <a:cs typeface="+mn-cs"/>
                  </a:rPr>
                  <a:t>El alcance, R, es la distancia horizontal recorrida en el doble de tiempo necesario para alcanzar la altura máxima, es decir, en el tiempo </a:t>
                </a:r>
                <a14:m>
                  <m:oMath xmlns:m="http://schemas.openxmlformats.org/officeDocument/2006/math">
                    <m:r>
                      <a:rPr lang="es-ES_tradnl" sz="1400" i="1" kern="1200">
                        <a:solidFill>
                          <a:schemeClr val="tx1"/>
                        </a:solidFill>
                        <a:effectLst/>
                        <a:latin typeface="Cambria Math"/>
                        <a:ea typeface="+mn-ea"/>
                        <a:cs typeface="+mn-cs"/>
                      </a:rPr>
                      <m:t> </m:t>
                    </m:r>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2.</m:t>
                        </m:r>
                        <m:r>
                          <a:rPr lang="es-AR" sz="1400" i="1" kern="1200">
                            <a:solidFill>
                              <a:schemeClr val="tx1"/>
                            </a:solidFill>
                            <a:effectLst/>
                            <a:latin typeface="Cambria Math"/>
                            <a:ea typeface="+mn-ea"/>
                            <a:cs typeface="+mn-cs"/>
                          </a:rPr>
                          <m:t>𝑡</m:t>
                        </m:r>
                      </m:e>
                      <m:sub>
                        <m:r>
                          <a:rPr lang="es-AR" sz="1400" i="1" kern="1200">
                            <a:solidFill>
                              <a:schemeClr val="tx1"/>
                            </a:solidFill>
                            <a:effectLst/>
                            <a:latin typeface="Cambria Math"/>
                            <a:ea typeface="+mn-ea"/>
                            <a:cs typeface="+mn-cs"/>
                          </a:rPr>
                          <m:t>1</m:t>
                        </m:r>
                      </m:sub>
                    </m:sSub>
                  </m:oMath>
                </a14:m>
                <a:r>
                  <a:rPr lang="es-ES_tradnl" sz="1400" kern="1200" dirty="0">
                    <a:solidFill>
                      <a:schemeClr val="tx1"/>
                    </a:solidFill>
                    <a:effectLst/>
                    <a:latin typeface="+mn-lt"/>
                    <a:ea typeface="+mn-ea"/>
                    <a:cs typeface="+mn-cs"/>
                  </a:rPr>
                  <a:t>. (Esto puede verse al hacer que y = 0 en la ecuación </a:t>
                </a:r>
                <a14:m>
                  <m:oMath xmlns:m="http://schemas.openxmlformats.org/officeDocument/2006/math">
                    <m:r>
                      <a:rPr lang="es-AR" sz="1400" i="1" kern="1200">
                        <a:solidFill>
                          <a:schemeClr val="tx1"/>
                        </a:solidFill>
                        <a:effectLst/>
                        <a:latin typeface="Cambria Math"/>
                        <a:ea typeface="+mn-ea"/>
                        <a:cs typeface="+mn-cs"/>
                      </a:rPr>
                      <m:t>𝑦</m:t>
                    </m:r>
                    <m:r>
                      <a:rPr lang="es-AR" sz="1400" i="1" kern="1200">
                        <a:solidFill>
                          <a:schemeClr val="tx1"/>
                        </a:solidFill>
                        <a:effectLst/>
                        <a:latin typeface="Cambria Math"/>
                        <a:ea typeface="+mn-ea"/>
                        <a:cs typeface="+mn-cs"/>
                      </a:rPr>
                      <m:t>=</m:t>
                    </m:r>
                    <m:d>
                      <m:dPr>
                        <m:ctrlPr>
                          <a:rPr lang="en-US" sz="1400" i="1" kern="1200">
                            <a:solidFill>
                              <a:schemeClr val="tx1"/>
                            </a:solidFill>
                            <a:effectLst/>
                            <a:latin typeface="Cambria Math" panose="02040503050406030204" pitchFamily="18" charset="0"/>
                            <a:ea typeface="+mn-ea"/>
                            <a:cs typeface="+mn-cs"/>
                          </a:rPr>
                        </m:ctrlPr>
                      </m:dPr>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𝑜</m:t>
                            </m:r>
                          </m:sub>
                        </m:sSub>
                        <m:r>
                          <a:rPr lang="es-AR" sz="1400" i="1" kern="1200">
                            <a:solidFill>
                              <a:schemeClr val="tx1"/>
                            </a:solidFill>
                            <a:effectLst/>
                            <a:latin typeface="Cambria Math"/>
                            <a:ea typeface="+mn-ea"/>
                            <a:cs typeface="+mn-cs"/>
                          </a:rPr>
                          <m:t>.</m:t>
                        </m:r>
                        <m:func>
                          <m:funcPr>
                            <m:ctrlPr>
                              <a:rPr lang="en-US" sz="1400" i="1" kern="1200">
                                <a:solidFill>
                                  <a:schemeClr val="tx1"/>
                                </a:solidFill>
                                <a:effectLst/>
                                <a:latin typeface="Cambria Math" panose="02040503050406030204" pitchFamily="18" charset="0"/>
                                <a:ea typeface="+mn-ea"/>
                                <a:cs typeface="+mn-cs"/>
                              </a:rPr>
                            </m:ctrlPr>
                          </m:funcPr>
                          <m:fName>
                            <m:r>
                              <m:rPr>
                                <m:sty m:val="p"/>
                              </m:rPr>
                              <a:rPr lang="es-ES" sz="1400" kern="1200">
                                <a:solidFill>
                                  <a:schemeClr val="tx1"/>
                                </a:solidFill>
                                <a:effectLst/>
                                <a:latin typeface="Cambria Math"/>
                                <a:ea typeface="+mn-ea"/>
                                <a:cs typeface="+mn-cs"/>
                              </a:rPr>
                              <m:t>sen</m:t>
                            </m:r>
                          </m:fName>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m:t>
                                </m:r>
                              </m:e>
                              <m:sub>
                                <m:r>
                                  <a:rPr lang="es-AR" sz="1400" i="1" kern="1200">
                                    <a:solidFill>
                                      <a:schemeClr val="tx1"/>
                                    </a:solidFill>
                                    <a:effectLst/>
                                    <a:latin typeface="Cambria Math"/>
                                    <a:ea typeface="+mn-ea"/>
                                    <a:cs typeface="+mn-cs"/>
                                  </a:rPr>
                                  <m:t>𝑜</m:t>
                                </m:r>
                              </m:sub>
                            </m:sSub>
                          </m:e>
                        </m:func>
                      </m:e>
                    </m:d>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𝑡</m:t>
                    </m:r>
                    <m:r>
                      <a:rPr lang="es-AR" sz="1400" i="1" kern="1200">
                        <a:solidFill>
                          <a:schemeClr val="tx1"/>
                        </a:solidFill>
                        <a:effectLst/>
                        <a:latin typeface="Cambria Math"/>
                        <a:ea typeface="+mn-ea"/>
                        <a:cs typeface="+mn-cs"/>
                      </a:rPr>
                      <m:t>−</m:t>
                    </m:r>
                    <m:f>
                      <m:fPr>
                        <m:ctrlPr>
                          <a:rPr lang="en-US" sz="1400" i="1" kern="1200">
                            <a:solidFill>
                              <a:schemeClr val="tx1"/>
                            </a:solidFill>
                            <a:effectLst/>
                            <a:latin typeface="Cambria Math" panose="02040503050406030204" pitchFamily="18" charset="0"/>
                            <a:ea typeface="+mn-ea"/>
                            <a:cs typeface="+mn-cs"/>
                          </a:rPr>
                        </m:ctrlPr>
                      </m:fPr>
                      <m:num>
                        <m:r>
                          <a:rPr lang="es-AR" sz="1400" i="1" kern="1200">
                            <a:solidFill>
                              <a:schemeClr val="tx1"/>
                            </a:solidFill>
                            <a:effectLst/>
                            <a:latin typeface="Cambria Math"/>
                            <a:ea typeface="+mn-ea"/>
                            <a:cs typeface="+mn-cs"/>
                          </a:rPr>
                          <m:t>1</m:t>
                        </m:r>
                      </m:num>
                      <m:den>
                        <m:r>
                          <a:rPr lang="es-AR" sz="1400" i="1" kern="1200">
                            <a:solidFill>
                              <a:schemeClr val="tx1"/>
                            </a:solidFill>
                            <a:effectLst/>
                            <a:latin typeface="Cambria Math"/>
                            <a:ea typeface="+mn-ea"/>
                            <a:cs typeface="+mn-cs"/>
                          </a:rPr>
                          <m:t>2</m:t>
                        </m:r>
                      </m:den>
                    </m:f>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𝑔</m:t>
                    </m:r>
                    <m:r>
                      <a:rPr lang="es-AR" sz="1400" i="1" kern="1200">
                        <a:solidFill>
                          <a:schemeClr val="tx1"/>
                        </a:solidFill>
                        <a:effectLst/>
                        <a:latin typeface="Cambria Math"/>
                        <a:ea typeface="+mn-ea"/>
                        <a:cs typeface="+mn-cs"/>
                      </a:rPr>
                      <m:t>.</m:t>
                    </m:r>
                    <m:sSup>
                      <m:sSupPr>
                        <m:ctrlPr>
                          <a:rPr lang="en-US" sz="1400" i="1" kern="1200">
                            <a:solidFill>
                              <a:schemeClr val="tx1"/>
                            </a:solidFill>
                            <a:effectLst/>
                            <a:latin typeface="Cambria Math" panose="02040503050406030204" pitchFamily="18" charset="0"/>
                            <a:ea typeface="+mn-ea"/>
                            <a:cs typeface="+mn-cs"/>
                          </a:rPr>
                        </m:ctrlPr>
                      </m:sSupPr>
                      <m:e>
                        <m:r>
                          <a:rPr lang="es-AR" sz="1400" i="1" kern="1200">
                            <a:solidFill>
                              <a:schemeClr val="tx1"/>
                            </a:solidFill>
                            <a:effectLst/>
                            <a:latin typeface="Cambria Math"/>
                            <a:ea typeface="+mn-ea"/>
                            <a:cs typeface="+mn-cs"/>
                          </a:rPr>
                          <m:t>𝑡</m:t>
                        </m:r>
                      </m:e>
                      <m:sup>
                        <m:r>
                          <a:rPr lang="es-AR" sz="1400" i="1" kern="1200">
                            <a:solidFill>
                              <a:schemeClr val="tx1"/>
                            </a:solidFill>
                            <a:effectLst/>
                            <a:latin typeface="Cambria Math"/>
                            <a:ea typeface="+mn-ea"/>
                            <a:cs typeface="+mn-cs"/>
                          </a:rPr>
                          <m:t>2</m:t>
                        </m:r>
                      </m:sup>
                    </m:sSup>
                  </m:oMath>
                </a14:m>
                <a:r>
                  <a:rPr lang="es-ES_tradnl" sz="1400" kern="1200" dirty="0">
                    <a:solidFill>
                      <a:schemeClr val="tx1"/>
                    </a:solidFill>
                    <a:effectLst/>
                    <a:latin typeface="+mn-lt"/>
                    <a:ea typeface="+mn-ea"/>
                    <a:cs typeface="+mn-cs"/>
                  </a:rPr>
                  <a:t> y despejar</a:t>
                </a:r>
                <a:r>
                  <a:rPr lang="es-ES_tradnl" sz="1400" kern="1200" baseline="0" dirty="0">
                    <a:solidFill>
                      <a:schemeClr val="tx1"/>
                    </a:solidFill>
                    <a:effectLst/>
                    <a:latin typeface="+mn-lt"/>
                    <a:ea typeface="+mn-ea"/>
                    <a:cs typeface="+mn-cs"/>
                  </a:rPr>
                  <a:t> el tiempo </a:t>
                </a:r>
                <a14:m>
                  <m:oMath xmlns:m="http://schemas.openxmlformats.org/officeDocument/2006/math">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𝑡</m:t>
                        </m:r>
                        <m:r>
                          <a:rPr lang="es-AR" sz="1400" i="1" kern="1200">
                            <a:solidFill>
                              <a:schemeClr val="tx1"/>
                            </a:solidFill>
                            <a:effectLst/>
                            <a:latin typeface="Cambria Math"/>
                            <a:ea typeface="+mn-ea"/>
                            <a:cs typeface="+mn-cs"/>
                          </a:rPr>
                          <m:t>=2.</m:t>
                        </m:r>
                        <m:r>
                          <a:rPr lang="es-AR" sz="1400" i="1" kern="1200">
                            <a:solidFill>
                              <a:schemeClr val="tx1"/>
                            </a:solidFill>
                            <a:effectLst/>
                            <a:latin typeface="Cambria Math"/>
                            <a:ea typeface="+mn-ea"/>
                            <a:cs typeface="+mn-cs"/>
                          </a:rPr>
                          <m:t>𝑡</m:t>
                        </m:r>
                      </m:e>
                      <m:sub>
                        <m:r>
                          <a:rPr lang="es-AR" sz="1400" i="1" kern="1200">
                            <a:solidFill>
                              <a:schemeClr val="tx1"/>
                            </a:solidFill>
                            <a:effectLst/>
                            <a:latin typeface="Cambria Math"/>
                            <a:ea typeface="+mn-ea"/>
                            <a:cs typeface="+mn-cs"/>
                          </a:rPr>
                          <m:t>1</m:t>
                        </m:r>
                      </m:sub>
                    </m:sSub>
                  </m:oMath>
                </a14:m>
                <a:r>
                  <a:rPr lang="es-AR" sz="1400" kern="1200" dirty="0">
                    <a:solidFill>
                      <a:schemeClr val="tx1"/>
                    </a:solidFill>
                    <a:effectLst/>
                    <a:latin typeface="+mn-lt"/>
                    <a:ea typeface="+mn-ea"/>
                    <a:cs typeface="+mn-cs"/>
                  </a:rPr>
                  <a:t>. Luego al reemplazar este tiempo en la ecuación </a:t>
                </a:r>
                <a14:m>
                  <m:oMath xmlns:m="http://schemas.openxmlformats.org/officeDocument/2006/math">
                    <m:r>
                      <a:rPr lang="es-AR" sz="1400" i="1" kern="1200">
                        <a:solidFill>
                          <a:schemeClr val="tx1"/>
                        </a:solidFill>
                        <a:effectLst/>
                        <a:latin typeface="Cambria Math"/>
                        <a:ea typeface="+mn-ea"/>
                        <a:cs typeface="+mn-cs"/>
                      </a:rPr>
                      <m:t>𝑥</m:t>
                    </m:r>
                    <m:r>
                      <a:rPr lang="es-AR" sz="1400" i="1" kern="1200">
                        <a:solidFill>
                          <a:schemeClr val="tx1"/>
                        </a:solidFill>
                        <a:effectLst/>
                        <a:latin typeface="Cambria Math"/>
                        <a:ea typeface="+mn-ea"/>
                        <a:cs typeface="+mn-cs"/>
                      </a:rPr>
                      <m:t>=</m:t>
                    </m:r>
                    <m:d>
                      <m:dPr>
                        <m:ctrlPr>
                          <a:rPr lang="en-US" sz="1400" i="1" kern="1200">
                            <a:solidFill>
                              <a:schemeClr val="tx1"/>
                            </a:solidFill>
                            <a:effectLst/>
                            <a:latin typeface="Cambria Math" panose="02040503050406030204" pitchFamily="18" charset="0"/>
                            <a:ea typeface="+mn-ea"/>
                            <a:cs typeface="+mn-cs"/>
                          </a:rPr>
                        </m:ctrlPr>
                      </m:dPr>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𝑣</m:t>
                            </m:r>
                          </m:e>
                          <m:sub>
                            <m:r>
                              <a:rPr lang="es-AR" sz="1400" i="1" kern="1200">
                                <a:solidFill>
                                  <a:schemeClr val="tx1"/>
                                </a:solidFill>
                                <a:effectLst/>
                                <a:latin typeface="Cambria Math"/>
                                <a:ea typeface="+mn-ea"/>
                                <a:cs typeface="+mn-cs"/>
                              </a:rPr>
                              <m:t>𝑜</m:t>
                            </m:r>
                          </m:sub>
                        </m:sSub>
                        <m:r>
                          <a:rPr lang="es-AR" sz="1400" i="1" kern="1200">
                            <a:solidFill>
                              <a:schemeClr val="tx1"/>
                            </a:solidFill>
                            <a:effectLst/>
                            <a:latin typeface="Cambria Math"/>
                            <a:ea typeface="+mn-ea"/>
                            <a:cs typeface="+mn-cs"/>
                          </a:rPr>
                          <m:t>.</m:t>
                        </m:r>
                        <m:func>
                          <m:funcPr>
                            <m:ctrlPr>
                              <a:rPr lang="en-US" sz="1400" i="1" kern="1200">
                                <a:solidFill>
                                  <a:schemeClr val="tx1"/>
                                </a:solidFill>
                                <a:effectLst/>
                                <a:latin typeface="Cambria Math" panose="02040503050406030204" pitchFamily="18" charset="0"/>
                                <a:ea typeface="+mn-ea"/>
                                <a:cs typeface="+mn-cs"/>
                              </a:rPr>
                            </m:ctrlPr>
                          </m:funcPr>
                          <m:fName>
                            <m:r>
                              <m:rPr>
                                <m:sty m:val="p"/>
                              </m:rPr>
                              <a:rPr lang="es-ES" sz="1400" kern="1200">
                                <a:solidFill>
                                  <a:schemeClr val="tx1"/>
                                </a:solidFill>
                                <a:effectLst/>
                                <a:latin typeface="Cambria Math"/>
                                <a:ea typeface="+mn-ea"/>
                                <a:cs typeface="+mn-cs"/>
                              </a:rPr>
                              <m:t>cos</m:t>
                            </m:r>
                          </m:fName>
                          <m:e>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m:t>
                                </m:r>
                              </m:e>
                              <m:sub>
                                <m:r>
                                  <a:rPr lang="es-AR" sz="1400" i="1" kern="1200">
                                    <a:solidFill>
                                      <a:schemeClr val="tx1"/>
                                    </a:solidFill>
                                    <a:effectLst/>
                                    <a:latin typeface="Cambria Math"/>
                                    <a:ea typeface="+mn-ea"/>
                                    <a:cs typeface="+mn-cs"/>
                                  </a:rPr>
                                  <m:t>𝑜</m:t>
                                </m:r>
                              </m:sub>
                            </m:sSub>
                          </m:e>
                        </m:func>
                      </m:e>
                    </m:d>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𝑡</m:t>
                    </m:r>
                  </m:oMath>
                </a14:m>
                <a:r>
                  <a:rPr lang="es-AR" sz="1400" kern="1200" dirty="0">
                    <a:solidFill>
                      <a:schemeClr val="tx1"/>
                    </a:solidFill>
                    <a:effectLst/>
                    <a:latin typeface="+mn-lt"/>
                    <a:ea typeface="+mn-ea"/>
                    <a:cs typeface="+mn-cs"/>
                  </a:rPr>
                  <a:t> y tomando en cuenta que </a:t>
                </a:r>
                <a14:m>
                  <m:oMath xmlns:m="http://schemas.openxmlformats.org/officeDocument/2006/math">
                    <m:r>
                      <a:rPr lang="es-AR" sz="1400" i="1" kern="1200">
                        <a:solidFill>
                          <a:schemeClr val="tx1"/>
                        </a:solidFill>
                        <a:effectLst/>
                        <a:latin typeface="Cambria Math"/>
                        <a:ea typeface="+mn-ea"/>
                        <a:cs typeface="+mn-cs"/>
                      </a:rPr>
                      <m:t> </m:t>
                    </m:r>
                    <m:r>
                      <a:rPr lang="es-AR" sz="1400" i="1" kern="1200">
                        <a:solidFill>
                          <a:schemeClr val="tx1"/>
                        </a:solidFill>
                        <a:effectLst/>
                        <a:latin typeface="Cambria Math"/>
                        <a:ea typeface="+mn-ea"/>
                        <a:cs typeface="+mn-cs"/>
                      </a:rPr>
                      <m:t>𝑥</m:t>
                    </m:r>
                    <m:r>
                      <a:rPr lang="es-AR" sz="1400" i="1" kern="1200">
                        <a:solidFill>
                          <a:schemeClr val="tx1"/>
                        </a:solidFill>
                        <a:effectLst/>
                        <a:latin typeface="Cambria Math"/>
                        <a:ea typeface="+mn-ea"/>
                        <a:cs typeface="+mn-cs"/>
                      </a:rPr>
                      <m:t>=</m:t>
                    </m:r>
                    <m:r>
                      <a:rPr lang="es-AR" sz="1400" i="1" kern="1200">
                        <a:solidFill>
                          <a:schemeClr val="tx1"/>
                        </a:solidFill>
                        <a:effectLst/>
                        <a:latin typeface="Cambria Math"/>
                        <a:ea typeface="+mn-ea"/>
                        <a:cs typeface="+mn-cs"/>
                      </a:rPr>
                      <m:t>𝑅</m:t>
                    </m:r>
                  </m:oMath>
                </a14:m>
                <a:r>
                  <a:rPr lang="es-AR" sz="1400" kern="1200" dirty="0">
                    <a:solidFill>
                      <a:schemeClr val="tx1"/>
                    </a:solidFill>
                    <a:effectLst/>
                    <a:latin typeface="+mn-lt"/>
                    <a:ea typeface="+mn-ea"/>
                    <a:cs typeface="+mn-cs"/>
                  </a:rPr>
                  <a:t>  y </a:t>
                </a:r>
                <a14:m>
                  <m:oMath xmlns:m="http://schemas.openxmlformats.org/officeDocument/2006/math">
                    <m:r>
                      <a:rPr lang="es-AR" sz="1400" i="1" kern="1200">
                        <a:solidFill>
                          <a:schemeClr val="tx1"/>
                        </a:solidFill>
                        <a:effectLst/>
                        <a:latin typeface="Cambria Math"/>
                        <a:ea typeface="+mn-ea"/>
                        <a:cs typeface="+mn-cs"/>
                      </a:rPr>
                      <m:t> </m:t>
                    </m:r>
                    <m:sSub>
                      <m:sSubPr>
                        <m:ctrlPr>
                          <a:rPr lang="en-US" sz="1400" i="1" kern="1200">
                            <a:solidFill>
                              <a:schemeClr val="tx1"/>
                            </a:solidFill>
                            <a:effectLst/>
                            <a:latin typeface="Cambria Math" panose="02040503050406030204" pitchFamily="18" charset="0"/>
                            <a:ea typeface="+mn-ea"/>
                            <a:cs typeface="+mn-cs"/>
                          </a:rPr>
                        </m:ctrlPr>
                      </m:sSubPr>
                      <m:e>
                        <m:r>
                          <a:rPr lang="es-AR" sz="1400" i="1" kern="1200">
                            <a:solidFill>
                              <a:schemeClr val="tx1"/>
                            </a:solidFill>
                            <a:effectLst/>
                            <a:latin typeface="Cambria Math"/>
                            <a:ea typeface="+mn-ea"/>
                            <a:cs typeface="+mn-cs"/>
                          </a:rPr>
                          <m:t>𝑡</m:t>
                        </m:r>
                        <m:r>
                          <a:rPr lang="es-AR" sz="1400" i="1" kern="1200">
                            <a:solidFill>
                              <a:schemeClr val="tx1"/>
                            </a:solidFill>
                            <a:effectLst/>
                            <a:latin typeface="Cambria Math"/>
                            <a:ea typeface="+mn-ea"/>
                            <a:cs typeface="+mn-cs"/>
                          </a:rPr>
                          <m:t>=2.</m:t>
                        </m:r>
                        <m:r>
                          <a:rPr lang="es-AR" sz="1400" i="1" kern="1200">
                            <a:solidFill>
                              <a:schemeClr val="tx1"/>
                            </a:solidFill>
                            <a:effectLst/>
                            <a:latin typeface="Cambria Math"/>
                            <a:ea typeface="+mn-ea"/>
                            <a:cs typeface="+mn-cs"/>
                          </a:rPr>
                          <m:t>𝑡</m:t>
                        </m:r>
                      </m:e>
                      <m:sub>
                        <m:r>
                          <a:rPr lang="es-AR" sz="1400" i="1" kern="1200">
                            <a:solidFill>
                              <a:schemeClr val="tx1"/>
                            </a:solidFill>
                            <a:effectLst/>
                            <a:latin typeface="Cambria Math"/>
                            <a:ea typeface="+mn-ea"/>
                            <a:cs typeface="+mn-cs"/>
                          </a:rPr>
                          <m:t>1</m:t>
                        </m:r>
                      </m:sub>
                    </m:sSub>
                  </m:oMath>
                </a14:m>
                <a:r>
                  <a:rPr lang="es-AR" sz="1400" kern="1200" dirty="0">
                    <a:solidFill>
                      <a:schemeClr val="tx1"/>
                    </a:solidFill>
                    <a:effectLst/>
                    <a:latin typeface="+mn-lt"/>
                    <a:ea typeface="+mn-ea"/>
                    <a:cs typeface="+mn-cs"/>
                  </a:rPr>
                  <a:t>, se obtiene</a:t>
                </a:r>
                <a:r>
                  <a:rPr lang="es-AR" sz="1400" kern="1200" baseline="0" dirty="0">
                    <a:solidFill>
                      <a:schemeClr val="tx1"/>
                    </a:solidFill>
                    <a:effectLst/>
                    <a:latin typeface="+mn-lt"/>
                    <a:ea typeface="+mn-ea"/>
                    <a:cs typeface="+mn-cs"/>
                  </a:rPr>
                  <a:t> la ecuación que se muestra en este </a:t>
                </a:r>
                <a:r>
                  <a:rPr lang="es-AR" sz="1400" kern="1200" baseline="0" dirty="0" err="1">
                    <a:solidFill>
                      <a:schemeClr val="tx1"/>
                    </a:solidFill>
                    <a:effectLst/>
                    <a:latin typeface="+mn-lt"/>
                    <a:ea typeface="+mn-ea"/>
                    <a:cs typeface="+mn-cs"/>
                  </a:rPr>
                  <a:t>slide</a:t>
                </a:r>
                <a:r>
                  <a:rPr lang="es-AR" sz="1400" kern="1200" baseline="0" dirty="0">
                    <a:solidFill>
                      <a:schemeClr val="tx1"/>
                    </a:solidFill>
                    <a:effectLst/>
                    <a:latin typeface="+mn-lt"/>
                    <a:ea typeface="+mn-ea"/>
                    <a:cs typeface="+mn-cs"/>
                  </a:rPr>
                  <a:t>.</a:t>
                </a:r>
                <a:endParaRPr lang="en-US" sz="14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 - Se puede determinar h (Altura máxima) al observar que en la altura máxima,  </a:t>
                </a:r>
                <a:r>
                  <a:rPr lang="es-AR" sz="1200" i="0" kern="1200">
                    <a:solidFill>
                      <a:schemeClr val="tx1"/>
                    </a:solidFill>
                    <a:effectLst/>
                    <a:latin typeface="+mn-lt"/>
                    <a:ea typeface="+mn-ea"/>
                    <a:cs typeface="+mn-cs"/>
                  </a:rPr>
                  <a:t> 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𝑦=𝑜</a:t>
                </a:r>
                <a:r>
                  <a:rPr lang="es-AR" sz="1200" kern="1200" dirty="0">
                    <a:solidFill>
                      <a:schemeClr val="tx1"/>
                    </a:solidFill>
                    <a:effectLst/>
                    <a:latin typeface="+mn-lt"/>
                    <a:ea typeface="+mn-ea"/>
                    <a:cs typeface="+mn-cs"/>
                  </a:rPr>
                  <a:t>. En consecuencia, puede usarse la ecuación </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𝑦=𝑣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sen</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−𝑔.𝑡</a:t>
                </a:r>
                <a:r>
                  <a:rPr lang="es-AR" sz="1200" kern="1200" dirty="0">
                    <a:solidFill>
                      <a:schemeClr val="tx1"/>
                    </a:solidFill>
                    <a:effectLst/>
                    <a:latin typeface="+mn-lt"/>
                    <a:ea typeface="+mn-ea"/>
                    <a:cs typeface="+mn-cs"/>
                  </a:rPr>
                  <a:t>  para determinar el tiempo </a:t>
                </a:r>
                <a:r>
                  <a:rPr lang="es-AR" sz="1200" i="0" kern="1200">
                    <a:solidFill>
                      <a:schemeClr val="tx1"/>
                    </a:solidFill>
                    <a:effectLst/>
                    <a:latin typeface="+mn-lt"/>
                    <a:ea typeface="+mn-ea"/>
                    <a:cs typeface="+mn-cs"/>
                  </a:rPr>
                  <a:t> 𝑡</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1</a:t>
                </a:r>
                <a:r>
                  <a:rPr lang="es-AR" sz="1200" kern="1200" dirty="0">
                    <a:solidFill>
                      <a:schemeClr val="tx1"/>
                    </a:solidFill>
                    <a:effectLst/>
                    <a:latin typeface="+mn-lt"/>
                    <a:ea typeface="+mn-ea"/>
                    <a:cs typeface="+mn-cs"/>
                  </a:rPr>
                  <a:t> necesario para llegar a la altura máxima y luego reemplazarlo en la ecuación </a:t>
                </a:r>
                <a:r>
                  <a:rPr lang="es-AR" sz="1200" i="0" kern="1200">
                    <a:solidFill>
                      <a:schemeClr val="tx1"/>
                    </a:solidFill>
                    <a:effectLst/>
                    <a:latin typeface="+mn-lt"/>
                    <a:ea typeface="+mn-ea"/>
                    <a:cs typeface="+mn-cs"/>
                  </a:rPr>
                  <a:t>𝑦=</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sen</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 ).𝑡−1</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2.𝑔.𝑡</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a:t>
                </a:r>
                <a:r>
                  <a:rPr lang="es-AR" sz="1200" kern="1200" dirty="0">
                    <a:solidFill>
                      <a:schemeClr val="tx1"/>
                    </a:solidFill>
                    <a:effectLst/>
                    <a:latin typeface="+mn-lt"/>
                    <a:ea typeface="+mn-ea"/>
                    <a:cs typeface="+mn-cs"/>
                  </a:rPr>
                  <a:t>.</a:t>
                </a:r>
                <a:endParaRPr lang="es-A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 - </a:t>
                </a:r>
                <a:r>
                  <a:rPr lang="es-ES_tradnl" sz="1200" kern="1200" dirty="0" smtClean="0">
                    <a:solidFill>
                      <a:schemeClr val="tx1"/>
                    </a:solidFill>
                    <a:effectLst/>
                    <a:latin typeface="+mn-lt"/>
                    <a:ea typeface="+mn-ea"/>
                    <a:cs typeface="+mn-cs"/>
                  </a:rPr>
                  <a:t>El alcance, R</a:t>
                </a:r>
                <a:r>
                  <a:rPr lang="es-ES_tradnl" sz="1200" kern="1200" dirty="0">
                    <a:solidFill>
                      <a:schemeClr val="tx1"/>
                    </a:solidFill>
                    <a:effectLst/>
                    <a:latin typeface="+mn-lt"/>
                    <a:ea typeface="+mn-ea"/>
                    <a:cs typeface="+mn-cs"/>
                  </a:rPr>
                  <a:t>, es la distancia horizontal recorrida en el doble de tiempo necesario para alcanzar la altura máxima, es decir, en el tiempo </a:t>
                </a:r>
                <a:r>
                  <a:rPr lang="es-ES_tradnl" sz="1200" i="0" kern="1200">
                    <a:solidFill>
                      <a:schemeClr val="tx1"/>
                    </a:solidFill>
                    <a:effectLst/>
                    <a:latin typeface="+mn-lt"/>
                    <a:ea typeface="+mn-ea"/>
                    <a:cs typeface="+mn-cs"/>
                  </a:rPr>
                  <a:t>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2.𝑡</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1</a:t>
                </a:r>
                <a:r>
                  <a:rPr lang="es-ES_tradnl" sz="1200" kern="1200" dirty="0">
                    <a:solidFill>
                      <a:schemeClr val="tx1"/>
                    </a:solidFill>
                    <a:effectLst/>
                    <a:latin typeface="+mn-lt"/>
                    <a:ea typeface="+mn-ea"/>
                    <a:cs typeface="+mn-cs"/>
                  </a:rPr>
                  <a:t>. (Esto puede verse al hacer que y = 0 en la ecuación </a:t>
                </a:r>
                <a:r>
                  <a:rPr lang="es-AR" sz="1200" i="0" kern="1200">
                    <a:solidFill>
                      <a:schemeClr val="tx1"/>
                    </a:solidFill>
                    <a:effectLst/>
                    <a:latin typeface="+mn-lt"/>
                    <a:ea typeface="+mn-ea"/>
                    <a:cs typeface="+mn-cs"/>
                  </a:rPr>
                  <a:t>𝑦=</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sen</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 ).𝑡−1</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2.𝑔.𝑡</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2</a:t>
                </a:r>
                <a:r>
                  <a:rPr lang="es-ES_tradnl" sz="1200" kern="1200" dirty="0">
                    <a:solidFill>
                      <a:schemeClr val="tx1"/>
                    </a:solidFill>
                    <a:effectLst/>
                    <a:latin typeface="+mn-lt"/>
                    <a:ea typeface="+mn-ea"/>
                    <a:cs typeface="+mn-cs"/>
                  </a:rPr>
                  <a:t> y </a:t>
                </a:r>
                <a:r>
                  <a:rPr lang="es-ES_tradnl" sz="1200" kern="1200" dirty="0" smtClean="0">
                    <a:solidFill>
                      <a:schemeClr val="tx1"/>
                    </a:solidFill>
                    <a:effectLst/>
                    <a:latin typeface="+mn-lt"/>
                    <a:ea typeface="+mn-ea"/>
                    <a:cs typeface="+mn-cs"/>
                  </a:rPr>
                  <a:t>despejar</a:t>
                </a:r>
                <a:r>
                  <a:rPr lang="es-ES_tradnl" sz="1200" kern="1200" baseline="0" dirty="0" smtClean="0">
                    <a:solidFill>
                      <a:schemeClr val="tx1"/>
                    </a:solidFill>
                    <a:effectLst/>
                    <a:latin typeface="+mn-lt"/>
                    <a:ea typeface="+mn-ea"/>
                    <a:cs typeface="+mn-cs"/>
                  </a:rPr>
                  <a:t> el tiempo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𝑡=2.𝑡</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1</a:t>
                </a:r>
                <a:r>
                  <a:rPr lang="es-AR" sz="1200" kern="1200" dirty="0">
                    <a:solidFill>
                      <a:schemeClr val="tx1"/>
                    </a:solidFill>
                    <a:effectLst/>
                    <a:latin typeface="+mn-lt"/>
                    <a:ea typeface="+mn-ea"/>
                    <a:cs typeface="+mn-cs"/>
                  </a:rPr>
                  <a:t>. </a:t>
                </a:r>
                <a:r>
                  <a:rPr lang="es-AR" sz="1200" kern="1200" dirty="0" smtClean="0">
                    <a:solidFill>
                      <a:schemeClr val="tx1"/>
                    </a:solidFill>
                    <a:effectLst/>
                    <a:latin typeface="+mn-lt"/>
                    <a:ea typeface="+mn-ea"/>
                    <a:cs typeface="+mn-cs"/>
                  </a:rPr>
                  <a:t>Luego al reemplazar este tiempo en la ecuación </a:t>
                </a:r>
                <a:r>
                  <a:rPr lang="es-AR" sz="1200" i="0" kern="1200">
                    <a:solidFill>
                      <a:schemeClr val="tx1"/>
                    </a:solidFill>
                    <a:effectLst/>
                    <a:latin typeface="+mn-lt"/>
                    <a:ea typeface="+mn-ea"/>
                    <a:cs typeface="+mn-cs"/>
                  </a:rPr>
                  <a:t>𝑥=</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𝑣</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a:t>
                </a:r>
                <a:r>
                  <a:rPr lang="es-ES" sz="1200" i="0" kern="1200">
                    <a:solidFill>
                      <a:schemeClr val="tx1"/>
                    </a:solidFill>
                    <a:effectLst/>
                    <a:latin typeface="+mn-lt"/>
                    <a:ea typeface="+mn-ea"/>
                    <a:cs typeface="+mn-cs"/>
                  </a:rPr>
                  <a:t>cos</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𝑜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 ).𝑡</a:t>
                </a:r>
                <a:r>
                  <a:rPr lang="es-AR" sz="1200" kern="1200" dirty="0">
                    <a:solidFill>
                      <a:schemeClr val="tx1"/>
                    </a:solidFill>
                    <a:effectLst/>
                    <a:latin typeface="+mn-lt"/>
                    <a:ea typeface="+mn-ea"/>
                    <a:cs typeface="+mn-cs"/>
                  </a:rPr>
                  <a:t> y tomando en cuenta que </a:t>
                </a:r>
                <a:r>
                  <a:rPr lang="es-AR" sz="1200" i="0" kern="1200">
                    <a:solidFill>
                      <a:schemeClr val="tx1"/>
                    </a:solidFill>
                    <a:effectLst/>
                    <a:latin typeface="+mn-lt"/>
                    <a:ea typeface="+mn-ea"/>
                    <a:cs typeface="+mn-cs"/>
                  </a:rPr>
                  <a:t> 𝑥=𝑅</a:t>
                </a:r>
                <a:r>
                  <a:rPr lang="es-AR" sz="1200" kern="1200" dirty="0">
                    <a:solidFill>
                      <a:schemeClr val="tx1"/>
                    </a:solidFill>
                    <a:effectLst/>
                    <a:latin typeface="+mn-lt"/>
                    <a:ea typeface="+mn-ea"/>
                    <a:cs typeface="+mn-cs"/>
                  </a:rPr>
                  <a:t>  y </a:t>
                </a:r>
                <a:r>
                  <a:rPr lang="es-AR" sz="1200" i="0" kern="1200">
                    <a:solidFill>
                      <a:schemeClr val="tx1"/>
                    </a:solidFill>
                    <a:effectLst/>
                    <a:latin typeface="+mn-lt"/>
                    <a:ea typeface="+mn-ea"/>
                    <a:cs typeface="+mn-cs"/>
                  </a:rPr>
                  <a:t> </a:t>
                </a:r>
                <a:r>
                  <a:rPr lang="en-US" sz="1200" i="0" kern="1200">
                    <a:solidFill>
                      <a:schemeClr val="tx1"/>
                    </a:solidFill>
                    <a:effectLst/>
                    <a:latin typeface="+mn-lt"/>
                    <a:ea typeface="+mn-ea"/>
                    <a:cs typeface="+mn-cs"/>
                  </a:rPr>
                  <a:t>〖</a:t>
                </a:r>
                <a:r>
                  <a:rPr lang="es-AR" sz="1200" i="0" kern="1200">
                    <a:solidFill>
                      <a:schemeClr val="tx1"/>
                    </a:solidFill>
                    <a:effectLst/>
                    <a:latin typeface="+mn-lt"/>
                    <a:ea typeface="+mn-ea"/>
                    <a:cs typeface="+mn-cs"/>
                  </a:rPr>
                  <a:t>𝑡=2.𝑡</a:t>
                </a:r>
                <a:r>
                  <a:rPr lang="en-US" sz="1200" i="0" kern="1200">
                    <a:solidFill>
                      <a:schemeClr val="tx1"/>
                    </a:solidFill>
                    <a:effectLst/>
                    <a:latin typeface="+mn-lt"/>
                    <a:ea typeface="+mn-ea"/>
                    <a:cs typeface="+mn-cs"/>
                  </a:rPr>
                  <a:t>〗_</a:t>
                </a:r>
                <a:r>
                  <a:rPr lang="es-AR" sz="1200" i="0" kern="1200">
                    <a:solidFill>
                      <a:schemeClr val="tx1"/>
                    </a:solidFill>
                    <a:effectLst/>
                    <a:latin typeface="+mn-lt"/>
                    <a:ea typeface="+mn-ea"/>
                    <a:cs typeface="+mn-cs"/>
                  </a:rPr>
                  <a:t>1</a:t>
                </a:r>
                <a:r>
                  <a:rPr lang="es-AR" sz="1200" kern="1200" dirty="0">
                    <a:solidFill>
                      <a:schemeClr val="tx1"/>
                    </a:solidFill>
                    <a:effectLst/>
                    <a:latin typeface="+mn-lt"/>
                    <a:ea typeface="+mn-ea"/>
                    <a:cs typeface="+mn-cs"/>
                  </a:rPr>
                  <a:t>, se </a:t>
                </a:r>
                <a:r>
                  <a:rPr lang="es-AR" sz="1200" kern="1200" dirty="0" smtClean="0">
                    <a:solidFill>
                      <a:schemeClr val="tx1"/>
                    </a:solidFill>
                    <a:effectLst/>
                    <a:latin typeface="+mn-lt"/>
                    <a:ea typeface="+mn-ea"/>
                    <a:cs typeface="+mn-cs"/>
                  </a:rPr>
                  <a:t>obtiene</a:t>
                </a:r>
                <a:r>
                  <a:rPr lang="es-AR" sz="1200" kern="1200" baseline="0" dirty="0" smtClean="0">
                    <a:solidFill>
                      <a:schemeClr val="tx1"/>
                    </a:solidFill>
                    <a:effectLst/>
                    <a:latin typeface="+mn-lt"/>
                    <a:ea typeface="+mn-ea"/>
                    <a:cs typeface="+mn-cs"/>
                  </a:rPr>
                  <a:t> la ecuación que se muestra en este </a:t>
                </a:r>
                <a:r>
                  <a:rPr lang="es-AR" sz="1200" kern="1200" baseline="0" dirty="0" err="1" smtClean="0">
                    <a:solidFill>
                      <a:schemeClr val="tx1"/>
                    </a:solidFill>
                    <a:effectLst/>
                    <a:latin typeface="+mn-lt"/>
                    <a:ea typeface="+mn-ea"/>
                    <a:cs typeface="+mn-cs"/>
                  </a:rPr>
                  <a:t>slide</a:t>
                </a:r>
                <a:r>
                  <a:rPr lang="es-AR" sz="1200" kern="1200" baseline="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12</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400" i="0" dirty="0"/>
              <a:t>La posición del punto P la da el vector posición r</a:t>
            </a:r>
            <a:r>
              <a:rPr lang="es-ES" sz="1400" i="0" baseline="0" dirty="0"/>
              <a:t> </a:t>
            </a:r>
          </a:p>
          <a:p>
            <a:r>
              <a:rPr lang="es-ES" sz="1400" i="0" dirty="0"/>
              <a:t>En un tiempo </a:t>
            </a:r>
            <a:r>
              <a:rPr lang="es-ES" sz="1400" i="0" dirty="0" err="1"/>
              <a:t>Δt</a:t>
            </a:r>
            <a:r>
              <a:rPr lang="es-ES" sz="1400" i="0" dirty="0"/>
              <a:t> el punto describe el arco Δ s, arco que es abarcado por el ángulo </a:t>
            </a:r>
            <a:r>
              <a:rPr lang="el-GR" sz="1400" b="0" i="0" u="none" strike="noStrike" kern="1200" baseline="0" dirty="0">
                <a:solidFill>
                  <a:schemeClr val="tx1"/>
                </a:solidFill>
                <a:latin typeface="+mn-lt"/>
                <a:ea typeface="+mn-ea"/>
                <a:cs typeface="+mn-cs"/>
              </a:rPr>
              <a:t>Δ θ </a:t>
            </a:r>
            <a:endParaRPr lang="es-AR" sz="1400" b="0" i="0" u="none" strike="noStrike" kern="1200" baseline="0" dirty="0">
              <a:solidFill>
                <a:schemeClr val="tx1"/>
              </a:solidFill>
              <a:latin typeface="+mn-lt"/>
              <a:ea typeface="+mn-ea"/>
              <a:cs typeface="+mn-cs"/>
            </a:endParaRPr>
          </a:p>
          <a:p>
            <a:endParaRPr lang="es-AR" sz="1400" b="0" i="0" u="none" strike="noStrike" kern="1200" baseline="0" dirty="0">
              <a:solidFill>
                <a:schemeClr val="tx1"/>
              </a:solidFill>
              <a:latin typeface="+mn-lt"/>
              <a:ea typeface="+mn-ea"/>
              <a:cs typeface="+mn-cs"/>
            </a:endParaRPr>
          </a:p>
          <a:p>
            <a:r>
              <a:rPr lang="es-ES" sz="1400" b="0" i="0" u="none" strike="noStrike" kern="1200" baseline="0" dirty="0">
                <a:solidFill>
                  <a:schemeClr val="tx1"/>
                </a:solidFill>
                <a:latin typeface="+mn-lt"/>
                <a:ea typeface="+mn-ea"/>
                <a:cs typeface="+mn-cs"/>
              </a:rPr>
              <a:t> - at  mide la rapidez con que v cambia de módulo.</a:t>
            </a:r>
          </a:p>
          <a:p>
            <a:r>
              <a:rPr lang="es-ES" sz="1400" b="0" i="0" u="none" strike="noStrike" kern="1200" baseline="0" dirty="0">
                <a:solidFill>
                  <a:schemeClr val="tx1"/>
                </a:solidFill>
                <a:latin typeface="+mn-lt"/>
                <a:ea typeface="+mn-ea"/>
                <a:cs typeface="+mn-cs"/>
              </a:rPr>
              <a:t> - </a:t>
            </a:r>
            <a:r>
              <a:rPr lang="es-ES" sz="1400" b="0" i="0" u="none" strike="noStrike" kern="1200" baseline="0" dirty="0" err="1">
                <a:solidFill>
                  <a:schemeClr val="tx1"/>
                </a:solidFill>
                <a:latin typeface="+mn-lt"/>
                <a:ea typeface="+mn-ea"/>
                <a:cs typeface="+mn-cs"/>
              </a:rPr>
              <a:t>an</a:t>
            </a:r>
            <a:r>
              <a:rPr lang="es-ES" sz="1400" b="0" i="0" u="none" strike="noStrike" kern="1200" baseline="0" dirty="0">
                <a:solidFill>
                  <a:schemeClr val="tx1"/>
                </a:solidFill>
                <a:latin typeface="+mn-lt"/>
                <a:ea typeface="+mn-ea"/>
                <a:cs typeface="+mn-cs"/>
              </a:rPr>
              <a:t> mide la rapidez con que v  cambia de dirección.</a:t>
            </a:r>
            <a:endParaRPr lang="el-GR" sz="14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136C298-D119-4C20-9DDE-7B5925B38854}" type="slidenum">
              <a:rPr lang="es-ES" smtClean="0"/>
              <a:t>13</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4136C298-D119-4C20-9DDE-7B5925B38854}" type="slidenum">
              <a:rPr lang="es-ES" smtClean="0"/>
              <a:t>14</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4136C298-D119-4C20-9DDE-7B5925B38854}" type="slidenum">
              <a:rPr lang="es-ES" smtClean="0"/>
              <a:t>15</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ES" sz="1400" baseline="0" dirty="0"/>
                  <a:t> - </a:t>
                </a:r>
                <a:r>
                  <a:rPr lang="es-ES" sz="1400" dirty="0"/>
                  <a:t>Si convenimos que A es el sistema fijo y B el móvil, la velocidad de la partícula P respecto de A (</a:t>
                </a:r>
                <a14:m>
                  <m:oMath xmlns:m="http://schemas.openxmlformats.org/officeDocument/2006/math">
                    <m:sSub>
                      <m:sSubPr>
                        <m:ctrlPr>
                          <a:rPr lang="es-ES" sz="1400" i="1" smtClean="0">
                            <a:latin typeface="Cambria Math" panose="02040503050406030204" pitchFamily="18" charset="0"/>
                          </a:rPr>
                        </m:ctrlPr>
                      </m:sSubPr>
                      <m:e>
                        <m:r>
                          <a:rPr lang="es-AR" sz="1400" b="0" i="1" smtClean="0">
                            <a:latin typeface="Cambria Math"/>
                          </a:rPr>
                          <m:t>𝑉</m:t>
                        </m:r>
                      </m:e>
                      <m:sub>
                        <m:r>
                          <a:rPr lang="es-AR" sz="1400" b="0" i="1" smtClean="0">
                            <a:latin typeface="Cambria Math"/>
                          </a:rPr>
                          <m:t>𝑃𝐴</m:t>
                        </m:r>
                      </m:sub>
                    </m:sSub>
                  </m:oMath>
                </a14:m>
                <a:r>
                  <a:rPr lang="es-ES" sz="1400" dirty="0"/>
                  <a:t>) se llama </a:t>
                </a:r>
                <a:r>
                  <a:rPr lang="es-ES" sz="1400" b="1" dirty="0"/>
                  <a:t>velocidad absoluta</a:t>
                </a:r>
              </a:p>
              <a:p>
                <a:r>
                  <a:rPr lang="es-ES" sz="1400" dirty="0"/>
                  <a:t> - Todo los </a:t>
                </a:r>
                <a:r>
                  <a:rPr lang="es-AR" sz="1400" b="0" i="0" u="none" strike="noStrike" kern="1200" baseline="0" dirty="0">
                    <a:solidFill>
                      <a:schemeClr val="tx1"/>
                    </a:solidFill>
                    <a:latin typeface="+mn-lt"/>
                    <a:ea typeface="+mn-ea"/>
                    <a:cs typeface="+mn-cs"/>
                  </a:rPr>
                  <a:t>puntos del sistema B se mueven con velocidad</a:t>
                </a:r>
                <a:r>
                  <a:rPr lang="es-ES" sz="1400" dirty="0"/>
                  <a:t> </a:t>
                </a:r>
                <a14:m>
                  <m:oMath xmlns:m="http://schemas.openxmlformats.org/officeDocument/2006/math">
                    <m:sSub>
                      <m:sSubPr>
                        <m:ctrlPr>
                          <a:rPr lang="es-ES" sz="1400" i="1">
                            <a:latin typeface="Cambria Math" panose="02040503050406030204" pitchFamily="18" charset="0"/>
                          </a:rPr>
                        </m:ctrlPr>
                      </m:sSubPr>
                      <m:e>
                        <m:r>
                          <a:rPr lang="es-AR" sz="1400" i="1">
                            <a:latin typeface="Cambria Math"/>
                          </a:rPr>
                          <m:t>𝑉</m:t>
                        </m:r>
                      </m:e>
                      <m:sub>
                        <m:r>
                          <a:rPr lang="es-AR" sz="1400" b="0" i="1" smtClean="0">
                            <a:latin typeface="Cambria Math"/>
                          </a:rPr>
                          <m:t>𝐵𝐴</m:t>
                        </m:r>
                      </m:sub>
                    </m:sSub>
                  </m:oMath>
                </a14:m>
                <a:r>
                  <a:rPr lang="es-ES" sz="1400" dirty="0"/>
                  <a:t> </a:t>
                </a:r>
                <a:r>
                  <a:rPr lang="es-AR" sz="1400" b="0" i="0" u="none" strike="noStrike" kern="1200" baseline="0" dirty="0">
                    <a:solidFill>
                      <a:schemeClr val="tx1"/>
                    </a:solidFill>
                    <a:latin typeface="+mn-lt"/>
                    <a:ea typeface="+mn-ea"/>
                    <a:cs typeface="+mn-cs"/>
                  </a:rPr>
                  <a:t>(que es la velocidad de B respecto de A) a esta velocidad </a:t>
                </a:r>
                <a:r>
                  <a:rPr lang="es-ES" sz="1400" dirty="0"/>
                  <a:t>se la llama </a:t>
                </a:r>
                <a:r>
                  <a:rPr lang="es-ES" sz="1400" b="1" dirty="0"/>
                  <a:t>velocidad de arrastre</a:t>
                </a:r>
              </a:p>
              <a:p>
                <a:pPr marL="0" indent="0">
                  <a:buFontTx/>
                  <a:buNone/>
                </a:pPr>
                <a:r>
                  <a:rPr lang="es-ES" sz="1400" dirty="0"/>
                  <a:t> - Si tenemos una partícula en el sistema B que se </a:t>
                </a:r>
                <a:r>
                  <a:rPr lang="es-AR" sz="1400" b="0" i="0" u="none" strike="noStrike" kern="1200" baseline="0" dirty="0">
                    <a:solidFill>
                      <a:schemeClr val="tx1"/>
                    </a:solidFill>
                    <a:latin typeface="+mn-lt"/>
                    <a:ea typeface="+mn-ea"/>
                    <a:cs typeface="+mn-cs"/>
                  </a:rPr>
                  <a:t>mueve con respecto a este sistema con velocidad</a:t>
                </a:r>
                <a:r>
                  <a:rPr lang="es-ES" sz="1400" dirty="0"/>
                  <a:t> (</a:t>
                </a:r>
                <a14:m>
                  <m:oMath xmlns:m="http://schemas.openxmlformats.org/officeDocument/2006/math">
                    <m:sSub>
                      <m:sSubPr>
                        <m:ctrlPr>
                          <a:rPr lang="es-ES" sz="1400" i="1">
                            <a:latin typeface="Cambria Math" panose="02040503050406030204" pitchFamily="18" charset="0"/>
                          </a:rPr>
                        </m:ctrlPr>
                      </m:sSubPr>
                      <m:e>
                        <m:r>
                          <a:rPr lang="es-AR" sz="1400" i="1">
                            <a:latin typeface="Cambria Math"/>
                          </a:rPr>
                          <m:t>𝑉</m:t>
                        </m:r>
                      </m:e>
                      <m:sub>
                        <m:r>
                          <a:rPr lang="es-AR" sz="1400" i="1">
                            <a:latin typeface="Cambria Math"/>
                          </a:rPr>
                          <m:t>𝑃</m:t>
                        </m:r>
                        <m:r>
                          <a:rPr lang="es-AR" sz="1400" b="0" i="1" smtClean="0">
                            <a:latin typeface="Cambria Math"/>
                          </a:rPr>
                          <m:t>𝐵</m:t>
                        </m:r>
                      </m:sub>
                    </m:sSub>
                  </m:oMath>
                </a14:m>
                <a:r>
                  <a:rPr lang="es-ES" sz="1400" dirty="0"/>
                  <a:t>)</a:t>
                </a:r>
                <a:r>
                  <a:rPr lang="es-ES" sz="1400" baseline="0" dirty="0"/>
                  <a:t> </a:t>
                </a:r>
                <a:r>
                  <a:rPr lang="es-ES" sz="1400" dirty="0"/>
                  <a:t>se llama </a:t>
                </a:r>
                <a:r>
                  <a:rPr lang="es-ES" sz="1400" b="1" dirty="0"/>
                  <a:t>velocidad relativa </a:t>
                </a:r>
              </a:p>
              <a:p>
                <a:endParaRPr lang="es-ES" sz="1400" dirty="0"/>
              </a:p>
              <a:p>
                <a:r>
                  <a:rPr lang="es-ES" sz="1400" dirty="0"/>
                  <a:t>Sin embargo hay casos en que nosotros, automáticamente, usamos otros sistemas de referencia que no son la Tierra; por ejemplo, le decimos a un niño que viaja en tren a nuestro lado que se quede quieto. La única forma en que la criatura puede cumplir con nuestro deseo sería arrojándose por la ventanilla o correr hacia el furgón de cola a 100 km/h (no era esa nuestra intención), y por más que se tranquilice, no podrá hacer otra cosa que seguir</a:t>
                </a:r>
              </a:p>
              <a:p>
                <a:r>
                  <a:rPr lang="es-ES" sz="1400" dirty="0"/>
                  <a:t>moviéndose a 100 km/h, junto con el tren y demás pasajeros adultos. En este caso, sin darnos cuenta, usamos el sistema de referencia fijo al tren, aunque jamás oiremos que el tren se encuentra quieto, dicho por un pasajero, a menos que efectivamente esté detenido con respecto a la Tierra.</a:t>
                </a:r>
              </a:p>
            </p:txBody>
          </p:sp>
        </mc:Choice>
        <mc:Fallback xmlns="">
          <p:sp>
            <p:nvSpPr>
              <p:cNvPr id="3" name="Notes Placeholder 2"/>
              <p:cNvSpPr>
                <a:spLocks noGrp="1"/>
              </p:cNvSpPr>
              <p:nvPr>
                <p:ph type="body" idx="1"/>
              </p:nvPr>
            </p:nvSpPr>
            <p:spPr/>
            <p:txBody>
              <a:bodyPr/>
              <a:lstStyle/>
              <a:p>
                <a:r>
                  <a:rPr lang="es-ES" sz="1200" baseline="0" dirty="0" smtClean="0"/>
                  <a:t> - </a:t>
                </a:r>
                <a:r>
                  <a:rPr lang="es-ES" sz="1200" dirty="0" smtClean="0"/>
                  <a:t>Si convenimos que A </a:t>
                </a:r>
                <a:r>
                  <a:rPr lang="es-ES" sz="1200" dirty="0" smtClean="0"/>
                  <a:t>es el </a:t>
                </a:r>
                <a:r>
                  <a:rPr lang="es-ES" sz="1200" dirty="0"/>
                  <a:t>sistema fijo y B el móvil, la velocidad de la partícula P respecto de A </a:t>
                </a:r>
                <a:r>
                  <a:rPr lang="es-ES" sz="1200" dirty="0" smtClean="0"/>
                  <a:t>(</a:t>
                </a:r>
                <a:r>
                  <a:rPr lang="es-AR" sz="1200" b="0" i="0" smtClean="0">
                    <a:latin typeface="Cambria Math"/>
                  </a:rPr>
                  <a:t>𝑉</a:t>
                </a:r>
                <a:r>
                  <a:rPr lang="es-ES" sz="1200" b="0" i="0" smtClean="0">
                    <a:latin typeface="Cambria Math"/>
                  </a:rPr>
                  <a:t>_</a:t>
                </a:r>
                <a:r>
                  <a:rPr lang="es-AR" sz="1200" b="0" i="0" smtClean="0">
                    <a:latin typeface="Cambria Math"/>
                  </a:rPr>
                  <a:t>𝑃𝐴</a:t>
                </a:r>
                <a:r>
                  <a:rPr lang="es-ES" sz="1200" dirty="0" smtClean="0"/>
                  <a:t>) </a:t>
                </a:r>
                <a:r>
                  <a:rPr lang="es-ES" sz="1200" dirty="0"/>
                  <a:t>se </a:t>
                </a:r>
                <a:r>
                  <a:rPr lang="es-ES" sz="1200" dirty="0" smtClean="0"/>
                  <a:t>llama </a:t>
                </a:r>
                <a:r>
                  <a:rPr lang="es-ES" sz="1200" b="1" dirty="0" smtClean="0"/>
                  <a:t>velocidad </a:t>
                </a:r>
                <a:r>
                  <a:rPr lang="es-ES" sz="1200" b="1" dirty="0" smtClean="0"/>
                  <a:t>absoluta</a:t>
                </a:r>
              </a:p>
              <a:p>
                <a:r>
                  <a:rPr lang="es-ES" sz="1200" dirty="0" smtClean="0"/>
                  <a:t> - Todo los </a:t>
                </a:r>
                <a:r>
                  <a:rPr lang="es-AR" sz="1200" b="0" i="0" u="none" strike="noStrike" kern="1200" baseline="0" dirty="0" smtClean="0">
                    <a:solidFill>
                      <a:schemeClr val="tx1"/>
                    </a:solidFill>
                    <a:latin typeface="+mn-lt"/>
                    <a:ea typeface="+mn-ea"/>
                    <a:cs typeface="+mn-cs"/>
                  </a:rPr>
                  <a:t>puntos del sistema B se mueven con velocidad</a:t>
                </a:r>
                <a:r>
                  <a:rPr lang="es-ES" sz="1200" dirty="0" smtClean="0"/>
                  <a:t> </a:t>
                </a:r>
                <a:r>
                  <a:rPr lang="es-AR" sz="1200" i="0">
                    <a:latin typeface="Cambria Math"/>
                  </a:rPr>
                  <a:t>𝑉</a:t>
                </a:r>
                <a:r>
                  <a:rPr lang="es-ES" sz="1200" i="0">
                    <a:latin typeface="Cambria Math"/>
                  </a:rPr>
                  <a:t>_</a:t>
                </a:r>
                <a:r>
                  <a:rPr lang="es-AR" sz="1200" b="0" i="0" smtClean="0">
                    <a:latin typeface="Cambria Math"/>
                  </a:rPr>
                  <a:t>𝐵𝐴</a:t>
                </a:r>
                <a:r>
                  <a:rPr lang="es-ES" sz="1200" dirty="0"/>
                  <a:t> </a:t>
                </a:r>
                <a:r>
                  <a:rPr lang="es-AR" sz="1200" b="0" i="0" u="none" strike="noStrike" kern="1200" baseline="0" dirty="0" smtClean="0">
                    <a:solidFill>
                      <a:schemeClr val="tx1"/>
                    </a:solidFill>
                    <a:latin typeface="+mn-lt"/>
                    <a:ea typeface="+mn-ea"/>
                    <a:cs typeface="+mn-cs"/>
                  </a:rPr>
                  <a:t>(que es la velocidad de B respecto de A) a esta velocidad </a:t>
                </a:r>
                <a:r>
                  <a:rPr lang="es-ES" sz="1200" dirty="0" smtClean="0"/>
                  <a:t>se la </a:t>
                </a:r>
                <a:r>
                  <a:rPr lang="es-ES" sz="1200" dirty="0"/>
                  <a:t>llama </a:t>
                </a:r>
                <a:r>
                  <a:rPr lang="es-ES" sz="1200" b="1" dirty="0"/>
                  <a:t>velocidad </a:t>
                </a:r>
                <a:r>
                  <a:rPr lang="es-ES" sz="1200" b="1" dirty="0" smtClean="0"/>
                  <a:t>de </a:t>
                </a:r>
                <a:r>
                  <a:rPr lang="es-ES" sz="1200" b="1" dirty="0" smtClean="0"/>
                  <a:t>arrastre</a:t>
                </a:r>
              </a:p>
              <a:p>
                <a:pPr marL="0" indent="0">
                  <a:buFontTx/>
                  <a:buNone/>
                </a:pPr>
                <a:r>
                  <a:rPr lang="es-ES" sz="1200" dirty="0" smtClean="0"/>
                  <a:t> - Si tenemos una partícula en el sistema B que se </a:t>
                </a:r>
                <a:r>
                  <a:rPr lang="es-AR" sz="1200" b="0" i="0" u="none" strike="noStrike" kern="1200" baseline="0" dirty="0" smtClean="0">
                    <a:solidFill>
                      <a:schemeClr val="tx1"/>
                    </a:solidFill>
                    <a:latin typeface="+mn-lt"/>
                    <a:ea typeface="+mn-ea"/>
                    <a:cs typeface="+mn-cs"/>
                  </a:rPr>
                  <a:t>mueve con respecto a este sistema con velocidad</a:t>
                </a:r>
                <a:r>
                  <a:rPr lang="es-ES" sz="1200" dirty="0" smtClean="0"/>
                  <a:t> (</a:t>
                </a:r>
                <a:r>
                  <a:rPr lang="es-AR" sz="1200" i="0">
                    <a:latin typeface="Cambria Math"/>
                  </a:rPr>
                  <a:t>𝑉</a:t>
                </a:r>
                <a:r>
                  <a:rPr lang="es-ES" sz="1200" i="0">
                    <a:latin typeface="Cambria Math"/>
                  </a:rPr>
                  <a:t>_</a:t>
                </a:r>
                <a:r>
                  <a:rPr lang="es-AR" sz="1200" i="0">
                    <a:latin typeface="Cambria Math"/>
                  </a:rPr>
                  <a:t>𝑃</a:t>
                </a:r>
                <a:r>
                  <a:rPr lang="es-AR" sz="1200" b="0" i="0" smtClean="0">
                    <a:latin typeface="Cambria Math"/>
                  </a:rPr>
                  <a:t>𝐵</a:t>
                </a:r>
                <a:r>
                  <a:rPr lang="es-ES" sz="1200" dirty="0" smtClean="0"/>
                  <a:t>)</a:t>
                </a:r>
                <a:r>
                  <a:rPr lang="es-ES" sz="1200" baseline="0" dirty="0" smtClean="0"/>
                  <a:t> </a:t>
                </a:r>
                <a:r>
                  <a:rPr lang="es-ES" sz="1200" dirty="0" smtClean="0"/>
                  <a:t>se </a:t>
                </a:r>
                <a:r>
                  <a:rPr lang="es-ES" sz="1200" dirty="0"/>
                  <a:t>llama </a:t>
                </a:r>
                <a:r>
                  <a:rPr lang="es-ES" sz="1200" b="1" dirty="0"/>
                  <a:t>velocidad relativa </a:t>
                </a:r>
                <a:endParaRPr lang="es-ES" sz="1200" b="1" dirty="0" smtClean="0"/>
              </a:p>
              <a:p>
                <a:endParaRPr lang="es-ES" dirty="0" smtClean="0"/>
              </a:p>
              <a:p>
                <a:r>
                  <a:rPr lang="es-ES" dirty="0" smtClean="0"/>
                  <a:t>Sin </a:t>
                </a:r>
                <a:r>
                  <a:rPr lang="es-ES" dirty="0" smtClean="0"/>
                  <a:t>embargo hay casos en que nosotros, automáticamente, usamos otros sistemas de referencia que no son la Tierra; por ejemplo, le decimos a un niño que viaja en tren a nuestro lado que se quede quieto. La única forma en que la criatura puede cumplir con nuestro deseo sería arrojándose por la ventanilla o correr hacia el furgón de cola a 100 km/h (no era esa nuestra intención), y por más que se tranquilice, no podrá hacer otra cosa que seguir</a:t>
                </a:r>
              </a:p>
              <a:p>
                <a:r>
                  <a:rPr lang="es-ES" dirty="0" smtClean="0"/>
                  <a:t>moviéndose a 100 km/h, junto con el tren y demás pasajeros adultos. En este caso, sin darnos cuenta, usamos el sistema de referencia fijo al tren, aunque jamás oiremos que el tren se encuentra quieto, dicho por un pasajero, a menos que efectivamente esté detenido con respecto a la Tierra.</a:t>
                </a:r>
                <a:endParaRPr lang="es-ES"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16</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600" dirty="0"/>
              <a:t>Recordar que matemáticamente integrar significa recorrer el camino inverso al de cuando se derivó</a:t>
            </a:r>
          </a:p>
        </p:txBody>
      </p:sp>
      <p:sp>
        <p:nvSpPr>
          <p:cNvPr id="4" name="Slide Number Placeholder 3"/>
          <p:cNvSpPr>
            <a:spLocks noGrp="1"/>
          </p:cNvSpPr>
          <p:nvPr>
            <p:ph type="sldNum" sz="quarter" idx="10"/>
          </p:nvPr>
        </p:nvSpPr>
        <p:spPr/>
        <p:txBody>
          <a:bodyPr/>
          <a:lstStyle/>
          <a:p>
            <a:fld id="{4136C298-D119-4C20-9DDE-7B5925B38854}" type="slidenum">
              <a:rPr lang="es-ES" smtClean="0"/>
              <a:t>17</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000" b="0" i="0" u="none" strike="noStrike" kern="1200" baseline="0" dirty="0">
                <a:solidFill>
                  <a:schemeClr val="tx1"/>
                </a:solidFill>
                <a:latin typeface="+mn-lt"/>
                <a:ea typeface="+mn-ea"/>
                <a:cs typeface="+mn-cs"/>
              </a:rPr>
              <a:t>El campo de las cuestiones de las que se ocupa la física es muy vasto y nosotros en este primer curso lo vamos a limitar a una parte de ella, conocida con el nombre de</a:t>
            </a:r>
          </a:p>
          <a:p>
            <a:r>
              <a:rPr lang="es-ES" sz="1000" b="1" i="0" u="none" strike="noStrike" kern="1200" baseline="0" dirty="0">
                <a:solidFill>
                  <a:schemeClr val="tx1"/>
                </a:solidFill>
                <a:latin typeface="+mn-lt"/>
                <a:ea typeface="+mn-ea"/>
                <a:cs typeface="+mn-cs"/>
              </a:rPr>
              <a:t>mecánica</a:t>
            </a:r>
            <a:r>
              <a:rPr lang="es-ES" sz="1000" b="0" i="0" u="none" strike="noStrike" kern="1200" baseline="0" dirty="0">
                <a:solidFill>
                  <a:schemeClr val="tx1"/>
                </a:solidFill>
                <a:latin typeface="+mn-lt"/>
                <a:ea typeface="+mn-ea"/>
                <a:cs typeface="+mn-cs"/>
              </a:rPr>
              <a:t>. La mecánica estudia las relaciones mutuas que vinculan a 3 agentes fundamentales de la naturaleza: las fuerzas, la materia y el movimiento.</a:t>
            </a:r>
          </a:p>
          <a:p>
            <a:endParaRPr lang="es-ES" sz="1000" dirty="0"/>
          </a:p>
          <a:p>
            <a:r>
              <a:rPr lang="es-ES" sz="1000" b="1" dirty="0"/>
              <a:t>Partícula</a:t>
            </a:r>
            <a:r>
              <a:rPr lang="es-ES" sz="1000" dirty="0"/>
              <a:t>: A ese único punto al que quedará reducido un cuerpo a los fines de su estudio</a:t>
            </a:r>
            <a:r>
              <a:rPr lang="es-ES" sz="1000" baseline="0" dirty="0"/>
              <a:t>. </a:t>
            </a:r>
            <a:r>
              <a:rPr lang="es-ES" sz="1000" b="0" i="0" u="none" strike="noStrike" kern="1200" baseline="0" dirty="0">
                <a:solidFill>
                  <a:schemeClr val="tx1"/>
                </a:solidFill>
                <a:latin typeface="+mn-lt"/>
                <a:ea typeface="+mn-ea"/>
                <a:cs typeface="+mn-cs"/>
              </a:rPr>
              <a:t>si estudiamos el movimiento de un auto de carrera, no estudiaremos los infinitos movimientos que realizan cada uno de los infinitos puntos de la carrocería, sino que escogeremos un único punto del auto y describiremos el movimiento de ese único punto.</a:t>
            </a:r>
            <a:endParaRPr lang="es-ES" sz="1000" dirty="0"/>
          </a:p>
        </p:txBody>
      </p:sp>
      <p:sp>
        <p:nvSpPr>
          <p:cNvPr id="4" name="Slide Number Placeholder 3"/>
          <p:cNvSpPr>
            <a:spLocks noGrp="1"/>
          </p:cNvSpPr>
          <p:nvPr>
            <p:ph type="sldNum" sz="quarter" idx="10"/>
          </p:nvPr>
        </p:nvSpPr>
        <p:spPr/>
        <p:txBody>
          <a:bodyPr/>
          <a:lstStyle/>
          <a:p>
            <a:fld id="{4136C298-D119-4C20-9DDE-7B5925B38854}" type="slidenum">
              <a:rPr lang="es-ES" smtClean="0"/>
              <a:t>3</a:t>
            </a:fld>
            <a:endParaRPr lang="es-ES" dirty="0"/>
          </a:p>
        </p:txBody>
      </p:sp>
    </p:spTree>
    <p:extLst>
      <p:ext uri="{BB962C8B-B14F-4D97-AF65-F5344CB8AC3E}">
        <p14:creationId xmlns:p14="http://schemas.microsoft.com/office/powerpoint/2010/main" val="102460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Elegir un sistema de referencia significa adoptar 2 cosas: </a:t>
            </a:r>
          </a:p>
          <a:p>
            <a:r>
              <a:rPr lang="es-ES" sz="1200" b="0" i="0" u="none" strike="noStrike" kern="1200" baseline="0" dirty="0">
                <a:solidFill>
                  <a:schemeClr val="tx1"/>
                </a:solidFill>
                <a:latin typeface="+mn-lt"/>
                <a:ea typeface="+mn-ea"/>
                <a:cs typeface="+mn-cs"/>
              </a:rPr>
              <a:t> - un origen (dónde estará el cero)</a:t>
            </a:r>
          </a:p>
          <a:p>
            <a:r>
              <a:rPr lang="es-ES" sz="1200" b="0" i="0" u="none" strike="noStrike" kern="1200" baseline="0" dirty="0">
                <a:solidFill>
                  <a:schemeClr val="tx1"/>
                </a:solidFill>
                <a:latin typeface="+mn-lt"/>
                <a:ea typeface="+mn-ea"/>
                <a:cs typeface="+mn-cs"/>
              </a:rPr>
              <a:t> - un sentido (cómo graduar el eje)</a:t>
            </a:r>
          </a:p>
          <a:p>
            <a:r>
              <a:rPr lang="es-ES" sz="1200" b="0" i="0" u="none" strike="noStrike" kern="1200" baseline="0" dirty="0">
                <a:solidFill>
                  <a:schemeClr val="tx1"/>
                </a:solidFill>
                <a:latin typeface="+mn-lt"/>
                <a:ea typeface="+mn-ea"/>
                <a:cs typeface="+mn-cs"/>
              </a:rPr>
              <a:t>Como estas son elecciones personales, es indispensable que al comenzar a resolver cualquier problema se haga un esquema donde se muestre claramente el sistema de referencia que se ha elegido.</a:t>
            </a:r>
            <a:endParaRPr lang="es-ES" sz="14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a:t>Este deberá elegido de tal manera que permita definir unívocamente la posición del cuerpo.</a:t>
            </a:r>
          </a:p>
        </p:txBody>
      </p:sp>
      <p:sp>
        <p:nvSpPr>
          <p:cNvPr id="4" name="Slide Number Placeholder 3"/>
          <p:cNvSpPr>
            <a:spLocks noGrp="1"/>
          </p:cNvSpPr>
          <p:nvPr>
            <p:ph type="sldNum" sz="quarter" idx="10"/>
          </p:nvPr>
        </p:nvSpPr>
        <p:spPr/>
        <p:txBody>
          <a:bodyPr/>
          <a:lstStyle/>
          <a:p>
            <a:fld id="{4136C298-D119-4C20-9DDE-7B5925B38854}" type="slidenum">
              <a:rPr lang="es-ES" smtClean="0"/>
              <a:t>4</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400" dirty="0"/>
              <a:t>La velocidad</a:t>
            </a:r>
            <a:r>
              <a:rPr lang="es-ES" sz="1400" baseline="0" dirty="0"/>
              <a:t> media puede sufrir grandes variaciones, razón por la cual no resulta de interés este valor para ciertos estudios, ya que no nos dice nada del comportamiento cinemático del móvil en puntos intermedios del intervalo y por ello se recurre a un valor de mayor importancia para la física, la velocidad instantánea.</a:t>
            </a:r>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5</a:t>
            </a:fld>
            <a:endParaRPr lang="es-ES" dirty="0"/>
          </a:p>
        </p:txBody>
      </p:sp>
    </p:spTree>
    <p:extLst>
      <p:ext uri="{BB962C8B-B14F-4D97-AF65-F5344CB8AC3E}">
        <p14:creationId xmlns:p14="http://schemas.microsoft.com/office/powerpoint/2010/main" val="100133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400" dirty="0"/>
              <a:t>La velocidad</a:t>
            </a:r>
            <a:r>
              <a:rPr lang="es-ES" sz="1400" baseline="0" dirty="0"/>
              <a:t> media puede sufrir grandes variaciones, razón por la cual no resulta de interés este valor para ciertos estudios, ya que no nos dice nada del comportamiento cinemático del móvil en puntos intermedios del intervalo y por ello se recurre a un valor de mayor importancia para la física, la velocidad instantánea.</a:t>
            </a:r>
            <a:endParaRPr lang="es-ES" sz="1400" dirty="0"/>
          </a:p>
        </p:txBody>
      </p:sp>
      <p:sp>
        <p:nvSpPr>
          <p:cNvPr id="4" name="Slide Number Placeholder 3"/>
          <p:cNvSpPr>
            <a:spLocks noGrp="1"/>
          </p:cNvSpPr>
          <p:nvPr>
            <p:ph type="sldNum" sz="quarter" idx="10"/>
          </p:nvPr>
        </p:nvSpPr>
        <p:spPr/>
        <p:txBody>
          <a:bodyPr/>
          <a:lstStyle/>
          <a:p>
            <a:fld id="{4136C298-D119-4C20-9DDE-7B5925B38854}" type="slidenum">
              <a:rPr lang="es-ES" smtClean="0"/>
              <a:t>6</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400" i="0" dirty="0"/>
                  <a:t>Unidades: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i="0" baseline="0" dirty="0"/>
                  <a:t> - Velocidad </a:t>
                </a:r>
                <a:r>
                  <a:rPr lang="es-ES" sz="1400" dirty="0"/>
                  <a:t>[</a:t>
                </a:r>
                <a14:m>
                  <m:oMath xmlns:m="http://schemas.openxmlformats.org/officeDocument/2006/math">
                    <m:r>
                      <m:rPr>
                        <m:sty m:val="p"/>
                      </m:rPr>
                      <a:rPr lang="es-ES" sz="1400" i="0" smtClean="0">
                        <a:latin typeface="Cambria Math"/>
                      </a:rPr>
                      <m:t>m</m:t>
                    </m:r>
                    <m:r>
                      <a:rPr lang="es-ES" sz="1400" i="0" smtClean="0">
                        <a:latin typeface="Cambria Math"/>
                      </a:rPr>
                      <m:t>/</m:t>
                    </m:r>
                    <m:r>
                      <m:rPr>
                        <m:sty m:val="p"/>
                      </m:rPr>
                      <a:rPr lang="es-ES" sz="1400" i="0" smtClean="0">
                        <a:latin typeface="Cambria Math"/>
                      </a:rPr>
                      <m:t>s</m:t>
                    </m:r>
                  </m:oMath>
                </a14:m>
                <a:r>
                  <a:rPr lang="es-ES" sz="1400" dirty="0"/>
                  <a:t>]</a:t>
                </a:r>
                <a:r>
                  <a:rPr lang="es-ES" sz="1400" baseline="0" dirty="0"/>
                  <a:t> </a:t>
                </a:r>
                <a:r>
                  <a:rPr lang="es-ES" sz="1400" i="0" baseline="0" dirty="0"/>
                  <a:t>y desplazamiento </a:t>
                </a:r>
                <a:r>
                  <a:rPr lang="es-ES" sz="1400" dirty="0"/>
                  <a:t>[</a:t>
                </a:r>
                <a14:m>
                  <m:oMath xmlns:m="http://schemas.openxmlformats.org/officeDocument/2006/math">
                    <m:r>
                      <m:rPr>
                        <m:sty m:val="p"/>
                      </m:rPr>
                      <a:rPr lang="es-AR" sz="1400" b="0" i="0" smtClean="0">
                        <a:latin typeface="Cambria Math"/>
                      </a:rPr>
                      <m:t>m</m:t>
                    </m:r>
                  </m:oMath>
                </a14:m>
                <a:r>
                  <a:rPr lang="es-ES" sz="1400" dirty="0"/>
                  <a:t>]</a:t>
                </a:r>
                <a:r>
                  <a:rPr lang="es-ES" sz="1400" baseline="0" dirty="0"/>
                  <a:t> </a:t>
                </a:r>
                <a:endParaRPr lang="es-ES" sz="1400" i="0" dirty="0"/>
              </a:p>
              <a:p>
                <a:endParaRPr lang="es-ES" sz="140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i="0" dirty="0" smtClean="0"/>
                  <a:t>Unidades:</a:t>
                </a:r>
              </a:p>
              <a:p>
                <a:pPr marL="0" marR="0" indent="0" algn="l" defTabSz="914400" rtl="0" eaLnBrk="1" fontAlgn="auto" latinLnBrk="0" hangingPunct="1">
                  <a:lnSpc>
                    <a:spcPct val="100000"/>
                  </a:lnSpc>
                  <a:spcBef>
                    <a:spcPts val="0"/>
                  </a:spcBef>
                  <a:spcAft>
                    <a:spcPts val="0"/>
                  </a:spcAft>
                  <a:buClrTx/>
                  <a:buSzTx/>
                  <a:buFontTx/>
                  <a:buNone/>
                  <a:tabLst/>
                  <a:defRPr/>
                </a:pPr>
                <a:r>
                  <a:rPr lang="es-ES" i="0" baseline="0" dirty="0" smtClean="0"/>
                  <a:t> </a:t>
                </a:r>
                <a:r>
                  <a:rPr lang="es-ES" i="0" baseline="0" dirty="0" smtClean="0"/>
                  <a:t>- Velocidad </a:t>
                </a:r>
                <a:r>
                  <a:rPr lang="es-ES" sz="1200" dirty="0" smtClean="0"/>
                  <a:t>[</a:t>
                </a:r>
                <a:r>
                  <a:rPr lang="es-ES" sz="1200" i="0" smtClean="0">
                    <a:latin typeface="Cambria Math"/>
                  </a:rPr>
                  <a:t>m/s</a:t>
                </a:r>
                <a:r>
                  <a:rPr lang="es-ES" sz="1200" dirty="0" smtClean="0"/>
                  <a:t>]</a:t>
                </a:r>
                <a:r>
                  <a:rPr lang="es-ES" sz="1200" baseline="0" dirty="0" smtClean="0"/>
                  <a:t> </a:t>
                </a:r>
                <a:r>
                  <a:rPr lang="es-ES" i="0" baseline="0" dirty="0" smtClean="0"/>
                  <a:t>y desplazamiento </a:t>
                </a:r>
                <a:r>
                  <a:rPr lang="es-ES" sz="1200" dirty="0" smtClean="0"/>
                  <a:t>[</a:t>
                </a:r>
                <a:r>
                  <a:rPr lang="es-AR" sz="1200" b="0" i="0" smtClean="0">
                    <a:latin typeface="Cambria Math"/>
                  </a:rPr>
                  <a:t>m</a:t>
                </a:r>
                <a:r>
                  <a:rPr lang="es-ES" sz="1200" dirty="0" smtClean="0"/>
                  <a:t>]</a:t>
                </a:r>
                <a:r>
                  <a:rPr lang="es-ES" sz="1200" baseline="0" dirty="0" smtClean="0"/>
                  <a:t> </a:t>
                </a:r>
                <a:endParaRPr lang="es-ES" i="0" dirty="0"/>
              </a:p>
              <a:p>
                <a:endParaRPr lang="es-ES"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7</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s-ES" sz="1400" dirty="0"/>
                  <a:t>Para</a:t>
                </a:r>
                <a:r>
                  <a:rPr lang="es-ES" sz="1400" baseline="0" dirty="0"/>
                  <a:t> el cálculo de otras ecuaciones haremos: </a:t>
                </a:r>
              </a:p>
              <a:p>
                <a:r>
                  <a:rPr lang="es-ES" sz="1400" baseline="0" dirty="0"/>
                  <a:t> - Calcular el área debajo de la recta del segundo gráfico </a:t>
                </a:r>
                <a14:m>
                  <m:oMath xmlns:m="http://schemas.openxmlformats.org/officeDocument/2006/math">
                    <m:sSub>
                      <m:sSubPr>
                        <m:ctrlPr>
                          <a:rPr lang="es-ES" sz="1400" i="1" baseline="0" smtClean="0">
                            <a:latin typeface="Cambria Math" panose="02040503050406030204" pitchFamily="18" charset="0"/>
                            <a:ea typeface="Cambria Math"/>
                          </a:rPr>
                        </m:ctrlPr>
                      </m:sSubPr>
                      <m:e>
                        <m:r>
                          <a:rPr lang="es-ES" sz="1400" i="0" baseline="0" smtClean="0">
                            <a:latin typeface="Cambria Math"/>
                            <a:ea typeface="Cambria Math"/>
                          </a:rPr>
                          <m:t>∆</m:t>
                        </m:r>
                      </m:e>
                      <m:sub>
                        <m:r>
                          <m:rPr>
                            <m:sty m:val="p"/>
                          </m:rPr>
                          <a:rPr lang="es-AR" sz="1400" b="0" i="0" baseline="0" smtClean="0">
                            <a:latin typeface="Cambria Math"/>
                            <a:ea typeface="Cambria Math"/>
                          </a:rPr>
                          <m:t>x</m:t>
                        </m:r>
                      </m:sub>
                    </m:sSub>
                    <m:r>
                      <a:rPr lang="es-AR" sz="1400" b="0" i="0" baseline="0" smtClean="0">
                        <a:latin typeface="Cambria Math"/>
                        <a:ea typeface="Cambria Math"/>
                      </a:rPr>
                      <m:t>=</m:t>
                    </m:r>
                    <m:r>
                      <m:rPr>
                        <m:sty m:val="p"/>
                      </m:rPr>
                      <a:rPr lang="es-AR" sz="1400" b="0" i="0" baseline="0" smtClean="0">
                        <a:latin typeface="Cambria Math"/>
                        <a:ea typeface="Cambria Math"/>
                      </a:rPr>
                      <m:t>X</m:t>
                    </m:r>
                    <m:r>
                      <a:rPr lang="es-AR" sz="1400" b="0" i="0" baseline="0" smtClean="0">
                        <a:latin typeface="Cambria Math"/>
                        <a:ea typeface="Cambria Math"/>
                      </a:rPr>
                      <m:t>−</m:t>
                    </m:r>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X</m:t>
                        </m:r>
                      </m:e>
                      <m:sub>
                        <m:r>
                          <m:rPr>
                            <m:sty m:val="p"/>
                          </m:rPr>
                          <a:rPr lang="es-AR" sz="1400" b="0" i="0" baseline="0" smtClean="0">
                            <a:latin typeface="Cambria Math"/>
                            <a:ea typeface="Cambria Math"/>
                          </a:rPr>
                          <m:t>o</m:t>
                        </m:r>
                      </m:sub>
                    </m:sSub>
                    <m:r>
                      <a:rPr lang="es-AR" sz="1400" b="0" i="0" baseline="0" smtClean="0">
                        <a:latin typeface="Cambria Math"/>
                        <a:ea typeface="Cambria Math"/>
                      </a:rPr>
                      <m:t>=</m:t>
                    </m:r>
                    <m:f>
                      <m:fPr>
                        <m:ctrlPr>
                          <a:rPr lang="es-AR" sz="1400" b="0" i="1" baseline="0" smtClean="0">
                            <a:latin typeface="Cambria Math" panose="02040503050406030204" pitchFamily="18" charset="0"/>
                            <a:ea typeface="Cambria Math"/>
                          </a:rPr>
                        </m:ctrlPr>
                      </m:fPr>
                      <m:num>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V</m:t>
                            </m:r>
                          </m:e>
                          <m:sub>
                            <m:r>
                              <a:rPr lang="es-AR" sz="1400" b="0" i="0" baseline="0" smtClean="0">
                                <a:latin typeface="Cambria Math"/>
                                <a:ea typeface="Cambria Math"/>
                              </a:rPr>
                              <m:t>1</m:t>
                            </m:r>
                          </m:sub>
                        </m:sSub>
                        <m:r>
                          <a:rPr lang="es-AR" sz="1400" b="0" i="1" baseline="0" smtClean="0">
                            <a:latin typeface="Cambria Math"/>
                            <a:ea typeface="Cambria Math"/>
                          </a:rPr>
                          <m:t>−</m:t>
                        </m:r>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V</m:t>
                            </m:r>
                          </m:e>
                          <m:sub>
                            <m:r>
                              <m:rPr>
                                <m:sty m:val="p"/>
                              </m:rPr>
                              <a:rPr lang="es-AR" sz="1400" b="0" i="0" baseline="0" smtClean="0">
                                <a:latin typeface="Cambria Math"/>
                                <a:ea typeface="Cambria Math"/>
                              </a:rPr>
                              <m:t>o</m:t>
                            </m:r>
                          </m:sub>
                        </m:sSub>
                      </m:num>
                      <m:den>
                        <m:r>
                          <a:rPr lang="es-AR" sz="1400" b="0" i="0" baseline="0" smtClean="0">
                            <a:latin typeface="Cambria Math"/>
                            <a:ea typeface="Cambria Math"/>
                          </a:rPr>
                          <m:t>2</m:t>
                        </m:r>
                      </m:den>
                    </m:f>
                    <m:r>
                      <a:rPr lang="es-AR" sz="1400" b="0" i="0" baseline="0" smtClean="0">
                        <a:latin typeface="Cambria Math"/>
                        <a:ea typeface="Cambria Math"/>
                      </a:rPr>
                      <m:t>∗</m:t>
                    </m:r>
                    <m:d>
                      <m:dPr>
                        <m:ctrlPr>
                          <a:rPr lang="es-AR" sz="1400" b="0" i="1" baseline="0" smtClean="0">
                            <a:latin typeface="Cambria Math" panose="02040503050406030204" pitchFamily="18" charset="0"/>
                            <a:ea typeface="Cambria Math"/>
                          </a:rPr>
                        </m:ctrlPr>
                      </m:dPr>
                      <m:e>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t</m:t>
                            </m:r>
                          </m:e>
                          <m:sub>
                            <m:r>
                              <a:rPr lang="es-AR" sz="1400" b="0" i="0" baseline="0" smtClean="0">
                                <a:latin typeface="Cambria Math"/>
                                <a:ea typeface="Cambria Math"/>
                              </a:rPr>
                              <m:t>1</m:t>
                            </m:r>
                          </m:sub>
                        </m:sSub>
                        <m:r>
                          <a:rPr lang="es-AR" sz="1400" b="0" i="0" baseline="0" smtClean="0">
                            <a:latin typeface="Cambria Math"/>
                            <a:ea typeface="Cambria Math"/>
                          </a:rPr>
                          <m:t>−</m:t>
                        </m:r>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t</m:t>
                            </m:r>
                          </m:e>
                          <m:sub>
                            <m:r>
                              <a:rPr lang="es-AR" sz="1400" b="0" i="0" baseline="0" smtClean="0">
                                <a:latin typeface="Cambria Math"/>
                                <a:ea typeface="Cambria Math"/>
                              </a:rPr>
                              <m:t>0</m:t>
                            </m:r>
                          </m:sub>
                        </m:sSub>
                      </m:e>
                    </m:d>
                    <m:r>
                      <a:rPr lang="es-AR" sz="1400" b="0" i="0" baseline="0" smtClean="0">
                        <a:latin typeface="Cambria Math"/>
                        <a:ea typeface="Cambria Math"/>
                      </a:rPr>
                      <m:t>  →</m:t>
                    </m:r>
                    <m:r>
                      <m:rPr>
                        <m:sty m:val="p"/>
                      </m:rPr>
                      <a:rPr lang="es-AR" sz="1400" b="0" i="0" baseline="0" smtClean="0">
                        <a:latin typeface="Cambria Math"/>
                        <a:ea typeface="Cambria Math"/>
                      </a:rPr>
                      <m:t>X</m:t>
                    </m:r>
                    <m:r>
                      <a:rPr lang="es-AR" sz="1400" b="0" i="0" baseline="0" smtClean="0">
                        <a:latin typeface="Cambria Math"/>
                        <a:ea typeface="Cambria Math"/>
                      </a:rPr>
                      <m:t>=</m:t>
                    </m:r>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X</m:t>
                        </m:r>
                      </m:e>
                      <m:sub>
                        <m:r>
                          <m:rPr>
                            <m:sty m:val="p"/>
                          </m:rPr>
                          <a:rPr lang="es-AR" sz="1400" b="0" i="0" baseline="0" smtClean="0">
                            <a:latin typeface="Cambria Math"/>
                            <a:ea typeface="Cambria Math"/>
                          </a:rPr>
                          <m:t>o</m:t>
                        </m:r>
                      </m:sub>
                    </m:sSub>
                    <m:r>
                      <a:rPr lang="es-AR" sz="1400" b="0" i="0" baseline="0" smtClean="0">
                        <a:latin typeface="Cambria Math"/>
                        <a:ea typeface="Cambria Math"/>
                      </a:rPr>
                      <m:t>+</m:t>
                    </m:r>
                    <m:f>
                      <m:fPr>
                        <m:ctrlPr>
                          <a:rPr lang="es-AR" sz="1400" b="0" i="1" baseline="0" smtClean="0">
                            <a:latin typeface="Cambria Math" panose="02040503050406030204" pitchFamily="18" charset="0"/>
                            <a:ea typeface="Cambria Math"/>
                          </a:rPr>
                        </m:ctrlPr>
                      </m:fPr>
                      <m:num>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V</m:t>
                            </m:r>
                          </m:e>
                          <m:sub>
                            <m:r>
                              <a:rPr lang="es-AR" sz="1400" b="0" i="0" baseline="0" smtClean="0">
                                <a:latin typeface="Cambria Math"/>
                                <a:ea typeface="Cambria Math"/>
                              </a:rPr>
                              <m:t>1</m:t>
                            </m:r>
                          </m:sub>
                        </m:sSub>
                        <m:r>
                          <a:rPr lang="es-AR" sz="1400" b="0" i="1" baseline="0" smtClean="0">
                            <a:latin typeface="Cambria Math"/>
                            <a:ea typeface="Cambria Math"/>
                          </a:rPr>
                          <m:t>−</m:t>
                        </m:r>
                        <m:sSub>
                          <m:sSubPr>
                            <m:ctrlPr>
                              <a:rPr lang="es-AR" sz="1400" b="0" i="1" baseline="0" smtClean="0">
                                <a:latin typeface="Cambria Math" panose="02040503050406030204" pitchFamily="18" charset="0"/>
                                <a:ea typeface="Cambria Math"/>
                              </a:rPr>
                            </m:ctrlPr>
                          </m:sSubPr>
                          <m:e>
                            <m:r>
                              <m:rPr>
                                <m:sty m:val="p"/>
                              </m:rPr>
                              <a:rPr lang="es-AR" sz="1400" b="0" i="0" baseline="0" smtClean="0">
                                <a:latin typeface="Cambria Math"/>
                                <a:ea typeface="Cambria Math"/>
                              </a:rPr>
                              <m:t>V</m:t>
                            </m:r>
                          </m:e>
                          <m:sub>
                            <m:r>
                              <m:rPr>
                                <m:sty m:val="p"/>
                              </m:rPr>
                              <a:rPr lang="es-AR" sz="1400" b="0" i="0" baseline="0" smtClean="0">
                                <a:latin typeface="Cambria Math"/>
                                <a:ea typeface="Cambria Math"/>
                              </a:rPr>
                              <m:t>o</m:t>
                            </m:r>
                          </m:sub>
                        </m:sSub>
                      </m:num>
                      <m:den>
                        <m:r>
                          <a:rPr lang="es-AR" sz="1400" b="0" i="0" baseline="0" smtClean="0">
                            <a:latin typeface="Cambria Math"/>
                            <a:ea typeface="Cambria Math"/>
                          </a:rPr>
                          <m:t>2</m:t>
                        </m:r>
                      </m:den>
                    </m:f>
                    <m:r>
                      <a:rPr lang="es-AR" sz="1400" b="0" i="0" baseline="0" smtClean="0">
                        <a:latin typeface="Cambria Math"/>
                        <a:ea typeface="Cambria Math"/>
                      </a:rPr>
                      <m:t>∗</m:t>
                    </m:r>
                    <m:r>
                      <m:rPr>
                        <m:sty m:val="p"/>
                      </m:rPr>
                      <a:rPr lang="es-AR" sz="1400" b="0" i="0" baseline="0" smtClean="0">
                        <a:latin typeface="Cambria Math"/>
                        <a:ea typeface="Cambria Math"/>
                      </a:rPr>
                      <m:t>t</m:t>
                    </m:r>
                  </m:oMath>
                </a14:m>
                <a:endParaRPr lang="es-ES" sz="1400" i="0" dirty="0"/>
              </a:p>
              <a:p>
                <a:pPr marL="0" marR="0" indent="0" algn="l" defTabSz="914400" rtl="0" eaLnBrk="1" fontAlgn="auto" latinLnBrk="0" hangingPunct="1">
                  <a:lnSpc>
                    <a:spcPct val="100000"/>
                  </a:lnSpc>
                  <a:spcBef>
                    <a:spcPts val="0"/>
                  </a:spcBef>
                  <a:spcAft>
                    <a:spcPts val="0"/>
                  </a:spcAft>
                  <a:buClrTx/>
                  <a:buSzTx/>
                  <a:buFontTx/>
                  <a:buNone/>
                  <a:tabLst/>
                  <a:defRPr/>
                </a:pPr>
                <a:r>
                  <a:rPr lang="es-ES" sz="1400" dirty="0"/>
                  <a:t> - Elevamos al cuadrado la ecuación de velocidad  </a:t>
                </a:r>
                <a14:m>
                  <m:oMath xmlns:m="http://schemas.openxmlformats.org/officeDocument/2006/math">
                    <m:sSup>
                      <m:sSupPr>
                        <m:ctrlPr>
                          <a:rPr lang="es-AR" sz="1400" b="0" i="1" smtClean="0">
                            <a:latin typeface="Cambria Math" panose="02040503050406030204" pitchFamily="18" charset="0"/>
                          </a:rPr>
                        </m:ctrlPr>
                      </m:sSupPr>
                      <m:e>
                        <m:r>
                          <m:rPr>
                            <m:sty m:val="p"/>
                          </m:rPr>
                          <a:rPr lang="es-AR" sz="1400" b="0" i="0" smtClean="0">
                            <a:latin typeface="Cambria Math"/>
                          </a:rPr>
                          <m:t>V</m:t>
                        </m:r>
                      </m:e>
                      <m:sup>
                        <m:r>
                          <a:rPr lang="es-AR" sz="1400" b="0" i="0" smtClean="0">
                            <a:latin typeface="Cambria Math"/>
                          </a:rPr>
                          <m:t>2</m:t>
                        </m:r>
                      </m:sup>
                    </m:sSup>
                    <m:r>
                      <a:rPr lang="es-AR" sz="1400" i="0">
                        <a:latin typeface="Cambria Math"/>
                      </a:rPr>
                      <m:t>=</m:t>
                    </m:r>
                    <m:sSup>
                      <m:sSupPr>
                        <m:ctrlPr>
                          <a:rPr lang="es-AR" sz="1400" i="1" smtClean="0">
                            <a:latin typeface="Cambria Math" panose="02040503050406030204" pitchFamily="18" charset="0"/>
                          </a:rPr>
                        </m:ctrlPr>
                      </m:sSupPr>
                      <m:e>
                        <m:r>
                          <a:rPr lang="es-AR" sz="1400" b="0" i="0" smtClean="0">
                            <a:latin typeface="Cambria Math"/>
                          </a:rPr>
                          <m:t>(</m:t>
                        </m:r>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r>
                          <a:rPr lang="es-AR" sz="1400" i="0">
                            <a:latin typeface="Cambria Math"/>
                          </a:rPr>
                          <m:t>+</m:t>
                        </m:r>
                        <m:r>
                          <m:rPr>
                            <m:sty m:val="p"/>
                          </m:rPr>
                          <a:rPr lang="es-AR" sz="1400" b="0" i="0" smtClean="0">
                            <a:latin typeface="Cambria Math"/>
                          </a:rPr>
                          <m:t>a</m:t>
                        </m:r>
                        <m:r>
                          <a:rPr lang="es-AR" sz="1400" i="0">
                            <a:latin typeface="Cambria Math"/>
                          </a:rPr>
                          <m:t>∗</m:t>
                        </m:r>
                        <m:r>
                          <m:rPr>
                            <m:sty m:val="p"/>
                          </m:rPr>
                          <a:rPr lang="es-AR" sz="1400" i="0">
                            <a:latin typeface="Cambria Math"/>
                          </a:rPr>
                          <m:t>t</m:t>
                        </m:r>
                        <m:r>
                          <a:rPr lang="es-AR" sz="1400" b="0" i="0" smtClean="0">
                            <a:latin typeface="Cambria Math"/>
                          </a:rPr>
                          <m:t>)</m:t>
                        </m:r>
                      </m:e>
                      <m:sup>
                        <m:r>
                          <a:rPr lang="es-AR" sz="1400" b="0" i="0" smtClean="0">
                            <a:latin typeface="Cambria Math"/>
                          </a:rPr>
                          <m:t>2</m:t>
                        </m:r>
                      </m:sup>
                    </m:sSup>
                    <m:r>
                      <a:rPr lang="es-AR" sz="1400" b="0" i="0" smtClean="0">
                        <a:latin typeface="Cambria Math"/>
                      </a:rPr>
                      <m:t>=</m:t>
                    </m:r>
                    <m:sSup>
                      <m:sSupPr>
                        <m:ctrlPr>
                          <a:rPr lang="es-AR" sz="1400" b="0" i="1" smtClean="0">
                            <a:latin typeface="Cambria Math" panose="02040503050406030204" pitchFamily="18" charset="0"/>
                          </a:rPr>
                        </m:ctrlPr>
                      </m:sSupPr>
                      <m:e>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e>
                      <m:sup>
                        <m:r>
                          <a:rPr lang="es-AR" sz="1400" b="0" i="0" smtClean="0">
                            <a:latin typeface="Cambria Math"/>
                          </a:rPr>
                          <m:t>2</m:t>
                        </m:r>
                      </m:sup>
                    </m:sSup>
                    <m:r>
                      <a:rPr lang="es-AR" sz="1400" i="0">
                        <a:latin typeface="Cambria Math"/>
                      </a:rPr>
                      <m:t>+</m:t>
                    </m:r>
                    <m:r>
                      <a:rPr lang="es-AR" sz="1400" b="0" i="0" smtClean="0">
                        <a:latin typeface="Cambria Math"/>
                      </a:rPr>
                      <m:t>2∗</m:t>
                    </m:r>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r>
                      <a:rPr lang="es-AR" sz="1400" b="0" i="0" smtClean="0">
                        <a:latin typeface="Cambria Math"/>
                      </a:rPr>
                      <m:t>∗</m:t>
                    </m:r>
                    <m:r>
                      <m:rPr>
                        <m:sty m:val="p"/>
                      </m:rPr>
                      <a:rPr lang="es-AR" sz="1400" b="0" i="0" smtClean="0">
                        <a:latin typeface="Cambria Math"/>
                      </a:rPr>
                      <m:t>a</m:t>
                    </m:r>
                    <m:r>
                      <a:rPr lang="es-AR" sz="1400" i="0">
                        <a:latin typeface="Cambria Math"/>
                      </a:rPr>
                      <m:t>∗</m:t>
                    </m:r>
                    <m:r>
                      <m:rPr>
                        <m:sty m:val="p"/>
                      </m:rPr>
                      <a:rPr lang="es-AR" sz="1400" i="0">
                        <a:latin typeface="Cambria Math"/>
                      </a:rPr>
                      <m:t>t</m:t>
                    </m:r>
                    <m:r>
                      <a:rPr lang="es-AR" sz="1400" b="0" i="0" smtClean="0">
                        <a:latin typeface="Cambria Math"/>
                      </a:rPr>
                      <m:t>+</m:t>
                    </m:r>
                    <m:sSup>
                      <m:sSupPr>
                        <m:ctrlPr>
                          <a:rPr lang="es-AR" sz="1400" b="0" i="1" smtClean="0">
                            <a:latin typeface="Cambria Math" panose="02040503050406030204" pitchFamily="18" charset="0"/>
                          </a:rPr>
                        </m:ctrlPr>
                      </m:sSupPr>
                      <m:e>
                        <m:r>
                          <m:rPr>
                            <m:sty m:val="p"/>
                          </m:rPr>
                          <a:rPr lang="es-AR" sz="1400" b="0" i="0" smtClean="0">
                            <a:latin typeface="Cambria Math"/>
                          </a:rPr>
                          <m:t>a</m:t>
                        </m:r>
                      </m:e>
                      <m:sup>
                        <m:r>
                          <a:rPr lang="es-AR" sz="1400" b="0" i="0" smtClean="0">
                            <a:latin typeface="Cambria Math"/>
                          </a:rPr>
                          <m:t>2</m:t>
                        </m:r>
                      </m:sup>
                    </m:sSup>
                    <m:r>
                      <a:rPr lang="es-AR" sz="1400" b="0" i="0" smtClean="0">
                        <a:latin typeface="Cambria Math"/>
                      </a:rPr>
                      <m:t>∗</m:t>
                    </m:r>
                    <m:sSup>
                      <m:sSupPr>
                        <m:ctrlPr>
                          <a:rPr lang="es-AR" sz="1400" b="0" i="1" smtClean="0">
                            <a:latin typeface="Cambria Math" panose="02040503050406030204" pitchFamily="18" charset="0"/>
                          </a:rPr>
                        </m:ctrlPr>
                      </m:sSupPr>
                      <m:e>
                        <m:r>
                          <m:rPr>
                            <m:sty m:val="p"/>
                          </m:rPr>
                          <a:rPr lang="es-AR" sz="1400" b="0" i="0" smtClean="0">
                            <a:latin typeface="Cambria Math"/>
                          </a:rPr>
                          <m:t>t</m:t>
                        </m:r>
                      </m:e>
                      <m:sup>
                        <m:r>
                          <a:rPr lang="es-AR" sz="1400" b="0" i="0" smtClean="0">
                            <a:latin typeface="Cambria Math"/>
                          </a:rPr>
                          <m:t>2</m:t>
                        </m:r>
                      </m:sup>
                    </m:sSup>
                  </m:oMath>
                </a14:m>
                <a:r>
                  <a:rPr lang="es-ES" sz="1400" i="0" dirty="0"/>
                  <a:t>=</a:t>
                </a:r>
                <a14:m>
                  <m:oMath xmlns:m="http://schemas.openxmlformats.org/officeDocument/2006/math">
                    <m:sSup>
                      <m:sSupPr>
                        <m:ctrlPr>
                          <a:rPr lang="es-AR" sz="1400" b="0" i="1" smtClean="0">
                            <a:latin typeface="Cambria Math" panose="02040503050406030204" pitchFamily="18" charset="0"/>
                          </a:rPr>
                        </m:ctrlPr>
                      </m:sSupPr>
                      <m:e>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e>
                      <m:sup>
                        <m:r>
                          <a:rPr lang="es-AR" sz="1400" b="0" i="0" smtClean="0">
                            <a:latin typeface="Cambria Math"/>
                          </a:rPr>
                          <m:t>2</m:t>
                        </m:r>
                      </m:sup>
                    </m:sSup>
                    <m:r>
                      <a:rPr lang="es-AR" sz="1400" i="0">
                        <a:latin typeface="Cambria Math"/>
                      </a:rPr>
                      <m:t>+</m:t>
                    </m:r>
                    <m:r>
                      <a:rPr lang="es-AR" sz="1400" b="0" i="0" smtClean="0">
                        <a:latin typeface="Cambria Math"/>
                      </a:rPr>
                      <m:t>2∗</m:t>
                    </m:r>
                    <m:r>
                      <m:rPr>
                        <m:sty m:val="p"/>
                      </m:rPr>
                      <a:rPr lang="es-AR" sz="1400" b="0" i="0" smtClean="0">
                        <a:latin typeface="Cambria Math"/>
                      </a:rPr>
                      <m:t>a</m:t>
                    </m:r>
                    <m:r>
                      <a:rPr lang="es-AR" sz="1400" b="0" i="1" smtClean="0">
                        <a:latin typeface="Cambria Math"/>
                      </a:rPr>
                      <m:t>∗</m:t>
                    </m:r>
                    <m:d>
                      <m:dPr>
                        <m:ctrlPr>
                          <a:rPr lang="es-AR" sz="1400" b="0" i="1" smtClean="0">
                            <a:latin typeface="Cambria Math" panose="02040503050406030204" pitchFamily="18" charset="0"/>
                          </a:rPr>
                        </m:ctrlPr>
                      </m:dPr>
                      <m:e>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r>
                          <a:rPr lang="es-AR" sz="1400" i="0">
                            <a:latin typeface="Cambria Math"/>
                          </a:rPr>
                          <m:t>∗</m:t>
                        </m:r>
                        <m:r>
                          <m:rPr>
                            <m:sty m:val="p"/>
                          </m:rPr>
                          <a:rPr lang="es-AR" sz="1400" i="0">
                            <a:latin typeface="Cambria Math"/>
                          </a:rPr>
                          <m:t>t</m:t>
                        </m:r>
                        <m:r>
                          <a:rPr lang="es-AR" sz="1400" b="0" i="0" smtClean="0">
                            <a:latin typeface="Cambria Math"/>
                          </a:rPr>
                          <m:t>+</m:t>
                        </m:r>
                        <m:f>
                          <m:fPr>
                            <m:ctrlPr>
                              <a:rPr lang="es-AR" sz="1400" b="0" i="1" smtClean="0">
                                <a:latin typeface="Cambria Math" panose="02040503050406030204" pitchFamily="18" charset="0"/>
                              </a:rPr>
                            </m:ctrlPr>
                          </m:fPr>
                          <m:num>
                            <m:r>
                              <a:rPr lang="es-AR" sz="1400" b="0" i="1" smtClean="0">
                                <a:latin typeface="Cambria Math"/>
                              </a:rPr>
                              <m:t>1</m:t>
                            </m:r>
                          </m:num>
                          <m:den>
                            <m:r>
                              <a:rPr lang="es-AR" sz="1400" b="0" i="1" smtClean="0">
                                <a:latin typeface="Cambria Math"/>
                              </a:rPr>
                              <m:t>2</m:t>
                            </m:r>
                          </m:den>
                        </m:f>
                        <m:r>
                          <a:rPr lang="es-AR" sz="1400" b="0" i="0" smtClean="0">
                            <a:latin typeface="Cambria Math"/>
                          </a:rPr>
                          <m:t>∗</m:t>
                        </m:r>
                        <m:r>
                          <m:rPr>
                            <m:sty m:val="p"/>
                          </m:rPr>
                          <a:rPr lang="es-AR" sz="1400" b="0" i="0" smtClean="0">
                            <a:latin typeface="Cambria Math"/>
                          </a:rPr>
                          <m:t>a</m:t>
                        </m:r>
                        <m:r>
                          <a:rPr lang="es-AR" sz="1400" b="0" i="0" smtClean="0">
                            <a:latin typeface="Cambria Math"/>
                          </a:rPr>
                          <m:t>∗</m:t>
                        </m:r>
                        <m:sSup>
                          <m:sSupPr>
                            <m:ctrlPr>
                              <a:rPr lang="es-AR" sz="1400" b="0" i="1" smtClean="0">
                                <a:latin typeface="Cambria Math" panose="02040503050406030204" pitchFamily="18" charset="0"/>
                              </a:rPr>
                            </m:ctrlPr>
                          </m:sSupPr>
                          <m:e>
                            <m:r>
                              <m:rPr>
                                <m:sty m:val="p"/>
                              </m:rPr>
                              <a:rPr lang="es-AR" sz="1400" b="0" i="0" smtClean="0">
                                <a:latin typeface="Cambria Math"/>
                              </a:rPr>
                              <m:t>t</m:t>
                            </m:r>
                          </m:e>
                          <m:sup>
                            <m:r>
                              <a:rPr lang="es-AR" sz="1400" b="0" i="0" smtClean="0">
                                <a:latin typeface="Cambria Math"/>
                              </a:rPr>
                              <m:t>2</m:t>
                            </m:r>
                          </m:sup>
                        </m:sSup>
                      </m:e>
                    </m:d>
                    <m:r>
                      <a:rPr lang="es-AR" sz="1400" b="0" i="1" smtClean="0">
                        <a:latin typeface="Cambria Math"/>
                      </a:rPr>
                      <m:t>=</m:t>
                    </m:r>
                    <m:sSup>
                      <m:sSupPr>
                        <m:ctrlPr>
                          <a:rPr lang="es-AR" sz="1400" b="0" i="1" smtClean="0">
                            <a:latin typeface="Cambria Math" panose="02040503050406030204" pitchFamily="18" charset="0"/>
                          </a:rPr>
                        </m:ctrlPr>
                      </m:sSupPr>
                      <m:e>
                        <m:sSub>
                          <m:sSubPr>
                            <m:ctrlPr>
                              <a:rPr lang="es-AR" sz="1400" i="1" smtClean="0">
                                <a:latin typeface="Cambria Math" panose="02040503050406030204" pitchFamily="18" charset="0"/>
                              </a:rPr>
                            </m:ctrlPr>
                          </m:sSubPr>
                          <m:e>
                            <m:r>
                              <m:rPr>
                                <m:sty m:val="p"/>
                              </m:rPr>
                              <a:rPr lang="es-AR" sz="1400" b="0" i="0" smtClean="0">
                                <a:latin typeface="Cambria Math"/>
                              </a:rPr>
                              <m:t>V</m:t>
                            </m:r>
                          </m:e>
                          <m:sub>
                            <m:r>
                              <m:rPr>
                                <m:sty m:val="p"/>
                              </m:rPr>
                              <a:rPr lang="es-AR" sz="1400" i="0">
                                <a:latin typeface="Cambria Math"/>
                              </a:rPr>
                              <m:t>o</m:t>
                            </m:r>
                          </m:sub>
                        </m:sSub>
                      </m:e>
                      <m:sup>
                        <m:r>
                          <a:rPr lang="es-AR" sz="1400" b="0" i="0" smtClean="0">
                            <a:latin typeface="Cambria Math"/>
                          </a:rPr>
                          <m:t>2</m:t>
                        </m:r>
                      </m:sup>
                    </m:sSup>
                    <m:r>
                      <a:rPr lang="es-AR" sz="1400" i="0">
                        <a:latin typeface="Cambria Math"/>
                      </a:rPr>
                      <m:t>+</m:t>
                    </m:r>
                    <m:r>
                      <a:rPr lang="es-AR" sz="1400" b="0" i="0" smtClean="0">
                        <a:latin typeface="Cambria Math"/>
                      </a:rPr>
                      <m:t>2∗</m:t>
                    </m:r>
                    <m:r>
                      <m:rPr>
                        <m:sty m:val="p"/>
                      </m:rPr>
                      <a:rPr lang="es-AR" sz="1400" b="0" i="0" smtClean="0">
                        <a:latin typeface="Cambria Math"/>
                      </a:rPr>
                      <m:t>a</m:t>
                    </m:r>
                    <m:r>
                      <a:rPr lang="es-AR" sz="1400" b="0" i="1" smtClean="0">
                        <a:latin typeface="Cambria Math"/>
                      </a:rPr>
                      <m:t>∗</m:t>
                    </m:r>
                    <m:sSub>
                      <m:sSubPr>
                        <m:ctrlPr>
                          <a:rPr lang="es-ES" sz="1400" i="1" baseline="0" smtClean="0">
                            <a:latin typeface="Cambria Math" panose="02040503050406030204" pitchFamily="18" charset="0"/>
                            <a:ea typeface="Cambria Math"/>
                          </a:rPr>
                        </m:ctrlPr>
                      </m:sSubPr>
                      <m:e>
                        <m:r>
                          <a:rPr lang="es-ES" sz="1400" i="0" baseline="0" smtClean="0">
                            <a:latin typeface="Cambria Math"/>
                            <a:ea typeface="Cambria Math"/>
                          </a:rPr>
                          <m:t>∆</m:t>
                        </m:r>
                      </m:e>
                      <m:sub>
                        <m:r>
                          <m:rPr>
                            <m:sty m:val="p"/>
                          </m:rPr>
                          <a:rPr lang="es-AR" sz="1400" b="0" i="0" baseline="0" smtClean="0">
                            <a:latin typeface="Cambria Math"/>
                            <a:ea typeface="Cambria Math"/>
                          </a:rPr>
                          <m:t>x</m:t>
                        </m:r>
                      </m:sub>
                    </m:sSub>
                  </m:oMath>
                </a14:m>
                <a:endParaRPr lang="es-ES" sz="1400" i="0" dirty="0"/>
              </a:p>
              <a:p>
                <a:pPr marL="0" marR="0" indent="0" algn="l" defTabSz="914400" rtl="0" eaLnBrk="1" fontAlgn="auto" latinLnBrk="0" hangingPunct="1">
                  <a:lnSpc>
                    <a:spcPct val="100000"/>
                  </a:lnSpc>
                  <a:spcBef>
                    <a:spcPts val="0"/>
                  </a:spcBef>
                  <a:spcAft>
                    <a:spcPts val="0"/>
                  </a:spcAft>
                  <a:buClrTx/>
                  <a:buSzTx/>
                  <a:buFontTx/>
                  <a:buNone/>
                  <a:tabLst/>
                  <a:defRPr/>
                </a:pPr>
                <a:r>
                  <a:rPr lang="es-ES" sz="1400" i="0" dirty="0"/>
                  <a:t>Unidades:</a:t>
                </a:r>
              </a:p>
              <a:p>
                <a:pPr marL="0" marR="0" indent="0" algn="l" defTabSz="914400" rtl="0" eaLnBrk="1" fontAlgn="auto" latinLnBrk="0" hangingPunct="1">
                  <a:lnSpc>
                    <a:spcPct val="100000"/>
                  </a:lnSpc>
                  <a:spcBef>
                    <a:spcPts val="0"/>
                  </a:spcBef>
                  <a:spcAft>
                    <a:spcPts val="0"/>
                  </a:spcAft>
                  <a:buClrTx/>
                  <a:buSzTx/>
                  <a:buFontTx/>
                  <a:buNone/>
                  <a:tabLst/>
                  <a:defRPr/>
                </a:pPr>
                <a:r>
                  <a:rPr lang="es-ES" sz="1400" i="0" baseline="0" dirty="0"/>
                  <a:t> - aceleración </a:t>
                </a:r>
                <a:r>
                  <a:rPr lang="es-ES" sz="1400" dirty="0"/>
                  <a:t>[</a:t>
                </a:r>
                <a14:m>
                  <m:oMath xmlns:m="http://schemas.openxmlformats.org/officeDocument/2006/math">
                    <m:r>
                      <m:rPr>
                        <m:sty m:val="p"/>
                      </m:rPr>
                      <a:rPr lang="es-ES" sz="1400" i="0" smtClean="0">
                        <a:latin typeface="Cambria Math"/>
                      </a:rPr>
                      <m:t>m</m:t>
                    </m:r>
                    <m:r>
                      <a:rPr lang="es-ES" sz="1400" i="0" smtClean="0">
                        <a:latin typeface="Cambria Math"/>
                      </a:rPr>
                      <m:t>/</m:t>
                    </m:r>
                    <m:sSup>
                      <m:sSupPr>
                        <m:ctrlPr>
                          <a:rPr lang="es-ES" sz="1400" i="1" smtClean="0">
                            <a:latin typeface="Cambria Math" panose="02040503050406030204" pitchFamily="18" charset="0"/>
                          </a:rPr>
                        </m:ctrlPr>
                      </m:sSupPr>
                      <m:e>
                        <m:r>
                          <a:rPr lang="es-AR" sz="1400" b="0" i="1" smtClean="0">
                            <a:latin typeface="Cambria Math"/>
                          </a:rPr>
                          <m:t>𝑠</m:t>
                        </m:r>
                      </m:e>
                      <m:sup>
                        <m:r>
                          <a:rPr lang="es-AR" sz="1400" b="0" i="1" smtClean="0">
                            <a:latin typeface="Cambria Math"/>
                          </a:rPr>
                          <m:t>2</m:t>
                        </m:r>
                      </m:sup>
                    </m:sSup>
                  </m:oMath>
                </a14:m>
                <a:r>
                  <a:rPr lang="es-ES" sz="1400" dirty="0"/>
                  <a:t>]</a:t>
                </a:r>
                <a:r>
                  <a:rPr lang="es-ES" sz="1400" i="0" baseline="0" dirty="0"/>
                  <a:t>, Velocidad </a:t>
                </a:r>
                <a:r>
                  <a:rPr lang="es-ES" sz="1400" dirty="0"/>
                  <a:t>[</a:t>
                </a:r>
                <a14:m>
                  <m:oMath xmlns:m="http://schemas.openxmlformats.org/officeDocument/2006/math">
                    <m:r>
                      <m:rPr>
                        <m:sty m:val="p"/>
                      </m:rPr>
                      <a:rPr lang="es-ES" sz="1400" i="0" smtClean="0">
                        <a:latin typeface="Cambria Math"/>
                      </a:rPr>
                      <m:t>m</m:t>
                    </m:r>
                    <m:r>
                      <a:rPr lang="es-ES" sz="1400" i="0" smtClean="0">
                        <a:latin typeface="Cambria Math"/>
                      </a:rPr>
                      <m:t>/</m:t>
                    </m:r>
                    <m:r>
                      <m:rPr>
                        <m:sty m:val="p"/>
                      </m:rPr>
                      <a:rPr lang="es-ES" sz="1400" i="0" smtClean="0">
                        <a:latin typeface="Cambria Math"/>
                      </a:rPr>
                      <m:t>s</m:t>
                    </m:r>
                  </m:oMath>
                </a14:m>
                <a:r>
                  <a:rPr lang="es-ES" sz="1400" dirty="0"/>
                  <a:t>]</a:t>
                </a:r>
                <a:r>
                  <a:rPr lang="es-ES" sz="1400" baseline="0" dirty="0"/>
                  <a:t> </a:t>
                </a:r>
                <a:r>
                  <a:rPr lang="es-ES" sz="1400" i="0" baseline="0" dirty="0"/>
                  <a:t>y desplazamiento </a:t>
                </a:r>
                <a:r>
                  <a:rPr lang="es-ES" sz="1400" dirty="0"/>
                  <a:t>[</a:t>
                </a:r>
                <a14:m>
                  <m:oMath xmlns:m="http://schemas.openxmlformats.org/officeDocument/2006/math">
                    <m:r>
                      <m:rPr>
                        <m:sty m:val="p"/>
                      </m:rPr>
                      <a:rPr lang="es-AR" sz="1400" b="0" i="0" smtClean="0">
                        <a:latin typeface="Cambria Math"/>
                      </a:rPr>
                      <m:t>m</m:t>
                    </m:r>
                  </m:oMath>
                </a14:m>
                <a:r>
                  <a:rPr lang="es-ES" sz="1400" dirty="0"/>
                  <a:t>]</a:t>
                </a:r>
                <a:r>
                  <a:rPr lang="es-ES" sz="1400" baseline="0" dirty="0"/>
                  <a:t> </a:t>
                </a:r>
                <a:endParaRPr lang="es-ES" sz="1400"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8</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s-ES" i="0" dirty="0"/>
              </a:p>
            </p:txBody>
          </p:sp>
        </mc:Choice>
        <mc:Fallback xmlns="">
          <p:sp>
            <p:nvSpPr>
              <p:cNvPr id="3" name="Notes Placeholder 2"/>
              <p:cNvSpPr>
                <a:spLocks noGrp="1"/>
              </p:cNvSpPr>
              <p:nvPr>
                <p:ph type="body" idx="1"/>
              </p:nvPr>
            </p:nvSpPr>
            <p:spPr/>
            <p:txBody>
              <a:bodyPr/>
              <a:lstStyle/>
              <a:p>
                <a:r>
                  <a:rPr lang="es-ES" dirty="0" smtClean="0"/>
                  <a:t>Para</a:t>
                </a:r>
                <a:r>
                  <a:rPr lang="es-ES" baseline="0" dirty="0" smtClean="0"/>
                  <a:t> el cálculo de otras ecuaciones haremos: </a:t>
                </a:r>
              </a:p>
              <a:p>
                <a:r>
                  <a:rPr lang="es-ES" baseline="0" dirty="0" smtClean="0"/>
                  <a:t> - Calcular el área debajo de la recta del segundo gráfico </a:t>
                </a:r>
                <a:r>
                  <a:rPr lang="es-ES" i="0" baseline="0" smtClean="0">
                    <a:latin typeface="Cambria Math"/>
                    <a:ea typeface="Cambria Math"/>
                  </a:rPr>
                  <a:t>∆_</a:t>
                </a:r>
                <a:r>
                  <a:rPr lang="es-AR" b="0" i="0" baseline="0" smtClean="0">
                    <a:latin typeface="Cambria Math"/>
                    <a:ea typeface="Cambria Math"/>
                  </a:rPr>
                  <a:t>x=X−X_o=(V_</a:t>
                </a:r>
                <a:r>
                  <a:rPr lang="es-AR" b="0" i="0" baseline="0" smtClean="0">
                    <a:latin typeface="Cambria Math"/>
                    <a:ea typeface="Cambria Math"/>
                  </a:rPr>
                  <a:t>o</a:t>
                </a:r>
                <a:r>
                  <a:rPr lang="es-AR" b="0" i="0" baseline="0" smtClean="0">
                    <a:latin typeface="Cambria Math"/>
                    <a:ea typeface="Cambria Math"/>
                  </a:rPr>
                  <a:t>+V_1)/2∗(t_1−t_0 )   →X=</a:t>
                </a:r>
                <a:r>
                  <a:rPr lang="es-AR" b="0" i="0" baseline="0" smtClean="0">
                    <a:latin typeface="Cambria Math"/>
                    <a:ea typeface="Cambria Math"/>
                  </a:rPr>
                  <a:t>X</a:t>
                </a:r>
                <a:r>
                  <a:rPr lang="es-AR" b="0" i="0" baseline="0" smtClean="0">
                    <a:latin typeface="Cambria Math"/>
                    <a:ea typeface="Cambria Math"/>
                  </a:rPr>
                  <a:t>_</a:t>
                </a:r>
                <a:r>
                  <a:rPr lang="es-AR" b="0" i="0" baseline="0" smtClean="0">
                    <a:latin typeface="Cambria Math"/>
                    <a:ea typeface="Cambria Math"/>
                  </a:rPr>
                  <a:t>o</a:t>
                </a:r>
                <a:r>
                  <a:rPr lang="es-AR" b="0" i="0" baseline="0" smtClean="0">
                    <a:latin typeface="Cambria Math"/>
                    <a:ea typeface="Cambria Math"/>
                  </a:rPr>
                  <a:t>+</a:t>
                </a:r>
                <a:r>
                  <a:rPr lang="es-AR" b="0" i="0" baseline="0" smtClean="0">
                    <a:latin typeface="Cambria Math"/>
                    <a:ea typeface="Cambria Math"/>
                  </a:rPr>
                  <a:t>(V_o+V_1)/2</a:t>
                </a:r>
                <a:r>
                  <a:rPr lang="es-AR" b="0" i="0" baseline="0" smtClean="0">
                    <a:latin typeface="Cambria Math"/>
                    <a:ea typeface="Cambria Math"/>
                  </a:rPr>
                  <a:t>∗t</a:t>
                </a:r>
                <a:endParaRPr lang="es-ES" i="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dirty="0" smtClean="0"/>
                  <a:t> - Elevamos al cuadrado la ecuación de velocidad  </a:t>
                </a:r>
                <a:r>
                  <a:rPr lang="es-AR" sz="1200" b="0" i="0" smtClean="0">
                    <a:latin typeface="Cambria Math"/>
                  </a:rPr>
                  <a:t>V^2</a:t>
                </a:r>
                <a:r>
                  <a:rPr lang="es-AR" sz="1200" i="0">
                    <a:latin typeface="Cambria Math"/>
                  </a:rPr>
                  <a:t>=</a:t>
                </a:r>
                <a:r>
                  <a:rPr lang="es-AR" sz="1200" i="0" smtClean="0">
                    <a:latin typeface="Cambria Math"/>
                  </a:rPr>
                  <a:t>〖</a:t>
                </a:r>
                <a:r>
                  <a:rPr lang="es-AR" sz="1200" b="0" i="0" smtClean="0">
                    <a:latin typeface="Cambria Math"/>
                  </a:rPr>
                  <a:t>(</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a:t>
                </a:r>
                <a:r>
                  <a:rPr lang="es-AR" sz="1200" i="0">
                    <a:latin typeface="Cambria Math"/>
                  </a:rPr>
                  <a:t>∗t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V</a:t>
                </a:r>
                <a:r>
                  <a:rPr lang="es-AR" sz="1200" b="0" i="0" smtClean="0">
                    <a:latin typeface="Cambria Math"/>
                  </a:rPr>
                  <a:t>_</a:t>
                </a:r>
                <a:r>
                  <a:rPr lang="es-AR" sz="1200" i="0">
                    <a:latin typeface="Cambria Math"/>
                  </a:rPr>
                  <a:t>o</a:t>
                </a:r>
                <a:r>
                  <a:rPr lang="es-AR" sz="1200" b="0" i="0" smtClean="0">
                    <a:latin typeface="Cambria Math"/>
                  </a:rPr>
                  <a:t>∗</a:t>
                </a:r>
                <a:r>
                  <a:rPr lang="es-AR" sz="1200" b="0" i="0" smtClean="0">
                    <a:latin typeface="Cambria Math"/>
                  </a:rPr>
                  <a:t>a</a:t>
                </a:r>
                <a:r>
                  <a:rPr lang="es-AR" sz="1200" i="0">
                    <a:latin typeface="Cambria Math"/>
                  </a:rPr>
                  <a:t>∗t</a:t>
                </a:r>
                <a:r>
                  <a:rPr lang="es-AR" sz="1200" b="0" i="0" smtClean="0">
                    <a:latin typeface="Cambria Math"/>
                  </a:rPr>
                  <a:t>+a^2∗t^2</a:t>
                </a:r>
                <a:r>
                  <a:rPr lang="es-ES" i="0" dirty="0" smtClean="0"/>
                  <a:t>=</a:t>
                </a:r>
                <a:r>
                  <a:rPr lang="es-AR" sz="1200" b="0" i="0" smtClean="0">
                    <a:latin typeface="Cambria Math"/>
                  </a:rPr>
                  <a:t>〖</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t>
                </a:r>
                <a:r>
                  <a:rPr lang="es-AR" sz="1200" b="0" i="0" smtClean="0">
                    <a:latin typeface="Cambria Math"/>
                  </a:rPr>
                  <a:t>a∗(</a:t>
                </a:r>
                <a:r>
                  <a:rPr lang="es-AR" sz="1200" b="0" i="0" smtClean="0">
                    <a:latin typeface="Cambria Math"/>
                  </a:rPr>
                  <a:t>V_</a:t>
                </a:r>
                <a:r>
                  <a:rPr lang="es-AR" sz="1200" i="0">
                    <a:latin typeface="Cambria Math"/>
                  </a:rPr>
                  <a:t>o∗t</a:t>
                </a:r>
                <a:r>
                  <a:rPr lang="es-AR" sz="1200" b="0" i="0" smtClean="0">
                    <a:latin typeface="Cambria Math"/>
                  </a:rPr>
                  <a:t>+</a:t>
                </a:r>
                <a:r>
                  <a:rPr lang="es-AR" sz="1200" b="0" i="0" smtClean="0">
                    <a:latin typeface="Cambria Math"/>
                  </a:rPr>
                  <a:t>1/2</a:t>
                </a:r>
                <a:r>
                  <a:rPr lang="es-AR" sz="1200" b="0" i="0" smtClean="0">
                    <a:latin typeface="Cambria Math"/>
                  </a:rPr>
                  <a:t>∗</a:t>
                </a:r>
                <a:r>
                  <a:rPr lang="es-AR" sz="1200" b="0" i="0" smtClean="0">
                    <a:latin typeface="Cambria Math"/>
                  </a:rPr>
                  <a:t>a∗</a:t>
                </a:r>
                <a:r>
                  <a:rPr lang="es-AR" sz="1200" b="0" i="0" smtClean="0">
                    <a:latin typeface="Cambria Math"/>
                  </a:rPr>
                  <a:t>t^2</a:t>
                </a:r>
                <a:r>
                  <a:rPr lang="es-AR" sz="1200" b="0" i="0" smtClean="0">
                    <a:latin typeface="Cambria Math"/>
                  </a:rPr>
                  <a:t> )=〖</a:t>
                </a:r>
                <a:r>
                  <a:rPr lang="es-AR" sz="1200" b="0" i="0" smtClean="0">
                    <a:latin typeface="Cambria Math"/>
                  </a:rPr>
                  <a:t>V_</a:t>
                </a:r>
                <a:r>
                  <a:rPr lang="es-AR" sz="1200" i="0">
                    <a:latin typeface="Cambria Math"/>
                  </a:rPr>
                  <a:t>o</a:t>
                </a:r>
                <a:r>
                  <a:rPr lang="es-AR" sz="1200" b="0" i="0" smtClean="0">
                    <a:latin typeface="Cambria Math"/>
                  </a:rPr>
                  <a:t>〗^</a:t>
                </a:r>
                <a:r>
                  <a:rPr lang="es-AR" sz="1200" b="0" i="0" smtClean="0">
                    <a:latin typeface="Cambria Math"/>
                  </a:rPr>
                  <a:t>2</a:t>
                </a:r>
                <a:r>
                  <a:rPr lang="es-AR" sz="1200" i="0">
                    <a:latin typeface="Cambria Math"/>
                  </a:rPr>
                  <a:t>+</a:t>
                </a:r>
                <a:r>
                  <a:rPr lang="es-AR" sz="1200" b="0" i="0" smtClean="0">
                    <a:latin typeface="Cambria Math"/>
                  </a:rPr>
                  <a:t>2∗a∗</a:t>
                </a:r>
                <a:r>
                  <a:rPr lang="es-ES" i="0" baseline="0" smtClean="0">
                    <a:latin typeface="Cambria Math"/>
                    <a:ea typeface="Cambria Math"/>
                  </a:rPr>
                  <a:t>∆</a:t>
                </a:r>
                <a:r>
                  <a:rPr lang="es-ES" i="0" baseline="0" smtClean="0">
                    <a:latin typeface="Cambria Math"/>
                    <a:ea typeface="Cambria Math"/>
                  </a:rPr>
                  <a:t>_</a:t>
                </a:r>
                <a:r>
                  <a:rPr lang="es-AR" b="0" i="0" baseline="0" smtClean="0">
                    <a:latin typeface="Cambria Math"/>
                    <a:ea typeface="Cambria Math"/>
                  </a:rPr>
                  <a:t>x</a:t>
                </a:r>
                <a:endParaRPr lang="es-ES" i="0" dirty="0"/>
              </a:p>
            </p:txBody>
          </p:sp>
        </mc:Fallback>
      </mc:AlternateContent>
      <p:sp>
        <p:nvSpPr>
          <p:cNvPr id="4" name="Slide Number Placeholder 3"/>
          <p:cNvSpPr>
            <a:spLocks noGrp="1"/>
          </p:cNvSpPr>
          <p:nvPr>
            <p:ph type="sldNum" sz="quarter" idx="10"/>
          </p:nvPr>
        </p:nvSpPr>
        <p:spPr/>
        <p:txBody>
          <a:bodyPr/>
          <a:lstStyle/>
          <a:p>
            <a:fld id="{4136C298-D119-4C20-9DDE-7B5925B38854}" type="slidenum">
              <a:rPr lang="es-ES" smtClean="0"/>
              <a:t>9</a:t>
            </a:fld>
            <a:endParaRPr lang="es-ES" dirty="0"/>
          </a:p>
        </p:txBody>
      </p:sp>
    </p:spTree>
    <p:extLst>
      <p:ext uri="{BB962C8B-B14F-4D97-AF65-F5344CB8AC3E}">
        <p14:creationId xmlns:p14="http://schemas.microsoft.com/office/powerpoint/2010/main" val="23638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600" dirty="0"/>
              <a:t>Son los movimientos que realiza un cuerpo que se encuentra en las proximidades de la superficie terrestre bajo la única influencia de la atracción de la Tierra (fuerza peso) y en ausencia de la atmósfera (vacío).</a:t>
            </a:r>
          </a:p>
          <a:p>
            <a:r>
              <a:rPr lang="es-ES" sz="1600" b="0" i="0" u="none" strike="noStrike" kern="1200" baseline="0" dirty="0">
                <a:solidFill>
                  <a:schemeClr val="tx1"/>
                </a:solidFill>
                <a:latin typeface="+mn-lt"/>
                <a:ea typeface="+mn-ea"/>
                <a:cs typeface="+mn-cs"/>
              </a:rPr>
              <a:t>Sin atmósfera, todos los cuerpos, cualquiera sea su peso, caen con la misma aceleración (constante) que llamaremos gravedad (g). El valor de g depende sólo de la Tierra y es de 9,8 m/s2. El vector </a:t>
            </a:r>
            <a:r>
              <a:rPr lang="es-ES" sz="1600" b="0" i="1" u="none" strike="noStrike" kern="1200" baseline="0" dirty="0">
                <a:solidFill>
                  <a:schemeClr val="tx1"/>
                </a:solidFill>
                <a:latin typeface="+mn-lt"/>
                <a:ea typeface="+mn-ea"/>
                <a:cs typeface="+mn-cs"/>
              </a:rPr>
              <a:t>g  </a:t>
            </a:r>
            <a:r>
              <a:rPr lang="es-ES" sz="1600" b="0" i="0" u="none" strike="noStrike" kern="1200" baseline="0" dirty="0">
                <a:solidFill>
                  <a:schemeClr val="tx1"/>
                </a:solidFill>
                <a:latin typeface="+mn-lt"/>
                <a:ea typeface="+mn-ea"/>
                <a:cs typeface="+mn-cs"/>
              </a:rPr>
              <a:t>tiene dirección vertical y sentido hacia abajo, </a:t>
            </a:r>
            <a:r>
              <a:rPr lang="es-ES" sz="1600" b="1" i="0" u="none" strike="noStrike" kern="1200" baseline="0" dirty="0">
                <a:solidFill>
                  <a:schemeClr val="tx1"/>
                </a:solidFill>
                <a:latin typeface="+mn-lt"/>
                <a:ea typeface="+mn-ea"/>
                <a:cs typeface="+mn-cs"/>
              </a:rPr>
              <a:t>siempre</a:t>
            </a:r>
            <a:r>
              <a:rPr lang="es-ES" sz="1600" b="0" i="0" u="none" strike="noStrike" kern="1200" baseline="0" dirty="0">
                <a:solidFill>
                  <a:schemeClr val="tx1"/>
                </a:solidFill>
                <a:latin typeface="+mn-lt"/>
                <a:ea typeface="+mn-ea"/>
                <a:cs typeface="+mn-cs"/>
              </a:rPr>
              <a:t>.</a:t>
            </a:r>
            <a:endParaRPr lang="es-ES" sz="1600" dirty="0"/>
          </a:p>
        </p:txBody>
      </p:sp>
      <p:sp>
        <p:nvSpPr>
          <p:cNvPr id="4" name="Slide Number Placeholder 3"/>
          <p:cNvSpPr>
            <a:spLocks noGrp="1"/>
          </p:cNvSpPr>
          <p:nvPr>
            <p:ph type="sldNum" sz="quarter" idx="10"/>
          </p:nvPr>
        </p:nvSpPr>
        <p:spPr/>
        <p:txBody>
          <a:bodyPr/>
          <a:lstStyle/>
          <a:p>
            <a:fld id="{4136C298-D119-4C20-9DDE-7B5925B38854}" type="slidenum">
              <a:rPr lang="es-ES" smtClean="0"/>
              <a:t>10</a:t>
            </a:fld>
            <a:endParaRPr lang="es-ES" dirty="0"/>
          </a:p>
        </p:txBody>
      </p:sp>
    </p:spTree>
    <p:extLst>
      <p:ext uri="{BB962C8B-B14F-4D97-AF65-F5344CB8AC3E}">
        <p14:creationId xmlns:p14="http://schemas.microsoft.com/office/powerpoint/2010/main" val="23638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err="1"/>
              <a:t>Click</a:t>
            </a:r>
            <a:r>
              <a:rPr lang="es-ES" dirty="0"/>
              <a:t> to </a:t>
            </a:r>
            <a:r>
              <a:rPr lang="es-ES" dirty="0" err="1"/>
              <a:t>edit</a:t>
            </a:r>
            <a:r>
              <a:rPr lang="es-ES" dirty="0"/>
              <a:t> Master </a:t>
            </a:r>
            <a:r>
              <a:rPr lang="es-ES" dirty="0" err="1"/>
              <a:t>subtitle</a:t>
            </a:r>
            <a:r>
              <a:rPr lang="es-ES" dirty="0"/>
              <a:t> </a:t>
            </a:r>
            <a:r>
              <a:rPr lang="es-ES" dirty="0" err="1"/>
              <a:t>style</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a:t>
            </a:fld>
            <a:endParaRPr lang="es-ES" dirty="0"/>
          </a:p>
        </p:txBody>
      </p:sp>
    </p:spTree>
    <p:extLst>
      <p:ext uri="{BB962C8B-B14F-4D97-AF65-F5344CB8AC3E}">
        <p14:creationId xmlns:p14="http://schemas.microsoft.com/office/powerpoint/2010/main" val="28300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Content Placeholder 2"/>
          <p:cNvSpPr>
            <a:spLocks noGrp="1"/>
          </p:cNvSpPr>
          <p:nvPr>
            <p:ph idx="1"/>
          </p:nvPr>
        </p:nvSpPr>
        <p:spPr/>
        <p:txBody>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9FA7FB64-017A-48F4-95C5-1AB244DFCFD4}" type="slidenum">
              <a:rPr lang="es-ES" smtClean="0"/>
              <a:t>‹#›</a:t>
            </a:fld>
            <a:endParaRPr lang="es-ES" dirty="0"/>
          </a:p>
        </p:txBody>
      </p:sp>
    </p:spTree>
    <p:extLst>
      <p:ext uri="{BB962C8B-B14F-4D97-AF65-F5344CB8AC3E}">
        <p14:creationId xmlns:p14="http://schemas.microsoft.com/office/powerpoint/2010/main" val="380935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9FA7FB64-017A-48F4-95C5-1AB244DFCFD4}" type="slidenum">
              <a:rPr lang="es-ES" smtClean="0"/>
              <a:t>‹#›</a:t>
            </a:fld>
            <a:endParaRPr lang="es-ES" dirty="0"/>
          </a:p>
        </p:txBody>
      </p:sp>
    </p:spTree>
    <p:extLst>
      <p:ext uri="{BB962C8B-B14F-4D97-AF65-F5344CB8AC3E}">
        <p14:creationId xmlns:p14="http://schemas.microsoft.com/office/powerpoint/2010/main" val="31953297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6187"/>
            <a:ext cx="7467600" cy="1036637"/>
          </a:xfrm>
          <a:prstGeom prst="rect">
            <a:avLst/>
          </a:prstGeom>
        </p:spPr>
        <p:txBody>
          <a:bodyPr vert="horz" lIns="91440" tIns="45720" rIns="91440" bIns="45720" rtlCol="0" anchor="t">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7FB64-017A-48F4-95C5-1AB244DFCFD4}" type="slidenum">
              <a:rPr lang="es-ES" smtClean="0"/>
              <a:t>‹#›</a:t>
            </a:fld>
            <a:endParaRPr lang="es-ES" dirty="0"/>
          </a:p>
        </p:txBody>
      </p:sp>
      <p:pic>
        <p:nvPicPr>
          <p:cNvPr id="2052" name="Picture 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001000" y="196187"/>
            <a:ext cx="987425"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a:off x="0" y="1429010"/>
            <a:ext cx="914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87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8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err="1"/>
              <a:t>Click</a:t>
            </a:r>
            <a:r>
              <a:rPr lang="es-ES" dirty="0"/>
              <a:t> to </a:t>
            </a:r>
            <a:r>
              <a:rPr lang="es-ES" dirty="0" err="1"/>
              <a:t>edit</a:t>
            </a:r>
            <a:r>
              <a:rPr lang="es-ES" dirty="0"/>
              <a:t> Master </a:t>
            </a:r>
            <a:r>
              <a:rPr lang="es-ES" dirty="0" err="1"/>
              <a:t>title</a:t>
            </a:r>
            <a:r>
              <a:rPr lang="es-ES" dirty="0"/>
              <a:t> </a:t>
            </a:r>
            <a:r>
              <a:rPr lang="es-ES" dirty="0" err="1"/>
              <a:t>style</a:t>
            </a:r>
            <a:endParaRPr lang="es-E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dirty="0" err="1"/>
              <a:t>Click</a:t>
            </a:r>
            <a:r>
              <a:rPr lang="es-ES" dirty="0"/>
              <a:t> to </a:t>
            </a:r>
            <a:r>
              <a:rPr lang="es-ES" dirty="0" err="1"/>
              <a:t>edit</a:t>
            </a:r>
            <a:r>
              <a:rPr lang="es-ES" dirty="0"/>
              <a:t> Master </a:t>
            </a:r>
            <a:r>
              <a:rPr lang="es-ES" dirty="0" err="1"/>
              <a:t>text</a:t>
            </a:r>
            <a:r>
              <a:rPr lang="es-ES" dirty="0"/>
              <a:t> </a:t>
            </a:r>
            <a:r>
              <a:rPr lang="es-ES" dirty="0" err="1"/>
              <a:t>styles</a:t>
            </a:r>
            <a:endParaRPr lang="es-ES" dirty="0"/>
          </a:p>
          <a:p>
            <a:pPr lvl="1"/>
            <a:r>
              <a:rPr lang="es-ES" dirty="0" err="1"/>
              <a:t>Second</a:t>
            </a:r>
            <a:r>
              <a:rPr lang="es-ES" dirty="0"/>
              <a:t> </a:t>
            </a:r>
            <a:r>
              <a:rPr lang="es-ES" dirty="0" err="1"/>
              <a:t>level</a:t>
            </a:r>
            <a:endParaRPr lang="es-ES" dirty="0"/>
          </a:p>
          <a:p>
            <a:pPr lvl="2"/>
            <a:r>
              <a:rPr lang="es-ES" dirty="0" err="1"/>
              <a:t>Third</a:t>
            </a:r>
            <a:r>
              <a:rPr lang="es-ES" dirty="0"/>
              <a:t> </a:t>
            </a:r>
            <a:r>
              <a:rPr lang="es-ES" dirty="0" err="1"/>
              <a:t>level</a:t>
            </a:r>
            <a:endParaRPr lang="es-ES" dirty="0"/>
          </a:p>
          <a:p>
            <a:pPr lvl="3"/>
            <a:r>
              <a:rPr lang="es-ES" dirty="0" err="1"/>
              <a:t>Fourth</a:t>
            </a:r>
            <a:r>
              <a:rPr lang="es-ES" dirty="0"/>
              <a:t> </a:t>
            </a:r>
            <a:r>
              <a:rPr lang="es-ES" dirty="0" err="1"/>
              <a:t>level</a:t>
            </a:r>
            <a:endParaRPr lang="es-ES" dirty="0"/>
          </a:p>
          <a:p>
            <a:pPr lvl="4"/>
            <a:r>
              <a:rPr lang="es-ES" dirty="0" err="1"/>
              <a:t>Fifth</a:t>
            </a:r>
            <a:r>
              <a:rPr lang="es-ES" dirty="0"/>
              <a:t> </a:t>
            </a:r>
            <a:r>
              <a:rPr lang="es-ES" dirty="0" err="1"/>
              <a:t>level</a:t>
            </a:r>
            <a:endParaRPr lang="es-ES" dirty="0"/>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B40516-2E46-4262-9D59-56DF36F234E5}" type="slidenum">
              <a:rPr lang="es-ES" smtClean="0"/>
              <a:t>‹#›</a:t>
            </a:fld>
            <a:endParaRPr lang="es-ES" dirty="0"/>
          </a:p>
        </p:txBody>
      </p:sp>
    </p:spTree>
    <p:extLst>
      <p:ext uri="{BB962C8B-B14F-4D97-AF65-F5344CB8AC3E}">
        <p14:creationId xmlns:p14="http://schemas.microsoft.com/office/powerpoint/2010/main" val="1187319249"/>
      </p:ext>
    </p:extLst>
  </p:cSld>
  <p:clrMap bg1="lt1" tx1="dk1" bg2="lt2" tx2="dk2" accent1="accent1" accent2="accent2" accent3="accent3" accent4="accent4" accent5="accent5" accent6="accent6" hlink="hlink" folHlink="folHlink"/>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0.png"/><Relationship Id="rId7" Type="http://schemas.openxmlformats.org/officeDocument/2006/relationships/image" Target="../media/image420.png"/><Relationship Id="rId12"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11.png"/><Relationship Id="rId11" Type="http://schemas.openxmlformats.org/officeDocument/2006/relationships/image" Target="../media/image46.png"/><Relationship Id="rId5" Type="http://schemas.openxmlformats.org/officeDocument/2006/relationships/image" Target="../media/image400.png"/><Relationship Id="rId10" Type="http://schemas.openxmlformats.org/officeDocument/2006/relationships/image" Target="../media/image45.png"/><Relationship Id="rId4" Type="http://schemas.openxmlformats.org/officeDocument/2006/relationships/image" Target="../media/image390.png"/><Relationship Id="rId9" Type="http://schemas.openxmlformats.org/officeDocument/2006/relationships/image" Target="../media/image44.png"/><Relationship Id="rId14" Type="http://schemas.openxmlformats.org/officeDocument/2006/relationships/image" Target="../media/image49.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412.png"/><Relationship Id="rId21" Type="http://schemas.openxmlformats.org/officeDocument/2006/relationships/image" Target="../media/image21.png"/><Relationship Id="rId7" Type="http://schemas.openxmlformats.org/officeDocument/2006/relationships/image" Target="../media/image70.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6.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11.png"/><Relationship Id="rId5" Type="http://schemas.openxmlformats.org/officeDocument/2006/relationships/image" Target="../media/image57.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10.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18" Type="http://schemas.openxmlformats.org/officeDocument/2006/relationships/image" Target="../media/image34.png"/><Relationship Id="rId26" Type="http://schemas.openxmlformats.org/officeDocument/2006/relationships/image" Target="../media/image26.png"/><Relationship Id="rId21" Type="http://schemas.openxmlformats.org/officeDocument/2006/relationships/image" Target="../media/image22.png"/><Relationship Id="rId34" Type="http://schemas.openxmlformats.org/officeDocument/2006/relationships/image" Target="../media/image37.png"/><Relationship Id="rId25" Type="http://schemas.openxmlformats.org/officeDocument/2006/relationships/image" Target="../media/image25.png"/><Relationship Id="rId33" Type="http://schemas.openxmlformats.org/officeDocument/2006/relationships/image" Target="../media/image33.png"/><Relationship Id="rId2" Type="http://schemas.openxmlformats.org/officeDocument/2006/relationships/notesSlide" Target="../notesSlides/notesSlide7.xml"/><Relationship Id="rId20" Type="http://schemas.openxmlformats.org/officeDocument/2006/relationships/image" Target="../media/image36.png"/><Relationship Id="rId29" Type="http://schemas.openxmlformats.org/officeDocument/2006/relationships/image" Target="../media/image29.png"/><Relationship Id="rId1" Type="http://schemas.openxmlformats.org/officeDocument/2006/relationships/slideLayout" Target="../slideLayouts/slideLayout2.xml"/><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41.png"/><Relationship Id="rId23" Type="http://schemas.openxmlformats.org/officeDocument/2006/relationships/image" Target="../media/image230.png"/><Relationship Id="rId28" Type="http://schemas.openxmlformats.org/officeDocument/2006/relationships/image" Target="../media/image28.png"/><Relationship Id="rId36" Type="http://schemas.openxmlformats.org/officeDocument/2006/relationships/image" Target="../media/image40.png"/><Relationship Id="rId19" Type="http://schemas.openxmlformats.org/officeDocument/2006/relationships/image" Target="../media/image35.png"/><Relationship Id="rId31" Type="http://schemas.openxmlformats.org/officeDocument/2006/relationships/image" Target="../media/image31.png"/><Relationship Id="rId22" Type="http://schemas.openxmlformats.org/officeDocument/2006/relationships/image" Target="../media/image23.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b="1" dirty="0"/>
              <a:t>ANEXO – INTRODUCCIÓN A LA FÍSICA</a:t>
            </a:r>
            <a:endParaRPr lang="es-ES" dirty="0"/>
          </a:p>
        </p:txBody>
      </p:sp>
      <p:sp>
        <p:nvSpPr>
          <p:cNvPr id="3" name="Content Placeholder 2"/>
          <p:cNvSpPr>
            <a:spLocks noGrp="1"/>
          </p:cNvSpPr>
          <p:nvPr>
            <p:ph idx="1"/>
          </p:nvPr>
        </p:nvSpPr>
        <p:spPr/>
        <p:txBody>
          <a:bodyPr>
            <a:normAutofit/>
          </a:bodyPr>
          <a:lstStyle/>
          <a:p>
            <a:r>
              <a:rPr lang="es-ES" sz="2000" dirty="0"/>
              <a:t>Naturaleza de la Física </a:t>
            </a:r>
          </a:p>
          <a:p>
            <a:pPr lvl="1"/>
            <a:r>
              <a:rPr lang="es-ES" sz="1600" dirty="0"/>
              <a:t>La Física es una ciencia experimental. Esto quiere decir que observamos los fenómenos de la naturaleza y se buscan patrones y principios que los relacionen. </a:t>
            </a:r>
          </a:p>
          <a:p>
            <a:pPr lvl="1"/>
            <a:endParaRPr lang="es-ES" sz="1600" dirty="0"/>
          </a:p>
          <a:p>
            <a:r>
              <a:rPr lang="es-ES" sz="2000" dirty="0"/>
              <a:t>Estándares y Unidades: </a:t>
            </a:r>
          </a:p>
          <a:p>
            <a:pPr lvl="1"/>
            <a:r>
              <a:rPr lang="es-ES" sz="1600" dirty="0"/>
              <a:t>Los experimentos y mediciones realizados suelen escribirse con números. A estos números utilizados para describir cuantitativamente un fenómeno se lo denomina Cantidad Física. Algunas de estas cantidades las vamos a definir comparándolas contra un patrón o estándar de Referencia. Es sistema de referencias que utilizaremos es el </a:t>
            </a:r>
            <a:r>
              <a:rPr lang="es-ES" sz="1600" b="1" dirty="0"/>
              <a:t>Sistema Internacional </a:t>
            </a:r>
            <a:r>
              <a:rPr lang="es-ES" sz="1600" dirty="0"/>
              <a:t>o </a:t>
            </a:r>
            <a:r>
              <a:rPr lang="es-ES" sz="1600" b="1" dirty="0"/>
              <a:t>SI .</a:t>
            </a:r>
          </a:p>
        </p:txBody>
      </p:sp>
    </p:spTree>
    <p:extLst>
      <p:ext uri="{BB962C8B-B14F-4D97-AF65-F5344CB8AC3E}">
        <p14:creationId xmlns:p14="http://schemas.microsoft.com/office/powerpoint/2010/main" val="3024097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Tiro vertical y caída libre</a:t>
            </a:r>
          </a:p>
        </p:txBody>
      </p:sp>
      <p:sp>
        <p:nvSpPr>
          <p:cNvPr id="3" name="Content Placeholder 2"/>
          <p:cNvSpPr>
            <a:spLocks noGrp="1"/>
          </p:cNvSpPr>
          <p:nvPr>
            <p:ph idx="1"/>
          </p:nvPr>
        </p:nvSpPr>
        <p:spPr/>
        <p:txBody>
          <a:bodyPr>
            <a:normAutofit/>
          </a:bodyPr>
          <a:lstStyle/>
          <a:p>
            <a:r>
              <a:rPr lang="es-ES" sz="2000" dirty="0"/>
              <a:t>Dentro de los MRUV, hay dos movimientos particularmente importantes por el hecho de ocurrir espontáneamente en la naturaleza, que son la caída libre y el tiro vertical</a:t>
            </a:r>
          </a:p>
        </p:txBody>
      </p:sp>
      <mc:AlternateContent xmlns:mc="http://schemas.openxmlformats.org/markup-compatibility/2006" xmlns:a14="http://schemas.microsoft.com/office/drawing/2010/main">
        <mc:Choice Requires="a14">
          <p:sp>
            <p:nvSpPr>
              <p:cNvPr id="4" name="46 Rectángulo"/>
              <p:cNvSpPr/>
              <p:nvPr/>
            </p:nvSpPr>
            <p:spPr>
              <a:xfrm>
                <a:off x="914400" y="3352800"/>
                <a:ext cx="1795107" cy="50783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m:rPr>
                              <m:sty m:val="p"/>
                            </m:rPr>
                            <a:rPr lang="es-AR" i="0">
                              <a:latin typeface="Cambria Math"/>
                            </a:rPr>
                            <m:t>V</m:t>
                          </m:r>
                        </m:e>
                        <m:sub>
                          <m:r>
                            <m:rPr>
                              <m:sty m:val="p"/>
                            </m:rPr>
                            <a:rPr lang="es-AR" b="0" i="0" smtClean="0">
                              <a:latin typeface="Cambria Math"/>
                            </a:rPr>
                            <m:t>Y</m:t>
                          </m:r>
                        </m:sub>
                      </m:sSub>
                      <m:r>
                        <a:rPr lang="es-AR" i="0">
                          <a:latin typeface="Cambria Math"/>
                        </a:rPr>
                        <m:t>=</m:t>
                      </m:r>
                      <m:sSub>
                        <m:sSubPr>
                          <m:ctrlPr>
                            <a:rPr lang="es-AR" i="1">
                              <a:latin typeface="Cambria Math" panose="02040503050406030204" pitchFamily="18" charset="0"/>
                            </a:rPr>
                          </m:ctrlPr>
                        </m:sSubPr>
                        <m:e>
                          <m:r>
                            <m:rPr>
                              <m:sty m:val="p"/>
                            </m:rPr>
                            <a:rPr lang="es-AR" b="0" i="0" smtClean="0">
                              <a:latin typeface="Cambria Math"/>
                            </a:rPr>
                            <m:t>V</m:t>
                          </m:r>
                        </m:e>
                        <m:sub>
                          <m:r>
                            <m:rPr>
                              <m:sty m:val="p"/>
                            </m:rPr>
                            <a:rPr lang="es-AR" i="0">
                              <a:latin typeface="Cambria Math"/>
                            </a:rPr>
                            <m:t>o</m:t>
                          </m:r>
                          <m:r>
                            <m:rPr>
                              <m:sty m:val="p"/>
                            </m:rPr>
                            <a:rPr lang="es-AR" b="0" i="0" smtClean="0">
                              <a:latin typeface="Cambria Math"/>
                            </a:rPr>
                            <m:t>Y</m:t>
                          </m:r>
                        </m:sub>
                      </m:sSub>
                      <m:r>
                        <a:rPr lang="es-AR" i="0">
                          <a:latin typeface="Cambria Math"/>
                        </a:rPr>
                        <m:t>+</m:t>
                      </m:r>
                      <m:r>
                        <m:rPr>
                          <m:sty m:val="p"/>
                        </m:rPr>
                        <a:rPr lang="es-AR" b="0" i="0" smtClean="0">
                          <a:latin typeface="Cambria Math"/>
                        </a:rPr>
                        <m:t>g</m:t>
                      </m:r>
                      <m:r>
                        <a:rPr lang="es-AR" i="0">
                          <a:latin typeface="Cambria Math"/>
                        </a:rPr>
                        <m:t>∗</m:t>
                      </m:r>
                      <m:r>
                        <m:rPr>
                          <m:sty m:val="p"/>
                        </m:rPr>
                        <a:rPr lang="es-AR" i="0">
                          <a:latin typeface="Cambria Math"/>
                        </a:rPr>
                        <m:t>t</m:t>
                      </m:r>
                    </m:oMath>
                  </m:oMathPara>
                </a14:m>
                <a:endParaRPr lang="es-ES" dirty="0"/>
              </a:p>
            </p:txBody>
          </p:sp>
        </mc:Choice>
        <mc:Fallback xmlns="">
          <p:sp>
            <p:nvSpPr>
              <p:cNvPr id="4" name="46 Rectángulo"/>
              <p:cNvSpPr>
                <a:spLocks noRot="1" noChangeAspect="1" noMove="1" noResize="1" noEditPoints="1" noAdjustHandles="1" noChangeArrowheads="1" noChangeShapeType="1" noTextEdit="1"/>
              </p:cNvSpPr>
              <p:nvPr/>
            </p:nvSpPr>
            <p:spPr>
              <a:xfrm>
                <a:off x="914400" y="3352800"/>
                <a:ext cx="1795107" cy="507831"/>
              </a:xfrm>
              <a:prstGeom prst="rect">
                <a:avLst/>
              </a:prstGeom>
              <a:blipFill rotWithShape="1">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48 Rectángulo"/>
              <p:cNvSpPr/>
              <p:nvPr/>
            </p:nvSpPr>
            <p:spPr>
              <a:xfrm>
                <a:off x="914400" y="2590800"/>
                <a:ext cx="2943947" cy="87023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s-AR" b="0" i="0" smtClean="0">
                          <a:latin typeface="Cambria Math"/>
                        </a:rPr>
                        <m:t>Y</m:t>
                      </m:r>
                      <m:r>
                        <a:rPr lang="es-AR" i="0">
                          <a:latin typeface="Cambria Math"/>
                        </a:rPr>
                        <m:t>=</m:t>
                      </m:r>
                      <m:sSub>
                        <m:sSubPr>
                          <m:ctrlPr>
                            <a:rPr lang="es-AR" i="1">
                              <a:latin typeface="Cambria Math" panose="02040503050406030204" pitchFamily="18" charset="0"/>
                            </a:rPr>
                          </m:ctrlPr>
                        </m:sSubPr>
                        <m:e>
                          <m:r>
                            <m:rPr>
                              <m:sty m:val="p"/>
                            </m:rPr>
                            <a:rPr lang="es-AR" b="0" i="0" smtClean="0">
                              <a:latin typeface="Cambria Math"/>
                            </a:rPr>
                            <m:t>Y</m:t>
                          </m:r>
                        </m:e>
                        <m:sub>
                          <m:r>
                            <m:rPr>
                              <m:sty m:val="p"/>
                            </m:rPr>
                            <a:rPr lang="es-AR" i="0">
                              <a:latin typeface="Cambria Math"/>
                            </a:rPr>
                            <m:t>o</m:t>
                          </m:r>
                        </m:sub>
                      </m:sSub>
                      <m:r>
                        <a:rPr lang="es-AR" b="0" i="0" smtClean="0">
                          <a:latin typeface="Cambria Math"/>
                        </a:rPr>
                        <m:t>+</m:t>
                      </m:r>
                      <m:sSub>
                        <m:sSubPr>
                          <m:ctrlPr>
                            <a:rPr lang="es-AR" i="1">
                              <a:latin typeface="Cambria Math" panose="02040503050406030204" pitchFamily="18" charset="0"/>
                            </a:rPr>
                          </m:ctrlPr>
                        </m:sSubPr>
                        <m:e>
                          <m:r>
                            <m:rPr>
                              <m:sty m:val="p"/>
                            </m:rPr>
                            <a:rPr lang="es-AR" b="0" i="0" smtClean="0">
                              <a:latin typeface="Cambria Math"/>
                            </a:rPr>
                            <m:t>V</m:t>
                          </m:r>
                        </m:e>
                        <m:sub>
                          <m:r>
                            <m:rPr>
                              <m:sty m:val="p"/>
                            </m:rPr>
                            <a:rPr lang="es-AR" i="0">
                              <a:latin typeface="Cambria Math"/>
                            </a:rPr>
                            <m:t>o</m:t>
                          </m:r>
                          <m:r>
                            <m:rPr>
                              <m:sty m:val="p"/>
                            </m:rPr>
                            <a:rPr lang="es-AR" b="0" i="0" smtClean="0">
                              <a:latin typeface="Cambria Math"/>
                            </a:rPr>
                            <m:t>Y</m:t>
                          </m:r>
                        </m:sub>
                      </m:sSub>
                      <m:r>
                        <a:rPr lang="es-AR" b="0" i="0" smtClean="0">
                          <a:latin typeface="Cambria Math"/>
                        </a:rPr>
                        <m:t>∗</m:t>
                      </m:r>
                      <m:r>
                        <m:rPr>
                          <m:sty m:val="p"/>
                        </m:rPr>
                        <a:rPr lang="es-AR" b="0" i="0" smtClean="0">
                          <a:latin typeface="Cambria Math"/>
                        </a:rPr>
                        <m:t>t</m:t>
                      </m:r>
                      <m:r>
                        <a:rPr lang="es-AR" i="0">
                          <a:latin typeface="Cambria Math"/>
                        </a:rPr>
                        <m:t>+</m:t>
                      </m:r>
                      <m:f>
                        <m:fPr>
                          <m:ctrlPr>
                            <a:rPr lang="es-AR" i="1" smtClean="0">
                              <a:latin typeface="Cambria Math" panose="02040503050406030204" pitchFamily="18" charset="0"/>
                            </a:rPr>
                          </m:ctrlPr>
                        </m:fPr>
                        <m:num>
                          <m:r>
                            <a:rPr lang="es-AR" b="0" i="0" smtClean="0">
                              <a:latin typeface="Cambria Math"/>
                            </a:rPr>
                            <m:t>1</m:t>
                          </m:r>
                        </m:num>
                        <m:den>
                          <m:r>
                            <a:rPr lang="es-AR" b="0" i="0" smtClean="0">
                              <a:latin typeface="Cambria Math"/>
                            </a:rPr>
                            <m:t>2</m:t>
                          </m:r>
                        </m:den>
                      </m:f>
                      <m:r>
                        <a:rPr lang="es-AR" b="0" i="0" smtClean="0">
                          <a:latin typeface="Cambria Math"/>
                        </a:rPr>
                        <m:t>∗</m:t>
                      </m:r>
                      <m:r>
                        <m:rPr>
                          <m:sty m:val="p"/>
                        </m:rPr>
                        <a:rPr lang="es-AR" b="0" i="0" smtClean="0">
                          <a:latin typeface="Cambria Math"/>
                        </a:rPr>
                        <m:t>g</m:t>
                      </m:r>
                      <m:r>
                        <a:rPr lang="es-AR" i="0">
                          <a:latin typeface="Cambria Math"/>
                        </a:rPr>
                        <m:t>∗</m:t>
                      </m:r>
                      <m:sSup>
                        <m:sSupPr>
                          <m:ctrlPr>
                            <a:rPr lang="es-AR" i="1" smtClean="0">
                              <a:latin typeface="Cambria Math" panose="02040503050406030204" pitchFamily="18" charset="0"/>
                            </a:rPr>
                          </m:ctrlPr>
                        </m:sSupPr>
                        <m:e>
                          <m:r>
                            <m:rPr>
                              <m:sty m:val="p"/>
                            </m:rPr>
                            <a:rPr lang="es-AR" b="0" i="0" smtClean="0">
                              <a:latin typeface="Cambria Math"/>
                            </a:rPr>
                            <m:t>t</m:t>
                          </m:r>
                        </m:e>
                        <m:sup>
                          <m:r>
                            <a:rPr lang="es-AR" b="0" i="0" smtClean="0">
                              <a:latin typeface="Cambria Math"/>
                            </a:rPr>
                            <m:t>2</m:t>
                          </m:r>
                        </m:sup>
                      </m:sSup>
                    </m:oMath>
                  </m:oMathPara>
                </a14:m>
                <a:endParaRPr lang="es-ES" dirty="0"/>
              </a:p>
            </p:txBody>
          </p:sp>
        </mc:Choice>
        <mc:Fallback xmlns="">
          <p:sp>
            <p:nvSpPr>
              <p:cNvPr id="5" name="48 Rectángulo"/>
              <p:cNvSpPr>
                <a:spLocks noRot="1" noChangeAspect="1" noMove="1" noResize="1" noEditPoints="1" noAdjustHandles="1" noChangeArrowheads="1" noChangeShapeType="1" noTextEdit="1"/>
              </p:cNvSpPr>
              <p:nvPr/>
            </p:nvSpPr>
            <p:spPr>
              <a:xfrm>
                <a:off x="914400" y="2590800"/>
                <a:ext cx="2943947" cy="870238"/>
              </a:xfrm>
              <a:prstGeom prst="rect">
                <a:avLst/>
              </a:prstGeom>
              <a:blipFill rotWithShape="1">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914400" y="3973896"/>
                <a:ext cx="4572000" cy="417807"/>
              </a:xfrm>
              <a:prstGeom prst="rect">
                <a:avLst/>
              </a:prstGeom>
            </p:spPr>
            <p:txBody>
              <a:bodyPr>
                <a:spAutoFit/>
              </a:bodyPr>
              <a:lstStyle/>
              <a:p>
                <a:pPr/>
                <a14:m>
                  <m:oMathPara xmlns:m="http://schemas.openxmlformats.org/officeDocument/2006/math">
                    <m:oMathParaPr>
                      <m:jc m:val="left"/>
                    </m:oMathParaPr>
                    <m:oMath xmlns:m="http://schemas.openxmlformats.org/officeDocument/2006/math">
                      <m:sSup>
                        <m:sSupPr>
                          <m:ctrlPr>
                            <a:rPr lang="es-AR" i="1" smtClean="0">
                              <a:latin typeface="Cambria Math" panose="02040503050406030204" pitchFamily="18" charset="0"/>
                            </a:rPr>
                          </m:ctrlPr>
                        </m:sSupPr>
                        <m:e>
                          <m:sSub>
                            <m:sSubPr>
                              <m:ctrlPr>
                                <a:rPr lang="es-AR" i="1">
                                  <a:latin typeface="Cambria Math" panose="02040503050406030204" pitchFamily="18" charset="0"/>
                                </a:rPr>
                              </m:ctrlPr>
                            </m:sSubPr>
                            <m:e>
                              <m:r>
                                <m:rPr>
                                  <m:sty m:val="p"/>
                                </m:rPr>
                                <a:rPr lang="es-AR">
                                  <a:latin typeface="Cambria Math"/>
                                </a:rPr>
                                <m:t>V</m:t>
                              </m:r>
                            </m:e>
                            <m:sub>
                              <m:r>
                                <m:rPr>
                                  <m:sty m:val="p"/>
                                </m:rPr>
                                <a:rPr lang="es-AR" b="0" i="0" smtClean="0">
                                  <a:latin typeface="Cambria Math"/>
                                </a:rPr>
                                <m:t>y</m:t>
                              </m:r>
                            </m:sub>
                          </m:sSub>
                        </m:e>
                        <m:sup>
                          <m:r>
                            <a:rPr lang="es-AR">
                              <a:latin typeface="Cambria Math"/>
                            </a:rPr>
                            <m:t>2</m:t>
                          </m:r>
                        </m:sup>
                      </m:sSup>
                      <m:r>
                        <a:rPr lang="es-AR" i="1">
                          <a:latin typeface="Cambria Math"/>
                        </a:rPr>
                        <m:t>=</m:t>
                      </m:r>
                      <m:sSup>
                        <m:sSupPr>
                          <m:ctrlPr>
                            <a:rPr lang="es-AR" i="1">
                              <a:latin typeface="Cambria Math" panose="02040503050406030204" pitchFamily="18" charset="0"/>
                            </a:rPr>
                          </m:ctrlPr>
                        </m:sSupPr>
                        <m:e>
                          <m:sSub>
                            <m:sSubPr>
                              <m:ctrlPr>
                                <a:rPr lang="es-AR" i="1">
                                  <a:latin typeface="Cambria Math" panose="02040503050406030204" pitchFamily="18" charset="0"/>
                                </a:rPr>
                              </m:ctrlPr>
                            </m:sSubPr>
                            <m:e>
                              <m:r>
                                <m:rPr>
                                  <m:sty m:val="p"/>
                                </m:rPr>
                                <a:rPr lang="es-AR">
                                  <a:latin typeface="Cambria Math"/>
                                </a:rPr>
                                <m:t>V</m:t>
                              </m:r>
                            </m:e>
                            <m:sub>
                              <m:r>
                                <m:rPr>
                                  <m:sty m:val="p"/>
                                </m:rPr>
                                <a:rPr lang="es-AR">
                                  <a:latin typeface="Cambria Math"/>
                                </a:rPr>
                                <m:t>o</m:t>
                              </m:r>
                              <m:r>
                                <m:rPr>
                                  <m:sty m:val="p"/>
                                </m:rPr>
                                <a:rPr lang="es-AR" b="0" i="0" smtClean="0">
                                  <a:latin typeface="Cambria Math"/>
                                </a:rPr>
                                <m:t>y</m:t>
                              </m:r>
                            </m:sub>
                          </m:sSub>
                        </m:e>
                        <m:sup>
                          <m:r>
                            <a:rPr lang="es-AR">
                              <a:latin typeface="Cambria Math"/>
                            </a:rPr>
                            <m:t>2</m:t>
                          </m:r>
                        </m:sup>
                      </m:sSup>
                      <m:r>
                        <a:rPr lang="es-AR">
                          <a:latin typeface="Cambria Math"/>
                        </a:rPr>
                        <m:t>+2∗</m:t>
                      </m:r>
                      <m:r>
                        <m:rPr>
                          <m:sty m:val="p"/>
                        </m:rPr>
                        <a:rPr lang="es-AR" b="0" i="0" smtClean="0">
                          <a:latin typeface="Cambria Math"/>
                        </a:rPr>
                        <m:t>g</m:t>
                      </m:r>
                      <m:r>
                        <a:rPr lang="es-AR" i="1">
                          <a:latin typeface="Cambria Math"/>
                        </a:rPr>
                        <m:t>∗</m:t>
                      </m:r>
                      <m:sSub>
                        <m:sSubPr>
                          <m:ctrlPr>
                            <a:rPr lang="es-ES" i="1">
                              <a:latin typeface="Cambria Math" panose="02040503050406030204" pitchFamily="18" charset="0"/>
                              <a:ea typeface="Cambria Math"/>
                            </a:rPr>
                          </m:ctrlPr>
                        </m:sSubPr>
                        <m:e>
                          <m:r>
                            <a:rPr lang="es-ES">
                              <a:latin typeface="Cambria Math"/>
                              <a:ea typeface="Cambria Math"/>
                            </a:rPr>
                            <m:t>∆</m:t>
                          </m:r>
                        </m:e>
                        <m:sub>
                          <m:r>
                            <a:rPr lang="es-AR" b="0" i="1" smtClean="0">
                              <a:latin typeface="Cambria Math"/>
                              <a:ea typeface="Cambria Math"/>
                            </a:rPr>
                            <m:t>𝑦</m:t>
                          </m:r>
                        </m:sub>
                      </m:sSub>
                    </m:oMath>
                  </m:oMathPara>
                </a14:m>
                <a:endParaRPr lang="es-ES" dirty="0"/>
              </a:p>
            </p:txBody>
          </p:sp>
        </mc:Choice>
        <mc:Fallback xmlns="">
          <p:sp>
            <p:nvSpPr>
              <p:cNvPr id="6" name="Rectangle 5"/>
              <p:cNvSpPr>
                <a:spLocks noRot="1" noChangeAspect="1" noMove="1" noResize="1" noEditPoints="1" noAdjustHandles="1" noChangeArrowheads="1" noChangeShapeType="1" noTextEdit="1"/>
              </p:cNvSpPr>
              <p:nvPr/>
            </p:nvSpPr>
            <p:spPr>
              <a:xfrm>
                <a:off x="914400" y="3973896"/>
                <a:ext cx="4572000" cy="417807"/>
              </a:xfrm>
              <a:prstGeom prst="rect">
                <a:avLst/>
              </a:prstGeom>
              <a:blipFill rotWithShape="1">
                <a:blip r:embed="rId5"/>
                <a:stretch>
                  <a:fillRect b="-4412"/>
                </a:stretch>
              </a:blipFill>
            </p:spPr>
            <p:txBody>
              <a:bodyPr/>
              <a:lstStyle/>
              <a:p>
                <a:r>
                  <a:rPr lang="es-ES">
                    <a:noFill/>
                  </a:rPr>
                  <a:t> </a:t>
                </a:r>
              </a:p>
            </p:txBody>
          </p:sp>
        </mc:Fallback>
      </mc:AlternateContent>
      <p:cxnSp>
        <p:nvCxnSpPr>
          <p:cNvPr id="13" name="5 Conector recto de flecha"/>
          <p:cNvCxnSpPr/>
          <p:nvPr/>
        </p:nvCxnSpPr>
        <p:spPr>
          <a:xfrm>
            <a:off x="4844446" y="3541495"/>
            <a:ext cx="234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7 Conector recto de flecha"/>
          <p:cNvCxnSpPr/>
          <p:nvPr/>
        </p:nvCxnSpPr>
        <p:spPr>
          <a:xfrm flipV="1">
            <a:off x="4953531" y="2614996"/>
            <a:ext cx="0" cy="173736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16 Conector recto"/>
          <p:cNvCxnSpPr/>
          <p:nvPr/>
        </p:nvCxnSpPr>
        <p:spPr>
          <a:xfrm>
            <a:off x="4953531" y="2943994"/>
            <a:ext cx="1584000" cy="1195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17 Conector recto"/>
          <p:cNvCxnSpPr/>
          <p:nvPr/>
        </p:nvCxnSpPr>
        <p:spPr>
          <a:xfrm>
            <a:off x="4953531" y="4114800"/>
            <a:ext cx="1584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18 Conector recto"/>
          <p:cNvCxnSpPr/>
          <p:nvPr/>
        </p:nvCxnSpPr>
        <p:spPr>
          <a:xfrm>
            <a:off x="6537531" y="3564000"/>
            <a:ext cx="0" cy="246888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19 CuadroTexto"/>
              <p:cNvSpPr txBox="1"/>
              <p:nvPr/>
            </p:nvSpPr>
            <p:spPr>
              <a:xfrm>
                <a:off x="4508623" y="3395589"/>
                <a:ext cx="363112" cy="2918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𝑓</m:t>
                          </m:r>
                        </m:sub>
                      </m:sSub>
                    </m:oMath>
                  </m:oMathPara>
                </a14:m>
                <a:endParaRPr lang="es-AR" sz="1200" dirty="0"/>
              </a:p>
            </p:txBody>
          </p:sp>
        </mc:Choice>
        <mc:Fallback xmlns="">
          <p:sp>
            <p:nvSpPr>
              <p:cNvPr id="27" name="19 CuadroTexto"/>
              <p:cNvSpPr txBox="1">
                <a:spLocks noRot="1" noChangeAspect="1" noMove="1" noResize="1" noEditPoints="1" noAdjustHandles="1" noChangeArrowheads="1" noChangeShapeType="1" noTextEdit="1"/>
              </p:cNvSpPr>
              <p:nvPr/>
            </p:nvSpPr>
            <p:spPr>
              <a:xfrm>
                <a:off x="4508623" y="3395589"/>
                <a:ext cx="363112" cy="291811"/>
              </a:xfrm>
              <a:prstGeom prst="rect">
                <a:avLst/>
              </a:prstGeom>
              <a:blipFill rotWithShape="1">
                <a:blip r:embed="rId6"/>
                <a:stretch>
                  <a:fillRect b="-208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8" name="20 CuadroTexto"/>
              <p:cNvSpPr txBox="1"/>
              <p:nvPr/>
            </p:nvSpPr>
            <p:spPr>
              <a:xfrm>
                <a:off x="4558346" y="2805494"/>
                <a:ext cx="35464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𝑜</m:t>
                          </m:r>
                        </m:sub>
                      </m:sSub>
                    </m:oMath>
                  </m:oMathPara>
                </a14:m>
                <a:endParaRPr lang="es-AR" sz="1200" dirty="0"/>
              </a:p>
            </p:txBody>
          </p:sp>
        </mc:Choice>
        <mc:Fallback xmlns="">
          <p:sp>
            <p:nvSpPr>
              <p:cNvPr id="28" name="20 CuadroTexto"/>
              <p:cNvSpPr txBox="1">
                <a:spLocks noRot="1" noChangeAspect="1" noMove="1" noResize="1" noEditPoints="1" noAdjustHandles="1" noChangeArrowheads="1" noChangeShapeType="1" noTextEdit="1"/>
              </p:cNvSpPr>
              <p:nvPr/>
            </p:nvSpPr>
            <p:spPr>
              <a:xfrm>
                <a:off x="4558346" y="2805494"/>
                <a:ext cx="354648" cy="276999"/>
              </a:xfrm>
              <a:prstGeom prst="rect">
                <a:avLst/>
              </a:prstGeom>
              <a:blipFill rotWithShape="1">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22 CuadroTexto"/>
              <p:cNvSpPr txBox="1"/>
              <p:nvPr/>
            </p:nvSpPr>
            <p:spPr>
              <a:xfrm>
                <a:off x="4575178" y="2484869"/>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𝑉</m:t>
                      </m:r>
                    </m:oMath>
                  </m:oMathPara>
                </a14:m>
                <a:endParaRPr lang="es-AR" sz="1200" dirty="0"/>
              </a:p>
            </p:txBody>
          </p:sp>
        </mc:Choice>
        <mc:Fallback xmlns="">
          <p:sp>
            <p:nvSpPr>
              <p:cNvPr id="30" name="22 CuadroTexto"/>
              <p:cNvSpPr txBox="1">
                <a:spLocks noRot="1" noChangeAspect="1" noMove="1" noResize="1" noEditPoints="1" noAdjustHandles="1" noChangeArrowheads="1" noChangeShapeType="1" noTextEdit="1"/>
              </p:cNvSpPr>
              <p:nvPr/>
            </p:nvSpPr>
            <p:spPr>
              <a:xfrm>
                <a:off x="4575178" y="2484869"/>
                <a:ext cx="320985" cy="276999"/>
              </a:xfrm>
              <a:prstGeom prst="rect">
                <a:avLst/>
              </a:prstGeom>
              <a:blipFill rotWithShape="1">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23 CuadroTexto"/>
              <p:cNvSpPr txBox="1"/>
              <p:nvPr/>
            </p:nvSpPr>
            <p:spPr>
              <a:xfrm>
                <a:off x="6878323" y="3456801"/>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31" name="23 CuadroTexto"/>
              <p:cNvSpPr txBox="1">
                <a:spLocks noRot="1" noChangeAspect="1" noMove="1" noResize="1" noEditPoints="1" noAdjustHandles="1" noChangeArrowheads="1" noChangeShapeType="1" noTextEdit="1"/>
              </p:cNvSpPr>
              <p:nvPr/>
            </p:nvSpPr>
            <p:spPr>
              <a:xfrm>
                <a:off x="6878323" y="3456801"/>
                <a:ext cx="284629" cy="276999"/>
              </a:xfrm>
              <a:prstGeom prst="rect">
                <a:avLst/>
              </a:prstGeom>
              <a:blipFill rotWithShape="1">
                <a:blip r:embed="rId9"/>
                <a:stretch>
                  <a:fillRect/>
                </a:stretch>
              </a:blipFill>
            </p:spPr>
            <p:txBody>
              <a:bodyPr/>
              <a:lstStyle/>
              <a:p>
                <a:r>
                  <a:rPr lang="es-ES">
                    <a:noFill/>
                  </a:rPr>
                  <a:t> </a:t>
                </a:r>
              </a:p>
            </p:txBody>
          </p:sp>
        </mc:Fallback>
      </mc:AlternateContent>
      <p:cxnSp>
        <p:nvCxnSpPr>
          <p:cNvPr id="35" name="29 Conector recto de flecha"/>
          <p:cNvCxnSpPr/>
          <p:nvPr/>
        </p:nvCxnSpPr>
        <p:spPr>
          <a:xfrm>
            <a:off x="4851044" y="6067492"/>
            <a:ext cx="234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30 Conector recto de flecha"/>
          <p:cNvCxnSpPr/>
          <p:nvPr/>
        </p:nvCxnSpPr>
        <p:spPr>
          <a:xfrm flipV="1">
            <a:off x="4960129" y="4708592"/>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34 CuadroTexto"/>
              <p:cNvSpPr txBox="1"/>
              <p:nvPr/>
            </p:nvSpPr>
            <p:spPr>
              <a:xfrm>
                <a:off x="4512022" y="4950947"/>
                <a:ext cx="53271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𝑌</m:t>
                          </m:r>
                        </m:e>
                        <m:sub>
                          <m:r>
                            <a:rPr lang="es-AR" sz="1200" b="0" i="1" smtClean="0">
                              <a:latin typeface="Cambria Math"/>
                            </a:rPr>
                            <m:t>𝑀𝑎𝑥</m:t>
                          </m:r>
                        </m:sub>
                      </m:sSub>
                    </m:oMath>
                  </m:oMathPara>
                </a14:m>
                <a:endParaRPr lang="es-AR" sz="1200" dirty="0"/>
              </a:p>
            </p:txBody>
          </p:sp>
        </mc:Choice>
        <mc:Fallback xmlns="">
          <p:sp>
            <p:nvSpPr>
              <p:cNvPr id="37" name="34 CuadroTexto"/>
              <p:cNvSpPr txBox="1">
                <a:spLocks noRot="1" noChangeAspect="1" noMove="1" noResize="1" noEditPoints="1" noAdjustHandles="1" noChangeArrowheads="1" noChangeShapeType="1" noTextEdit="1"/>
              </p:cNvSpPr>
              <p:nvPr/>
            </p:nvSpPr>
            <p:spPr>
              <a:xfrm>
                <a:off x="4512022" y="4950947"/>
                <a:ext cx="532710" cy="276999"/>
              </a:xfrm>
              <a:prstGeom prst="rect">
                <a:avLst/>
              </a:prstGeom>
              <a:blipFill rotWithShape="1">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9" name="36 CuadroTexto"/>
              <p:cNvSpPr txBox="1"/>
              <p:nvPr/>
            </p:nvSpPr>
            <p:spPr>
              <a:xfrm>
                <a:off x="5448300" y="6094866"/>
                <a:ext cx="61504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𝑡</m:t>
                          </m:r>
                        </m:e>
                        <m:sub>
                          <m:r>
                            <a:rPr lang="es-AR" sz="1200" b="0" i="1" smtClean="0">
                              <a:latin typeface="Cambria Math"/>
                            </a:rPr>
                            <m:t>𝐻𝑚𝑎𝑥</m:t>
                          </m:r>
                        </m:sub>
                      </m:sSub>
                    </m:oMath>
                  </m:oMathPara>
                </a14:m>
                <a:endParaRPr lang="es-AR" sz="1200" dirty="0"/>
              </a:p>
            </p:txBody>
          </p:sp>
        </mc:Choice>
        <mc:Fallback xmlns="">
          <p:sp>
            <p:nvSpPr>
              <p:cNvPr id="39" name="36 CuadroTexto"/>
              <p:cNvSpPr txBox="1">
                <a:spLocks noRot="1" noChangeAspect="1" noMove="1" noResize="1" noEditPoints="1" noAdjustHandles="1" noChangeArrowheads="1" noChangeShapeType="1" noTextEdit="1"/>
              </p:cNvSpPr>
              <p:nvPr/>
            </p:nvSpPr>
            <p:spPr>
              <a:xfrm>
                <a:off x="5448300" y="6094866"/>
                <a:ext cx="615040" cy="276999"/>
              </a:xfrm>
              <a:prstGeom prst="rect">
                <a:avLst/>
              </a:prstGeom>
              <a:blipFill rotWithShape="1">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37 CuadroTexto"/>
              <p:cNvSpPr txBox="1"/>
              <p:nvPr/>
            </p:nvSpPr>
            <p:spPr>
              <a:xfrm>
                <a:off x="4581776" y="4578465"/>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𝑌</m:t>
                      </m:r>
                    </m:oMath>
                  </m:oMathPara>
                </a14:m>
                <a:endParaRPr lang="es-AR" sz="1200" dirty="0"/>
              </a:p>
            </p:txBody>
          </p:sp>
        </mc:Choice>
        <mc:Fallback xmlns="">
          <p:sp>
            <p:nvSpPr>
              <p:cNvPr id="40" name="37 CuadroTexto"/>
              <p:cNvSpPr txBox="1">
                <a:spLocks noRot="1" noChangeAspect="1" noMove="1" noResize="1" noEditPoints="1" noAdjustHandles="1" noChangeArrowheads="1" noChangeShapeType="1" noTextEdit="1"/>
              </p:cNvSpPr>
              <p:nvPr/>
            </p:nvSpPr>
            <p:spPr>
              <a:xfrm>
                <a:off x="4581776" y="4578465"/>
                <a:ext cx="320985" cy="276999"/>
              </a:xfrm>
              <a:prstGeom prst="rect">
                <a:avLst/>
              </a:prstGeom>
              <a:blipFill rotWithShape="1">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1" name="38 CuadroTexto"/>
              <p:cNvSpPr txBox="1"/>
              <p:nvPr/>
            </p:nvSpPr>
            <p:spPr>
              <a:xfrm>
                <a:off x="6884921" y="6104391"/>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41" name="38 CuadroTexto"/>
              <p:cNvSpPr txBox="1">
                <a:spLocks noRot="1" noChangeAspect="1" noMove="1" noResize="1" noEditPoints="1" noAdjustHandles="1" noChangeArrowheads="1" noChangeShapeType="1" noTextEdit="1"/>
              </p:cNvSpPr>
              <p:nvPr/>
            </p:nvSpPr>
            <p:spPr>
              <a:xfrm>
                <a:off x="6884921" y="6104391"/>
                <a:ext cx="284629" cy="276999"/>
              </a:xfrm>
              <a:prstGeom prst="rect">
                <a:avLst/>
              </a:prstGeom>
              <a:blipFill rotWithShape="1">
                <a:blip r:embed="rId9"/>
                <a:stretch>
                  <a:fillRect/>
                </a:stretch>
              </a:blipFill>
            </p:spPr>
            <p:txBody>
              <a:bodyPr/>
              <a:lstStyle/>
              <a:p>
                <a:r>
                  <a:rPr lang="es-ES">
                    <a:noFill/>
                  </a:rPr>
                  <a:t> </a:t>
                </a:r>
              </a:p>
            </p:txBody>
          </p:sp>
        </mc:Fallback>
      </mc:AlternateContent>
      <p:sp>
        <p:nvSpPr>
          <p:cNvPr id="10" name="43 Arco"/>
          <p:cNvSpPr/>
          <p:nvPr/>
        </p:nvSpPr>
        <p:spPr>
          <a:xfrm rot="17127039">
            <a:off x="4704260" y="5291999"/>
            <a:ext cx="2377440" cy="1828800"/>
          </a:xfrm>
          <a:prstGeom prst="arc">
            <a:avLst>
              <a:gd name="adj1" fmla="val 15793304"/>
              <a:gd name="adj2" fmla="val 20234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45" name="20 CuadroTexto"/>
              <p:cNvSpPr txBox="1"/>
              <p:nvPr/>
            </p:nvSpPr>
            <p:spPr>
              <a:xfrm>
                <a:off x="4517087" y="4000496"/>
                <a:ext cx="47006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m:t>
                          </m:r>
                          <m:r>
                            <a:rPr lang="es-AR" sz="1200" b="0" i="1" smtClean="0">
                              <a:latin typeface="Cambria Math"/>
                            </a:rPr>
                            <m:t>𝑉</m:t>
                          </m:r>
                        </m:e>
                        <m:sub>
                          <m:r>
                            <a:rPr lang="es-AR" sz="1200" b="0" i="1" smtClean="0">
                              <a:latin typeface="Cambria Math"/>
                            </a:rPr>
                            <m:t>𝑜</m:t>
                          </m:r>
                        </m:sub>
                      </m:sSub>
                    </m:oMath>
                  </m:oMathPara>
                </a14:m>
                <a:endParaRPr lang="es-AR" sz="1200" dirty="0"/>
              </a:p>
            </p:txBody>
          </p:sp>
        </mc:Choice>
        <mc:Fallback xmlns="">
          <p:sp>
            <p:nvSpPr>
              <p:cNvPr id="45" name="20 CuadroTexto"/>
              <p:cNvSpPr txBox="1">
                <a:spLocks noRot="1" noChangeAspect="1" noMove="1" noResize="1" noEditPoints="1" noAdjustHandles="1" noChangeArrowheads="1" noChangeShapeType="1" noTextEdit="1"/>
              </p:cNvSpPr>
              <p:nvPr/>
            </p:nvSpPr>
            <p:spPr>
              <a:xfrm>
                <a:off x="4517087" y="4000496"/>
                <a:ext cx="470065" cy="276999"/>
              </a:xfrm>
              <a:prstGeom prst="rect">
                <a:avLst/>
              </a:prstGeom>
              <a:blipFill rotWithShape="1">
                <a:blip r:embed="rId13"/>
                <a:stretch>
                  <a:fillRect/>
                </a:stretch>
              </a:blipFill>
            </p:spPr>
            <p:txBody>
              <a:bodyPr/>
              <a:lstStyle/>
              <a:p>
                <a:r>
                  <a:rPr lang="es-ES">
                    <a:noFill/>
                  </a:rPr>
                  <a:t> </a:t>
                </a:r>
              </a:p>
            </p:txBody>
          </p:sp>
        </mc:Fallback>
      </mc:AlternateContent>
      <p:sp>
        <p:nvSpPr>
          <p:cNvPr id="46" name="43 Arco"/>
          <p:cNvSpPr/>
          <p:nvPr/>
        </p:nvSpPr>
        <p:spPr>
          <a:xfrm rot="4472961" flipH="1">
            <a:off x="4457704" y="5261482"/>
            <a:ext cx="2329223" cy="1920240"/>
          </a:xfrm>
          <a:prstGeom prst="arc">
            <a:avLst>
              <a:gd name="adj1" fmla="val 15793304"/>
              <a:gd name="adj2" fmla="val 20234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47" name="18 Conector recto"/>
          <p:cNvCxnSpPr/>
          <p:nvPr/>
        </p:nvCxnSpPr>
        <p:spPr>
          <a:xfrm>
            <a:off x="5745531" y="3564000"/>
            <a:ext cx="0" cy="246888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36 CuadroTexto"/>
              <p:cNvSpPr txBox="1"/>
              <p:nvPr/>
            </p:nvSpPr>
            <p:spPr>
              <a:xfrm>
                <a:off x="6172200" y="6104391"/>
                <a:ext cx="8420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2∗</m:t>
                          </m:r>
                          <m:r>
                            <a:rPr lang="es-AR" sz="1200" i="1">
                              <a:latin typeface="Cambria Math"/>
                            </a:rPr>
                            <m:t>𝑡</m:t>
                          </m:r>
                        </m:e>
                        <m:sub>
                          <m:r>
                            <a:rPr lang="es-AR" sz="1200" i="1">
                              <a:latin typeface="Cambria Math"/>
                            </a:rPr>
                            <m:t>𝐻𝑚𝑎𝑥</m:t>
                          </m:r>
                        </m:sub>
                      </m:sSub>
                    </m:oMath>
                  </m:oMathPara>
                </a14:m>
                <a:endParaRPr lang="es-AR" sz="1200" dirty="0"/>
              </a:p>
            </p:txBody>
          </p:sp>
        </mc:Choice>
        <mc:Fallback xmlns="">
          <p:sp>
            <p:nvSpPr>
              <p:cNvPr id="48" name="36 CuadroTexto"/>
              <p:cNvSpPr txBox="1">
                <a:spLocks noRot="1" noChangeAspect="1" noMove="1" noResize="1" noEditPoints="1" noAdjustHandles="1" noChangeArrowheads="1" noChangeShapeType="1" noTextEdit="1"/>
              </p:cNvSpPr>
              <p:nvPr/>
            </p:nvSpPr>
            <p:spPr>
              <a:xfrm>
                <a:off x="6172200" y="6104391"/>
                <a:ext cx="842090" cy="276999"/>
              </a:xfrm>
              <a:prstGeom prst="rect">
                <a:avLst/>
              </a:prstGeom>
              <a:blipFill rotWithShape="1">
                <a:blip r:embed="rId14"/>
                <a:stretch>
                  <a:fillRect/>
                </a:stretch>
              </a:blipFill>
            </p:spPr>
            <p:txBody>
              <a:bodyPr/>
              <a:lstStyle/>
              <a:p>
                <a:r>
                  <a:rPr lang="es-ES">
                    <a:noFill/>
                  </a:rPr>
                  <a:t> </a:t>
                </a:r>
              </a:p>
            </p:txBody>
          </p:sp>
        </mc:Fallback>
      </mc:AlternateContent>
      <p:cxnSp>
        <p:nvCxnSpPr>
          <p:cNvPr id="49" name="17 Conector recto"/>
          <p:cNvCxnSpPr/>
          <p:nvPr/>
        </p:nvCxnSpPr>
        <p:spPr>
          <a:xfrm>
            <a:off x="4951094" y="5089447"/>
            <a:ext cx="1584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76200" y="1103868"/>
            <a:ext cx="3118995" cy="307777"/>
          </a:xfrm>
          <a:prstGeom prst="rect">
            <a:avLst/>
          </a:prstGeom>
          <a:noFill/>
        </p:spPr>
        <p:txBody>
          <a:bodyPr wrap="none" rtlCol="0">
            <a:spAutoFit/>
          </a:bodyPr>
          <a:lstStyle/>
          <a:p>
            <a:r>
              <a:rPr lang="es-AR" sz="1400" dirty="0">
                <a:solidFill>
                  <a:schemeClr val="bg1">
                    <a:lumMod val="50000"/>
                  </a:schemeClr>
                </a:solidFill>
              </a:rPr>
              <a:t>Ejercicios: 2.32 - 2.37 - 2.40 (Encuentro)</a:t>
            </a:r>
          </a:p>
        </p:txBody>
      </p:sp>
    </p:spTree>
    <p:extLst>
      <p:ext uri="{BB962C8B-B14F-4D97-AF65-F5344CB8AC3E}">
        <p14:creationId xmlns:p14="http://schemas.microsoft.com/office/powerpoint/2010/main" val="375168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Movimientos parabólicos 1/2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pPr algn="just"/>
                <a:r>
                  <a:rPr lang="es-ES" sz="2000" dirty="0"/>
                  <a:t>Supóngase el caso de una bala de cañón recorriendo su trayectoria. En la dirección vertical habrá aceleración: la de la gravedad, vertical y constante, mientras que en la dirección horizontal al no haber fuerza ni componente de fuerza, la aceleración será nula. </a:t>
                </a:r>
              </a:p>
              <a:p>
                <a:pPr lvl="1" algn="just"/>
                <a:r>
                  <a:rPr lang="es-AR" sz="1800" dirty="0"/>
                  <a:t>Las componentes  de la velocidad serán: </a:t>
                </a:r>
                <a14:m>
                  <m:oMath xmlns:m="http://schemas.openxmlformats.org/officeDocument/2006/math">
                    <m:sSub>
                      <m:sSubPr>
                        <m:ctrlPr>
                          <a:rPr lang="en-US" sz="1800" i="1">
                            <a:latin typeface="Cambria Math" panose="02040503050406030204" pitchFamily="18" charset="0"/>
                          </a:rPr>
                        </m:ctrlPr>
                      </m:sSubPr>
                      <m:e>
                        <m:r>
                          <a:rPr lang="es-AR" sz="1800">
                            <a:latin typeface="Cambria Math"/>
                          </a:rPr>
                          <m:t>𝑣</m:t>
                        </m:r>
                      </m:e>
                      <m:sub>
                        <m:r>
                          <a:rPr lang="es-AR" sz="1800">
                            <a:latin typeface="Cambria Math"/>
                          </a:rPr>
                          <m:t>𝑥𝑜</m:t>
                        </m:r>
                      </m:sub>
                    </m:sSub>
                    <m:r>
                      <a:rPr lang="es-AR" sz="1800">
                        <a:latin typeface="Cambria Math"/>
                      </a:rPr>
                      <m:t>=</m:t>
                    </m:r>
                    <m:sSub>
                      <m:sSubPr>
                        <m:ctrlPr>
                          <a:rPr lang="en-US" sz="1800" i="1">
                            <a:latin typeface="Cambria Math" panose="02040503050406030204" pitchFamily="18" charset="0"/>
                          </a:rPr>
                        </m:ctrlPr>
                      </m:sSubPr>
                      <m:e>
                        <m:r>
                          <a:rPr lang="es-AR" sz="1800">
                            <a:latin typeface="Cambria Math"/>
                          </a:rPr>
                          <m:t>𝑣</m:t>
                        </m:r>
                      </m:e>
                      <m:sub>
                        <m:r>
                          <a:rPr lang="es-AR" sz="1800">
                            <a:latin typeface="Cambria Math"/>
                          </a:rPr>
                          <m:t>𝑜</m:t>
                        </m:r>
                      </m:sub>
                    </m:sSub>
                    <m:r>
                      <a:rPr lang="es-AR" sz="1800">
                        <a:latin typeface="Cambria Math"/>
                      </a:rPr>
                      <m:t>.</m:t>
                    </m:r>
                    <m:func>
                      <m:funcPr>
                        <m:ctrlPr>
                          <a:rPr lang="en-US" sz="1800" i="1">
                            <a:latin typeface="Cambria Math" panose="02040503050406030204" pitchFamily="18" charset="0"/>
                          </a:rPr>
                        </m:ctrlPr>
                      </m:funcPr>
                      <m:fName>
                        <m:r>
                          <m:rPr>
                            <m:sty m:val="p"/>
                          </m:rPr>
                          <a:rPr lang="es-ES" sz="1800">
                            <a:latin typeface="Cambria Math"/>
                          </a:rPr>
                          <m:t>cos</m:t>
                        </m:r>
                      </m:fName>
                      <m:e>
                        <m:sSub>
                          <m:sSubPr>
                            <m:ctrlPr>
                              <a:rPr lang="en-US" sz="1800" i="1">
                                <a:latin typeface="Cambria Math" panose="02040503050406030204" pitchFamily="18" charset="0"/>
                              </a:rPr>
                            </m:ctrlPr>
                          </m:sSubPr>
                          <m:e>
                            <m:r>
                              <a:rPr lang="es-AR" sz="1800">
                                <a:latin typeface="Cambria Math"/>
                              </a:rPr>
                              <m:t>∅</m:t>
                            </m:r>
                          </m:e>
                          <m:sub>
                            <m:r>
                              <a:rPr lang="es-AR" sz="1800">
                                <a:latin typeface="Cambria Math"/>
                              </a:rPr>
                              <m:t>𝑜</m:t>
                            </m:r>
                          </m:sub>
                        </m:sSub>
                      </m:e>
                    </m:func>
                  </m:oMath>
                </a14:m>
                <a:r>
                  <a:rPr lang="es-AR" sz="1800" dirty="0"/>
                  <a:t>   y </a:t>
                </a:r>
                <a14:m>
                  <m:oMath xmlns:m="http://schemas.openxmlformats.org/officeDocument/2006/math">
                    <m:sSub>
                      <m:sSubPr>
                        <m:ctrlPr>
                          <a:rPr lang="en-US" sz="1800" i="1">
                            <a:latin typeface="Cambria Math" panose="02040503050406030204" pitchFamily="18" charset="0"/>
                          </a:rPr>
                        </m:ctrlPr>
                      </m:sSubPr>
                      <m:e>
                        <m:r>
                          <a:rPr lang="es-AR" sz="1800">
                            <a:latin typeface="Cambria Math"/>
                          </a:rPr>
                          <m:t>𝑣</m:t>
                        </m:r>
                      </m:e>
                      <m:sub>
                        <m:r>
                          <a:rPr lang="es-AR" sz="1800">
                            <a:latin typeface="Cambria Math"/>
                          </a:rPr>
                          <m:t>𝑦𝑜</m:t>
                        </m:r>
                      </m:sub>
                    </m:sSub>
                    <m:r>
                      <a:rPr lang="es-AR" sz="1800">
                        <a:latin typeface="Cambria Math"/>
                      </a:rPr>
                      <m:t>=</m:t>
                    </m:r>
                    <m:sSub>
                      <m:sSubPr>
                        <m:ctrlPr>
                          <a:rPr lang="en-US" sz="1800" i="1">
                            <a:latin typeface="Cambria Math" panose="02040503050406030204" pitchFamily="18" charset="0"/>
                          </a:rPr>
                        </m:ctrlPr>
                      </m:sSubPr>
                      <m:e>
                        <m:r>
                          <a:rPr lang="es-AR" sz="1800">
                            <a:latin typeface="Cambria Math"/>
                          </a:rPr>
                          <m:t>𝑣</m:t>
                        </m:r>
                      </m:e>
                      <m:sub>
                        <m:r>
                          <a:rPr lang="es-AR" sz="1800">
                            <a:latin typeface="Cambria Math"/>
                          </a:rPr>
                          <m:t>𝑜</m:t>
                        </m:r>
                      </m:sub>
                    </m:sSub>
                    <m:r>
                      <a:rPr lang="es-AR" sz="1800">
                        <a:latin typeface="Cambria Math"/>
                      </a:rPr>
                      <m:t>.</m:t>
                    </m:r>
                    <m:func>
                      <m:funcPr>
                        <m:ctrlPr>
                          <a:rPr lang="en-US" sz="1800" i="1">
                            <a:latin typeface="Cambria Math" panose="02040503050406030204" pitchFamily="18" charset="0"/>
                          </a:rPr>
                        </m:ctrlPr>
                      </m:funcPr>
                      <m:fName>
                        <m:r>
                          <m:rPr>
                            <m:sty m:val="p"/>
                          </m:rPr>
                          <a:rPr lang="es-ES" sz="1800">
                            <a:latin typeface="Cambria Math"/>
                          </a:rPr>
                          <m:t>sen</m:t>
                        </m:r>
                      </m:fName>
                      <m:e>
                        <m:sSub>
                          <m:sSubPr>
                            <m:ctrlPr>
                              <a:rPr lang="en-US" sz="1800" i="1">
                                <a:latin typeface="Cambria Math" panose="02040503050406030204" pitchFamily="18" charset="0"/>
                              </a:rPr>
                            </m:ctrlPr>
                          </m:sSubPr>
                          <m:e>
                            <m:r>
                              <a:rPr lang="es-AR" sz="1800">
                                <a:latin typeface="Cambria Math"/>
                              </a:rPr>
                              <m:t>∅</m:t>
                            </m:r>
                          </m:e>
                          <m:sub>
                            <m:r>
                              <a:rPr lang="es-AR" sz="1800">
                                <a:latin typeface="Cambria Math"/>
                              </a:rPr>
                              <m:t>𝑜</m:t>
                            </m:r>
                          </m:sub>
                        </m:sSub>
                      </m:e>
                    </m:func>
                  </m:oMath>
                </a14:m>
                <a:endParaRPr lang="en-US" sz="1800" dirty="0"/>
              </a:p>
              <a:p>
                <a:pPr lvl="1" algn="just"/>
                <a:r>
                  <a:rPr lang="es-ES" sz="1800" dirty="0"/>
                  <a:t>Al sustituir en las ecuaciones de MRUV y MRU tendremos:</a:t>
                </a:r>
                <a:endParaRPr lang="en-US" sz="1800" dirty="0"/>
              </a:p>
              <a:p>
                <a:pPr lvl="1" algn="just"/>
                <a:endParaRPr lang="es-ES" sz="1600" dirty="0"/>
              </a:p>
              <a:p>
                <a:pPr algn="just"/>
                <a:endParaRPr lang="es-ES" sz="2000" dirty="0"/>
              </a:p>
              <a:p>
                <a:pPr algn="just"/>
                <a:endParaRPr lang="es-ES" sz="2000" dirty="0"/>
              </a:p>
              <a:p>
                <a:pPr algn="just"/>
                <a:endParaRPr lang="es-ES" sz="2000" dirty="0"/>
              </a:p>
              <a:p>
                <a:pPr algn="just"/>
                <a:r>
                  <a:rPr lang="es-ES" sz="2000" dirty="0"/>
                  <a:t>Todo tiro oblicuo tiene por trayectoria a una parábola </a:t>
                </a:r>
              </a:p>
              <a:p>
                <a:pPr lvl="1" algn="just"/>
                <a14:m>
                  <m:oMath xmlns:m="http://schemas.openxmlformats.org/officeDocument/2006/math">
                    <m:r>
                      <m:rPr>
                        <m:sty m:val="p"/>
                      </m:rPr>
                      <a:rPr lang="es-AR" sz="1800" b="0" i="0" smtClean="0">
                        <a:latin typeface="Cambria Math"/>
                      </a:rPr>
                      <m:t>Y</m:t>
                    </m:r>
                    <m:r>
                      <a:rPr lang="es-AR" sz="1800" i="0">
                        <a:latin typeface="Cambria Math"/>
                      </a:rPr>
                      <m:t>=</m:t>
                    </m:r>
                    <m:sSub>
                      <m:sSubPr>
                        <m:ctrlPr>
                          <a:rPr lang="en-US" sz="1800" i="1">
                            <a:latin typeface="Cambria Math" panose="02040503050406030204" pitchFamily="18" charset="0"/>
                          </a:rPr>
                        </m:ctrlPr>
                      </m:sSubPr>
                      <m:e>
                        <m:r>
                          <m:rPr>
                            <m:sty m:val="p"/>
                          </m:rPr>
                          <a:rPr lang="es-AR" sz="1800" i="0">
                            <a:latin typeface="Cambria Math"/>
                          </a:rPr>
                          <m:t>Y</m:t>
                        </m:r>
                      </m:e>
                      <m:sub>
                        <m:r>
                          <m:rPr>
                            <m:sty m:val="p"/>
                          </m:rPr>
                          <a:rPr lang="es-AR" sz="1800" i="0">
                            <a:latin typeface="Cambria Math"/>
                          </a:rPr>
                          <m:t>o</m:t>
                        </m:r>
                      </m:sub>
                    </m:sSub>
                    <m:r>
                      <a:rPr lang="es-AR" sz="1800" b="0" i="0" smtClean="0">
                        <a:latin typeface="Cambria Math"/>
                      </a:rPr>
                      <m:t>+</m:t>
                    </m:r>
                    <m:d>
                      <m:dPr>
                        <m:ctrlPr>
                          <a:rPr lang="en-US" sz="1800" i="1">
                            <a:latin typeface="Cambria Math" panose="02040503050406030204" pitchFamily="18" charset="0"/>
                          </a:rPr>
                        </m:ctrlPr>
                      </m:dPr>
                      <m:e>
                        <m:func>
                          <m:funcPr>
                            <m:ctrlPr>
                              <a:rPr lang="en-US" sz="1800" i="1">
                                <a:latin typeface="Cambria Math" panose="02040503050406030204" pitchFamily="18" charset="0"/>
                              </a:rPr>
                            </m:ctrlPr>
                          </m:funcPr>
                          <m:fName>
                            <m:r>
                              <m:rPr>
                                <m:sty m:val="p"/>
                              </m:rPr>
                              <a:rPr lang="es-ES" sz="1800" i="0">
                                <a:latin typeface="Cambria Math"/>
                              </a:rPr>
                              <m:t>tan</m:t>
                            </m:r>
                          </m:fName>
                          <m:e>
                            <m:sSub>
                              <m:sSubPr>
                                <m:ctrlPr>
                                  <a:rPr lang="en-US" sz="1800" i="1">
                                    <a:latin typeface="Cambria Math" panose="02040503050406030204" pitchFamily="18" charset="0"/>
                                  </a:rPr>
                                </m:ctrlPr>
                              </m:sSubPr>
                              <m:e>
                                <m:r>
                                  <a:rPr lang="es-AR" sz="1800" i="0">
                                    <a:latin typeface="Cambria Math"/>
                                  </a:rPr>
                                  <m:t>∅</m:t>
                                </m:r>
                              </m:e>
                              <m:sub>
                                <m:r>
                                  <m:rPr>
                                    <m:sty m:val="p"/>
                                  </m:rPr>
                                  <a:rPr lang="es-AR" sz="1800" i="0">
                                    <a:latin typeface="Cambria Math"/>
                                  </a:rPr>
                                  <m:t>o</m:t>
                                </m:r>
                              </m:sub>
                            </m:sSub>
                          </m:e>
                        </m:func>
                      </m:e>
                    </m:d>
                    <m:r>
                      <a:rPr lang="es-AR" sz="1800" i="0">
                        <a:latin typeface="Cambria Math"/>
                      </a:rPr>
                      <m:t>.</m:t>
                    </m:r>
                    <m:r>
                      <m:rPr>
                        <m:sty m:val="p"/>
                      </m:rPr>
                      <a:rPr lang="es-AR" sz="1800" i="0">
                        <a:latin typeface="Cambria Math"/>
                      </a:rPr>
                      <m:t>x</m:t>
                    </m:r>
                    <m:r>
                      <a:rPr lang="es-AR" sz="1800" b="0" i="0" smtClean="0">
                        <a:latin typeface="Cambria Math"/>
                      </a:rPr>
                      <m:t>+</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r>
                              <m:rPr>
                                <m:sty m:val="p"/>
                              </m:rPr>
                              <a:rPr lang="es-AR" sz="1800" i="0">
                                <a:latin typeface="Cambria Math"/>
                              </a:rPr>
                              <m:t>g</m:t>
                            </m:r>
                          </m:num>
                          <m:den>
                            <m:r>
                              <a:rPr lang="es-AR" sz="1800" i="0">
                                <a:latin typeface="Cambria Math"/>
                              </a:rPr>
                              <m:t>2.</m:t>
                            </m:r>
                            <m:sSubSup>
                              <m:sSubSupPr>
                                <m:ctrlPr>
                                  <a:rPr lang="en-US" sz="1800" i="1">
                                    <a:latin typeface="Cambria Math" panose="02040503050406030204" pitchFamily="18" charset="0"/>
                                  </a:rPr>
                                </m:ctrlPr>
                              </m:sSubSupPr>
                              <m:e>
                                <m:r>
                                  <m:rPr>
                                    <m:sty m:val="p"/>
                                  </m:rPr>
                                  <a:rPr lang="es-AR" sz="1800" i="0">
                                    <a:latin typeface="Cambria Math"/>
                                  </a:rPr>
                                  <m:t>v</m:t>
                                </m:r>
                              </m:e>
                              <m:sub>
                                <m:r>
                                  <m:rPr>
                                    <m:sty m:val="p"/>
                                  </m:rPr>
                                  <a:rPr lang="es-AR" sz="1800" i="0">
                                    <a:latin typeface="Cambria Math"/>
                                  </a:rPr>
                                  <m:t>o</m:t>
                                </m:r>
                              </m:sub>
                              <m:sup>
                                <m:r>
                                  <a:rPr lang="es-AR" sz="1800" i="0">
                                    <a:latin typeface="Cambria Math"/>
                                  </a:rPr>
                                  <m:t>2</m:t>
                                </m:r>
                              </m:sup>
                            </m:sSubSup>
                            <m:r>
                              <a:rPr lang="es-AR" sz="1800" i="0">
                                <a:latin typeface="Cambria Math"/>
                              </a:rPr>
                              <m:t>.</m:t>
                            </m:r>
                            <m:func>
                              <m:funcPr>
                                <m:ctrlPr>
                                  <a:rPr lang="en-US" sz="1800" i="1">
                                    <a:latin typeface="Cambria Math" panose="02040503050406030204" pitchFamily="18" charset="0"/>
                                  </a:rPr>
                                </m:ctrlPr>
                              </m:funcPr>
                              <m:fName>
                                <m:sSup>
                                  <m:sSupPr>
                                    <m:ctrlPr>
                                      <a:rPr lang="en-US" sz="1800" i="1">
                                        <a:latin typeface="Cambria Math" panose="02040503050406030204" pitchFamily="18" charset="0"/>
                                      </a:rPr>
                                    </m:ctrlPr>
                                  </m:sSupPr>
                                  <m:e>
                                    <m:r>
                                      <m:rPr>
                                        <m:sty m:val="p"/>
                                      </m:rPr>
                                      <a:rPr lang="es-ES" sz="1800" i="0">
                                        <a:latin typeface="Cambria Math"/>
                                      </a:rPr>
                                      <m:t>cos</m:t>
                                    </m:r>
                                  </m:e>
                                  <m:sup>
                                    <m:r>
                                      <a:rPr lang="es-ES" sz="1800" i="0">
                                        <a:latin typeface="Cambria Math"/>
                                      </a:rPr>
                                      <m:t>2</m:t>
                                    </m:r>
                                  </m:sup>
                                </m:sSup>
                              </m:fName>
                              <m:e>
                                <m:sSub>
                                  <m:sSubPr>
                                    <m:ctrlPr>
                                      <a:rPr lang="en-US" sz="1800" i="1">
                                        <a:latin typeface="Cambria Math" panose="02040503050406030204" pitchFamily="18" charset="0"/>
                                      </a:rPr>
                                    </m:ctrlPr>
                                  </m:sSubPr>
                                  <m:e>
                                    <m:r>
                                      <a:rPr lang="es-AR" sz="1800" i="0">
                                        <a:latin typeface="Cambria Math"/>
                                      </a:rPr>
                                      <m:t>∅</m:t>
                                    </m:r>
                                  </m:e>
                                  <m:sub>
                                    <m:r>
                                      <m:rPr>
                                        <m:sty m:val="p"/>
                                      </m:rPr>
                                      <a:rPr lang="es-AR" sz="1800" i="0">
                                        <a:latin typeface="Cambria Math"/>
                                      </a:rPr>
                                      <m:t>o</m:t>
                                    </m:r>
                                  </m:sub>
                                </m:sSub>
                              </m:e>
                            </m:func>
                          </m:den>
                        </m:f>
                      </m:e>
                    </m:d>
                    <m:r>
                      <a:rPr lang="es-AR" sz="1800" i="0">
                        <a:latin typeface="Cambria Math"/>
                      </a:rPr>
                      <m:t>.</m:t>
                    </m:r>
                    <m:sSup>
                      <m:sSupPr>
                        <m:ctrlPr>
                          <a:rPr lang="en-US" sz="1800" i="1">
                            <a:latin typeface="Cambria Math" panose="02040503050406030204" pitchFamily="18" charset="0"/>
                          </a:rPr>
                        </m:ctrlPr>
                      </m:sSupPr>
                      <m:e>
                        <m:r>
                          <m:rPr>
                            <m:sty m:val="p"/>
                          </m:rPr>
                          <a:rPr lang="es-AR" sz="1800" i="0">
                            <a:latin typeface="Cambria Math"/>
                          </a:rPr>
                          <m:t>x</m:t>
                        </m:r>
                      </m:e>
                      <m:sup>
                        <m:r>
                          <a:rPr lang="es-AR" sz="1800" i="0">
                            <a:latin typeface="Cambria Math"/>
                          </a:rPr>
                          <m:t>2</m:t>
                        </m:r>
                      </m:sup>
                    </m:sSup>
                  </m:oMath>
                </a14:m>
                <a:r>
                  <a:rPr lang="es-ES" sz="1800" dirty="0"/>
                  <a:t>      </a:t>
                </a:r>
                <a:r>
                  <a:rPr lang="es-AR" sz="1800" dirty="0"/>
                  <a:t>Para </a:t>
                </a:r>
                <a14:m>
                  <m:oMath xmlns:m="http://schemas.openxmlformats.org/officeDocument/2006/math">
                    <m:r>
                      <a:rPr lang="es-AR" sz="1800" i="1">
                        <a:latin typeface="Cambria Math"/>
                      </a:rPr>
                      <m:t>0&lt;</m:t>
                    </m:r>
                    <m:sSub>
                      <m:sSubPr>
                        <m:ctrlPr>
                          <a:rPr lang="en-US" sz="1800" i="1">
                            <a:latin typeface="Cambria Math" panose="02040503050406030204" pitchFamily="18" charset="0"/>
                          </a:rPr>
                        </m:ctrlPr>
                      </m:sSubPr>
                      <m:e>
                        <m:r>
                          <a:rPr lang="es-AR" sz="1800" i="1">
                            <a:latin typeface="Cambria Math"/>
                          </a:rPr>
                          <m:t>∅</m:t>
                        </m:r>
                      </m:e>
                      <m:sub>
                        <m:r>
                          <a:rPr lang="es-AR" sz="1800" i="1">
                            <a:latin typeface="Cambria Math"/>
                          </a:rPr>
                          <m:t>𝑜</m:t>
                        </m:r>
                      </m:sub>
                    </m:sSub>
                    <m:r>
                      <a:rPr lang="es-AR" sz="1800" i="1">
                        <a:latin typeface="Cambria Math"/>
                      </a:rPr>
                      <m:t>&lt;</m:t>
                    </m:r>
                    <m:f>
                      <m:fPr>
                        <m:ctrlPr>
                          <a:rPr lang="en-US" sz="1800" i="1">
                            <a:latin typeface="Cambria Math" panose="02040503050406030204" pitchFamily="18" charset="0"/>
                          </a:rPr>
                        </m:ctrlPr>
                      </m:fPr>
                      <m:num>
                        <m:r>
                          <a:rPr lang="es-AR" sz="1800" i="1">
                            <a:latin typeface="Cambria Math"/>
                          </a:rPr>
                          <m:t>𝜋</m:t>
                        </m:r>
                      </m:num>
                      <m:den>
                        <m:r>
                          <a:rPr lang="es-AR" sz="1800" i="1">
                            <a:latin typeface="Cambria Math"/>
                          </a:rPr>
                          <m:t>2</m:t>
                        </m:r>
                      </m:den>
                    </m:f>
                  </m:oMath>
                </a14:m>
                <a:endParaRPr lang="es-ES" sz="1800" dirty="0"/>
              </a:p>
              <a:p>
                <a:pPr algn="just"/>
                <a:endParaRPr lang="es-E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r="-7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268629864"/>
                  </p:ext>
                </p:extLst>
              </p:nvPr>
            </p:nvGraphicFramePr>
            <p:xfrm>
              <a:off x="1295400" y="3581400"/>
              <a:ext cx="7162800" cy="1149223"/>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70840">
                    <a:tc>
                      <a:txBody>
                        <a:bodyPr/>
                        <a:lstStyle/>
                        <a:p>
                          <a:pPr algn="ctr"/>
                          <a:r>
                            <a:rPr lang="es-ES" b="0" dirty="0">
                              <a:solidFill>
                                <a:schemeClr val="tx1"/>
                              </a:solidFill>
                            </a:rPr>
                            <a:t>En “Y” (MRUV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b="0" dirty="0">
                              <a:solidFill>
                                <a:schemeClr val="tx1"/>
                              </a:solidFill>
                            </a:rPr>
                            <a:t>En  “X” (MRU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14:m>
                            <m:oMath xmlns:m="http://schemas.openxmlformats.org/officeDocument/2006/math">
                              <m:r>
                                <m:rPr>
                                  <m:sty m:val="p"/>
                                </m:rPr>
                                <a:rPr lang="es-AR" sz="1800" b="0" i="0" kern="1200" smtClean="0">
                                  <a:solidFill>
                                    <a:schemeClr val="tx1"/>
                                  </a:solidFill>
                                  <a:effectLst/>
                                  <a:latin typeface="Cambria Math"/>
                                  <a:ea typeface="+mn-ea"/>
                                  <a:cs typeface="+mn-cs"/>
                                </a:rPr>
                                <m:t>Y</m:t>
                              </m:r>
                              <m:r>
                                <a:rPr lang="es-AR" sz="1800" i="0" kern="1200" smtClean="0">
                                  <a:solidFill>
                                    <a:schemeClr val="tx1"/>
                                  </a:solidFill>
                                  <a:effectLst/>
                                  <a:latin typeface="Cambria Math"/>
                                  <a:ea typeface="+mn-ea"/>
                                  <a:cs typeface="+mn-cs"/>
                                </a:rPr>
                                <m:t>=</m:t>
                              </m:r>
                              <m:sSub>
                                <m:sSubPr>
                                  <m:ctrlPr>
                                    <a:rPr lang="en-US" sz="1800" i="1" kern="1200" smtClean="0">
                                      <a:solidFill>
                                        <a:schemeClr val="tx1"/>
                                      </a:solidFill>
                                      <a:effectLst/>
                                      <a:latin typeface="Cambria Math" panose="02040503050406030204" pitchFamily="18" charset="0"/>
                                      <a:ea typeface="+mn-ea"/>
                                      <a:cs typeface="+mn-cs"/>
                                    </a:rPr>
                                  </m:ctrlPr>
                                </m:sSubPr>
                                <m:e>
                                  <m:r>
                                    <m:rPr>
                                      <m:sty m:val="p"/>
                                    </m:rPr>
                                    <a:rPr lang="es-AR" sz="1800" b="0" i="0" kern="1200" smtClean="0">
                                      <a:solidFill>
                                        <a:schemeClr val="tx1"/>
                                      </a:solidFill>
                                      <a:effectLst/>
                                      <a:latin typeface="Cambria Math"/>
                                      <a:ea typeface="+mn-ea"/>
                                      <a:cs typeface="+mn-cs"/>
                                    </a:rPr>
                                    <m:t>Y</m:t>
                                  </m:r>
                                </m:e>
                                <m:sub>
                                  <m:r>
                                    <m:rPr>
                                      <m:sty m:val="p"/>
                                    </m:rPr>
                                    <a:rPr lang="es-AR" sz="1800" i="0" kern="1200">
                                      <a:solidFill>
                                        <a:schemeClr val="tx1"/>
                                      </a:solidFill>
                                      <a:effectLst/>
                                      <a:latin typeface="Cambria Math"/>
                                      <a:ea typeface="+mn-ea"/>
                                      <a:cs typeface="+mn-cs"/>
                                    </a:rPr>
                                    <m:t>o</m:t>
                                  </m:r>
                                </m:sub>
                              </m:sSub>
                              <m:r>
                                <a:rPr lang="es-AR" sz="1800" b="0" i="0" kern="1200" smtClean="0">
                                  <a:solidFill>
                                    <a:schemeClr val="tx1"/>
                                  </a:solidFill>
                                  <a:effectLst/>
                                  <a:latin typeface="Cambria Math"/>
                                  <a:ea typeface="+mn-ea"/>
                                  <a:cs typeface="+mn-cs"/>
                                </a:rPr>
                                <m:t>+</m:t>
                              </m:r>
                              <m:sSub>
                                <m:sSubPr>
                                  <m:ctrlPr>
                                    <a:rPr lang="en-US" sz="1800" i="1" kern="1200">
                                      <a:solidFill>
                                        <a:schemeClr val="tx1"/>
                                      </a:solidFill>
                                      <a:effectLst/>
                                      <a:latin typeface="Cambria Math" panose="02040503050406030204" pitchFamily="18" charset="0"/>
                                      <a:ea typeface="+mn-ea"/>
                                      <a:cs typeface="+mn-cs"/>
                                    </a:rPr>
                                  </m:ctrlPr>
                                </m:sSubPr>
                                <m:e>
                                  <m:r>
                                    <m:rPr>
                                      <m:sty m:val="p"/>
                                    </m:rPr>
                                    <a:rPr lang="es-AR" sz="1800" i="0" kern="1200">
                                      <a:solidFill>
                                        <a:schemeClr val="tx1"/>
                                      </a:solidFill>
                                      <a:effectLst/>
                                      <a:latin typeface="Cambria Math"/>
                                      <a:ea typeface="+mn-ea"/>
                                      <a:cs typeface="+mn-cs"/>
                                    </a:rPr>
                                    <m:t>v</m:t>
                                  </m:r>
                                </m:e>
                                <m:sub>
                                  <m:r>
                                    <m:rPr>
                                      <m:sty m:val="p"/>
                                    </m:rPr>
                                    <a:rPr lang="es-AR" sz="1800" i="0" kern="1200">
                                      <a:solidFill>
                                        <a:schemeClr val="tx1"/>
                                      </a:solidFill>
                                      <a:effectLst/>
                                      <a:latin typeface="Cambria Math"/>
                                      <a:ea typeface="+mn-ea"/>
                                      <a:cs typeface="+mn-cs"/>
                                    </a:rPr>
                                    <m:t>yo</m:t>
                                  </m:r>
                                </m:sub>
                              </m:sSub>
                              <m:r>
                                <a:rPr lang="es-AR" sz="1800" i="0" kern="1200">
                                  <a:solidFill>
                                    <a:schemeClr val="tx1"/>
                                  </a:solidFill>
                                  <a:effectLst/>
                                  <a:latin typeface="Cambria Math"/>
                                  <a:ea typeface="+mn-ea"/>
                                  <a:cs typeface="+mn-cs"/>
                                </a:rPr>
                                <m:t>.</m:t>
                              </m:r>
                              <m:r>
                                <m:rPr>
                                  <m:sty m:val="p"/>
                                </m:rPr>
                                <a:rPr lang="es-AR" sz="1800" i="0" kern="1200">
                                  <a:solidFill>
                                    <a:schemeClr val="tx1"/>
                                  </a:solidFill>
                                  <a:effectLst/>
                                  <a:latin typeface="Cambria Math"/>
                                  <a:ea typeface="+mn-ea"/>
                                  <a:cs typeface="+mn-cs"/>
                                </a:rPr>
                                <m:t>t</m:t>
                              </m:r>
                              <m:r>
                                <a:rPr lang="es-AR" sz="1800" b="0" i="0" kern="1200" smtClean="0">
                                  <a:solidFill>
                                    <a:schemeClr val="tx1"/>
                                  </a:solidFill>
                                  <a:effectLst/>
                                  <a:latin typeface="Cambria Math"/>
                                  <a:ea typeface="+mn-ea"/>
                                  <a:cs typeface="+mn-cs"/>
                                </a:rPr>
                                <m:t>+</m:t>
                              </m:r>
                              <m:f>
                                <m:fPr>
                                  <m:ctrlPr>
                                    <a:rPr lang="en-US" sz="1800" i="1" kern="1200">
                                      <a:solidFill>
                                        <a:schemeClr val="tx1"/>
                                      </a:solidFill>
                                      <a:effectLst/>
                                      <a:latin typeface="Cambria Math" panose="02040503050406030204" pitchFamily="18" charset="0"/>
                                      <a:ea typeface="+mn-ea"/>
                                      <a:cs typeface="+mn-cs"/>
                                    </a:rPr>
                                  </m:ctrlPr>
                                </m:fPr>
                                <m:num>
                                  <m:r>
                                    <a:rPr lang="es-AR" sz="1800" i="0" kern="1200">
                                      <a:solidFill>
                                        <a:schemeClr val="tx1"/>
                                      </a:solidFill>
                                      <a:effectLst/>
                                      <a:latin typeface="Cambria Math"/>
                                      <a:ea typeface="+mn-ea"/>
                                      <a:cs typeface="+mn-cs"/>
                                    </a:rPr>
                                    <m:t>1</m:t>
                                  </m:r>
                                </m:num>
                                <m:den>
                                  <m:r>
                                    <a:rPr lang="es-AR" sz="1800" i="0" kern="1200">
                                      <a:solidFill>
                                        <a:schemeClr val="tx1"/>
                                      </a:solidFill>
                                      <a:effectLst/>
                                      <a:latin typeface="Cambria Math"/>
                                      <a:ea typeface="+mn-ea"/>
                                      <a:cs typeface="+mn-cs"/>
                                    </a:rPr>
                                    <m:t>2</m:t>
                                  </m:r>
                                </m:den>
                              </m:f>
                              <m:r>
                                <a:rPr lang="es-AR" sz="1800" i="0" kern="1200">
                                  <a:solidFill>
                                    <a:schemeClr val="tx1"/>
                                  </a:solidFill>
                                  <a:effectLst/>
                                  <a:latin typeface="Cambria Math"/>
                                  <a:ea typeface="+mn-ea"/>
                                  <a:cs typeface="+mn-cs"/>
                                </a:rPr>
                                <m:t>.</m:t>
                              </m:r>
                              <m:r>
                                <m:rPr>
                                  <m:sty m:val="p"/>
                                </m:rPr>
                                <a:rPr lang="es-AR" sz="1800" i="0" kern="1200">
                                  <a:solidFill>
                                    <a:schemeClr val="tx1"/>
                                  </a:solidFill>
                                  <a:effectLst/>
                                  <a:latin typeface="Cambria Math"/>
                                  <a:ea typeface="+mn-ea"/>
                                  <a:cs typeface="+mn-cs"/>
                                </a:rPr>
                                <m:t>g</m:t>
                              </m:r>
                              <m:r>
                                <a:rPr lang="es-AR" sz="1800" i="0" kern="1200">
                                  <a:solidFill>
                                    <a:schemeClr val="tx1"/>
                                  </a:solidFill>
                                  <a:effectLst/>
                                  <a:latin typeface="Cambria Math"/>
                                  <a:ea typeface="+mn-ea"/>
                                  <a:cs typeface="+mn-cs"/>
                                </a:rPr>
                                <m:t>.</m:t>
                              </m:r>
                              <m:sSup>
                                <m:sSupPr>
                                  <m:ctrlPr>
                                    <a:rPr lang="en-US" sz="1800" i="1" kern="1200">
                                      <a:solidFill>
                                        <a:schemeClr val="tx1"/>
                                      </a:solidFill>
                                      <a:effectLst/>
                                      <a:latin typeface="Cambria Math" panose="02040503050406030204" pitchFamily="18" charset="0"/>
                                      <a:ea typeface="+mn-ea"/>
                                      <a:cs typeface="+mn-cs"/>
                                    </a:rPr>
                                  </m:ctrlPr>
                                </m:sSupPr>
                                <m:e>
                                  <m:r>
                                    <m:rPr>
                                      <m:sty m:val="p"/>
                                    </m:rPr>
                                    <a:rPr lang="es-AR" sz="1800" i="0" kern="1200">
                                      <a:solidFill>
                                        <a:schemeClr val="tx1"/>
                                      </a:solidFill>
                                      <a:effectLst/>
                                      <a:latin typeface="Cambria Math"/>
                                      <a:ea typeface="+mn-ea"/>
                                      <a:cs typeface="+mn-cs"/>
                                    </a:rPr>
                                    <m:t>t</m:t>
                                  </m:r>
                                </m:e>
                                <m:sup>
                                  <m:r>
                                    <a:rPr lang="es-AR" sz="1800" i="0" kern="1200">
                                      <a:solidFill>
                                        <a:schemeClr val="tx1"/>
                                      </a:solidFill>
                                      <a:effectLst/>
                                      <a:latin typeface="Cambria Math"/>
                                      <a:ea typeface="+mn-ea"/>
                                      <a:cs typeface="+mn-cs"/>
                                    </a:rPr>
                                    <m:t>2</m:t>
                                  </m:r>
                                </m:sup>
                              </m:sSup>
                              <m:r>
                                <a:rPr lang="es-AR" sz="1800" i="0" kern="1200">
                                  <a:solidFill>
                                    <a:schemeClr val="tx1"/>
                                  </a:solidFill>
                                  <a:effectLst/>
                                  <a:latin typeface="Cambria Math"/>
                                  <a:ea typeface="+mn-ea"/>
                                  <a:cs typeface="+mn-cs"/>
                                </a:rPr>
                                <m:t>=</m:t>
                              </m:r>
                            </m:oMath>
                          </a14:m>
                          <a:r>
                            <a:rPr lang="es-ES" sz="1800" i="0" dirty="0">
                              <a:solidFill>
                                <a:schemeClr val="tx1"/>
                              </a:solidFill>
                            </a:rPr>
                            <a:t>        (1)</a:t>
                          </a:r>
                        </a:p>
                        <a:p>
                          <a14:m>
                            <m:oMath xmlns:m="http://schemas.openxmlformats.org/officeDocument/2006/math">
                              <m:sSub>
                                <m:sSubPr>
                                  <m:ctrlPr>
                                    <a:rPr lang="en-US" sz="1800" i="1" kern="1200" smtClean="0">
                                      <a:solidFill>
                                        <a:schemeClr val="tx1"/>
                                      </a:solidFill>
                                      <a:effectLst/>
                                      <a:latin typeface="Cambria Math" panose="02040503050406030204" pitchFamily="18" charset="0"/>
                                      <a:ea typeface="+mn-ea"/>
                                      <a:cs typeface="+mn-cs"/>
                                    </a:rPr>
                                  </m:ctrlPr>
                                </m:sSubPr>
                                <m:e>
                                  <m:r>
                                    <m:rPr>
                                      <m:sty m:val="p"/>
                                    </m:rPr>
                                    <a:rPr lang="es-AR" sz="1800" i="0" kern="1200">
                                      <a:solidFill>
                                        <a:schemeClr val="tx1"/>
                                      </a:solidFill>
                                      <a:effectLst/>
                                      <a:latin typeface="Cambria Math"/>
                                      <a:ea typeface="+mn-ea"/>
                                      <a:cs typeface="+mn-cs"/>
                                    </a:rPr>
                                    <m:t>v</m:t>
                                  </m:r>
                                </m:e>
                                <m:sub>
                                  <m:r>
                                    <m:rPr>
                                      <m:sty m:val="p"/>
                                    </m:rPr>
                                    <a:rPr lang="es-AR" sz="1800" i="0" kern="1200">
                                      <a:solidFill>
                                        <a:schemeClr val="tx1"/>
                                      </a:solidFill>
                                      <a:effectLst/>
                                      <a:latin typeface="Cambria Math"/>
                                      <a:ea typeface="+mn-ea"/>
                                      <a:cs typeface="+mn-cs"/>
                                    </a:rPr>
                                    <m:t>y</m:t>
                                  </m:r>
                                </m:sub>
                              </m:sSub>
                              <m:r>
                                <a:rPr lang="es-AR" sz="1800" i="0" kern="1200">
                                  <a:solidFill>
                                    <a:schemeClr val="tx1"/>
                                  </a:solidFill>
                                  <a:effectLst/>
                                  <a:latin typeface="Cambria Math"/>
                                  <a:ea typeface="+mn-ea"/>
                                  <a:cs typeface="+mn-cs"/>
                                </a:rPr>
                                <m:t>=</m:t>
                              </m:r>
                              <m:sSub>
                                <m:sSubPr>
                                  <m:ctrlPr>
                                    <a:rPr lang="en-US" sz="1800" i="1" kern="1200">
                                      <a:solidFill>
                                        <a:schemeClr val="tx1"/>
                                      </a:solidFill>
                                      <a:effectLst/>
                                      <a:latin typeface="Cambria Math" panose="02040503050406030204" pitchFamily="18" charset="0"/>
                                      <a:ea typeface="+mn-ea"/>
                                      <a:cs typeface="+mn-cs"/>
                                    </a:rPr>
                                  </m:ctrlPr>
                                </m:sSubPr>
                                <m:e>
                                  <m:r>
                                    <m:rPr>
                                      <m:sty m:val="p"/>
                                    </m:rPr>
                                    <a:rPr lang="es-AR" sz="1800" i="0" kern="1200">
                                      <a:solidFill>
                                        <a:schemeClr val="tx1"/>
                                      </a:solidFill>
                                      <a:effectLst/>
                                      <a:latin typeface="Cambria Math"/>
                                      <a:ea typeface="+mn-ea"/>
                                      <a:cs typeface="+mn-cs"/>
                                    </a:rPr>
                                    <m:t>v</m:t>
                                  </m:r>
                                </m:e>
                                <m:sub>
                                  <m:r>
                                    <m:rPr>
                                      <m:sty m:val="p"/>
                                    </m:rPr>
                                    <a:rPr lang="es-AR" sz="1800" i="0" kern="1200">
                                      <a:solidFill>
                                        <a:schemeClr val="tx1"/>
                                      </a:solidFill>
                                      <a:effectLst/>
                                      <a:latin typeface="Cambria Math"/>
                                      <a:ea typeface="+mn-ea"/>
                                      <a:cs typeface="+mn-cs"/>
                                    </a:rPr>
                                    <m:t>yo</m:t>
                                  </m:r>
                                </m:sub>
                              </m:sSub>
                              <m:r>
                                <a:rPr lang="es-AR" sz="1800" b="0" i="0" kern="1200" smtClean="0">
                                  <a:solidFill>
                                    <a:schemeClr val="tx1"/>
                                  </a:solidFill>
                                  <a:effectLst/>
                                  <a:latin typeface="Cambria Math"/>
                                  <a:ea typeface="+mn-ea"/>
                                  <a:cs typeface="+mn-cs"/>
                                </a:rPr>
                                <m:t>+</m:t>
                              </m:r>
                              <m:r>
                                <m:rPr>
                                  <m:sty m:val="p"/>
                                </m:rPr>
                                <a:rPr lang="es-AR" sz="1800" i="0" kern="1200">
                                  <a:solidFill>
                                    <a:schemeClr val="tx1"/>
                                  </a:solidFill>
                                  <a:effectLst/>
                                  <a:latin typeface="Cambria Math"/>
                                  <a:ea typeface="+mn-ea"/>
                                  <a:cs typeface="+mn-cs"/>
                                </a:rPr>
                                <m:t>g</m:t>
                              </m:r>
                              <m:r>
                                <a:rPr lang="es-AR" sz="1800" i="0" kern="1200">
                                  <a:solidFill>
                                    <a:schemeClr val="tx1"/>
                                  </a:solidFill>
                                  <a:effectLst/>
                                  <a:latin typeface="Cambria Math"/>
                                  <a:ea typeface="+mn-ea"/>
                                  <a:cs typeface="+mn-cs"/>
                                </a:rPr>
                                <m:t>.</m:t>
                              </m:r>
                              <m:r>
                                <m:rPr>
                                  <m:sty m:val="p"/>
                                </m:rPr>
                                <a:rPr lang="es-AR" sz="1800" i="0" kern="1200">
                                  <a:solidFill>
                                    <a:schemeClr val="tx1"/>
                                  </a:solidFill>
                                  <a:effectLst/>
                                  <a:latin typeface="Cambria Math"/>
                                  <a:ea typeface="+mn-ea"/>
                                  <a:cs typeface="+mn-cs"/>
                                </a:rPr>
                                <m:t>t</m:t>
                              </m:r>
                              <m:r>
                                <a:rPr lang="es-AR" sz="1800" i="0" kern="1200">
                                  <a:solidFill>
                                    <a:schemeClr val="tx1"/>
                                  </a:solidFill>
                                  <a:effectLst/>
                                  <a:latin typeface="Cambria Math"/>
                                  <a:ea typeface="+mn-ea"/>
                                  <a:cs typeface="+mn-cs"/>
                                </a:rPr>
                                <m:t>=</m:t>
                              </m:r>
                            </m:oMath>
                          </a14:m>
                          <a:r>
                            <a:rPr lang="es-ES" sz="1800" i="0" dirty="0">
                              <a:solidFill>
                                <a:schemeClr val="tx1"/>
                              </a:solidFill>
                            </a:rPr>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r>
                                <m:rPr>
                                  <m:sty m:val="p"/>
                                </m:rPr>
                                <a:rPr lang="es-AR" sz="1800" i="0" kern="1200" smtClean="0">
                                  <a:solidFill>
                                    <a:schemeClr val="tx1"/>
                                  </a:solidFill>
                                  <a:effectLst/>
                                  <a:latin typeface="Cambria Math"/>
                                  <a:ea typeface="+mn-ea"/>
                                  <a:cs typeface="+mn-cs"/>
                                </a:rPr>
                                <m:t>x</m:t>
                              </m:r>
                              <m:r>
                                <a:rPr lang="es-AR" sz="1800" i="0" kern="1200" smtClean="0">
                                  <a:solidFill>
                                    <a:schemeClr val="tx1"/>
                                  </a:solidFill>
                                  <a:effectLst/>
                                  <a:latin typeface="Cambria Math"/>
                                  <a:ea typeface="+mn-ea"/>
                                  <a:cs typeface="+mn-cs"/>
                                </a:rPr>
                                <m:t>=</m:t>
                              </m:r>
                              <m:sSub>
                                <m:sSubPr>
                                  <m:ctrlPr>
                                    <a:rPr lang="en-US" sz="1800" i="1" kern="1200">
                                      <a:solidFill>
                                        <a:schemeClr val="tx1"/>
                                      </a:solidFill>
                                      <a:effectLst/>
                                      <a:latin typeface="Cambria Math" panose="02040503050406030204" pitchFamily="18" charset="0"/>
                                      <a:ea typeface="+mn-ea"/>
                                      <a:cs typeface="+mn-cs"/>
                                    </a:rPr>
                                  </m:ctrlPr>
                                </m:sSubPr>
                                <m:e>
                                  <m:r>
                                    <m:rPr>
                                      <m:sty m:val="p"/>
                                    </m:rPr>
                                    <a:rPr lang="es-AR" sz="1800" i="0" kern="1200">
                                      <a:solidFill>
                                        <a:schemeClr val="tx1"/>
                                      </a:solidFill>
                                      <a:effectLst/>
                                      <a:latin typeface="Cambria Math"/>
                                      <a:ea typeface="+mn-ea"/>
                                      <a:cs typeface="+mn-cs"/>
                                    </a:rPr>
                                    <m:t>v</m:t>
                                  </m:r>
                                </m:e>
                                <m:sub>
                                  <m:r>
                                    <m:rPr>
                                      <m:sty m:val="p"/>
                                    </m:rPr>
                                    <a:rPr lang="es-AR" sz="1800" i="0" kern="1200">
                                      <a:solidFill>
                                        <a:schemeClr val="tx1"/>
                                      </a:solidFill>
                                      <a:effectLst/>
                                      <a:latin typeface="Cambria Math"/>
                                      <a:ea typeface="+mn-ea"/>
                                      <a:cs typeface="+mn-cs"/>
                                    </a:rPr>
                                    <m:t>xo</m:t>
                                  </m:r>
                                </m:sub>
                              </m:sSub>
                              <m:r>
                                <a:rPr lang="es-AR" sz="1800" i="0" kern="1200">
                                  <a:solidFill>
                                    <a:schemeClr val="tx1"/>
                                  </a:solidFill>
                                  <a:effectLst/>
                                  <a:latin typeface="Cambria Math"/>
                                  <a:ea typeface="+mn-ea"/>
                                  <a:cs typeface="+mn-cs"/>
                                </a:rPr>
                                <m:t>.</m:t>
                              </m:r>
                              <m:r>
                                <m:rPr>
                                  <m:sty m:val="p"/>
                                </m:rPr>
                                <a:rPr lang="es-AR" sz="1800" i="0" kern="1200">
                                  <a:solidFill>
                                    <a:schemeClr val="tx1"/>
                                  </a:solidFill>
                                  <a:effectLst/>
                                  <a:latin typeface="Cambria Math"/>
                                  <a:ea typeface="+mn-ea"/>
                                  <a:cs typeface="+mn-cs"/>
                                </a:rPr>
                                <m:t>t</m:t>
                              </m:r>
                              <m:r>
                                <a:rPr lang="es-AR" sz="1800" i="0" kern="1200">
                                  <a:solidFill>
                                    <a:schemeClr val="tx1"/>
                                  </a:solidFill>
                                  <a:effectLst/>
                                  <a:latin typeface="Cambria Math"/>
                                  <a:ea typeface="+mn-ea"/>
                                  <a:cs typeface="+mn-cs"/>
                                </a:rPr>
                                <m:t>=   </m:t>
                              </m:r>
                            </m:oMath>
                          </a14:m>
                          <a:r>
                            <a:rPr lang="es-ES" sz="1800" i="0" dirty="0">
                              <a:solidFill>
                                <a:schemeClr val="tx1"/>
                              </a:solidFill>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268629864"/>
                  </p:ext>
                </p:extLst>
              </p:nvPr>
            </p:nvGraphicFramePr>
            <p:xfrm>
              <a:off x="1295400" y="3581400"/>
              <a:ext cx="7162800" cy="1149223"/>
            </p:xfrm>
            <a:graphic>
              <a:graphicData uri="http://schemas.openxmlformats.org/drawingml/2006/table">
                <a:tbl>
                  <a:tblPr firstRow="1" bandRow="1">
                    <a:tableStyleId>{5C22544A-7EE6-4342-B048-85BDC9FD1C3A}</a:tableStyleId>
                  </a:tblPr>
                  <a:tblGrid>
                    <a:gridCol w="3581400"/>
                    <a:gridCol w="3581400"/>
                  </a:tblGrid>
                  <a:tr h="370840">
                    <a:tc>
                      <a:txBody>
                        <a:bodyPr/>
                        <a:lstStyle/>
                        <a:p>
                          <a:pPr algn="ctr"/>
                          <a:r>
                            <a:rPr lang="es-ES" b="0" dirty="0" smtClean="0">
                              <a:solidFill>
                                <a:schemeClr val="tx1"/>
                              </a:solidFill>
                            </a:rPr>
                            <a:t>En “Y” (MRUV )</a:t>
                          </a:r>
                          <a:endParaRPr lang="es-E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s-ES" b="0" dirty="0" smtClean="0">
                              <a:solidFill>
                                <a:schemeClr val="tx1"/>
                              </a:solidFill>
                            </a:rPr>
                            <a:t>En  “X” (MRU )</a:t>
                          </a:r>
                          <a:endParaRPr lang="es-E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7838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70" t="-51969" r="-99830" b="-944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l="-100341" t="-51969" b="-9449"/>
                          </a:stretch>
                        </a:blipFill>
                      </a:tcPr>
                    </a:tc>
                  </a:tr>
                </a:tbl>
              </a:graphicData>
            </a:graphic>
          </p:graphicFrame>
        </mc:Fallback>
      </mc:AlternateContent>
      <p:sp>
        <p:nvSpPr>
          <p:cNvPr id="5" name="4 CuadroTexto"/>
          <p:cNvSpPr txBox="1"/>
          <p:nvPr/>
        </p:nvSpPr>
        <p:spPr>
          <a:xfrm>
            <a:off x="76200" y="1103868"/>
            <a:ext cx="1725729" cy="307777"/>
          </a:xfrm>
          <a:prstGeom prst="rect">
            <a:avLst/>
          </a:prstGeom>
          <a:noFill/>
        </p:spPr>
        <p:txBody>
          <a:bodyPr wrap="none" rtlCol="0">
            <a:spAutoFit/>
          </a:bodyPr>
          <a:lstStyle/>
          <a:p>
            <a:r>
              <a:rPr lang="es-AR" sz="1400" dirty="0">
                <a:solidFill>
                  <a:schemeClr val="bg1">
                    <a:lumMod val="50000"/>
                  </a:schemeClr>
                </a:solidFill>
              </a:rPr>
              <a:t>Ejercicios: 2.42 - 2.45</a:t>
            </a:r>
          </a:p>
        </p:txBody>
      </p:sp>
    </p:spTree>
    <p:extLst>
      <p:ext uri="{BB962C8B-B14F-4D97-AF65-F5344CB8AC3E}">
        <p14:creationId xmlns:p14="http://schemas.microsoft.com/office/powerpoint/2010/main" val="344662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Movimientos parabólicos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037161"/>
              </a:xfrm>
            </p:spPr>
            <p:txBody>
              <a:bodyPr>
                <a:normAutofit/>
              </a:bodyPr>
              <a:lstStyle/>
              <a:p>
                <a:pPr algn="just"/>
                <a:r>
                  <a:rPr lang="es-ES" sz="2000" dirty="0"/>
                  <a:t>Alcance horizontal  (R) y altura máxima (H) de un proyectil</a:t>
                </a:r>
              </a:p>
              <a:p>
                <a:pPr lvl="1" algn="just"/>
                <a14:m>
                  <m:oMath xmlns:m="http://schemas.openxmlformats.org/officeDocument/2006/math">
                    <m:r>
                      <a:rPr lang="es-AR" sz="1600" i="1">
                        <a:latin typeface="Cambria Math"/>
                      </a:rPr>
                      <m:t>𝐻</m:t>
                    </m:r>
                    <m:r>
                      <a:rPr lang="es-AR" sz="1600" i="1">
                        <a:latin typeface="Cambria Math"/>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func>
                          <m:funcPr>
                            <m:ctrlPr>
                              <a:rPr lang="en-US" sz="1600" i="1">
                                <a:latin typeface="Cambria Math" panose="02040503050406030204" pitchFamily="18" charset="0"/>
                              </a:rPr>
                            </m:ctrlPr>
                          </m:funcPr>
                          <m:fName>
                            <m:r>
                              <m:rPr>
                                <m:sty m:val="p"/>
                              </m:rPr>
                              <a:rPr lang="es-ES" sz="1600">
                                <a:latin typeface="Cambria Math"/>
                              </a:rPr>
                              <m:t>sen</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e>
                    </m:d>
                    <m:r>
                      <a:rPr lang="es-AR" sz="1600" i="1">
                        <a:latin typeface="Cambria Math"/>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func>
                          <m:funcPr>
                            <m:ctrlPr>
                              <a:rPr lang="en-US" sz="1600" i="1">
                                <a:latin typeface="Cambria Math" panose="02040503050406030204" pitchFamily="18" charset="0"/>
                              </a:rPr>
                            </m:ctrlPr>
                          </m:funcPr>
                          <m:fName>
                            <m:r>
                              <m:rPr>
                                <m:sty m:val="p"/>
                              </m:rPr>
                              <a:rPr lang="es-ES" sz="1600">
                                <a:latin typeface="Cambria Math"/>
                              </a:rPr>
                              <m:t>sen</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𝑔</m:t>
                        </m:r>
                      </m:den>
                    </m:f>
                    <m:r>
                      <a:rPr lang="es-AR" sz="1600" i="1">
                        <a:latin typeface="Cambria Math"/>
                      </a:rPr>
                      <m:t>−</m:t>
                    </m:r>
                    <m:f>
                      <m:fPr>
                        <m:ctrlPr>
                          <a:rPr lang="en-US" sz="1600" i="1">
                            <a:latin typeface="Cambria Math" panose="02040503050406030204" pitchFamily="18" charset="0"/>
                          </a:rPr>
                        </m:ctrlPr>
                      </m:fPr>
                      <m:num>
                        <m:r>
                          <a:rPr lang="es-AR" sz="1600" i="1">
                            <a:latin typeface="Cambria Math"/>
                          </a:rPr>
                          <m:t>1</m:t>
                        </m:r>
                      </m:num>
                      <m:den>
                        <m:r>
                          <a:rPr lang="es-AR" sz="1600" i="1">
                            <a:latin typeface="Cambria Math"/>
                          </a:rPr>
                          <m:t>2</m:t>
                        </m:r>
                      </m:den>
                    </m:f>
                    <m:r>
                      <a:rPr lang="es-AR" sz="1600" i="1">
                        <a:latin typeface="Cambria Math"/>
                      </a:rPr>
                      <m:t>.</m:t>
                    </m:r>
                    <m:r>
                      <a:rPr lang="es-AR" sz="1600" i="1">
                        <a:latin typeface="Cambria Math"/>
                      </a:rPr>
                      <m:t>𝑔</m:t>
                    </m:r>
                    <m:r>
                      <a:rPr lang="es-AR" sz="1600" i="1">
                        <a:latin typeface="Cambria Math"/>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func>
                                  <m:funcPr>
                                    <m:ctrlPr>
                                      <a:rPr lang="en-US" sz="1600" i="1">
                                        <a:latin typeface="Cambria Math" panose="02040503050406030204" pitchFamily="18" charset="0"/>
                                      </a:rPr>
                                    </m:ctrlPr>
                                  </m:funcPr>
                                  <m:fName>
                                    <m:r>
                                      <m:rPr>
                                        <m:sty m:val="p"/>
                                      </m:rPr>
                                      <a:rPr lang="es-ES" sz="1600">
                                        <a:latin typeface="Cambria Math"/>
                                      </a:rPr>
                                      <m:t>sen</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𝑔</m:t>
                                </m:r>
                              </m:den>
                            </m:f>
                          </m:e>
                        </m:d>
                      </m:e>
                      <m:sup>
                        <m:r>
                          <a:rPr lang="es-AR" sz="1600" i="1">
                            <a:latin typeface="Cambria Math"/>
                          </a:rPr>
                          <m:t>2</m:t>
                        </m:r>
                      </m:sup>
                    </m:sSup>
                    <m:r>
                      <a:rPr lang="es-AR" sz="1600" i="1">
                        <a:latin typeface="Cambria Math"/>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e>
                          <m:sup>
                            <m:r>
                              <a:rPr lang="es-AR" sz="1600" i="1">
                                <a:latin typeface="Cambria Math"/>
                              </a:rPr>
                              <m:t>2</m:t>
                            </m:r>
                          </m:sup>
                        </m:sSup>
                        <m:func>
                          <m:funcPr>
                            <m:ctrlPr>
                              <a:rPr lang="en-US" sz="1600" i="1">
                                <a:latin typeface="Cambria Math" panose="02040503050406030204" pitchFamily="18" charset="0"/>
                              </a:rPr>
                            </m:ctrlPr>
                          </m:funcPr>
                          <m:fName>
                            <m:sSup>
                              <m:sSupPr>
                                <m:ctrlPr>
                                  <a:rPr lang="en-US" sz="1600" i="1">
                                    <a:latin typeface="Cambria Math" panose="02040503050406030204" pitchFamily="18" charset="0"/>
                                  </a:rPr>
                                </m:ctrlPr>
                              </m:sSupPr>
                              <m:e>
                                <m:r>
                                  <m:rPr>
                                    <m:sty m:val="p"/>
                                  </m:rPr>
                                  <a:rPr lang="es-ES" sz="1600">
                                    <a:latin typeface="Cambria Math"/>
                                  </a:rPr>
                                  <m:t>sen</m:t>
                                </m:r>
                              </m:e>
                              <m:sup>
                                <m:r>
                                  <a:rPr lang="es-ES" sz="1600">
                                    <a:latin typeface="Cambria Math"/>
                                  </a:rPr>
                                  <m:t>2</m:t>
                                </m:r>
                              </m:sup>
                            </m:sSup>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2.</m:t>
                        </m:r>
                        <m:r>
                          <a:rPr lang="es-AR" sz="1600" i="1">
                            <a:latin typeface="Cambria Math"/>
                          </a:rPr>
                          <m:t>𝑔</m:t>
                        </m:r>
                      </m:den>
                    </m:f>
                  </m:oMath>
                </a14:m>
                <a:endParaRPr lang="es-ES" sz="1600" dirty="0"/>
              </a:p>
              <a:p>
                <a:pPr lvl="1" algn="just"/>
                <a14:m>
                  <m:oMath xmlns:m="http://schemas.openxmlformats.org/officeDocument/2006/math">
                    <m:r>
                      <a:rPr lang="es-AR" sz="1600" i="1">
                        <a:latin typeface="Cambria Math"/>
                      </a:rPr>
                      <m:t>𝑅</m:t>
                    </m:r>
                    <m:r>
                      <a:rPr lang="es-AR" sz="1600" i="1">
                        <a:latin typeface="Cambria Math"/>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r>
                          <a:rPr lang="es-AR" sz="1600" i="1">
                            <a:latin typeface="Cambria Math"/>
                          </a:rPr>
                          <m:t>.</m:t>
                        </m:r>
                        <m:func>
                          <m:funcPr>
                            <m:ctrlPr>
                              <a:rPr lang="en-US" sz="1600" i="1">
                                <a:latin typeface="Cambria Math" panose="02040503050406030204" pitchFamily="18" charset="0"/>
                              </a:rPr>
                            </m:ctrlPr>
                          </m:funcPr>
                          <m:fName>
                            <m:r>
                              <m:rPr>
                                <m:sty m:val="p"/>
                              </m:rPr>
                              <a:rPr lang="es-ES" sz="1600">
                                <a:latin typeface="Cambria Math"/>
                              </a:rPr>
                              <m:t>cos</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e>
                    </m:d>
                    <m:r>
                      <a:rPr lang="es-AR" sz="1600" i="1">
                        <a:latin typeface="Cambria Math"/>
                      </a:rPr>
                      <m:t>.2</m:t>
                    </m:r>
                    <m:sSub>
                      <m:sSubPr>
                        <m:ctrlPr>
                          <a:rPr lang="en-US" sz="1600" i="1">
                            <a:latin typeface="Cambria Math" panose="02040503050406030204" pitchFamily="18" charset="0"/>
                          </a:rPr>
                        </m:ctrlPr>
                      </m:sSubPr>
                      <m:e>
                        <m:r>
                          <a:rPr lang="es-AR" sz="1600" i="1">
                            <a:latin typeface="Cambria Math"/>
                          </a:rPr>
                          <m:t>.</m:t>
                        </m:r>
                        <m:r>
                          <a:rPr lang="es-AR" sz="1600" i="1">
                            <a:latin typeface="Cambria Math"/>
                          </a:rPr>
                          <m:t>𝑡</m:t>
                        </m:r>
                      </m:e>
                      <m:sub>
                        <m:r>
                          <a:rPr lang="es-AR" sz="1600" i="1">
                            <a:latin typeface="Cambria Math"/>
                          </a:rPr>
                          <m:t>1</m:t>
                        </m:r>
                      </m:sub>
                    </m:sSub>
                    <m:r>
                      <a:rPr lang="es-AR" sz="1600" i="1">
                        <a:latin typeface="Cambria Math"/>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func>
                          <m:funcPr>
                            <m:ctrlPr>
                              <a:rPr lang="en-US" sz="1600" i="1">
                                <a:latin typeface="Cambria Math" panose="02040503050406030204" pitchFamily="18" charset="0"/>
                              </a:rPr>
                            </m:ctrlPr>
                          </m:funcPr>
                          <m:fName>
                            <m:r>
                              <a:rPr lang="es-ES" sz="1600">
                                <a:latin typeface="Cambria Math"/>
                              </a:rPr>
                              <m:t>.</m:t>
                            </m:r>
                            <m:r>
                              <m:rPr>
                                <m:sty m:val="p"/>
                              </m:rPr>
                              <a:rPr lang="es-ES" sz="1600">
                                <a:latin typeface="Cambria Math"/>
                              </a:rPr>
                              <m:t>cos</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e>
                    </m:d>
                    <m:r>
                      <a:rPr lang="es-AR" sz="1600" i="1">
                        <a:latin typeface="Cambria Math"/>
                      </a:rPr>
                      <m:t>.</m:t>
                    </m:r>
                    <m:f>
                      <m:fPr>
                        <m:ctrlPr>
                          <a:rPr lang="en-US" sz="1600" i="1">
                            <a:latin typeface="Cambria Math" panose="02040503050406030204" pitchFamily="18" charset="0"/>
                          </a:rPr>
                        </m:ctrlPr>
                      </m:fPr>
                      <m:num>
                        <m:r>
                          <a:rPr lang="es-AR" sz="1600" i="1">
                            <a:latin typeface="Cambria Math"/>
                          </a:rPr>
                          <m:t>2.</m:t>
                        </m:r>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func>
                          <m:funcPr>
                            <m:ctrlPr>
                              <a:rPr lang="en-US" sz="1600" i="1">
                                <a:latin typeface="Cambria Math" panose="02040503050406030204" pitchFamily="18" charset="0"/>
                              </a:rPr>
                            </m:ctrlPr>
                          </m:funcPr>
                          <m:fName>
                            <m:r>
                              <a:rPr lang="es-ES" sz="1600">
                                <a:latin typeface="Cambria Math"/>
                              </a:rPr>
                              <m:t>.</m:t>
                            </m:r>
                            <m:r>
                              <m:rPr>
                                <m:sty m:val="p"/>
                              </m:rPr>
                              <a:rPr lang="es-ES" sz="1600">
                                <a:latin typeface="Cambria Math"/>
                              </a:rPr>
                              <m:t>sen</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𝑔</m:t>
                        </m:r>
                      </m:den>
                    </m:f>
                    <m:r>
                      <a:rPr lang="es-AR" sz="1600" i="1">
                        <a:latin typeface="Cambria Math"/>
                      </a:rPr>
                      <m:t>=</m:t>
                    </m:r>
                    <m:f>
                      <m:fPr>
                        <m:ctrlPr>
                          <a:rPr lang="en-US" sz="1600" i="1">
                            <a:latin typeface="Cambria Math" panose="02040503050406030204" pitchFamily="18" charset="0"/>
                          </a:rPr>
                        </m:ctrlPr>
                      </m:fPr>
                      <m:num>
                        <m:r>
                          <a:rPr lang="es-AR" sz="1600" i="1">
                            <a:latin typeface="Cambria Math"/>
                          </a:rPr>
                          <m:t>2.</m:t>
                        </m:r>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e>
                          <m:sup>
                            <m:r>
                              <a:rPr lang="es-AR" sz="1600" i="1">
                                <a:latin typeface="Cambria Math"/>
                              </a:rPr>
                              <m:t>2</m:t>
                            </m:r>
                          </m:sup>
                        </m:sSup>
                        <m:func>
                          <m:funcPr>
                            <m:ctrlPr>
                              <a:rPr lang="en-US" sz="1600" i="1">
                                <a:latin typeface="Cambria Math" panose="02040503050406030204" pitchFamily="18" charset="0"/>
                              </a:rPr>
                            </m:ctrlPr>
                          </m:funcPr>
                          <m:fName>
                            <m:r>
                              <a:rPr lang="es-ES" sz="1600">
                                <a:latin typeface="Cambria Math"/>
                              </a:rPr>
                              <m:t>.</m:t>
                            </m:r>
                            <m:r>
                              <m:rPr>
                                <m:sty m:val="p"/>
                              </m:rPr>
                              <a:rPr lang="es-ES" sz="1600">
                                <a:latin typeface="Cambria Math"/>
                              </a:rPr>
                              <m:t>sen</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r>
                          <a:rPr lang="es-AR" sz="1600" i="1">
                            <a:latin typeface="Cambria Math"/>
                          </a:rPr>
                          <m:t>.</m:t>
                        </m:r>
                        <m:func>
                          <m:funcPr>
                            <m:ctrlPr>
                              <a:rPr lang="en-US" sz="1600" i="1">
                                <a:latin typeface="Cambria Math" panose="02040503050406030204" pitchFamily="18" charset="0"/>
                              </a:rPr>
                            </m:ctrlPr>
                          </m:funcPr>
                          <m:fName>
                            <m:r>
                              <m:rPr>
                                <m:sty m:val="p"/>
                              </m:rPr>
                              <a:rPr lang="es-ES" sz="1600">
                                <a:latin typeface="Cambria Math"/>
                              </a:rPr>
                              <m:t>cos</m:t>
                            </m:r>
                          </m:fName>
                          <m:e>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𝑔</m:t>
                        </m:r>
                      </m:den>
                    </m:f>
                    <m:r>
                      <a:rPr lang="es-AR" sz="1600" b="0" i="0" smtClean="0">
                        <a:latin typeface="Cambria Math"/>
                      </a:rPr>
                      <m:t>=</m:t>
                    </m:r>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s-AR" sz="1600" i="1">
                                    <a:latin typeface="Cambria Math"/>
                                  </a:rPr>
                                  <m:t>𝑣</m:t>
                                </m:r>
                              </m:e>
                              <m:sub>
                                <m:r>
                                  <a:rPr lang="es-AR" sz="1600" i="1">
                                    <a:latin typeface="Cambria Math"/>
                                  </a:rPr>
                                  <m:t>𝑜</m:t>
                                </m:r>
                              </m:sub>
                            </m:sSub>
                          </m:e>
                          <m:sup>
                            <m:r>
                              <a:rPr lang="es-AR" sz="1600" i="1">
                                <a:latin typeface="Cambria Math"/>
                              </a:rPr>
                              <m:t>2</m:t>
                            </m:r>
                          </m:sup>
                        </m:sSup>
                        <m:func>
                          <m:funcPr>
                            <m:ctrlPr>
                              <a:rPr lang="en-US" sz="1600" i="1">
                                <a:latin typeface="Cambria Math" panose="02040503050406030204" pitchFamily="18" charset="0"/>
                              </a:rPr>
                            </m:ctrlPr>
                          </m:funcPr>
                          <m:fName>
                            <m:r>
                              <a:rPr lang="es-ES" sz="1600">
                                <a:latin typeface="Cambria Math"/>
                              </a:rPr>
                              <m:t>.</m:t>
                            </m:r>
                            <m:r>
                              <m:rPr>
                                <m:sty m:val="p"/>
                              </m:rPr>
                              <a:rPr lang="es-ES" sz="1600">
                                <a:latin typeface="Cambria Math"/>
                              </a:rPr>
                              <m:t>sen</m:t>
                            </m:r>
                          </m:fName>
                          <m:e>
                            <m:r>
                              <a:rPr lang="es-AR" sz="1600" i="1">
                                <a:latin typeface="Cambria Math"/>
                              </a:rPr>
                              <m:t>2.</m:t>
                            </m:r>
                            <m:sSub>
                              <m:sSubPr>
                                <m:ctrlPr>
                                  <a:rPr lang="en-US" sz="1600" i="1">
                                    <a:latin typeface="Cambria Math" panose="02040503050406030204" pitchFamily="18" charset="0"/>
                                  </a:rPr>
                                </m:ctrlPr>
                              </m:sSubPr>
                              <m:e>
                                <m:r>
                                  <a:rPr lang="es-AR" sz="1600" i="1">
                                    <a:latin typeface="Cambria Math"/>
                                  </a:rPr>
                                  <m:t>∅</m:t>
                                </m:r>
                              </m:e>
                              <m:sub>
                                <m:r>
                                  <a:rPr lang="es-AR" sz="1600" i="1">
                                    <a:latin typeface="Cambria Math"/>
                                  </a:rPr>
                                  <m:t>𝑜</m:t>
                                </m:r>
                              </m:sub>
                            </m:sSub>
                          </m:e>
                        </m:func>
                      </m:num>
                      <m:den>
                        <m:r>
                          <a:rPr lang="es-AR" sz="1600" i="1">
                            <a:latin typeface="Cambria Math"/>
                          </a:rPr>
                          <m:t>𝑔</m:t>
                        </m:r>
                      </m:den>
                    </m:f>
                  </m:oMath>
                </a14:m>
                <a:endParaRPr lang="es-ES" sz="1600" dirty="0"/>
              </a:p>
              <a:p>
                <a:pPr algn="just"/>
                <a:endParaRPr lang="es-ES" sz="2000" dirty="0"/>
              </a:p>
              <a:p>
                <a:r>
                  <a:rPr lang="es-ES" sz="2000" dirty="0"/>
                  <a:t>Las componentes de la aceleración en un punto dado de la trayectoria  estarán dados por la aceleración tangencial (</a:t>
                </a:r>
                <a14:m>
                  <m:oMath xmlns:m="http://schemas.openxmlformats.org/officeDocument/2006/math">
                    <m:sSub>
                      <m:sSubPr>
                        <m:ctrlPr>
                          <a:rPr lang="es-ES" sz="2000" i="1">
                            <a:latin typeface="Cambria Math" panose="02040503050406030204" pitchFamily="18" charset="0"/>
                          </a:rPr>
                        </m:ctrlPr>
                      </m:sSubPr>
                      <m:e>
                        <m:r>
                          <m:rPr>
                            <m:sty m:val="p"/>
                          </m:rPr>
                          <a:rPr lang="es-AR" sz="2000">
                            <a:latin typeface="Cambria Math"/>
                          </a:rPr>
                          <m:t>a</m:t>
                        </m:r>
                      </m:e>
                      <m:sub>
                        <m:r>
                          <m:rPr>
                            <m:sty m:val="p"/>
                          </m:rPr>
                          <a:rPr lang="es-AR" sz="2000">
                            <a:latin typeface="Cambria Math"/>
                          </a:rPr>
                          <m:t>t</m:t>
                        </m:r>
                      </m:sub>
                    </m:sSub>
                  </m:oMath>
                </a14:m>
                <a:r>
                  <a:rPr lang="es-ES" sz="2000" dirty="0"/>
                  <a:t>) y aceleración normal (</a:t>
                </a:r>
                <a14:m>
                  <m:oMath xmlns:m="http://schemas.openxmlformats.org/officeDocument/2006/math">
                    <m:sSub>
                      <m:sSubPr>
                        <m:ctrlPr>
                          <a:rPr lang="es-ES" sz="2000" i="1">
                            <a:latin typeface="Cambria Math" panose="02040503050406030204" pitchFamily="18" charset="0"/>
                          </a:rPr>
                        </m:ctrlPr>
                      </m:sSubPr>
                      <m:e>
                        <m:r>
                          <m:rPr>
                            <m:sty m:val="p"/>
                          </m:rPr>
                          <a:rPr lang="es-AR" sz="2000">
                            <a:latin typeface="Cambria Math"/>
                          </a:rPr>
                          <m:t>a</m:t>
                        </m:r>
                      </m:e>
                      <m:sub>
                        <m:r>
                          <m:rPr>
                            <m:sty m:val="p"/>
                          </m:rPr>
                          <a:rPr lang="es-AR" sz="2000">
                            <a:latin typeface="Cambria Math"/>
                          </a:rPr>
                          <m:t>n</m:t>
                        </m:r>
                      </m:sub>
                    </m:sSub>
                  </m:oMath>
                </a14:m>
                <a:r>
                  <a:rPr lang="es-ES" sz="2000" dirty="0"/>
                  <a:t>)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37161"/>
              </a:xfrm>
              <a:blipFill rotWithShape="1">
                <a:blip r:embed="rId3"/>
                <a:stretch>
                  <a:fillRect l="-593" t="-605" r="-1111"/>
                </a:stretch>
              </a:blipFill>
            </p:spPr>
            <p:txBody>
              <a:bodyPr/>
              <a:lstStyle/>
              <a:p>
                <a:r>
                  <a:rPr lang="es-ES">
                    <a:noFill/>
                  </a:rPr>
                  <a:t> </a:t>
                </a:r>
              </a:p>
            </p:txBody>
          </p:sp>
        </mc:Fallback>
      </mc:AlternateContent>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373479"/>
            <a:ext cx="3048000"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200" y="5825958"/>
            <a:ext cx="1295400" cy="57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701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447800"/>
                <a:ext cx="5257800" cy="5029200"/>
              </a:xfrm>
            </p:spPr>
            <p:txBody>
              <a:bodyPr>
                <a:normAutofit/>
              </a:bodyPr>
              <a:lstStyle/>
              <a:p>
                <a:r>
                  <a:rPr lang="es-ES" sz="2000" dirty="0"/>
                  <a:t>La velocidad del punto P puede expresarse de dos maneras:</a:t>
                </a:r>
              </a:p>
              <a:p>
                <a:pPr lvl="1"/>
                <a:r>
                  <a:rPr lang="es-ES" sz="1600" dirty="0"/>
                  <a:t>Velocidad tangencial: </a:t>
                </a:r>
                <a14:m>
                  <m:oMath xmlns:m="http://schemas.openxmlformats.org/officeDocument/2006/math">
                    <m:acc>
                      <m:accPr>
                        <m:chr m:val="̅"/>
                        <m:ctrlPr>
                          <a:rPr lang="es-AR" sz="1600" i="1" dirty="0" smtClean="0">
                            <a:latin typeface="Cambria Math" panose="02040503050406030204" pitchFamily="18" charset="0"/>
                          </a:rPr>
                        </m:ctrlPr>
                      </m:accPr>
                      <m:e>
                        <m:r>
                          <a:rPr lang="es-AR" sz="1600" b="0" i="1" dirty="0" smtClean="0">
                            <a:latin typeface="Cambria Math"/>
                          </a:rPr>
                          <m:t>𝑉</m:t>
                        </m:r>
                      </m:e>
                    </m:acc>
                    <m:r>
                      <a:rPr lang="es-AR" sz="1600" b="0" i="0" dirty="0" smtClean="0">
                        <a:latin typeface="Cambria Math"/>
                      </a:rPr>
                      <m:t>=</m:t>
                    </m:r>
                    <m:f>
                      <m:fPr>
                        <m:ctrlPr>
                          <a:rPr lang="es-ES" sz="1600" i="1" dirty="0">
                            <a:latin typeface="Cambria Math" panose="02040503050406030204" pitchFamily="18" charset="0"/>
                          </a:rPr>
                        </m:ctrlPr>
                      </m:fPr>
                      <m:num>
                        <m:acc>
                          <m:accPr>
                            <m:chr m:val="̅"/>
                            <m:ctrlPr>
                              <a:rPr lang="es-ES" sz="1600" i="1" dirty="0" smtClean="0">
                                <a:latin typeface="Cambria Math" panose="02040503050406030204" pitchFamily="18" charset="0"/>
                              </a:rPr>
                            </m:ctrlPr>
                          </m:accPr>
                          <m:e>
                            <m:sSub>
                              <m:sSubPr>
                                <m:ctrlPr>
                                  <a:rPr lang="es-ES" sz="1600" i="1" dirty="0">
                                    <a:latin typeface="Cambria Math" panose="02040503050406030204" pitchFamily="18" charset="0"/>
                                  </a:rPr>
                                </m:ctrlPr>
                              </m:sSubPr>
                              <m:e>
                                <m:r>
                                  <m:rPr>
                                    <m:sty m:val="p"/>
                                  </m:rPr>
                                  <a:rPr lang="es-AR" sz="1600" dirty="0">
                                    <a:latin typeface="Cambria Math"/>
                                  </a:rPr>
                                  <m:t>d</m:t>
                                </m:r>
                              </m:e>
                              <m:sub>
                                <m:r>
                                  <a:rPr lang="es-AR" sz="1600" b="0" i="1" dirty="0" smtClean="0">
                                    <a:latin typeface="Cambria Math"/>
                                  </a:rPr>
                                  <m:t>𝑆</m:t>
                                </m:r>
                              </m:sub>
                            </m:sSub>
                          </m:e>
                        </m:acc>
                      </m:num>
                      <m:den>
                        <m:sSub>
                          <m:sSubPr>
                            <m:ctrlPr>
                              <a:rPr lang="es-ES" sz="1600" i="1" dirty="0">
                                <a:latin typeface="Cambria Math" panose="02040503050406030204" pitchFamily="18" charset="0"/>
                              </a:rPr>
                            </m:ctrlPr>
                          </m:sSubPr>
                          <m:e>
                            <m:r>
                              <m:rPr>
                                <m:sty m:val="p"/>
                              </m:rPr>
                              <a:rPr lang="es-AR" sz="1600" dirty="0">
                                <a:latin typeface="Cambria Math"/>
                              </a:rPr>
                              <m:t>d</m:t>
                            </m:r>
                          </m:e>
                          <m:sub>
                            <m:r>
                              <m:rPr>
                                <m:sty m:val="p"/>
                              </m:rPr>
                              <a:rPr lang="es-AR" sz="1600" dirty="0">
                                <a:latin typeface="Cambria Math"/>
                              </a:rPr>
                              <m:t>t</m:t>
                            </m:r>
                          </m:sub>
                        </m:sSub>
                      </m:den>
                    </m:f>
                    <m:r>
                      <a:rPr lang="es-AR" sz="1600" b="0" i="0" dirty="0" smtClean="0">
                        <a:latin typeface="Cambria Math"/>
                      </a:rPr>
                      <m:t>    (</m:t>
                    </m:r>
                    <m:f>
                      <m:fPr>
                        <m:ctrlPr>
                          <a:rPr lang="es-AR" sz="1600" b="0" i="1" dirty="0" smtClean="0">
                            <a:latin typeface="Cambria Math" panose="02040503050406030204" pitchFamily="18" charset="0"/>
                          </a:rPr>
                        </m:ctrlPr>
                      </m:fPr>
                      <m:num>
                        <m:r>
                          <m:rPr>
                            <m:sty m:val="p"/>
                          </m:rPr>
                          <a:rPr lang="es-AR" sz="1600" b="0" i="0" dirty="0" smtClean="0">
                            <a:latin typeface="Cambria Math"/>
                          </a:rPr>
                          <m:t>m</m:t>
                        </m:r>
                      </m:num>
                      <m:den>
                        <m:r>
                          <m:rPr>
                            <m:sty m:val="p"/>
                          </m:rPr>
                          <a:rPr lang="es-AR" sz="1600" b="0" i="0" dirty="0" smtClean="0">
                            <a:latin typeface="Cambria Math"/>
                          </a:rPr>
                          <m:t>s</m:t>
                        </m:r>
                      </m:den>
                    </m:f>
                    <m:r>
                      <a:rPr lang="es-AR" sz="1600" b="0" i="0" dirty="0" smtClean="0">
                        <a:latin typeface="Cambria Math"/>
                      </a:rPr>
                      <m:t>)</m:t>
                    </m:r>
                  </m:oMath>
                </a14:m>
                <a:endParaRPr lang="es-ES" sz="1600" dirty="0"/>
              </a:p>
              <a:p>
                <a:pPr lvl="1"/>
                <a:r>
                  <a:rPr lang="es-ES" sz="1600" dirty="0"/>
                  <a:t>Velocidad angular:  </a:t>
                </a:r>
                <a14:m>
                  <m:oMath xmlns:m="http://schemas.openxmlformats.org/officeDocument/2006/math">
                    <m:acc>
                      <m:accPr>
                        <m:chr m:val="̅"/>
                        <m:ctrlPr>
                          <a:rPr lang="es-AR" sz="1600" i="1" dirty="0">
                            <a:latin typeface="Cambria Math" panose="02040503050406030204" pitchFamily="18" charset="0"/>
                          </a:rPr>
                        </m:ctrlPr>
                      </m:accPr>
                      <m:e>
                        <m:r>
                          <a:rPr lang="es-AR" sz="1600" i="1" dirty="0">
                            <a:latin typeface="Cambria Math" panose="02040503050406030204" pitchFamily="18" charset="0"/>
                          </a:rPr>
                          <m:t>𝜔</m:t>
                        </m:r>
                      </m:e>
                    </m:acc>
                    <m:r>
                      <a:rPr lang="es-AR" sz="1600" i="1" dirty="0">
                        <a:latin typeface="Cambria Math" panose="02040503050406030204" pitchFamily="18" charset="0"/>
                      </a:rPr>
                      <m:t>=</m:t>
                    </m:r>
                    <m:f>
                      <m:fPr>
                        <m:ctrlPr>
                          <a:rPr lang="es-ES" sz="1600" i="1" dirty="0">
                            <a:latin typeface="Cambria Math" panose="02040503050406030204" pitchFamily="18" charset="0"/>
                          </a:rPr>
                        </m:ctrlPr>
                      </m:fPr>
                      <m:num>
                        <m:acc>
                          <m:accPr>
                            <m:chr m:val="̅"/>
                            <m:ctrlPr>
                              <a:rPr lang="es-ES" sz="1600" i="1" dirty="0">
                                <a:latin typeface="Cambria Math" panose="02040503050406030204" pitchFamily="18" charset="0"/>
                              </a:rPr>
                            </m:ctrlPr>
                          </m:accPr>
                          <m:e>
                            <m:sSub>
                              <m:sSubPr>
                                <m:ctrlPr>
                                  <a:rPr lang="es-ES" sz="1600" i="1" dirty="0">
                                    <a:latin typeface="Cambria Math" panose="02040503050406030204" pitchFamily="18" charset="0"/>
                                  </a:rPr>
                                </m:ctrlPr>
                              </m:sSubPr>
                              <m:e>
                                <m:r>
                                  <m:rPr>
                                    <m:sty m:val="p"/>
                                  </m:rPr>
                                  <a:rPr lang="es-AR" sz="1600" i="1" dirty="0">
                                    <a:latin typeface="Cambria Math" panose="02040503050406030204" pitchFamily="18" charset="0"/>
                                  </a:rPr>
                                  <m:t>d</m:t>
                                </m:r>
                              </m:e>
                              <m:sub>
                                <m:r>
                                  <a:rPr lang="es-AR" sz="1600" i="1" dirty="0">
                                    <a:latin typeface="Cambria Math" panose="02040503050406030204" pitchFamily="18" charset="0"/>
                                  </a:rPr>
                                  <m:t>𝜃</m:t>
                                </m:r>
                              </m:sub>
                            </m:sSub>
                          </m:e>
                        </m:acc>
                      </m:num>
                      <m:den>
                        <m:sSub>
                          <m:sSubPr>
                            <m:ctrlPr>
                              <a:rPr lang="es-ES" sz="1600" i="1" dirty="0">
                                <a:latin typeface="Cambria Math" panose="02040503050406030204" pitchFamily="18" charset="0"/>
                              </a:rPr>
                            </m:ctrlPr>
                          </m:sSubPr>
                          <m:e>
                            <m:r>
                              <m:rPr>
                                <m:sty m:val="p"/>
                              </m:rPr>
                              <a:rPr lang="es-AR" sz="1600" i="1" dirty="0">
                                <a:latin typeface="Cambria Math" panose="02040503050406030204" pitchFamily="18" charset="0"/>
                              </a:rPr>
                              <m:t>d</m:t>
                            </m:r>
                          </m:e>
                          <m:sub>
                            <m:r>
                              <m:rPr>
                                <m:sty m:val="p"/>
                              </m:rPr>
                              <a:rPr lang="es-AR" sz="1600" i="1" dirty="0">
                                <a:latin typeface="Cambria Math" panose="02040503050406030204" pitchFamily="18" charset="0"/>
                              </a:rPr>
                              <m:t>t</m:t>
                            </m:r>
                          </m:sub>
                        </m:sSub>
                      </m:den>
                    </m:f>
                    <m:r>
                      <a:rPr lang="es-ES" sz="1600" i="1" dirty="0">
                        <a:latin typeface="Cambria Math" panose="02040503050406030204" pitchFamily="18" charset="0"/>
                      </a:rPr>
                      <m:t>=</m:t>
                    </m:r>
                    <m:f>
                      <m:fPr>
                        <m:ctrlPr>
                          <a:rPr lang="en-US" sz="1600" i="1">
                            <a:latin typeface="Cambria Math" panose="02040503050406030204" pitchFamily="18" charset="0"/>
                          </a:rPr>
                        </m:ctrlPr>
                      </m:fPr>
                      <m:num>
                        <m:r>
                          <a:rPr lang="es-ES" sz="1600" i="1">
                            <a:latin typeface="Cambria Math" panose="02040503050406030204" pitchFamily="18" charset="0"/>
                          </a:rPr>
                          <m:t>2∗</m:t>
                        </m:r>
                        <m:r>
                          <m:rPr>
                            <m:sty m:val="p"/>
                          </m:rPr>
                          <a:rPr lang="es-ES" sz="1600" i="1">
                            <a:latin typeface="Cambria Math" panose="02040503050406030204" pitchFamily="18" charset="0"/>
                          </a:rPr>
                          <m:t>π</m:t>
                        </m:r>
                        <m:r>
                          <a:rPr lang="es-ES" sz="1600" i="1">
                            <a:latin typeface="Cambria Math" panose="02040503050406030204" pitchFamily="18" charset="0"/>
                          </a:rPr>
                          <m:t>∗</m:t>
                        </m:r>
                        <m:r>
                          <m:rPr>
                            <m:sty m:val="p"/>
                          </m:rPr>
                          <a:rPr lang="es-ES" sz="1600" i="1">
                            <a:latin typeface="Cambria Math" panose="02040503050406030204" pitchFamily="18" charset="0"/>
                          </a:rPr>
                          <m:t>n</m:t>
                        </m:r>
                      </m:num>
                      <m:den>
                        <m:r>
                          <a:rPr lang="es-ES" sz="1600" i="1">
                            <a:latin typeface="Cambria Math" panose="02040503050406030204" pitchFamily="18" charset="0"/>
                          </a:rPr>
                          <m:t>60 </m:t>
                        </m:r>
                        <m:r>
                          <m:rPr>
                            <m:sty m:val="p"/>
                          </m:rPr>
                          <a:rPr lang="es-ES" sz="1600" i="1">
                            <a:latin typeface="Cambria Math" panose="02040503050406030204" pitchFamily="18" charset="0"/>
                          </a:rPr>
                          <m:t>seg</m:t>
                        </m:r>
                      </m:den>
                    </m:f>
                    <m:r>
                      <a:rPr lang="es-ES" sz="1600" i="1">
                        <a:latin typeface="Cambria Math" panose="02040503050406030204" pitchFamily="18" charset="0"/>
                      </a:rPr>
                      <m:t>  </m:t>
                    </m:r>
                    <m:r>
                      <a:rPr lang="es-AR" sz="1600" i="1" dirty="0">
                        <a:latin typeface="Cambria Math" panose="02040503050406030204" pitchFamily="18" charset="0"/>
                      </a:rPr>
                      <m:t>(</m:t>
                    </m:r>
                    <m:f>
                      <m:fPr>
                        <m:ctrlPr>
                          <a:rPr lang="es-AR" sz="1600" i="1" dirty="0">
                            <a:latin typeface="Cambria Math" panose="02040503050406030204" pitchFamily="18" charset="0"/>
                          </a:rPr>
                        </m:ctrlPr>
                      </m:fPr>
                      <m:num>
                        <m:r>
                          <a:rPr lang="es-AR" sz="1600" i="1" dirty="0">
                            <a:latin typeface="Cambria Math" panose="02040503050406030204" pitchFamily="18" charset="0"/>
                          </a:rPr>
                          <m:t>1</m:t>
                        </m:r>
                      </m:num>
                      <m:den>
                        <m:r>
                          <m:rPr>
                            <m:sty m:val="p"/>
                          </m:rPr>
                          <a:rPr lang="es-AR" sz="1600" i="1" dirty="0">
                            <a:latin typeface="Cambria Math" panose="02040503050406030204" pitchFamily="18" charset="0"/>
                          </a:rPr>
                          <m:t>s</m:t>
                        </m:r>
                      </m:den>
                    </m:f>
                    <m:r>
                      <a:rPr lang="es-AR" sz="1600" i="1" dirty="0">
                        <a:latin typeface="Cambria Math" panose="02040503050406030204" pitchFamily="18" charset="0"/>
                      </a:rPr>
                      <m:t>=</m:t>
                    </m:r>
                    <m:f>
                      <m:fPr>
                        <m:ctrlPr>
                          <a:rPr lang="es-AR" sz="1600" i="1" dirty="0">
                            <a:latin typeface="Cambria Math" panose="02040503050406030204" pitchFamily="18" charset="0"/>
                          </a:rPr>
                        </m:ctrlPr>
                      </m:fPr>
                      <m:num>
                        <m:r>
                          <a:rPr lang="es-AR" sz="1600" i="1" dirty="0">
                            <a:latin typeface="Cambria Math" panose="02040503050406030204" pitchFamily="18" charset="0"/>
                          </a:rPr>
                          <m:t>𝑟</m:t>
                        </m:r>
                      </m:num>
                      <m:den>
                        <m:r>
                          <a:rPr lang="es-AR" sz="1600" i="1" dirty="0">
                            <a:latin typeface="Cambria Math" panose="02040503050406030204" pitchFamily="18" charset="0"/>
                          </a:rPr>
                          <m:t>𝑠</m:t>
                        </m:r>
                      </m:den>
                    </m:f>
                    <m:r>
                      <a:rPr lang="es-AR" sz="1600" i="1" dirty="0">
                        <a:latin typeface="Cambria Math" panose="02040503050406030204" pitchFamily="18" charset="0"/>
                      </a:rPr>
                      <m:t>)</m:t>
                    </m:r>
                  </m:oMath>
                </a14:m>
                <a:endParaRPr lang="es-ES" sz="1600" i="1" dirty="0">
                  <a:latin typeface="Cambria Math" panose="02040503050406030204" pitchFamily="18" charset="0"/>
                </a:endParaRPr>
              </a:p>
              <a:p>
                <a:pPr lvl="1"/>
                <a14:m>
                  <m:oMath xmlns:m="http://schemas.openxmlformats.org/officeDocument/2006/math">
                    <m:r>
                      <m:rPr>
                        <m:sty m:val="p"/>
                      </m:rPr>
                      <a:rPr lang="es-ES" sz="1600"/>
                      <m:t>V</m:t>
                    </m:r>
                    <m:r>
                      <a:rPr lang="es-ES" sz="1600"/>
                      <m:t>=</m:t>
                    </m:r>
                    <m:r>
                      <m:rPr>
                        <m:sty m:val="p"/>
                      </m:rPr>
                      <a:rPr lang="es-ES" sz="1600"/>
                      <m:t>w</m:t>
                    </m:r>
                    <m:r>
                      <a:rPr lang="es-ES" sz="1600"/>
                      <m:t>∗</m:t>
                    </m:r>
                    <m:r>
                      <m:rPr>
                        <m:sty m:val="p"/>
                      </m:rPr>
                      <a:rPr lang="es-ES" sz="1600"/>
                      <m:t>R</m:t>
                    </m:r>
                  </m:oMath>
                </a14:m>
                <a:endParaRPr lang="es-ES" sz="1600" dirty="0"/>
              </a:p>
              <a:p>
                <a:endParaRPr lang="es-ES" sz="2000" dirty="0"/>
              </a:p>
              <a:p>
                <a:r>
                  <a:rPr lang="es-ES" sz="2000" dirty="0"/>
                  <a:t>Como v  es un vector, la velocidad cambia porque se producen cambios en la dirección y/o cambios en el módulo. Sean cuales fueren los cambios que sufre v , es la aceleración quien mide la magnitud de los mismos:</a:t>
                </a:r>
              </a:p>
              <a:p>
                <a:pPr lvl="1"/>
                <a14:m>
                  <m:oMath xmlns:m="http://schemas.openxmlformats.org/officeDocument/2006/math">
                    <m:d>
                      <m:dPr>
                        <m:begChr m:val="|"/>
                        <m:endChr m:val="|"/>
                        <m:ctrlPr>
                          <a:rPr lang="es-ES" sz="1600" i="1" smtClean="0">
                            <a:latin typeface="Cambria Math" panose="02040503050406030204" pitchFamily="18" charset="0"/>
                          </a:rPr>
                        </m:ctrlPr>
                      </m:dPr>
                      <m:e>
                        <m:acc>
                          <m:accPr>
                            <m:chr m:val="̅"/>
                            <m:ctrlPr>
                              <a:rPr lang="es-ES" sz="1600" i="1" smtClean="0">
                                <a:latin typeface="Cambria Math" panose="02040503050406030204" pitchFamily="18" charset="0"/>
                              </a:rPr>
                            </m:ctrlPr>
                          </m:accPr>
                          <m:e>
                            <m:sSub>
                              <m:sSubPr>
                                <m:ctrlPr>
                                  <a:rPr lang="es-ES" sz="1600" i="1">
                                    <a:latin typeface="Cambria Math" panose="02040503050406030204" pitchFamily="18" charset="0"/>
                                  </a:rPr>
                                </m:ctrlPr>
                              </m:sSubPr>
                              <m:e>
                                <m:r>
                                  <m:rPr>
                                    <m:sty m:val="p"/>
                                  </m:rPr>
                                  <a:rPr lang="es-AR" sz="1600" i="0">
                                    <a:latin typeface="Cambria Math"/>
                                  </a:rPr>
                                  <m:t>a</m:t>
                                </m:r>
                              </m:e>
                              <m:sub>
                                <m:r>
                                  <m:rPr>
                                    <m:sty m:val="p"/>
                                  </m:rPr>
                                  <a:rPr lang="es-AR" sz="1600" i="0">
                                    <a:latin typeface="Cambria Math"/>
                                  </a:rPr>
                                  <m:t>t</m:t>
                                </m:r>
                              </m:sub>
                            </m:sSub>
                          </m:e>
                        </m:acc>
                      </m:e>
                    </m:d>
                    <m:r>
                      <a:rPr lang="es-AR" sz="1600" b="0" i="0" smtClean="0">
                        <a:latin typeface="Cambria Math"/>
                      </a:rPr>
                      <m:t>=</m:t>
                    </m:r>
                    <m:r>
                      <m:rPr>
                        <m:sty m:val="p"/>
                      </m:rPr>
                      <a:rPr lang="es-AR" sz="1600" b="0" i="0" smtClean="0">
                        <a:latin typeface="Cambria Math"/>
                        <a:ea typeface="Cambria Math"/>
                      </a:rPr>
                      <m:t>α</m:t>
                    </m:r>
                    <m:r>
                      <a:rPr lang="es-AR" sz="1600" b="0" i="0" smtClean="0">
                        <a:latin typeface="Cambria Math"/>
                        <a:ea typeface="Cambria Math"/>
                      </a:rPr>
                      <m:t>∗</m:t>
                    </m:r>
                    <m:r>
                      <m:rPr>
                        <m:sty m:val="p"/>
                      </m:rPr>
                      <a:rPr lang="es-AR" sz="1600" b="0" i="0" smtClean="0">
                        <a:latin typeface="Cambria Math"/>
                        <a:ea typeface="Cambria Math"/>
                      </a:rPr>
                      <m:t>r</m:t>
                    </m:r>
                    <m:r>
                      <a:rPr lang="es-AR" sz="1600" b="0" i="0" smtClean="0">
                        <a:latin typeface="Cambria Math"/>
                        <a:ea typeface="Cambria Math"/>
                      </a:rPr>
                      <m:t>                                                (</m:t>
                    </m:r>
                    <m:f>
                      <m:fPr>
                        <m:ctrlPr>
                          <a:rPr lang="es-AR" sz="1600" b="0" i="1" smtClean="0">
                            <a:latin typeface="Cambria Math" panose="02040503050406030204" pitchFamily="18" charset="0"/>
                            <a:ea typeface="Cambria Math"/>
                          </a:rPr>
                        </m:ctrlPr>
                      </m:fPr>
                      <m:num>
                        <m:r>
                          <m:rPr>
                            <m:sty m:val="p"/>
                          </m:rPr>
                          <a:rPr lang="es-AR" sz="1600" b="0" i="0" smtClean="0">
                            <a:latin typeface="Cambria Math"/>
                            <a:ea typeface="Cambria Math"/>
                          </a:rPr>
                          <m:t>m</m:t>
                        </m:r>
                      </m:num>
                      <m:den>
                        <m:sSup>
                          <m:sSupPr>
                            <m:ctrlPr>
                              <a:rPr lang="es-AR" sz="1600" b="0" i="1" smtClean="0">
                                <a:latin typeface="Cambria Math" panose="02040503050406030204" pitchFamily="18" charset="0"/>
                                <a:ea typeface="Cambria Math"/>
                              </a:rPr>
                            </m:ctrlPr>
                          </m:sSupPr>
                          <m:e>
                            <m:r>
                              <m:rPr>
                                <m:sty m:val="p"/>
                              </m:rPr>
                              <a:rPr lang="es-AR" sz="1600" b="0" i="0" smtClean="0">
                                <a:latin typeface="Cambria Math"/>
                                <a:ea typeface="Cambria Math"/>
                              </a:rPr>
                              <m:t>s</m:t>
                            </m:r>
                          </m:e>
                          <m:sup>
                            <m:r>
                              <a:rPr lang="es-AR" sz="1600" b="0" i="0" smtClean="0">
                                <a:latin typeface="Cambria Math"/>
                                <a:ea typeface="Cambria Math"/>
                              </a:rPr>
                              <m:t>2</m:t>
                            </m:r>
                          </m:sup>
                        </m:sSup>
                      </m:den>
                    </m:f>
                    <m:r>
                      <a:rPr lang="es-AR" sz="1600" b="0" i="0" smtClean="0">
                        <a:latin typeface="Cambria Math"/>
                        <a:ea typeface="Cambria Math"/>
                      </a:rPr>
                      <m:t>)</m:t>
                    </m:r>
                  </m:oMath>
                </a14:m>
                <a:endParaRPr lang="es-ES" sz="1600" dirty="0"/>
              </a:p>
              <a:p>
                <a:pPr lvl="1"/>
                <a14:m>
                  <m:oMath xmlns:m="http://schemas.openxmlformats.org/officeDocument/2006/math">
                    <m:d>
                      <m:dPr>
                        <m:begChr m:val="|"/>
                        <m:endChr m:val="|"/>
                        <m:ctrlPr>
                          <a:rPr lang="es-ES" sz="1600" i="1">
                            <a:latin typeface="Cambria Math" panose="02040503050406030204" pitchFamily="18" charset="0"/>
                          </a:rPr>
                        </m:ctrlPr>
                      </m:dPr>
                      <m:e>
                        <m:acc>
                          <m:accPr>
                            <m:chr m:val="̅"/>
                            <m:ctrlPr>
                              <a:rPr lang="es-ES" sz="1600" i="1">
                                <a:latin typeface="Cambria Math" panose="02040503050406030204" pitchFamily="18" charset="0"/>
                              </a:rPr>
                            </m:ctrlPr>
                          </m:accPr>
                          <m:e>
                            <m:sSub>
                              <m:sSubPr>
                                <m:ctrlPr>
                                  <a:rPr lang="es-ES" sz="1600" i="1">
                                    <a:latin typeface="Cambria Math" panose="02040503050406030204" pitchFamily="18" charset="0"/>
                                  </a:rPr>
                                </m:ctrlPr>
                              </m:sSubPr>
                              <m:e>
                                <m:r>
                                  <m:rPr>
                                    <m:sty m:val="p"/>
                                  </m:rPr>
                                  <a:rPr lang="es-AR" sz="1600" i="0">
                                    <a:latin typeface="Cambria Math"/>
                                  </a:rPr>
                                  <m:t>a</m:t>
                                </m:r>
                              </m:e>
                              <m:sub>
                                <m:r>
                                  <m:rPr>
                                    <m:sty m:val="p"/>
                                  </m:rPr>
                                  <a:rPr lang="es-AR" sz="1600" b="0" i="0" smtClean="0">
                                    <a:latin typeface="Cambria Math"/>
                                  </a:rPr>
                                  <m:t>n</m:t>
                                </m:r>
                              </m:sub>
                            </m:sSub>
                          </m:e>
                        </m:acc>
                      </m:e>
                    </m:d>
                    <m:r>
                      <a:rPr lang="es-AR" sz="1600" i="0">
                        <a:latin typeface="Cambria Math"/>
                      </a:rPr>
                      <m:t>=</m:t>
                    </m:r>
                    <m:r>
                      <m:rPr>
                        <m:sty m:val="p"/>
                      </m:rPr>
                      <a:rPr lang="es-AR" sz="1600" i="0" smtClean="0">
                        <a:latin typeface="Cambria Math"/>
                        <a:ea typeface="Cambria Math"/>
                      </a:rPr>
                      <m:t>ω</m:t>
                    </m:r>
                    <m:r>
                      <a:rPr lang="es-AR" sz="1600" i="0">
                        <a:latin typeface="Cambria Math"/>
                        <a:ea typeface="Cambria Math"/>
                      </a:rPr>
                      <m:t>∗</m:t>
                    </m:r>
                    <m:r>
                      <m:rPr>
                        <m:sty m:val="p"/>
                      </m:rPr>
                      <a:rPr lang="es-AR" sz="1600" b="0" i="0" smtClean="0">
                        <a:latin typeface="Cambria Math"/>
                        <a:ea typeface="Cambria Math"/>
                      </a:rPr>
                      <m:t>v</m:t>
                    </m:r>
                    <m:r>
                      <a:rPr lang="es-AR" sz="1600" b="0" i="0" smtClean="0">
                        <a:latin typeface="Cambria Math"/>
                        <a:ea typeface="Cambria Math"/>
                      </a:rPr>
                      <m:t>=</m:t>
                    </m:r>
                    <m:sSup>
                      <m:sSupPr>
                        <m:ctrlPr>
                          <a:rPr lang="es-AR" sz="1600" b="0" i="1" smtClean="0">
                            <a:latin typeface="Cambria Math" panose="02040503050406030204" pitchFamily="18" charset="0"/>
                            <a:ea typeface="Cambria Math"/>
                          </a:rPr>
                        </m:ctrlPr>
                      </m:sSupPr>
                      <m:e>
                        <m:r>
                          <m:rPr>
                            <m:sty m:val="p"/>
                          </m:rPr>
                          <a:rPr lang="es-AR" sz="1600" b="0" i="0" smtClean="0">
                            <a:latin typeface="Cambria Math"/>
                            <a:ea typeface="Cambria Math"/>
                          </a:rPr>
                          <m:t>ω</m:t>
                        </m:r>
                      </m:e>
                      <m:sup>
                        <m:r>
                          <a:rPr lang="es-AR" sz="1600" b="0" i="0" smtClean="0">
                            <a:latin typeface="Cambria Math"/>
                            <a:ea typeface="Cambria Math"/>
                          </a:rPr>
                          <m:t>2</m:t>
                        </m:r>
                      </m:sup>
                    </m:sSup>
                    <m:r>
                      <a:rPr lang="es-AR" sz="1600" b="0" i="0" smtClean="0">
                        <a:latin typeface="Cambria Math"/>
                        <a:ea typeface="Cambria Math"/>
                      </a:rPr>
                      <m:t>∗</m:t>
                    </m:r>
                    <m:r>
                      <m:rPr>
                        <m:sty m:val="p"/>
                      </m:rPr>
                      <a:rPr lang="es-AR" sz="1600" b="0" i="0" smtClean="0">
                        <a:latin typeface="Cambria Math"/>
                        <a:ea typeface="Cambria Math"/>
                      </a:rPr>
                      <m:t>r</m:t>
                    </m:r>
                    <m:r>
                      <a:rPr lang="es-AR" sz="1600" b="0" i="0" smtClean="0">
                        <a:latin typeface="Cambria Math"/>
                        <a:ea typeface="Cambria Math"/>
                      </a:rPr>
                      <m:t>=</m:t>
                    </m:r>
                    <m:sSup>
                      <m:sSupPr>
                        <m:ctrlPr>
                          <a:rPr lang="es-AR" sz="1600" i="1">
                            <a:latin typeface="Cambria Math" panose="02040503050406030204" pitchFamily="18" charset="0"/>
                            <a:ea typeface="Cambria Math"/>
                          </a:rPr>
                        </m:ctrlPr>
                      </m:sSupPr>
                      <m:e>
                        <m:r>
                          <m:rPr>
                            <m:sty m:val="p"/>
                          </m:rPr>
                          <a:rPr lang="es-AR" sz="1600" i="0">
                            <a:latin typeface="Cambria Math"/>
                            <a:ea typeface="Cambria Math"/>
                          </a:rPr>
                          <m:t>V</m:t>
                        </m:r>
                      </m:e>
                      <m:sup>
                        <m:r>
                          <a:rPr lang="es-AR" sz="1600" i="0">
                            <a:latin typeface="Cambria Math"/>
                            <a:ea typeface="Cambria Math"/>
                          </a:rPr>
                          <m:t>2</m:t>
                        </m:r>
                      </m:sup>
                    </m:sSup>
                    <m:r>
                      <a:rPr lang="es-AR" sz="1600" b="0" i="0" smtClean="0">
                        <a:latin typeface="Cambria Math"/>
                        <a:ea typeface="Cambria Math"/>
                      </a:rPr>
                      <m:t>/</m:t>
                    </m:r>
                    <m:r>
                      <m:rPr>
                        <m:sty m:val="p"/>
                      </m:rPr>
                      <a:rPr lang="es-AR" sz="1600" b="0" i="0" smtClean="0">
                        <a:latin typeface="Cambria Math"/>
                        <a:ea typeface="Cambria Math"/>
                      </a:rPr>
                      <m:t>r</m:t>
                    </m:r>
                    <m:r>
                      <a:rPr lang="es-AR" sz="1600" b="0" i="0" smtClean="0">
                        <a:latin typeface="Cambria Math"/>
                        <a:ea typeface="Cambria Math"/>
                      </a:rPr>
                      <m:t>             (</m:t>
                    </m:r>
                    <m:f>
                      <m:fPr>
                        <m:ctrlPr>
                          <a:rPr lang="es-AR" sz="1600" i="1">
                            <a:latin typeface="Cambria Math" panose="02040503050406030204" pitchFamily="18" charset="0"/>
                            <a:ea typeface="Cambria Math"/>
                          </a:rPr>
                        </m:ctrlPr>
                      </m:fPr>
                      <m:num>
                        <m:r>
                          <m:rPr>
                            <m:sty m:val="p"/>
                          </m:rPr>
                          <a:rPr lang="es-AR" sz="1600" i="0">
                            <a:latin typeface="Cambria Math"/>
                            <a:ea typeface="Cambria Math"/>
                          </a:rPr>
                          <m:t>m</m:t>
                        </m:r>
                      </m:num>
                      <m:den>
                        <m:sSup>
                          <m:sSupPr>
                            <m:ctrlPr>
                              <a:rPr lang="es-AR" sz="1600" i="1">
                                <a:latin typeface="Cambria Math" panose="02040503050406030204" pitchFamily="18" charset="0"/>
                                <a:ea typeface="Cambria Math"/>
                              </a:rPr>
                            </m:ctrlPr>
                          </m:sSupPr>
                          <m:e>
                            <m:r>
                              <m:rPr>
                                <m:sty m:val="p"/>
                              </m:rPr>
                              <a:rPr lang="es-AR" sz="1600" i="0">
                                <a:latin typeface="Cambria Math"/>
                                <a:ea typeface="Cambria Math"/>
                              </a:rPr>
                              <m:t>s</m:t>
                            </m:r>
                          </m:e>
                          <m:sup>
                            <m:r>
                              <a:rPr lang="es-AR" sz="1600" i="0">
                                <a:latin typeface="Cambria Math"/>
                                <a:ea typeface="Cambria Math"/>
                              </a:rPr>
                              <m:t>2</m:t>
                            </m:r>
                          </m:sup>
                        </m:sSup>
                      </m:den>
                    </m:f>
                    <m:r>
                      <a:rPr lang="es-AR" sz="1600" i="0">
                        <a:latin typeface="Cambria Math"/>
                        <a:ea typeface="Cambria Math"/>
                      </a:rPr>
                      <m:t>)</m:t>
                    </m:r>
                  </m:oMath>
                </a14:m>
                <a:endParaRPr lang="es-E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447800"/>
                <a:ext cx="5257800" cy="5029200"/>
              </a:xfrm>
              <a:blipFill>
                <a:blip r:embed="rId3"/>
                <a:stretch>
                  <a:fillRect l="-1043" t="-727" r="-1738"/>
                </a:stretch>
              </a:blipFill>
            </p:spPr>
            <p:txBody>
              <a:bodyPr/>
              <a:lstStyle/>
              <a:p>
                <a:r>
                  <a:rPr lang="en-GB">
                    <a:noFill/>
                  </a:rPr>
                  <a:t> </a:t>
                </a:r>
              </a:p>
            </p:txBody>
          </p:sp>
        </mc:Fallback>
      </mc:AlternateContent>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Circular</a:t>
            </a: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13559"/>
          <a:stretch/>
        </p:blipFill>
        <p:spPr bwMode="auto">
          <a:xfrm>
            <a:off x="5540953" y="1980063"/>
            <a:ext cx="3319895" cy="175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398" y="4336844"/>
            <a:ext cx="2176895" cy="194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txBox="1">
            <a:spLocks/>
          </p:cNvSpPr>
          <p:nvPr/>
        </p:nvSpPr>
        <p:spPr>
          <a:xfrm>
            <a:off x="457200" y="1600200"/>
            <a:ext cx="82296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s-ES" sz="2000" dirty="0"/>
          </a:p>
        </p:txBody>
      </p:sp>
    </p:spTree>
    <p:extLst>
      <p:ext uri="{BB962C8B-B14F-4D97-AF65-F5344CB8AC3E}">
        <p14:creationId xmlns:p14="http://schemas.microsoft.com/office/powerpoint/2010/main" val="1955748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Circular Uniforme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s-ES" sz="2000" dirty="0"/>
                  <a:t>Se caracteriza por que la aceleración es Cero y que la velocidad angular (ω) es cte. </a:t>
                </a:r>
              </a:p>
              <a:p>
                <a:pPr marL="457200" lvl="1" indent="0" algn="ctr">
                  <a:buNone/>
                </a:pPr>
                <a14:m>
                  <m:oMath xmlns:m="http://schemas.openxmlformats.org/officeDocument/2006/math">
                    <m:r>
                      <m:rPr>
                        <m:sty m:val="p"/>
                      </m:rPr>
                      <a:rPr lang="es-AR" sz="1600" b="0" i="0" smtClean="0">
                        <a:latin typeface="Cambria Math"/>
                      </a:rPr>
                      <m:t>X</m:t>
                    </m:r>
                    <m:r>
                      <a:rPr lang="es-AR" sz="1600" i="0">
                        <a:latin typeface="Cambria Math"/>
                      </a:rPr>
                      <m:t>=</m:t>
                    </m:r>
                    <m:sSub>
                      <m:sSubPr>
                        <m:ctrlPr>
                          <a:rPr lang="es-AR" sz="1600" i="1" smtClean="0">
                            <a:latin typeface="Cambria Math" panose="02040503050406030204" pitchFamily="18" charset="0"/>
                          </a:rPr>
                        </m:ctrlPr>
                      </m:sSubPr>
                      <m:e>
                        <m:r>
                          <m:rPr>
                            <m:sty m:val="p"/>
                          </m:rPr>
                          <a:rPr lang="es-AR" sz="1600" b="0" i="0" smtClean="0">
                            <a:latin typeface="Cambria Math"/>
                          </a:rPr>
                          <m:t>X</m:t>
                        </m:r>
                      </m:e>
                      <m:sub>
                        <m:r>
                          <a:rPr lang="es-AR" sz="1600" b="0" i="0" smtClean="0">
                            <a:latin typeface="Cambria Math"/>
                          </a:rPr>
                          <m:t>0</m:t>
                        </m:r>
                      </m:sub>
                    </m:sSub>
                    <m:r>
                      <a:rPr lang="es-AR" sz="1600" b="0" i="0" smtClean="0">
                        <a:latin typeface="Cambria Math"/>
                      </a:rPr>
                      <m:t>+</m:t>
                    </m:r>
                    <m:r>
                      <m:rPr>
                        <m:sty m:val="p"/>
                      </m:rPr>
                      <a:rPr lang="es-AR" sz="1600" b="0" i="0" smtClean="0">
                        <a:latin typeface="Cambria Math"/>
                      </a:rPr>
                      <m:t>V</m:t>
                    </m:r>
                    <m:r>
                      <a:rPr lang="es-AR" sz="1600" b="0" i="0" smtClean="0">
                        <a:latin typeface="Cambria Math"/>
                      </a:rPr>
                      <m:t>∗</m:t>
                    </m:r>
                    <m:r>
                      <m:rPr>
                        <m:sty m:val="p"/>
                      </m:rPr>
                      <a:rPr lang="es-AR" sz="1600" i="0">
                        <a:latin typeface="Cambria Math"/>
                      </a:rPr>
                      <m:t>t</m:t>
                    </m:r>
                    <m:r>
                      <a:rPr lang="es-AR" sz="1600" i="0">
                        <a:latin typeface="Cambria Math"/>
                      </a:rPr>
                      <m:t>= </m:t>
                    </m:r>
                  </m:oMath>
                </a14:m>
                <a:r>
                  <a:rPr lang="es-ES" sz="1600" dirty="0"/>
                  <a:t>                             </a:t>
                </a:r>
                <a14:m>
                  <m:oMath xmlns:m="http://schemas.openxmlformats.org/officeDocument/2006/math">
                    <m:r>
                      <a:rPr lang="es-AR" sz="1600" i="0" smtClean="0">
                        <a:latin typeface="Cambria Math"/>
                        <a:ea typeface="Cambria Math"/>
                      </a:rPr>
                      <m:t>∅</m:t>
                    </m:r>
                    <m:r>
                      <a:rPr lang="es-AR" sz="1600" i="0">
                        <a:latin typeface="Cambria Math"/>
                      </a:rPr>
                      <m:t>=</m:t>
                    </m:r>
                    <m:sSub>
                      <m:sSubPr>
                        <m:ctrlPr>
                          <a:rPr lang="es-AR" sz="1600" i="1">
                            <a:latin typeface="Cambria Math" panose="02040503050406030204" pitchFamily="18" charset="0"/>
                          </a:rPr>
                        </m:ctrlPr>
                      </m:sSubPr>
                      <m:e>
                        <m:r>
                          <a:rPr lang="es-AR" sz="1600" i="0" smtClean="0">
                            <a:latin typeface="Cambria Math"/>
                            <a:ea typeface="Cambria Math"/>
                          </a:rPr>
                          <m:t>∅</m:t>
                        </m:r>
                      </m:e>
                      <m:sub>
                        <m:r>
                          <a:rPr lang="es-AR" sz="1600" i="0">
                            <a:latin typeface="Cambria Math"/>
                          </a:rPr>
                          <m:t>0</m:t>
                        </m:r>
                      </m:sub>
                    </m:sSub>
                    <m:r>
                      <a:rPr lang="es-AR" sz="1600" i="0">
                        <a:latin typeface="Cambria Math"/>
                      </a:rPr>
                      <m:t>+</m:t>
                    </m:r>
                    <m:r>
                      <m:rPr>
                        <m:sty m:val="p"/>
                      </m:rPr>
                      <a:rPr lang="el-GR" sz="1600" i="0" smtClean="0">
                        <a:latin typeface="Cambria Math"/>
                        <a:ea typeface="Cambria Math"/>
                      </a:rPr>
                      <m:t>ω</m:t>
                    </m:r>
                    <m:r>
                      <a:rPr lang="es-AR" sz="1600" i="0">
                        <a:latin typeface="Cambria Math"/>
                      </a:rPr>
                      <m:t>∗</m:t>
                    </m:r>
                    <m:r>
                      <m:rPr>
                        <m:sty m:val="p"/>
                      </m:rPr>
                      <a:rPr lang="es-AR" sz="1600" i="0">
                        <a:latin typeface="Cambria Math"/>
                      </a:rPr>
                      <m:t>t</m:t>
                    </m:r>
                    <m:r>
                      <a:rPr lang="es-AR" sz="1600" i="0">
                        <a:latin typeface="Cambria Math"/>
                      </a:rPr>
                      <m:t>= </m:t>
                    </m:r>
                  </m:oMath>
                </a14:m>
                <a:endParaRPr lang="es-ES" sz="1600" dirty="0">
                  <a:latin typeface="Cambria Math"/>
                </a:endParaRPr>
              </a:p>
              <a:p>
                <a:endParaRPr lang="es-ES" sz="2000" dirty="0"/>
              </a:p>
              <a:p>
                <a:r>
                  <a:rPr lang="es-ES" sz="2000" dirty="0"/>
                  <a:t>PERÍODO: (T) Es el tiempo empleado por la partícula para dar una vuelta completa.</a:t>
                </a:r>
              </a:p>
              <a:p>
                <a:pPr lvl="1"/>
                <a14:m>
                  <m:oMath xmlns:m="http://schemas.openxmlformats.org/officeDocument/2006/math">
                    <m:r>
                      <m:rPr>
                        <m:sty m:val="p"/>
                      </m:rPr>
                      <a:rPr lang="es-AR" sz="1600" i="0" smtClean="0">
                        <a:latin typeface="Cambria Math"/>
                      </a:rPr>
                      <m:t>T</m:t>
                    </m:r>
                    <m:r>
                      <a:rPr lang="es-AR" sz="1600" i="0">
                        <a:latin typeface="Cambria Math"/>
                      </a:rPr>
                      <m:t>=</m:t>
                    </m:r>
                    <m:f>
                      <m:fPr>
                        <m:ctrlPr>
                          <a:rPr lang="es-AR" sz="1600" i="1" smtClean="0">
                            <a:latin typeface="Cambria Math" panose="02040503050406030204" pitchFamily="18" charset="0"/>
                          </a:rPr>
                        </m:ctrlPr>
                      </m:fPr>
                      <m:num>
                        <m:r>
                          <a:rPr lang="es-AR" sz="1600" b="0" i="0" smtClean="0">
                            <a:latin typeface="Cambria Math"/>
                          </a:rPr>
                          <m:t>2∗</m:t>
                        </m:r>
                        <m:r>
                          <m:rPr>
                            <m:sty m:val="p"/>
                          </m:rPr>
                          <a:rPr lang="es-AR" sz="1600" b="0" i="0" smtClean="0">
                            <a:latin typeface="Cambria Math"/>
                            <a:ea typeface="Cambria Math"/>
                          </a:rPr>
                          <m:t>π</m:t>
                        </m:r>
                      </m:num>
                      <m:den>
                        <m:r>
                          <m:rPr>
                            <m:sty m:val="p"/>
                          </m:rPr>
                          <a:rPr lang="es-AR" sz="1600" i="0" smtClean="0">
                            <a:latin typeface="Cambria Math"/>
                            <a:ea typeface="Cambria Math"/>
                          </a:rPr>
                          <m:t>ω</m:t>
                        </m:r>
                      </m:den>
                    </m:f>
                  </m:oMath>
                </a14:m>
                <a:r>
                  <a:rPr lang="es-ES" sz="1600" dirty="0"/>
                  <a:t>      (s)</a:t>
                </a:r>
              </a:p>
              <a:p>
                <a:endParaRPr lang="es-ES" sz="2000" dirty="0"/>
              </a:p>
              <a:p>
                <a:r>
                  <a:rPr lang="es-ES" sz="2000" dirty="0"/>
                  <a:t>FRECUENCIA: (f) Es la cantidad de vueltas realizadas por la partícula en la unidad de tiempo.</a:t>
                </a:r>
              </a:p>
              <a:p>
                <a:pPr lvl="1"/>
                <a14:m>
                  <m:oMath xmlns:m="http://schemas.openxmlformats.org/officeDocument/2006/math">
                    <m:r>
                      <m:rPr>
                        <m:sty m:val="p"/>
                      </m:rPr>
                      <a:rPr lang="es-AR" sz="1600" b="0" i="0" smtClean="0">
                        <a:latin typeface="Cambria Math"/>
                      </a:rPr>
                      <m:t>f</m:t>
                    </m:r>
                    <m:r>
                      <a:rPr lang="es-AR" sz="1600" i="0">
                        <a:latin typeface="Cambria Math"/>
                      </a:rPr>
                      <m:t>=</m:t>
                    </m:r>
                    <m:f>
                      <m:fPr>
                        <m:ctrlPr>
                          <a:rPr lang="es-AR" sz="1600" i="1" smtClean="0">
                            <a:latin typeface="Cambria Math" panose="02040503050406030204" pitchFamily="18" charset="0"/>
                          </a:rPr>
                        </m:ctrlPr>
                      </m:fPr>
                      <m:num>
                        <m:r>
                          <a:rPr lang="es-AR" sz="1600" b="0" i="0" smtClean="0">
                            <a:latin typeface="Cambria Math"/>
                          </a:rPr>
                          <m:t>1</m:t>
                        </m:r>
                      </m:num>
                      <m:den>
                        <m:r>
                          <m:rPr>
                            <m:sty m:val="p"/>
                          </m:rPr>
                          <a:rPr lang="es-AR" sz="1600" b="0" i="0" smtClean="0">
                            <a:latin typeface="Cambria Math"/>
                          </a:rPr>
                          <m:t>T</m:t>
                        </m:r>
                      </m:den>
                    </m:f>
                    <m:r>
                      <a:rPr lang="es-AR" sz="1600" b="0" i="0" smtClean="0">
                        <a:latin typeface="Cambria Math"/>
                      </a:rPr>
                      <m:t>=</m:t>
                    </m:r>
                    <m:f>
                      <m:fPr>
                        <m:ctrlPr>
                          <a:rPr lang="es-AR" sz="1600" i="1">
                            <a:latin typeface="Cambria Math" panose="02040503050406030204" pitchFamily="18" charset="0"/>
                          </a:rPr>
                        </m:ctrlPr>
                      </m:fPr>
                      <m:num>
                        <m:r>
                          <m:rPr>
                            <m:sty m:val="p"/>
                          </m:rPr>
                          <a:rPr lang="es-AR" sz="1600" i="0">
                            <a:latin typeface="Cambria Math"/>
                            <a:ea typeface="Cambria Math"/>
                          </a:rPr>
                          <m:t>ω</m:t>
                        </m:r>
                      </m:num>
                      <m:den>
                        <m:r>
                          <a:rPr lang="es-AR" sz="1600" i="0">
                            <a:latin typeface="Cambria Math"/>
                          </a:rPr>
                          <m:t>2∗</m:t>
                        </m:r>
                        <m:r>
                          <m:rPr>
                            <m:sty m:val="p"/>
                          </m:rPr>
                          <a:rPr lang="es-AR" sz="1600" i="0">
                            <a:latin typeface="Cambria Math"/>
                            <a:ea typeface="Cambria Math"/>
                          </a:rPr>
                          <m:t>π</m:t>
                        </m:r>
                      </m:den>
                    </m:f>
                    <m:r>
                      <a:rPr lang="es-AR" sz="1600" b="0" i="0" smtClean="0">
                        <a:latin typeface="Cambria Math"/>
                        <a:ea typeface="Cambria Math"/>
                      </a:rPr>
                      <m:t>       </m:t>
                    </m:r>
                    <m:d>
                      <m:dPr>
                        <m:ctrlPr>
                          <a:rPr lang="es-AR" sz="1600" b="0" i="1" smtClean="0">
                            <a:latin typeface="Cambria Math" panose="02040503050406030204" pitchFamily="18" charset="0"/>
                            <a:ea typeface="Cambria Math"/>
                          </a:rPr>
                        </m:ctrlPr>
                      </m:dPr>
                      <m:e>
                        <m:f>
                          <m:fPr>
                            <m:ctrlPr>
                              <a:rPr lang="es-AR" sz="1600" b="0" i="1" smtClean="0">
                                <a:latin typeface="Cambria Math" panose="02040503050406030204" pitchFamily="18" charset="0"/>
                                <a:ea typeface="Cambria Math"/>
                              </a:rPr>
                            </m:ctrlPr>
                          </m:fPr>
                          <m:num>
                            <m:r>
                              <a:rPr lang="es-AR" sz="1600" b="0" i="0" smtClean="0">
                                <a:latin typeface="Cambria Math"/>
                                <a:ea typeface="Cambria Math"/>
                              </a:rPr>
                              <m:t>1</m:t>
                            </m:r>
                          </m:num>
                          <m:den>
                            <m:r>
                              <m:rPr>
                                <m:sty m:val="p"/>
                              </m:rPr>
                              <a:rPr lang="es-AR" sz="1600" b="0" i="0" smtClean="0">
                                <a:latin typeface="Cambria Math"/>
                                <a:ea typeface="Cambria Math"/>
                              </a:rPr>
                              <m:t>s</m:t>
                            </m:r>
                          </m:den>
                        </m:f>
                      </m:e>
                    </m:d>
                    <m:r>
                      <a:rPr lang="es-AR" sz="1600" b="0" i="0" smtClean="0">
                        <a:latin typeface="Cambria Math"/>
                        <a:ea typeface="Cambria Math"/>
                      </a:rPr>
                      <m:t> </m:t>
                    </m:r>
                    <m:r>
                      <m:rPr>
                        <m:sty m:val="p"/>
                      </m:rPr>
                      <a:rPr lang="es-AR" sz="1600" b="0" i="0" smtClean="0">
                        <a:latin typeface="Cambria Math"/>
                        <a:ea typeface="Cambria Math"/>
                      </a:rPr>
                      <m:t>o</m:t>
                    </m:r>
                    <m:r>
                      <a:rPr lang="es-AR" sz="1600" b="0" i="0" smtClean="0">
                        <a:latin typeface="Cambria Math"/>
                        <a:ea typeface="Cambria Math"/>
                      </a:rPr>
                      <m:t> </m:t>
                    </m:r>
                    <m:r>
                      <m:rPr>
                        <m:sty m:val="p"/>
                      </m:rPr>
                      <a:rPr lang="es-AR" sz="1600" b="0" i="0" smtClean="0">
                        <a:latin typeface="Cambria Math"/>
                        <a:ea typeface="Cambria Math"/>
                      </a:rPr>
                      <m:t>Hertz</m:t>
                    </m:r>
                  </m:oMath>
                </a14:m>
                <a:endParaRPr lang="es-ES"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t="-809"/>
                </a:stretch>
              </a:blipFill>
            </p:spPr>
            <p:txBody>
              <a:bodyPr/>
              <a:lstStyle/>
              <a:p>
                <a:r>
                  <a:rPr lang="en-GB">
                    <a:noFill/>
                  </a:rPr>
                  <a:t> </a:t>
                </a:r>
              </a:p>
            </p:txBody>
          </p:sp>
        </mc:Fallback>
      </mc:AlternateContent>
      <p:sp>
        <p:nvSpPr>
          <p:cNvPr id="4" name="3 CuadroTexto"/>
          <p:cNvSpPr txBox="1"/>
          <p:nvPr/>
        </p:nvSpPr>
        <p:spPr>
          <a:xfrm>
            <a:off x="76200" y="1103868"/>
            <a:ext cx="1760995" cy="307777"/>
          </a:xfrm>
          <a:prstGeom prst="rect">
            <a:avLst/>
          </a:prstGeom>
          <a:noFill/>
        </p:spPr>
        <p:txBody>
          <a:bodyPr wrap="none" rtlCol="0">
            <a:spAutoFit/>
          </a:bodyPr>
          <a:lstStyle/>
          <a:p>
            <a:r>
              <a:rPr lang="es-AR" sz="1400" dirty="0">
                <a:solidFill>
                  <a:schemeClr val="bg1">
                    <a:lumMod val="50000"/>
                  </a:schemeClr>
                </a:solidFill>
              </a:rPr>
              <a:t>Ejercicios: 2.54 – 2.55</a:t>
            </a:r>
          </a:p>
        </p:txBody>
      </p:sp>
    </p:spTree>
    <p:extLst>
      <p:ext uri="{BB962C8B-B14F-4D97-AF65-F5344CB8AC3E}">
        <p14:creationId xmlns:p14="http://schemas.microsoft.com/office/powerpoint/2010/main" val="3610500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Circular Uniformemente Variado</a:t>
            </a:r>
          </a:p>
        </p:txBody>
      </p:sp>
      <p:sp>
        <p:nvSpPr>
          <p:cNvPr id="3" name="Content Placeholder 2"/>
          <p:cNvSpPr>
            <a:spLocks noGrp="1"/>
          </p:cNvSpPr>
          <p:nvPr>
            <p:ph idx="1"/>
          </p:nvPr>
        </p:nvSpPr>
        <p:spPr/>
        <p:txBody>
          <a:bodyPr>
            <a:normAutofit/>
          </a:bodyPr>
          <a:lstStyle/>
          <a:p>
            <a:r>
              <a:rPr lang="es-ES" sz="2000" dirty="0"/>
              <a:t>En este caso la Aceleración angular no es cero y tiene un valor constante.</a:t>
            </a:r>
          </a:p>
          <a:p>
            <a:endParaRPr lang="es-ES" sz="2000" dirty="0"/>
          </a:p>
          <a:p>
            <a:r>
              <a:rPr lang="es-ES" sz="2000" dirty="0"/>
              <a:t>Las ecuaciones horarias del MCUV guardan analogía formal con las del MRUV:</a:t>
            </a:r>
          </a:p>
          <a:p>
            <a:endParaRPr lang="es-ES" sz="2000" dirty="0"/>
          </a:p>
        </p:txBody>
      </p:sp>
      <mc:AlternateContent xmlns:mc="http://schemas.openxmlformats.org/markup-compatibility/2006" xmlns:a14="http://schemas.microsoft.com/office/drawing/2010/main">
        <mc:Choice Requires="a14">
          <p:sp>
            <p:nvSpPr>
              <p:cNvPr id="6" name="48 Rectángulo"/>
              <p:cNvSpPr/>
              <p:nvPr/>
            </p:nvSpPr>
            <p:spPr>
              <a:xfrm>
                <a:off x="914400" y="3124200"/>
                <a:ext cx="3506085" cy="3024546"/>
              </a:xfrm>
              <a:prstGeom prst="rect">
                <a:avLst/>
              </a:prstGeom>
            </p:spPr>
            <p:txBody>
              <a:bodyPr wrap="square" anchor="ctr">
                <a:spAutoFit/>
              </a:bodyPr>
              <a:lstStyle/>
              <a:p>
                <a:pPr>
                  <a:lnSpc>
                    <a:spcPct val="150000"/>
                  </a:lnSpc>
                </a:pPr>
                <a14:m>
                  <m:oMathPara xmlns:m="http://schemas.openxmlformats.org/officeDocument/2006/math">
                    <m:oMathParaPr>
                      <m:jc m:val="left"/>
                    </m:oMathParaPr>
                    <m:oMath xmlns:m="http://schemas.openxmlformats.org/officeDocument/2006/math">
                      <m:r>
                        <m:rPr>
                          <m:sty m:val="p"/>
                        </m:rPr>
                        <a:rPr lang="es-AR" sz="1600" smtClean="0">
                          <a:latin typeface="Cambria Math"/>
                        </a:rPr>
                        <m:t>X</m:t>
                      </m:r>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X</m:t>
                          </m:r>
                        </m:e>
                        <m:sub>
                          <m:r>
                            <m:rPr>
                              <m:sty m:val="p"/>
                            </m:rPr>
                            <a:rPr lang="es-AR" sz="1600" i="0">
                              <a:latin typeface="Cambria Math"/>
                            </a:rPr>
                            <m:t>o</m:t>
                          </m:r>
                        </m:sub>
                      </m:sSub>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V</m:t>
                          </m:r>
                        </m:e>
                        <m:sub>
                          <m:r>
                            <m:rPr>
                              <m:sty m:val="p"/>
                            </m:rPr>
                            <a:rPr lang="es-AR" sz="1600" i="0">
                              <a:latin typeface="Cambria Math"/>
                            </a:rPr>
                            <m:t>o</m:t>
                          </m:r>
                        </m:sub>
                      </m:sSub>
                      <m:r>
                        <a:rPr lang="es-AR" sz="1600" i="0">
                          <a:latin typeface="Cambria Math"/>
                        </a:rPr>
                        <m:t>∗</m:t>
                      </m:r>
                      <m:r>
                        <m:rPr>
                          <m:sty m:val="p"/>
                        </m:rPr>
                        <a:rPr lang="es-AR" sz="1600" i="0">
                          <a:latin typeface="Cambria Math"/>
                        </a:rPr>
                        <m:t>t</m:t>
                      </m:r>
                      <m:r>
                        <a:rPr lang="es-AR" sz="1600" i="0">
                          <a:latin typeface="Cambria Math"/>
                        </a:rPr>
                        <m:t>+</m:t>
                      </m:r>
                      <m:f>
                        <m:fPr>
                          <m:ctrlPr>
                            <a:rPr lang="es-AR" sz="1600" i="1">
                              <a:latin typeface="Cambria Math" panose="02040503050406030204" pitchFamily="18" charset="0"/>
                            </a:rPr>
                          </m:ctrlPr>
                        </m:fPr>
                        <m:num>
                          <m:r>
                            <a:rPr lang="es-AR" sz="1600" i="0">
                              <a:latin typeface="Cambria Math"/>
                            </a:rPr>
                            <m:t>1</m:t>
                          </m:r>
                        </m:num>
                        <m:den>
                          <m:r>
                            <a:rPr lang="es-AR" sz="1600" i="0">
                              <a:latin typeface="Cambria Math"/>
                            </a:rPr>
                            <m:t>2</m:t>
                          </m:r>
                        </m:den>
                      </m:f>
                      <m:r>
                        <a:rPr lang="es-AR" sz="1600" i="0">
                          <a:latin typeface="Cambria Math"/>
                        </a:rPr>
                        <m:t>∗</m:t>
                      </m:r>
                      <m:r>
                        <m:rPr>
                          <m:sty m:val="p"/>
                        </m:rPr>
                        <a:rPr lang="es-AR" sz="1600" i="0">
                          <a:latin typeface="Cambria Math"/>
                        </a:rPr>
                        <m:t>a</m:t>
                      </m:r>
                      <m:r>
                        <a:rPr lang="es-AR" sz="1600" i="0">
                          <a:latin typeface="Cambria Math"/>
                        </a:rPr>
                        <m:t>∗</m:t>
                      </m:r>
                      <m:sSup>
                        <m:sSupPr>
                          <m:ctrlPr>
                            <a:rPr lang="es-AR" sz="1600" i="1">
                              <a:latin typeface="Cambria Math" panose="02040503050406030204" pitchFamily="18" charset="0"/>
                            </a:rPr>
                          </m:ctrlPr>
                        </m:sSupPr>
                        <m:e>
                          <m:r>
                            <m:rPr>
                              <m:sty m:val="p"/>
                            </m:rPr>
                            <a:rPr lang="es-AR" sz="1600" i="0">
                              <a:latin typeface="Cambria Math"/>
                            </a:rPr>
                            <m:t>t</m:t>
                          </m:r>
                        </m:e>
                        <m:sup>
                          <m:r>
                            <a:rPr lang="es-AR" sz="1600" i="0">
                              <a:latin typeface="Cambria Math"/>
                            </a:rPr>
                            <m:t>2</m:t>
                          </m:r>
                        </m:sup>
                      </m:sSup>
                    </m:oMath>
                  </m:oMathPara>
                </a14:m>
                <a:endParaRPr lang="es-ES" sz="1600" dirty="0"/>
              </a:p>
              <a:p>
                <a:pPr>
                  <a:lnSpc>
                    <a:spcPct val="150000"/>
                  </a:lnSpc>
                </a:pPr>
                <a14:m>
                  <m:oMathPara xmlns:m="http://schemas.openxmlformats.org/officeDocument/2006/math">
                    <m:oMathParaPr>
                      <m:jc m:val="left"/>
                    </m:oMathParaPr>
                    <m:oMath xmlns:m="http://schemas.openxmlformats.org/officeDocument/2006/math">
                      <m:r>
                        <m:rPr>
                          <m:sty m:val="p"/>
                        </m:rPr>
                        <a:rPr lang="es-AR" sz="1600" i="0">
                          <a:latin typeface="Cambria Math"/>
                        </a:rPr>
                        <m:t>V</m:t>
                      </m:r>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V</m:t>
                          </m:r>
                        </m:e>
                        <m:sub>
                          <m:r>
                            <m:rPr>
                              <m:sty m:val="p"/>
                            </m:rPr>
                            <a:rPr lang="es-AR" sz="1600" i="0">
                              <a:latin typeface="Cambria Math"/>
                            </a:rPr>
                            <m:t>o</m:t>
                          </m:r>
                        </m:sub>
                      </m:sSub>
                      <m:r>
                        <a:rPr lang="es-AR" sz="1600" i="0">
                          <a:latin typeface="Cambria Math"/>
                        </a:rPr>
                        <m:t>+</m:t>
                      </m:r>
                      <m:r>
                        <m:rPr>
                          <m:sty m:val="p"/>
                        </m:rPr>
                        <a:rPr lang="es-AR" sz="1600" i="0">
                          <a:latin typeface="Cambria Math"/>
                        </a:rPr>
                        <m:t>a</m:t>
                      </m:r>
                      <m:r>
                        <a:rPr lang="es-AR" sz="1600" i="0">
                          <a:latin typeface="Cambria Math"/>
                        </a:rPr>
                        <m:t>∗</m:t>
                      </m:r>
                      <m:r>
                        <m:rPr>
                          <m:sty m:val="p"/>
                        </m:rPr>
                        <a:rPr lang="es-AR" sz="1600" i="0">
                          <a:latin typeface="Cambria Math"/>
                        </a:rPr>
                        <m:t>t</m:t>
                      </m:r>
                    </m:oMath>
                  </m:oMathPara>
                </a14:m>
                <a:endParaRPr lang="es-ES" sz="1600" dirty="0"/>
              </a:p>
              <a:p>
                <a:pPr>
                  <a:lnSpc>
                    <a:spcPct val="150000"/>
                  </a:lnSpc>
                </a:pPr>
                <a14:m>
                  <m:oMathPara xmlns:m="http://schemas.openxmlformats.org/officeDocument/2006/math">
                    <m:oMathParaPr>
                      <m:jc m:val="left"/>
                    </m:oMathParaPr>
                    <m:oMath xmlns:m="http://schemas.openxmlformats.org/officeDocument/2006/math">
                      <m:sSup>
                        <m:sSupPr>
                          <m:ctrlPr>
                            <a:rPr lang="es-AR" sz="1600" i="1" smtClean="0">
                              <a:latin typeface="Cambria Math" panose="02040503050406030204" pitchFamily="18" charset="0"/>
                            </a:rPr>
                          </m:ctrlPr>
                        </m:sSupPr>
                        <m:e>
                          <m:r>
                            <m:rPr>
                              <m:sty m:val="p"/>
                            </m:rPr>
                            <a:rPr lang="es-AR" sz="1600" b="0" i="0" smtClean="0">
                              <a:latin typeface="Cambria Math"/>
                            </a:rPr>
                            <m:t>V</m:t>
                          </m:r>
                        </m:e>
                        <m:sup>
                          <m:r>
                            <a:rPr lang="es-AR" sz="1600" b="0" i="0" smtClean="0">
                              <a:latin typeface="Cambria Math"/>
                            </a:rPr>
                            <m:t>2</m:t>
                          </m:r>
                        </m:sup>
                      </m:sSup>
                      <m:r>
                        <a:rPr lang="es-AR" sz="1600" i="0">
                          <a:latin typeface="Cambria Math"/>
                        </a:rPr>
                        <m:t>=</m:t>
                      </m:r>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i="0">
                                  <a:latin typeface="Cambria Math"/>
                                </a:rPr>
                                <m:t>V</m:t>
                              </m:r>
                            </m:e>
                            <m:sub>
                              <m:r>
                                <m:rPr>
                                  <m:sty m:val="p"/>
                                </m:rPr>
                                <a:rPr lang="es-AR" sz="1600" i="0">
                                  <a:latin typeface="Cambria Math"/>
                                </a:rPr>
                                <m:t>o</m:t>
                              </m:r>
                            </m:sub>
                          </m:sSub>
                        </m:e>
                        <m:sup>
                          <m:r>
                            <a:rPr lang="es-AR" sz="1600" i="0">
                              <a:latin typeface="Cambria Math"/>
                            </a:rPr>
                            <m:t>2</m:t>
                          </m:r>
                        </m:sup>
                      </m:sSup>
                      <m:r>
                        <a:rPr lang="es-AR" sz="1600" i="0">
                          <a:latin typeface="Cambria Math"/>
                        </a:rPr>
                        <m:t>+2∗</m:t>
                      </m:r>
                      <m:r>
                        <m:rPr>
                          <m:sty m:val="p"/>
                        </m:rPr>
                        <a:rPr lang="es-AR" sz="1600" b="0" i="0" smtClean="0">
                          <a:latin typeface="Cambria Math"/>
                        </a:rPr>
                        <m:t>a</m:t>
                      </m:r>
                      <m:r>
                        <a:rPr lang="es-AR" sz="1600" i="0">
                          <a:latin typeface="Cambria Math"/>
                        </a:rPr>
                        <m:t>∗</m:t>
                      </m:r>
                      <m:sSub>
                        <m:sSubPr>
                          <m:ctrlPr>
                            <a:rPr lang="es-ES" sz="1600" i="1">
                              <a:latin typeface="Cambria Math" panose="02040503050406030204" pitchFamily="18" charset="0"/>
                            </a:rPr>
                          </m:ctrlPr>
                        </m:sSubPr>
                        <m:e>
                          <m:r>
                            <a:rPr lang="es-ES" sz="1600" i="0">
                              <a:latin typeface="Cambria Math"/>
                            </a:rPr>
                            <m:t>∆</m:t>
                          </m:r>
                        </m:e>
                        <m:sub>
                          <m:r>
                            <m:rPr>
                              <m:sty m:val="p"/>
                            </m:rPr>
                            <a:rPr lang="es-AR" sz="1600" b="0" i="0" smtClean="0">
                              <a:latin typeface="Cambria Math"/>
                            </a:rPr>
                            <m:t>X</m:t>
                          </m:r>
                        </m:sub>
                      </m:sSub>
                    </m:oMath>
                  </m:oMathPara>
                </a14:m>
                <a:endParaRPr lang="es-AR" sz="1600" dirty="0"/>
              </a:p>
              <a:p>
                <a:pPr>
                  <a:lnSpc>
                    <a:spcPct val="150000"/>
                  </a:lnSpc>
                </a:pPr>
                <a14:m>
                  <m:oMathPara xmlns:m="http://schemas.openxmlformats.org/officeDocument/2006/math">
                    <m:oMathParaPr>
                      <m:jc m:val="left"/>
                    </m:oMathParaPr>
                    <m:oMath xmlns:m="http://schemas.openxmlformats.org/officeDocument/2006/math">
                      <m:r>
                        <m:rPr>
                          <m:sty m:val="p"/>
                        </m:rPr>
                        <a:rPr lang="es-AR" sz="1600" i="0">
                          <a:latin typeface="Cambria Math"/>
                        </a:rPr>
                        <m:t>X</m:t>
                      </m:r>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X</m:t>
                          </m:r>
                        </m:e>
                        <m:sub>
                          <m:r>
                            <m:rPr>
                              <m:sty m:val="p"/>
                            </m:rPr>
                            <a:rPr lang="es-AR" sz="1600" i="0">
                              <a:latin typeface="Cambria Math"/>
                            </a:rPr>
                            <m:t>o</m:t>
                          </m:r>
                        </m:sub>
                      </m:sSub>
                      <m:r>
                        <a:rPr lang="es-AR" sz="1600" i="0">
                          <a:latin typeface="Cambria Math"/>
                        </a:rPr>
                        <m:t>+</m:t>
                      </m:r>
                      <m:f>
                        <m:fPr>
                          <m:ctrlPr>
                            <a:rPr lang="es-AR" sz="1600" i="1">
                              <a:latin typeface="Cambria Math" panose="02040503050406030204" pitchFamily="18" charset="0"/>
                            </a:rPr>
                          </m:ctrlPr>
                        </m:fPr>
                        <m:num>
                          <m:sSub>
                            <m:sSubPr>
                              <m:ctrlPr>
                                <a:rPr lang="es-AR" sz="1600" i="1">
                                  <a:latin typeface="Cambria Math" panose="02040503050406030204" pitchFamily="18" charset="0"/>
                                </a:rPr>
                              </m:ctrlPr>
                            </m:sSubPr>
                            <m:e>
                              <m:r>
                                <m:rPr>
                                  <m:sty m:val="p"/>
                                </m:rPr>
                                <a:rPr lang="es-AR" sz="1600" i="0">
                                  <a:latin typeface="Cambria Math"/>
                                </a:rPr>
                                <m:t>V</m:t>
                              </m:r>
                            </m:e>
                            <m:sub>
                              <m:r>
                                <m:rPr>
                                  <m:sty m:val="p"/>
                                </m:rPr>
                                <a:rPr lang="es-AR" sz="1600" i="0">
                                  <a:latin typeface="Cambria Math"/>
                                </a:rPr>
                                <m:t>o</m:t>
                              </m:r>
                            </m:sub>
                          </m:sSub>
                          <m:r>
                            <a:rPr lang="es-AR" sz="1600" i="0">
                              <a:latin typeface="Cambria Math"/>
                            </a:rPr>
                            <m:t>+</m:t>
                          </m:r>
                          <m:sSub>
                            <m:sSubPr>
                              <m:ctrlPr>
                                <a:rPr lang="es-AR" sz="1600" i="1">
                                  <a:latin typeface="Cambria Math" panose="02040503050406030204" pitchFamily="18" charset="0"/>
                                </a:rPr>
                              </m:ctrlPr>
                            </m:sSubPr>
                            <m:e>
                              <m:r>
                                <m:rPr>
                                  <m:sty m:val="p"/>
                                </m:rPr>
                                <a:rPr lang="es-AR" sz="1600" i="0">
                                  <a:latin typeface="Cambria Math"/>
                                </a:rPr>
                                <m:t>V</m:t>
                              </m:r>
                            </m:e>
                            <m:sub>
                              <m:r>
                                <a:rPr lang="es-AR" sz="1600" i="0">
                                  <a:latin typeface="Cambria Math"/>
                                </a:rPr>
                                <m:t>1</m:t>
                              </m:r>
                            </m:sub>
                          </m:sSub>
                        </m:num>
                        <m:den>
                          <m:r>
                            <a:rPr lang="es-AR" sz="1600" i="0">
                              <a:latin typeface="Cambria Math"/>
                            </a:rPr>
                            <m:t>2</m:t>
                          </m:r>
                        </m:den>
                      </m:f>
                      <m:r>
                        <a:rPr lang="es-AR" sz="1600" i="0">
                          <a:latin typeface="Cambria Math"/>
                        </a:rPr>
                        <m:t>∗</m:t>
                      </m:r>
                      <m:r>
                        <m:rPr>
                          <m:sty m:val="p"/>
                        </m:rPr>
                        <a:rPr lang="es-AR" sz="1600" i="0">
                          <a:latin typeface="Cambria Math"/>
                        </a:rPr>
                        <m:t>t</m:t>
                      </m:r>
                    </m:oMath>
                  </m:oMathPara>
                </a14:m>
                <a:endParaRPr lang="es-ES" sz="1600" dirty="0"/>
              </a:p>
              <a:p>
                <a:pPr>
                  <a:lnSpc>
                    <a:spcPct val="150000"/>
                  </a:lnSpc>
                </a:pPr>
                <a:endParaRPr lang="es-ES" sz="1600" dirty="0"/>
              </a:p>
              <a:p>
                <a:pPr>
                  <a:lnSpc>
                    <a:spcPct val="150000"/>
                  </a:lnSpc>
                </a:pPr>
                <a:endParaRPr lang="es-ES" sz="1600" dirty="0"/>
              </a:p>
            </p:txBody>
          </p:sp>
        </mc:Choice>
        <mc:Fallback xmlns="">
          <p:sp>
            <p:nvSpPr>
              <p:cNvPr id="6" name="48 Rectángulo"/>
              <p:cNvSpPr>
                <a:spLocks noRot="1" noChangeAspect="1" noMove="1" noResize="1" noEditPoints="1" noAdjustHandles="1" noChangeArrowheads="1" noChangeShapeType="1" noTextEdit="1"/>
              </p:cNvSpPr>
              <p:nvPr/>
            </p:nvSpPr>
            <p:spPr>
              <a:xfrm>
                <a:off x="914400" y="3124200"/>
                <a:ext cx="3506085" cy="3024546"/>
              </a:xfrm>
              <a:prstGeom prst="rect">
                <a:avLst/>
              </a:prstGeom>
              <a:blipFill rotWithShape="1">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48 Rectángulo"/>
              <p:cNvSpPr/>
              <p:nvPr/>
            </p:nvSpPr>
            <p:spPr>
              <a:xfrm>
                <a:off x="4953885" y="3124200"/>
                <a:ext cx="3506085" cy="3024546"/>
              </a:xfrm>
              <a:prstGeom prst="rect">
                <a:avLst/>
              </a:prstGeom>
            </p:spPr>
            <p:txBody>
              <a:bodyPr wrap="square" anchor="ctr">
                <a:spAutoFit/>
              </a:bodyPr>
              <a:lstStyle/>
              <a:p>
                <a:pPr>
                  <a:lnSpc>
                    <a:spcPct val="150000"/>
                  </a:lnSpc>
                </a:pPr>
                <a14:m>
                  <m:oMathPara xmlns:m="http://schemas.openxmlformats.org/officeDocument/2006/math">
                    <m:oMathParaPr>
                      <m:jc m:val="left"/>
                    </m:oMathParaPr>
                    <m:oMath xmlns:m="http://schemas.openxmlformats.org/officeDocument/2006/math">
                      <m:r>
                        <a:rPr lang="es-AR" sz="1600" i="1" smtClean="0">
                          <a:latin typeface="Cambria Math"/>
                          <a:ea typeface="Cambria Math"/>
                        </a:rPr>
                        <m:t>∅</m:t>
                      </m:r>
                      <m:r>
                        <a:rPr lang="es-AR" sz="1600" i="0">
                          <a:latin typeface="Cambria Math"/>
                        </a:rPr>
                        <m:t>=</m:t>
                      </m:r>
                      <m:sSub>
                        <m:sSubPr>
                          <m:ctrlPr>
                            <a:rPr lang="es-AR" sz="1600" i="1">
                              <a:latin typeface="Cambria Math" panose="02040503050406030204" pitchFamily="18" charset="0"/>
                            </a:rPr>
                          </m:ctrlPr>
                        </m:sSubPr>
                        <m:e>
                          <m:r>
                            <a:rPr lang="es-AR" sz="1600" i="1" smtClean="0">
                              <a:latin typeface="Cambria Math"/>
                              <a:ea typeface="Cambria Math"/>
                            </a:rPr>
                            <m:t>∅</m:t>
                          </m:r>
                        </m:e>
                        <m:sub>
                          <m:r>
                            <m:rPr>
                              <m:sty m:val="p"/>
                            </m:rPr>
                            <a:rPr lang="es-AR" sz="1600" i="0">
                              <a:latin typeface="Cambria Math"/>
                            </a:rPr>
                            <m:t>o</m:t>
                          </m:r>
                        </m:sub>
                      </m:sSub>
                      <m:r>
                        <a:rPr lang="es-AR" sz="1600" i="0">
                          <a:latin typeface="Cambria Math"/>
                        </a:rPr>
                        <m:t>+</m:t>
                      </m:r>
                      <m:sSub>
                        <m:sSubPr>
                          <m:ctrlPr>
                            <a:rPr lang="es-AR" sz="1600" i="1">
                              <a:latin typeface="Cambria Math" panose="02040503050406030204" pitchFamily="18" charset="0"/>
                            </a:rPr>
                          </m:ctrlPr>
                        </m:sSubPr>
                        <m:e>
                          <m:r>
                            <m:rPr>
                              <m:sty m:val="p"/>
                            </m:rPr>
                            <a:rPr lang="el-GR" sz="1600" i="1" smtClean="0">
                              <a:latin typeface="Cambria Math"/>
                              <a:ea typeface="Cambria Math"/>
                            </a:rPr>
                            <m:t>ω</m:t>
                          </m:r>
                        </m:e>
                        <m:sub>
                          <m:r>
                            <m:rPr>
                              <m:sty m:val="p"/>
                            </m:rPr>
                            <a:rPr lang="es-AR" sz="1600" i="0">
                              <a:latin typeface="Cambria Math"/>
                            </a:rPr>
                            <m:t>o</m:t>
                          </m:r>
                        </m:sub>
                      </m:sSub>
                      <m:r>
                        <a:rPr lang="es-AR" sz="1600" i="0">
                          <a:latin typeface="Cambria Math"/>
                        </a:rPr>
                        <m:t>∗</m:t>
                      </m:r>
                      <m:r>
                        <m:rPr>
                          <m:sty m:val="p"/>
                        </m:rPr>
                        <a:rPr lang="es-AR" sz="1600" i="0">
                          <a:latin typeface="Cambria Math"/>
                        </a:rPr>
                        <m:t>t</m:t>
                      </m:r>
                      <m:r>
                        <a:rPr lang="es-AR" sz="1600" i="0">
                          <a:latin typeface="Cambria Math"/>
                        </a:rPr>
                        <m:t>+</m:t>
                      </m:r>
                      <m:f>
                        <m:fPr>
                          <m:ctrlPr>
                            <a:rPr lang="es-AR" sz="1600" i="1">
                              <a:latin typeface="Cambria Math" panose="02040503050406030204" pitchFamily="18" charset="0"/>
                            </a:rPr>
                          </m:ctrlPr>
                        </m:fPr>
                        <m:num>
                          <m:r>
                            <a:rPr lang="es-AR" sz="1600" i="0">
                              <a:latin typeface="Cambria Math"/>
                            </a:rPr>
                            <m:t>1</m:t>
                          </m:r>
                        </m:num>
                        <m:den>
                          <m:r>
                            <a:rPr lang="es-AR" sz="1600" i="0">
                              <a:latin typeface="Cambria Math"/>
                            </a:rPr>
                            <m:t>2</m:t>
                          </m:r>
                        </m:den>
                      </m:f>
                      <m:r>
                        <a:rPr lang="es-AR" sz="1600" i="0">
                          <a:latin typeface="Cambria Math"/>
                        </a:rPr>
                        <m:t>∗</m:t>
                      </m:r>
                      <m:r>
                        <m:rPr>
                          <m:sty m:val="p"/>
                        </m:rPr>
                        <a:rPr lang="el-GR" sz="1600" i="1" smtClean="0">
                          <a:latin typeface="Cambria Math"/>
                          <a:ea typeface="Cambria Math"/>
                        </a:rPr>
                        <m:t>α</m:t>
                      </m:r>
                      <m:r>
                        <a:rPr lang="es-AR" sz="1600" i="0">
                          <a:latin typeface="Cambria Math"/>
                        </a:rPr>
                        <m:t>∗</m:t>
                      </m:r>
                      <m:sSup>
                        <m:sSupPr>
                          <m:ctrlPr>
                            <a:rPr lang="es-AR" sz="1600" i="1">
                              <a:latin typeface="Cambria Math" panose="02040503050406030204" pitchFamily="18" charset="0"/>
                            </a:rPr>
                          </m:ctrlPr>
                        </m:sSupPr>
                        <m:e>
                          <m:r>
                            <m:rPr>
                              <m:sty m:val="p"/>
                            </m:rPr>
                            <a:rPr lang="es-AR" sz="1600" i="0">
                              <a:latin typeface="Cambria Math"/>
                            </a:rPr>
                            <m:t>t</m:t>
                          </m:r>
                        </m:e>
                        <m:sup>
                          <m:r>
                            <a:rPr lang="es-AR" sz="1600" i="0">
                              <a:latin typeface="Cambria Math"/>
                            </a:rPr>
                            <m:t>2</m:t>
                          </m:r>
                        </m:sup>
                      </m:sSup>
                    </m:oMath>
                  </m:oMathPara>
                </a14:m>
                <a:endParaRPr lang="es-ES" sz="1600" dirty="0"/>
              </a:p>
              <a:p>
                <a:pPr>
                  <a:lnSpc>
                    <a:spcPct val="150000"/>
                  </a:lnSpc>
                </a:pPr>
                <a14:m>
                  <m:oMathPara xmlns:m="http://schemas.openxmlformats.org/officeDocument/2006/math">
                    <m:oMathParaPr>
                      <m:jc m:val="left"/>
                    </m:oMathParaPr>
                    <m:oMath xmlns:m="http://schemas.openxmlformats.org/officeDocument/2006/math">
                      <m:r>
                        <m:rPr>
                          <m:sty m:val="p"/>
                        </m:rPr>
                        <a:rPr lang="el-GR" sz="1600" i="1" smtClean="0">
                          <a:latin typeface="Cambria Math"/>
                          <a:ea typeface="Cambria Math"/>
                        </a:rPr>
                        <m:t>ω</m:t>
                      </m:r>
                      <m:r>
                        <a:rPr lang="es-AR" sz="1600" i="0">
                          <a:latin typeface="Cambria Math"/>
                        </a:rPr>
                        <m:t>=</m:t>
                      </m:r>
                      <m:sSub>
                        <m:sSubPr>
                          <m:ctrlPr>
                            <a:rPr lang="es-AR" sz="1600" i="1">
                              <a:latin typeface="Cambria Math" panose="02040503050406030204" pitchFamily="18" charset="0"/>
                            </a:rPr>
                          </m:ctrlPr>
                        </m:sSubPr>
                        <m:e>
                          <m:r>
                            <m:rPr>
                              <m:sty m:val="p"/>
                            </m:rPr>
                            <a:rPr lang="el-GR" sz="1600" i="1" smtClean="0">
                              <a:latin typeface="Cambria Math"/>
                              <a:ea typeface="Cambria Math"/>
                            </a:rPr>
                            <m:t>ω</m:t>
                          </m:r>
                        </m:e>
                        <m:sub>
                          <m:r>
                            <m:rPr>
                              <m:sty m:val="p"/>
                            </m:rPr>
                            <a:rPr lang="es-AR" sz="1600" i="0">
                              <a:latin typeface="Cambria Math"/>
                            </a:rPr>
                            <m:t>o</m:t>
                          </m:r>
                        </m:sub>
                      </m:sSub>
                      <m:r>
                        <a:rPr lang="es-AR" sz="1600" i="0">
                          <a:latin typeface="Cambria Math"/>
                        </a:rPr>
                        <m:t>+</m:t>
                      </m:r>
                      <m:r>
                        <m:rPr>
                          <m:sty m:val="p"/>
                        </m:rPr>
                        <a:rPr lang="el-GR" sz="1600" i="1" smtClean="0">
                          <a:latin typeface="Cambria Math"/>
                          <a:ea typeface="Cambria Math"/>
                        </a:rPr>
                        <m:t>α</m:t>
                      </m:r>
                      <m:r>
                        <a:rPr lang="es-AR" sz="1600" i="0">
                          <a:latin typeface="Cambria Math"/>
                        </a:rPr>
                        <m:t>∗</m:t>
                      </m:r>
                      <m:r>
                        <m:rPr>
                          <m:sty m:val="p"/>
                        </m:rPr>
                        <a:rPr lang="es-AR" sz="1600" i="0">
                          <a:latin typeface="Cambria Math"/>
                        </a:rPr>
                        <m:t>t</m:t>
                      </m:r>
                    </m:oMath>
                  </m:oMathPara>
                </a14:m>
                <a:endParaRPr lang="es-ES" sz="1600" dirty="0"/>
              </a:p>
              <a:p>
                <a:pPr>
                  <a:lnSpc>
                    <a:spcPct val="150000"/>
                  </a:lnSpc>
                </a:pPr>
                <a14:m>
                  <m:oMathPara xmlns:m="http://schemas.openxmlformats.org/officeDocument/2006/math">
                    <m:oMathParaPr>
                      <m:jc m:val="left"/>
                    </m:oMathParaPr>
                    <m:oMath xmlns:m="http://schemas.openxmlformats.org/officeDocument/2006/math">
                      <m:sSup>
                        <m:sSupPr>
                          <m:ctrlPr>
                            <a:rPr lang="es-AR" sz="1600" i="1" smtClean="0">
                              <a:latin typeface="Cambria Math" panose="02040503050406030204" pitchFamily="18" charset="0"/>
                            </a:rPr>
                          </m:ctrlPr>
                        </m:sSupPr>
                        <m:e>
                          <m:r>
                            <m:rPr>
                              <m:sty m:val="p"/>
                            </m:rPr>
                            <a:rPr lang="el-GR" sz="1600" b="0" i="1" smtClean="0">
                              <a:latin typeface="Cambria Math"/>
                              <a:ea typeface="Cambria Math"/>
                            </a:rPr>
                            <m:t>ω</m:t>
                          </m:r>
                        </m:e>
                        <m:sup>
                          <m:r>
                            <a:rPr lang="es-AR" sz="1600" b="0" i="0" smtClean="0">
                              <a:latin typeface="Cambria Math"/>
                            </a:rPr>
                            <m:t>2</m:t>
                          </m:r>
                        </m:sup>
                      </m:sSup>
                      <m:r>
                        <a:rPr lang="es-AR" sz="1600" i="0">
                          <a:latin typeface="Cambria Math"/>
                        </a:rPr>
                        <m:t>=</m:t>
                      </m:r>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l-GR" sz="1600" i="1" smtClean="0">
                                  <a:latin typeface="Cambria Math"/>
                                  <a:ea typeface="Cambria Math"/>
                                </a:rPr>
                                <m:t>ω</m:t>
                              </m:r>
                            </m:e>
                            <m:sub>
                              <m:r>
                                <m:rPr>
                                  <m:sty m:val="p"/>
                                </m:rPr>
                                <a:rPr lang="es-AR" sz="1600" i="0">
                                  <a:latin typeface="Cambria Math"/>
                                </a:rPr>
                                <m:t>o</m:t>
                              </m:r>
                            </m:sub>
                          </m:sSub>
                        </m:e>
                        <m:sup>
                          <m:r>
                            <a:rPr lang="es-AR" sz="1600" i="0">
                              <a:latin typeface="Cambria Math"/>
                            </a:rPr>
                            <m:t>2</m:t>
                          </m:r>
                        </m:sup>
                      </m:sSup>
                      <m:r>
                        <a:rPr lang="es-AR" sz="1600" i="0">
                          <a:latin typeface="Cambria Math"/>
                        </a:rPr>
                        <m:t>+2∗</m:t>
                      </m:r>
                      <m:r>
                        <m:rPr>
                          <m:sty m:val="p"/>
                        </m:rPr>
                        <a:rPr lang="el-GR" sz="1600" b="0" i="1" smtClean="0">
                          <a:latin typeface="Cambria Math"/>
                          <a:ea typeface="Cambria Math"/>
                        </a:rPr>
                        <m:t>α</m:t>
                      </m:r>
                      <m:r>
                        <a:rPr lang="es-AR" sz="1600" i="0">
                          <a:latin typeface="Cambria Math"/>
                        </a:rPr>
                        <m:t>∗</m:t>
                      </m:r>
                      <m:sSub>
                        <m:sSubPr>
                          <m:ctrlPr>
                            <a:rPr lang="es-ES" sz="1600" i="1">
                              <a:latin typeface="Cambria Math" panose="02040503050406030204" pitchFamily="18" charset="0"/>
                            </a:rPr>
                          </m:ctrlPr>
                        </m:sSubPr>
                        <m:e>
                          <m:r>
                            <a:rPr lang="es-ES" sz="1600" i="0">
                              <a:latin typeface="Cambria Math"/>
                            </a:rPr>
                            <m:t>∆</m:t>
                          </m:r>
                        </m:e>
                        <m:sub>
                          <m:r>
                            <a:rPr lang="es-AR" sz="1600" b="0" i="1" smtClean="0">
                              <a:latin typeface="Cambria Math"/>
                              <a:ea typeface="Cambria Math"/>
                            </a:rPr>
                            <m:t>∅</m:t>
                          </m:r>
                        </m:sub>
                      </m:sSub>
                    </m:oMath>
                  </m:oMathPara>
                </a14:m>
                <a:endParaRPr lang="es-AR" sz="1600" dirty="0"/>
              </a:p>
              <a:p>
                <a:pPr>
                  <a:lnSpc>
                    <a:spcPct val="150000"/>
                  </a:lnSpc>
                </a:pPr>
                <a14:m>
                  <m:oMathPara xmlns:m="http://schemas.openxmlformats.org/officeDocument/2006/math">
                    <m:oMathParaPr>
                      <m:jc m:val="left"/>
                    </m:oMathParaPr>
                    <m:oMath xmlns:m="http://schemas.openxmlformats.org/officeDocument/2006/math">
                      <m:r>
                        <a:rPr lang="es-AR" sz="1600" i="1" smtClean="0">
                          <a:latin typeface="Cambria Math"/>
                          <a:ea typeface="Cambria Math"/>
                        </a:rPr>
                        <m:t>∅</m:t>
                      </m:r>
                      <m:r>
                        <a:rPr lang="es-AR" sz="1600" i="0">
                          <a:latin typeface="Cambria Math"/>
                        </a:rPr>
                        <m:t>=</m:t>
                      </m:r>
                      <m:sSub>
                        <m:sSubPr>
                          <m:ctrlPr>
                            <a:rPr lang="es-AR" sz="1600" i="1">
                              <a:latin typeface="Cambria Math" panose="02040503050406030204" pitchFamily="18" charset="0"/>
                            </a:rPr>
                          </m:ctrlPr>
                        </m:sSubPr>
                        <m:e>
                          <m:r>
                            <a:rPr lang="es-AR" sz="1600" i="1" smtClean="0">
                              <a:latin typeface="Cambria Math"/>
                              <a:ea typeface="Cambria Math"/>
                            </a:rPr>
                            <m:t>∅</m:t>
                          </m:r>
                        </m:e>
                        <m:sub>
                          <m:r>
                            <m:rPr>
                              <m:sty m:val="p"/>
                            </m:rPr>
                            <a:rPr lang="es-AR" sz="1600" i="0">
                              <a:latin typeface="Cambria Math"/>
                            </a:rPr>
                            <m:t>o</m:t>
                          </m:r>
                        </m:sub>
                      </m:sSub>
                      <m:r>
                        <a:rPr lang="es-AR" sz="1600" i="0">
                          <a:latin typeface="Cambria Math"/>
                        </a:rPr>
                        <m:t>+</m:t>
                      </m:r>
                      <m:f>
                        <m:fPr>
                          <m:ctrlPr>
                            <a:rPr lang="es-AR" sz="1600" i="1">
                              <a:latin typeface="Cambria Math" panose="02040503050406030204" pitchFamily="18" charset="0"/>
                            </a:rPr>
                          </m:ctrlPr>
                        </m:fPr>
                        <m:num>
                          <m:sSub>
                            <m:sSubPr>
                              <m:ctrlPr>
                                <a:rPr lang="es-AR" sz="1600" i="1">
                                  <a:latin typeface="Cambria Math" panose="02040503050406030204" pitchFamily="18" charset="0"/>
                                </a:rPr>
                              </m:ctrlPr>
                            </m:sSubPr>
                            <m:e>
                              <m:r>
                                <m:rPr>
                                  <m:sty m:val="p"/>
                                </m:rPr>
                                <a:rPr lang="el-GR" sz="1600" i="1" smtClean="0">
                                  <a:latin typeface="Cambria Math"/>
                                  <a:ea typeface="Cambria Math"/>
                                </a:rPr>
                                <m:t>ω</m:t>
                              </m:r>
                            </m:e>
                            <m:sub>
                              <m:r>
                                <m:rPr>
                                  <m:sty m:val="p"/>
                                </m:rPr>
                                <a:rPr lang="es-AR" sz="1600" i="0">
                                  <a:latin typeface="Cambria Math"/>
                                </a:rPr>
                                <m:t>o</m:t>
                              </m:r>
                            </m:sub>
                          </m:sSub>
                          <m:r>
                            <a:rPr lang="es-AR" sz="1600" i="0">
                              <a:latin typeface="Cambria Math"/>
                            </a:rPr>
                            <m:t>+</m:t>
                          </m:r>
                          <m:sSub>
                            <m:sSubPr>
                              <m:ctrlPr>
                                <a:rPr lang="es-AR" sz="1600" i="1">
                                  <a:latin typeface="Cambria Math" panose="02040503050406030204" pitchFamily="18" charset="0"/>
                                </a:rPr>
                              </m:ctrlPr>
                            </m:sSubPr>
                            <m:e>
                              <m:r>
                                <m:rPr>
                                  <m:sty m:val="p"/>
                                </m:rPr>
                                <a:rPr lang="el-GR" sz="1600" i="1" smtClean="0">
                                  <a:latin typeface="Cambria Math"/>
                                  <a:ea typeface="Cambria Math"/>
                                </a:rPr>
                                <m:t>ω</m:t>
                              </m:r>
                            </m:e>
                            <m:sub>
                              <m:r>
                                <a:rPr lang="es-AR" sz="1600" i="0">
                                  <a:latin typeface="Cambria Math"/>
                                </a:rPr>
                                <m:t>1</m:t>
                              </m:r>
                            </m:sub>
                          </m:sSub>
                        </m:num>
                        <m:den>
                          <m:r>
                            <a:rPr lang="es-AR" sz="1600" i="0">
                              <a:latin typeface="Cambria Math"/>
                            </a:rPr>
                            <m:t>2</m:t>
                          </m:r>
                        </m:den>
                      </m:f>
                      <m:r>
                        <a:rPr lang="es-AR" sz="1600" i="0">
                          <a:latin typeface="Cambria Math"/>
                        </a:rPr>
                        <m:t>∗</m:t>
                      </m:r>
                      <m:r>
                        <m:rPr>
                          <m:sty m:val="p"/>
                        </m:rPr>
                        <a:rPr lang="es-AR" sz="1600" i="0">
                          <a:latin typeface="Cambria Math"/>
                        </a:rPr>
                        <m:t>t</m:t>
                      </m:r>
                    </m:oMath>
                  </m:oMathPara>
                </a14:m>
                <a:endParaRPr lang="es-ES" sz="1600" dirty="0"/>
              </a:p>
              <a:p>
                <a:pPr>
                  <a:lnSpc>
                    <a:spcPct val="150000"/>
                  </a:lnSpc>
                </a:pPr>
                <a:endParaRPr lang="es-ES" sz="1600" dirty="0"/>
              </a:p>
              <a:p>
                <a:pPr>
                  <a:lnSpc>
                    <a:spcPct val="150000"/>
                  </a:lnSpc>
                </a:pPr>
                <a:endParaRPr lang="es-ES" sz="1600" dirty="0"/>
              </a:p>
            </p:txBody>
          </p:sp>
        </mc:Choice>
        <mc:Fallback xmlns="">
          <p:sp>
            <p:nvSpPr>
              <p:cNvPr id="9" name="48 Rectángulo"/>
              <p:cNvSpPr>
                <a:spLocks noRot="1" noChangeAspect="1" noMove="1" noResize="1" noEditPoints="1" noAdjustHandles="1" noChangeArrowheads="1" noChangeShapeType="1" noTextEdit="1"/>
              </p:cNvSpPr>
              <p:nvPr/>
            </p:nvSpPr>
            <p:spPr>
              <a:xfrm>
                <a:off x="4953885" y="3124200"/>
                <a:ext cx="3506085" cy="3024546"/>
              </a:xfrm>
              <a:prstGeom prst="rect">
                <a:avLst/>
              </a:prstGeom>
              <a:blipFill rotWithShape="1">
                <a:blip r:embed="rId4"/>
                <a:stretch>
                  <a:fillRect/>
                </a:stretch>
              </a:blipFill>
            </p:spPr>
            <p:txBody>
              <a:bodyPr/>
              <a:lstStyle/>
              <a:p>
                <a:r>
                  <a:rPr lang="es-ES">
                    <a:noFill/>
                  </a:rPr>
                  <a:t> </a:t>
                </a:r>
              </a:p>
            </p:txBody>
          </p:sp>
        </mc:Fallback>
      </mc:AlternateContent>
      <p:sp>
        <p:nvSpPr>
          <p:cNvPr id="7" name="6 CuadroTexto"/>
          <p:cNvSpPr txBox="1"/>
          <p:nvPr/>
        </p:nvSpPr>
        <p:spPr>
          <a:xfrm>
            <a:off x="76200" y="1103868"/>
            <a:ext cx="1406732" cy="307777"/>
          </a:xfrm>
          <a:prstGeom prst="rect">
            <a:avLst/>
          </a:prstGeom>
          <a:noFill/>
        </p:spPr>
        <p:txBody>
          <a:bodyPr wrap="none" rtlCol="0">
            <a:spAutoFit/>
          </a:bodyPr>
          <a:lstStyle/>
          <a:p>
            <a:r>
              <a:rPr lang="es-AR" sz="1400" dirty="0">
                <a:solidFill>
                  <a:schemeClr val="bg1">
                    <a:lumMod val="50000"/>
                  </a:schemeClr>
                </a:solidFill>
              </a:rPr>
              <a:t>Ejercicios: 2.56 - </a:t>
            </a:r>
          </a:p>
        </p:txBody>
      </p:sp>
    </p:spTree>
    <p:extLst>
      <p:ext uri="{BB962C8B-B14F-4D97-AF65-F5344CB8AC3E}">
        <p14:creationId xmlns:p14="http://schemas.microsoft.com/office/powerpoint/2010/main" val="2560784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Relativo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s-ES" sz="2000" dirty="0"/>
                  <a:t>Hasta ahora hemos hablado del movimiento de las partículas dando por sobreentendido que lo hacían con respecto de las rutas, las localidades, en definitiva, respecto de la Tierra. Sin embargo hay casos en que nosotros, automáticamente, usamos otros sistemas de referencia que no son la Tierra; por ejemplo, le decimos a un niño que viaja en tren a nuestro lado que se quede quieto.</a:t>
                </a:r>
              </a:p>
              <a:p>
                <a:r>
                  <a:rPr lang="es-ES" sz="2000" dirty="0"/>
                  <a:t>No sólo la descripción de la trayectoria cambia con el sistema de referencia; también lo hacen la velocidad y la aceleración.</a:t>
                </a:r>
              </a:p>
              <a:p>
                <a:pPr marL="457200" lvl="1" indent="0">
                  <a:buNone/>
                </a:pPr>
                <a:endParaRPr lang="es-ES" sz="2000" dirty="0"/>
              </a:p>
              <a:p>
                <a:pPr marL="457200" lvl="1" indent="0" algn="ctr">
                  <a:buNone/>
                </a:pPr>
                <a:r>
                  <a:rPr lang="pt-BR" sz="1600" dirty="0"/>
                  <a:t>Veloc. absoluta </a:t>
                </a:r>
                <a:r>
                  <a:rPr lang="es-ES" sz="1600" dirty="0"/>
                  <a:t>(</a:t>
                </a:r>
                <a14:m>
                  <m:oMath xmlns:m="http://schemas.openxmlformats.org/officeDocument/2006/math">
                    <m:sSub>
                      <m:sSubPr>
                        <m:ctrlPr>
                          <a:rPr lang="es-ES" sz="1600" i="1">
                            <a:latin typeface="Cambria Math" panose="02040503050406030204" pitchFamily="18" charset="0"/>
                          </a:rPr>
                        </m:ctrlPr>
                      </m:sSubPr>
                      <m:e>
                        <m:r>
                          <a:rPr lang="es-AR" sz="1600" i="1">
                            <a:latin typeface="Cambria Math"/>
                          </a:rPr>
                          <m:t>𝑉</m:t>
                        </m:r>
                      </m:e>
                      <m:sub>
                        <m:r>
                          <a:rPr lang="es-AR" sz="1600" i="1">
                            <a:latin typeface="Cambria Math"/>
                          </a:rPr>
                          <m:t>𝑃𝐴</m:t>
                        </m:r>
                      </m:sub>
                    </m:sSub>
                  </m:oMath>
                </a14:m>
                <a:r>
                  <a:rPr lang="es-ES" sz="1600" dirty="0"/>
                  <a:t>) </a:t>
                </a:r>
                <a:r>
                  <a:rPr lang="pt-BR" sz="1600" dirty="0"/>
                  <a:t>= veloc relativa </a:t>
                </a:r>
                <a:r>
                  <a:rPr lang="es-ES" sz="1600" dirty="0"/>
                  <a:t>(</a:t>
                </a:r>
                <a14:m>
                  <m:oMath xmlns:m="http://schemas.openxmlformats.org/officeDocument/2006/math">
                    <m:sSub>
                      <m:sSubPr>
                        <m:ctrlPr>
                          <a:rPr lang="es-ES" sz="1600" i="1">
                            <a:latin typeface="Cambria Math" panose="02040503050406030204" pitchFamily="18" charset="0"/>
                          </a:rPr>
                        </m:ctrlPr>
                      </m:sSubPr>
                      <m:e>
                        <m:r>
                          <a:rPr lang="es-AR" sz="1600" i="1">
                            <a:latin typeface="Cambria Math"/>
                          </a:rPr>
                          <m:t>𝑉</m:t>
                        </m:r>
                      </m:e>
                      <m:sub>
                        <m:r>
                          <a:rPr lang="es-AR" sz="1600" i="1">
                            <a:latin typeface="Cambria Math"/>
                          </a:rPr>
                          <m:t>𝑃𝐵</m:t>
                        </m:r>
                      </m:sub>
                    </m:sSub>
                  </m:oMath>
                </a14:m>
                <a:r>
                  <a:rPr lang="es-ES" sz="1600" dirty="0"/>
                  <a:t>) </a:t>
                </a:r>
                <a:r>
                  <a:rPr lang="pt-BR" sz="1600" dirty="0"/>
                  <a:t>+ veloc de arrastre </a:t>
                </a:r>
                <a:r>
                  <a:rPr lang="es-ES" sz="1600" dirty="0"/>
                  <a:t>(</a:t>
                </a:r>
                <a14:m>
                  <m:oMath xmlns:m="http://schemas.openxmlformats.org/officeDocument/2006/math">
                    <m:sSub>
                      <m:sSubPr>
                        <m:ctrlPr>
                          <a:rPr lang="es-ES" sz="1600" i="1">
                            <a:latin typeface="Cambria Math" panose="02040503050406030204" pitchFamily="18" charset="0"/>
                          </a:rPr>
                        </m:ctrlPr>
                      </m:sSubPr>
                      <m:e>
                        <m:r>
                          <a:rPr lang="es-AR" sz="1600" i="1">
                            <a:latin typeface="Cambria Math"/>
                          </a:rPr>
                          <m:t>𝑉</m:t>
                        </m:r>
                      </m:e>
                      <m:sub>
                        <m:r>
                          <a:rPr lang="es-AR" sz="1600" i="1">
                            <a:latin typeface="Cambria Math"/>
                          </a:rPr>
                          <m:t>𝐵</m:t>
                        </m:r>
                        <m:r>
                          <a:rPr lang="es-AR" sz="1600" b="0" i="1" smtClean="0">
                            <a:latin typeface="Cambria Math"/>
                          </a:rPr>
                          <m:t>𝐴</m:t>
                        </m:r>
                      </m:sub>
                    </m:sSub>
                  </m:oMath>
                </a14:m>
                <a:r>
                  <a:rPr lang="es-ES" sz="1600" dirty="0"/>
                  <a:t>) </a:t>
                </a:r>
              </a:p>
              <a:p>
                <a:pPr marL="457200" lvl="1" indent="0" algn="ctr">
                  <a:buNone/>
                </a:pPr>
                <a:endParaRPr lang="es-ES" sz="1600" dirty="0"/>
              </a:p>
              <a:p>
                <a:pPr marL="457200" lvl="1" indent="0" algn="ctr">
                  <a:buNone/>
                </a:pPr>
                <a:endParaRPr lang="es-ES" sz="1600" dirty="0"/>
              </a:p>
              <a:p>
                <a:pPr marL="0" indent="0">
                  <a:buNone/>
                </a:pPr>
                <a:r>
                  <a:rPr lang="es-ES" sz="1400" dirty="0"/>
                  <a:t> Si convenimos que A es el sistema fijo y B el móvil, </a:t>
                </a:r>
              </a:p>
              <a:p>
                <a:r>
                  <a:rPr lang="es-ES" sz="1400" dirty="0"/>
                  <a:t>La velocidad de la partícula P respecto de A (</a:t>
                </a:r>
                <a14:m>
                  <m:oMath xmlns:m="http://schemas.openxmlformats.org/officeDocument/2006/math">
                    <m:sSub>
                      <m:sSubPr>
                        <m:ctrlPr>
                          <a:rPr lang="es-ES" sz="1400" i="1">
                            <a:latin typeface="Cambria Math" panose="02040503050406030204" pitchFamily="18" charset="0"/>
                          </a:rPr>
                        </m:ctrlPr>
                      </m:sSubPr>
                      <m:e>
                        <m:r>
                          <a:rPr lang="es-AR" sz="1400" i="1">
                            <a:latin typeface="Cambria Math"/>
                          </a:rPr>
                          <m:t>𝑉</m:t>
                        </m:r>
                      </m:e>
                      <m:sub>
                        <m:r>
                          <a:rPr lang="es-AR" sz="1400" i="1">
                            <a:latin typeface="Cambria Math"/>
                          </a:rPr>
                          <m:t>𝑃𝐴</m:t>
                        </m:r>
                      </m:sub>
                    </m:sSub>
                  </m:oMath>
                </a14:m>
                <a:r>
                  <a:rPr lang="es-ES" sz="1400" dirty="0"/>
                  <a:t>) se llama </a:t>
                </a:r>
                <a:r>
                  <a:rPr lang="es-ES" sz="1400" b="1" dirty="0"/>
                  <a:t>velocidad absoluta</a:t>
                </a:r>
              </a:p>
              <a:p>
                <a:r>
                  <a:rPr lang="es-ES" sz="1400" dirty="0"/>
                  <a:t>Cualquier partícula en el sistema B que se </a:t>
                </a:r>
                <a:r>
                  <a:rPr lang="es-AR" sz="1400" dirty="0"/>
                  <a:t>mueve con respecto a este sistema con velocidad</a:t>
                </a:r>
                <a:r>
                  <a:rPr lang="es-ES" sz="1400" dirty="0"/>
                  <a:t> (</a:t>
                </a:r>
                <a14:m>
                  <m:oMath xmlns:m="http://schemas.openxmlformats.org/officeDocument/2006/math">
                    <m:sSub>
                      <m:sSubPr>
                        <m:ctrlPr>
                          <a:rPr lang="es-ES" sz="1400" i="1">
                            <a:latin typeface="Cambria Math" panose="02040503050406030204" pitchFamily="18" charset="0"/>
                          </a:rPr>
                        </m:ctrlPr>
                      </m:sSubPr>
                      <m:e>
                        <m:r>
                          <a:rPr lang="es-AR" sz="1400" i="1">
                            <a:latin typeface="Cambria Math"/>
                          </a:rPr>
                          <m:t>𝑉</m:t>
                        </m:r>
                      </m:e>
                      <m:sub>
                        <m:r>
                          <a:rPr lang="es-AR" sz="1400" i="1">
                            <a:latin typeface="Cambria Math"/>
                          </a:rPr>
                          <m:t>𝑃</m:t>
                        </m:r>
                        <m:r>
                          <a:rPr lang="es-AR" sz="1400" i="1">
                            <a:latin typeface="Cambria Math"/>
                          </a:rPr>
                          <m:t>𝐵</m:t>
                        </m:r>
                      </m:sub>
                    </m:sSub>
                  </m:oMath>
                </a14:m>
                <a:r>
                  <a:rPr lang="es-ES" sz="1400" dirty="0"/>
                  <a:t>) se llama </a:t>
                </a:r>
                <a:r>
                  <a:rPr lang="es-ES" sz="1400" b="1" dirty="0"/>
                  <a:t>velocidad relativa </a:t>
                </a:r>
              </a:p>
              <a:p>
                <a:r>
                  <a:rPr lang="es-ES" sz="1400" dirty="0"/>
                  <a:t>Todo los </a:t>
                </a:r>
                <a:r>
                  <a:rPr lang="es-AR" sz="1400" dirty="0"/>
                  <a:t>puntos del sistema B se mueven con velocidad</a:t>
                </a:r>
                <a:r>
                  <a:rPr lang="es-ES" sz="1400" dirty="0"/>
                  <a:t> </a:t>
                </a:r>
                <a14:m>
                  <m:oMath xmlns:m="http://schemas.openxmlformats.org/officeDocument/2006/math">
                    <m:sSub>
                      <m:sSubPr>
                        <m:ctrlPr>
                          <a:rPr lang="es-ES" sz="1400" i="1">
                            <a:latin typeface="Cambria Math" panose="02040503050406030204" pitchFamily="18" charset="0"/>
                          </a:rPr>
                        </m:ctrlPr>
                      </m:sSubPr>
                      <m:e>
                        <m:r>
                          <a:rPr lang="es-AR" sz="1400" i="1">
                            <a:latin typeface="Cambria Math"/>
                          </a:rPr>
                          <m:t>𝑉</m:t>
                        </m:r>
                      </m:e>
                      <m:sub>
                        <m:r>
                          <a:rPr lang="es-AR" sz="1400" i="1">
                            <a:latin typeface="Cambria Math"/>
                          </a:rPr>
                          <m:t>𝐵𝐴</m:t>
                        </m:r>
                      </m:sub>
                    </m:sSub>
                  </m:oMath>
                </a14:m>
                <a:r>
                  <a:rPr lang="es-ES" sz="1400" dirty="0"/>
                  <a:t> </a:t>
                </a:r>
                <a:r>
                  <a:rPr lang="es-AR" sz="1400" dirty="0"/>
                  <a:t>(que es la velocidad de B respecto de A) a esta velocidad </a:t>
                </a:r>
                <a:r>
                  <a:rPr lang="es-ES" sz="1400" dirty="0"/>
                  <a:t>se la llama </a:t>
                </a:r>
                <a:r>
                  <a:rPr lang="es-ES" sz="1400" b="1" dirty="0"/>
                  <a:t>velocidad de arrastre</a:t>
                </a:r>
              </a:p>
              <a:p>
                <a:pPr marL="0" indent="0">
                  <a:buNone/>
                </a:pPr>
                <a:endParaRPr lang="es-ES" sz="14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00600"/>
              </a:xfrm>
              <a:blipFill>
                <a:blip r:embed="rId3"/>
                <a:stretch>
                  <a:fillRect l="-519" t="-1271"/>
                </a:stretch>
              </a:blipFill>
            </p:spPr>
            <p:txBody>
              <a:bodyPr/>
              <a:lstStyle/>
              <a:p>
                <a:r>
                  <a:rPr lang="en-GB">
                    <a:noFill/>
                  </a:rPr>
                  <a:t> </a:t>
                </a:r>
              </a:p>
            </p:txBody>
          </p:sp>
        </mc:Fallback>
      </mc:AlternateContent>
      <p:sp>
        <p:nvSpPr>
          <p:cNvPr id="5" name="4 CuadroTexto"/>
          <p:cNvSpPr txBox="1"/>
          <p:nvPr/>
        </p:nvSpPr>
        <p:spPr>
          <a:xfrm>
            <a:off x="76200" y="1103868"/>
            <a:ext cx="1316964" cy="307777"/>
          </a:xfrm>
          <a:prstGeom prst="rect">
            <a:avLst/>
          </a:prstGeom>
          <a:noFill/>
        </p:spPr>
        <p:txBody>
          <a:bodyPr wrap="none" rtlCol="0">
            <a:spAutoFit/>
          </a:bodyPr>
          <a:lstStyle/>
          <a:p>
            <a:r>
              <a:rPr lang="es-AR" sz="1400" dirty="0">
                <a:solidFill>
                  <a:schemeClr val="bg1">
                    <a:lumMod val="50000"/>
                  </a:schemeClr>
                </a:solidFill>
              </a:rPr>
              <a:t>Ejercicios: 2.29</a:t>
            </a:r>
          </a:p>
        </p:txBody>
      </p:sp>
    </p:spTree>
    <p:extLst>
      <p:ext uri="{BB962C8B-B14F-4D97-AF65-F5344CB8AC3E}">
        <p14:creationId xmlns:p14="http://schemas.microsoft.com/office/powerpoint/2010/main" val="253828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a:t>UNIDAD 1 </a:t>
            </a:r>
            <a:r>
              <a:rPr lang="es-ES" dirty="0"/>
              <a:t>– CINEMÁTICA DE LA PARTÍCULA</a:t>
            </a:r>
            <a:br>
              <a:rPr lang="es-ES" dirty="0"/>
            </a:br>
            <a:r>
              <a:rPr lang="es-ES" dirty="0"/>
              <a:t>Movimientos con Aceleración Variable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s-ES" sz="2000" dirty="0"/>
                  <a:t>En la vida diaria abundan ejemplos de movimientos variados donde la aceleración no es constante. En situaciones como esta, al no ser constante la aceleración, no son válidas las ecuaciones del MRUV y no pueden ser utilizadas en un problema.   </a:t>
                </a:r>
              </a:p>
              <a:p>
                <a:r>
                  <a:rPr lang="es-ES" sz="2000" dirty="0"/>
                  <a:t>Sin embargo las relaciones (</a:t>
                </a:r>
                <a14:m>
                  <m:oMath xmlns:m="http://schemas.openxmlformats.org/officeDocument/2006/math">
                    <m:f>
                      <m:fPr>
                        <m:ctrlPr>
                          <a:rPr lang="es-ES" sz="2000" i="1" dirty="0" smtClean="0">
                            <a:latin typeface="Cambria Math" panose="02040503050406030204" pitchFamily="18" charset="0"/>
                          </a:rPr>
                        </m:ctrlPr>
                      </m:fPr>
                      <m:num>
                        <m:sSub>
                          <m:sSubPr>
                            <m:ctrlPr>
                              <a:rPr lang="es-ES" sz="2000" i="1" dirty="0" smtClean="0">
                                <a:latin typeface="Cambria Math" panose="02040503050406030204" pitchFamily="18" charset="0"/>
                              </a:rPr>
                            </m:ctrlPr>
                          </m:sSubPr>
                          <m:e>
                            <m:r>
                              <m:rPr>
                                <m:sty m:val="p"/>
                              </m:rPr>
                              <a:rPr lang="es-AR" sz="2000" b="0" i="0" dirty="0" smtClean="0">
                                <a:latin typeface="Cambria Math"/>
                              </a:rPr>
                              <m:t>d</m:t>
                            </m:r>
                          </m:e>
                          <m:sub>
                            <m:r>
                              <m:rPr>
                                <m:sty m:val="p"/>
                              </m:rPr>
                              <a:rPr lang="es-AR" sz="2000" b="0" i="0" dirty="0" smtClean="0">
                                <a:latin typeface="Cambria Math"/>
                              </a:rPr>
                              <m:t>x</m:t>
                            </m:r>
                          </m:sub>
                        </m:sSub>
                      </m:num>
                      <m:den>
                        <m:sSub>
                          <m:sSubPr>
                            <m:ctrlPr>
                              <a:rPr lang="es-ES" sz="2000" i="1" dirty="0" smtClean="0">
                                <a:latin typeface="Cambria Math" panose="02040503050406030204" pitchFamily="18" charset="0"/>
                              </a:rPr>
                            </m:ctrlPr>
                          </m:sSubPr>
                          <m:e>
                            <m:r>
                              <m:rPr>
                                <m:sty m:val="p"/>
                              </m:rPr>
                              <a:rPr lang="es-AR" sz="2000" b="0" i="0" dirty="0" smtClean="0">
                                <a:latin typeface="Cambria Math"/>
                              </a:rPr>
                              <m:t>d</m:t>
                            </m:r>
                          </m:e>
                          <m:sub>
                            <m:r>
                              <m:rPr>
                                <m:sty m:val="p"/>
                              </m:rPr>
                              <a:rPr lang="es-AR" sz="2000" b="0" i="0" dirty="0" smtClean="0">
                                <a:latin typeface="Cambria Math"/>
                              </a:rPr>
                              <m:t>t</m:t>
                            </m:r>
                          </m:sub>
                        </m:sSub>
                      </m:den>
                    </m:f>
                    <m:r>
                      <a:rPr lang="es-AR" sz="2000" b="0" i="0" dirty="0" smtClean="0">
                        <a:latin typeface="Cambria Math"/>
                      </a:rPr>
                      <m:t>=</m:t>
                    </m:r>
                    <m:r>
                      <m:rPr>
                        <m:sty m:val="p"/>
                      </m:rPr>
                      <a:rPr lang="es-AR" sz="2000" b="0" i="0" dirty="0" smtClean="0">
                        <a:latin typeface="Cambria Math"/>
                      </a:rPr>
                      <m:t>V</m:t>
                    </m:r>
                  </m:oMath>
                </a14:m>
                <a:r>
                  <a:rPr lang="es-ES" sz="2000" dirty="0"/>
                  <a:t>)  y (</a:t>
                </a:r>
                <a14:m>
                  <m:oMath xmlns:m="http://schemas.openxmlformats.org/officeDocument/2006/math">
                    <m:f>
                      <m:fPr>
                        <m:ctrlPr>
                          <a:rPr lang="es-ES" sz="2000" i="1" dirty="0">
                            <a:latin typeface="Cambria Math" panose="02040503050406030204" pitchFamily="18" charset="0"/>
                          </a:rPr>
                        </m:ctrlPr>
                      </m:fPr>
                      <m:num>
                        <m:sSub>
                          <m:sSubPr>
                            <m:ctrlPr>
                              <a:rPr lang="es-ES" sz="2000" i="1" dirty="0" smtClean="0">
                                <a:latin typeface="Cambria Math" panose="02040503050406030204" pitchFamily="18" charset="0"/>
                              </a:rPr>
                            </m:ctrlPr>
                          </m:sSubPr>
                          <m:e>
                            <m:r>
                              <m:rPr>
                                <m:sty m:val="p"/>
                              </m:rPr>
                              <a:rPr lang="es-AR" sz="2000" i="0" dirty="0">
                                <a:latin typeface="Cambria Math"/>
                              </a:rPr>
                              <m:t>d</m:t>
                            </m:r>
                          </m:e>
                          <m:sub>
                            <m:r>
                              <m:rPr>
                                <m:sty m:val="p"/>
                              </m:rPr>
                              <a:rPr lang="es-AR" sz="2000" b="0" i="0" dirty="0" smtClean="0">
                                <a:latin typeface="Cambria Math"/>
                              </a:rPr>
                              <m:t>V</m:t>
                            </m:r>
                          </m:sub>
                        </m:sSub>
                      </m:num>
                      <m:den>
                        <m:sSub>
                          <m:sSubPr>
                            <m:ctrlPr>
                              <a:rPr lang="es-ES" sz="2000" i="1" dirty="0">
                                <a:latin typeface="Cambria Math" panose="02040503050406030204" pitchFamily="18" charset="0"/>
                              </a:rPr>
                            </m:ctrlPr>
                          </m:sSubPr>
                          <m:e>
                            <m:r>
                              <m:rPr>
                                <m:sty m:val="p"/>
                              </m:rPr>
                              <a:rPr lang="es-AR" sz="2000" i="0" dirty="0">
                                <a:latin typeface="Cambria Math"/>
                              </a:rPr>
                              <m:t>d</m:t>
                            </m:r>
                          </m:e>
                          <m:sub>
                            <m:r>
                              <m:rPr>
                                <m:sty m:val="p"/>
                              </m:rPr>
                              <a:rPr lang="es-AR" sz="2000" i="0" dirty="0">
                                <a:latin typeface="Cambria Math"/>
                              </a:rPr>
                              <m:t>t</m:t>
                            </m:r>
                          </m:sub>
                        </m:sSub>
                      </m:den>
                    </m:f>
                    <m:r>
                      <a:rPr lang="es-AR" sz="2000" b="0" i="0" dirty="0" smtClean="0">
                        <a:latin typeface="Cambria Math"/>
                      </a:rPr>
                      <m:t>=</m:t>
                    </m:r>
                    <m:f>
                      <m:fPr>
                        <m:ctrlPr>
                          <a:rPr lang="es-ES" sz="2000" i="1" dirty="0">
                            <a:latin typeface="Cambria Math" panose="02040503050406030204" pitchFamily="18" charset="0"/>
                          </a:rPr>
                        </m:ctrlPr>
                      </m:fPr>
                      <m:num>
                        <m:sSubSup>
                          <m:sSubSupPr>
                            <m:ctrlPr>
                              <a:rPr lang="es-ES" sz="2000" i="1" dirty="0" smtClean="0">
                                <a:latin typeface="Cambria Math" panose="02040503050406030204" pitchFamily="18" charset="0"/>
                              </a:rPr>
                            </m:ctrlPr>
                          </m:sSubSupPr>
                          <m:e>
                            <m:sSub>
                              <m:sSubPr>
                                <m:ctrlPr>
                                  <a:rPr lang="es-ES" sz="2000" i="1" dirty="0">
                                    <a:latin typeface="Cambria Math" panose="02040503050406030204" pitchFamily="18" charset="0"/>
                                  </a:rPr>
                                </m:ctrlPr>
                              </m:sSubPr>
                              <m:e>
                                <m:r>
                                  <m:rPr>
                                    <m:sty m:val="p"/>
                                  </m:rPr>
                                  <a:rPr lang="es-AR" sz="2000" dirty="0">
                                    <a:latin typeface="Cambria Math"/>
                                  </a:rPr>
                                  <m:t>d</m:t>
                                </m:r>
                              </m:e>
                              <m:sub>
                                <m:r>
                                  <m:rPr>
                                    <m:sty m:val="p"/>
                                  </m:rPr>
                                  <a:rPr lang="es-AR" sz="2000" dirty="0">
                                    <a:latin typeface="Cambria Math"/>
                                  </a:rPr>
                                  <m:t>x</m:t>
                                </m:r>
                              </m:sub>
                            </m:sSub>
                          </m:e>
                          <m:sub/>
                          <m:sup>
                            <m:r>
                              <a:rPr lang="es-AR" sz="2000" b="0" i="1" dirty="0" smtClean="0">
                                <a:latin typeface="Cambria Math"/>
                              </a:rPr>
                              <m:t>2</m:t>
                            </m:r>
                          </m:sup>
                        </m:sSubSup>
                      </m:num>
                      <m:den>
                        <m:sSup>
                          <m:sSupPr>
                            <m:ctrlPr>
                              <a:rPr lang="es-AR" sz="2000" i="1" dirty="0" smtClean="0">
                                <a:latin typeface="Cambria Math" panose="02040503050406030204" pitchFamily="18" charset="0"/>
                              </a:rPr>
                            </m:ctrlPr>
                          </m:sSupPr>
                          <m:e>
                            <m:r>
                              <a:rPr lang="es-AR" sz="2000" b="0" i="1" dirty="0" smtClean="0">
                                <a:latin typeface="Cambria Math"/>
                              </a:rPr>
                              <m:t>𝑑</m:t>
                            </m:r>
                          </m:e>
                          <m:sup>
                            <m:r>
                              <a:rPr lang="es-AR" sz="2000" b="0" i="1" dirty="0" smtClean="0">
                                <a:latin typeface="Cambria Math"/>
                              </a:rPr>
                              <m:t>2</m:t>
                            </m:r>
                          </m:sup>
                        </m:sSup>
                        <m:r>
                          <a:rPr lang="es-AR" sz="2000" b="0" i="1" dirty="0" smtClean="0">
                            <a:latin typeface="Cambria Math"/>
                          </a:rPr>
                          <m:t>𝑡</m:t>
                        </m:r>
                      </m:den>
                    </m:f>
                    <m:r>
                      <a:rPr lang="es-AR" sz="2000" i="0" dirty="0">
                        <a:latin typeface="Cambria Math"/>
                      </a:rPr>
                      <m:t>=</m:t>
                    </m:r>
                    <m:r>
                      <m:rPr>
                        <m:sty m:val="p"/>
                      </m:rPr>
                      <a:rPr lang="es-AR" sz="2000" b="0" i="0" dirty="0" smtClean="0">
                        <a:latin typeface="Cambria Math"/>
                      </a:rPr>
                      <m:t>a</m:t>
                    </m:r>
                  </m:oMath>
                </a14:m>
                <a:r>
                  <a:rPr lang="es-ES" sz="2000" dirty="0"/>
                  <a:t>) continúan siendo válidas. Estas relaciones permiten a partir de una ecuación x = f(t) conocida, encontrar las ecuaciones de velocidad y aceleración.</a:t>
                </a:r>
              </a:p>
              <a:p>
                <a:r>
                  <a:rPr lang="es-ES" sz="2000" dirty="0"/>
                  <a:t>Si se conociera la ecuación de a = f(t), por integración se podrán obtener las ecuaciones de velocidad y posición.</a:t>
                </a:r>
              </a:p>
              <a:p>
                <a:pPr lvl="1"/>
                <a14:m>
                  <m:oMath xmlns:m="http://schemas.openxmlformats.org/officeDocument/2006/math">
                    <m:sSub>
                      <m:sSubPr>
                        <m:ctrlPr>
                          <a:rPr lang="es-ES" sz="1600" i="1" dirty="0" smtClean="0">
                            <a:latin typeface="Cambria Math" panose="02040503050406030204" pitchFamily="18" charset="0"/>
                          </a:rPr>
                        </m:ctrlPr>
                      </m:sSubPr>
                      <m:e>
                        <m:r>
                          <m:rPr>
                            <m:sty m:val="p"/>
                          </m:rPr>
                          <a:rPr lang="es-AR" sz="1600" b="0" i="0" dirty="0" smtClean="0">
                            <a:latin typeface="Cambria Math"/>
                          </a:rPr>
                          <m:t>V</m:t>
                        </m:r>
                      </m:e>
                      <m:sub>
                        <m:r>
                          <a:rPr lang="es-AR" sz="1600" b="0" i="0" dirty="0" smtClean="0">
                            <a:latin typeface="Cambria Math"/>
                          </a:rPr>
                          <m:t>2</m:t>
                        </m:r>
                      </m:sub>
                    </m:sSub>
                    <m:r>
                      <a:rPr lang="es-AR" sz="1600" i="0" dirty="0">
                        <a:latin typeface="Cambria Math"/>
                      </a:rPr>
                      <m:t>=</m:t>
                    </m:r>
                    <m:sSub>
                      <m:sSubPr>
                        <m:ctrlPr>
                          <a:rPr lang="es-ES" sz="1600" i="1" dirty="0">
                            <a:latin typeface="Cambria Math" panose="02040503050406030204" pitchFamily="18" charset="0"/>
                          </a:rPr>
                        </m:ctrlPr>
                      </m:sSubPr>
                      <m:e>
                        <m:r>
                          <m:rPr>
                            <m:sty m:val="p"/>
                          </m:rPr>
                          <a:rPr lang="es-AR" sz="1600" i="0" dirty="0">
                            <a:latin typeface="Cambria Math"/>
                          </a:rPr>
                          <m:t>V</m:t>
                        </m:r>
                      </m:e>
                      <m:sub>
                        <m:r>
                          <a:rPr lang="es-AR" sz="1600" b="0" i="0" dirty="0" smtClean="0">
                            <a:latin typeface="Cambria Math"/>
                          </a:rPr>
                          <m:t>1</m:t>
                        </m:r>
                      </m:sub>
                    </m:sSub>
                    <m:r>
                      <a:rPr lang="es-AR" sz="1600" b="0" i="0" dirty="0" smtClean="0">
                        <a:latin typeface="Cambria Math"/>
                      </a:rPr>
                      <m:t>+</m:t>
                    </m:r>
                    <m:nary>
                      <m:naryPr>
                        <m:ctrlPr>
                          <a:rPr lang="es-AR" sz="1600" b="0" i="1" dirty="0" smtClean="0">
                            <a:latin typeface="Cambria Math" panose="02040503050406030204" pitchFamily="18" charset="0"/>
                          </a:rPr>
                        </m:ctrlPr>
                      </m:naryPr>
                      <m:sub>
                        <m:sSub>
                          <m:sSubPr>
                            <m:ctrlPr>
                              <a:rPr lang="es-AR" sz="1600" b="0" i="1" dirty="0" smtClean="0">
                                <a:latin typeface="Cambria Math" panose="02040503050406030204" pitchFamily="18" charset="0"/>
                              </a:rPr>
                            </m:ctrlPr>
                          </m:sSubPr>
                          <m:e>
                            <m:r>
                              <m:rPr>
                                <m:sty m:val="p"/>
                              </m:rPr>
                              <a:rPr lang="es-AR" sz="1600" b="0" i="0" dirty="0" smtClean="0">
                                <a:latin typeface="Cambria Math"/>
                              </a:rPr>
                              <m:t>t</m:t>
                            </m:r>
                          </m:e>
                          <m:sub>
                            <m:r>
                              <a:rPr lang="es-AR" sz="1600" b="0" i="0" dirty="0" smtClean="0">
                                <a:latin typeface="Cambria Math"/>
                              </a:rPr>
                              <m:t>1</m:t>
                            </m:r>
                          </m:sub>
                        </m:sSub>
                      </m:sub>
                      <m:sup>
                        <m:sSub>
                          <m:sSubPr>
                            <m:ctrlPr>
                              <a:rPr lang="es-AR" sz="1600" b="0" i="1" dirty="0" smtClean="0">
                                <a:latin typeface="Cambria Math" panose="02040503050406030204" pitchFamily="18" charset="0"/>
                              </a:rPr>
                            </m:ctrlPr>
                          </m:sSubPr>
                          <m:e>
                            <m:r>
                              <m:rPr>
                                <m:sty m:val="p"/>
                              </m:rPr>
                              <a:rPr lang="es-AR" sz="1600" b="0" i="0" dirty="0" smtClean="0">
                                <a:latin typeface="Cambria Math"/>
                              </a:rPr>
                              <m:t>t</m:t>
                            </m:r>
                          </m:e>
                          <m:sub>
                            <m:r>
                              <a:rPr lang="es-AR" sz="1600" b="0" i="0" dirty="0" smtClean="0">
                                <a:latin typeface="Cambria Math"/>
                              </a:rPr>
                              <m:t>2</m:t>
                            </m:r>
                          </m:sub>
                        </m:sSub>
                      </m:sup>
                      <m:e>
                        <m:r>
                          <m:rPr>
                            <m:sty m:val="p"/>
                          </m:rPr>
                          <a:rPr lang="es-AR" sz="1600" b="0" i="0" dirty="0" smtClean="0">
                            <a:latin typeface="Cambria Math"/>
                          </a:rPr>
                          <m:t>a</m:t>
                        </m:r>
                        <m:r>
                          <a:rPr lang="es-AR" sz="1600" b="0" i="0" dirty="0" smtClean="0">
                            <a:latin typeface="Cambria Math"/>
                          </a:rPr>
                          <m:t>∗</m:t>
                        </m:r>
                        <m:r>
                          <m:rPr>
                            <m:sty m:val="p"/>
                          </m:rPr>
                          <a:rPr lang="es-AR" sz="1600" b="0" i="0" dirty="0" smtClean="0">
                            <a:latin typeface="Cambria Math"/>
                          </a:rPr>
                          <m:t>dt</m:t>
                        </m:r>
                      </m:e>
                    </m:nary>
                  </m:oMath>
                </a14:m>
                <a:endParaRPr lang="es-ES" sz="1600" dirty="0"/>
              </a:p>
              <a:p>
                <a:pPr lvl="1"/>
                <a14:m>
                  <m:oMath xmlns:m="http://schemas.openxmlformats.org/officeDocument/2006/math">
                    <m:sSub>
                      <m:sSubPr>
                        <m:ctrlPr>
                          <a:rPr lang="es-ES" sz="1600" i="1" dirty="0">
                            <a:latin typeface="Cambria Math" panose="02040503050406030204" pitchFamily="18" charset="0"/>
                          </a:rPr>
                        </m:ctrlPr>
                      </m:sSubPr>
                      <m:e>
                        <m:r>
                          <m:rPr>
                            <m:sty m:val="p"/>
                          </m:rPr>
                          <a:rPr lang="es-AR" sz="1600" b="0" i="0" dirty="0" smtClean="0">
                            <a:latin typeface="Cambria Math"/>
                          </a:rPr>
                          <m:t>X</m:t>
                        </m:r>
                      </m:e>
                      <m:sub>
                        <m:r>
                          <a:rPr lang="es-AR" sz="1600" dirty="0">
                            <a:latin typeface="Cambria Math"/>
                          </a:rPr>
                          <m:t>2</m:t>
                        </m:r>
                      </m:sub>
                    </m:sSub>
                    <m:r>
                      <a:rPr lang="es-AR" sz="1600" dirty="0">
                        <a:latin typeface="Cambria Math"/>
                      </a:rPr>
                      <m:t>=</m:t>
                    </m:r>
                    <m:sSub>
                      <m:sSubPr>
                        <m:ctrlPr>
                          <a:rPr lang="es-ES" sz="1600" i="1" dirty="0">
                            <a:latin typeface="Cambria Math" panose="02040503050406030204" pitchFamily="18" charset="0"/>
                          </a:rPr>
                        </m:ctrlPr>
                      </m:sSubPr>
                      <m:e>
                        <m:r>
                          <m:rPr>
                            <m:sty m:val="p"/>
                          </m:rPr>
                          <a:rPr lang="es-AR" sz="1600" b="0" i="0" dirty="0" smtClean="0">
                            <a:latin typeface="Cambria Math"/>
                          </a:rPr>
                          <m:t>X</m:t>
                        </m:r>
                      </m:e>
                      <m:sub>
                        <m:r>
                          <a:rPr lang="es-AR" sz="1600" dirty="0">
                            <a:latin typeface="Cambria Math"/>
                          </a:rPr>
                          <m:t>1</m:t>
                        </m:r>
                      </m:sub>
                    </m:sSub>
                    <m:r>
                      <a:rPr lang="es-AR" sz="1600" dirty="0">
                        <a:latin typeface="Cambria Math"/>
                      </a:rPr>
                      <m:t>+</m:t>
                    </m:r>
                    <m:nary>
                      <m:naryPr>
                        <m:ctrlPr>
                          <a:rPr lang="es-AR" sz="1600" i="1" dirty="0">
                            <a:latin typeface="Cambria Math" panose="02040503050406030204" pitchFamily="18" charset="0"/>
                          </a:rPr>
                        </m:ctrlPr>
                      </m:naryPr>
                      <m:sub>
                        <m:sSub>
                          <m:sSubPr>
                            <m:ctrlPr>
                              <a:rPr lang="es-AR" sz="1600" i="1" dirty="0">
                                <a:latin typeface="Cambria Math" panose="02040503050406030204" pitchFamily="18" charset="0"/>
                              </a:rPr>
                            </m:ctrlPr>
                          </m:sSubPr>
                          <m:e>
                            <m:r>
                              <m:rPr>
                                <m:sty m:val="p"/>
                              </m:rPr>
                              <a:rPr lang="es-AR" sz="1600" dirty="0">
                                <a:latin typeface="Cambria Math"/>
                              </a:rPr>
                              <m:t>t</m:t>
                            </m:r>
                          </m:e>
                          <m:sub>
                            <m:r>
                              <a:rPr lang="es-AR" sz="1600" dirty="0">
                                <a:latin typeface="Cambria Math"/>
                              </a:rPr>
                              <m:t>1</m:t>
                            </m:r>
                          </m:sub>
                        </m:sSub>
                      </m:sub>
                      <m:sup>
                        <m:sSub>
                          <m:sSubPr>
                            <m:ctrlPr>
                              <a:rPr lang="es-AR" sz="1600" i="1" dirty="0">
                                <a:latin typeface="Cambria Math" panose="02040503050406030204" pitchFamily="18" charset="0"/>
                              </a:rPr>
                            </m:ctrlPr>
                          </m:sSubPr>
                          <m:e>
                            <m:r>
                              <m:rPr>
                                <m:sty m:val="p"/>
                              </m:rPr>
                              <a:rPr lang="es-AR" sz="1600" dirty="0">
                                <a:latin typeface="Cambria Math"/>
                              </a:rPr>
                              <m:t>t</m:t>
                            </m:r>
                          </m:e>
                          <m:sub>
                            <m:r>
                              <a:rPr lang="es-AR" sz="1600" dirty="0">
                                <a:latin typeface="Cambria Math"/>
                              </a:rPr>
                              <m:t>2</m:t>
                            </m:r>
                          </m:sub>
                        </m:sSub>
                      </m:sup>
                      <m:e>
                        <m:r>
                          <m:rPr>
                            <m:sty m:val="p"/>
                          </m:rPr>
                          <a:rPr lang="es-AR" sz="1600" b="0" i="0" dirty="0" smtClean="0">
                            <a:latin typeface="Cambria Math"/>
                          </a:rPr>
                          <m:t>V</m:t>
                        </m:r>
                        <m:r>
                          <a:rPr lang="es-AR" sz="1600" dirty="0">
                            <a:latin typeface="Cambria Math"/>
                          </a:rPr>
                          <m:t>∗</m:t>
                        </m:r>
                        <m:r>
                          <m:rPr>
                            <m:sty m:val="p"/>
                          </m:rPr>
                          <a:rPr lang="es-AR" sz="1600" dirty="0">
                            <a:latin typeface="Cambria Math"/>
                          </a:rPr>
                          <m:t>dt</m:t>
                        </m:r>
                      </m:e>
                    </m:nary>
                  </m:oMath>
                </a14:m>
                <a:endParaRPr lang="es-E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93" t="-674" r="-741" b="-5391"/>
                </a:stretch>
              </a:blipFill>
            </p:spPr>
            <p:txBody>
              <a:bodyPr/>
              <a:lstStyle/>
              <a:p>
                <a:r>
                  <a:rPr lang="es-ES">
                    <a:noFill/>
                  </a:rPr>
                  <a:t> </a:t>
                </a:r>
              </a:p>
            </p:txBody>
          </p:sp>
        </mc:Fallback>
      </mc:AlternateContent>
      <p:sp>
        <p:nvSpPr>
          <p:cNvPr id="4" name="3 CuadroTexto"/>
          <p:cNvSpPr txBox="1"/>
          <p:nvPr/>
        </p:nvSpPr>
        <p:spPr>
          <a:xfrm>
            <a:off x="76200" y="1103868"/>
            <a:ext cx="1725729" cy="307777"/>
          </a:xfrm>
          <a:prstGeom prst="rect">
            <a:avLst/>
          </a:prstGeom>
          <a:noFill/>
        </p:spPr>
        <p:txBody>
          <a:bodyPr wrap="none" rtlCol="0">
            <a:spAutoFit/>
          </a:bodyPr>
          <a:lstStyle/>
          <a:p>
            <a:r>
              <a:rPr lang="es-AR" sz="1400" dirty="0">
                <a:solidFill>
                  <a:schemeClr val="bg1">
                    <a:lumMod val="50000"/>
                  </a:schemeClr>
                </a:solidFill>
              </a:rPr>
              <a:t>Ejercicios: 2.51 - 2.60</a:t>
            </a:r>
          </a:p>
        </p:txBody>
      </p:sp>
    </p:spTree>
    <p:extLst>
      <p:ext uri="{BB962C8B-B14F-4D97-AF65-F5344CB8AC3E}">
        <p14:creationId xmlns:p14="http://schemas.microsoft.com/office/powerpoint/2010/main" val="117036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UNIDAD 1 – CINEMÁTICA DE LA PARTÍCULA</a:t>
            </a:r>
            <a:br>
              <a:rPr lang="es-ES" b="1" dirty="0"/>
            </a:br>
            <a:r>
              <a:rPr lang="es-AR" dirty="0"/>
              <a:t>Contenidos teóricos y prácticos:</a:t>
            </a:r>
          </a:p>
        </p:txBody>
      </p:sp>
      <p:sp>
        <p:nvSpPr>
          <p:cNvPr id="9" name="Content Placeholder 2"/>
          <p:cNvSpPr>
            <a:spLocks noGrp="1"/>
          </p:cNvSpPr>
          <p:nvPr>
            <p:ph idx="1"/>
          </p:nvPr>
        </p:nvSpPr>
        <p:spPr>
          <a:xfrm>
            <a:off x="457200" y="1600200"/>
            <a:ext cx="8229600" cy="4525963"/>
          </a:xfrm>
        </p:spPr>
        <p:txBody>
          <a:bodyPr>
            <a:normAutofit/>
          </a:bodyPr>
          <a:lstStyle/>
          <a:p>
            <a:r>
              <a:rPr lang="es-ES" sz="2000" dirty="0"/>
              <a:t>Introducción a la Cinemática, </a:t>
            </a:r>
          </a:p>
          <a:p>
            <a:r>
              <a:rPr lang="es-ES" sz="2000" dirty="0"/>
              <a:t>Sistema de referencia,</a:t>
            </a:r>
          </a:p>
          <a:p>
            <a:r>
              <a:rPr lang="es-ES" sz="2000" dirty="0"/>
              <a:t>Posición, movimiento, trayectoria, Desplazamiento,</a:t>
            </a:r>
          </a:p>
          <a:p>
            <a:r>
              <a:rPr lang="es-AR" sz="2000" dirty="0"/>
              <a:t>Velocidad, aceleración y rapidez media e instantánea,</a:t>
            </a:r>
          </a:p>
          <a:p>
            <a:r>
              <a:rPr lang="es-AR" sz="2000" dirty="0"/>
              <a:t>Movimiento rectilíneo uniforme y uniformemente variado,</a:t>
            </a:r>
          </a:p>
          <a:p>
            <a:r>
              <a:rPr lang="es-AR" sz="2000" dirty="0"/>
              <a:t>Tiro vertical y caída libre,</a:t>
            </a:r>
          </a:p>
          <a:p>
            <a:r>
              <a:rPr lang="es-AR" sz="2000" dirty="0"/>
              <a:t>Movimiento Relativo,</a:t>
            </a:r>
          </a:p>
          <a:p>
            <a:r>
              <a:rPr lang="es-AR" sz="2000" dirty="0"/>
              <a:t>Movimientos parabólicos,</a:t>
            </a:r>
          </a:p>
          <a:p>
            <a:r>
              <a:rPr lang="es-AR" sz="2000" dirty="0"/>
              <a:t>Movimiento circular uniforme y uniformemente variado,</a:t>
            </a:r>
          </a:p>
          <a:p>
            <a:r>
              <a:rPr lang="es-ES" sz="2000" dirty="0"/>
              <a:t>Movimientos con Aceleración Variable</a:t>
            </a:r>
            <a:r>
              <a:rPr lang="es-AR" sz="2000" dirty="0"/>
              <a:t>.</a:t>
            </a:r>
            <a:endParaRPr lang="es-ES" sz="2000" dirty="0"/>
          </a:p>
        </p:txBody>
      </p:sp>
    </p:spTree>
    <p:extLst>
      <p:ext uri="{BB962C8B-B14F-4D97-AF65-F5344CB8AC3E}">
        <p14:creationId xmlns:p14="http://schemas.microsoft.com/office/powerpoint/2010/main" val="195088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t>UNIDAD 1 – CINEMÁTICA DE LA </a:t>
            </a:r>
            <a:r>
              <a:rPr lang="es-ES" b="1" u="sng" dirty="0"/>
              <a:t>PARTÍCULA </a:t>
            </a:r>
            <a:r>
              <a:rPr lang="es-ES" baseline="30000" dirty="0"/>
              <a:t>(*)</a:t>
            </a:r>
            <a:br>
              <a:rPr lang="es-ES" baseline="30000" dirty="0"/>
            </a:br>
            <a:endParaRPr lang="es-ES" baseline="30000" dirty="0"/>
          </a:p>
        </p:txBody>
      </p:sp>
      <p:sp>
        <p:nvSpPr>
          <p:cNvPr id="3" name="Content Placeholder 2"/>
          <p:cNvSpPr>
            <a:spLocks noGrp="1"/>
          </p:cNvSpPr>
          <p:nvPr>
            <p:ph idx="1"/>
          </p:nvPr>
        </p:nvSpPr>
        <p:spPr/>
        <p:txBody>
          <a:bodyPr>
            <a:normAutofit/>
          </a:bodyPr>
          <a:lstStyle/>
          <a:p>
            <a:r>
              <a:rPr lang="es-ES" sz="2000" dirty="0"/>
              <a:t>La Cinemática: </a:t>
            </a:r>
          </a:p>
          <a:p>
            <a:pPr lvl="1"/>
            <a:r>
              <a:rPr lang="es-ES" sz="1800" dirty="0"/>
              <a:t>Estudia el movimiento de los cuerpos sin tener en cuenta las causas que lo producen. Se dice que un cuerpo está en movimiento, cuando cambia de posición a través del tiempo.</a:t>
            </a:r>
          </a:p>
          <a:p>
            <a:pPr lvl="1"/>
            <a:r>
              <a:rPr lang="es-ES" sz="1800" dirty="0"/>
              <a:t>Para el estudio de los objetos, nos referiremos a estos teniendo en cuenta únicamente el desplazamiento y la localización de los mismos, mediante un punto en la trayectoria sin considerar sus dimensiones.</a:t>
            </a:r>
          </a:p>
          <a:p>
            <a:pPr lvl="1"/>
            <a:r>
              <a:rPr lang="es-ES" sz="1800" dirty="0"/>
              <a:t>En cinemática tenemos dos variables básicas que son la posición (x) y el tiempo (t), y el propósito final de nuestro estudio consistirá en obtener la expresión matemática que vincule x con t.</a:t>
            </a:r>
          </a:p>
          <a:p>
            <a:endParaRPr lang="es-ES" dirty="0"/>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448234" y="5619480"/>
                <a:ext cx="8238565"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es-ES" sz="1600" b="1" i="1" dirty="0"/>
                  <a:t>(*) P</a:t>
                </a:r>
                <a14:m>
                  <m:oMath xmlns:m="http://schemas.openxmlformats.org/officeDocument/2006/math">
                    <m:r>
                      <a:rPr lang="es-AR" sz="1600" b="1" i="1" smtClean="0">
                        <a:latin typeface="Cambria Math" panose="02040503050406030204" pitchFamily="18" charset="0"/>
                      </a:rPr>
                      <m:t>𝒂𝒓𝒕</m:t>
                    </m:r>
                    <m:r>
                      <a:rPr lang="es-AR" sz="1600" b="1" i="1" smtClean="0">
                        <a:latin typeface="Cambria Math" panose="02040503050406030204" pitchFamily="18" charset="0"/>
                      </a:rPr>
                      <m:t>í</m:t>
                    </m:r>
                    <m:r>
                      <a:rPr lang="es-AR" sz="1600" b="1" i="1" smtClean="0">
                        <a:latin typeface="Cambria Math" panose="02040503050406030204" pitchFamily="18" charset="0"/>
                      </a:rPr>
                      <m:t>𝒄𝒖𝒍𝒂</m:t>
                    </m:r>
                  </m:oMath>
                </a14:m>
                <a:r>
                  <a:rPr lang="es-ES" sz="1600" dirty="0"/>
                  <a:t>:  </a:t>
                </a:r>
                <a:r>
                  <a:rPr lang="es-AR" sz="1600" dirty="0"/>
                  <a:t>es el cuerpo u objeto sobre el cual estamos estudiando su movimiento. A este los idealizamos y nos abstraemos del tamaño y forma, pudiéndolo considerar como si fuera una partícula (un punto)</a:t>
                </a:r>
                <a:endParaRPr lang="es-AR" sz="1600" i="1" dirty="0">
                  <a:latin typeface="Cambria Math"/>
                </a:endParaRPr>
              </a:p>
              <a:p>
                <a:pPr marL="457200" lvl="1" indent="0" algn="just">
                  <a:buFont typeface="Arial" panose="020B0604020202020204" pitchFamily="34" charset="0"/>
                  <a:buNone/>
                </a:pPr>
                <a:endParaRPr lang="es-ES" sz="1600"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48234" y="5619480"/>
                <a:ext cx="8238565" cy="838200"/>
              </a:xfrm>
              <a:prstGeom prst="rect">
                <a:avLst/>
              </a:prstGeom>
              <a:blipFill rotWithShape="0">
                <a:blip r:embed="rId3"/>
                <a:stretch>
                  <a:fillRect l="-444" t="-2190" r="-370" b="-8029"/>
                </a:stretch>
              </a:blipFill>
            </p:spPr>
            <p:txBody>
              <a:bodyPr/>
              <a:lstStyle/>
              <a:p>
                <a:r>
                  <a:rPr lang="es-ES_tradnl">
                    <a:noFill/>
                  </a:rPr>
                  <a:t> </a:t>
                </a:r>
              </a:p>
            </p:txBody>
          </p:sp>
        </mc:Fallback>
      </mc:AlternateContent>
    </p:spTree>
    <p:extLst>
      <p:ext uri="{BB962C8B-B14F-4D97-AF65-F5344CB8AC3E}">
        <p14:creationId xmlns:p14="http://schemas.microsoft.com/office/powerpoint/2010/main" val="4182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t>UNIDAD 1 – CINEMÁTICA DE LA PARTÍCULA</a:t>
            </a:r>
            <a:br>
              <a:rPr lang="es-ES" dirty="0"/>
            </a:br>
            <a:r>
              <a:rPr lang="es-ES" dirty="0"/>
              <a:t>sistemas de referencia</a:t>
            </a:r>
          </a:p>
        </p:txBody>
      </p:sp>
      <p:sp>
        <p:nvSpPr>
          <p:cNvPr id="3" name="Content Placeholder 2"/>
          <p:cNvSpPr>
            <a:spLocks noGrp="1"/>
          </p:cNvSpPr>
          <p:nvPr>
            <p:ph idx="1"/>
          </p:nvPr>
        </p:nvSpPr>
        <p:spPr>
          <a:xfrm>
            <a:off x="304800" y="1676400"/>
            <a:ext cx="8534400" cy="1482237"/>
          </a:xfrm>
        </p:spPr>
        <p:txBody>
          <a:bodyPr>
            <a:normAutofit/>
          </a:bodyPr>
          <a:lstStyle/>
          <a:p>
            <a:pPr algn="just"/>
            <a:r>
              <a:rPr lang="es-ES" sz="1600" dirty="0"/>
              <a:t>Como tanto el origen de un movimiento como el sentido en el cual se moverá son elecciones que pueden variar con diferentes observadores. Para poder estudiar cualquier movimiento, es fundamental adoptar previamente un sistema de referencia; que consistirá en uno (o más) ejes cartesianos, respecto del cual (o de los cuales) puedan expresarse las coordenadas que ubiquen a nuestra partícula en un instante dado.</a:t>
            </a:r>
          </a:p>
        </p:txBody>
      </p:sp>
      <p:grpSp>
        <p:nvGrpSpPr>
          <p:cNvPr id="4" name="Group 3"/>
          <p:cNvGrpSpPr/>
          <p:nvPr/>
        </p:nvGrpSpPr>
        <p:grpSpPr>
          <a:xfrm>
            <a:off x="5048818" y="2980354"/>
            <a:ext cx="3637982" cy="3191846"/>
            <a:chOff x="4800600" y="2945359"/>
            <a:chExt cx="3973982" cy="3486641"/>
          </a:xfrm>
        </p:grpSpPr>
        <p:cxnSp>
          <p:nvCxnSpPr>
            <p:cNvPr id="5" name="4 Conector recto de flecha"/>
            <p:cNvCxnSpPr/>
            <p:nvPr/>
          </p:nvCxnSpPr>
          <p:spPr>
            <a:xfrm>
              <a:off x="5390582" y="3276600"/>
              <a:ext cx="3384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a:off x="5619182" y="3048000"/>
              <a:ext cx="0" cy="338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7 Forma libre"/>
            <p:cNvSpPr/>
            <p:nvPr/>
          </p:nvSpPr>
          <p:spPr>
            <a:xfrm>
              <a:off x="5305417" y="3083859"/>
              <a:ext cx="2414188" cy="2994212"/>
            </a:xfrm>
            <a:custGeom>
              <a:avLst/>
              <a:gdLst>
                <a:gd name="connsiteX0" fmla="*/ 0 w 2414188"/>
                <a:gd name="connsiteY0" fmla="*/ 0 h 2994212"/>
                <a:gd name="connsiteX1" fmla="*/ 2151530 w 2414188"/>
                <a:gd name="connsiteY1" fmla="*/ 1613647 h 2994212"/>
                <a:gd name="connsiteX2" fmla="*/ 1900518 w 2414188"/>
                <a:gd name="connsiteY2" fmla="*/ 2169459 h 2994212"/>
                <a:gd name="connsiteX3" fmla="*/ 2402541 w 2414188"/>
                <a:gd name="connsiteY3" fmla="*/ 2474259 h 2994212"/>
                <a:gd name="connsiteX4" fmla="*/ 1308847 w 2414188"/>
                <a:gd name="connsiteY4" fmla="*/ 2994212 h 2994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188" h="2994212">
                  <a:moveTo>
                    <a:pt x="0" y="0"/>
                  </a:moveTo>
                  <a:cubicBezTo>
                    <a:pt x="917388" y="626035"/>
                    <a:pt x="1834777" y="1252071"/>
                    <a:pt x="2151530" y="1613647"/>
                  </a:cubicBezTo>
                  <a:cubicBezTo>
                    <a:pt x="2468283" y="1975223"/>
                    <a:pt x="1858683" y="2026024"/>
                    <a:pt x="1900518" y="2169459"/>
                  </a:cubicBezTo>
                  <a:cubicBezTo>
                    <a:pt x="1942353" y="2312894"/>
                    <a:pt x="2501153" y="2336800"/>
                    <a:pt x="2402541" y="2474259"/>
                  </a:cubicBezTo>
                  <a:cubicBezTo>
                    <a:pt x="2303929" y="2611718"/>
                    <a:pt x="1806388" y="2802965"/>
                    <a:pt x="1308847" y="2994212"/>
                  </a:cubicBezTo>
                </a:path>
              </a:pathLst>
            </a:cu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Elipse"/>
            <p:cNvSpPr/>
            <p:nvPr/>
          </p:nvSpPr>
          <p:spPr>
            <a:xfrm>
              <a:off x="6874240" y="5943600"/>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1" name="10 Conector recto"/>
            <p:cNvCxnSpPr/>
            <p:nvPr/>
          </p:nvCxnSpPr>
          <p:spPr>
            <a:xfrm>
              <a:off x="5619182" y="5973296"/>
              <a:ext cx="1291058"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11 Conector recto"/>
            <p:cNvCxnSpPr/>
            <p:nvPr/>
          </p:nvCxnSpPr>
          <p:spPr>
            <a:xfrm>
              <a:off x="6917665" y="3276600"/>
              <a:ext cx="0" cy="2700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8438582" y="3038475"/>
              <a:ext cx="264816" cy="276999"/>
            </a:xfrm>
            <a:prstGeom prst="rect">
              <a:avLst/>
            </a:prstGeom>
            <a:noFill/>
          </p:spPr>
          <p:txBody>
            <a:bodyPr wrap="none" rtlCol="0">
              <a:spAutoFit/>
            </a:bodyPr>
            <a:lstStyle/>
            <a:p>
              <a:r>
                <a:rPr lang="es-AR" sz="1200" dirty="0"/>
                <a:t>X</a:t>
              </a:r>
            </a:p>
          </p:txBody>
        </p:sp>
        <p:sp>
          <p:nvSpPr>
            <p:cNvPr id="15" name="14 CuadroTexto"/>
            <p:cNvSpPr txBox="1"/>
            <p:nvPr/>
          </p:nvSpPr>
          <p:spPr>
            <a:xfrm>
              <a:off x="5305417" y="6155001"/>
              <a:ext cx="260008" cy="276999"/>
            </a:xfrm>
            <a:prstGeom prst="rect">
              <a:avLst/>
            </a:prstGeom>
            <a:noFill/>
          </p:spPr>
          <p:txBody>
            <a:bodyPr wrap="none" rtlCol="0">
              <a:spAutoFit/>
            </a:bodyPr>
            <a:lstStyle/>
            <a:p>
              <a:r>
                <a:rPr lang="es-AR" sz="1200" dirty="0"/>
                <a:t>Y</a:t>
              </a:r>
            </a:p>
          </p:txBody>
        </p:sp>
        <p:sp>
          <p:nvSpPr>
            <p:cNvPr id="16" name="15 CuadroTexto"/>
            <p:cNvSpPr txBox="1"/>
            <p:nvPr/>
          </p:nvSpPr>
          <p:spPr>
            <a:xfrm>
              <a:off x="6741832" y="2945359"/>
              <a:ext cx="764825" cy="276999"/>
            </a:xfrm>
            <a:prstGeom prst="rect">
              <a:avLst/>
            </a:prstGeom>
            <a:noFill/>
          </p:spPr>
          <p:txBody>
            <a:bodyPr wrap="none" rtlCol="0">
              <a:spAutoFit/>
            </a:bodyPr>
            <a:lstStyle/>
            <a:p>
              <a:r>
                <a:rPr lang="es-AR" sz="1200" dirty="0"/>
                <a:t>X destino</a:t>
              </a:r>
            </a:p>
          </p:txBody>
        </p:sp>
        <p:sp>
          <p:nvSpPr>
            <p:cNvPr id="17" name="16 CuadroTexto"/>
            <p:cNvSpPr txBox="1"/>
            <p:nvPr/>
          </p:nvSpPr>
          <p:spPr>
            <a:xfrm>
              <a:off x="4800600" y="5741509"/>
              <a:ext cx="760016" cy="276999"/>
            </a:xfrm>
            <a:prstGeom prst="rect">
              <a:avLst/>
            </a:prstGeom>
            <a:noFill/>
          </p:spPr>
          <p:txBody>
            <a:bodyPr wrap="none" rtlCol="0">
              <a:spAutoFit/>
            </a:bodyPr>
            <a:lstStyle/>
            <a:p>
              <a:r>
                <a:rPr lang="es-AR" sz="1200" dirty="0"/>
                <a:t>Y destino</a:t>
              </a:r>
            </a:p>
          </p:txBody>
        </p:sp>
        <p:sp>
          <p:nvSpPr>
            <p:cNvPr id="18" name="17 CuadroTexto"/>
            <p:cNvSpPr txBox="1"/>
            <p:nvPr/>
          </p:nvSpPr>
          <p:spPr>
            <a:xfrm>
              <a:off x="6908140" y="5979600"/>
              <a:ext cx="663836" cy="276999"/>
            </a:xfrm>
            <a:prstGeom prst="rect">
              <a:avLst/>
            </a:prstGeom>
            <a:noFill/>
          </p:spPr>
          <p:txBody>
            <a:bodyPr wrap="none" rtlCol="0">
              <a:spAutoFit/>
            </a:bodyPr>
            <a:lstStyle/>
            <a:p>
              <a:r>
                <a:rPr lang="es-AR" sz="1200" dirty="0"/>
                <a:t>Destino</a:t>
              </a:r>
            </a:p>
          </p:txBody>
        </p:sp>
        <p:cxnSp>
          <p:nvCxnSpPr>
            <p:cNvPr id="20" name="19 Conector recto de flecha"/>
            <p:cNvCxnSpPr>
              <a:endCxn id="9" idx="1"/>
            </p:cNvCxnSpPr>
            <p:nvPr/>
          </p:nvCxnSpPr>
          <p:spPr>
            <a:xfrm>
              <a:off x="5619182" y="3276600"/>
              <a:ext cx="1265602" cy="2677544"/>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20 CuadroTexto"/>
                <p:cNvSpPr txBox="1"/>
                <p:nvPr/>
              </p:nvSpPr>
              <p:spPr>
                <a:xfrm>
                  <a:off x="5987167" y="4626600"/>
                  <a:ext cx="29706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AR" sz="1200" b="0" i="1" smtClean="0">
                                <a:latin typeface="Cambria Math" panose="02040503050406030204" pitchFamily="18" charset="0"/>
                              </a:rPr>
                            </m:ctrlPr>
                          </m:accPr>
                          <m:e>
                            <m:r>
                              <a:rPr lang="es-AR" sz="1200" b="0" i="1" smtClean="0">
                                <a:latin typeface="Cambria Math"/>
                              </a:rPr>
                              <m:t>𝑟</m:t>
                            </m:r>
                          </m:e>
                        </m:acc>
                      </m:oMath>
                    </m:oMathPara>
                  </a14:m>
                  <a:endParaRPr lang="es-AR" sz="1200" dirty="0"/>
                </a:p>
              </p:txBody>
            </p:sp>
          </mc:Choice>
          <mc:Fallback xmlns="">
            <p:sp>
              <p:nvSpPr>
                <p:cNvPr id="21" name="20 CuadroTexto"/>
                <p:cNvSpPr txBox="1">
                  <a:spLocks noRot="1" noChangeAspect="1" noMove="1" noResize="1" noEditPoints="1" noAdjustHandles="1" noChangeArrowheads="1" noChangeShapeType="1" noTextEdit="1"/>
                </p:cNvSpPr>
                <p:nvPr/>
              </p:nvSpPr>
              <p:spPr>
                <a:xfrm>
                  <a:off x="5987167" y="4626600"/>
                  <a:ext cx="297069" cy="276999"/>
                </a:xfrm>
                <a:prstGeom prst="rect">
                  <a:avLst/>
                </a:prstGeom>
                <a:blipFill rotWithShape="1">
                  <a:blip r:embed="rId3"/>
                  <a:stretch>
                    <a:fillRect/>
                  </a:stretch>
                </a:blipFill>
              </p:spPr>
              <p:txBody>
                <a:bodyPr/>
                <a:lstStyle/>
                <a:p>
                  <a:r>
                    <a:rPr lang="es-ES">
                      <a:noFill/>
                    </a:rPr>
                    <a:t> </a:t>
                  </a:r>
                </a:p>
              </p:txBody>
            </p:sp>
          </mc:Fallback>
        </mc:AlternateContent>
      </p:grpSp>
      <p:sp>
        <p:nvSpPr>
          <p:cNvPr id="19" name="Content Placeholder 2"/>
          <p:cNvSpPr txBox="1">
            <a:spLocks/>
          </p:cNvSpPr>
          <p:nvPr/>
        </p:nvSpPr>
        <p:spPr>
          <a:xfrm>
            <a:off x="304800" y="3444128"/>
            <a:ext cx="4267200" cy="275927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s-ES" sz="1600" dirty="0"/>
          </a:p>
          <a:p>
            <a:pPr algn="just"/>
            <a:r>
              <a:rPr lang="es-ES" sz="1600" dirty="0"/>
              <a:t>Elegir un sistema de referencia significa adoptar 2 cosas: </a:t>
            </a:r>
          </a:p>
          <a:p>
            <a:pPr lvl="1" algn="just"/>
            <a:r>
              <a:rPr lang="es-ES" sz="1600" dirty="0"/>
              <a:t>Adoptar un origen (dónde estará el cero) </a:t>
            </a:r>
          </a:p>
          <a:p>
            <a:pPr lvl="1" algn="just"/>
            <a:r>
              <a:rPr lang="es-ES" sz="1600" dirty="0"/>
              <a:t>Adoptar un sentido (cómo graduar el eje)</a:t>
            </a:r>
          </a:p>
        </p:txBody>
      </p:sp>
    </p:spTree>
    <p:extLst>
      <p:ext uri="{BB962C8B-B14F-4D97-AF65-F5344CB8AC3E}">
        <p14:creationId xmlns:p14="http://schemas.microsoft.com/office/powerpoint/2010/main" val="253391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UNIDAD 1 – CINEMÁTICA DE LA PARTÍCULA</a:t>
            </a:r>
            <a:br>
              <a:rPr lang="es-ES" dirty="0"/>
            </a:br>
            <a:r>
              <a:rPr lang="es-ES" dirty="0"/>
              <a:t>Posición, movimiento, trayectoria</a:t>
            </a:r>
          </a:p>
        </p:txBody>
      </p:sp>
      <p:sp>
        <p:nvSpPr>
          <p:cNvPr id="3" name="Content Placeholder 2"/>
          <p:cNvSpPr>
            <a:spLocks noGrp="1"/>
          </p:cNvSpPr>
          <p:nvPr>
            <p:ph idx="1"/>
          </p:nvPr>
        </p:nvSpPr>
        <p:spPr>
          <a:xfrm>
            <a:off x="304800" y="1600200"/>
            <a:ext cx="8534400" cy="381000"/>
          </a:xfrm>
        </p:spPr>
        <p:txBody>
          <a:bodyPr>
            <a:normAutofit/>
          </a:bodyPr>
          <a:lstStyle/>
          <a:p>
            <a:pPr algn="just"/>
            <a:r>
              <a:rPr lang="es-ES" sz="1600" dirty="0"/>
              <a:t>Para poder describir el movimiento de la partícula, necesitamos los siguientes conceptos:</a:t>
            </a:r>
          </a:p>
        </p:txBody>
      </p:sp>
      <p:sp>
        <p:nvSpPr>
          <p:cNvPr id="4" name="3 CuadroTexto"/>
          <p:cNvSpPr txBox="1"/>
          <p:nvPr/>
        </p:nvSpPr>
        <p:spPr>
          <a:xfrm>
            <a:off x="76200" y="1103868"/>
            <a:ext cx="1725729" cy="307777"/>
          </a:xfrm>
          <a:prstGeom prst="rect">
            <a:avLst/>
          </a:prstGeom>
          <a:noFill/>
        </p:spPr>
        <p:txBody>
          <a:bodyPr wrap="none" rtlCol="0">
            <a:spAutoFit/>
          </a:bodyPr>
          <a:lstStyle/>
          <a:p>
            <a:r>
              <a:rPr lang="es-AR" sz="1400" dirty="0">
                <a:solidFill>
                  <a:schemeClr val="bg1">
                    <a:lumMod val="50000"/>
                  </a:schemeClr>
                </a:solidFill>
              </a:rPr>
              <a:t>Ejercicios: 2.02 - 2.04</a:t>
            </a:r>
          </a:p>
        </p:txBody>
      </p:sp>
      <p:sp>
        <p:nvSpPr>
          <p:cNvPr id="14" name="Content Placeholder 2"/>
          <p:cNvSpPr txBox="1">
            <a:spLocks/>
          </p:cNvSpPr>
          <p:nvPr/>
        </p:nvSpPr>
        <p:spPr>
          <a:xfrm>
            <a:off x="335280" y="1981200"/>
            <a:ext cx="530352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b="1" i="1" dirty="0"/>
              <a:t>Posición</a:t>
            </a:r>
            <a:r>
              <a:rPr lang="es-ES" sz="1600" dirty="0"/>
              <a:t>:  </a:t>
            </a:r>
            <a:r>
              <a:rPr lang="es-AR" sz="1600" dirty="0"/>
              <a:t>x</a:t>
            </a:r>
            <a:endParaRPr lang="es-AR" sz="1600" i="1" dirty="0">
              <a:latin typeface="Cambria Math"/>
            </a:endParaRPr>
          </a:p>
          <a:p>
            <a:pPr marL="457200" lvl="1" indent="0" algn="just">
              <a:buFont typeface="Arial" panose="020B0604020202020204" pitchFamily="34" charset="0"/>
              <a:buNone/>
            </a:pPr>
            <a:endParaRPr lang="es-ES" sz="1600" dirty="0"/>
          </a:p>
        </p:txBody>
      </p:sp>
    </p:spTree>
    <p:extLst>
      <p:ext uri="{BB962C8B-B14F-4D97-AF65-F5344CB8AC3E}">
        <p14:creationId xmlns:p14="http://schemas.microsoft.com/office/powerpoint/2010/main" val="1609015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Desplazamiento, Velocidad y aceleración</a:t>
            </a:r>
          </a:p>
        </p:txBody>
      </p:sp>
      <p:sp>
        <p:nvSpPr>
          <p:cNvPr id="3" name="Content Placeholder 2"/>
          <p:cNvSpPr>
            <a:spLocks noGrp="1"/>
          </p:cNvSpPr>
          <p:nvPr>
            <p:ph idx="1"/>
          </p:nvPr>
        </p:nvSpPr>
        <p:spPr>
          <a:xfrm>
            <a:off x="304800" y="1600200"/>
            <a:ext cx="8534400" cy="381000"/>
          </a:xfrm>
        </p:spPr>
        <p:txBody>
          <a:bodyPr>
            <a:normAutofit/>
          </a:bodyPr>
          <a:lstStyle/>
          <a:p>
            <a:pPr algn="just"/>
            <a:r>
              <a:rPr lang="es-ES" sz="1600" dirty="0"/>
              <a:t>Para poder describir el movimiento de la partícula, necesitamos los siguientes conceptos:</a:t>
            </a: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335280" y="1981200"/>
                <a:ext cx="530352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b="1" i="1" dirty="0"/>
                  <a:t>Desplazamiento </a:t>
                </a:r>
                <a14:m>
                  <m:oMath xmlns:m="http://schemas.openxmlformats.org/officeDocument/2006/math">
                    <m:r>
                      <a:rPr lang="el-GR" sz="1600" b="1" i="1">
                        <a:latin typeface="Cambria Math"/>
                      </a:rPr>
                      <m:t>𝚫</m:t>
                    </m:r>
                    <m:r>
                      <a:rPr lang="es-ES" sz="1600" b="1" i="1">
                        <a:latin typeface="Cambria Math"/>
                      </a:rPr>
                      <m:t>𝐱</m:t>
                    </m:r>
                  </m:oMath>
                </a14:m>
                <a:r>
                  <a:rPr lang="es-ES" sz="1600" dirty="0"/>
                  <a:t>:  es la diferencia entre la posición final y la inicial. Este no puede coincidir con la longitud del camino recorrido. </a:t>
                </a:r>
                <a:endParaRPr lang="es-AR" sz="1600" i="1" dirty="0">
                  <a:latin typeface="Cambria Math"/>
                </a:endParaRPr>
              </a:p>
              <a:p>
                <a:pPr marL="457200" lvl="1" indent="0" algn="just">
                  <a:buFont typeface="Arial" panose="020B0604020202020204" pitchFamily="34" charset="0"/>
                  <a:buNone/>
                </a:pPr>
                <a:endParaRPr lang="es-ES" sz="160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35280" y="1981200"/>
                <a:ext cx="5303520" cy="838200"/>
              </a:xfrm>
              <a:prstGeom prst="rect">
                <a:avLst/>
              </a:prstGeom>
              <a:blipFill rotWithShape="0">
                <a:blip r:embed="rId3"/>
                <a:stretch>
                  <a:fillRect t="-2174" r="-575" b="-7246"/>
                </a:stretch>
              </a:blipFill>
            </p:spPr>
            <p:txBody>
              <a:bodyPr/>
              <a:lstStyle/>
              <a:p>
                <a:r>
                  <a:rPr lang="es-ES">
                    <a:noFill/>
                  </a:rPr>
                  <a:t> </a:t>
                </a:r>
              </a:p>
            </p:txBody>
          </p:sp>
        </mc:Fallback>
      </mc:AlternateContent>
      <p:sp>
        <p:nvSpPr>
          <p:cNvPr id="6" name="Content Placeholder 2"/>
          <p:cNvSpPr txBox="1">
            <a:spLocks/>
          </p:cNvSpPr>
          <p:nvPr/>
        </p:nvSpPr>
        <p:spPr>
          <a:xfrm>
            <a:off x="335280" y="5029200"/>
            <a:ext cx="5303520" cy="64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b="1" i="1" dirty="0"/>
              <a:t>Aceleración</a:t>
            </a:r>
            <a:r>
              <a:rPr lang="es-ES" sz="1600" dirty="0"/>
              <a:t>: cuando la velocidad de un móvil varía con el tiempo, se dice que tiene aceleración.</a:t>
            </a:r>
          </a:p>
        </p:txBody>
      </p:sp>
      <p:pic>
        <p:nvPicPr>
          <p:cNvPr id="7" name="Picture 6"/>
          <p:cNvPicPr>
            <a:picLocks noChangeAspect="1"/>
          </p:cNvPicPr>
          <p:nvPr/>
        </p:nvPicPr>
        <p:blipFill>
          <a:blip r:embed="rId4"/>
          <a:stretch>
            <a:fillRect/>
          </a:stretch>
        </p:blipFill>
        <p:spPr>
          <a:xfrm>
            <a:off x="6353525" y="1912097"/>
            <a:ext cx="1817914" cy="623794"/>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6110307" y="2480822"/>
                <a:ext cx="23043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atin typeface="Cambria Math"/>
                        </a:rPr>
                        <m:t>Δ</m:t>
                      </m:r>
                      <m:r>
                        <m:rPr>
                          <m:sty m:val="p"/>
                        </m:rPr>
                        <a:rPr lang="es-ES">
                          <a:latin typeface="Cambria Math"/>
                        </a:rPr>
                        <m:t>x</m:t>
                      </m:r>
                      <m:r>
                        <a:rPr lang="es-ES">
                          <a:latin typeface="Cambria Math"/>
                        </a:rPr>
                        <m:t> = </m:t>
                      </m:r>
                      <m:sSub>
                        <m:sSubPr>
                          <m:ctrlPr>
                            <a:rPr lang="es-ES" i="1">
                              <a:latin typeface="Cambria Math" panose="02040503050406030204" pitchFamily="18" charset="0"/>
                            </a:rPr>
                          </m:ctrlPr>
                        </m:sSubPr>
                        <m:e>
                          <m:r>
                            <m:rPr>
                              <m:sty m:val="p"/>
                            </m:rPr>
                            <a:rPr lang="es-AR">
                              <a:latin typeface="Cambria Math"/>
                            </a:rPr>
                            <m:t>X</m:t>
                          </m:r>
                        </m:e>
                        <m:sub>
                          <m:r>
                            <m:rPr>
                              <m:sty m:val="p"/>
                            </m:rPr>
                            <a:rPr lang="es-AR">
                              <a:latin typeface="Cambria Math"/>
                            </a:rPr>
                            <m:t>Final</m:t>
                          </m:r>
                        </m:sub>
                      </m:sSub>
                      <m:r>
                        <a:rPr lang="es-ES">
                          <a:latin typeface="Cambria Math"/>
                        </a:rPr>
                        <m:t> –</m:t>
                      </m:r>
                      <m:sSub>
                        <m:sSubPr>
                          <m:ctrlPr>
                            <a:rPr lang="es-ES" i="1">
                              <a:latin typeface="Cambria Math" panose="02040503050406030204" pitchFamily="18" charset="0"/>
                            </a:rPr>
                          </m:ctrlPr>
                        </m:sSubPr>
                        <m:e>
                          <m:r>
                            <m:rPr>
                              <m:sty m:val="p"/>
                            </m:rPr>
                            <a:rPr lang="es-AR">
                              <a:latin typeface="Cambria Math"/>
                            </a:rPr>
                            <m:t>X</m:t>
                          </m:r>
                        </m:e>
                        <m:sub>
                          <m:r>
                            <m:rPr>
                              <m:sty m:val="p"/>
                            </m:rPr>
                            <a:rPr lang="es-AR">
                              <a:latin typeface="Cambria Math"/>
                            </a:rPr>
                            <m:t>Inicial</m:t>
                          </m:r>
                        </m:sub>
                      </m:sSub>
                    </m:oMath>
                  </m:oMathPara>
                </a14:m>
                <a:endParaRPr lang="es-ES" dirty="0"/>
              </a:p>
            </p:txBody>
          </p:sp>
        </mc:Choice>
        <mc:Fallback xmlns="">
          <p:sp>
            <p:nvSpPr>
              <p:cNvPr id="8" name="Rectangle 7"/>
              <p:cNvSpPr>
                <a:spLocks noRot="1" noChangeAspect="1" noMove="1" noResize="1" noEditPoints="1" noAdjustHandles="1" noChangeArrowheads="1" noChangeShapeType="1" noTextEdit="1"/>
              </p:cNvSpPr>
              <p:nvPr/>
            </p:nvSpPr>
            <p:spPr>
              <a:xfrm>
                <a:off x="6110307" y="2480822"/>
                <a:ext cx="2304349" cy="369332"/>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335280" y="2895600"/>
                <a:ext cx="5303520" cy="128016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b="1" i="1" dirty="0"/>
                  <a:t>Velocidad media </a:t>
                </a:r>
                <a:r>
                  <a:rPr lang="es-ES" sz="1600" b="1" i="1" baseline="30000" dirty="0"/>
                  <a:t>(1)</a:t>
                </a:r>
                <a:r>
                  <a:rPr lang="es-ES" sz="1600" dirty="0"/>
                  <a:t>: es el cociente entre el desplazamiento y el intervalo de tiempo correspondiente. La </a:t>
                </a:r>
                <a14:m>
                  <m:oMath xmlns:m="http://schemas.openxmlformats.org/officeDocument/2006/math">
                    <m:sSub>
                      <m:sSubPr>
                        <m:ctrlPr>
                          <a:rPr lang="es-AR" sz="1600" i="1" smtClean="0">
                            <a:latin typeface="Cambria Math" panose="02040503050406030204" pitchFamily="18" charset="0"/>
                          </a:rPr>
                        </m:ctrlPr>
                      </m:sSubPr>
                      <m:e>
                        <m:r>
                          <a:rPr lang="es-AR" sz="1600" i="1" smtClean="0">
                            <a:latin typeface="Cambria Math"/>
                          </a:rPr>
                          <m:t>𝑉</m:t>
                        </m:r>
                      </m:e>
                      <m:sub>
                        <m:r>
                          <a:rPr lang="es-AR" sz="1600" i="1" smtClean="0">
                            <a:latin typeface="Cambria Math"/>
                          </a:rPr>
                          <m:t>𝑚𝑒𝑑</m:t>
                        </m:r>
                      </m:sub>
                    </m:sSub>
                  </m:oMath>
                </a14:m>
                <a:r>
                  <a:rPr lang="es-ES" sz="1600" dirty="0"/>
                  <a:t> es una cantidad vectorial, y su sentido señala el sentido del movimiento de la partícula.</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35280" y="2895600"/>
                <a:ext cx="5303520" cy="1280160"/>
              </a:xfrm>
              <a:prstGeom prst="rect">
                <a:avLst/>
              </a:prstGeom>
              <a:blipFill rotWithShape="0">
                <a:blip r:embed="rId6"/>
                <a:stretch>
                  <a:fillRect t="-3333" r="-575"/>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804368" y="3237393"/>
                <a:ext cx="2544864" cy="596574"/>
              </a:xfrm>
              <a:prstGeom prst="rect">
                <a:avLst/>
              </a:prstGeom>
            </p:spPr>
            <p:txBody>
              <a:bodyPr wrap="none">
                <a:spAutoFit/>
              </a:bodyPr>
              <a:lstStyle/>
              <a:p>
                <a:pPr lvl="1" algn="just"/>
                <a14:m>
                  <m:oMathPara xmlns:m="http://schemas.openxmlformats.org/officeDocument/2006/math">
                    <m:oMathParaPr>
                      <m:jc m:val="centerGroup"/>
                    </m:oMathParaPr>
                    <m:oMath xmlns:m="http://schemas.openxmlformats.org/officeDocument/2006/math">
                      <m:sSub>
                        <m:sSubPr>
                          <m:ctrlPr>
                            <a:rPr lang="el-GR" sz="1600" i="1">
                              <a:latin typeface="Cambria Math" panose="02040503050406030204" pitchFamily="18" charset="0"/>
                            </a:rPr>
                          </m:ctrlPr>
                        </m:sSubPr>
                        <m:e>
                          <m:r>
                            <a:rPr lang="es-AR" sz="1600" i="1">
                              <a:latin typeface="Cambria Math"/>
                            </a:rPr>
                            <m:t>𝑉</m:t>
                          </m:r>
                        </m:e>
                        <m:sub>
                          <m:r>
                            <a:rPr lang="es-AR" sz="1600" i="1">
                              <a:latin typeface="Cambria Math"/>
                            </a:rPr>
                            <m:t>𝑚𝑒𝑑</m:t>
                          </m:r>
                        </m:sub>
                      </m:sSub>
                      <m:r>
                        <a:rPr lang="es-ES" sz="1600">
                          <a:latin typeface="Cambria Math"/>
                        </a:rPr>
                        <m:t> =</m:t>
                      </m:r>
                      <m:f>
                        <m:fPr>
                          <m:ctrlPr>
                            <a:rPr lang="es-ES" sz="1600" i="1">
                              <a:latin typeface="Cambria Math" panose="02040503050406030204" pitchFamily="18" charset="0"/>
                            </a:rPr>
                          </m:ctrlPr>
                        </m:fPr>
                        <m:num>
                          <m:sSub>
                            <m:sSubPr>
                              <m:ctrlPr>
                                <a:rPr lang="es-ES" sz="1600" i="1">
                                  <a:latin typeface="Cambria Math" panose="02040503050406030204" pitchFamily="18" charset="0"/>
                                </a:rPr>
                              </m:ctrlPr>
                            </m:sSubPr>
                            <m:e>
                              <m:r>
                                <a:rPr lang="es-AR" sz="1600">
                                  <a:latin typeface="Cambria Math"/>
                                  <a:ea typeface="Cambria Math"/>
                                </a:rPr>
                                <m:t>∆</m:t>
                              </m:r>
                            </m:e>
                            <m:sub>
                              <m:r>
                                <m:rPr>
                                  <m:sty m:val="p"/>
                                </m:rPr>
                                <a:rPr lang="es-AR" sz="1600">
                                  <a:latin typeface="Cambria Math"/>
                                </a:rPr>
                                <m:t>X</m:t>
                              </m:r>
                            </m:sub>
                          </m:sSub>
                        </m:num>
                        <m:den>
                          <m:sSub>
                            <m:sSubPr>
                              <m:ctrlPr>
                                <a:rPr lang="es-ES" sz="1600" i="1">
                                  <a:latin typeface="Cambria Math" panose="02040503050406030204" pitchFamily="18" charset="0"/>
                                </a:rPr>
                              </m:ctrlPr>
                            </m:sSubPr>
                            <m:e>
                              <m:r>
                                <a:rPr lang="es-AR" sz="1600">
                                  <a:latin typeface="Cambria Math"/>
                                  <a:ea typeface="Cambria Math"/>
                                </a:rPr>
                                <m:t>∆</m:t>
                              </m:r>
                            </m:e>
                            <m:sub>
                              <m:r>
                                <a:rPr lang="es-AR" sz="1600" i="1">
                                  <a:latin typeface="Cambria Math"/>
                                  <a:ea typeface="Cambria Math"/>
                                </a:rPr>
                                <m:t>𝑡</m:t>
                              </m:r>
                            </m:sub>
                          </m:sSub>
                        </m:den>
                      </m:f>
                      <m:r>
                        <a:rPr lang="es-AR" sz="1600">
                          <a:latin typeface="Cambria Math"/>
                        </a:rPr>
                        <m:t>=</m:t>
                      </m:r>
                      <m:f>
                        <m:fPr>
                          <m:ctrlPr>
                            <a:rPr lang="es-AR" sz="1600" i="1">
                              <a:latin typeface="Cambria Math" panose="02040503050406030204" pitchFamily="18" charset="0"/>
                            </a:rPr>
                          </m:ctrlPr>
                        </m:fPr>
                        <m:num>
                          <m:sSub>
                            <m:sSubPr>
                              <m:ctrlPr>
                                <a:rPr lang="es-ES" sz="1600" i="1">
                                  <a:latin typeface="Cambria Math" panose="02040503050406030204" pitchFamily="18" charset="0"/>
                                </a:rPr>
                              </m:ctrlPr>
                            </m:sSubPr>
                            <m:e>
                              <m:r>
                                <m:rPr>
                                  <m:sty m:val="p"/>
                                </m:rPr>
                                <a:rPr lang="es-AR" sz="1600">
                                  <a:latin typeface="Cambria Math"/>
                                </a:rPr>
                                <m:t>X</m:t>
                              </m:r>
                            </m:e>
                            <m:sub>
                              <m:r>
                                <a:rPr lang="es-AR" sz="1600">
                                  <a:latin typeface="Cambria Math"/>
                                </a:rPr>
                                <m:t>2</m:t>
                              </m:r>
                            </m:sub>
                          </m:sSub>
                          <m:r>
                            <a:rPr lang="es-ES" sz="1600">
                              <a:latin typeface="Cambria Math"/>
                            </a:rPr>
                            <m:t> –</m:t>
                          </m:r>
                          <m:sSub>
                            <m:sSubPr>
                              <m:ctrlPr>
                                <a:rPr lang="es-ES" sz="1600" i="1">
                                  <a:latin typeface="Cambria Math" panose="02040503050406030204" pitchFamily="18" charset="0"/>
                                </a:rPr>
                              </m:ctrlPr>
                            </m:sSubPr>
                            <m:e>
                              <m:r>
                                <m:rPr>
                                  <m:sty m:val="p"/>
                                </m:rPr>
                                <a:rPr lang="es-AR" sz="1600">
                                  <a:latin typeface="Cambria Math"/>
                                </a:rPr>
                                <m:t>X</m:t>
                              </m:r>
                            </m:e>
                            <m:sub>
                              <m:r>
                                <a:rPr lang="es-AR" sz="1600">
                                  <a:latin typeface="Cambria Math"/>
                                </a:rPr>
                                <m:t>1</m:t>
                              </m:r>
                            </m:sub>
                          </m:sSub>
                        </m:num>
                        <m:den>
                          <m:sSub>
                            <m:sSubPr>
                              <m:ctrlPr>
                                <a:rPr lang="es-ES" sz="1600" i="1">
                                  <a:latin typeface="Cambria Math" panose="02040503050406030204" pitchFamily="18" charset="0"/>
                                </a:rPr>
                              </m:ctrlPr>
                            </m:sSubPr>
                            <m:e>
                              <m:r>
                                <m:rPr>
                                  <m:sty m:val="p"/>
                                </m:rPr>
                                <a:rPr lang="es-AR" sz="1600">
                                  <a:latin typeface="Cambria Math"/>
                                </a:rPr>
                                <m:t>t</m:t>
                              </m:r>
                            </m:e>
                            <m:sub>
                              <m:r>
                                <a:rPr lang="es-AR" sz="1600">
                                  <a:latin typeface="Cambria Math"/>
                                </a:rPr>
                                <m:t>2</m:t>
                              </m:r>
                            </m:sub>
                          </m:sSub>
                          <m:r>
                            <a:rPr lang="es-ES" sz="1600">
                              <a:latin typeface="Cambria Math"/>
                            </a:rPr>
                            <m:t> –</m:t>
                          </m:r>
                          <m:sSub>
                            <m:sSubPr>
                              <m:ctrlPr>
                                <a:rPr lang="es-ES" sz="1600" i="1">
                                  <a:latin typeface="Cambria Math" panose="02040503050406030204" pitchFamily="18" charset="0"/>
                                </a:rPr>
                              </m:ctrlPr>
                            </m:sSubPr>
                            <m:e>
                              <m:r>
                                <m:rPr>
                                  <m:sty m:val="p"/>
                                </m:rPr>
                                <a:rPr lang="es-AR" sz="1600">
                                  <a:latin typeface="Cambria Math"/>
                                </a:rPr>
                                <m:t>t</m:t>
                              </m:r>
                            </m:e>
                            <m:sub>
                              <m:r>
                                <a:rPr lang="es-AR" sz="1600">
                                  <a:latin typeface="Cambria Math"/>
                                </a:rPr>
                                <m:t>1</m:t>
                              </m:r>
                            </m:sub>
                          </m:sSub>
                        </m:den>
                      </m:f>
                    </m:oMath>
                  </m:oMathPara>
                </a14:m>
                <a:endParaRPr lang="es-ES" sz="1600" dirty="0"/>
              </a:p>
            </p:txBody>
          </p:sp>
        </mc:Choice>
        <mc:Fallback xmlns="">
          <p:sp>
            <p:nvSpPr>
              <p:cNvPr id="10" name="Rectangle 9"/>
              <p:cNvSpPr>
                <a:spLocks noRot="1" noChangeAspect="1" noMove="1" noResize="1" noEditPoints="1" noAdjustHandles="1" noChangeArrowheads="1" noChangeShapeType="1" noTextEdit="1"/>
              </p:cNvSpPr>
              <p:nvPr/>
            </p:nvSpPr>
            <p:spPr>
              <a:xfrm>
                <a:off x="5804368" y="3237393"/>
                <a:ext cx="2544864" cy="596574"/>
              </a:xfrm>
              <a:prstGeom prst="rect">
                <a:avLst/>
              </a:prstGeom>
              <a:blipFill rotWithShape="0">
                <a:blip r:embed="rId7"/>
                <a:stretch>
                  <a:fillRect/>
                </a:stretch>
              </a:blipFill>
            </p:spPr>
            <p:txBody>
              <a:bodyPr/>
              <a:lstStyle/>
              <a:p>
                <a:r>
                  <a:rPr lang="es-ES_tradnl">
                    <a:noFill/>
                  </a:rPr>
                  <a:t> </a:t>
                </a:r>
              </a:p>
            </p:txBody>
          </p:sp>
        </mc:Fallback>
      </mc:AlternateContent>
      <p:sp>
        <p:nvSpPr>
          <p:cNvPr id="11" name="Content Placeholder 2"/>
          <p:cNvSpPr txBox="1">
            <a:spLocks/>
          </p:cNvSpPr>
          <p:nvPr/>
        </p:nvSpPr>
        <p:spPr>
          <a:xfrm>
            <a:off x="335280" y="4114800"/>
            <a:ext cx="5303520" cy="8229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lgn="just"/>
            <a:r>
              <a:rPr lang="es-ES" sz="1600" b="1" i="1" dirty="0"/>
              <a:t>Velocidad Instantánea</a:t>
            </a:r>
            <a:r>
              <a:rPr lang="es-ES" sz="1600" dirty="0"/>
              <a:t>: es la velocidad en un determinado instante. Se la define como la derivada del espacio con respecto al tiempo.</a:t>
            </a:r>
          </a:p>
        </p:txBody>
      </p:sp>
      <mc:AlternateContent xmlns:mc="http://schemas.openxmlformats.org/markup-compatibility/2006" xmlns:a14="http://schemas.microsoft.com/office/drawing/2010/main">
        <mc:Choice Requires="a14">
          <p:sp>
            <p:nvSpPr>
              <p:cNvPr id="12" name="Rectangle 11"/>
              <p:cNvSpPr/>
              <p:nvPr/>
            </p:nvSpPr>
            <p:spPr>
              <a:xfrm>
                <a:off x="6492145" y="4193369"/>
                <a:ext cx="1292790" cy="6658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l-GR" i="1">
                              <a:latin typeface="Cambria Math" panose="02040503050406030204" pitchFamily="18" charset="0"/>
                            </a:rPr>
                          </m:ctrlPr>
                        </m:sSubPr>
                        <m:e>
                          <m:r>
                            <a:rPr lang="es-AR" i="1">
                              <a:latin typeface="Cambria Math"/>
                            </a:rPr>
                            <m:t>𝑉</m:t>
                          </m:r>
                        </m:e>
                        <m:sub>
                          <m:r>
                            <a:rPr lang="es-AR" i="1">
                              <a:latin typeface="Cambria Math"/>
                            </a:rPr>
                            <m:t>𝐼𝑛𝑠𝑡</m:t>
                          </m:r>
                        </m:sub>
                      </m:sSub>
                      <m:r>
                        <a:rPr lang="es-ES">
                          <a:latin typeface="Cambria Math"/>
                        </a:rPr>
                        <m:t> =</m:t>
                      </m:r>
                      <m:f>
                        <m:fPr>
                          <m:ctrlPr>
                            <a:rPr lang="es-ES" i="1">
                              <a:latin typeface="Cambria Math" panose="02040503050406030204" pitchFamily="18" charset="0"/>
                            </a:rPr>
                          </m:ctrlPr>
                        </m:fPr>
                        <m:num>
                          <m:sSub>
                            <m:sSubPr>
                              <m:ctrlPr>
                                <a:rPr lang="es-ES" i="1">
                                  <a:latin typeface="Cambria Math" panose="02040503050406030204" pitchFamily="18" charset="0"/>
                                </a:rPr>
                              </m:ctrlPr>
                            </m:sSubPr>
                            <m:e>
                              <m:r>
                                <a:rPr lang="es-ES" i="1">
                                  <a:latin typeface="Cambria Math"/>
                                </a:rPr>
                                <m:t>𝜕</m:t>
                              </m:r>
                            </m:e>
                            <m:sub>
                              <m:r>
                                <a:rPr lang="es-AR" i="1">
                                  <a:latin typeface="Cambria Math"/>
                                </a:rPr>
                                <m:t>𝑋</m:t>
                              </m:r>
                            </m:sub>
                          </m:sSub>
                        </m:num>
                        <m:den>
                          <m:sSub>
                            <m:sSubPr>
                              <m:ctrlPr>
                                <a:rPr lang="es-ES" i="1">
                                  <a:latin typeface="Cambria Math" panose="02040503050406030204" pitchFamily="18" charset="0"/>
                                </a:rPr>
                              </m:ctrlPr>
                            </m:sSubPr>
                            <m:e>
                              <m:r>
                                <a:rPr lang="es-ES" i="1">
                                  <a:latin typeface="Cambria Math"/>
                                </a:rPr>
                                <m:t>𝜕</m:t>
                              </m:r>
                            </m:e>
                            <m:sub>
                              <m:r>
                                <a:rPr lang="es-AR" i="1">
                                  <a:latin typeface="Cambria Math"/>
                                </a:rPr>
                                <m:t>𝑡</m:t>
                              </m:r>
                            </m:sub>
                          </m:sSub>
                        </m:den>
                      </m:f>
                    </m:oMath>
                  </m:oMathPara>
                </a14:m>
                <a:endParaRPr lang="es-ES" dirty="0"/>
              </a:p>
            </p:txBody>
          </p:sp>
        </mc:Choice>
        <mc:Fallback xmlns="">
          <p:sp>
            <p:nvSpPr>
              <p:cNvPr id="12" name="Rectangle 11"/>
              <p:cNvSpPr>
                <a:spLocks noRot="1" noChangeAspect="1" noMove="1" noResize="1" noEditPoints="1" noAdjustHandles="1" noChangeArrowheads="1" noChangeShapeType="1" noTextEdit="1"/>
              </p:cNvSpPr>
              <p:nvPr/>
            </p:nvSpPr>
            <p:spPr>
              <a:xfrm>
                <a:off x="6492145" y="4193369"/>
                <a:ext cx="1292790" cy="665823"/>
              </a:xfrm>
              <a:prstGeom prst="rect">
                <a:avLst/>
              </a:prstGeom>
              <a:blipFill rotWithShape="0">
                <a:blip r:embed="rId8"/>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222475" y="5051755"/>
                <a:ext cx="1702325" cy="594971"/>
              </a:xfrm>
              <a:prstGeom prst="rect">
                <a:avLst/>
              </a:prstGeom>
            </p:spPr>
            <p:txBody>
              <a:bodyPr wrap="none">
                <a:spAutoFit/>
              </a:bodyPr>
              <a:lstStyle/>
              <a:p>
                <a:pPr lvl="1" algn="just"/>
                <a14:m>
                  <m:oMathPara xmlns:m="http://schemas.openxmlformats.org/officeDocument/2006/math">
                    <m:oMathParaPr>
                      <m:jc m:val="centerGroup"/>
                    </m:oMathParaPr>
                    <m:oMath xmlns:m="http://schemas.openxmlformats.org/officeDocument/2006/math">
                      <m:r>
                        <a:rPr lang="es-AR" sz="1600" i="1">
                          <a:latin typeface="Cambria Math"/>
                        </a:rPr>
                        <m:t>𝑎</m:t>
                      </m:r>
                      <m:r>
                        <a:rPr lang="es-ES" sz="1600">
                          <a:latin typeface="Cambria Math"/>
                        </a:rPr>
                        <m:t> =</m:t>
                      </m:r>
                      <m:f>
                        <m:fPr>
                          <m:ctrlPr>
                            <a:rPr lang="es-ES" sz="1600" i="1">
                              <a:latin typeface="Cambria Math" panose="02040503050406030204" pitchFamily="18" charset="0"/>
                            </a:rPr>
                          </m:ctrlPr>
                        </m:fPr>
                        <m:num>
                          <m:sSub>
                            <m:sSubPr>
                              <m:ctrlPr>
                                <a:rPr lang="es-ES" sz="1600" i="1">
                                  <a:latin typeface="Cambria Math" panose="02040503050406030204" pitchFamily="18" charset="0"/>
                                </a:rPr>
                              </m:ctrlPr>
                            </m:sSubPr>
                            <m:e>
                              <m:r>
                                <m:rPr>
                                  <m:sty m:val="p"/>
                                </m:rPr>
                                <a:rPr lang="es-AR" sz="1600">
                                  <a:latin typeface="Cambria Math"/>
                                </a:rPr>
                                <m:t>V</m:t>
                              </m:r>
                            </m:e>
                            <m:sub>
                              <m:r>
                                <a:rPr lang="es-AR" sz="1600">
                                  <a:latin typeface="Cambria Math"/>
                                </a:rPr>
                                <m:t>2</m:t>
                              </m:r>
                            </m:sub>
                          </m:sSub>
                          <m:r>
                            <a:rPr lang="es-ES" sz="1600">
                              <a:latin typeface="Cambria Math"/>
                            </a:rPr>
                            <m:t> –</m:t>
                          </m:r>
                          <m:sSub>
                            <m:sSubPr>
                              <m:ctrlPr>
                                <a:rPr lang="es-ES" sz="1600" i="1">
                                  <a:latin typeface="Cambria Math" panose="02040503050406030204" pitchFamily="18" charset="0"/>
                                </a:rPr>
                              </m:ctrlPr>
                            </m:sSubPr>
                            <m:e>
                              <m:r>
                                <m:rPr>
                                  <m:sty m:val="p"/>
                                </m:rPr>
                                <a:rPr lang="es-AR" sz="1600">
                                  <a:latin typeface="Cambria Math"/>
                                </a:rPr>
                                <m:t>V</m:t>
                              </m:r>
                            </m:e>
                            <m:sub>
                              <m:r>
                                <a:rPr lang="es-AR" sz="1600">
                                  <a:latin typeface="Cambria Math"/>
                                </a:rPr>
                                <m:t>1</m:t>
                              </m:r>
                            </m:sub>
                          </m:sSub>
                        </m:num>
                        <m:den>
                          <m:sSub>
                            <m:sSubPr>
                              <m:ctrlPr>
                                <a:rPr lang="es-ES" sz="1600" i="1">
                                  <a:latin typeface="Cambria Math" panose="02040503050406030204" pitchFamily="18" charset="0"/>
                                </a:rPr>
                              </m:ctrlPr>
                            </m:sSubPr>
                            <m:e>
                              <m:r>
                                <a:rPr lang="es-AR" sz="1600">
                                  <a:latin typeface="Cambria Math"/>
                                  <a:ea typeface="Cambria Math"/>
                                </a:rPr>
                                <m:t>∆</m:t>
                              </m:r>
                            </m:e>
                            <m:sub>
                              <m:r>
                                <a:rPr lang="es-AR" sz="1600" i="1">
                                  <a:latin typeface="Cambria Math"/>
                                  <a:ea typeface="Cambria Math"/>
                                </a:rPr>
                                <m:t>𝑡</m:t>
                              </m:r>
                            </m:sub>
                          </m:sSub>
                        </m:den>
                      </m:f>
                    </m:oMath>
                  </m:oMathPara>
                </a14:m>
                <a:endParaRPr lang="es-ES" sz="1600" dirty="0"/>
              </a:p>
            </p:txBody>
          </p:sp>
        </mc:Choice>
        <mc:Fallback xmlns="">
          <p:sp>
            <p:nvSpPr>
              <p:cNvPr id="13" name="Rectangle 12"/>
              <p:cNvSpPr>
                <a:spLocks noRot="1" noChangeAspect="1" noMove="1" noResize="1" noEditPoints="1" noAdjustHandles="1" noChangeArrowheads="1" noChangeShapeType="1" noTextEdit="1"/>
              </p:cNvSpPr>
              <p:nvPr/>
            </p:nvSpPr>
            <p:spPr>
              <a:xfrm>
                <a:off x="6222475" y="5051755"/>
                <a:ext cx="1702325" cy="594971"/>
              </a:xfrm>
              <a:prstGeom prst="rect">
                <a:avLst/>
              </a:prstGeom>
              <a:blipFill rotWithShape="0">
                <a:blip r:embed="rId9"/>
                <a:stretch>
                  <a:fillRect/>
                </a:stretch>
              </a:blipFill>
            </p:spPr>
            <p:txBody>
              <a:bodyPr/>
              <a:lstStyle/>
              <a:p>
                <a:r>
                  <a:rPr lang="es-ES_tradnl">
                    <a:noFill/>
                  </a:rPr>
                  <a:t> </a:t>
                </a:r>
              </a:p>
            </p:txBody>
          </p:sp>
        </mc:Fallback>
      </mc:AlternateContent>
      <p:sp>
        <p:nvSpPr>
          <p:cNvPr id="14" name="Content Placeholder 2"/>
          <p:cNvSpPr txBox="1">
            <a:spLocks/>
          </p:cNvSpPr>
          <p:nvPr/>
        </p:nvSpPr>
        <p:spPr>
          <a:xfrm>
            <a:off x="318247" y="5861843"/>
            <a:ext cx="8520953" cy="5958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just">
              <a:buNone/>
            </a:pPr>
            <a:r>
              <a:rPr lang="es-ES" sz="1200" b="1" i="1" dirty="0"/>
              <a:t>(1) </a:t>
            </a:r>
            <a:r>
              <a:rPr lang="es-AR" sz="1200" dirty="0"/>
              <a:t>Este tipo forma de calcular la velocidad puede sufrir grandes variaciones con respecto a lo que pasa realmente</a:t>
            </a:r>
            <a:endParaRPr lang="es-ES" sz="1200" dirty="0"/>
          </a:p>
        </p:txBody>
      </p:sp>
    </p:spTree>
    <p:extLst>
      <p:ext uri="{BB962C8B-B14F-4D97-AF65-F5344CB8AC3E}">
        <p14:creationId xmlns:p14="http://schemas.microsoft.com/office/powerpoint/2010/main" val="2015770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rectilíneo uniforme</a:t>
            </a:r>
          </a:p>
        </p:txBody>
      </p:sp>
      <mc:AlternateContent xmlns:mc="http://schemas.openxmlformats.org/markup-compatibility/2006" xmlns:a14="http://schemas.microsoft.com/office/drawing/2010/main">
        <mc:Choice Requires="a14">
          <p:sp>
            <p:nvSpPr>
              <p:cNvPr id="3" name="Content Placeholder 2"/>
              <p:cNvSpPr>
                <a:spLocks noGrp="1" noChangeAspect="1"/>
              </p:cNvSpPr>
              <p:nvPr>
                <p:ph idx="1"/>
              </p:nvPr>
            </p:nvSpPr>
            <p:spPr>
              <a:xfrm>
                <a:off x="457200" y="1600200"/>
                <a:ext cx="8229600" cy="5105400"/>
              </a:xfrm>
            </p:spPr>
            <p:txBody>
              <a:bodyPr>
                <a:noAutofit/>
              </a:bodyPr>
              <a:lstStyle/>
              <a:p>
                <a:pPr algn="just"/>
                <a:r>
                  <a:rPr lang="es-ES" sz="2000" dirty="0"/>
                  <a:t>El Movimiento Rectilíneo Uniforme (MRU) se caracteriza y se define por tener velocidad constante, es decir que la velocidad conserva el módulo y el sentido durante toda la trayectoria.</a:t>
                </a:r>
              </a:p>
              <a:p>
                <a:pPr algn="just"/>
                <a:endParaRPr lang="es-ES" sz="2000" dirty="0"/>
              </a:p>
              <a:p>
                <a:pPr algn="just"/>
                <a:endParaRPr lang="es-ES" sz="2000" dirty="0"/>
              </a:p>
              <a:p>
                <a:pPr algn="just"/>
                <a:endParaRPr lang="es-ES" sz="2000" dirty="0"/>
              </a:p>
              <a:p>
                <a:pPr algn="just"/>
                <a:r>
                  <a:rPr lang="es-ES" sz="2000" dirty="0"/>
                  <a:t>Gráficos:</a:t>
                </a:r>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pPr algn="just">
                  <a:lnSpc>
                    <a:spcPct val="150000"/>
                  </a:lnSpc>
                </a:pPr>
                <a:r>
                  <a:rPr lang="es-ES" sz="2000" dirty="0"/>
                  <a:t>Ecuaciones:  </a:t>
                </a:r>
                <a14:m>
                  <m:oMath xmlns:m="http://schemas.openxmlformats.org/officeDocument/2006/math">
                    <m:r>
                      <a:rPr lang="es-AR" sz="1800" b="0" i="1" smtClean="0">
                        <a:latin typeface="Cambria Math"/>
                      </a:rPr>
                      <m:t>𝑋</m:t>
                    </m:r>
                    <m:r>
                      <a:rPr lang="es-AR" sz="1800" b="0" i="1" smtClean="0">
                        <a:latin typeface="Cambria Math"/>
                      </a:rPr>
                      <m:t>=</m:t>
                    </m:r>
                    <m:sSub>
                      <m:sSubPr>
                        <m:ctrlPr>
                          <a:rPr lang="es-AR" sz="1800" b="0" i="1" smtClean="0">
                            <a:latin typeface="Cambria Math" panose="02040503050406030204" pitchFamily="18" charset="0"/>
                          </a:rPr>
                        </m:ctrlPr>
                      </m:sSubPr>
                      <m:e>
                        <m:r>
                          <a:rPr lang="es-AR" sz="1800" b="0" i="1" smtClean="0">
                            <a:latin typeface="Cambria Math"/>
                          </a:rPr>
                          <m:t>𝑋</m:t>
                        </m:r>
                      </m:e>
                      <m:sub>
                        <m:r>
                          <a:rPr lang="es-AR" sz="1800" b="0" i="1" smtClean="0">
                            <a:latin typeface="Cambria Math"/>
                          </a:rPr>
                          <m:t>𝑜</m:t>
                        </m:r>
                      </m:sub>
                    </m:sSub>
                    <m:r>
                      <a:rPr lang="es-AR" sz="1800" b="0" i="1" smtClean="0">
                        <a:latin typeface="Cambria Math"/>
                      </a:rPr>
                      <m:t>+</m:t>
                    </m:r>
                    <m:r>
                      <a:rPr lang="es-AR" sz="1800" b="0" i="1" smtClean="0">
                        <a:latin typeface="Cambria Math"/>
                      </a:rPr>
                      <m:t>𝑉</m:t>
                    </m:r>
                    <m:r>
                      <a:rPr lang="es-AR" sz="1800" b="0" i="1" smtClean="0">
                        <a:latin typeface="Cambria Math"/>
                      </a:rPr>
                      <m:t>∗</m:t>
                    </m:r>
                    <m:r>
                      <a:rPr lang="es-AR" sz="1800" b="0" i="1" smtClean="0">
                        <a:latin typeface="Cambria Math"/>
                      </a:rPr>
                      <m:t>𝑡</m:t>
                    </m:r>
                  </m:oMath>
                </a14:m>
                <a:endParaRPr lang="es-E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105400"/>
              </a:xfrm>
              <a:blipFill rotWithShape="1">
                <a:blip r:embed="rId3"/>
                <a:stretch>
                  <a:fillRect l="-593" t="-597" r="-741"/>
                </a:stretch>
              </a:blipFill>
            </p:spPr>
            <p:txBody>
              <a:bodyPr/>
              <a:lstStyle/>
              <a:p>
                <a:r>
                  <a:rPr lang="es-ES">
                    <a:noFill/>
                  </a:rPr>
                  <a:t> </a:t>
                </a:r>
              </a:p>
            </p:txBody>
          </p:sp>
        </mc:Fallback>
      </mc:AlternateContent>
      <p:grpSp>
        <p:nvGrpSpPr>
          <p:cNvPr id="28" name="27 Grupo"/>
          <p:cNvGrpSpPr/>
          <p:nvPr/>
        </p:nvGrpSpPr>
        <p:grpSpPr>
          <a:xfrm>
            <a:off x="2362200" y="2502741"/>
            <a:ext cx="4893102" cy="1231059"/>
            <a:chOff x="2362200" y="3340941"/>
            <a:chExt cx="4893102" cy="1231059"/>
          </a:xfrm>
        </p:grpSpPr>
        <p:cxnSp>
          <p:nvCxnSpPr>
            <p:cNvPr id="4" name="3 Conector recto de flecha"/>
            <p:cNvCxnSpPr/>
            <p:nvPr/>
          </p:nvCxnSpPr>
          <p:spPr>
            <a:xfrm>
              <a:off x="2362200" y="3937813"/>
              <a:ext cx="4392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2498175" y="3883813"/>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4374600" y="3883813"/>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5898600" y="3883813"/>
              <a:ext cx="0" cy="10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2365767" y="3652063"/>
              <a:ext cx="264816" cy="276999"/>
            </a:xfrm>
            <a:prstGeom prst="rect">
              <a:avLst/>
            </a:prstGeom>
            <a:noFill/>
          </p:spPr>
          <p:txBody>
            <a:bodyPr wrap="none" rtlCol="0">
              <a:spAutoFit/>
            </a:bodyPr>
            <a:lstStyle/>
            <a:p>
              <a:r>
                <a:rPr lang="es-AR" sz="1200" dirty="0"/>
                <a:t>o</a:t>
              </a:r>
            </a:p>
          </p:txBody>
        </p:sp>
        <mc:AlternateContent xmlns:mc="http://schemas.openxmlformats.org/markup-compatibility/2006" xmlns:a14="http://schemas.microsoft.com/office/drawing/2010/main">
          <mc:Choice Requires="a14">
            <p:sp>
              <p:nvSpPr>
                <p:cNvPr id="10" name="9 CuadroTexto"/>
                <p:cNvSpPr txBox="1"/>
                <p:nvPr/>
              </p:nvSpPr>
              <p:spPr>
                <a:xfrm>
                  <a:off x="4232556" y="3606814"/>
                  <a:ext cx="36061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𝑃</m:t>
                            </m:r>
                          </m:e>
                          <m:sub>
                            <m:r>
                              <a:rPr lang="es-AR" sz="1200" b="0" i="1" smtClean="0">
                                <a:latin typeface="Cambria Math"/>
                              </a:rPr>
                              <m:t>𝑜</m:t>
                            </m:r>
                          </m:sub>
                        </m:sSub>
                      </m:oMath>
                    </m:oMathPara>
                  </a14:m>
                  <a:endParaRPr lang="es-AR" sz="1200"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4232556" y="3606814"/>
                  <a:ext cx="360612" cy="276999"/>
                </a:xfrm>
                <a:prstGeom prst="rect">
                  <a:avLst/>
                </a:prstGeom>
                <a:blipFill rotWithShape="1">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1" name="10 CuadroTexto"/>
                <p:cNvSpPr txBox="1"/>
                <p:nvPr/>
              </p:nvSpPr>
              <p:spPr>
                <a:xfrm>
                  <a:off x="5718294" y="3613952"/>
                  <a:ext cx="42511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𝑃</m:t>
                            </m:r>
                          </m:e>
                          <m:sub/>
                        </m:sSub>
                      </m:oMath>
                    </m:oMathPara>
                  </a14:m>
                  <a:endParaRPr lang="es-AR" sz="1200" dirty="0"/>
                </a:p>
              </p:txBody>
            </p:sp>
          </mc:Choice>
          <mc:Fallback xmlns="">
            <p:sp>
              <p:nvSpPr>
                <p:cNvPr id="11" name="10 CuadroTexto"/>
                <p:cNvSpPr txBox="1">
                  <a:spLocks noRot="1" noChangeAspect="1" noMove="1" noResize="1" noEditPoints="1" noAdjustHandles="1" noChangeArrowheads="1" noChangeShapeType="1" noTextEdit="1"/>
                </p:cNvSpPr>
                <p:nvPr/>
              </p:nvSpPr>
              <p:spPr>
                <a:xfrm>
                  <a:off x="5718294" y="3613952"/>
                  <a:ext cx="425116" cy="276999"/>
                </a:xfrm>
                <a:prstGeom prst="rect">
                  <a:avLst/>
                </a:prstGeom>
                <a:blipFill rotWithShape="1">
                  <a:blip r:embed="rId5"/>
                  <a:stretch>
                    <a:fillRect/>
                  </a:stretch>
                </a:blipFill>
              </p:spPr>
              <p:txBody>
                <a:bodyPr/>
                <a:lstStyle/>
                <a:p>
                  <a:r>
                    <a:rPr lang="es-AR">
                      <a:noFill/>
                    </a:rPr>
                    <a:t> </a:t>
                  </a:r>
                </a:p>
              </p:txBody>
            </p:sp>
          </mc:Fallback>
        </mc:AlternateContent>
        <p:cxnSp>
          <p:nvCxnSpPr>
            <p:cNvPr id="12" name="11 Conector recto"/>
            <p:cNvCxnSpPr/>
            <p:nvPr/>
          </p:nvCxnSpPr>
          <p:spPr>
            <a:xfrm>
              <a:off x="2498175" y="3964813"/>
              <a:ext cx="0" cy="540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5898600" y="3964813"/>
              <a:ext cx="0" cy="540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374600" y="3964813"/>
              <a:ext cx="0" cy="360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2488650" y="4504813"/>
              <a:ext cx="3420000" cy="0"/>
            </a:xfrm>
            <a:prstGeom prst="line">
              <a:avLst/>
            </a:prstGeom>
            <a:ln>
              <a:solidFill>
                <a:schemeClr val="bg1">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2478600" y="4234813"/>
              <a:ext cx="1872000" cy="0"/>
            </a:xfrm>
            <a:prstGeom prst="line">
              <a:avLst/>
            </a:prstGeom>
            <a:ln>
              <a:solidFill>
                <a:schemeClr val="bg1">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4407600" y="4237851"/>
              <a:ext cx="1476000" cy="0"/>
            </a:xfrm>
            <a:prstGeom prst="line">
              <a:avLst/>
            </a:prstGeom>
            <a:ln>
              <a:solidFill>
                <a:schemeClr val="bg1">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18 CuadroTexto"/>
                <p:cNvSpPr txBox="1"/>
                <p:nvPr/>
              </p:nvSpPr>
              <p:spPr>
                <a:xfrm>
                  <a:off x="3234294" y="4007664"/>
                  <a:ext cx="38715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𝑋</m:t>
                            </m:r>
                          </m:e>
                          <m:sub>
                            <m:r>
                              <a:rPr lang="es-AR" sz="1200" b="0" i="1" smtClean="0">
                                <a:latin typeface="Cambria Math"/>
                              </a:rPr>
                              <m:t>𝑜</m:t>
                            </m:r>
                          </m:sub>
                        </m:sSub>
                      </m:oMath>
                    </m:oMathPara>
                  </a14:m>
                  <a:endParaRPr lang="es-AR" sz="1200" dirty="0"/>
                </a:p>
              </p:txBody>
            </p:sp>
          </mc:Choice>
          <mc:Fallback xmlns="">
            <p:sp>
              <p:nvSpPr>
                <p:cNvPr id="19" name="18 CuadroTexto"/>
                <p:cNvSpPr txBox="1">
                  <a:spLocks noRot="1" noChangeAspect="1" noMove="1" noResize="1" noEditPoints="1" noAdjustHandles="1" noChangeArrowheads="1" noChangeShapeType="1" noTextEdit="1"/>
                </p:cNvSpPr>
                <p:nvPr/>
              </p:nvSpPr>
              <p:spPr>
                <a:xfrm>
                  <a:off x="3234294" y="4007664"/>
                  <a:ext cx="387157" cy="276999"/>
                </a:xfrm>
                <a:prstGeom prst="rect">
                  <a:avLst/>
                </a:prstGeom>
                <a:blipFill rotWithShape="1">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0" name="19 CuadroTexto"/>
                <p:cNvSpPr txBox="1"/>
                <p:nvPr/>
              </p:nvSpPr>
              <p:spPr>
                <a:xfrm>
                  <a:off x="4952021" y="4007664"/>
                  <a:ext cx="38645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ea typeface="Cambria Math"/>
                              </a:rPr>
                              <m:t>∆</m:t>
                            </m:r>
                          </m:e>
                          <m:sub>
                            <m:r>
                              <a:rPr lang="es-AR" sz="1200" b="0" i="1" smtClean="0">
                                <a:latin typeface="Cambria Math"/>
                              </a:rPr>
                              <m:t>𝑥</m:t>
                            </m:r>
                          </m:sub>
                        </m:sSub>
                      </m:oMath>
                    </m:oMathPara>
                  </a14:m>
                  <a:endParaRPr lang="es-AR" sz="1200" dirty="0"/>
                </a:p>
              </p:txBody>
            </p:sp>
          </mc:Choice>
          <mc:Fallback xmlns="">
            <p:sp>
              <p:nvSpPr>
                <p:cNvPr id="20" name="19 CuadroTexto"/>
                <p:cNvSpPr txBox="1">
                  <a:spLocks noRot="1" noChangeAspect="1" noMove="1" noResize="1" noEditPoints="1" noAdjustHandles="1" noChangeArrowheads="1" noChangeShapeType="1" noTextEdit="1"/>
                </p:cNvSpPr>
                <p:nvPr/>
              </p:nvSpPr>
              <p:spPr>
                <a:xfrm>
                  <a:off x="4952021" y="4007664"/>
                  <a:ext cx="386452" cy="276999"/>
                </a:xfrm>
                <a:prstGeom prst="rect">
                  <a:avLst/>
                </a:prstGeom>
                <a:blipFill rotWithShape="1">
                  <a:blip r:embed="rId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20 CuadroTexto"/>
                <p:cNvSpPr txBox="1"/>
                <p:nvPr/>
              </p:nvSpPr>
              <p:spPr>
                <a:xfrm>
                  <a:off x="4082855" y="4295001"/>
                  <a:ext cx="42832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𝑋</m:t>
                            </m:r>
                          </m:e>
                          <m:sub/>
                        </m:sSub>
                      </m:oMath>
                    </m:oMathPara>
                  </a14:m>
                  <a:endParaRPr lang="es-AR" sz="1200" dirty="0"/>
                </a:p>
              </p:txBody>
            </p:sp>
          </mc:Choice>
          <mc:Fallback xmlns="">
            <p:sp>
              <p:nvSpPr>
                <p:cNvPr id="21" name="20 CuadroTexto"/>
                <p:cNvSpPr txBox="1">
                  <a:spLocks noRot="1" noChangeAspect="1" noMove="1" noResize="1" noEditPoints="1" noAdjustHandles="1" noChangeArrowheads="1" noChangeShapeType="1" noTextEdit="1"/>
                </p:cNvSpPr>
                <p:nvPr/>
              </p:nvSpPr>
              <p:spPr>
                <a:xfrm>
                  <a:off x="4082855" y="4295001"/>
                  <a:ext cx="428322" cy="276999"/>
                </a:xfrm>
                <a:prstGeom prst="rect">
                  <a:avLst/>
                </a:prstGeom>
                <a:blipFill rotWithShape="1">
                  <a:blip r:embed="rId8"/>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2" name="21 CuadroTexto"/>
                <p:cNvSpPr txBox="1"/>
                <p:nvPr/>
              </p:nvSpPr>
              <p:spPr>
                <a:xfrm>
                  <a:off x="4127591" y="3340941"/>
                  <a:ext cx="5705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r>
                          <a:rPr lang="es-AR" sz="1200" b="0" i="1" smtClean="0">
                            <a:latin typeface="Cambria Math"/>
                          </a:rPr>
                          <m:t>=0</m:t>
                        </m:r>
                      </m:oMath>
                    </m:oMathPara>
                  </a14:m>
                  <a:endParaRPr lang="es-AR" sz="1200" dirty="0"/>
                </a:p>
              </p:txBody>
            </p:sp>
          </mc:Choice>
          <mc:Fallback xmlns="">
            <p:sp>
              <p:nvSpPr>
                <p:cNvPr id="22" name="21 CuadroTexto"/>
                <p:cNvSpPr txBox="1">
                  <a:spLocks noRot="1" noChangeAspect="1" noMove="1" noResize="1" noEditPoints="1" noAdjustHandles="1" noChangeArrowheads="1" noChangeShapeType="1" noTextEdit="1"/>
                </p:cNvSpPr>
                <p:nvPr/>
              </p:nvSpPr>
              <p:spPr>
                <a:xfrm>
                  <a:off x="4127591" y="3340941"/>
                  <a:ext cx="570541" cy="276999"/>
                </a:xfrm>
                <a:prstGeom prst="rect">
                  <a:avLst/>
                </a:prstGeom>
                <a:blipFill rotWithShape="1">
                  <a:blip r:embed="rId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3" name="22 CuadroTexto"/>
                <p:cNvSpPr txBox="1"/>
                <p:nvPr/>
              </p:nvSpPr>
              <p:spPr>
                <a:xfrm>
                  <a:off x="5572869" y="3347305"/>
                  <a:ext cx="58035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r>
                          <a:rPr lang="es-AR" sz="1200" b="0" i="1" smtClean="0">
                            <a:latin typeface="Cambria Math"/>
                          </a:rPr>
                          <m:t>=</m:t>
                        </m:r>
                        <m:r>
                          <a:rPr lang="es-AR" sz="1200" b="0" i="1" smtClean="0">
                            <a:latin typeface="Cambria Math"/>
                          </a:rPr>
                          <m:t>𝑇</m:t>
                        </m:r>
                      </m:oMath>
                    </m:oMathPara>
                  </a14:m>
                  <a:endParaRPr lang="es-AR" sz="1200" dirty="0"/>
                </a:p>
              </p:txBody>
            </p:sp>
          </mc:Choice>
          <mc:Fallback xmlns="">
            <p:sp>
              <p:nvSpPr>
                <p:cNvPr id="23" name="22 CuadroTexto"/>
                <p:cNvSpPr txBox="1">
                  <a:spLocks noRot="1" noChangeAspect="1" noMove="1" noResize="1" noEditPoints="1" noAdjustHandles="1" noChangeArrowheads="1" noChangeShapeType="1" noTextEdit="1"/>
                </p:cNvSpPr>
                <p:nvPr/>
              </p:nvSpPr>
              <p:spPr>
                <a:xfrm>
                  <a:off x="5572869" y="3347305"/>
                  <a:ext cx="580351" cy="276999"/>
                </a:xfrm>
                <a:prstGeom prst="rect">
                  <a:avLst/>
                </a:prstGeom>
                <a:blipFill rotWithShape="1">
                  <a:blip r:embed="rId10"/>
                  <a:stretch>
                    <a:fillRect/>
                  </a:stretch>
                </a:blipFill>
              </p:spPr>
              <p:txBody>
                <a:bodyPr/>
                <a:lstStyle/>
                <a:p>
                  <a:r>
                    <a:rPr lang="es-AR">
                      <a:noFill/>
                    </a:rPr>
                    <a:t> </a:t>
                  </a:r>
                </a:p>
              </p:txBody>
            </p:sp>
          </mc:Fallback>
        </mc:AlternateContent>
        <p:cxnSp>
          <p:nvCxnSpPr>
            <p:cNvPr id="25" name="24 Conector recto de flecha"/>
            <p:cNvCxnSpPr/>
            <p:nvPr/>
          </p:nvCxnSpPr>
          <p:spPr>
            <a:xfrm>
              <a:off x="5908650" y="3934651"/>
              <a:ext cx="457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25 CuadroTexto"/>
                <p:cNvSpPr txBox="1"/>
                <p:nvPr/>
              </p:nvSpPr>
              <p:spPr>
                <a:xfrm>
                  <a:off x="6137250" y="3986318"/>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𝑉</m:t>
                        </m:r>
                      </m:oMath>
                    </m:oMathPara>
                  </a14:m>
                  <a:endParaRPr lang="es-AR" sz="1200" dirty="0"/>
                </a:p>
              </p:txBody>
            </p:sp>
          </mc:Choice>
          <mc:Fallback xmlns="">
            <p:sp>
              <p:nvSpPr>
                <p:cNvPr id="26" name="25 CuadroTexto"/>
                <p:cNvSpPr txBox="1">
                  <a:spLocks noRot="1" noChangeAspect="1" noMove="1" noResize="1" noEditPoints="1" noAdjustHandles="1" noChangeArrowheads="1" noChangeShapeType="1" noTextEdit="1"/>
                </p:cNvSpPr>
                <p:nvPr/>
              </p:nvSpPr>
              <p:spPr>
                <a:xfrm>
                  <a:off x="6137250" y="3986318"/>
                  <a:ext cx="320985" cy="276999"/>
                </a:xfrm>
                <a:prstGeom prst="rect">
                  <a:avLst/>
                </a:prstGeom>
                <a:blipFill rotWithShape="1">
                  <a:blip r:embed="rId1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7" name="26 CuadroTexto"/>
                <p:cNvSpPr txBox="1"/>
                <p:nvPr/>
              </p:nvSpPr>
              <p:spPr>
                <a:xfrm>
                  <a:off x="6705600" y="3617940"/>
                  <a:ext cx="54970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𝑋</m:t>
                        </m:r>
                        <m:r>
                          <a:rPr lang="es-AR" sz="1200" b="0" i="1" smtClean="0">
                            <a:latin typeface="Cambria Math"/>
                          </a:rPr>
                          <m:t> (</m:t>
                        </m:r>
                        <m:r>
                          <a:rPr lang="es-AR" sz="1200" b="0" i="1" smtClean="0">
                            <a:latin typeface="Cambria Math"/>
                          </a:rPr>
                          <m:t>𝑡</m:t>
                        </m:r>
                        <m:r>
                          <a:rPr lang="es-AR" sz="1200" b="0" i="1" smtClean="0">
                            <a:latin typeface="Cambria Math"/>
                          </a:rPr>
                          <m:t>)</m:t>
                        </m:r>
                      </m:oMath>
                    </m:oMathPara>
                  </a14:m>
                  <a:endParaRPr lang="es-AR" sz="1200" dirty="0"/>
                </a:p>
              </p:txBody>
            </p:sp>
          </mc:Choice>
          <mc:Fallback xmlns="">
            <p:sp>
              <p:nvSpPr>
                <p:cNvPr id="27" name="26 CuadroTexto"/>
                <p:cNvSpPr txBox="1">
                  <a:spLocks noRot="1" noChangeAspect="1" noMove="1" noResize="1" noEditPoints="1" noAdjustHandles="1" noChangeArrowheads="1" noChangeShapeType="1" noTextEdit="1"/>
                </p:cNvSpPr>
                <p:nvPr/>
              </p:nvSpPr>
              <p:spPr>
                <a:xfrm>
                  <a:off x="6705600" y="3617940"/>
                  <a:ext cx="549702" cy="276999"/>
                </a:xfrm>
                <a:prstGeom prst="rect">
                  <a:avLst/>
                </a:prstGeom>
                <a:blipFill rotWithShape="1">
                  <a:blip r:embed="rId12"/>
                  <a:stretch>
                    <a:fillRect b="-8889"/>
                  </a:stretch>
                </a:blipFill>
              </p:spPr>
              <p:txBody>
                <a:bodyPr/>
                <a:lstStyle/>
                <a:p>
                  <a:r>
                    <a:rPr lang="es-AR">
                      <a:noFill/>
                    </a:rPr>
                    <a:t> </a:t>
                  </a:r>
                </a:p>
              </p:txBody>
            </p:sp>
          </mc:Fallback>
        </mc:AlternateContent>
      </p:grpSp>
      <p:grpSp>
        <p:nvGrpSpPr>
          <p:cNvPr id="56" name="55 Grupo"/>
          <p:cNvGrpSpPr/>
          <p:nvPr/>
        </p:nvGrpSpPr>
        <p:grpSpPr>
          <a:xfrm>
            <a:off x="777887" y="3912075"/>
            <a:ext cx="7126028" cy="1802925"/>
            <a:chOff x="777887" y="3908473"/>
            <a:chExt cx="7126028" cy="1802925"/>
          </a:xfrm>
        </p:grpSpPr>
        <p:cxnSp>
          <p:nvCxnSpPr>
            <p:cNvPr id="29" name="28 Conector recto de flecha"/>
            <p:cNvCxnSpPr/>
            <p:nvPr/>
          </p:nvCxnSpPr>
          <p:spPr>
            <a:xfrm>
              <a:off x="946473" y="5410200"/>
              <a:ext cx="306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4843915" y="5397500"/>
              <a:ext cx="306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V="1">
              <a:off x="1098873" y="4038600"/>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p:nvPr/>
          </p:nvCxnSpPr>
          <p:spPr>
            <a:xfrm flipV="1">
              <a:off x="4953000" y="4038600"/>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098873" y="4648200"/>
              <a:ext cx="2328999"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35 Rectángulo"/>
            <p:cNvSpPr/>
            <p:nvPr/>
          </p:nvSpPr>
          <p:spPr>
            <a:xfrm>
              <a:off x="1828800" y="4660900"/>
              <a:ext cx="1405494" cy="749300"/>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37" name="36 CuadroTexto"/>
                <p:cNvSpPr txBox="1"/>
                <p:nvPr/>
              </p:nvSpPr>
              <p:spPr>
                <a:xfrm>
                  <a:off x="1648494" y="5424100"/>
                  <a:ext cx="34714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𝑡</m:t>
                            </m:r>
                          </m:e>
                          <m:sub>
                            <m:r>
                              <a:rPr lang="es-AR" sz="1200" b="0" i="1" smtClean="0">
                                <a:latin typeface="Cambria Math"/>
                              </a:rPr>
                              <m:t>1</m:t>
                            </m:r>
                          </m:sub>
                        </m:sSub>
                      </m:oMath>
                    </m:oMathPara>
                  </a14:m>
                  <a:endParaRPr lang="es-AR" sz="1200" dirty="0"/>
                </a:p>
              </p:txBody>
            </p:sp>
          </mc:Choice>
          <mc:Fallback xmlns="">
            <p:sp>
              <p:nvSpPr>
                <p:cNvPr id="37" name="36 CuadroTexto"/>
                <p:cNvSpPr txBox="1">
                  <a:spLocks noRot="1" noChangeAspect="1" noMove="1" noResize="1" noEditPoints="1" noAdjustHandles="1" noChangeArrowheads="1" noChangeShapeType="1" noTextEdit="1"/>
                </p:cNvSpPr>
                <p:nvPr/>
              </p:nvSpPr>
              <p:spPr>
                <a:xfrm>
                  <a:off x="1648494" y="5424100"/>
                  <a:ext cx="347146" cy="276999"/>
                </a:xfrm>
                <a:prstGeom prst="rect">
                  <a:avLst/>
                </a:prstGeom>
                <a:blipFill rotWithShape="1">
                  <a:blip r:embed="rId1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8" name="37 CuadroTexto"/>
                <p:cNvSpPr txBox="1"/>
                <p:nvPr/>
              </p:nvSpPr>
              <p:spPr>
                <a:xfrm>
                  <a:off x="3067454" y="5424100"/>
                  <a:ext cx="35073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𝑡</m:t>
                            </m:r>
                          </m:e>
                          <m:sub>
                            <m:r>
                              <a:rPr lang="es-AR" sz="1200" b="0" i="1" smtClean="0">
                                <a:latin typeface="Cambria Math"/>
                              </a:rPr>
                              <m:t>2</m:t>
                            </m:r>
                          </m:sub>
                        </m:sSub>
                      </m:oMath>
                    </m:oMathPara>
                  </a14:m>
                  <a:endParaRPr lang="es-AR" sz="1200" dirty="0"/>
                </a:p>
              </p:txBody>
            </p:sp>
          </mc:Choice>
          <mc:Fallback xmlns="">
            <p:sp>
              <p:nvSpPr>
                <p:cNvPr id="38" name="37 CuadroTexto"/>
                <p:cNvSpPr txBox="1">
                  <a:spLocks noRot="1" noChangeAspect="1" noMove="1" noResize="1" noEditPoints="1" noAdjustHandles="1" noChangeArrowheads="1" noChangeShapeType="1" noTextEdit="1"/>
                </p:cNvSpPr>
                <p:nvPr/>
              </p:nvSpPr>
              <p:spPr>
                <a:xfrm>
                  <a:off x="3067454" y="5424100"/>
                  <a:ext cx="350737" cy="276999"/>
                </a:xfrm>
                <a:prstGeom prst="rect">
                  <a:avLst/>
                </a:prstGeom>
                <a:blipFill rotWithShape="1">
                  <a:blip r:embed="rId1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9" name="38 CuadroTexto"/>
                <p:cNvSpPr txBox="1"/>
                <p:nvPr/>
              </p:nvSpPr>
              <p:spPr>
                <a:xfrm>
                  <a:off x="777888" y="4529573"/>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𝑉</m:t>
                        </m:r>
                      </m:oMath>
                    </m:oMathPara>
                  </a14:m>
                  <a:endParaRPr lang="es-AR" sz="1200" dirty="0"/>
                </a:p>
              </p:txBody>
            </p:sp>
          </mc:Choice>
          <mc:Fallback xmlns="">
            <p:sp>
              <p:nvSpPr>
                <p:cNvPr id="39" name="38 CuadroTexto"/>
                <p:cNvSpPr txBox="1">
                  <a:spLocks noRot="1" noChangeAspect="1" noMove="1" noResize="1" noEditPoints="1" noAdjustHandles="1" noChangeArrowheads="1" noChangeShapeType="1" noTextEdit="1"/>
                </p:cNvSpPr>
                <p:nvPr/>
              </p:nvSpPr>
              <p:spPr>
                <a:xfrm>
                  <a:off x="777888" y="4529573"/>
                  <a:ext cx="320985" cy="276999"/>
                </a:xfrm>
                <a:prstGeom prst="rect">
                  <a:avLst/>
                </a:prstGeom>
                <a:blipFill rotWithShape="1">
                  <a:blip r:embed="rId11"/>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0" name="39 CuadroTexto"/>
                <p:cNvSpPr txBox="1"/>
                <p:nvPr/>
              </p:nvSpPr>
              <p:spPr>
                <a:xfrm>
                  <a:off x="777887" y="4046973"/>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𝑉</m:t>
                        </m:r>
                      </m:oMath>
                    </m:oMathPara>
                  </a14:m>
                  <a:endParaRPr lang="es-AR" sz="1200" dirty="0"/>
                </a:p>
              </p:txBody>
            </p:sp>
          </mc:Choice>
          <mc:Fallback xmlns="">
            <p:sp>
              <p:nvSpPr>
                <p:cNvPr id="40" name="39 CuadroTexto"/>
                <p:cNvSpPr txBox="1">
                  <a:spLocks noRot="1" noChangeAspect="1" noMove="1" noResize="1" noEditPoints="1" noAdjustHandles="1" noChangeArrowheads="1" noChangeShapeType="1" noTextEdit="1"/>
                </p:cNvSpPr>
                <p:nvPr/>
              </p:nvSpPr>
              <p:spPr>
                <a:xfrm>
                  <a:off x="777887" y="4046973"/>
                  <a:ext cx="320985" cy="276999"/>
                </a:xfrm>
                <a:prstGeom prst="rect">
                  <a:avLst/>
                </a:prstGeom>
                <a:blipFill rotWithShape="1">
                  <a:blip r:embed="rId1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1" name="40 CuadroTexto"/>
                <p:cNvSpPr txBox="1"/>
                <p:nvPr/>
              </p:nvSpPr>
              <p:spPr>
                <a:xfrm>
                  <a:off x="2212904" y="4367599"/>
                  <a:ext cx="641201" cy="276999"/>
                </a:xfrm>
                <a:prstGeom prst="rect">
                  <a:avLst/>
                </a:prstGeom>
                <a:noFill/>
              </p:spPr>
              <p:txBody>
                <a:bodyPr wrap="none" rtlCol="0">
                  <a:spAutoFit/>
                </a:bodyPr>
                <a:lstStyle/>
                <a:p>
                  <a:r>
                    <a:rPr lang="es-AR" sz="1200" b="0" dirty="0"/>
                    <a:t>V</a:t>
                  </a:r>
                  <a14:m>
                    <m:oMath xmlns:m="http://schemas.openxmlformats.org/officeDocument/2006/math">
                      <m:r>
                        <a:rPr lang="es-AR" sz="1200" b="0" i="0" smtClean="0">
                          <a:latin typeface="Cambria Math"/>
                        </a:rPr>
                        <m:t>=</m:t>
                      </m:r>
                      <m:r>
                        <m:rPr>
                          <m:sty m:val="p"/>
                        </m:rPr>
                        <a:rPr lang="es-AR" sz="1200" b="0" i="0" smtClean="0">
                          <a:latin typeface="Cambria Math"/>
                        </a:rPr>
                        <m:t>cte</m:t>
                      </m:r>
                    </m:oMath>
                  </a14:m>
                  <a:endParaRPr lang="es-AR" sz="1200" dirty="0"/>
                </a:p>
              </p:txBody>
            </p:sp>
          </mc:Choice>
          <mc:Fallback xmlns="">
            <p:sp>
              <p:nvSpPr>
                <p:cNvPr id="41" name="40 CuadroTexto"/>
                <p:cNvSpPr txBox="1">
                  <a:spLocks noRot="1" noChangeAspect="1" noMove="1" noResize="1" noEditPoints="1" noAdjustHandles="1" noChangeArrowheads="1" noChangeShapeType="1" noTextEdit="1"/>
                </p:cNvSpPr>
                <p:nvPr/>
              </p:nvSpPr>
              <p:spPr>
                <a:xfrm>
                  <a:off x="2212904" y="4367599"/>
                  <a:ext cx="641201" cy="276999"/>
                </a:xfrm>
                <a:prstGeom prst="rect">
                  <a:avLst/>
                </a:prstGeom>
                <a:blipFill rotWithShape="1">
                  <a:blip r:embed="rId16"/>
                  <a:stretch>
                    <a:fillRect b="-17778"/>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2" name="41 CuadroTexto"/>
                <p:cNvSpPr txBox="1"/>
                <p:nvPr/>
              </p:nvSpPr>
              <p:spPr>
                <a:xfrm>
                  <a:off x="3662015" y="5397500"/>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42" name="41 CuadroTexto"/>
                <p:cNvSpPr txBox="1">
                  <a:spLocks noRot="1" noChangeAspect="1" noMove="1" noResize="1" noEditPoints="1" noAdjustHandles="1" noChangeArrowheads="1" noChangeShapeType="1" noTextEdit="1"/>
                </p:cNvSpPr>
                <p:nvPr/>
              </p:nvSpPr>
              <p:spPr>
                <a:xfrm>
                  <a:off x="3662015" y="5397500"/>
                  <a:ext cx="284629" cy="276999"/>
                </a:xfrm>
                <a:prstGeom prst="rect">
                  <a:avLst/>
                </a:prstGeom>
                <a:blipFill rotWithShape="1">
                  <a:blip r:embed="rId17"/>
                  <a:stretch>
                    <a:fillRect/>
                  </a:stretch>
                </a:blipFill>
              </p:spPr>
              <p:txBody>
                <a:bodyPr/>
                <a:lstStyle/>
                <a:p>
                  <a:r>
                    <a:rPr lang="es-AR">
                      <a:noFill/>
                    </a:rPr>
                    <a:t> </a:t>
                  </a:r>
                </a:p>
              </p:txBody>
            </p:sp>
          </mc:Fallback>
        </mc:AlternateContent>
        <p:cxnSp>
          <p:nvCxnSpPr>
            <p:cNvPr id="43" name="42 Conector recto"/>
            <p:cNvCxnSpPr/>
            <p:nvPr/>
          </p:nvCxnSpPr>
          <p:spPr>
            <a:xfrm flipV="1">
              <a:off x="4953000" y="4216400"/>
              <a:ext cx="1908000" cy="88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a:off x="4953000" y="4354900"/>
              <a:ext cx="1584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a:off x="6537000" y="4367598"/>
              <a:ext cx="0" cy="1008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47 CuadroTexto"/>
                <p:cNvSpPr txBox="1"/>
                <p:nvPr/>
              </p:nvSpPr>
              <p:spPr>
                <a:xfrm>
                  <a:off x="4515592" y="4216400"/>
                  <a:ext cx="380040" cy="2918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𝑋</m:t>
                            </m:r>
                          </m:e>
                          <m:sub>
                            <m:r>
                              <a:rPr lang="es-AR" sz="1200" b="0" i="1" smtClean="0">
                                <a:latin typeface="Cambria Math"/>
                              </a:rPr>
                              <m:t>𝑓</m:t>
                            </m:r>
                          </m:sub>
                        </m:sSub>
                      </m:oMath>
                    </m:oMathPara>
                  </a14:m>
                  <a:endParaRPr lang="es-AR" sz="1200" dirty="0"/>
                </a:p>
              </p:txBody>
            </p:sp>
          </mc:Choice>
          <mc:Fallback xmlns="">
            <p:sp>
              <p:nvSpPr>
                <p:cNvPr id="48" name="47 CuadroTexto"/>
                <p:cNvSpPr txBox="1">
                  <a:spLocks noRot="1" noChangeAspect="1" noMove="1" noResize="1" noEditPoints="1" noAdjustHandles="1" noChangeArrowheads="1" noChangeShapeType="1" noTextEdit="1"/>
                </p:cNvSpPr>
                <p:nvPr/>
              </p:nvSpPr>
              <p:spPr>
                <a:xfrm>
                  <a:off x="4515592" y="4216400"/>
                  <a:ext cx="380040" cy="291811"/>
                </a:xfrm>
                <a:prstGeom prst="rect">
                  <a:avLst/>
                </a:prstGeom>
                <a:blipFill rotWithShape="1">
                  <a:blip r:embed="rId18"/>
                  <a:stretch>
                    <a:fillRect b="-2083"/>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9" name="48 CuadroTexto"/>
                <p:cNvSpPr txBox="1"/>
                <p:nvPr/>
              </p:nvSpPr>
              <p:spPr>
                <a:xfrm>
                  <a:off x="4532590" y="4959494"/>
                  <a:ext cx="38715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𝑋</m:t>
                            </m:r>
                          </m:e>
                          <m:sub>
                            <m:r>
                              <a:rPr lang="es-AR" sz="1200" b="0" i="1" smtClean="0">
                                <a:latin typeface="Cambria Math"/>
                              </a:rPr>
                              <m:t>𝑜</m:t>
                            </m:r>
                          </m:sub>
                        </m:sSub>
                      </m:oMath>
                    </m:oMathPara>
                  </a14:m>
                  <a:endParaRPr lang="es-AR" sz="1200" dirty="0"/>
                </a:p>
              </p:txBody>
            </p:sp>
          </mc:Choice>
          <mc:Fallback xmlns="">
            <p:sp>
              <p:nvSpPr>
                <p:cNvPr id="49" name="48 CuadroTexto"/>
                <p:cNvSpPr txBox="1">
                  <a:spLocks noRot="1" noChangeAspect="1" noMove="1" noResize="1" noEditPoints="1" noAdjustHandles="1" noChangeArrowheads="1" noChangeShapeType="1" noTextEdit="1"/>
                </p:cNvSpPr>
                <p:nvPr/>
              </p:nvSpPr>
              <p:spPr>
                <a:xfrm>
                  <a:off x="4532590" y="4959494"/>
                  <a:ext cx="387157" cy="276999"/>
                </a:xfrm>
                <a:prstGeom prst="rect">
                  <a:avLst/>
                </a:prstGeom>
                <a:blipFill rotWithShape="1">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0" name="49 CuadroTexto"/>
                <p:cNvSpPr txBox="1"/>
                <p:nvPr/>
              </p:nvSpPr>
              <p:spPr>
                <a:xfrm>
                  <a:off x="6419485" y="5422899"/>
                  <a:ext cx="28463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50" name="49 CuadroTexto"/>
                <p:cNvSpPr txBox="1">
                  <a:spLocks noRot="1" noChangeAspect="1" noMove="1" noResize="1" noEditPoints="1" noAdjustHandles="1" noChangeArrowheads="1" noChangeShapeType="1" noTextEdit="1"/>
                </p:cNvSpPr>
                <p:nvPr/>
              </p:nvSpPr>
              <p:spPr>
                <a:xfrm>
                  <a:off x="6419485" y="5422899"/>
                  <a:ext cx="284630" cy="276999"/>
                </a:xfrm>
                <a:prstGeom prst="rect">
                  <a:avLst/>
                </a:prstGeom>
                <a:blipFill rotWithShape="1">
                  <a:blip r:embed="rId1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1" name="50 CuadroTexto"/>
                <p:cNvSpPr txBox="1"/>
                <p:nvPr/>
              </p:nvSpPr>
              <p:spPr>
                <a:xfrm>
                  <a:off x="4574647" y="3908473"/>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𝑋</m:t>
                        </m:r>
                      </m:oMath>
                    </m:oMathPara>
                  </a14:m>
                  <a:endParaRPr lang="es-AR" sz="1200" dirty="0"/>
                </a:p>
              </p:txBody>
            </p:sp>
          </mc:Choice>
          <mc:Fallback xmlns="">
            <p:sp>
              <p:nvSpPr>
                <p:cNvPr id="51" name="50 CuadroTexto"/>
                <p:cNvSpPr txBox="1">
                  <a:spLocks noRot="1" noChangeAspect="1" noMove="1" noResize="1" noEditPoints="1" noAdjustHandles="1" noChangeArrowheads="1" noChangeShapeType="1" noTextEdit="1"/>
                </p:cNvSpPr>
                <p:nvPr/>
              </p:nvSpPr>
              <p:spPr>
                <a:xfrm>
                  <a:off x="4574647" y="3908473"/>
                  <a:ext cx="320985" cy="276999"/>
                </a:xfrm>
                <a:prstGeom prst="rect">
                  <a:avLst/>
                </a:prstGeom>
                <a:blipFill rotWithShape="1">
                  <a:blip r:embed="rId20"/>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2" name="51 CuadroTexto"/>
                <p:cNvSpPr txBox="1"/>
                <p:nvPr/>
              </p:nvSpPr>
              <p:spPr>
                <a:xfrm>
                  <a:off x="7467600" y="5434399"/>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52" name="51 CuadroTexto"/>
                <p:cNvSpPr txBox="1">
                  <a:spLocks noRot="1" noChangeAspect="1" noMove="1" noResize="1" noEditPoints="1" noAdjustHandles="1" noChangeArrowheads="1" noChangeShapeType="1" noTextEdit="1"/>
                </p:cNvSpPr>
                <p:nvPr/>
              </p:nvSpPr>
              <p:spPr>
                <a:xfrm>
                  <a:off x="7467600" y="5434399"/>
                  <a:ext cx="284629" cy="276999"/>
                </a:xfrm>
                <a:prstGeom prst="rect">
                  <a:avLst/>
                </a:prstGeom>
                <a:blipFill rotWithShape="1">
                  <a:blip r:embed="rId19"/>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4" name="53 CuadroTexto"/>
                <p:cNvSpPr txBox="1"/>
                <p:nvPr/>
              </p:nvSpPr>
              <p:spPr>
                <a:xfrm rot="20133491">
                  <a:off x="4883845" y="4599908"/>
                  <a:ext cx="11828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𝑋</m:t>
                        </m:r>
                        <m:r>
                          <a:rPr lang="es-AR" sz="1200" b="0" i="1" smtClean="0">
                            <a:latin typeface="Cambria Math"/>
                          </a:rPr>
                          <m:t>=</m:t>
                        </m:r>
                        <m:sSub>
                          <m:sSubPr>
                            <m:ctrlPr>
                              <a:rPr lang="es-AR" sz="1200" b="0" i="1" smtClean="0">
                                <a:latin typeface="Cambria Math" panose="02040503050406030204" pitchFamily="18" charset="0"/>
                              </a:rPr>
                            </m:ctrlPr>
                          </m:sSubPr>
                          <m:e>
                            <m:r>
                              <a:rPr lang="es-AR" sz="1200" b="0" i="1" smtClean="0">
                                <a:latin typeface="Cambria Math"/>
                              </a:rPr>
                              <m:t>𝑋</m:t>
                            </m:r>
                          </m:e>
                          <m:sub>
                            <m:r>
                              <a:rPr lang="es-AR" sz="1200" b="0" i="1" smtClean="0">
                                <a:latin typeface="Cambria Math"/>
                              </a:rPr>
                              <m:t>𝑜</m:t>
                            </m:r>
                          </m:sub>
                        </m:sSub>
                        <m:r>
                          <a:rPr lang="es-AR" sz="1200" b="0" i="1" smtClean="0">
                            <a:latin typeface="Cambria Math"/>
                          </a:rPr>
                          <m:t>+</m:t>
                        </m:r>
                        <m:r>
                          <a:rPr lang="es-AR" sz="1200" b="0" i="1" smtClean="0">
                            <a:latin typeface="Cambria Math"/>
                          </a:rPr>
                          <m:t>𝑉</m:t>
                        </m:r>
                        <m:r>
                          <a:rPr lang="es-AR" sz="1200" b="0" i="1" smtClean="0">
                            <a:latin typeface="Cambria Math"/>
                          </a:rPr>
                          <m:t>∗</m:t>
                        </m:r>
                        <m:r>
                          <a:rPr lang="es-AR" sz="1200" b="0" i="1" smtClean="0">
                            <a:latin typeface="Cambria Math"/>
                          </a:rPr>
                          <m:t>𝑡</m:t>
                        </m:r>
                      </m:oMath>
                    </m:oMathPara>
                  </a14:m>
                  <a:endParaRPr lang="es-AR" sz="1200" dirty="0"/>
                </a:p>
              </p:txBody>
            </p:sp>
          </mc:Choice>
          <mc:Fallback xmlns="">
            <p:sp>
              <p:nvSpPr>
                <p:cNvPr id="54" name="53 CuadroTexto"/>
                <p:cNvSpPr txBox="1">
                  <a:spLocks noRot="1" noChangeAspect="1" noMove="1" noResize="1" noEditPoints="1" noAdjustHandles="1" noChangeArrowheads="1" noChangeShapeType="1" noTextEdit="1"/>
                </p:cNvSpPr>
                <p:nvPr/>
              </p:nvSpPr>
              <p:spPr>
                <a:xfrm rot="20133491">
                  <a:off x="4883845" y="4599908"/>
                  <a:ext cx="1182888" cy="276999"/>
                </a:xfrm>
                <a:prstGeom prst="rect">
                  <a:avLst/>
                </a:prstGeom>
                <a:blipFill rotWithShape="1">
                  <a:blip r:embed="rId21"/>
                  <a:stretch>
                    <a:fillRect/>
                  </a:stretch>
                </a:blipFill>
              </p:spPr>
              <p:txBody>
                <a:bodyPr/>
                <a:lstStyle/>
                <a:p>
                  <a:r>
                    <a:rPr lang="es-AR">
                      <a:noFill/>
                    </a:rPr>
                    <a:t> </a:t>
                  </a:r>
                </a:p>
              </p:txBody>
            </p:sp>
          </mc:Fallback>
        </mc:AlternateContent>
      </p:grpSp>
      <p:sp>
        <p:nvSpPr>
          <p:cNvPr id="53" name="52 CuadroTexto"/>
          <p:cNvSpPr txBox="1"/>
          <p:nvPr/>
        </p:nvSpPr>
        <p:spPr>
          <a:xfrm>
            <a:off x="76200" y="1103868"/>
            <a:ext cx="1316964" cy="307777"/>
          </a:xfrm>
          <a:prstGeom prst="rect">
            <a:avLst/>
          </a:prstGeom>
          <a:noFill/>
        </p:spPr>
        <p:txBody>
          <a:bodyPr wrap="none" rtlCol="0">
            <a:spAutoFit/>
          </a:bodyPr>
          <a:lstStyle/>
          <a:p>
            <a:r>
              <a:rPr lang="es-AR" sz="1400" dirty="0">
                <a:solidFill>
                  <a:schemeClr val="bg1">
                    <a:lumMod val="50000"/>
                  </a:schemeClr>
                </a:solidFill>
              </a:rPr>
              <a:t>Ejercicios: 2.10</a:t>
            </a:r>
          </a:p>
        </p:txBody>
      </p:sp>
    </p:spTree>
    <p:extLst>
      <p:ext uri="{BB962C8B-B14F-4D97-AF65-F5344CB8AC3E}">
        <p14:creationId xmlns:p14="http://schemas.microsoft.com/office/powerpoint/2010/main" val="73296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rectilíneo uniformemente variado</a:t>
            </a:r>
          </a:p>
        </p:txBody>
      </p:sp>
      <p:sp>
        <p:nvSpPr>
          <p:cNvPr id="3" name="Content Placeholder 2"/>
          <p:cNvSpPr>
            <a:spLocks noGrp="1"/>
          </p:cNvSpPr>
          <p:nvPr>
            <p:ph idx="1"/>
          </p:nvPr>
        </p:nvSpPr>
        <p:spPr>
          <a:xfrm>
            <a:off x="457200" y="1600200"/>
            <a:ext cx="8229600" cy="3969083"/>
          </a:xfrm>
        </p:spPr>
        <p:txBody>
          <a:bodyPr>
            <a:normAutofit/>
          </a:bodyPr>
          <a:lstStyle/>
          <a:p>
            <a:pPr algn="just"/>
            <a:r>
              <a:rPr lang="es-ES" sz="2000" dirty="0"/>
              <a:t>El Movimiento Rectilíneo Uniformemente Variado (MRUV) se caracteriza en que la velocidad sufre variaciones iguales en tiempo iguales o sea que “V” varía linealmente en función del tiempo, es decir, que su aceleración sea constante.</a:t>
            </a:r>
          </a:p>
          <a:p>
            <a:pPr algn="just"/>
            <a:r>
              <a:rPr lang="es-ES" sz="2000" dirty="0"/>
              <a:t>Gráficos:</a:t>
            </a:r>
          </a:p>
          <a:p>
            <a:pPr algn="just"/>
            <a:endParaRPr lang="es-ES" sz="2000" dirty="0"/>
          </a:p>
          <a:p>
            <a:pPr algn="just"/>
            <a:endParaRPr lang="es-ES" sz="2000" dirty="0"/>
          </a:p>
          <a:p>
            <a:pPr algn="just"/>
            <a:endParaRPr lang="es-ES" sz="2000" dirty="0"/>
          </a:p>
          <a:p>
            <a:pPr algn="just"/>
            <a:endParaRPr lang="es-ES" sz="2000" dirty="0"/>
          </a:p>
          <a:p>
            <a:pPr algn="just"/>
            <a:endParaRPr lang="es-ES" sz="2000" dirty="0"/>
          </a:p>
          <a:p>
            <a:pPr algn="just"/>
            <a:r>
              <a:rPr lang="es-ES" sz="2000" dirty="0"/>
              <a:t>Ecuaciones:</a:t>
            </a:r>
          </a:p>
        </p:txBody>
      </p:sp>
      <p:sp>
        <p:nvSpPr>
          <p:cNvPr id="43" name="42 Arco"/>
          <p:cNvSpPr/>
          <p:nvPr/>
        </p:nvSpPr>
        <p:spPr>
          <a:xfrm rot="6327039">
            <a:off x="5018210" y="2210781"/>
            <a:ext cx="2550650" cy="1935410"/>
          </a:xfrm>
          <a:prstGeom prst="arc">
            <a:avLst>
              <a:gd name="adj1" fmla="val 15793304"/>
              <a:gd name="adj2" fmla="val 20234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46" name="45 Rectángulo"/>
              <p:cNvSpPr/>
              <p:nvPr/>
            </p:nvSpPr>
            <p:spPr>
              <a:xfrm>
                <a:off x="1049276" y="5439863"/>
                <a:ext cx="1317220" cy="724942"/>
              </a:xfrm>
              <a:prstGeom prst="rect">
                <a:avLst/>
              </a:prstGeom>
            </p:spPr>
            <p:txBody>
              <a:bodyPr wrap="none" anchor="ctr">
                <a:spAutoFit/>
              </a:bodyPr>
              <a:lstStyle/>
              <a:p>
                <a:pPr algn="just">
                  <a:lnSpc>
                    <a:spcPct val="150000"/>
                  </a:lnSpc>
                </a:pPr>
                <a14:m>
                  <m:oMathPara xmlns:m="http://schemas.openxmlformats.org/officeDocument/2006/math">
                    <m:oMathParaPr>
                      <m:jc m:val="centerGroup"/>
                    </m:oMathParaPr>
                    <m:oMath xmlns:m="http://schemas.openxmlformats.org/officeDocument/2006/math">
                      <m:r>
                        <m:rPr>
                          <m:sty m:val="p"/>
                        </m:rPr>
                        <a:rPr lang="es-AR" sz="1600" b="0" i="0" smtClean="0">
                          <a:latin typeface="Cambria Math"/>
                        </a:rPr>
                        <m:t>a</m:t>
                      </m:r>
                      <m:r>
                        <a:rPr lang="es-AR" sz="1600" b="0" i="0" smtClean="0">
                          <a:latin typeface="Cambria Math"/>
                        </a:rPr>
                        <m:t>=</m:t>
                      </m:r>
                      <m:r>
                        <m:rPr>
                          <m:sty m:val="p"/>
                        </m:rPr>
                        <a:rPr lang="es-AR" sz="1600" b="0" i="0" smtClean="0">
                          <a:latin typeface="Cambria Math"/>
                        </a:rPr>
                        <m:t>cte</m:t>
                      </m:r>
                      <m:r>
                        <a:rPr lang="es-AR" sz="1600" b="0" i="0" smtClean="0">
                          <a:latin typeface="Cambria Math"/>
                        </a:rPr>
                        <m:t>  (</m:t>
                      </m:r>
                      <m:f>
                        <m:fPr>
                          <m:ctrlPr>
                            <a:rPr lang="es-AR" sz="1600" b="0" i="1" smtClean="0">
                              <a:latin typeface="Cambria Math" panose="02040503050406030204" pitchFamily="18" charset="0"/>
                            </a:rPr>
                          </m:ctrlPr>
                        </m:fPr>
                        <m:num>
                          <m:r>
                            <m:rPr>
                              <m:sty m:val="p"/>
                            </m:rPr>
                            <a:rPr lang="es-AR" sz="1600" b="0" i="0" smtClean="0">
                              <a:latin typeface="Cambria Math"/>
                            </a:rPr>
                            <m:t>m</m:t>
                          </m:r>
                        </m:num>
                        <m:den>
                          <m:sSup>
                            <m:sSupPr>
                              <m:ctrlPr>
                                <a:rPr lang="es-AR" sz="1600" b="0" i="1" smtClean="0">
                                  <a:latin typeface="Cambria Math" panose="02040503050406030204" pitchFamily="18" charset="0"/>
                                </a:rPr>
                              </m:ctrlPr>
                            </m:sSupPr>
                            <m:e>
                              <m:r>
                                <a:rPr lang="es-AR" sz="1600" b="0" i="1" smtClean="0">
                                  <a:latin typeface="Cambria Math"/>
                                </a:rPr>
                                <m:t>𝑠</m:t>
                              </m:r>
                            </m:e>
                            <m:sup>
                              <m:r>
                                <a:rPr lang="es-AR" sz="1600" b="0" i="1" smtClean="0">
                                  <a:latin typeface="Cambria Math"/>
                                </a:rPr>
                                <m:t>2</m:t>
                              </m:r>
                            </m:sup>
                          </m:sSup>
                        </m:den>
                      </m:f>
                      <m:r>
                        <a:rPr lang="es-AR" sz="1600" b="0" i="1" smtClean="0">
                          <a:latin typeface="Cambria Math"/>
                        </a:rPr>
                        <m:t>)</m:t>
                      </m:r>
                    </m:oMath>
                  </m:oMathPara>
                </a14:m>
                <a:endParaRPr lang="es-ES" sz="1600" dirty="0"/>
              </a:p>
            </p:txBody>
          </p:sp>
        </mc:Choice>
        <mc:Fallback xmlns="">
          <p:sp>
            <p:nvSpPr>
              <p:cNvPr id="46" name="45 Rectángulo"/>
              <p:cNvSpPr>
                <a:spLocks noRot="1" noChangeAspect="1" noMove="1" noResize="1" noEditPoints="1" noAdjustHandles="1" noChangeArrowheads="1" noChangeShapeType="1" noTextEdit="1"/>
              </p:cNvSpPr>
              <p:nvPr/>
            </p:nvSpPr>
            <p:spPr>
              <a:xfrm>
                <a:off x="1049276" y="5439863"/>
                <a:ext cx="1317220" cy="724942"/>
              </a:xfrm>
              <a:prstGeom prst="rect">
                <a:avLst/>
              </a:prstGeom>
              <a:blipFill rotWithShape="1">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46 Rectángulo"/>
              <p:cNvSpPr/>
              <p:nvPr/>
            </p:nvSpPr>
            <p:spPr>
              <a:xfrm>
                <a:off x="3657600" y="5634335"/>
                <a:ext cx="1431738" cy="461665"/>
              </a:xfrm>
              <a:prstGeom prst="rect">
                <a:avLst/>
              </a:prstGeom>
            </p:spPr>
            <p:txBody>
              <a:bodyPr wrap="none" anchor="ctr">
                <a:spAutoFit/>
              </a:bodyPr>
              <a:lstStyle/>
              <a:p>
                <a:pPr algn="just">
                  <a:lnSpc>
                    <a:spcPct val="150000"/>
                  </a:lnSpc>
                </a:pPr>
                <a14:m>
                  <m:oMathPara xmlns:m="http://schemas.openxmlformats.org/officeDocument/2006/math">
                    <m:oMathParaPr>
                      <m:jc m:val="centerGroup"/>
                    </m:oMathParaPr>
                    <m:oMath xmlns:m="http://schemas.openxmlformats.org/officeDocument/2006/math">
                      <m:r>
                        <m:rPr>
                          <m:sty m:val="p"/>
                        </m:rPr>
                        <a:rPr lang="es-AR" sz="1600" b="0" i="0" smtClean="0">
                          <a:latin typeface="Cambria Math"/>
                        </a:rPr>
                        <m:t>V</m:t>
                      </m:r>
                      <m:r>
                        <a:rPr lang="es-AR" sz="1600" i="0">
                          <a:latin typeface="Cambria Math"/>
                        </a:rPr>
                        <m:t>=</m:t>
                      </m:r>
                      <m:sSub>
                        <m:sSubPr>
                          <m:ctrlPr>
                            <a:rPr lang="es-AR" sz="1600" i="1">
                              <a:latin typeface="Cambria Math" panose="02040503050406030204" pitchFamily="18" charset="0"/>
                            </a:rPr>
                          </m:ctrlPr>
                        </m:sSubPr>
                        <m:e>
                          <m:r>
                            <m:rPr>
                              <m:sty m:val="p"/>
                            </m:rPr>
                            <a:rPr lang="es-AR" sz="1600" b="0" i="0" smtClean="0">
                              <a:latin typeface="Cambria Math"/>
                            </a:rPr>
                            <m:t>V</m:t>
                          </m:r>
                        </m:e>
                        <m:sub>
                          <m:r>
                            <m:rPr>
                              <m:sty m:val="p"/>
                            </m:rPr>
                            <a:rPr lang="es-AR" sz="1600" i="0">
                              <a:latin typeface="Cambria Math"/>
                            </a:rPr>
                            <m:t>o</m:t>
                          </m:r>
                        </m:sub>
                      </m:sSub>
                      <m:r>
                        <a:rPr lang="es-AR" sz="1600" i="0">
                          <a:latin typeface="Cambria Math"/>
                        </a:rPr>
                        <m:t>+</m:t>
                      </m:r>
                      <m:r>
                        <m:rPr>
                          <m:sty m:val="p"/>
                        </m:rPr>
                        <a:rPr lang="es-AR" sz="1600" b="0" i="0" smtClean="0">
                          <a:latin typeface="Cambria Math"/>
                        </a:rPr>
                        <m:t>a</m:t>
                      </m:r>
                      <m:r>
                        <a:rPr lang="es-AR" sz="1600" i="0">
                          <a:latin typeface="Cambria Math"/>
                        </a:rPr>
                        <m:t>∗</m:t>
                      </m:r>
                      <m:r>
                        <m:rPr>
                          <m:sty m:val="p"/>
                        </m:rPr>
                        <a:rPr lang="es-AR" sz="1600" i="0">
                          <a:latin typeface="Cambria Math"/>
                        </a:rPr>
                        <m:t>t</m:t>
                      </m:r>
                    </m:oMath>
                  </m:oMathPara>
                </a14:m>
                <a:endParaRPr lang="es-ES" sz="1600" dirty="0"/>
              </a:p>
            </p:txBody>
          </p:sp>
        </mc:Choice>
        <mc:Fallback xmlns="">
          <p:sp>
            <p:nvSpPr>
              <p:cNvPr id="47" name="46 Rectángulo"/>
              <p:cNvSpPr>
                <a:spLocks noRot="1" noChangeAspect="1" noMove="1" noResize="1" noEditPoints="1" noAdjustHandles="1" noChangeArrowheads="1" noChangeShapeType="1" noTextEdit="1"/>
              </p:cNvSpPr>
              <p:nvPr/>
            </p:nvSpPr>
            <p:spPr>
              <a:xfrm>
                <a:off x="3657600" y="5634335"/>
                <a:ext cx="1431738" cy="461665"/>
              </a:xfrm>
              <a:prstGeom prst="rect">
                <a:avLst/>
              </a:prstGeom>
              <a:blipFill rotWithShape="1">
                <a:blip r:embed="rId1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9" name="48 Rectángulo"/>
              <p:cNvSpPr/>
              <p:nvPr/>
            </p:nvSpPr>
            <p:spPr>
              <a:xfrm>
                <a:off x="6370360" y="5377184"/>
                <a:ext cx="2575064" cy="783869"/>
              </a:xfrm>
              <a:prstGeom prst="rect">
                <a:avLst/>
              </a:prstGeom>
            </p:spPr>
            <p:txBody>
              <a:bodyPr wrap="none" anchor="ctr">
                <a:spAutoFit/>
              </a:bodyPr>
              <a:lstStyle/>
              <a:p>
                <a:pPr algn="just">
                  <a:lnSpc>
                    <a:spcPct val="150000"/>
                  </a:lnSpc>
                </a:pPr>
                <a14:m>
                  <m:oMathPara xmlns:m="http://schemas.openxmlformats.org/officeDocument/2006/math">
                    <m:oMathParaPr>
                      <m:jc m:val="centerGroup"/>
                    </m:oMathParaPr>
                    <m:oMath xmlns:m="http://schemas.openxmlformats.org/officeDocument/2006/math">
                      <m:r>
                        <m:rPr>
                          <m:sty m:val="p"/>
                        </m:rPr>
                        <a:rPr lang="es-AR" sz="1600" b="0" i="0" smtClean="0">
                          <a:latin typeface="Cambria Math"/>
                        </a:rPr>
                        <m:t>X</m:t>
                      </m:r>
                      <m:r>
                        <a:rPr lang="es-AR" sz="1600" i="0">
                          <a:latin typeface="Cambria Math"/>
                        </a:rPr>
                        <m:t>=</m:t>
                      </m:r>
                      <m:sSub>
                        <m:sSubPr>
                          <m:ctrlPr>
                            <a:rPr lang="es-AR" sz="1600" i="1">
                              <a:latin typeface="Cambria Math" panose="02040503050406030204" pitchFamily="18" charset="0"/>
                            </a:rPr>
                          </m:ctrlPr>
                        </m:sSubPr>
                        <m:e>
                          <m:r>
                            <m:rPr>
                              <m:sty m:val="p"/>
                            </m:rPr>
                            <a:rPr lang="es-AR" sz="1600" b="0" i="0" smtClean="0">
                              <a:latin typeface="Cambria Math"/>
                            </a:rPr>
                            <m:t>X</m:t>
                          </m:r>
                        </m:e>
                        <m:sub>
                          <m:r>
                            <m:rPr>
                              <m:sty m:val="p"/>
                            </m:rPr>
                            <a:rPr lang="es-AR" sz="1600">
                              <a:latin typeface="Cambria Math"/>
                            </a:rPr>
                            <m:t>o</m:t>
                          </m:r>
                        </m:sub>
                      </m:sSub>
                      <m:r>
                        <a:rPr lang="es-AR" sz="1600" b="0" i="0" smtClean="0">
                          <a:latin typeface="Cambria Math"/>
                        </a:rPr>
                        <m:t>+</m:t>
                      </m:r>
                      <m:sSub>
                        <m:sSubPr>
                          <m:ctrlPr>
                            <a:rPr lang="es-AR" sz="1600" i="1">
                              <a:latin typeface="Cambria Math" panose="02040503050406030204" pitchFamily="18" charset="0"/>
                            </a:rPr>
                          </m:ctrlPr>
                        </m:sSubPr>
                        <m:e>
                          <m:r>
                            <m:rPr>
                              <m:sty m:val="p"/>
                            </m:rPr>
                            <a:rPr lang="es-AR" sz="1600" b="0" i="0" smtClean="0">
                              <a:latin typeface="Cambria Math"/>
                            </a:rPr>
                            <m:t>V</m:t>
                          </m:r>
                        </m:e>
                        <m:sub>
                          <m:r>
                            <m:rPr>
                              <m:sty m:val="p"/>
                            </m:rPr>
                            <a:rPr lang="es-AR" sz="1600" i="0">
                              <a:latin typeface="Cambria Math"/>
                            </a:rPr>
                            <m:t>o</m:t>
                          </m:r>
                        </m:sub>
                      </m:sSub>
                      <m:r>
                        <a:rPr lang="es-AR" sz="1600" b="0" i="0" smtClean="0">
                          <a:latin typeface="Cambria Math"/>
                        </a:rPr>
                        <m:t>∗</m:t>
                      </m:r>
                      <m:r>
                        <m:rPr>
                          <m:sty m:val="p"/>
                        </m:rPr>
                        <a:rPr lang="es-AR" sz="1600" b="0" i="0" smtClean="0">
                          <a:latin typeface="Cambria Math"/>
                        </a:rPr>
                        <m:t>t</m:t>
                      </m:r>
                      <m:r>
                        <a:rPr lang="es-AR" sz="1600" i="0">
                          <a:latin typeface="Cambria Math"/>
                        </a:rPr>
                        <m:t>+</m:t>
                      </m:r>
                      <m:f>
                        <m:fPr>
                          <m:ctrlPr>
                            <a:rPr lang="es-AR" sz="1600" i="1" smtClean="0">
                              <a:latin typeface="Cambria Math" panose="02040503050406030204" pitchFamily="18" charset="0"/>
                            </a:rPr>
                          </m:ctrlPr>
                        </m:fPr>
                        <m:num>
                          <m:r>
                            <a:rPr lang="es-AR" sz="1600" b="0" i="1" smtClean="0">
                              <a:latin typeface="Cambria Math"/>
                            </a:rPr>
                            <m:t>1</m:t>
                          </m:r>
                        </m:num>
                        <m:den>
                          <m:r>
                            <a:rPr lang="es-AR" sz="1600" b="0" i="1" smtClean="0">
                              <a:latin typeface="Cambria Math"/>
                            </a:rPr>
                            <m:t>2</m:t>
                          </m:r>
                        </m:den>
                      </m:f>
                      <m:r>
                        <a:rPr lang="es-AR" sz="1600" b="0" i="0" smtClean="0">
                          <a:latin typeface="Cambria Math"/>
                        </a:rPr>
                        <m:t>∗</m:t>
                      </m:r>
                      <m:r>
                        <m:rPr>
                          <m:sty m:val="p"/>
                        </m:rPr>
                        <a:rPr lang="es-AR" sz="1600" b="0" i="0" smtClean="0">
                          <a:latin typeface="Cambria Math"/>
                        </a:rPr>
                        <m:t>a</m:t>
                      </m:r>
                      <m:r>
                        <a:rPr lang="es-AR" sz="1600" i="0">
                          <a:latin typeface="Cambria Math"/>
                        </a:rPr>
                        <m:t>∗</m:t>
                      </m:r>
                      <m:sSup>
                        <m:sSupPr>
                          <m:ctrlPr>
                            <a:rPr lang="es-AR" sz="1600" i="1" smtClean="0">
                              <a:latin typeface="Cambria Math" panose="02040503050406030204" pitchFamily="18" charset="0"/>
                            </a:rPr>
                          </m:ctrlPr>
                        </m:sSupPr>
                        <m:e>
                          <m:r>
                            <a:rPr lang="es-AR" sz="1600" b="0" i="1" smtClean="0">
                              <a:latin typeface="Cambria Math"/>
                            </a:rPr>
                            <m:t>𝑡</m:t>
                          </m:r>
                        </m:e>
                        <m:sup>
                          <m:r>
                            <a:rPr lang="es-AR" sz="1600" b="0" i="1" smtClean="0">
                              <a:latin typeface="Cambria Math"/>
                            </a:rPr>
                            <m:t>2</m:t>
                          </m:r>
                        </m:sup>
                      </m:sSup>
                    </m:oMath>
                  </m:oMathPara>
                </a14:m>
                <a:endParaRPr lang="es-ES" sz="1600" dirty="0"/>
              </a:p>
            </p:txBody>
          </p:sp>
        </mc:Choice>
        <mc:Fallback xmlns="">
          <p:sp>
            <p:nvSpPr>
              <p:cNvPr id="49" name="48 Rectángulo"/>
              <p:cNvSpPr>
                <a:spLocks noRot="1" noChangeAspect="1" noMove="1" noResize="1" noEditPoints="1" noAdjustHandles="1" noChangeArrowheads="1" noChangeShapeType="1" noTextEdit="1"/>
              </p:cNvSpPr>
              <p:nvPr/>
            </p:nvSpPr>
            <p:spPr>
              <a:xfrm>
                <a:off x="6370360" y="5377184"/>
                <a:ext cx="2575064" cy="783869"/>
              </a:xfrm>
              <a:prstGeom prst="rect">
                <a:avLst/>
              </a:prstGeom>
              <a:blipFill rotWithShape="1">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4828685" y="6181056"/>
                <a:ext cx="2688115" cy="35336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p>
                        <m:sSupPr>
                          <m:ctrlPr>
                            <a:rPr lang="es-AR" sz="1600" i="1" smtClean="0">
                              <a:latin typeface="Cambria Math" panose="02040503050406030204" pitchFamily="18" charset="0"/>
                            </a:rPr>
                          </m:ctrlPr>
                        </m:sSupPr>
                        <m:e>
                          <m:r>
                            <m:rPr>
                              <m:sty m:val="p"/>
                            </m:rPr>
                            <a:rPr lang="es-AR" sz="1600" b="0" i="0" smtClean="0">
                              <a:latin typeface="Cambria Math"/>
                            </a:rPr>
                            <m:t>V</m:t>
                          </m:r>
                        </m:e>
                        <m:sup>
                          <m:r>
                            <a:rPr lang="es-AR" sz="1600" b="0" i="0" smtClean="0">
                              <a:latin typeface="Cambria Math"/>
                            </a:rPr>
                            <m:t>2</m:t>
                          </m:r>
                        </m:sup>
                      </m:sSup>
                      <m:r>
                        <a:rPr lang="es-AR" sz="1600" i="0">
                          <a:latin typeface="Cambria Math"/>
                        </a:rPr>
                        <m:t>=</m:t>
                      </m:r>
                      <m:sSup>
                        <m:sSupPr>
                          <m:ctrlPr>
                            <a:rPr lang="es-AR" sz="1600" i="1">
                              <a:latin typeface="Cambria Math" panose="02040503050406030204" pitchFamily="18" charset="0"/>
                            </a:rPr>
                          </m:ctrlPr>
                        </m:sSupPr>
                        <m:e>
                          <m:sSub>
                            <m:sSubPr>
                              <m:ctrlPr>
                                <a:rPr lang="es-AR" sz="1600" i="1">
                                  <a:latin typeface="Cambria Math" panose="02040503050406030204" pitchFamily="18" charset="0"/>
                                </a:rPr>
                              </m:ctrlPr>
                            </m:sSubPr>
                            <m:e>
                              <m:r>
                                <m:rPr>
                                  <m:sty m:val="p"/>
                                </m:rPr>
                                <a:rPr lang="es-AR" sz="1600" i="0">
                                  <a:latin typeface="Cambria Math"/>
                                </a:rPr>
                                <m:t>V</m:t>
                              </m:r>
                            </m:e>
                            <m:sub>
                              <m:r>
                                <m:rPr>
                                  <m:sty m:val="p"/>
                                </m:rPr>
                                <a:rPr lang="es-AR" sz="1600" i="0">
                                  <a:latin typeface="Cambria Math"/>
                                </a:rPr>
                                <m:t>o</m:t>
                              </m:r>
                            </m:sub>
                          </m:sSub>
                        </m:e>
                        <m:sup>
                          <m:r>
                            <a:rPr lang="es-AR" sz="1600" i="0">
                              <a:latin typeface="Cambria Math"/>
                            </a:rPr>
                            <m:t>2</m:t>
                          </m:r>
                        </m:sup>
                      </m:sSup>
                      <m:r>
                        <a:rPr lang="es-AR" sz="1600" i="0">
                          <a:latin typeface="Cambria Math"/>
                        </a:rPr>
                        <m:t>+2∗</m:t>
                      </m:r>
                      <m:r>
                        <m:rPr>
                          <m:sty m:val="p"/>
                        </m:rPr>
                        <a:rPr lang="es-AR" sz="1600" b="0" i="0" smtClean="0">
                          <a:latin typeface="Cambria Math"/>
                        </a:rPr>
                        <m:t>a</m:t>
                      </m:r>
                      <m:r>
                        <a:rPr lang="es-AR" sz="1600" i="0">
                          <a:latin typeface="Cambria Math"/>
                        </a:rPr>
                        <m:t>∗</m:t>
                      </m:r>
                      <m:sSub>
                        <m:sSubPr>
                          <m:ctrlPr>
                            <a:rPr lang="es-ES" sz="1600" i="1">
                              <a:latin typeface="Cambria Math" panose="02040503050406030204" pitchFamily="18" charset="0"/>
                              <a:ea typeface="Cambria Math"/>
                            </a:rPr>
                          </m:ctrlPr>
                        </m:sSubPr>
                        <m:e>
                          <m:r>
                            <a:rPr lang="es-ES" sz="1600" i="0">
                              <a:latin typeface="Cambria Math"/>
                              <a:ea typeface="Cambria Math"/>
                            </a:rPr>
                            <m:t>∆</m:t>
                          </m:r>
                        </m:e>
                        <m:sub>
                          <m:r>
                            <m:rPr>
                              <m:sty m:val="p"/>
                            </m:rPr>
                            <a:rPr lang="es-AR" sz="1600" b="0" i="0" smtClean="0">
                              <a:latin typeface="Cambria Math"/>
                              <a:ea typeface="Cambria Math"/>
                            </a:rPr>
                            <m:t>X</m:t>
                          </m:r>
                        </m:sub>
                      </m:sSub>
                    </m:oMath>
                  </m:oMathPara>
                </a14:m>
                <a:endParaRPr lang="es-ES" sz="1600" dirty="0"/>
              </a:p>
            </p:txBody>
          </p:sp>
        </mc:Choice>
        <mc:Fallback xmlns="">
          <p:sp>
            <p:nvSpPr>
              <p:cNvPr id="50" name="Rectangle 49"/>
              <p:cNvSpPr>
                <a:spLocks noRot="1" noChangeAspect="1" noMove="1" noResize="1" noEditPoints="1" noAdjustHandles="1" noChangeArrowheads="1" noChangeShapeType="1" noTextEdit="1"/>
              </p:cNvSpPr>
              <p:nvPr/>
            </p:nvSpPr>
            <p:spPr>
              <a:xfrm>
                <a:off x="4828685" y="6181056"/>
                <a:ext cx="2688115" cy="353366"/>
              </a:xfrm>
              <a:prstGeom prst="rect">
                <a:avLst/>
              </a:prstGeom>
              <a:blipFill rotWithShape="1">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957579" y="6096000"/>
                <a:ext cx="1925527" cy="5517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sz="1600" smtClean="0">
                          <a:latin typeface="Cambria Math"/>
                          <a:ea typeface="Cambria Math"/>
                        </a:rPr>
                        <m:t>X</m:t>
                      </m:r>
                      <m:r>
                        <a:rPr lang="es-AR" sz="1600" smtClean="0">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X</m:t>
                          </m:r>
                        </m:e>
                        <m:sub>
                          <m:r>
                            <m:rPr>
                              <m:sty m:val="p"/>
                            </m:rPr>
                            <a:rPr lang="es-AR" sz="1600">
                              <a:latin typeface="Cambria Math"/>
                              <a:ea typeface="Cambria Math"/>
                            </a:rPr>
                            <m:t>o</m:t>
                          </m:r>
                        </m:sub>
                      </m:sSub>
                      <m:r>
                        <a:rPr lang="es-AR" sz="1600">
                          <a:latin typeface="Cambria Math"/>
                          <a:ea typeface="Cambria Math"/>
                        </a:rPr>
                        <m:t>+</m:t>
                      </m:r>
                      <m:f>
                        <m:fPr>
                          <m:ctrlPr>
                            <a:rPr lang="es-AR" sz="1600" i="1">
                              <a:latin typeface="Cambria Math" panose="02040503050406030204" pitchFamily="18" charset="0"/>
                              <a:ea typeface="Cambria Math"/>
                            </a:rPr>
                          </m:ctrlPr>
                        </m:fPr>
                        <m:num>
                          <m:r>
                            <a:rPr lang="es-AR" sz="1600" b="0" i="1" smtClean="0">
                              <a:latin typeface="Cambria Math"/>
                              <a:ea typeface="Cambria Math"/>
                            </a:rPr>
                            <m:t>𝑉</m:t>
                          </m:r>
                          <m:r>
                            <a:rPr lang="es-AR" sz="1600" i="1">
                              <a:latin typeface="Cambria Math"/>
                              <a:ea typeface="Cambria Math"/>
                            </a:rPr>
                            <m:t>−</m:t>
                          </m:r>
                          <m:sSub>
                            <m:sSubPr>
                              <m:ctrlPr>
                                <a:rPr lang="es-AR" sz="1600" i="1">
                                  <a:latin typeface="Cambria Math" panose="02040503050406030204" pitchFamily="18" charset="0"/>
                                  <a:ea typeface="Cambria Math"/>
                                </a:rPr>
                              </m:ctrlPr>
                            </m:sSubPr>
                            <m:e>
                              <m:r>
                                <m:rPr>
                                  <m:sty m:val="p"/>
                                </m:rPr>
                                <a:rPr lang="es-AR" sz="1600">
                                  <a:latin typeface="Cambria Math"/>
                                  <a:ea typeface="Cambria Math"/>
                                </a:rPr>
                                <m:t>V</m:t>
                              </m:r>
                            </m:e>
                            <m:sub>
                              <m:r>
                                <m:rPr>
                                  <m:sty m:val="p"/>
                                </m:rPr>
                                <a:rPr lang="es-AR" sz="1600">
                                  <a:latin typeface="Cambria Math"/>
                                  <a:ea typeface="Cambria Math"/>
                                </a:rPr>
                                <m:t>o</m:t>
                              </m:r>
                            </m:sub>
                          </m:sSub>
                        </m:num>
                        <m:den>
                          <m:r>
                            <a:rPr lang="es-AR" sz="1600">
                              <a:latin typeface="Cambria Math"/>
                              <a:ea typeface="Cambria Math"/>
                            </a:rPr>
                            <m:t>2</m:t>
                          </m:r>
                        </m:den>
                      </m:f>
                      <m:r>
                        <a:rPr lang="es-AR" sz="1600">
                          <a:latin typeface="Cambria Math"/>
                          <a:ea typeface="Cambria Math"/>
                        </a:rPr>
                        <m:t>∗</m:t>
                      </m:r>
                      <m:r>
                        <m:rPr>
                          <m:sty m:val="p"/>
                        </m:rPr>
                        <a:rPr lang="es-AR" sz="1600">
                          <a:latin typeface="Cambria Math"/>
                          <a:ea typeface="Cambria Math"/>
                        </a:rPr>
                        <m:t>t</m:t>
                      </m:r>
                    </m:oMath>
                  </m:oMathPara>
                </a14:m>
                <a:endParaRPr lang="es-ES" sz="1600" dirty="0"/>
              </a:p>
            </p:txBody>
          </p:sp>
        </mc:Choice>
        <mc:Fallback xmlns="">
          <p:sp>
            <p:nvSpPr>
              <p:cNvPr id="4" name="Rectangle 3"/>
              <p:cNvSpPr>
                <a:spLocks noRot="1" noChangeAspect="1" noMove="1" noResize="1" noEditPoints="1" noAdjustHandles="1" noChangeArrowheads="1" noChangeShapeType="1" noTextEdit="1"/>
              </p:cNvSpPr>
              <p:nvPr/>
            </p:nvSpPr>
            <p:spPr>
              <a:xfrm>
                <a:off x="1957579" y="6096000"/>
                <a:ext cx="1925527" cy="551754"/>
              </a:xfrm>
              <a:prstGeom prst="rect">
                <a:avLst/>
              </a:prstGeom>
              <a:blipFill rotWithShape="1">
                <a:blip r:embed="rId22"/>
                <a:stretch>
                  <a:fillRect/>
                </a:stretch>
              </a:blipFill>
            </p:spPr>
            <p:txBody>
              <a:bodyPr/>
              <a:lstStyle/>
              <a:p>
                <a:r>
                  <a:rPr lang="es-ES">
                    <a:noFill/>
                  </a:rPr>
                  <a:t> </a:t>
                </a:r>
              </a:p>
            </p:txBody>
          </p:sp>
        </mc:Fallback>
      </mc:AlternateContent>
      <p:grpSp>
        <p:nvGrpSpPr>
          <p:cNvPr id="33" name="Group 32"/>
          <p:cNvGrpSpPr/>
          <p:nvPr/>
        </p:nvGrpSpPr>
        <p:grpSpPr>
          <a:xfrm>
            <a:off x="304800" y="2311384"/>
            <a:ext cx="8592324" cy="2618441"/>
            <a:chOff x="304800" y="2311384"/>
            <a:chExt cx="8592324" cy="2618441"/>
          </a:xfrm>
        </p:grpSpPr>
        <p:cxnSp>
          <p:nvCxnSpPr>
            <p:cNvPr id="5" name="4 Conector recto de flecha"/>
            <p:cNvCxnSpPr/>
            <p:nvPr/>
          </p:nvCxnSpPr>
          <p:spPr>
            <a:xfrm>
              <a:off x="473386" y="4628627"/>
              <a:ext cx="234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5 Conector recto de flecha"/>
            <p:cNvCxnSpPr/>
            <p:nvPr/>
          </p:nvCxnSpPr>
          <p:spPr>
            <a:xfrm>
              <a:off x="3376323" y="4615927"/>
              <a:ext cx="234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625786" y="3257027"/>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flipV="1">
              <a:off x="3485408" y="3257027"/>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625786" y="3866627"/>
              <a:ext cx="19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1018506" y="3879327"/>
              <a:ext cx="1405494" cy="749300"/>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a14="http://schemas.microsoft.com/office/drawing/2010/main">
          <mc:Choice Requires="a14">
            <p:sp>
              <p:nvSpPr>
                <p:cNvPr id="11" name="10 CuadroTexto"/>
                <p:cNvSpPr txBox="1"/>
                <p:nvPr/>
              </p:nvSpPr>
              <p:spPr>
                <a:xfrm>
                  <a:off x="838200" y="4642527"/>
                  <a:ext cx="34714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𝑡</m:t>
                            </m:r>
                          </m:e>
                          <m:sub>
                            <m:r>
                              <a:rPr lang="es-AR" sz="1200" b="0" i="1" smtClean="0">
                                <a:latin typeface="Cambria Math"/>
                              </a:rPr>
                              <m:t>1</m:t>
                            </m:r>
                          </m:sub>
                        </m:sSub>
                      </m:oMath>
                    </m:oMathPara>
                  </a14:m>
                  <a:endParaRPr lang="es-AR" sz="1200" dirty="0"/>
                </a:p>
              </p:txBody>
            </p:sp>
          </mc:Choice>
          <mc:Fallback xmlns="">
            <p:sp>
              <p:nvSpPr>
                <p:cNvPr id="11" name="10 CuadroTexto"/>
                <p:cNvSpPr txBox="1">
                  <a:spLocks noRot="1" noChangeAspect="1" noMove="1" noResize="1" noEditPoints="1" noAdjustHandles="1" noChangeArrowheads="1" noChangeShapeType="1" noTextEdit="1"/>
                </p:cNvSpPr>
                <p:nvPr/>
              </p:nvSpPr>
              <p:spPr>
                <a:xfrm>
                  <a:off x="838200" y="4642527"/>
                  <a:ext cx="347146" cy="276999"/>
                </a:xfrm>
                <a:prstGeom prst="rect">
                  <a:avLst/>
                </a:prstGeom>
                <a:blipFill rotWithShape="1">
                  <a:blip r:embed="rId2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11 CuadroTexto"/>
                <p:cNvSpPr txBox="1"/>
                <p:nvPr/>
              </p:nvSpPr>
              <p:spPr>
                <a:xfrm>
                  <a:off x="2257160" y="4642527"/>
                  <a:ext cx="35073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𝑡</m:t>
                            </m:r>
                          </m:e>
                          <m:sub>
                            <m:r>
                              <a:rPr lang="es-AR" sz="1200" b="0" i="1" smtClean="0">
                                <a:latin typeface="Cambria Math"/>
                              </a:rPr>
                              <m:t>2</m:t>
                            </m:r>
                          </m:sub>
                        </m:sSub>
                      </m:oMath>
                    </m:oMathPara>
                  </a14:m>
                  <a:endParaRPr lang="es-AR" sz="1200" dirty="0"/>
                </a:p>
              </p:txBody>
            </p:sp>
          </mc:Choice>
          <mc:Fallback xmlns="">
            <p:sp>
              <p:nvSpPr>
                <p:cNvPr id="12" name="11 CuadroTexto"/>
                <p:cNvSpPr txBox="1">
                  <a:spLocks noRot="1" noChangeAspect="1" noMove="1" noResize="1" noEditPoints="1" noAdjustHandles="1" noChangeArrowheads="1" noChangeShapeType="1" noTextEdit="1"/>
                </p:cNvSpPr>
                <p:nvPr/>
              </p:nvSpPr>
              <p:spPr>
                <a:xfrm>
                  <a:off x="2257160" y="4642527"/>
                  <a:ext cx="350737" cy="276999"/>
                </a:xfrm>
                <a:prstGeom prst="rect">
                  <a:avLst/>
                </a:prstGeom>
                <a:blipFill rotWithShape="1">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12 CuadroTexto"/>
                <p:cNvSpPr txBox="1"/>
                <p:nvPr/>
              </p:nvSpPr>
              <p:spPr>
                <a:xfrm>
                  <a:off x="304801" y="3748000"/>
                  <a:ext cx="29527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AR" sz="1200" b="0" i="0" smtClean="0">
                            <a:latin typeface="Cambria Math"/>
                          </a:rPr>
                          <m:t>a</m:t>
                        </m:r>
                      </m:oMath>
                    </m:oMathPara>
                  </a14:m>
                  <a:endParaRPr lang="es-AR" sz="1200" dirty="0"/>
                </a:p>
              </p:txBody>
            </p:sp>
          </mc:Choice>
          <mc:Fallback xmlns="">
            <p:sp>
              <p:nvSpPr>
                <p:cNvPr id="13" name="12 CuadroTexto"/>
                <p:cNvSpPr txBox="1">
                  <a:spLocks noRot="1" noChangeAspect="1" noMove="1" noResize="1" noEditPoints="1" noAdjustHandles="1" noChangeArrowheads="1" noChangeShapeType="1" noTextEdit="1"/>
                </p:cNvSpPr>
                <p:nvPr/>
              </p:nvSpPr>
              <p:spPr>
                <a:xfrm>
                  <a:off x="304801" y="3748000"/>
                  <a:ext cx="295274" cy="276999"/>
                </a:xfrm>
                <a:prstGeom prst="rect">
                  <a:avLst/>
                </a:prstGeom>
                <a:blipFill rotWithShape="1">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4" name="13 CuadroTexto"/>
                <p:cNvSpPr txBox="1"/>
                <p:nvPr/>
              </p:nvSpPr>
              <p:spPr>
                <a:xfrm>
                  <a:off x="304800" y="3265400"/>
                  <a:ext cx="29527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AR" sz="1200" b="0" i="0" smtClean="0">
                            <a:latin typeface="Cambria Math"/>
                          </a:rPr>
                          <m:t>a</m:t>
                        </m:r>
                      </m:oMath>
                    </m:oMathPara>
                  </a14:m>
                  <a:endParaRPr lang="es-AR" sz="1200" dirty="0"/>
                </a:p>
              </p:txBody>
            </p:sp>
          </mc:Choice>
          <mc:Fallback xmlns="">
            <p:sp>
              <p:nvSpPr>
                <p:cNvPr id="14" name="13 CuadroTexto"/>
                <p:cNvSpPr txBox="1">
                  <a:spLocks noRot="1" noChangeAspect="1" noMove="1" noResize="1" noEditPoints="1" noAdjustHandles="1" noChangeArrowheads="1" noChangeShapeType="1" noTextEdit="1"/>
                </p:cNvSpPr>
                <p:nvPr/>
              </p:nvSpPr>
              <p:spPr>
                <a:xfrm>
                  <a:off x="304800" y="3265400"/>
                  <a:ext cx="295274" cy="276999"/>
                </a:xfrm>
                <a:prstGeom prst="rect">
                  <a:avLst/>
                </a:prstGeom>
                <a:blipFill rotWithShape="1">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14 CuadroTexto"/>
                <p:cNvSpPr txBox="1"/>
                <p:nvPr/>
              </p:nvSpPr>
              <p:spPr>
                <a:xfrm>
                  <a:off x="1402610" y="3586026"/>
                  <a:ext cx="610552" cy="276999"/>
                </a:xfrm>
                <a:prstGeom prst="rect">
                  <a:avLst/>
                </a:prstGeom>
                <a:noFill/>
              </p:spPr>
              <p:txBody>
                <a:bodyPr wrap="none" rtlCol="0">
                  <a:spAutoFit/>
                </a:bodyPr>
                <a:lstStyle/>
                <a:p>
                  <a:r>
                    <a:rPr lang="es-AR" sz="1200" dirty="0"/>
                    <a:t>a</a:t>
                  </a:r>
                  <a14:m>
                    <m:oMath xmlns:m="http://schemas.openxmlformats.org/officeDocument/2006/math">
                      <m:r>
                        <a:rPr lang="es-AR" sz="1200" b="0" i="0" smtClean="0">
                          <a:latin typeface="Cambria Math"/>
                        </a:rPr>
                        <m:t>=</m:t>
                      </m:r>
                      <m:r>
                        <m:rPr>
                          <m:sty m:val="p"/>
                        </m:rPr>
                        <a:rPr lang="es-AR" sz="1200" b="0" i="0" smtClean="0">
                          <a:latin typeface="Cambria Math"/>
                        </a:rPr>
                        <m:t>cte</m:t>
                      </m:r>
                    </m:oMath>
                  </a14:m>
                  <a:endParaRPr lang="es-AR" sz="1200" dirty="0"/>
                </a:p>
              </p:txBody>
            </p:sp>
          </mc:Choice>
          <mc:Fallback xmlns="">
            <p:sp>
              <p:nvSpPr>
                <p:cNvPr id="15" name="14 CuadroTexto"/>
                <p:cNvSpPr txBox="1">
                  <a:spLocks noRot="1" noChangeAspect="1" noMove="1" noResize="1" noEditPoints="1" noAdjustHandles="1" noChangeArrowheads="1" noChangeShapeType="1" noTextEdit="1"/>
                </p:cNvSpPr>
                <p:nvPr/>
              </p:nvSpPr>
              <p:spPr>
                <a:xfrm>
                  <a:off x="1402610" y="3586026"/>
                  <a:ext cx="610552" cy="276999"/>
                </a:xfrm>
                <a:prstGeom prst="rect">
                  <a:avLst/>
                </a:prstGeom>
                <a:blipFill rotWithShape="1">
                  <a:blip r:embed="rId26"/>
                  <a:stretch>
                    <a:fillRect b="-1521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15 CuadroTexto"/>
                <p:cNvSpPr txBox="1"/>
                <p:nvPr/>
              </p:nvSpPr>
              <p:spPr>
                <a:xfrm>
                  <a:off x="2514600" y="4615927"/>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16" name="15 CuadroTexto"/>
                <p:cNvSpPr txBox="1">
                  <a:spLocks noRot="1" noChangeAspect="1" noMove="1" noResize="1" noEditPoints="1" noAdjustHandles="1" noChangeArrowheads="1" noChangeShapeType="1" noTextEdit="1"/>
                </p:cNvSpPr>
                <p:nvPr/>
              </p:nvSpPr>
              <p:spPr>
                <a:xfrm>
                  <a:off x="2514600" y="4615927"/>
                  <a:ext cx="284629" cy="276999"/>
                </a:xfrm>
                <a:prstGeom prst="rect">
                  <a:avLst/>
                </a:prstGeom>
                <a:blipFill rotWithShape="1">
                  <a:blip r:embed="rId27"/>
                  <a:stretch>
                    <a:fillRect/>
                  </a:stretch>
                </a:blipFill>
              </p:spPr>
              <p:txBody>
                <a:bodyPr/>
                <a:lstStyle/>
                <a:p>
                  <a:r>
                    <a:rPr lang="es-ES">
                      <a:noFill/>
                    </a:rPr>
                    <a:t> </a:t>
                  </a:r>
                </a:p>
              </p:txBody>
            </p:sp>
          </mc:Fallback>
        </mc:AlternateContent>
        <p:cxnSp>
          <p:nvCxnSpPr>
            <p:cNvPr id="17" name="16 Conector recto"/>
            <p:cNvCxnSpPr/>
            <p:nvPr/>
          </p:nvCxnSpPr>
          <p:spPr>
            <a:xfrm flipV="1">
              <a:off x="3485408" y="3434827"/>
              <a:ext cx="1908000" cy="88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3485408" y="3573327"/>
              <a:ext cx="1584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5069408" y="3586025"/>
              <a:ext cx="0" cy="100800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19 CuadroTexto"/>
                <p:cNvSpPr txBox="1"/>
                <p:nvPr/>
              </p:nvSpPr>
              <p:spPr>
                <a:xfrm>
                  <a:off x="3048000" y="3434827"/>
                  <a:ext cx="363112" cy="2918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𝑓</m:t>
                            </m:r>
                          </m:sub>
                        </m:sSub>
                      </m:oMath>
                    </m:oMathPara>
                  </a14:m>
                  <a:endParaRPr lang="es-AR" sz="1200" dirty="0"/>
                </a:p>
              </p:txBody>
            </p:sp>
          </mc:Choice>
          <mc:Fallback xmlns="">
            <p:sp>
              <p:nvSpPr>
                <p:cNvPr id="20" name="19 CuadroTexto"/>
                <p:cNvSpPr txBox="1">
                  <a:spLocks noRot="1" noChangeAspect="1" noMove="1" noResize="1" noEditPoints="1" noAdjustHandles="1" noChangeArrowheads="1" noChangeShapeType="1" noTextEdit="1"/>
                </p:cNvSpPr>
                <p:nvPr/>
              </p:nvSpPr>
              <p:spPr>
                <a:xfrm>
                  <a:off x="3048000" y="3434827"/>
                  <a:ext cx="363112" cy="291811"/>
                </a:xfrm>
                <a:prstGeom prst="rect">
                  <a:avLst/>
                </a:prstGeom>
                <a:blipFill rotWithShape="1">
                  <a:blip r:embed="rId28"/>
                  <a:stretch>
                    <a:fillRect b="-208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1" name="20 CuadroTexto"/>
                <p:cNvSpPr txBox="1"/>
                <p:nvPr/>
              </p:nvSpPr>
              <p:spPr>
                <a:xfrm>
                  <a:off x="3064998" y="4177921"/>
                  <a:ext cx="35464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𝑜</m:t>
                            </m:r>
                          </m:sub>
                        </m:sSub>
                      </m:oMath>
                    </m:oMathPara>
                  </a14:m>
                  <a:endParaRPr lang="es-AR" sz="1200" dirty="0"/>
                </a:p>
              </p:txBody>
            </p:sp>
          </mc:Choice>
          <mc:Fallback xmlns="">
            <p:sp>
              <p:nvSpPr>
                <p:cNvPr id="21" name="20 CuadroTexto"/>
                <p:cNvSpPr txBox="1">
                  <a:spLocks noRot="1" noChangeAspect="1" noMove="1" noResize="1" noEditPoints="1" noAdjustHandles="1" noChangeArrowheads="1" noChangeShapeType="1" noTextEdit="1"/>
                </p:cNvSpPr>
                <p:nvPr/>
              </p:nvSpPr>
              <p:spPr>
                <a:xfrm>
                  <a:off x="3064998" y="4177921"/>
                  <a:ext cx="354648" cy="276999"/>
                </a:xfrm>
                <a:prstGeom prst="rect">
                  <a:avLst/>
                </a:prstGeom>
                <a:blipFill rotWithShape="1">
                  <a:blip r:embed="rId2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21 CuadroTexto"/>
                <p:cNvSpPr txBox="1"/>
                <p:nvPr/>
              </p:nvSpPr>
              <p:spPr>
                <a:xfrm>
                  <a:off x="4951893" y="4641326"/>
                  <a:ext cx="28463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22" name="21 CuadroTexto"/>
                <p:cNvSpPr txBox="1">
                  <a:spLocks noRot="1" noChangeAspect="1" noMove="1" noResize="1" noEditPoints="1" noAdjustHandles="1" noChangeArrowheads="1" noChangeShapeType="1" noTextEdit="1"/>
                </p:cNvSpPr>
                <p:nvPr/>
              </p:nvSpPr>
              <p:spPr>
                <a:xfrm>
                  <a:off x="4951893" y="4641326"/>
                  <a:ext cx="284630" cy="276999"/>
                </a:xfrm>
                <a:prstGeom prst="rect">
                  <a:avLst/>
                </a:prstGeom>
                <a:blipFill rotWithShape="1">
                  <a:blip r:embed="rId3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22 CuadroTexto"/>
                <p:cNvSpPr txBox="1"/>
                <p:nvPr/>
              </p:nvSpPr>
              <p:spPr>
                <a:xfrm>
                  <a:off x="3107055" y="3126900"/>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𝑉</m:t>
                        </m:r>
                      </m:oMath>
                    </m:oMathPara>
                  </a14:m>
                  <a:endParaRPr lang="es-AR" sz="1200" dirty="0"/>
                </a:p>
              </p:txBody>
            </p:sp>
          </mc:Choice>
          <mc:Fallback xmlns="">
            <p:sp>
              <p:nvSpPr>
                <p:cNvPr id="23" name="22 CuadroTexto"/>
                <p:cNvSpPr txBox="1">
                  <a:spLocks noRot="1" noChangeAspect="1" noMove="1" noResize="1" noEditPoints="1" noAdjustHandles="1" noChangeArrowheads="1" noChangeShapeType="1" noTextEdit="1"/>
                </p:cNvSpPr>
                <p:nvPr/>
              </p:nvSpPr>
              <p:spPr>
                <a:xfrm>
                  <a:off x="3107055" y="3126900"/>
                  <a:ext cx="320985" cy="276999"/>
                </a:xfrm>
                <a:prstGeom prst="rect">
                  <a:avLst/>
                </a:prstGeom>
                <a:blipFill rotWithShape="1">
                  <a:blip r:embed="rId3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23 CuadroTexto"/>
                <p:cNvSpPr txBox="1"/>
                <p:nvPr/>
              </p:nvSpPr>
              <p:spPr>
                <a:xfrm>
                  <a:off x="5410200" y="4652826"/>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24" name="23 CuadroTexto"/>
                <p:cNvSpPr txBox="1">
                  <a:spLocks noRot="1" noChangeAspect="1" noMove="1" noResize="1" noEditPoints="1" noAdjustHandles="1" noChangeArrowheads="1" noChangeShapeType="1" noTextEdit="1"/>
                </p:cNvSpPr>
                <p:nvPr/>
              </p:nvSpPr>
              <p:spPr>
                <a:xfrm>
                  <a:off x="5410200" y="4652826"/>
                  <a:ext cx="284629" cy="276999"/>
                </a:xfrm>
                <a:prstGeom prst="rect">
                  <a:avLst/>
                </a:prstGeom>
                <a:blipFill rotWithShape="1">
                  <a:blip r:embed="rId2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5" name="24 CuadroTexto"/>
                <p:cNvSpPr txBox="1"/>
                <p:nvPr/>
              </p:nvSpPr>
              <p:spPr>
                <a:xfrm rot="20133491">
                  <a:off x="3439721" y="3818335"/>
                  <a:ext cx="1135952"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AR" sz="1200" b="0" i="0" smtClean="0">
                            <a:latin typeface="Cambria Math"/>
                          </a:rPr>
                          <m:t>V</m:t>
                        </m:r>
                        <m:r>
                          <a:rPr lang="es-AR" sz="1200" b="0" i="0" smtClean="0">
                            <a:latin typeface="Cambria Math"/>
                          </a:rPr>
                          <m:t>=</m:t>
                        </m:r>
                        <m:sSub>
                          <m:sSubPr>
                            <m:ctrlPr>
                              <a:rPr lang="es-AR" sz="1200" b="0" i="1" smtClean="0">
                                <a:latin typeface="Cambria Math" panose="02040503050406030204" pitchFamily="18" charset="0"/>
                              </a:rPr>
                            </m:ctrlPr>
                          </m:sSubPr>
                          <m:e>
                            <m:r>
                              <m:rPr>
                                <m:sty m:val="p"/>
                              </m:rPr>
                              <a:rPr lang="es-AR" sz="1200" b="0" i="0" smtClean="0">
                                <a:latin typeface="Cambria Math"/>
                              </a:rPr>
                              <m:t>V</m:t>
                            </m:r>
                          </m:e>
                          <m:sub>
                            <m:r>
                              <m:rPr>
                                <m:sty m:val="p"/>
                              </m:rPr>
                              <a:rPr lang="es-AR" sz="1200" b="0" i="0" smtClean="0">
                                <a:latin typeface="Cambria Math"/>
                              </a:rPr>
                              <m:t>o</m:t>
                            </m:r>
                          </m:sub>
                        </m:sSub>
                        <m:r>
                          <a:rPr lang="es-AR" sz="1200" b="0" i="0" smtClean="0">
                            <a:latin typeface="Cambria Math"/>
                          </a:rPr>
                          <m:t>+</m:t>
                        </m:r>
                        <m:r>
                          <m:rPr>
                            <m:sty m:val="p"/>
                          </m:rPr>
                          <a:rPr lang="es-AR" sz="1200" b="0" i="0" smtClean="0">
                            <a:latin typeface="Cambria Math"/>
                          </a:rPr>
                          <m:t>a</m:t>
                        </m:r>
                        <m:r>
                          <a:rPr lang="es-AR" sz="1200" b="0" i="0" smtClean="0">
                            <a:latin typeface="Cambria Math"/>
                          </a:rPr>
                          <m:t>∗</m:t>
                        </m:r>
                        <m:r>
                          <m:rPr>
                            <m:sty m:val="p"/>
                          </m:rPr>
                          <a:rPr lang="es-AR" sz="1200" b="0" i="0" smtClean="0">
                            <a:latin typeface="Cambria Math"/>
                          </a:rPr>
                          <m:t>t</m:t>
                        </m:r>
                      </m:oMath>
                    </m:oMathPara>
                  </a14:m>
                  <a:endParaRPr lang="es-AR" sz="1200" dirty="0"/>
                </a:p>
              </p:txBody>
            </p:sp>
          </mc:Choice>
          <mc:Fallback xmlns="">
            <p:sp>
              <p:nvSpPr>
                <p:cNvPr id="25" name="24 CuadroTexto"/>
                <p:cNvSpPr txBox="1">
                  <a:spLocks noRot="1" noChangeAspect="1" noMove="1" noResize="1" noEditPoints="1" noAdjustHandles="1" noChangeArrowheads="1" noChangeShapeType="1" noTextEdit="1"/>
                </p:cNvSpPr>
                <p:nvPr/>
              </p:nvSpPr>
              <p:spPr>
                <a:xfrm rot="20133491">
                  <a:off x="3439721" y="3818335"/>
                  <a:ext cx="1135952" cy="276999"/>
                </a:xfrm>
                <a:prstGeom prst="rect">
                  <a:avLst/>
                </a:prstGeom>
                <a:blipFill rotWithShape="1">
                  <a:blip r:embed="rId32"/>
                  <a:stretch>
                    <a:fillRect/>
                  </a:stretch>
                </a:blipFill>
              </p:spPr>
              <p:txBody>
                <a:bodyPr/>
                <a:lstStyle/>
                <a:p>
                  <a:r>
                    <a:rPr lang="es-ES">
                      <a:noFill/>
                    </a:rPr>
                    <a:t> </a:t>
                  </a:r>
                </a:p>
              </p:txBody>
            </p:sp>
          </mc:Fallback>
        </mc:AlternateContent>
        <p:cxnSp>
          <p:nvCxnSpPr>
            <p:cNvPr id="30" name="29 Conector recto de flecha"/>
            <p:cNvCxnSpPr/>
            <p:nvPr/>
          </p:nvCxnSpPr>
          <p:spPr>
            <a:xfrm>
              <a:off x="6346800" y="4613227"/>
              <a:ext cx="2340000" cy="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V="1">
              <a:off x="6455885" y="3254327"/>
              <a:ext cx="0" cy="152400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34 CuadroTexto"/>
                <p:cNvSpPr txBox="1"/>
                <p:nvPr/>
              </p:nvSpPr>
              <p:spPr>
                <a:xfrm>
                  <a:off x="6018477" y="3432127"/>
                  <a:ext cx="363112" cy="2918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𝑓</m:t>
                            </m:r>
                          </m:sub>
                        </m:sSub>
                      </m:oMath>
                    </m:oMathPara>
                  </a14:m>
                  <a:endParaRPr lang="es-AR" sz="1200" dirty="0"/>
                </a:p>
              </p:txBody>
            </p:sp>
          </mc:Choice>
          <mc:Fallback xmlns="">
            <p:sp>
              <p:nvSpPr>
                <p:cNvPr id="35" name="34 CuadroTexto"/>
                <p:cNvSpPr txBox="1">
                  <a:spLocks noRot="1" noChangeAspect="1" noMove="1" noResize="1" noEditPoints="1" noAdjustHandles="1" noChangeArrowheads="1" noChangeShapeType="1" noTextEdit="1"/>
                </p:cNvSpPr>
                <p:nvPr/>
              </p:nvSpPr>
              <p:spPr>
                <a:xfrm>
                  <a:off x="6018477" y="3432127"/>
                  <a:ext cx="363112" cy="291811"/>
                </a:xfrm>
                <a:prstGeom prst="rect">
                  <a:avLst/>
                </a:prstGeom>
                <a:blipFill rotWithShape="1">
                  <a:blip r:embed="rId28"/>
                  <a:stretch>
                    <a:fillRect b="-208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6" name="35 CuadroTexto"/>
                <p:cNvSpPr txBox="1"/>
                <p:nvPr/>
              </p:nvSpPr>
              <p:spPr>
                <a:xfrm>
                  <a:off x="6035475" y="4175221"/>
                  <a:ext cx="35464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𝑜</m:t>
                            </m:r>
                          </m:sub>
                        </m:sSub>
                      </m:oMath>
                    </m:oMathPara>
                  </a14:m>
                  <a:endParaRPr lang="es-AR" sz="1200" dirty="0"/>
                </a:p>
              </p:txBody>
            </p:sp>
          </mc:Choice>
          <mc:Fallback xmlns="">
            <p:sp>
              <p:nvSpPr>
                <p:cNvPr id="36" name="35 CuadroTexto"/>
                <p:cNvSpPr txBox="1">
                  <a:spLocks noRot="1" noChangeAspect="1" noMove="1" noResize="1" noEditPoints="1" noAdjustHandles="1" noChangeArrowheads="1" noChangeShapeType="1" noTextEdit="1"/>
                </p:cNvSpPr>
                <p:nvPr/>
              </p:nvSpPr>
              <p:spPr>
                <a:xfrm>
                  <a:off x="6035475" y="4175221"/>
                  <a:ext cx="354648" cy="276999"/>
                </a:xfrm>
                <a:prstGeom prst="rect">
                  <a:avLst/>
                </a:prstGeom>
                <a:blipFill rotWithShape="1">
                  <a:blip r:embed="rId3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7" name="36 CuadroTexto"/>
                <p:cNvSpPr txBox="1"/>
                <p:nvPr/>
              </p:nvSpPr>
              <p:spPr>
                <a:xfrm>
                  <a:off x="7922370" y="4638626"/>
                  <a:ext cx="28463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37" name="36 CuadroTexto"/>
                <p:cNvSpPr txBox="1">
                  <a:spLocks noRot="1" noChangeAspect="1" noMove="1" noResize="1" noEditPoints="1" noAdjustHandles="1" noChangeArrowheads="1" noChangeShapeType="1" noTextEdit="1"/>
                </p:cNvSpPr>
                <p:nvPr/>
              </p:nvSpPr>
              <p:spPr>
                <a:xfrm>
                  <a:off x="7922370" y="4638626"/>
                  <a:ext cx="284630" cy="276999"/>
                </a:xfrm>
                <a:prstGeom prst="rect">
                  <a:avLst/>
                </a:prstGeom>
                <a:blipFill rotWithShape="1">
                  <a:blip r:embed="rId3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8" name="37 CuadroTexto"/>
                <p:cNvSpPr txBox="1"/>
                <p:nvPr/>
              </p:nvSpPr>
              <p:spPr>
                <a:xfrm>
                  <a:off x="6077532" y="3124200"/>
                  <a:ext cx="320985"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0" i="1" smtClean="0">
                            <a:latin typeface="Cambria Math"/>
                          </a:rPr>
                          <m:t>𝑋</m:t>
                        </m:r>
                      </m:oMath>
                    </m:oMathPara>
                  </a14:m>
                  <a:endParaRPr lang="es-AR" sz="1200" dirty="0"/>
                </a:p>
              </p:txBody>
            </p:sp>
          </mc:Choice>
          <mc:Fallback xmlns="">
            <p:sp>
              <p:nvSpPr>
                <p:cNvPr id="38" name="37 CuadroTexto"/>
                <p:cNvSpPr txBox="1">
                  <a:spLocks noRot="1" noChangeAspect="1" noMove="1" noResize="1" noEditPoints="1" noAdjustHandles="1" noChangeArrowheads="1" noChangeShapeType="1" noTextEdit="1"/>
                </p:cNvSpPr>
                <p:nvPr/>
              </p:nvSpPr>
              <p:spPr>
                <a:xfrm>
                  <a:off x="6077532" y="3124200"/>
                  <a:ext cx="320985" cy="276999"/>
                </a:xfrm>
                <a:prstGeom prst="rect">
                  <a:avLst/>
                </a:prstGeom>
                <a:blipFill rotWithShape="1">
                  <a:blip r:embed="rId3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9" name="38 CuadroTexto"/>
                <p:cNvSpPr txBox="1"/>
                <p:nvPr/>
              </p:nvSpPr>
              <p:spPr>
                <a:xfrm>
                  <a:off x="8380677" y="4650126"/>
                  <a:ext cx="28462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i="1" smtClean="0">
                            <a:latin typeface="Cambria Math"/>
                          </a:rPr>
                          <m:t>𝑡</m:t>
                        </m:r>
                      </m:oMath>
                    </m:oMathPara>
                  </a14:m>
                  <a:endParaRPr lang="es-AR" sz="1200" dirty="0"/>
                </a:p>
              </p:txBody>
            </p:sp>
          </mc:Choice>
          <mc:Fallback xmlns="">
            <p:sp>
              <p:nvSpPr>
                <p:cNvPr id="39" name="38 CuadroTexto"/>
                <p:cNvSpPr txBox="1">
                  <a:spLocks noRot="1" noChangeAspect="1" noMove="1" noResize="1" noEditPoints="1" noAdjustHandles="1" noChangeArrowheads="1" noChangeShapeType="1" noTextEdit="1"/>
                </p:cNvSpPr>
                <p:nvPr/>
              </p:nvSpPr>
              <p:spPr>
                <a:xfrm>
                  <a:off x="8380677" y="4650126"/>
                  <a:ext cx="284629" cy="276999"/>
                </a:xfrm>
                <a:prstGeom prst="rect">
                  <a:avLst/>
                </a:prstGeom>
                <a:blipFill rotWithShape="1">
                  <a:blip r:embed="rId3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39 CuadroTexto"/>
                <p:cNvSpPr txBox="1"/>
                <p:nvPr/>
              </p:nvSpPr>
              <p:spPr>
                <a:xfrm>
                  <a:off x="7232246" y="3281355"/>
                  <a:ext cx="1664878" cy="380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AR" sz="1000" b="0" i="0" smtClean="0">
                            <a:latin typeface="Cambria Math"/>
                          </a:rPr>
                          <m:t>X</m:t>
                        </m:r>
                        <m:r>
                          <a:rPr lang="es-AR" sz="1000" b="0" i="0" smtClean="0">
                            <a:latin typeface="Cambria Math"/>
                          </a:rPr>
                          <m:t>=</m:t>
                        </m:r>
                        <m:sSub>
                          <m:sSubPr>
                            <m:ctrlPr>
                              <a:rPr lang="es-AR" sz="1000" b="0" i="1" smtClean="0">
                                <a:latin typeface="Cambria Math" panose="02040503050406030204" pitchFamily="18" charset="0"/>
                              </a:rPr>
                            </m:ctrlPr>
                          </m:sSubPr>
                          <m:e>
                            <m:r>
                              <m:rPr>
                                <m:sty m:val="p"/>
                              </m:rPr>
                              <a:rPr lang="es-AR" sz="1000" b="0" i="0" smtClean="0">
                                <a:latin typeface="Cambria Math"/>
                              </a:rPr>
                              <m:t>X</m:t>
                            </m:r>
                          </m:e>
                          <m:sub>
                            <m:r>
                              <m:rPr>
                                <m:sty m:val="p"/>
                              </m:rPr>
                              <a:rPr lang="es-AR" sz="1000" b="0" i="0" smtClean="0">
                                <a:latin typeface="Cambria Math"/>
                              </a:rPr>
                              <m:t>o</m:t>
                            </m:r>
                          </m:sub>
                        </m:sSub>
                        <m:r>
                          <a:rPr lang="es-AR" sz="1000" b="0" i="0" smtClean="0">
                            <a:latin typeface="Cambria Math"/>
                          </a:rPr>
                          <m:t>+</m:t>
                        </m:r>
                        <m:sSub>
                          <m:sSubPr>
                            <m:ctrlPr>
                              <a:rPr lang="es-AR" sz="1000" b="0" i="1" smtClean="0">
                                <a:latin typeface="Cambria Math" panose="02040503050406030204" pitchFamily="18" charset="0"/>
                              </a:rPr>
                            </m:ctrlPr>
                          </m:sSubPr>
                          <m:e>
                            <m:r>
                              <a:rPr lang="es-AR" sz="1000" b="0" i="1" smtClean="0">
                                <a:latin typeface="Cambria Math"/>
                              </a:rPr>
                              <m:t>𝑉</m:t>
                            </m:r>
                          </m:e>
                          <m:sub>
                            <m:r>
                              <a:rPr lang="es-AR" sz="1000" b="0" i="1" smtClean="0">
                                <a:latin typeface="Cambria Math"/>
                              </a:rPr>
                              <m:t>𝑜</m:t>
                            </m:r>
                          </m:sub>
                        </m:sSub>
                        <m:r>
                          <a:rPr lang="es-AR" sz="1000" b="0" i="0" smtClean="0">
                            <a:latin typeface="Cambria Math"/>
                          </a:rPr>
                          <m:t>∗</m:t>
                        </m:r>
                        <m:r>
                          <m:rPr>
                            <m:sty m:val="p"/>
                          </m:rPr>
                          <a:rPr lang="es-AR" sz="1000" b="0" i="0" smtClean="0">
                            <a:latin typeface="Cambria Math"/>
                          </a:rPr>
                          <m:t>t</m:t>
                        </m:r>
                        <m:r>
                          <a:rPr lang="es-AR" sz="1000" b="0" i="0" smtClean="0">
                            <a:latin typeface="Cambria Math"/>
                          </a:rPr>
                          <m:t>+</m:t>
                        </m:r>
                        <m:f>
                          <m:fPr>
                            <m:ctrlPr>
                              <a:rPr lang="es-AR" sz="1000" b="0" i="1" smtClean="0">
                                <a:latin typeface="Cambria Math" panose="02040503050406030204" pitchFamily="18" charset="0"/>
                              </a:rPr>
                            </m:ctrlPr>
                          </m:fPr>
                          <m:num>
                            <m:r>
                              <a:rPr lang="es-AR" sz="1000" b="0" i="1" smtClean="0">
                                <a:latin typeface="Cambria Math"/>
                              </a:rPr>
                              <m:t>1</m:t>
                            </m:r>
                          </m:num>
                          <m:den>
                            <m:r>
                              <a:rPr lang="es-AR" sz="1000" b="0" i="1" smtClean="0">
                                <a:latin typeface="Cambria Math"/>
                              </a:rPr>
                              <m:t>2</m:t>
                            </m:r>
                          </m:den>
                        </m:f>
                        <m:r>
                          <a:rPr lang="es-AR" sz="1000" b="0" i="0" smtClean="0">
                            <a:latin typeface="Cambria Math"/>
                          </a:rPr>
                          <m:t>∗</m:t>
                        </m:r>
                        <m:r>
                          <m:rPr>
                            <m:sty m:val="p"/>
                          </m:rPr>
                          <a:rPr lang="es-AR" sz="1000" b="0" i="0" smtClean="0">
                            <a:latin typeface="Cambria Math"/>
                          </a:rPr>
                          <m:t>a</m:t>
                        </m:r>
                        <m:r>
                          <a:rPr lang="es-AR" sz="1000" b="0" i="0" smtClean="0">
                            <a:latin typeface="Cambria Math"/>
                          </a:rPr>
                          <m:t>∗</m:t>
                        </m:r>
                        <m:sSup>
                          <m:sSupPr>
                            <m:ctrlPr>
                              <a:rPr lang="es-AR" sz="1000" b="0" i="1" smtClean="0">
                                <a:latin typeface="Cambria Math" panose="02040503050406030204" pitchFamily="18" charset="0"/>
                              </a:rPr>
                            </m:ctrlPr>
                          </m:sSupPr>
                          <m:e>
                            <m:r>
                              <a:rPr lang="es-AR" sz="1000" b="0" i="1" smtClean="0">
                                <a:latin typeface="Cambria Math"/>
                              </a:rPr>
                              <m:t>𝑡</m:t>
                            </m:r>
                          </m:e>
                          <m:sup>
                            <m:r>
                              <a:rPr lang="es-AR" sz="1000" b="0" i="1" smtClean="0">
                                <a:latin typeface="Cambria Math"/>
                              </a:rPr>
                              <m:t>2</m:t>
                            </m:r>
                          </m:sup>
                        </m:sSup>
                      </m:oMath>
                    </m:oMathPara>
                  </a14:m>
                  <a:endParaRPr lang="es-AR" sz="1000" dirty="0"/>
                </a:p>
              </p:txBody>
            </p:sp>
          </mc:Choice>
          <mc:Fallback xmlns="">
            <p:sp>
              <p:nvSpPr>
                <p:cNvPr id="40" name="39 CuadroTexto"/>
                <p:cNvSpPr txBox="1">
                  <a:spLocks noRot="1" noChangeAspect="1" noMove="1" noResize="1" noEditPoints="1" noAdjustHandles="1" noChangeArrowheads="1" noChangeShapeType="1" noTextEdit="1"/>
                </p:cNvSpPr>
                <p:nvPr/>
              </p:nvSpPr>
              <p:spPr>
                <a:xfrm>
                  <a:off x="7232246" y="3281355"/>
                  <a:ext cx="1664878" cy="380489"/>
                </a:xfrm>
                <a:prstGeom prst="rect">
                  <a:avLst/>
                </a:prstGeom>
                <a:blipFill rotWithShape="1">
                  <a:blip r:embed="rId36"/>
                  <a:stretch>
                    <a:fillRect/>
                  </a:stretch>
                </a:blipFill>
              </p:spPr>
              <p:txBody>
                <a:bodyPr/>
                <a:lstStyle/>
                <a:p>
                  <a:r>
                    <a:rPr lang="es-ES">
                      <a:noFill/>
                    </a:rPr>
                    <a:t> </a:t>
                  </a:r>
                </a:p>
              </p:txBody>
            </p:sp>
          </mc:Fallback>
        </mc:AlternateContent>
        <p:cxnSp>
          <p:nvCxnSpPr>
            <p:cNvPr id="51" name="17 Conector recto"/>
            <p:cNvCxnSpPr/>
            <p:nvPr/>
          </p:nvCxnSpPr>
          <p:spPr>
            <a:xfrm>
              <a:off x="3471415" y="4323827"/>
              <a:ext cx="1584000"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43 Arco"/>
            <p:cNvSpPr/>
            <p:nvPr/>
          </p:nvSpPr>
          <p:spPr>
            <a:xfrm rot="6327039">
              <a:off x="5147185" y="2401324"/>
              <a:ext cx="2329223" cy="2149344"/>
            </a:xfrm>
            <a:prstGeom prst="arc">
              <a:avLst>
                <a:gd name="adj1" fmla="val 15793304"/>
                <a:gd name="adj2" fmla="val 202344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52" name="17 Conector recto"/>
            <p:cNvCxnSpPr/>
            <p:nvPr/>
          </p:nvCxnSpPr>
          <p:spPr>
            <a:xfrm>
              <a:off x="5055415" y="3586559"/>
              <a:ext cx="36576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3" name="17 Conector recto"/>
            <p:cNvCxnSpPr/>
            <p:nvPr/>
          </p:nvCxnSpPr>
          <p:spPr>
            <a:xfrm>
              <a:off x="5089338" y="4313720"/>
              <a:ext cx="36576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0200" y="3573327"/>
              <a:ext cx="10975" cy="7446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5410200" y="4323827"/>
              <a:ext cx="10975" cy="27432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20 CuadroTexto"/>
                <p:cNvSpPr txBox="1"/>
                <p:nvPr/>
              </p:nvSpPr>
              <p:spPr>
                <a:xfrm>
                  <a:off x="5408877" y="4325849"/>
                  <a:ext cx="35464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1200" i="1" smtClean="0">
                                <a:latin typeface="Cambria Math" panose="02040503050406030204" pitchFamily="18" charset="0"/>
                              </a:rPr>
                            </m:ctrlPr>
                          </m:sSubPr>
                          <m:e>
                            <m:r>
                              <a:rPr lang="es-AR" sz="1200" b="0" i="1" smtClean="0">
                                <a:latin typeface="Cambria Math"/>
                              </a:rPr>
                              <m:t>𝑉</m:t>
                            </m:r>
                          </m:e>
                          <m:sub>
                            <m:r>
                              <a:rPr lang="es-AR" sz="1200" b="0" i="1" smtClean="0">
                                <a:latin typeface="Cambria Math"/>
                              </a:rPr>
                              <m:t>𝑜</m:t>
                            </m:r>
                          </m:sub>
                        </m:sSub>
                      </m:oMath>
                    </m:oMathPara>
                  </a14:m>
                  <a:endParaRPr lang="es-AR" sz="1200" dirty="0"/>
                </a:p>
              </p:txBody>
            </p:sp>
          </mc:Choice>
          <mc:Fallback xmlns="">
            <p:sp>
              <p:nvSpPr>
                <p:cNvPr id="55" name="20 CuadroTexto"/>
                <p:cNvSpPr txBox="1">
                  <a:spLocks noRot="1" noChangeAspect="1" noMove="1" noResize="1" noEditPoints="1" noAdjustHandles="1" noChangeArrowheads="1" noChangeShapeType="1" noTextEdit="1"/>
                </p:cNvSpPr>
                <p:nvPr/>
              </p:nvSpPr>
              <p:spPr>
                <a:xfrm>
                  <a:off x="5408877" y="4325849"/>
                  <a:ext cx="354648" cy="276999"/>
                </a:xfrm>
                <a:prstGeom prst="rect">
                  <a:avLst/>
                </a:prstGeom>
                <a:blipFill rotWithShape="1">
                  <a:blip r:embed="rId3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20 CuadroTexto"/>
                <p:cNvSpPr txBox="1"/>
                <p:nvPr/>
              </p:nvSpPr>
              <p:spPr>
                <a:xfrm>
                  <a:off x="5384800" y="3810000"/>
                  <a:ext cx="48865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AR" sz="1200">
                            <a:latin typeface="Cambria Math"/>
                          </a:rPr>
                          <m:t>a</m:t>
                        </m:r>
                        <m:r>
                          <a:rPr lang="es-AR" sz="1200">
                            <a:latin typeface="Cambria Math"/>
                          </a:rPr>
                          <m:t>∗</m:t>
                        </m:r>
                        <m:r>
                          <m:rPr>
                            <m:sty m:val="p"/>
                          </m:rPr>
                          <a:rPr lang="es-AR" sz="1200">
                            <a:latin typeface="Cambria Math"/>
                          </a:rPr>
                          <m:t>t</m:t>
                        </m:r>
                      </m:oMath>
                    </m:oMathPara>
                  </a14:m>
                  <a:endParaRPr lang="es-AR" sz="1200" dirty="0"/>
                </a:p>
              </p:txBody>
            </p:sp>
          </mc:Choice>
          <mc:Fallback xmlns="">
            <p:sp>
              <p:nvSpPr>
                <p:cNvPr id="56" name="20 CuadroTexto"/>
                <p:cNvSpPr txBox="1">
                  <a:spLocks noRot="1" noChangeAspect="1" noMove="1" noResize="1" noEditPoints="1" noAdjustHandles="1" noChangeArrowheads="1" noChangeShapeType="1" noTextEdit="1"/>
                </p:cNvSpPr>
                <p:nvPr/>
              </p:nvSpPr>
              <p:spPr>
                <a:xfrm>
                  <a:off x="5384800" y="3810000"/>
                  <a:ext cx="488659" cy="276999"/>
                </a:xfrm>
                <a:prstGeom prst="rect">
                  <a:avLst/>
                </a:prstGeom>
                <a:blipFill rotWithShape="1">
                  <a:blip r:embed="rId37"/>
                  <a:stretch>
                    <a:fillRect/>
                  </a:stretch>
                </a:blipFill>
              </p:spPr>
              <p:txBody>
                <a:bodyPr/>
                <a:lstStyle/>
                <a:p>
                  <a:r>
                    <a:rPr lang="es-ES">
                      <a:noFill/>
                    </a:rPr>
                    <a:t> </a:t>
                  </a:r>
                </a:p>
              </p:txBody>
            </p:sp>
          </mc:Fallback>
        </mc:AlternateContent>
      </p:grpSp>
      <p:sp>
        <p:nvSpPr>
          <p:cNvPr id="48" name="47 CuadroTexto"/>
          <p:cNvSpPr txBox="1"/>
          <p:nvPr/>
        </p:nvSpPr>
        <p:spPr>
          <a:xfrm>
            <a:off x="76200" y="1103868"/>
            <a:ext cx="1765804" cy="307777"/>
          </a:xfrm>
          <a:prstGeom prst="rect">
            <a:avLst/>
          </a:prstGeom>
          <a:noFill/>
        </p:spPr>
        <p:txBody>
          <a:bodyPr wrap="none" rtlCol="0">
            <a:spAutoFit/>
          </a:bodyPr>
          <a:lstStyle/>
          <a:p>
            <a:r>
              <a:rPr lang="es-AR" sz="1400" dirty="0">
                <a:solidFill>
                  <a:schemeClr val="bg1">
                    <a:lumMod val="50000"/>
                  </a:schemeClr>
                </a:solidFill>
              </a:rPr>
              <a:t>Ejercicios: 2.11 - 2.20</a:t>
            </a:r>
          </a:p>
        </p:txBody>
      </p:sp>
    </p:spTree>
    <p:extLst>
      <p:ext uri="{BB962C8B-B14F-4D97-AF65-F5344CB8AC3E}">
        <p14:creationId xmlns:p14="http://schemas.microsoft.com/office/powerpoint/2010/main" val="123507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dirty="0"/>
              <a:t>UNIDAD 1 – CINEMÁTICA DE LA PARTÍCULA</a:t>
            </a:r>
            <a:br>
              <a:rPr lang="es-ES" dirty="0"/>
            </a:br>
            <a:r>
              <a:rPr lang="es-ES" dirty="0"/>
              <a:t>Movimiento rectilíneo uniformemente variado</a:t>
            </a:r>
          </a:p>
        </p:txBody>
      </p:sp>
      <p:sp>
        <p:nvSpPr>
          <p:cNvPr id="3" name="Content Placeholder 2"/>
          <p:cNvSpPr>
            <a:spLocks noGrp="1"/>
          </p:cNvSpPr>
          <p:nvPr>
            <p:ph idx="1"/>
          </p:nvPr>
        </p:nvSpPr>
        <p:spPr/>
        <p:txBody>
          <a:bodyPr>
            <a:normAutofit/>
          </a:bodyPr>
          <a:lstStyle/>
          <a:p>
            <a:pPr algn="just"/>
            <a:r>
              <a:rPr lang="es-ES" sz="2000" dirty="0"/>
              <a:t>Análisis en clase de otros posibles gráficos:</a:t>
            </a:r>
          </a:p>
          <a:p>
            <a:pPr algn="just"/>
            <a:endParaRPr lang="es-ES"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743200"/>
            <a:ext cx="8534400" cy="249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76200" y="1103868"/>
            <a:ext cx="1765804" cy="307777"/>
          </a:xfrm>
          <a:prstGeom prst="rect">
            <a:avLst/>
          </a:prstGeom>
          <a:noFill/>
        </p:spPr>
        <p:txBody>
          <a:bodyPr wrap="none" rtlCol="0">
            <a:spAutoFit/>
          </a:bodyPr>
          <a:lstStyle/>
          <a:p>
            <a:r>
              <a:rPr lang="es-AR" sz="1400" dirty="0">
                <a:solidFill>
                  <a:schemeClr val="bg1">
                    <a:lumMod val="50000"/>
                  </a:schemeClr>
                </a:solidFill>
              </a:rPr>
              <a:t>Ejercicios: 2.24 - 2.27</a:t>
            </a:r>
          </a:p>
        </p:txBody>
      </p:sp>
    </p:spTree>
    <p:extLst>
      <p:ext uri="{BB962C8B-B14F-4D97-AF65-F5344CB8AC3E}">
        <p14:creationId xmlns:p14="http://schemas.microsoft.com/office/powerpoint/2010/main" val="3065478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1235</TotalTime>
  <Words>3148</Words>
  <Application>Microsoft Office PowerPoint</Application>
  <PresentationFormat>On-screen Show (4:3)</PresentationFormat>
  <Paragraphs>269</Paragraphs>
  <Slides>17</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Cambria Math</vt:lpstr>
      <vt:lpstr>Office Theme</vt:lpstr>
      <vt:lpstr>Custom Design</vt:lpstr>
      <vt:lpstr>ANEXO – INTRODUCCIÓN A LA FÍSICA</vt:lpstr>
      <vt:lpstr>UNIDAD 1 – CINEMÁTICA DE LA PARTÍCULA Contenidos teóricos y prácticos:</vt:lpstr>
      <vt:lpstr>UNIDAD 1 – CINEMÁTICA DE LA PARTÍCULA (*) </vt:lpstr>
      <vt:lpstr>UNIDAD 1 – CINEMÁTICA DE LA PARTÍCULA sistemas de referencia</vt:lpstr>
      <vt:lpstr>UNIDAD 1 – CINEMÁTICA DE LA PARTÍCULA Posición, movimiento, trayectoria</vt:lpstr>
      <vt:lpstr>UNIDAD 1 – CINEMÁTICA DE LA PARTÍCULA Desplazamiento, Velocidad y aceleración</vt:lpstr>
      <vt:lpstr>UNIDAD 1 – CINEMÁTICA DE LA PARTÍCULA Movimiento rectilíneo uniforme</vt:lpstr>
      <vt:lpstr>UNIDAD 1 – CINEMÁTICA DE LA PARTÍCULA Movimiento rectilíneo uniformemente variado</vt:lpstr>
      <vt:lpstr>UNIDAD 1 – CINEMÁTICA DE LA PARTÍCULA Movimiento rectilíneo uniformemente variado</vt:lpstr>
      <vt:lpstr>UNIDAD 1 – CINEMÁTICA DE LA PARTÍCULA Tiro vertical y caída libre</vt:lpstr>
      <vt:lpstr>UNIDAD 1 – CINEMÁTICA DE LA PARTÍCULA Movimientos parabólicos 1/2</vt:lpstr>
      <vt:lpstr>UNIDAD 1 – CINEMÁTICA DE LA PARTÍCULA Movimientos parabólicos</vt:lpstr>
      <vt:lpstr>UNIDAD 1 – CINEMÁTICA DE LA PARTÍCULA Movimiento Circular</vt:lpstr>
      <vt:lpstr>UNIDAD 1 – CINEMÁTICA DE LA PARTÍCULA Movimiento Circular Uniforme</vt:lpstr>
      <vt:lpstr>UNIDAD 1 – CINEMÁTICA DE LA PARTÍCULA Movimiento Circular Uniformemente Variado</vt:lpstr>
      <vt:lpstr>UNIDAD 1 – CINEMÁTICA DE LA PARTÍCULA Movimiento Relativo</vt:lpstr>
      <vt:lpstr>UNIDAD 1 – CINEMÁTICA DE LA PARTÍCULA Movimientos con Aceleración Variable</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Otheguy, Fabricio</dc:creator>
  <cp:lastModifiedBy>Otheguy, Fabricio</cp:lastModifiedBy>
  <cp:revision>83</cp:revision>
  <cp:lastPrinted>2014-04-14T13:33:02Z</cp:lastPrinted>
  <dcterms:created xsi:type="dcterms:W3CDTF">2014-03-14T17:59:02Z</dcterms:created>
  <dcterms:modified xsi:type="dcterms:W3CDTF">2019-04-08T23:17:29Z</dcterms:modified>
</cp:coreProperties>
</file>