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26"/>
  </p:notesMasterIdLst>
  <p:sldIdLst>
    <p:sldId id="259" r:id="rId3"/>
    <p:sldId id="293" r:id="rId4"/>
    <p:sldId id="262" r:id="rId5"/>
    <p:sldId id="280" r:id="rId6"/>
    <p:sldId id="281" r:id="rId7"/>
    <p:sldId id="263" r:id="rId8"/>
    <p:sldId id="282" r:id="rId9"/>
    <p:sldId id="273" r:id="rId10"/>
    <p:sldId id="274" r:id="rId11"/>
    <p:sldId id="284" r:id="rId12"/>
    <p:sldId id="276" r:id="rId13"/>
    <p:sldId id="287" r:id="rId14"/>
    <p:sldId id="288" r:id="rId15"/>
    <p:sldId id="292" r:id="rId16"/>
    <p:sldId id="285" r:id="rId17"/>
    <p:sldId id="291" r:id="rId18"/>
    <p:sldId id="277" r:id="rId19"/>
    <p:sldId id="278" r:id="rId20"/>
    <p:sldId id="267" r:id="rId21"/>
    <p:sldId id="270" r:id="rId22"/>
    <p:sldId id="264" r:id="rId23"/>
    <p:sldId id="265" r:id="rId24"/>
    <p:sldId id="279" r:id="rId25"/>
  </p:sldIdLst>
  <p:sldSz cx="9144000" cy="6858000" type="screen4x3"/>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BEF584-5760-4AA5-806F-5871DA66357C}" v="2" dt="2023-09-20T15:39:18.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3817" autoAdjust="0"/>
  </p:normalViewPr>
  <p:slideViewPr>
    <p:cSldViewPr>
      <p:cViewPr varScale="1">
        <p:scale>
          <a:sx n="86" d="100"/>
          <a:sy n="86" d="100"/>
        </p:scale>
        <p:origin x="1358" y="58"/>
      </p:cViewPr>
      <p:guideLst>
        <p:guide pos="2880"/>
        <p:guide orient="horz" pos="216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vo, Ignacio" userId="917bbded-4259-4386-b668-cf68793c3697" providerId="ADAL" clId="{B6BEF584-5760-4AA5-806F-5871DA66357C}"/>
    <pc:docChg chg="modSld">
      <pc:chgData name="Calvo, Ignacio" userId="917bbded-4259-4386-b668-cf68793c3697" providerId="ADAL" clId="{B6BEF584-5760-4AA5-806F-5871DA66357C}" dt="2023-09-20T15:39:18.834" v="0"/>
      <pc:docMkLst>
        <pc:docMk/>
      </pc:docMkLst>
      <pc:sldChg chg="modSp">
        <pc:chgData name="Calvo, Ignacio" userId="917bbded-4259-4386-b668-cf68793c3697" providerId="ADAL" clId="{B6BEF584-5760-4AA5-806F-5871DA66357C}" dt="2023-09-20T15:39:18.834" v="0"/>
        <pc:sldMkLst>
          <pc:docMk/>
          <pc:sldMk cId="1574000771" sldId="284"/>
        </pc:sldMkLst>
        <pc:graphicFrameChg chg="mod">
          <ac:chgData name="Calvo, Ignacio" userId="917bbded-4259-4386-b668-cf68793c3697" providerId="ADAL" clId="{B6BEF584-5760-4AA5-806F-5871DA66357C}" dt="2023-09-20T15:39:18.834" v="0"/>
          <ac:graphicFrameMkLst>
            <pc:docMk/>
            <pc:sldMk cId="1574000771" sldId="284"/>
            <ac:graphicFrameMk id="17"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169"/>
          </a:xfrm>
          <a:prstGeom prst="rect">
            <a:avLst/>
          </a:prstGeom>
        </p:spPr>
        <p:txBody>
          <a:bodyPr vert="horz" lIns="92757" tIns="46378" rIns="92757" bIns="46378" rtlCol="0"/>
          <a:lstStyle>
            <a:lvl1pPr algn="l">
              <a:defRPr sz="1200"/>
            </a:lvl1pPr>
          </a:lstStyle>
          <a:p>
            <a:endParaRPr lang="es-ES" dirty="0"/>
          </a:p>
        </p:txBody>
      </p:sp>
      <p:sp>
        <p:nvSpPr>
          <p:cNvPr id="3" name="Date Placeholder 2"/>
          <p:cNvSpPr>
            <a:spLocks noGrp="1"/>
          </p:cNvSpPr>
          <p:nvPr>
            <p:ph type="dt" idx="1"/>
          </p:nvPr>
        </p:nvSpPr>
        <p:spPr>
          <a:xfrm>
            <a:off x="3970938" y="0"/>
            <a:ext cx="3037840" cy="461169"/>
          </a:xfrm>
          <a:prstGeom prst="rect">
            <a:avLst/>
          </a:prstGeom>
        </p:spPr>
        <p:txBody>
          <a:bodyPr vert="horz" lIns="92757" tIns="46378" rIns="92757" bIns="46378" rtlCol="0"/>
          <a:lstStyle>
            <a:lvl1pPr algn="r">
              <a:defRPr sz="1200"/>
            </a:lvl1pPr>
          </a:lstStyle>
          <a:p>
            <a:fld id="{0BC3D28D-9FEC-4002-924D-E4E045E8E193}" type="datetimeFigureOut">
              <a:rPr lang="es-ES" smtClean="0"/>
              <a:t>20/09/2023</a:t>
            </a:fld>
            <a:endParaRPr lang="es-ES" dirty="0"/>
          </a:p>
        </p:txBody>
      </p:sp>
      <p:sp>
        <p:nvSpPr>
          <p:cNvPr id="4" name="Slide Image Placeholder 3"/>
          <p:cNvSpPr>
            <a:spLocks noGrp="1" noRot="1" noChangeAspect="1"/>
          </p:cNvSpPr>
          <p:nvPr>
            <p:ph type="sldImg" idx="2"/>
          </p:nvPr>
        </p:nvSpPr>
        <p:spPr>
          <a:xfrm>
            <a:off x="1198563" y="692150"/>
            <a:ext cx="4613275" cy="3459163"/>
          </a:xfrm>
          <a:prstGeom prst="rect">
            <a:avLst/>
          </a:prstGeom>
          <a:noFill/>
          <a:ln w="12700">
            <a:solidFill>
              <a:prstClr val="black"/>
            </a:solidFill>
          </a:ln>
        </p:spPr>
        <p:txBody>
          <a:bodyPr vert="horz" lIns="92757" tIns="46378" rIns="92757" bIns="46378" rtlCol="0" anchor="ctr"/>
          <a:lstStyle/>
          <a:p>
            <a:endParaRPr lang="es-ES"/>
          </a:p>
        </p:txBody>
      </p:sp>
      <p:sp>
        <p:nvSpPr>
          <p:cNvPr id="5" name="Notes Placeholder 4"/>
          <p:cNvSpPr>
            <a:spLocks noGrp="1"/>
          </p:cNvSpPr>
          <p:nvPr>
            <p:ph type="body" sz="quarter" idx="3"/>
          </p:nvPr>
        </p:nvSpPr>
        <p:spPr>
          <a:xfrm>
            <a:off x="701040" y="4381103"/>
            <a:ext cx="5608320" cy="4150519"/>
          </a:xfrm>
          <a:prstGeom prst="rect">
            <a:avLst/>
          </a:prstGeom>
        </p:spPr>
        <p:txBody>
          <a:bodyPr vert="horz" lIns="92757" tIns="46378" rIns="92757" bIns="46378" rtlCol="0"/>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6" name="Footer Placeholder 5"/>
          <p:cNvSpPr>
            <a:spLocks noGrp="1"/>
          </p:cNvSpPr>
          <p:nvPr>
            <p:ph type="ftr" sz="quarter" idx="4"/>
          </p:nvPr>
        </p:nvSpPr>
        <p:spPr>
          <a:xfrm>
            <a:off x="0" y="8760605"/>
            <a:ext cx="3037840" cy="461169"/>
          </a:xfrm>
          <a:prstGeom prst="rect">
            <a:avLst/>
          </a:prstGeom>
        </p:spPr>
        <p:txBody>
          <a:bodyPr vert="horz" lIns="92757" tIns="46378" rIns="92757" bIns="46378" rtlCol="0" anchor="b"/>
          <a:lstStyle>
            <a:lvl1pPr algn="l">
              <a:defRPr sz="1200"/>
            </a:lvl1pPr>
          </a:lstStyle>
          <a:p>
            <a:endParaRPr lang="es-ES" dirty="0"/>
          </a:p>
        </p:txBody>
      </p:sp>
      <p:sp>
        <p:nvSpPr>
          <p:cNvPr id="7" name="Slide Number Placeholder 6"/>
          <p:cNvSpPr>
            <a:spLocks noGrp="1"/>
          </p:cNvSpPr>
          <p:nvPr>
            <p:ph type="sldNum" sz="quarter" idx="5"/>
          </p:nvPr>
        </p:nvSpPr>
        <p:spPr>
          <a:xfrm>
            <a:off x="3970938" y="8760605"/>
            <a:ext cx="3037840" cy="461169"/>
          </a:xfrm>
          <a:prstGeom prst="rect">
            <a:avLst/>
          </a:prstGeom>
        </p:spPr>
        <p:txBody>
          <a:bodyPr vert="horz" lIns="92757" tIns="46378" rIns="92757" bIns="46378" rtlCol="0" anchor="b"/>
          <a:lstStyle>
            <a:lvl1pPr algn="r">
              <a:defRPr sz="1200"/>
            </a:lvl1pPr>
          </a:lstStyle>
          <a:p>
            <a:fld id="{4136C298-D119-4C20-9DDE-7B5925B38854}" type="slidenum">
              <a:rPr lang="es-ES" smtClean="0"/>
              <a:t>‹Nº›</a:t>
            </a:fld>
            <a:endParaRPr lang="es-ES" dirty="0"/>
          </a:p>
        </p:txBody>
      </p:sp>
    </p:spTree>
    <p:extLst>
      <p:ext uri="{BB962C8B-B14F-4D97-AF65-F5344CB8AC3E}">
        <p14:creationId xmlns:p14="http://schemas.microsoft.com/office/powerpoint/2010/main" val="120504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las clases pasadas hemos estudiado </a:t>
            </a:r>
            <a:r>
              <a:rPr lang="es-ES" i="1" dirty="0"/>
              <a:t>cinemática</a:t>
            </a:r>
            <a:r>
              <a:rPr lang="es-ES" dirty="0"/>
              <a:t>, una parte de la Física que trata los distintos movimientos, y donde hemos aprendido el lenguaje que los describe. Pero la cinemática no va más allá; ella no se ocupa de cuáles son las causas del movimiento. Por eso, para respondernos a preguntas tales como: ¿cómo puede un remolcador empujar un transatlántico que es mucho más pesado que él? o ¿por qué es más difícil controlar un automóvil en hielo mojado que en concreto seco?, debemos recurrir a otra parte de la Física, llamada </a:t>
            </a:r>
            <a:r>
              <a:rPr lang="es-ES" i="1" dirty="0"/>
              <a:t>dinámica</a:t>
            </a:r>
            <a:r>
              <a:rPr lang="es-ES" dirty="0"/>
              <a:t>.</a:t>
            </a:r>
          </a:p>
        </p:txBody>
      </p:sp>
      <p:sp>
        <p:nvSpPr>
          <p:cNvPr id="4" name="Slide Number Placeholder 3"/>
          <p:cNvSpPr>
            <a:spLocks noGrp="1"/>
          </p:cNvSpPr>
          <p:nvPr>
            <p:ph type="sldNum" sz="quarter" idx="10"/>
          </p:nvPr>
        </p:nvSpPr>
        <p:spPr/>
        <p:txBody>
          <a:bodyPr/>
          <a:lstStyle/>
          <a:p>
            <a:fld id="{4136C298-D119-4C20-9DDE-7B5925B38854}" type="slidenum">
              <a:rPr lang="es-ES" smtClean="0"/>
              <a:t>1</a:t>
            </a:fld>
            <a:endParaRPr lang="es-ES" dirty="0"/>
          </a:p>
        </p:txBody>
      </p:sp>
    </p:spTree>
    <p:extLst>
      <p:ext uri="{BB962C8B-B14F-4D97-AF65-F5344CB8AC3E}">
        <p14:creationId xmlns:p14="http://schemas.microsoft.com/office/powerpoint/2010/main" val="1024608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27567">
                  <a:defRPr/>
                </a:pPr>
                <a:r>
                  <a:rPr lang="es-ES" sz="1600" dirty="0"/>
                  <a:t> - Si a un cuerpo de masa m que se desplaza con velocidad V, se le aplica una fuerza para detenerlo, el cuerpo avanzará un  determinado X hasta detenerse. Si la Fuerza F es constante podremos decir que </a:t>
                </a:r>
                <a14:m>
                  <m:oMath xmlns:m="http://schemas.openxmlformats.org/officeDocument/2006/math">
                    <m:r>
                      <m:rPr>
                        <m:sty m:val="p"/>
                      </m:rPr>
                      <a:rPr lang="es-ES" sz="1400">
                        <a:latin typeface="Cambria Math"/>
                      </a:rPr>
                      <m:t>W</m:t>
                    </m:r>
                    <m:r>
                      <a:rPr lang="es-ES" sz="1400">
                        <a:latin typeface="Cambria Math"/>
                      </a:rPr>
                      <m:t>=</m:t>
                    </m:r>
                    <m:r>
                      <m:rPr>
                        <m:sty m:val="p"/>
                      </m:rPr>
                      <a:rPr lang="es-AR" sz="1600">
                        <a:latin typeface="Cambria Math"/>
                      </a:rPr>
                      <m:t>F</m:t>
                    </m:r>
                    <m:r>
                      <a:rPr lang="es-AR" sz="1600">
                        <a:latin typeface="Cambria Math"/>
                      </a:rPr>
                      <m:t>∗</m:t>
                    </m:r>
                    <m:sSub>
                      <m:sSubPr>
                        <m:ctrlPr>
                          <a:rPr lang="es-AR" sz="1600" i="1">
                            <a:latin typeface="Cambria Math" panose="02040503050406030204" pitchFamily="18" charset="0"/>
                          </a:rPr>
                        </m:ctrlPr>
                      </m:sSubPr>
                      <m:e>
                        <m:r>
                          <a:rPr lang="es-AR" sz="1600">
                            <a:latin typeface="Cambria Math"/>
                            <a:ea typeface="Cambria Math"/>
                          </a:rPr>
                          <m:t>∆</m:t>
                        </m:r>
                      </m:e>
                      <m:sub>
                        <m:r>
                          <m:rPr>
                            <m:sty m:val="p"/>
                          </m:rPr>
                          <a:rPr lang="es-AR" sz="1600">
                            <a:latin typeface="Cambria Math"/>
                          </a:rPr>
                          <m:t>r</m:t>
                        </m:r>
                      </m:sub>
                    </m:sSub>
                    <m:r>
                      <a:rPr lang="es-AR" sz="1600">
                        <a:latin typeface="Cambria Math"/>
                      </a:rPr>
                      <m:t> </m:t>
                    </m:r>
                    <m:r>
                      <a:rPr lang="es-AR" sz="1400">
                        <a:latin typeface="Cambria Math"/>
                      </a:rPr>
                      <m:t>(1)</m:t>
                    </m:r>
                  </m:oMath>
                </a14:m>
                <a:r>
                  <a:rPr lang="es-ES" sz="1600" dirty="0"/>
                  <a:t>. </a:t>
                </a:r>
              </a:p>
              <a:p>
                <a:pPr defTabSz="927567">
                  <a:defRPr/>
                </a:pPr>
                <a:r>
                  <a:rPr lang="es-ES" sz="1600" dirty="0"/>
                  <a:t> - De igual forma podremos decir que </a:t>
                </a:r>
                <a14:m>
                  <m:oMath xmlns:m="http://schemas.openxmlformats.org/officeDocument/2006/math">
                    <m:acc>
                      <m:accPr>
                        <m:chr m:val="⃗"/>
                        <m:ctrlPr>
                          <a:rPr lang="es-ES" sz="1600" i="1">
                            <a:latin typeface="Cambria Math" panose="02040503050406030204" pitchFamily="18" charset="0"/>
                          </a:rPr>
                        </m:ctrlPr>
                      </m:accPr>
                      <m:e>
                        <m:r>
                          <a:rPr lang="es-AR" sz="1600" i="1">
                            <a:latin typeface="Cambria Math"/>
                          </a:rPr>
                          <m:t>𝐹</m:t>
                        </m:r>
                      </m:e>
                    </m:acc>
                    <m:r>
                      <a:rPr lang="es-ES" sz="1600">
                        <a:latin typeface="Cambria Math"/>
                      </a:rPr>
                      <m:t>=</m:t>
                    </m:r>
                    <m:r>
                      <a:rPr lang="es-ES" sz="1600">
                        <a:latin typeface="Cambria Math"/>
                      </a:rPr>
                      <m:t>𝑚</m:t>
                    </m:r>
                    <m:r>
                      <a:rPr lang="es-ES" sz="1600">
                        <a:latin typeface="Cambria Math"/>
                      </a:rPr>
                      <m:t>.</m:t>
                    </m:r>
                    <m:acc>
                      <m:accPr>
                        <m:chr m:val="⃗"/>
                        <m:ctrlPr>
                          <a:rPr lang="es-ES" sz="1600" i="1">
                            <a:latin typeface="Cambria Math" panose="02040503050406030204" pitchFamily="18" charset="0"/>
                          </a:rPr>
                        </m:ctrlPr>
                      </m:accPr>
                      <m:e>
                        <m:r>
                          <a:rPr lang="es-ES" sz="1600" i="1">
                            <a:latin typeface="Cambria Math"/>
                          </a:rPr>
                          <m:t>𝑎</m:t>
                        </m:r>
                      </m:e>
                    </m:acc>
                  </m:oMath>
                </a14:m>
                <a:endParaRPr lang="es-AR" sz="1600" dirty="0"/>
              </a:p>
              <a:p>
                <a:pPr defTabSz="927567">
                  <a:defRPr/>
                </a:pPr>
                <a:r>
                  <a:rPr lang="es-ES" sz="1600" dirty="0"/>
                  <a:t> - Como F es constante la aceleración también es constante y por lo tanto tendremos un MRUV donde </a:t>
                </a:r>
                <a14:m>
                  <m:oMath xmlns:m="http://schemas.openxmlformats.org/officeDocument/2006/math">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s-AR" sz="1600">
                                <a:latin typeface="Cambria Math"/>
                              </a:rPr>
                              <m:t>V</m:t>
                            </m:r>
                          </m:e>
                          <m:sub>
                            <m:r>
                              <m:rPr>
                                <m:sty m:val="p"/>
                              </m:rPr>
                              <a:rPr lang="es-AR" sz="1600">
                                <a:latin typeface="Cambria Math"/>
                              </a:rPr>
                              <m:t>f</m:t>
                            </m:r>
                          </m:sub>
                        </m:sSub>
                      </m:e>
                      <m:sup>
                        <m:r>
                          <a:rPr lang="es-AR" sz="1600">
                            <a:latin typeface="Cambria Math"/>
                          </a:rPr>
                          <m:t>2</m:t>
                        </m:r>
                      </m:sup>
                    </m:sSup>
                    <m:r>
                      <a:rPr lang="es-AR" sz="1600">
                        <a:latin typeface="Cambria Math"/>
                      </a:rPr>
                      <m:t>=</m:t>
                    </m:r>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s-AR" sz="1600">
                                <a:latin typeface="Cambria Math"/>
                              </a:rPr>
                              <m:t>V</m:t>
                            </m:r>
                          </m:e>
                          <m:sub>
                            <m:r>
                              <m:rPr>
                                <m:sty m:val="p"/>
                              </m:rPr>
                              <a:rPr lang="es-AR" sz="1600">
                                <a:latin typeface="Cambria Math"/>
                              </a:rPr>
                              <m:t>o</m:t>
                            </m:r>
                          </m:sub>
                        </m:sSub>
                      </m:e>
                      <m:sup>
                        <m:r>
                          <a:rPr lang="es-AR" sz="1600">
                            <a:latin typeface="Cambria Math"/>
                          </a:rPr>
                          <m:t>2</m:t>
                        </m:r>
                      </m:sup>
                    </m:sSup>
                    <m:r>
                      <a:rPr lang="es-AR" sz="1600">
                        <a:latin typeface="Cambria Math"/>
                      </a:rPr>
                      <m:t>+2∗</m:t>
                    </m:r>
                    <m:r>
                      <m:rPr>
                        <m:sty m:val="p"/>
                      </m:rPr>
                      <a:rPr lang="es-AR" sz="1600">
                        <a:latin typeface="Cambria Math"/>
                      </a:rPr>
                      <m:t>a</m:t>
                    </m:r>
                    <m:r>
                      <a:rPr lang="es-AR" sz="1600">
                        <a:latin typeface="Cambria Math"/>
                      </a:rPr>
                      <m:t>∗</m:t>
                    </m:r>
                    <m:r>
                      <m:rPr>
                        <m:sty m:val="p"/>
                      </m:rPr>
                      <a:rPr lang="es-AR" sz="1600">
                        <a:latin typeface="Cambria Math"/>
                        <a:ea typeface="Cambria Math"/>
                      </a:rPr>
                      <m:t>X</m:t>
                    </m:r>
                  </m:oMath>
                </a14:m>
                <a:r>
                  <a:rPr lang="es-ES" sz="1600" dirty="0"/>
                  <a:t>.  Con lo cuál </a:t>
                </a:r>
                <a14:m>
                  <m:oMath xmlns:m="http://schemas.openxmlformats.org/officeDocument/2006/math">
                    <m:r>
                      <m:rPr>
                        <m:sty m:val="p"/>
                      </m:rPr>
                      <a:rPr lang="es-AR" sz="1600">
                        <a:latin typeface="Cambria Math"/>
                        <a:ea typeface="Cambria Math"/>
                      </a:rPr>
                      <m:t>a</m:t>
                    </m:r>
                    <m:r>
                      <a:rPr lang="es-AR" sz="1600">
                        <a:latin typeface="Cambria Math"/>
                        <a:ea typeface="Cambria Math"/>
                      </a:rPr>
                      <m:t>∗</m:t>
                    </m:r>
                    <m:r>
                      <m:rPr>
                        <m:sty m:val="p"/>
                      </m:rPr>
                      <a:rPr lang="es-AR" sz="1600">
                        <a:latin typeface="Cambria Math"/>
                        <a:ea typeface="Cambria Math"/>
                      </a:rPr>
                      <m:t>X</m:t>
                    </m:r>
                    <m:r>
                      <a:rPr lang="es-AR" sz="1600">
                        <a:latin typeface="Cambria Math"/>
                        <a:ea typeface="Cambria Math"/>
                      </a:rPr>
                      <m:t>=</m:t>
                    </m:r>
                    <m:f>
                      <m:fPr>
                        <m:ctrlPr>
                          <a:rPr lang="es-AR" sz="1600" i="1">
                            <a:latin typeface="Cambria Math" panose="02040503050406030204" pitchFamily="18" charset="0"/>
                            <a:ea typeface="Cambria Math"/>
                          </a:rPr>
                        </m:ctrlPr>
                      </m:fPr>
                      <m:num>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s-AR" sz="1600">
                                    <a:latin typeface="Cambria Math"/>
                                  </a:rPr>
                                  <m:t>V</m:t>
                                </m:r>
                              </m:e>
                              <m:sub>
                                <m:r>
                                  <m:rPr>
                                    <m:sty m:val="p"/>
                                  </m:rPr>
                                  <a:rPr lang="es-AR" sz="1600">
                                    <a:latin typeface="Cambria Math"/>
                                  </a:rPr>
                                  <m:t>f</m:t>
                                </m:r>
                              </m:sub>
                            </m:sSub>
                          </m:e>
                          <m:sup>
                            <m:r>
                              <a:rPr lang="es-AR" sz="1600">
                                <a:latin typeface="Cambria Math"/>
                              </a:rPr>
                              <m:t>2</m:t>
                            </m:r>
                          </m:sup>
                        </m:sSup>
                        <m:r>
                          <a:rPr lang="es-AR" sz="1600" i="1">
                            <a:latin typeface="Cambria Math"/>
                          </a:rPr>
                          <m:t>−</m:t>
                        </m:r>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s-AR" sz="1600">
                                    <a:latin typeface="Cambria Math"/>
                                  </a:rPr>
                                  <m:t>V</m:t>
                                </m:r>
                              </m:e>
                              <m:sub>
                                <m:r>
                                  <m:rPr>
                                    <m:sty m:val="p"/>
                                  </m:rPr>
                                  <a:rPr lang="es-AR" sz="1600">
                                    <a:latin typeface="Cambria Math"/>
                                  </a:rPr>
                                  <m:t>o</m:t>
                                </m:r>
                              </m:sub>
                            </m:sSub>
                          </m:e>
                          <m:sup>
                            <m:r>
                              <a:rPr lang="es-AR" sz="1600">
                                <a:latin typeface="Cambria Math"/>
                              </a:rPr>
                              <m:t>2</m:t>
                            </m:r>
                          </m:sup>
                        </m:sSup>
                      </m:num>
                      <m:den>
                        <m:r>
                          <a:rPr lang="es-AR" sz="1600">
                            <a:latin typeface="Cambria Math"/>
                            <a:ea typeface="Cambria Math"/>
                          </a:rPr>
                          <m:t>2</m:t>
                        </m:r>
                      </m:den>
                    </m:f>
                  </m:oMath>
                </a14:m>
                <a:r>
                  <a:rPr lang="es-ES" sz="1600" dirty="0"/>
                  <a:t> </a:t>
                </a:r>
              </a:p>
              <a:p>
                <a:pPr defTabSz="927567">
                  <a:defRPr/>
                </a:pPr>
                <a:r>
                  <a:rPr lang="es-ES" sz="1600" dirty="0"/>
                  <a:t> - </a:t>
                </a:r>
                <a14:m>
                  <m:oMath xmlns:m="http://schemas.openxmlformats.org/officeDocument/2006/math">
                    <m:r>
                      <m:rPr>
                        <m:sty m:val="p"/>
                      </m:rPr>
                      <a:rPr lang="es-ES" sz="1600">
                        <a:latin typeface="Cambria Math"/>
                      </a:rPr>
                      <m:t>W</m:t>
                    </m:r>
                    <m:r>
                      <a:rPr lang="es-ES" sz="1600">
                        <a:latin typeface="Cambria Math"/>
                      </a:rPr>
                      <m:t>=</m:t>
                    </m:r>
                    <m:r>
                      <m:rPr>
                        <m:sty m:val="p"/>
                      </m:rPr>
                      <a:rPr lang="es-AR" sz="1600">
                        <a:latin typeface="Cambria Math"/>
                      </a:rPr>
                      <m:t>m</m:t>
                    </m:r>
                    <m:r>
                      <a:rPr lang="es-ES" sz="1600">
                        <a:latin typeface="Cambria Math"/>
                      </a:rPr>
                      <m:t>∗</m:t>
                    </m:r>
                    <m:f>
                      <m:fPr>
                        <m:ctrlPr>
                          <a:rPr lang="es-AR" sz="1600" i="1">
                            <a:latin typeface="Cambria Math" panose="02040503050406030204" pitchFamily="18" charset="0"/>
                            <a:ea typeface="Cambria Math"/>
                          </a:rPr>
                        </m:ctrlPr>
                      </m:fPr>
                      <m:num>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s-AR" sz="1600">
                                            <a:latin typeface="Cambria Math"/>
                                          </a:rPr>
                                          <m:t>V</m:t>
                                        </m:r>
                                      </m:e>
                                      <m:sub>
                                        <m:r>
                                          <m:rPr>
                                            <m:sty m:val="p"/>
                                          </m:rPr>
                                          <a:rPr lang="es-AR" sz="1600">
                                            <a:latin typeface="Cambria Math"/>
                                          </a:rPr>
                                          <m:t>f</m:t>
                                        </m:r>
                                      </m:sub>
                                    </m:sSub>
                                  </m:e>
                                  <m:sup>
                                    <m:r>
                                      <a:rPr lang="es-AR" sz="1600">
                                        <a:latin typeface="Cambria Math"/>
                                      </a:rPr>
                                      <m:t>2</m:t>
                                    </m:r>
                                  </m:sup>
                                </m:sSup>
                                <m:r>
                                  <a:rPr lang="es-AR" sz="1600">
                                    <a:latin typeface="Cambria Math"/>
                                  </a:rPr>
                                  <m:t>−</m:t>
                                </m:r>
                                <m:r>
                                  <m:rPr>
                                    <m:sty m:val="p"/>
                                  </m:rPr>
                                  <a:rPr lang="es-AR" sz="1600">
                                    <a:latin typeface="Cambria Math"/>
                                  </a:rPr>
                                  <m:t>V</m:t>
                                </m:r>
                              </m:e>
                              <m:sub>
                                <m:r>
                                  <m:rPr>
                                    <m:sty m:val="p"/>
                                  </m:rPr>
                                  <a:rPr lang="es-AR" sz="1600">
                                    <a:latin typeface="Cambria Math"/>
                                  </a:rPr>
                                  <m:t>o</m:t>
                                </m:r>
                              </m:sub>
                            </m:sSub>
                          </m:e>
                          <m:sup>
                            <m:r>
                              <a:rPr lang="es-AR" sz="1600">
                                <a:latin typeface="Cambria Math"/>
                              </a:rPr>
                              <m:t>2</m:t>
                            </m:r>
                          </m:sup>
                        </m:sSup>
                      </m:num>
                      <m:den>
                        <m:r>
                          <a:rPr lang="es-AR" sz="1600">
                            <a:latin typeface="Cambria Math"/>
                            <a:ea typeface="Cambria Math"/>
                          </a:rPr>
                          <m:t>2</m:t>
                        </m:r>
                      </m:den>
                    </m:f>
                    <m:r>
                      <a:rPr lang="es-AR" sz="1600" i="1">
                        <a:latin typeface="Cambria Math"/>
                        <a:ea typeface="Cambria Math"/>
                      </a:rPr>
                      <m:t>=</m:t>
                    </m:r>
                    <m:f>
                      <m:fPr>
                        <m:ctrlPr>
                          <a:rPr lang="es-AR" sz="1600" i="1">
                            <a:latin typeface="Cambria Math" panose="02040503050406030204" pitchFamily="18" charset="0"/>
                            <a:ea typeface="Cambria Math"/>
                          </a:rPr>
                        </m:ctrlPr>
                      </m:fPr>
                      <m:num>
                        <m:r>
                          <a:rPr lang="es-AR" sz="1600" i="1">
                            <a:latin typeface="Cambria Math"/>
                            <a:ea typeface="Cambria Math"/>
                          </a:rPr>
                          <m:t>1</m:t>
                        </m:r>
                      </m:num>
                      <m:den>
                        <m:r>
                          <a:rPr lang="es-AR" sz="1600" i="1">
                            <a:latin typeface="Cambria Math"/>
                            <a:ea typeface="Cambria Math"/>
                          </a:rPr>
                          <m:t>2</m:t>
                        </m:r>
                      </m:den>
                    </m:f>
                    <m:r>
                      <a:rPr lang="es-AR" sz="1600" i="1">
                        <a:latin typeface="Cambria Math"/>
                        <a:ea typeface="Cambria Math"/>
                      </a:rPr>
                      <m:t>∗</m:t>
                    </m:r>
                    <m:r>
                      <a:rPr lang="es-AR" sz="1600" i="1">
                        <a:latin typeface="Cambria Math"/>
                        <a:ea typeface="Cambria Math"/>
                      </a:rPr>
                      <m:t>𝑚</m:t>
                    </m:r>
                    <m:r>
                      <a:rPr lang="es-AR" sz="1600" i="1">
                        <a:latin typeface="Cambria Math"/>
                        <a:ea typeface="Cambria Math"/>
                      </a:rPr>
                      <m:t>∗</m:t>
                    </m:r>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s-AR" sz="1600">
                                <a:latin typeface="Cambria Math"/>
                              </a:rPr>
                              <m:t>V</m:t>
                            </m:r>
                          </m:e>
                          <m:sub>
                            <m:r>
                              <m:rPr>
                                <m:sty m:val="p"/>
                              </m:rPr>
                              <a:rPr lang="es-AR" sz="1600">
                                <a:latin typeface="Cambria Math"/>
                              </a:rPr>
                              <m:t>f</m:t>
                            </m:r>
                          </m:sub>
                        </m:sSub>
                      </m:e>
                      <m:sup>
                        <m:r>
                          <a:rPr lang="es-AR" sz="1600">
                            <a:latin typeface="Cambria Math"/>
                          </a:rPr>
                          <m:t>2</m:t>
                        </m:r>
                      </m:sup>
                    </m:sSup>
                    <m:r>
                      <a:rPr lang="es-AR" sz="1600" i="1">
                        <a:latin typeface="Cambria Math"/>
                      </a:rPr>
                      <m:t>−</m:t>
                    </m:r>
                    <m:f>
                      <m:fPr>
                        <m:ctrlPr>
                          <a:rPr lang="es-AR" sz="1600" i="1">
                            <a:latin typeface="Cambria Math" panose="02040503050406030204" pitchFamily="18" charset="0"/>
                            <a:ea typeface="Cambria Math"/>
                          </a:rPr>
                        </m:ctrlPr>
                      </m:fPr>
                      <m:num>
                        <m:r>
                          <a:rPr lang="es-AR" sz="1600" i="1">
                            <a:latin typeface="Cambria Math"/>
                            <a:ea typeface="Cambria Math"/>
                          </a:rPr>
                          <m:t>1</m:t>
                        </m:r>
                      </m:num>
                      <m:den>
                        <m:r>
                          <a:rPr lang="es-AR" sz="1600" i="1">
                            <a:latin typeface="Cambria Math"/>
                            <a:ea typeface="Cambria Math"/>
                          </a:rPr>
                          <m:t>2</m:t>
                        </m:r>
                      </m:den>
                    </m:f>
                    <m:r>
                      <a:rPr lang="es-AR" sz="1600" i="1">
                        <a:latin typeface="Cambria Math"/>
                        <a:ea typeface="Cambria Math"/>
                      </a:rPr>
                      <m:t>∗</m:t>
                    </m:r>
                    <m:r>
                      <a:rPr lang="es-AR" sz="1600" i="1">
                        <a:latin typeface="Cambria Math"/>
                        <a:ea typeface="Cambria Math"/>
                      </a:rPr>
                      <m:t>𝑚</m:t>
                    </m:r>
                    <m:r>
                      <a:rPr lang="es-AR" sz="1600" i="1">
                        <a:latin typeface="Cambria Math"/>
                        <a:ea typeface="Cambria Math"/>
                      </a:rPr>
                      <m:t>∗</m:t>
                    </m:r>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s-AR" sz="1600">
                                <a:latin typeface="Cambria Math"/>
                              </a:rPr>
                              <m:t>V</m:t>
                            </m:r>
                          </m:e>
                          <m:sub>
                            <m:r>
                              <m:rPr>
                                <m:sty m:val="p"/>
                              </m:rPr>
                              <a:rPr lang="es-AR" sz="1600">
                                <a:latin typeface="Cambria Math"/>
                              </a:rPr>
                              <m:t>o</m:t>
                            </m:r>
                          </m:sub>
                        </m:sSub>
                      </m:e>
                      <m:sup>
                        <m:r>
                          <a:rPr lang="es-AR" sz="1600">
                            <a:latin typeface="Cambria Math"/>
                          </a:rPr>
                          <m:t>2</m:t>
                        </m:r>
                      </m:sup>
                    </m:sSup>
                  </m:oMath>
                </a14:m>
                <a:endParaRPr lang="es-ES" sz="160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Si tenemos una trayectoria curva que se extiende desde el punto A hasta el punto B, y que es recorrida por el punto de aplicación de una fuerza F que va variando de módulo y de dirección.</a:t>
                </a:r>
                <a:r>
                  <a:rPr lang="es-ES" sz="1200" baseline="0" dirty="0" smtClean="0"/>
                  <a:t> D</a:t>
                </a:r>
                <a:r>
                  <a:rPr lang="es-ES" sz="1200" b="0" i="0" u="none" strike="noStrike" kern="1200" baseline="0" dirty="0" smtClean="0">
                    <a:solidFill>
                      <a:schemeClr val="tx1"/>
                    </a:solidFill>
                  </a:rPr>
                  <a:t>ividiremos la trayectoria en una gran cantidad de pequeños tramos consecutivos </a:t>
                </a:r>
                <a:r>
                  <a:rPr lang="es-ES" sz="1200" i="0" smtClean="0">
                    <a:latin typeface="Cambria Math"/>
                    <a:ea typeface="Cambria Math"/>
                  </a:rPr>
                  <a:t>∆_</a:t>
                </a:r>
                <a:r>
                  <a:rPr lang="es-ES" sz="1200" b="0" i="0" smtClean="0">
                    <a:latin typeface="Cambria Math"/>
                  </a:rPr>
                  <a:t>𝑙</a:t>
                </a:r>
                <a:r>
                  <a:rPr lang="es-ES" sz="1200" b="0" i="0" u="none" strike="noStrike" kern="1200" baseline="0" dirty="0" smtClean="0">
                    <a:solidFill>
                      <a:schemeClr val="tx1"/>
                    </a:solidFill>
                  </a:rPr>
                  <a:t> como para suponer que cada uno de ellos es rectilíneo y que la fuerza F permanece constante</a:t>
                </a:r>
                <a:endParaRPr lang="es-ES" sz="1200" kern="1200" dirty="0">
                  <a:solidFill>
                    <a:schemeClr val="tx1"/>
                  </a:solidFill>
                  <a:effectLst/>
                </a:endParaRPr>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10</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567">
              <a:defRPr/>
            </a:pPr>
            <a:r>
              <a:rPr lang="es-ES" dirty="0"/>
              <a:t> </a:t>
            </a:r>
          </a:p>
        </p:txBody>
      </p:sp>
      <p:sp>
        <p:nvSpPr>
          <p:cNvPr id="4" name="Slide Number Placeholder 3"/>
          <p:cNvSpPr>
            <a:spLocks noGrp="1"/>
          </p:cNvSpPr>
          <p:nvPr>
            <p:ph type="sldNum" sz="quarter" idx="10"/>
          </p:nvPr>
        </p:nvSpPr>
        <p:spPr/>
        <p:txBody>
          <a:bodyPr/>
          <a:lstStyle/>
          <a:p>
            <a:fld id="{4136C298-D119-4C20-9DDE-7B5925B38854}" type="slidenum">
              <a:rPr lang="es-ES" smtClean="0"/>
              <a:t>11</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567">
              <a:defRPr/>
            </a:pPr>
            <a:r>
              <a:rPr lang="es-ES" dirty="0"/>
              <a:t> </a:t>
            </a:r>
          </a:p>
        </p:txBody>
      </p:sp>
      <p:sp>
        <p:nvSpPr>
          <p:cNvPr id="4" name="Slide Number Placeholder 3"/>
          <p:cNvSpPr>
            <a:spLocks noGrp="1"/>
          </p:cNvSpPr>
          <p:nvPr>
            <p:ph type="sldNum" sz="quarter" idx="10"/>
          </p:nvPr>
        </p:nvSpPr>
        <p:spPr/>
        <p:txBody>
          <a:bodyPr/>
          <a:lstStyle/>
          <a:p>
            <a:fld id="{4136C298-D119-4C20-9DDE-7B5925B38854}" type="slidenum">
              <a:rPr lang="es-ES" smtClean="0"/>
              <a:t>12</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567">
              <a:defRPr/>
            </a:pPr>
            <a:r>
              <a:rPr lang="es-ES" dirty="0"/>
              <a:t> </a:t>
            </a:r>
          </a:p>
        </p:txBody>
      </p:sp>
      <p:sp>
        <p:nvSpPr>
          <p:cNvPr id="4" name="Slide Number Placeholder 3"/>
          <p:cNvSpPr>
            <a:spLocks noGrp="1"/>
          </p:cNvSpPr>
          <p:nvPr>
            <p:ph type="sldNum" sz="quarter" idx="10"/>
          </p:nvPr>
        </p:nvSpPr>
        <p:spPr/>
        <p:txBody>
          <a:bodyPr/>
          <a:lstStyle/>
          <a:p>
            <a:fld id="{4136C298-D119-4C20-9DDE-7B5925B38854}" type="slidenum">
              <a:rPr lang="es-ES" smtClean="0"/>
              <a:t>13</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567">
              <a:defRPr/>
            </a:pPr>
            <a:r>
              <a:rPr lang="es-ES" dirty="0"/>
              <a:t> </a:t>
            </a:r>
          </a:p>
        </p:txBody>
      </p:sp>
      <p:sp>
        <p:nvSpPr>
          <p:cNvPr id="4" name="Slide Number Placeholder 3"/>
          <p:cNvSpPr>
            <a:spLocks noGrp="1"/>
          </p:cNvSpPr>
          <p:nvPr>
            <p:ph type="sldNum" sz="quarter" idx="10"/>
          </p:nvPr>
        </p:nvSpPr>
        <p:spPr/>
        <p:txBody>
          <a:bodyPr/>
          <a:lstStyle/>
          <a:p>
            <a:fld id="{4136C298-D119-4C20-9DDE-7B5925B38854}" type="slidenum">
              <a:rPr lang="es-ES" smtClean="0"/>
              <a:t>14</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lvl="1" defTabSz="927567">
                  <a:defRPr/>
                </a:pPr>
                <a:r>
                  <a:rPr lang="es-ES" dirty="0"/>
                  <a:t>-</a:t>
                </a:r>
                <a14:m>
                  <m:oMath xmlns:m="http://schemas.openxmlformats.org/officeDocument/2006/math">
                    <m:r>
                      <m:rPr>
                        <m:nor/>
                      </m:rPr>
                      <a:rPr lang="es-ES" sz="1800" dirty="0"/>
                      <m:t>La</m:t>
                    </m:r>
                    <m:r>
                      <m:rPr>
                        <m:nor/>
                      </m:rPr>
                      <a:rPr lang="es-ES" sz="1800" dirty="0"/>
                      <m:t> </m:t>
                    </m:r>
                    <m:r>
                      <m:rPr>
                        <m:nor/>
                      </m:rPr>
                      <a:rPr lang="es-ES" sz="1800" dirty="0"/>
                      <m:t>Energ</m:t>
                    </m:r>
                    <m:r>
                      <m:rPr>
                        <m:nor/>
                      </m:rPr>
                      <a:rPr lang="es-ES" sz="1800" dirty="0"/>
                      <m:t>í</m:t>
                    </m:r>
                    <m:r>
                      <m:rPr>
                        <m:nor/>
                      </m:rPr>
                      <a:rPr lang="es-ES" sz="1800" dirty="0"/>
                      <m:t>a</m:t>
                    </m:r>
                    <m:r>
                      <m:rPr>
                        <m:nor/>
                      </m:rPr>
                      <a:rPr lang="es-ES" sz="1800" dirty="0"/>
                      <m:t> </m:t>
                    </m:r>
                    <m:r>
                      <m:rPr>
                        <m:nor/>
                      </m:rPr>
                      <a:rPr lang="es-ES" sz="1800" dirty="0"/>
                      <m:t>Potencial</m:t>
                    </m:r>
                    <m:r>
                      <m:rPr>
                        <m:nor/>
                      </m:rPr>
                      <a:rPr lang="es-ES" sz="1800" dirty="0"/>
                      <m:t> </m:t>
                    </m:r>
                    <m:r>
                      <m:rPr>
                        <m:nor/>
                      </m:rPr>
                      <a:rPr lang="es-ES" sz="1800" dirty="0"/>
                      <m:t>se</m:t>
                    </m:r>
                    <m:r>
                      <m:rPr>
                        <m:nor/>
                      </m:rPr>
                      <a:rPr lang="es-ES" sz="1800" dirty="0"/>
                      <m:t>  </m:t>
                    </m:r>
                    <m:r>
                      <m:rPr>
                        <m:nor/>
                      </m:rPr>
                      <a:rPr lang="es-ES" sz="1800" dirty="0"/>
                      <m:t>trata</m:t>
                    </m:r>
                    <m:r>
                      <m:rPr>
                        <m:nor/>
                      </m:rPr>
                      <a:rPr lang="es-ES" sz="1800" dirty="0"/>
                      <m:t> </m:t>
                    </m:r>
                    <m:r>
                      <m:rPr>
                        <m:nor/>
                      </m:rPr>
                      <a:rPr lang="es-ES" sz="1800" dirty="0"/>
                      <m:t>de</m:t>
                    </m:r>
                    <m:r>
                      <m:rPr>
                        <m:nor/>
                      </m:rPr>
                      <a:rPr lang="es-ES" sz="1800" dirty="0"/>
                      <m:t> </m:t>
                    </m:r>
                    <m:r>
                      <m:rPr>
                        <m:nor/>
                      </m:rPr>
                      <a:rPr lang="es-ES" sz="1800" dirty="0"/>
                      <m:t>una</m:t>
                    </m:r>
                    <m:r>
                      <m:rPr>
                        <m:nor/>
                      </m:rPr>
                      <a:rPr lang="es-ES" sz="1800" dirty="0"/>
                      <m:t> </m:t>
                    </m:r>
                    <m:r>
                      <m:rPr>
                        <m:nor/>
                      </m:rPr>
                      <a:rPr lang="es-ES" sz="1800" dirty="0"/>
                      <m:t>energ</m:t>
                    </m:r>
                    <m:r>
                      <m:rPr>
                        <m:nor/>
                      </m:rPr>
                      <a:rPr lang="es-ES" sz="1800" dirty="0"/>
                      <m:t>í</m:t>
                    </m:r>
                    <m:r>
                      <m:rPr>
                        <m:nor/>
                      </m:rPr>
                      <a:rPr lang="es-ES" sz="1800" dirty="0"/>
                      <m:t>a</m:t>
                    </m:r>
                    <m:r>
                      <m:rPr>
                        <m:nor/>
                      </m:rPr>
                      <a:rPr lang="es-ES" sz="1800" dirty="0"/>
                      <m:t> </m:t>
                    </m:r>
                    <m:r>
                      <m:rPr>
                        <m:nor/>
                      </m:rPr>
                      <a:rPr lang="es-ES" sz="1800" dirty="0"/>
                      <m:t>latente</m:t>
                    </m:r>
                    <m:r>
                      <m:rPr>
                        <m:nor/>
                      </m:rPr>
                      <a:rPr lang="es-ES" sz="1800" dirty="0"/>
                      <m:t> </m:t>
                    </m:r>
                    <m:r>
                      <m:rPr>
                        <m:nor/>
                      </m:rPr>
                      <a:rPr lang="es-ES" sz="1800" dirty="0"/>
                      <m:t>o</m:t>
                    </m:r>
                    <m:r>
                      <m:rPr>
                        <m:nor/>
                      </m:rPr>
                      <a:rPr lang="es-ES" sz="1800" dirty="0"/>
                      <m:t> </m:t>
                    </m:r>
                    <m:r>
                      <m:rPr>
                        <m:nor/>
                      </m:rPr>
                      <a:rPr lang="es-ES" sz="1800" dirty="0"/>
                      <m:t>de</m:t>
                    </m:r>
                    <m:r>
                      <m:rPr>
                        <m:nor/>
                      </m:rPr>
                      <a:rPr lang="es-ES" sz="1800" dirty="0"/>
                      <m:t> </m:t>
                    </m:r>
                    <m:r>
                      <m:rPr>
                        <m:nor/>
                      </m:rPr>
                      <a:rPr lang="es-ES" sz="1800" dirty="0"/>
                      <m:t>posici</m:t>
                    </m:r>
                    <m:r>
                      <m:rPr>
                        <m:nor/>
                      </m:rPr>
                      <a:rPr lang="es-ES" sz="1800" dirty="0"/>
                      <m:t>ó</m:t>
                    </m:r>
                    <m:r>
                      <m:rPr>
                        <m:nor/>
                      </m:rPr>
                      <a:rPr lang="es-ES" sz="1800" dirty="0"/>
                      <m:t>n</m:t>
                    </m:r>
                    <m:r>
                      <m:rPr>
                        <m:nor/>
                      </m:rPr>
                      <a:rPr lang="es-ES" sz="1800" dirty="0"/>
                      <m:t> </m:t>
                    </m:r>
                    <m:r>
                      <m:rPr>
                        <m:nor/>
                      </m:rPr>
                      <a:rPr lang="es-ES" sz="1800" dirty="0"/>
                      <m:t>y</m:t>
                    </m:r>
                    <m:r>
                      <m:rPr>
                        <m:nor/>
                      </m:rPr>
                      <a:rPr lang="es-ES" sz="1800" dirty="0"/>
                      <m:t> </m:t>
                    </m:r>
                    <m:r>
                      <m:rPr>
                        <m:nor/>
                      </m:rPr>
                      <a:rPr lang="es-ES" sz="1800" dirty="0"/>
                      <m:t>es</m:t>
                    </m:r>
                    <m:r>
                      <m:rPr>
                        <m:nor/>
                      </m:rPr>
                      <a:rPr lang="es-ES" sz="1800" dirty="0"/>
                      <m:t> </m:t>
                    </m:r>
                    <m:r>
                      <m:rPr>
                        <m:nor/>
                      </m:rPr>
                      <a:rPr lang="es-ES" sz="1800" dirty="0"/>
                      <m:t>la</m:t>
                    </m:r>
                    <m:r>
                      <m:rPr>
                        <m:nor/>
                      </m:rPr>
                      <a:rPr lang="es-ES" sz="1800" dirty="0"/>
                      <m:t> </m:t>
                    </m:r>
                    <m:r>
                      <m:rPr>
                        <m:nor/>
                      </m:rPr>
                      <a:rPr lang="es-ES" sz="1800" dirty="0"/>
                      <m:t>que</m:t>
                    </m:r>
                    <m:r>
                      <m:rPr>
                        <m:nor/>
                      </m:rPr>
                      <a:rPr lang="es-ES" sz="1800" dirty="0"/>
                      <m:t> </m:t>
                    </m:r>
                    <m:r>
                      <m:rPr>
                        <m:nor/>
                      </m:rPr>
                      <a:rPr lang="es-ES" sz="1800" dirty="0"/>
                      <m:t>posee</m:t>
                    </m:r>
                    <m:r>
                      <m:rPr>
                        <m:nor/>
                      </m:rPr>
                      <a:rPr lang="es-ES" sz="1800" dirty="0"/>
                      <m:t> </m:t>
                    </m:r>
                    <m:r>
                      <m:rPr>
                        <m:nor/>
                      </m:rPr>
                      <a:rPr lang="es-ES" sz="1800" dirty="0"/>
                      <m:t>un</m:t>
                    </m:r>
                    <m:r>
                      <m:rPr>
                        <m:nor/>
                      </m:rPr>
                      <a:rPr lang="es-ES" sz="1800" dirty="0"/>
                      <m:t> </m:t>
                    </m:r>
                    <m:r>
                      <m:rPr>
                        <m:nor/>
                      </m:rPr>
                      <a:rPr lang="es-ES" sz="1800" dirty="0"/>
                      <m:t>cuerpo</m:t>
                    </m:r>
                    <m:r>
                      <m:rPr>
                        <m:nor/>
                      </m:rPr>
                      <a:rPr lang="es-ES" sz="1800" dirty="0"/>
                      <m:t> </m:t>
                    </m:r>
                    <m:r>
                      <m:rPr>
                        <m:nor/>
                      </m:rPr>
                      <a:rPr lang="es-ES" sz="1800" dirty="0"/>
                      <m:t>como</m:t>
                    </m:r>
                    <m:r>
                      <m:rPr>
                        <m:nor/>
                      </m:rPr>
                      <a:rPr lang="es-ES" sz="1800" dirty="0"/>
                      <m:t> </m:t>
                    </m:r>
                    <m:r>
                      <m:rPr>
                        <m:nor/>
                      </m:rPr>
                      <a:rPr lang="es-ES" sz="1800" dirty="0"/>
                      <m:t>resultado</m:t>
                    </m:r>
                    <m:r>
                      <m:rPr>
                        <m:nor/>
                      </m:rPr>
                      <a:rPr lang="es-ES" sz="1800" dirty="0"/>
                      <m:t> </m:t>
                    </m:r>
                    <m:r>
                      <m:rPr>
                        <m:nor/>
                      </m:rPr>
                      <a:rPr lang="es-ES" sz="1800" dirty="0"/>
                      <m:t>de</m:t>
                    </m:r>
                    <m:r>
                      <m:rPr>
                        <m:nor/>
                      </m:rPr>
                      <a:rPr lang="es-ES" sz="1800" dirty="0"/>
                      <m:t> </m:t>
                    </m:r>
                    <m:r>
                      <m:rPr>
                        <m:nor/>
                      </m:rPr>
                      <a:rPr lang="es-ES" sz="1800" dirty="0"/>
                      <m:t>su</m:t>
                    </m:r>
                    <m:r>
                      <m:rPr>
                        <m:nor/>
                      </m:rPr>
                      <a:rPr lang="es-ES" sz="1800" dirty="0"/>
                      <m:t> </m:t>
                    </m:r>
                    <m:r>
                      <m:rPr>
                        <m:nor/>
                      </m:rPr>
                      <a:rPr lang="es-ES" sz="1800" dirty="0"/>
                      <m:t>posici</m:t>
                    </m:r>
                    <m:r>
                      <m:rPr>
                        <m:nor/>
                      </m:rPr>
                      <a:rPr lang="es-ES" sz="1800" dirty="0"/>
                      <m:t>ó</m:t>
                    </m:r>
                    <m:r>
                      <m:rPr>
                        <m:nor/>
                      </m:rPr>
                      <a:rPr lang="es-ES" sz="1800" dirty="0"/>
                      <m:t>n</m:t>
                    </m:r>
                    <m:r>
                      <m:rPr>
                        <m:nor/>
                      </m:rPr>
                      <a:rPr lang="es-ES" sz="1800" dirty="0"/>
                      <m:t> </m:t>
                    </m:r>
                    <m:r>
                      <m:rPr>
                        <m:nor/>
                      </m:rPr>
                      <a:rPr lang="es-ES" sz="1800" dirty="0"/>
                      <m:t>o</m:t>
                    </m:r>
                    <m:r>
                      <m:rPr>
                        <m:nor/>
                      </m:rPr>
                      <a:rPr lang="es-ES" sz="1800" dirty="0"/>
                      <m:t> </m:t>
                    </m:r>
                    <m:r>
                      <m:rPr>
                        <m:nor/>
                      </m:rPr>
                      <a:rPr lang="es-ES" sz="1800" dirty="0"/>
                      <m:t>estado</m:t>
                    </m:r>
                    <m:r>
                      <m:rPr>
                        <m:nor/>
                      </m:rPr>
                      <a:rPr lang="es-ES" sz="1800" dirty="0"/>
                      <m:t> </m:t>
                    </m:r>
                    <m:r>
                      <m:rPr>
                        <m:nor/>
                      </m:rPr>
                      <a:rPr lang="es-ES" sz="1800" dirty="0"/>
                      <m:t>con</m:t>
                    </m:r>
                    <m:r>
                      <m:rPr>
                        <m:nor/>
                      </m:rPr>
                      <a:rPr lang="es-ES" sz="1800" dirty="0"/>
                      <m:t> </m:t>
                    </m:r>
                    <m:r>
                      <m:rPr>
                        <m:nor/>
                      </m:rPr>
                      <a:rPr lang="es-ES" sz="1800" dirty="0"/>
                      <m:t>respecto</m:t>
                    </m:r>
                    <m:r>
                      <m:rPr>
                        <m:nor/>
                      </m:rPr>
                      <a:rPr lang="es-ES" sz="1800" dirty="0"/>
                      <m:t> </m:t>
                    </m:r>
                    <m:r>
                      <m:rPr>
                        <m:nor/>
                      </m:rPr>
                      <a:rPr lang="es-ES" sz="1800" dirty="0"/>
                      <m:t>a</m:t>
                    </m:r>
                    <m:r>
                      <m:rPr>
                        <m:nor/>
                      </m:rPr>
                      <a:rPr lang="es-ES" sz="1800" dirty="0"/>
                      <m:t> </m:t>
                    </m:r>
                    <m:r>
                      <m:rPr>
                        <m:nor/>
                      </m:rPr>
                      <a:rPr lang="es-ES" sz="1800" dirty="0"/>
                      <m:t>otro</m:t>
                    </m:r>
                    <m:r>
                      <m:rPr>
                        <m:nor/>
                      </m:rPr>
                      <a:rPr lang="es-ES" sz="1800" dirty="0"/>
                      <m:t>.</m:t>
                    </m:r>
                  </m:oMath>
                </a14:m>
                <a:endParaRPr lang="es-ES" sz="1800" dirty="0"/>
              </a:p>
              <a:p>
                <a:pPr defTabSz="927567">
                  <a:defRPr/>
                </a:pPr>
                <a:endParaRPr lang="es-ES" dirty="0"/>
              </a:p>
            </p:txBody>
          </p:sp>
        </mc:Choice>
        <mc:Fallback xmlns="">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a:t>
                </a:r>
                <a:r>
                  <a:rPr lang="es-ES" sz="1800" b="0" i="0" smtClean="0">
                    <a:latin typeface="Cambria Math"/>
                  </a:rPr>
                  <a:t> 𝑊 𝑒𝑠 𝑒𝑙 𝑡𝑟𝑎𝑏𝑎𝑗𝑜 𝑑𝑒 𝑙𝑎 𝑓𝑢𝑒𝑟𝑧𝑎 𝑔𝑟𝑎𝑣𝑖𝑡𝑎𝑡𝑜𝑟𝑖𝑎</a:t>
                </a:r>
                <a:endParaRPr lang="es-ES" sz="18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15</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ES" sz="1600" dirty="0"/>
                  <a:t> - </a:t>
                </a:r>
                <a:r>
                  <a:rPr lang="es-AR" sz="1600" dirty="0"/>
                  <a:t>LEY DE HOOKE: En 1678 Roberto Hooke observó que el alargamiento (moderado) de un resorte es proporcional a la fuerza externa aplicada</a:t>
                </a:r>
              </a:p>
              <a:p>
                <a:r>
                  <a:rPr lang="es-AR" sz="1600" dirty="0"/>
                  <a:t>sobre el extremo del mismo. En verdad no debería ser considerada una ley, pues es una afirmación sobre un dispositivo específico, pero no expresa un comportamiento general de la naturaleza. </a:t>
                </a:r>
                <a:r>
                  <a:rPr lang="es-AR" sz="1600" dirty="0" err="1"/>
                  <a:t>Fext</a:t>
                </a:r>
                <a:r>
                  <a:rPr lang="es-AR" sz="1600" dirty="0"/>
                  <a:t> = </a:t>
                </a:r>
                <a:r>
                  <a:rPr lang="es-AR" sz="1600" dirty="0" err="1"/>
                  <a:t>k·x</a:t>
                </a:r>
                <a:r>
                  <a:rPr lang="es-AR" sz="1600" dirty="0"/>
                  <a:t>    donde  k se llama constante elástica del resorte; su unidad es N/m</a:t>
                </a:r>
              </a:p>
              <a:p>
                <a:endParaRPr lang="es-AR" sz="1600" dirty="0"/>
              </a:p>
              <a:p>
                <a:endParaRPr lang="es-AR" sz="1600" dirty="0"/>
              </a:p>
              <a:p>
                <a:r>
                  <a:rPr lang="es-AR" sz="1600" dirty="0"/>
                  <a:t>El trabajo de la fuerza externa sobre el resorte, siempre es POSITIVO, tanto en el estiramiento como en la compresión del resorte. Por el principio de acción y reacción, la </a:t>
                </a:r>
                <a:r>
                  <a:rPr lang="es-AR" sz="1600" dirty="0" err="1"/>
                  <a:t>Fext</a:t>
                </a:r>
                <a:r>
                  <a:rPr lang="es-AR" sz="1600" dirty="0"/>
                  <a:t> que uno le aplica al resorte, genera en el resorte otra fuerza igual y contraria, que el resorte le aplica a uno. Esta fuerza, que le pertenece</a:t>
                </a:r>
              </a:p>
              <a:p>
                <a:r>
                  <a:rPr lang="es-AR" sz="1600" dirty="0"/>
                  <a:t>al resorte, se llama </a:t>
                </a:r>
                <a:r>
                  <a:rPr lang="es-AR" sz="1600" i="1" dirty="0"/>
                  <a:t>fuerza recuperadora</a:t>
                </a:r>
                <a:r>
                  <a:rPr lang="es-AR" sz="1600" dirty="0"/>
                  <a:t>; ella hace trabajo sobre uno. Este trabajo es siempre negativo.</a:t>
                </a:r>
              </a:p>
              <a:p>
                <a:r>
                  <a:rPr lang="es-AR" sz="1600" dirty="0"/>
                  <a:t>Nótese que si bien la </a:t>
                </a:r>
                <a:r>
                  <a:rPr lang="es-AR" sz="1600" dirty="0" err="1"/>
                  <a:t>Fext</a:t>
                </a:r>
                <a:r>
                  <a:rPr lang="es-AR" sz="1600" dirty="0"/>
                  <a:t> y la </a:t>
                </a:r>
                <a:r>
                  <a:rPr lang="es-AR" sz="1600" dirty="0" err="1"/>
                  <a:t>Frec</a:t>
                </a:r>
                <a:r>
                  <a:rPr lang="es-AR" sz="1600" dirty="0"/>
                  <a:t> constituyen un par de fuerzas de acción y reacción, ellas son de naturaleza diferente. La </a:t>
                </a:r>
                <a:r>
                  <a:rPr lang="es-AR" sz="1600" dirty="0" err="1"/>
                  <a:t>Fext</a:t>
                </a:r>
                <a:r>
                  <a:rPr lang="es-AR" sz="1600" dirty="0"/>
                  <a:t> (que bien podría ser una fuerza humana aplicada sobre el resorte, es una fuerza no conservativa, ya que su valor puede ser cualquiera, independientemente de la posición. En cambio, la </a:t>
                </a:r>
                <a:r>
                  <a:rPr lang="es-AR" sz="1600" dirty="0" err="1"/>
                  <a:t>Frec</a:t>
                </a:r>
                <a:r>
                  <a:rPr lang="es-AR" sz="1600" dirty="0"/>
                  <a:t> es una fuerza conservativa ya que su valor está regido por la ley de Hooke, una ley del tipo F = f(x) que establece que el valor de la fuerza recuperadora es función exclusiva de la posición.</a:t>
                </a:r>
                <a:endParaRPr lang="es-ES" sz="160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i="0" kern="1200" dirty="0" smtClean="0">
                    <a:solidFill>
                      <a:schemeClr val="tx1"/>
                    </a:solidFill>
                    <a:effectLst/>
                  </a:rPr>
                  <a:t> -  Si a un cuerpo</a:t>
                </a:r>
                <a:r>
                  <a:rPr lang="es-ES" sz="1200" i="0" kern="1200" baseline="0" dirty="0" smtClean="0">
                    <a:solidFill>
                      <a:schemeClr val="tx1"/>
                    </a:solidFill>
                    <a:effectLst/>
                  </a:rPr>
                  <a:t> de masa m que se desplaza con velocidad V, se le aplica una fuerza para detenerlo, el cuerpo avanzará un  determinado X hasta detenerse. Si la Fuerza F es constante podremos decir que </a:t>
                </a:r>
                <a:r>
                  <a:rPr lang="es-ES" sz="1200" i="0" smtClean="0">
                    <a:latin typeface="Cambria Math"/>
                  </a:rPr>
                  <a:t>W=</a:t>
                </a:r>
                <a:r>
                  <a:rPr lang="es-ES" sz="1200" i="0">
                    <a:latin typeface="Cambria Math"/>
                  </a:rPr>
                  <a:t>F∗</a:t>
                </a:r>
                <a:r>
                  <a:rPr lang="es-ES" sz="1200" b="0" i="0" smtClean="0">
                    <a:latin typeface="Cambria Math"/>
                  </a:rPr>
                  <a:t>X</a:t>
                </a:r>
                <a:r>
                  <a:rPr lang="es-AR" sz="1200" b="0" i="0" smtClean="0">
                    <a:latin typeface="Cambria Math"/>
                  </a:rPr>
                  <a:t>  (1)</a:t>
                </a:r>
                <a:r>
                  <a:rPr lang="es-ES" sz="1200" i="0" kern="1200" dirty="0" smtClean="0">
                    <a:solidFill>
                      <a:schemeClr val="tx1"/>
                    </a:solidFill>
                    <a:effectLs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i="0" kern="1200" noProof="0" dirty="0" smtClean="0">
                    <a:solidFill>
                      <a:schemeClr val="tx1"/>
                    </a:solidFill>
                    <a:effectLst/>
                  </a:rPr>
                  <a:t> - De igual forma podremos decir que</a:t>
                </a:r>
                <a:r>
                  <a:rPr lang="es-ES" sz="1200" i="0" kern="1200" baseline="0" noProof="0" dirty="0" smtClean="0">
                    <a:solidFill>
                      <a:schemeClr val="tx1"/>
                    </a:solidFill>
                    <a:effectLst/>
                  </a:rPr>
                  <a:t> la aceleración también es constante y por lo tanto utilizar la ecuación de MRUV  </a:t>
                </a:r>
                <a:r>
                  <a:rPr lang="es-AR" sz="1200" b="0" i="0" smtClean="0">
                    <a:latin typeface="Cambria Math"/>
                  </a:rPr>
                  <a:t>V</a:t>
                </a:r>
                <a:r>
                  <a:rPr lang="es-AR" sz="1200" b="0" i="0" smtClean="0">
                    <a:latin typeface="Cambria Math"/>
                  </a:rPr>
                  <a:t>^</a:t>
                </a:r>
                <a:r>
                  <a:rPr lang="es-AR" sz="1200" b="0" i="0" smtClean="0">
                    <a:latin typeface="Cambria Math"/>
                  </a:rPr>
                  <a:t>2</a:t>
                </a:r>
                <a:r>
                  <a:rPr lang="es-AR" sz="1200" i="0">
                    <a:latin typeface="Cambria Math"/>
                  </a:rPr>
                  <a:t>=〖V_o〗^2+2∗</a:t>
                </a:r>
                <a:r>
                  <a:rPr lang="es-AR" sz="1200" b="0" i="0" smtClean="0">
                    <a:latin typeface="Cambria Math"/>
                  </a:rPr>
                  <a:t>a</a:t>
                </a:r>
                <a:r>
                  <a:rPr lang="es-AR" sz="1200" i="0">
                    <a:latin typeface="Cambria Math"/>
                  </a:rPr>
                  <a:t>∗</a:t>
                </a:r>
                <a:r>
                  <a:rPr lang="es-AR" sz="1200" i="0" smtClean="0">
                    <a:latin typeface="Cambria Math"/>
                    <a:ea typeface="Cambria Math"/>
                  </a:rPr>
                  <a:t>X</a:t>
                </a:r>
                <a:r>
                  <a:rPr lang="es-ES" sz="1200" i="0" dirty="0" smtClean="0"/>
                  <a:t> (con </a:t>
                </a:r>
                <a:r>
                  <a:rPr lang="es-AR" sz="1200" b="0" i="0" smtClean="0">
                    <a:latin typeface="Cambria Math"/>
                  </a:rPr>
                  <a:t>V</a:t>
                </a:r>
                <a:r>
                  <a:rPr lang="es-AR" sz="1200" b="0" i="0" smtClean="0">
                    <a:latin typeface="Cambria Math"/>
                  </a:rPr>
                  <a:t>_f=0</a:t>
                </a:r>
                <a:r>
                  <a:rPr lang="es-ES" sz="1200" i="0" dirty="0" smtClean="0"/>
                  <a:t>).  Con lo cuál </a:t>
                </a:r>
                <a:r>
                  <a:rPr lang="es-AR" sz="1200" i="0" smtClean="0">
                    <a:latin typeface="Cambria Math"/>
                    <a:ea typeface="Cambria Math"/>
                  </a:rPr>
                  <a:t>X</a:t>
                </a:r>
                <a:r>
                  <a:rPr lang="es-AR" sz="1200" b="0" i="0" smtClean="0">
                    <a:latin typeface="Cambria Math"/>
                    <a:ea typeface="Cambria Math"/>
                  </a:rPr>
                  <a:t>=</a:t>
                </a:r>
                <a:r>
                  <a:rPr lang="es-AR" sz="1200" i="0" smtClean="0">
                    <a:latin typeface="Cambria Math"/>
                  </a:rPr>
                  <a:t>〖</a:t>
                </a:r>
                <a:r>
                  <a:rPr lang="es-AR" sz="1200" i="0">
                    <a:latin typeface="Cambria Math"/>
                  </a:rPr>
                  <a:t>V_o</a:t>
                </a:r>
                <a:r>
                  <a:rPr lang="es-AR" sz="1200" i="0" smtClean="0">
                    <a:latin typeface="Cambria Math"/>
                  </a:rPr>
                  <a:t>〗^</a:t>
                </a:r>
                <a:r>
                  <a:rPr lang="es-AR" sz="1200" i="0">
                    <a:latin typeface="Cambria Math"/>
                  </a:rPr>
                  <a:t>2</a:t>
                </a:r>
                <a:r>
                  <a:rPr lang="es-AR" sz="1200" b="0" i="0" smtClean="0">
                    <a:latin typeface="Cambria Math"/>
                    <a:ea typeface="Cambria Math"/>
                  </a:rPr>
                  <a:t>/(2∗a)</a:t>
                </a:r>
                <a:r>
                  <a:rPr lang="es-ES" sz="1200" i="0" dirty="0" smtClean="0"/>
                  <a:t> (2)</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i="0" dirty="0" smtClean="0"/>
                  <a:t> - De</a:t>
                </a:r>
                <a:r>
                  <a:rPr lang="es-ES" sz="1200" i="0" baseline="0" dirty="0" smtClean="0"/>
                  <a:t> la</a:t>
                </a:r>
                <a:r>
                  <a:rPr lang="es-ES" sz="1200" dirty="0" smtClean="0"/>
                  <a:t> </a:t>
                </a:r>
                <a:r>
                  <a:rPr lang="es-ES" sz="1200" dirty="0" smtClean="0"/>
                  <a:t>Segunda </a:t>
                </a:r>
                <a:r>
                  <a:rPr lang="es-ES" sz="1200" dirty="0" smtClean="0"/>
                  <a:t>Ley </a:t>
                </a:r>
                <a:r>
                  <a:rPr lang="es-ES" sz="1200" dirty="0" smtClean="0"/>
                  <a:t>De Newton </a:t>
                </a:r>
                <a:r>
                  <a:rPr lang="es-ES" sz="1200" i="0">
                    <a:latin typeface="Cambria Math"/>
                  </a:rPr>
                  <a:t>F</a:t>
                </a:r>
                <a:r>
                  <a:rPr lang="es-AR" sz="1200" b="0" i="0" smtClean="0">
                    <a:latin typeface="Cambria Math"/>
                  </a:rPr>
                  <a:t>=m</a:t>
                </a:r>
                <a:r>
                  <a:rPr lang="es-ES" sz="1200" i="0">
                    <a:latin typeface="Cambria Math"/>
                  </a:rPr>
                  <a:t>∗</a:t>
                </a:r>
                <a:r>
                  <a:rPr lang="es-ES" sz="1200" dirty="0" smtClean="0"/>
                  <a:t>a (3)</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 - Remplazo (3) en (1)</a:t>
                </a:r>
                <a:r>
                  <a:rPr lang="es-ES" sz="1200" baseline="0" dirty="0" smtClean="0"/>
                  <a:t>  y también remplazo la (2)</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baseline="0" dirty="0" smtClean="0"/>
                  <a:t> - </a:t>
                </a:r>
                <a:r>
                  <a:rPr lang="es-ES" sz="1200" i="0" smtClean="0">
                    <a:latin typeface="Cambria Math"/>
                  </a:rPr>
                  <a:t>W=</a:t>
                </a:r>
                <a:r>
                  <a:rPr lang="es-AR" sz="1200" i="0">
                    <a:latin typeface="Cambria Math"/>
                  </a:rPr>
                  <a:t>m</a:t>
                </a:r>
                <a:r>
                  <a:rPr lang="es-ES" sz="1200" i="0">
                    <a:latin typeface="Cambria Math"/>
                  </a:rPr>
                  <a:t>∗</a:t>
                </a:r>
                <a:r>
                  <a:rPr lang="es-ES" sz="1200" i="0" dirty="0">
                    <a:latin typeface="Cambria Math"/>
                  </a:rPr>
                  <a:t>"a</a:t>
                </a:r>
                <a:r>
                  <a:rPr lang="es-ES" sz="1200" i="0">
                    <a:latin typeface="Cambria Math"/>
                  </a:rPr>
                  <a:t>"∗</a:t>
                </a:r>
                <a:r>
                  <a:rPr lang="es-AR" sz="1200" i="0">
                    <a:latin typeface="Cambria Math"/>
                  </a:rPr>
                  <a:t>〖V_o〗^2</a:t>
                </a:r>
                <a:r>
                  <a:rPr lang="es-AR" sz="1200" i="0">
                    <a:latin typeface="Cambria Math"/>
                    <a:ea typeface="Cambria Math"/>
                  </a:rPr>
                  <a:t>/(2∗a)</a:t>
                </a:r>
                <a:r>
                  <a:rPr lang="es-AR" sz="1200" b="0" i="0" smtClean="0">
                    <a:latin typeface="Cambria Math"/>
                    <a:ea typeface="Cambria Math"/>
                  </a:rPr>
                  <a:t>=1/2∗𝑚∗</a:t>
                </a:r>
                <a:r>
                  <a:rPr lang="es-AR" sz="1200" i="0">
                    <a:latin typeface="Cambria Math"/>
                  </a:rPr>
                  <a:t>〖V_o〗^2</a:t>
                </a:r>
                <a:endParaRPr lang="es-E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i="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16</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567">
              <a:defRPr/>
            </a:pPr>
            <a:r>
              <a:rPr lang="es-ES" dirty="0"/>
              <a:t> </a:t>
            </a:r>
          </a:p>
        </p:txBody>
      </p:sp>
      <p:sp>
        <p:nvSpPr>
          <p:cNvPr id="4" name="Slide Number Placeholder 3"/>
          <p:cNvSpPr>
            <a:spLocks noGrp="1"/>
          </p:cNvSpPr>
          <p:nvPr>
            <p:ph type="sldNum" sz="quarter" idx="10"/>
          </p:nvPr>
        </p:nvSpPr>
        <p:spPr/>
        <p:txBody>
          <a:bodyPr/>
          <a:lstStyle/>
          <a:p>
            <a:fld id="{4136C298-D119-4C20-9DDE-7B5925B38854}" type="slidenum">
              <a:rPr lang="es-ES" smtClean="0"/>
              <a:t>17</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600" dirty="0"/>
              <a:t>  - </a:t>
            </a:r>
            <a:r>
              <a:rPr lang="es-AR" sz="1600" dirty="0"/>
              <a:t>Cuando no hay fuerzas externas el sistema recibe el nombre de cerrado o aislado. Fuerzas externas son las que resultan de la interacción entre un cuerpo del sistema y otro que se encuentra fuera de él. Mientras que las Fuerzas internas son las que resultan de la interacción entre dos cuerpos del sistema.</a:t>
            </a:r>
          </a:p>
          <a:p>
            <a:endParaRPr lang="es-AR" sz="1600" dirty="0"/>
          </a:p>
          <a:p>
            <a:r>
              <a:rPr lang="es-AR" sz="1600" dirty="0"/>
              <a:t> - Si no se cumpliera la primera condición (que el sistema debe ser cerrado), intervendrían sobre el sistema fuerzas externas capaces de hacer trabajo; precisamente será: </a:t>
            </a:r>
            <a:r>
              <a:rPr lang="es-AR" sz="1600" dirty="0" err="1"/>
              <a:t>WFext</a:t>
            </a:r>
            <a:r>
              <a:rPr lang="es-AR" sz="1600" dirty="0"/>
              <a:t> = </a:t>
            </a:r>
            <a:r>
              <a:rPr lang="el-GR" sz="1600" dirty="0"/>
              <a:t>Δ</a:t>
            </a:r>
            <a:r>
              <a:rPr lang="es-AR" sz="1600" dirty="0" err="1"/>
              <a:t>Em</a:t>
            </a:r>
            <a:r>
              <a:rPr lang="es-AR" sz="1600" dirty="0"/>
              <a:t> = Em2 – Em1</a:t>
            </a:r>
          </a:p>
          <a:p>
            <a:endParaRPr lang="es-AR" sz="1600" dirty="0"/>
          </a:p>
          <a:p>
            <a:r>
              <a:rPr lang="es-AR" sz="1600" dirty="0"/>
              <a:t> - Si no se cumpliera la segunda condición, (si hubiera fuerzas no conservativas haciendo trabajo computable dentro del sistema, del mismo modo, se podría poner: </a:t>
            </a:r>
            <a:r>
              <a:rPr lang="pt-BR" sz="1600" dirty="0" err="1"/>
              <a:t>WFno</a:t>
            </a:r>
            <a:r>
              <a:rPr lang="pt-BR" sz="1600" dirty="0"/>
              <a:t> </a:t>
            </a:r>
            <a:r>
              <a:rPr lang="pt-BR" sz="1600" dirty="0" err="1"/>
              <a:t>conserv</a:t>
            </a:r>
            <a:r>
              <a:rPr lang="pt-BR" sz="1600" dirty="0"/>
              <a:t> = </a:t>
            </a:r>
            <a:r>
              <a:rPr lang="pt-BR" sz="1600" dirty="0" err="1"/>
              <a:t>ΔEm</a:t>
            </a:r>
            <a:r>
              <a:rPr lang="pt-BR" sz="1600" dirty="0"/>
              <a:t> = Em2 – Em1</a:t>
            </a:r>
            <a:endParaRPr lang="es-ES" sz="1600" dirty="0"/>
          </a:p>
        </p:txBody>
      </p:sp>
      <p:sp>
        <p:nvSpPr>
          <p:cNvPr id="4" name="Slide Number Placeholder 3"/>
          <p:cNvSpPr>
            <a:spLocks noGrp="1"/>
          </p:cNvSpPr>
          <p:nvPr>
            <p:ph type="sldNum" sz="quarter" idx="10"/>
          </p:nvPr>
        </p:nvSpPr>
        <p:spPr/>
        <p:txBody>
          <a:bodyPr/>
          <a:lstStyle/>
          <a:p>
            <a:fld id="{4136C298-D119-4C20-9DDE-7B5925B38854}" type="slidenum">
              <a:rPr lang="es-ES" smtClean="0"/>
              <a:t>18</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567">
              <a:defRPr/>
            </a:pPr>
            <a:r>
              <a:rPr lang="es-ES" sz="1600" dirty="0"/>
              <a:t>  </a:t>
            </a:r>
            <a:r>
              <a:rPr lang="es-AR" sz="1600" dirty="0"/>
              <a:t>Nótese que este principio se refiere a la cantidad de movimiento del sistema, no a la de cada partícula. Las fuerzas internas pueden cambiar las cantidades de movimiento individuales de cada partícula. Lo que no puede cambiar es la cantidad de movimiento total del sistema.</a:t>
            </a:r>
            <a:endParaRPr lang="es-ES" sz="1600" dirty="0"/>
          </a:p>
        </p:txBody>
      </p:sp>
      <p:sp>
        <p:nvSpPr>
          <p:cNvPr id="4" name="Slide Number Placeholder 3"/>
          <p:cNvSpPr>
            <a:spLocks noGrp="1"/>
          </p:cNvSpPr>
          <p:nvPr>
            <p:ph type="sldNum" sz="quarter" idx="10"/>
          </p:nvPr>
        </p:nvSpPr>
        <p:spPr/>
        <p:txBody>
          <a:bodyPr/>
          <a:lstStyle/>
          <a:p>
            <a:fld id="{4136C298-D119-4C20-9DDE-7B5925B38854}" type="slidenum">
              <a:rPr lang="es-ES" smtClean="0"/>
              <a:t>19</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Sistema Internacional (S.I.) es el sistema de unidades empleado por los científicos e ingenieros de todo el mundo. Fue adoptado como tal en 1960.</a:t>
            </a:r>
          </a:p>
          <a:p>
            <a:endParaRPr lang="es-ES" dirty="0"/>
          </a:p>
          <a:p>
            <a:r>
              <a:rPr lang="es-ES" dirty="0"/>
              <a:t>Las unidades de base del S.I. son 7 y se corresponden con las siguientes cantidades físicas: Longitud (metro); Masa (kilogramo); Tiempo (segundo); Corriente eléctrica (</a:t>
            </a:r>
            <a:r>
              <a:rPr lang="es-ES" dirty="0" err="1"/>
              <a:t>Ampère</a:t>
            </a:r>
            <a:r>
              <a:rPr lang="es-ES" dirty="0"/>
              <a:t>); Temperatura (Kelvin); Cantidad de sustancia (mol); e Intensidad luminosa (candela).</a:t>
            </a:r>
          </a:p>
          <a:p>
            <a:endParaRPr lang="es-ES" dirty="0"/>
          </a:p>
          <a:p>
            <a:endParaRPr lang="es-ES" sz="1600" dirty="0"/>
          </a:p>
        </p:txBody>
      </p:sp>
      <p:sp>
        <p:nvSpPr>
          <p:cNvPr id="4" name="Slide Number Placeholder 3"/>
          <p:cNvSpPr>
            <a:spLocks noGrp="1"/>
          </p:cNvSpPr>
          <p:nvPr>
            <p:ph type="sldNum" sz="quarter" idx="10"/>
          </p:nvPr>
        </p:nvSpPr>
        <p:spPr/>
        <p:txBody>
          <a:bodyPr/>
          <a:lstStyle/>
          <a:p>
            <a:fld id="{4136C298-D119-4C20-9DDE-7B5925B38854}" type="slidenum">
              <a:rPr lang="es-ES" smtClean="0"/>
              <a:t>2</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AR" sz="1600" dirty="0"/>
                  <a:t>Partiendo de la segunda ley de Newton: </a:t>
                </a:r>
                <a14:m>
                  <m:oMath xmlns:m="http://schemas.openxmlformats.org/officeDocument/2006/math">
                    <m:nary>
                      <m:naryPr>
                        <m:chr m:val="∑"/>
                        <m:subHide m:val="on"/>
                        <m:supHide m:val="on"/>
                        <m:ctrlPr>
                          <a:rPr lang="es-ES" sz="1600" i="1">
                            <a:latin typeface="Cambria Math" panose="02040503050406030204" pitchFamily="18" charset="0"/>
                          </a:rPr>
                        </m:ctrlPr>
                      </m:naryPr>
                      <m:sub/>
                      <m:sup/>
                      <m:e>
                        <m:acc>
                          <m:accPr>
                            <m:chr m:val="⃗"/>
                            <m:ctrlPr>
                              <a:rPr lang="es-ES" sz="1600" i="1">
                                <a:latin typeface="Cambria Math" panose="02040503050406030204" pitchFamily="18" charset="0"/>
                              </a:rPr>
                            </m:ctrlPr>
                          </m:accPr>
                          <m:e>
                            <m:r>
                              <a:rPr lang="es-AR" sz="1600" i="1">
                                <a:latin typeface="Cambria Math"/>
                              </a:rPr>
                              <m:t>𝐹</m:t>
                            </m:r>
                          </m:e>
                        </m:acc>
                      </m:e>
                    </m:nary>
                    <m:r>
                      <a:rPr lang="es-ES" sz="1600" i="1">
                        <a:latin typeface="Cambria Math"/>
                      </a:rPr>
                      <m:t>=</m:t>
                    </m:r>
                    <m:r>
                      <a:rPr lang="es-AR" sz="1600" i="1">
                        <a:latin typeface="Cambria Math"/>
                      </a:rPr>
                      <m:t>𝑚</m:t>
                    </m:r>
                    <m:r>
                      <a:rPr lang="es-AR" sz="1600" i="1">
                        <a:latin typeface="Cambria Math"/>
                      </a:rPr>
                      <m:t>∗</m:t>
                    </m:r>
                    <m:acc>
                      <m:accPr>
                        <m:chr m:val="⃗"/>
                        <m:ctrlPr>
                          <a:rPr lang="es-ES" sz="1600" i="1">
                            <a:latin typeface="Cambria Math" panose="02040503050406030204" pitchFamily="18" charset="0"/>
                          </a:rPr>
                        </m:ctrlPr>
                      </m:accPr>
                      <m:e>
                        <m:r>
                          <a:rPr lang="es-AR" sz="1600" i="1">
                            <a:latin typeface="Cambria Math"/>
                          </a:rPr>
                          <m:t>𝑎</m:t>
                        </m:r>
                      </m:e>
                    </m:acc>
                  </m:oMath>
                </a14:m>
                <a:r>
                  <a:rPr lang="es-AR" sz="1600" dirty="0"/>
                  <a:t> y dado que </a:t>
                </a:r>
                <a14:m>
                  <m:oMath xmlns:m="http://schemas.openxmlformats.org/officeDocument/2006/math">
                    <m:acc>
                      <m:accPr>
                        <m:chr m:val="⃗"/>
                        <m:ctrlPr>
                          <a:rPr lang="es-ES" sz="1600" i="1">
                            <a:latin typeface="Cambria Math" panose="02040503050406030204" pitchFamily="18" charset="0"/>
                          </a:rPr>
                        </m:ctrlPr>
                      </m:accPr>
                      <m:e>
                        <m:r>
                          <a:rPr lang="es-AR" sz="1600" i="1">
                            <a:latin typeface="Cambria Math"/>
                          </a:rPr>
                          <m:t>𝑎</m:t>
                        </m:r>
                      </m:e>
                    </m:acc>
                    <m:r>
                      <a:rPr lang="es-AR" sz="1600" i="1">
                        <a:latin typeface="Cambria Math"/>
                      </a:rPr>
                      <m:t>=</m:t>
                    </m:r>
                    <m:f>
                      <m:fPr>
                        <m:ctrlPr>
                          <a:rPr lang="es-AR" sz="1600" i="1">
                            <a:latin typeface="Cambria Math" panose="02040503050406030204" pitchFamily="18" charset="0"/>
                          </a:rPr>
                        </m:ctrlPr>
                      </m:fPr>
                      <m:num>
                        <m:r>
                          <a:rPr lang="es-AR" sz="1600" i="1">
                            <a:latin typeface="Cambria Math"/>
                          </a:rPr>
                          <m:t>𝑑</m:t>
                        </m:r>
                        <m:acc>
                          <m:accPr>
                            <m:chr m:val="⃗"/>
                            <m:ctrlPr>
                              <a:rPr lang="es-ES" sz="1600" i="1">
                                <a:latin typeface="Cambria Math" panose="02040503050406030204" pitchFamily="18" charset="0"/>
                              </a:rPr>
                            </m:ctrlPr>
                          </m:accPr>
                          <m:e>
                            <m:r>
                              <a:rPr lang="es-AR" sz="1600" i="1">
                                <a:latin typeface="Cambria Math"/>
                              </a:rPr>
                              <m:t>𝑣</m:t>
                            </m:r>
                          </m:e>
                        </m:acc>
                      </m:num>
                      <m:den>
                        <m:r>
                          <a:rPr lang="es-AR" sz="1600" i="1">
                            <a:latin typeface="Cambria Math"/>
                          </a:rPr>
                          <m:t>𝑑𝑡</m:t>
                        </m:r>
                      </m:den>
                    </m:f>
                  </m:oMath>
                </a14:m>
                <a:r>
                  <a:rPr lang="es-AR" sz="1600" dirty="0"/>
                  <a:t>  podemos poner: </a:t>
                </a:r>
                <a14:m>
                  <m:oMath xmlns:m="http://schemas.openxmlformats.org/officeDocument/2006/math">
                    <m:nary>
                      <m:naryPr>
                        <m:chr m:val="∑"/>
                        <m:subHide m:val="on"/>
                        <m:supHide m:val="on"/>
                        <m:ctrlPr>
                          <a:rPr lang="es-ES" sz="1600" i="1">
                            <a:latin typeface="Cambria Math" panose="02040503050406030204" pitchFamily="18" charset="0"/>
                          </a:rPr>
                        </m:ctrlPr>
                      </m:naryPr>
                      <m:sub/>
                      <m:sup/>
                      <m:e>
                        <m:acc>
                          <m:accPr>
                            <m:chr m:val="⃗"/>
                            <m:ctrlPr>
                              <a:rPr lang="es-ES" sz="1600" i="1">
                                <a:latin typeface="Cambria Math" panose="02040503050406030204" pitchFamily="18" charset="0"/>
                              </a:rPr>
                            </m:ctrlPr>
                          </m:accPr>
                          <m:e>
                            <m:r>
                              <a:rPr lang="es-AR" sz="1600" i="1">
                                <a:latin typeface="Cambria Math"/>
                              </a:rPr>
                              <m:t>𝐹</m:t>
                            </m:r>
                          </m:e>
                        </m:acc>
                      </m:e>
                    </m:nary>
                    <m:r>
                      <a:rPr lang="es-ES" sz="1600" i="1">
                        <a:latin typeface="Cambria Math"/>
                      </a:rPr>
                      <m:t>=</m:t>
                    </m:r>
                    <m:r>
                      <a:rPr lang="es-AR" sz="1600" i="1">
                        <a:latin typeface="Cambria Math"/>
                      </a:rPr>
                      <m:t>𝑚</m:t>
                    </m:r>
                    <m:r>
                      <a:rPr lang="es-AR" sz="1600" i="1">
                        <a:latin typeface="Cambria Math"/>
                      </a:rPr>
                      <m:t>∗</m:t>
                    </m:r>
                    <m:f>
                      <m:fPr>
                        <m:ctrlPr>
                          <a:rPr lang="es-AR" sz="1600" i="1">
                            <a:latin typeface="Cambria Math" panose="02040503050406030204" pitchFamily="18" charset="0"/>
                          </a:rPr>
                        </m:ctrlPr>
                      </m:fPr>
                      <m:num>
                        <m:r>
                          <a:rPr lang="es-AR" sz="1600" i="1">
                            <a:latin typeface="Cambria Math"/>
                          </a:rPr>
                          <m:t>𝑑</m:t>
                        </m:r>
                        <m:acc>
                          <m:accPr>
                            <m:chr m:val="⃗"/>
                            <m:ctrlPr>
                              <a:rPr lang="es-ES" sz="1600" i="1">
                                <a:latin typeface="Cambria Math" panose="02040503050406030204" pitchFamily="18" charset="0"/>
                              </a:rPr>
                            </m:ctrlPr>
                          </m:accPr>
                          <m:e>
                            <m:r>
                              <a:rPr lang="es-AR" sz="1600" i="1">
                                <a:latin typeface="Cambria Math"/>
                              </a:rPr>
                              <m:t>𝑣</m:t>
                            </m:r>
                          </m:e>
                        </m:acc>
                      </m:num>
                      <m:den>
                        <m:r>
                          <a:rPr lang="es-AR" sz="1600" i="1">
                            <a:latin typeface="Cambria Math"/>
                          </a:rPr>
                          <m:t>𝑑𝑡</m:t>
                        </m:r>
                      </m:den>
                    </m:f>
                  </m:oMath>
                </a14:m>
                <a:endParaRPr lang="es-ES" sz="1600" dirty="0"/>
              </a:p>
              <a:p>
                <a:endParaRPr lang="es-ES" sz="1600" dirty="0"/>
              </a:p>
              <a:p>
                <a:pPr defTabSz="927567">
                  <a:defRPr/>
                </a:pPr>
                <a:r>
                  <a:rPr lang="es-AR" sz="1600" dirty="0"/>
                  <a:t>Si la masa es constante, la podemos introducir dentro de la derivada:  </a:t>
                </a:r>
                <a14:m>
                  <m:oMath xmlns:m="http://schemas.openxmlformats.org/officeDocument/2006/math">
                    <m:nary>
                      <m:naryPr>
                        <m:chr m:val="∑"/>
                        <m:subHide m:val="on"/>
                        <m:supHide m:val="on"/>
                        <m:ctrlPr>
                          <a:rPr lang="es-ES" sz="1600" i="1">
                            <a:latin typeface="Cambria Math" panose="02040503050406030204" pitchFamily="18" charset="0"/>
                          </a:rPr>
                        </m:ctrlPr>
                      </m:naryPr>
                      <m:sub/>
                      <m:sup/>
                      <m:e>
                        <m:acc>
                          <m:accPr>
                            <m:chr m:val="⃗"/>
                            <m:ctrlPr>
                              <a:rPr lang="es-ES" sz="1600" i="1">
                                <a:latin typeface="Cambria Math" panose="02040503050406030204" pitchFamily="18" charset="0"/>
                              </a:rPr>
                            </m:ctrlPr>
                          </m:accPr>
                          <m:e>
                            <m:r>
                              <a:rPr lang="es-AR" sz="1600" i="1">
                                <a:latin typeface="Cambria Math"/>
                              </a:rPr>
                              <m:t>𝐹</m:t>
                            </m:r>
                          </m:e>
                        </m:acc>
                      </m:e>
                    </m:nary>
                    <m:r>
                      <a:rPr lang="es-ES" sz="1600" i="1">
                        <a:latin typeface="Cambria Math"/>
                      </a:rPr>
                      <m:t>=</m:t>
                    </m:r>
                    <m:r>
                      <a:rPr lang="es-AR" sz="1600" i="1">
                        <a:latin typeface="Cambria Math"/>
                      </a:rPr>
                      <m:t>∗</m:t>
                    </m:r>
                    <m:f>
                      <m:fPr>
                        <m:ctrlPr>
                          <a:rPr lang="es-AR" sz="1600" i="1">
                            <a:latin typeface="Cambria Math" panose="02040503050406030204" pitchFamily="18" charset="0"/>
                          </a:rPr>
                        </m:ctrlPr>
                      </m:fPr>
                      <m:num>
                        <m:r>
                          <a:rPr lang="es-AR" sz="1600" i="1">
                            <a:latin typeface="Cambria Math"/>
                          </a:rPr>
                          <m:t>𝑑</m:t>
                        </m:r>
                        <m:r>
                          <a:rPr lang="es-AR" sz="1600" i="1">
                            <a:latin typeface="Cambria Math"/>
                          </a:rPr>
                          <m:t>(</m:t>
                        </m:r>
                        <m:r>
                          <a:rPr lang="es-AR" sz="1600" i="1">
                            <a:latin typeface="Cambria Math"/>
                          </a:rPr>
                          <m:t>𝑚</m:t>
                        </m:r>
                        <m:acc>
                          <m:accPr>
                            <m:chr m:val="⃗"/>
                            <m:ctrlPr>
                              <a:rPr lang="es-ES" sz="1600" i="1">
                                <a:latin typeface="Cambria Math" panose="02040503050406030204" pitchFamily="18" charset="0"/>
                              </a:rPr>
                            </m:ctrlPr>
                          </m:accPr>
                          <m:e>
                            <m:r>
                              <a:rPr lang="es-AR" sz="1600" i="1">
                                <a:latin typeface="Cambria Math"/>
                              </a:rPr>
                              <m:t>𝑣</m:t>
                            </m:r>
                            <m:r>
                              <a:rPr lang="es-AR" sz="1600" i="1">
                                <a:latin typeface="Cambria Math"/>
                              </a:rPr>
                              <m:t>)</m:t>
                            </m:r>
                          </m:e>
                        </m:acc>
                      </m:num>
                      <m:den>
                        <m:r>
                          <a:rPr lang="es-AR" sz="1600" i="1">
                            <a:latin typeface="Cambria Math"/>
                          </a:rPr>
                          <m:t>𝑑𝑡</m:t>
                        </m:r>
                      </m:den>
                    </m:f>
                  </m:oMath>
                </a14:m>
                <a:r>
                  <a:rPr lang="es-ES" sz="1600" dirty="0"/>
                  <a:t>   al producto  </a:t>
                </a:r>
                <a14:m>
                  <m:oMath xmlns:m="http://schemas.openxmlformats.org/officeDocument/2006/math">
                    <m:r>
                      <a:rPr lang="es-AR" sz="1600" i="1">
                        <a:latin typeface="Cambria Math"/>
                      </a:rPr>
                      <m:t>𝑚</m:t>
                    </m:r>
                    <m:acc>
                      <m:accPr>
                        <m:chr m:val="⃗"/>
                        <m:ctrlPr>
                          <a:rPr lang="es-ES" sz="1600" i="1">
                            <a:latin typeface="Cambria Math" panose="02040503050406030204" pitchFamily="18" charset="0"/>
                          </a:rPr>
                        </m:ctrlPr>
                      </m:accPr>
                      <m:e>
                        <m:r>
                          <a:rPr lang="es-AR" sz="1600" i="1">
                            <a:latin typeface="Cambria Math"/>
                          </a:rPr>
                          <m:t>𝑣</m:t>
                        </m:r>
                      </m:e>
                    </m:acc>
                  </m:oMath>
                </a14:m>
                <a:r>
                  <a:rPr lang="es-ES" sz="1600" dirty="0"/>
                  <a:t> lo llamamos cantidad de movimiento (</a:t>
                </a:r>
                <a14:m>
                  <m:oMath xmlns:m="http://schemas.openxmlformats.org/officeDocument/2006/math">
                    <m:acc>
                      <m:accPr>
                        <m:chr m:val="⃗"/>
                        <m:ctrlPr>
                          <a:rPr lang="es-ES" sz="1600" i="1">
                            <a:latin typeface="Cambria Math" panose="02040503050406030204" pitchFamily="18" charset="0"/>
                          </a:rPr>
                        </m:ctrlPr>
                      </m:accPr>
                      <m:e>
                        <m:r>
                          <a:rPr lang="es-AR" sz="1600" i="1">
                            <a:latin typeface="Cambria Math"/>
                          </a:rPr>
                          <m:t>𝑃</m:t>
                        </m:r>
                      </m:e>
                    </m:acc>
                  </m:oMath>
                </a14:m>
                <a:r>
                  <a:rPr lang="es-ES" sz="1600" dirty="0"/>
                  <a:t>)</a:t>
                </a:r>
              </a:p>
            </p:txBody>
          </p:sp>
        </mc:Choice>
        <mc:Fallback xmlns="">
          <p:sp>
            <p:nvSpPr>
              <p:cNvPr id="3" name="Notes Placeholder 2"/>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Partiendo de la segunda ley de Newton: </a:t>
                </a:r>
                <a:r>
                  <a:rPr lang="es-ES" sz="1200" i="0" smtClean="0">
                    <a:latin typeface="Cambria Math"/>
                  </a:rPr>
                  <a:t>∑▒</a:t>
                </a:r>
                <a:r>
                  <a:rPr lang="es-AR" sz="1200" b="0" i="0" smtClean="0">
                    <a:latin typeface="Cambria Math"/>
                  </a:rPr>
                  <a:t>𝐹</a:t>
                </a:r>
                <a:r>
                  <a:rPr lang="es-ES" sz="1200" b="0" i="0" smtClean="0">
                    <a:latin typeface="Cambria Math"/>
                  </a:rPr>
                  <a:t> ⃗ </a:t>
                </a:r>
                <a:r>
                  <a:rPr lang="es-ES" sz="1200" b="0" i="0" smtClean="0">
                    <a:latin typeface="Cambria Math"/>
                  </a:rPr>
                  <a:t>=</a:t>
                </a:r>
                <a:r>
                  <a:rPr lang="es-AR" sz="1200" b="0" i="0" smtClean="0">
                    <a:latin typeface="Cambria Math"/>
                  </a:rPr>
                  <a:t>𝑚∗𝑎</a:t>
                </a:r>
                <a:r>
                  <a:rPr lang="es-ES" sz="1200" b="0" i="0" smtClean="0">
                    <a:latin typeface="Cambria Math"/>
                  </a:rPr>
                  <a:t> ⃗</a:t>
                </a:r>
                <a:r>
                  <a:rPr lang="es-AR" sz="1200" b="0" i="0" u="none" strike="noStrike" kern="1200" baseline="0" dirty="0" smtClean="0">
                    <a:solidFill>
                      <a:schemeClr val="tx1"/>
                    </a:solidFill>
                    <a:latin typeface="+mn-lt"/>
                    <a:ea typeface="+mn-ea"/>
                    <a:cs typeface="+mn-cs"/>
                  </a:rPr>
                  <a:t> y dado que </a:t>
                </a:r>
                <a:r>
                  <a:rPr lang="es-AR" sz="1200" b="0" i="0" smtClean="0">
                    <a:latin typeface="Cambria Math"/>
                  </a:rPr>
                  <a:t>𝑎</a:t>
                </a:r>
                <a:r>
                  <a:rPr lang="es-ES" sz="1200" b="0" i="0" smtClean="0">
                    <a:latin typeface="Cambria Math"/>
                  </a:rPr>
                  <a:t> ⃗</a:t>
                </a:r>
                <a:r>
                  <a:rPr lang="es-AR" sz="1200" b="0" i="0" smtClean="0">
                    <a:latin typeface="Cambria Math"/>
                  </a:rPr>
                  <a:t>=(𝑑𝑣</a:t>
                </a:r>
                <a:r>
                  <a:rPr lang="es-ES" sz="1200" b="0" i="0" smtClean="0">
                    <a:latin typeface="Cambria Math"/>
                  </a:rPr>
                  <a:t> ⃗</a:t>
                </a:r>
                <a:r>
                  <a:rPr lang="es-AR" sz="1200" b="0" i="0" smtClean="0">
                    <a:latin typeface="Cambria Math"/>
                  </a:rPr>
                  <a:t>)/𝑑𝑡</a:t>
                </a:r>
                <a:r>
                  <a:rPr lang="es-AR" sz="1200" b="0" i="0" u="none" strike="noStrike" kern="1200" baseline="0" dirty="0" smtClean="0">
                    <a:solidFill>
                      <a:schemeClr val="tx1"/>
                    </a:solidFill>
                    <a:latin typeface="+mn-lt"/>
                    <a:ea typeface="+mn-ea"/>
                    <a:cs typeface="+mn-cs"/>
                  </a:rPr>
                  <a:t> </a:t>
                </a:r>
                <a:r>
                  <a:rPr lang="es-AR" sz="1200" b="0" i="0" u="none" strike="noStrike" kern="1200" baseline="0" dirty="0" smtClean="0">
                    <a:solidFill>
                      <a:schemeClr val="tx1"/>
                    </a:solidFill>
                    <a:latin typeface="+mn-lt"/>
                    <a:ea typeface="+mn-ea"/>
                    <a:cs typeface="+mn-cs"/>
                  </a:rPr>
                  <a:t> podemos poner: </a:t>
                </a:r>
                <a:r>
                  <a:rPr lang="es-ES" sz="1200" i="0" smtClean="0">
                    <a:latin typeface="Cambria Math"/>
                  </a:rPr>
                  <a:t>∑</a:t>
                </a:r>
                <a:r>
                  <a:rPr lang="es-AR" sz="1200" b="0" i="0" smtClean="0">
                    <a:latin typeface="Cambria Math"/>
                  </a:rPr>
                  <a:t>▒</a:t>
                </a:r>
                <a:r>
                  <a:rPr lang="es-AR" sz="1200" b="0" i="0" smtClean="0">
                    <a:latin typeface="Cambria Math"/>
                  </a:rPr>
                  <a:t>𝐹</a:t>
                </a:r>
                <a:r>
                  <a:rPr lang="es-ES" sz="1200" b="0" i="0" smtClean="0">
                    <a:latin typeface="Cambria Math"/>
                  </a:rPr>
                  <a:t> ⃗</a:t>
                </a:r>
                <a:r>
                  <a:rPr lang="es-AR" sz="1200" b="0" i="0" smtClean="0">
                    <a:latin typeface="Cambria Math"/>
                  </a:rPr>
                  <a:t> </a:t>
                </a:r>
                <a:r>
                  <a:rPr lang="es-ES" sz="1200" b="0" i="0" smtClean="0">
                    <a:latin typeface="Cambria Math"/>
                  </a:rPr>
                  <a:t>=</a:t>
                </a:r>
                <a:r>
                  <a:rPr lang="es-AR" sz="1200" b="0" i="0" smtClean="0">
                    <a:latin typeface="Cambria Math"/>
                  </a:rPr>
                  <a:t>𝑚∗</a:t>
                </a:r>
                <a:r>
                  <a:rPr lang="es-AR" sz="1200" b="0" i="0" smtClean="0">
                    <a:latin typeface="Cambria Math"/>
                  </a:rPr>
                  <a:t>(</a:t>
                </a:r>
                <a:r>
                  <a:rPr lang="es-AR" sz="1200" b="0" i="0" smtClean="0">
                    <a:latin typeface="Cambria Math"/>
                  </a:rPr>
                  <a:t>𝑑𝑣</a:t>
                </a:r>
                <a:r>
                  <a:rPr lang="es-ES" sz="1200" b="0" i="0" smtClean="0">
                    <a:latin typeface="Cambria Math"/>
                  </a:rPr>
                  <a:t> ⃗</a:t>
                </a:r>
                <a:r>
                  <a:rPr lang="es-AR" sz="1200" b="0" i="0" smtClean="0">
                    <a:latin typeface="Cambria Math"/>
                  </a:rPr>
                  <a:t>)/</a:t>
                </a:r>
                <a:r>
                  <a:rPr lang="es-AR" sz="1200" b="0" i="0" smtClean="0">
                    <a:latin typeface="Cambria Math"/>
                  </a:rPr>
                  <a:t>𝑑𝑡</a:t>
                </a:r>
                <a:endParaRPr lang="es-ES" i="0" dirty="0" smtClean="0"/>
              </a:p>
              <a:p>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sz="1200" b="0" i="0" u="none" strike="noStrike" kern="1200" baseline="0" dirty="0" smtClean="0">
                    <a:solidFill>
                      <a:schemeClr val="tx1"/>
                    </a:solidFill>
                    <a:latin typeface="+mn-lt"/>
                    <a:ea typeface="+mn-ea"/>
                    <a:cs typeface="+mn-cs"/>
                  </a:rPr>
                  <a:t>Si la masa es constante, la podemos introducir dentro de la derivada:  </a:t>
                </a:r>
                <a:r>
                  <a:rPr lang="es-ES" sz="1200" i="0" smtClean="0">
                    <a:latin typeface="Cambria Math"/>
                  </a:rPr>
                  <a:t>∑</a:t>
                </a:r>
                <a:r>
                  <a:rPr lang="es-AR" sz="1200" b="0" i="0" smtClean="0">
                    <a:latin typeface="Cambria Math"/>
                  </a:rPr>
                  <a:t>▒</a:t>
                </a:r>
                <a:r>
                  <a:rPr lang="es-AR" sz="1200" b="0" i="0" smtClean="0">
                    <a:latin typeface="Cambria Math"/>
                  </a:rPr>
                  <a:t>𝐹</a:t>
                </a:r>
                <a:r>
                  <a:rPr lang="es-ES" sz="1200" b="0" i="0" smtClean="0">
                    <a:latin typeface="Cambria Math"/>
                  </a:rPr>
                  <a:t> ⃗</a:t>
                </a:r>
                <a:r>
                  <a:rPr lang="es-AR" sz="1200" b="0" i="0" smtClean="0">
                    <a:latin typeface="Cambria Math"/>
                  </a:rPr>
                  <a:t> </a:t>
                </a:r>
                <a:r>
                  <a:rPr lang="es-ES" sz="1200" b="0" i="0" smtClean="0">
                    <a:latin typeface="Cambria Math"/>
                  </a:rPr>
                  <a:t>=</a:t>
                </a:r>
                <a:r>
                  <a:rPr lang="es-AR" sz="1200" b="0" i="0" smtClean="0">
                    <a:latin typeface="Cambria Math"/>
                  </a:rPr>
                  <a:t>∗(𝑑</a:t>
                </a:r>
                <a:r>
                  <a:rPr lang="es-AR" sz="1200" b="0" i="0" smtClean="0">
                    <a:latin typeface="Cambria Math"/>
                  </a:rPr>
                  <a:t>(𝑚</a:t>
                </a:r>
                <a:r>
                  <a:rPr lang="es-ES" sz="1200" b="0" i="0" smtClean="0">
                    <a:latin typeface="Cambria Math"/>
                  </a:rPr>
                  <a:t>(</a:t>
                </a:r>
                <a:r>
                  <a:rPr lang="es-AR" sz="1200" b="0" i="0" smtClean="0">
                    <a:latin typeface="Cambria Math"/>
                  </a:rPr>
                  <a:t>𝑣</a:t>
                </a:r>
                <a:r>
                  <a:rPr lang="es-AR" sz="1200" b="0" i="0" smtClean="0">
                    <a:latin typeface="Cambria Math"/>
                  </a:rPr>
                  <a:t>)</a:t>
                </a:r>
                <a:r>
                  <a:rPr lang="es-ES" sz="1200" b="0" i="0" smtClean="0">
                    <a:latin typeface="Cambria Math"/>
                  </a:rPr>
                  <a:t>) ⃗</a:t>
                </a:r>
                <a:r>
                  <a:rPr lang="es-AR" sz="1200" b="0" i="0" smtClean="0">
                    <a:latin typeface="Cambria Math"/>
                  </a:rPr>
                  <a:t>)/</a:t>
                </a:r>
                <a:r>
                  <a:rPr lang="es-AR" sz="1200" b="0" i="0" smtClean="0">
                    <a:latin typeface="Cambria Math"/>
                  </a:rPr>
                  <a:t>𝑑𝑡</a:t>
                </a:r>
                <a:r>
                  <a:rPr lang="es-ES" i="0" dirty="0" smtClean="0"/>
                  <a:t>   al producto </a:t>
                </a:r>
                <a:r>
                  <a:rPr lang="es-ES" i="0" baseline="0" dirty="0" smtClean="0"/>
                  <a:t> </a:t>
                </a:r>
                <a:r>
                  <a:rPr lang="es-AR" sz="1200" b="0" i="0" smtClean="0">
                    <a:latin typeface="Cambria Math"/>
                  </a:rPr>
                  <a:t>𝑚</a:t>
                </a:r>
                <a:r>
                  <a:rPr lang="es-AR" sz="1200" b="0" i="0" smtClean="0">
                    <a:latin typeface="Cambria Math"/>
                  </a:rPr>
                  <a:t>𝑣</a:t>
                </a:r>
                <a:r>
                  <a:rPr lang="es-ES" sz="1200" b="0" i="0" smtClean="0">
                    <a:latin typeface="Cambria Math"/>
                  </a:rPr>
                  <a:t> ⃗</a:t>
                </a:r>
                <a:r>
                  <a:rPr lang="es-ES" i="0" baseline="0" dirty="0" smtClean="0"/>
                  <a:t> lo llamamos cantidad de movimiento (</a:t>
                </a:r>
                <a:r>
                  <a:rPr lang="es-AR" sz="1200" b="0" i="0" smtClean="0">
                    <a:latin typeface="Cambria Math"/>
                  </a:rPr>
                  <a:t>𝑃</a:t>
                </a:r>
                <a:r>
                  <a:rPr lang="es-ES" sz="1200" b="0" i="0" smtClean="0">
                    <a:latin typeface="Cambria Math"/>
                  </a:rPr>
                  <a:t> ⃗</a:t>
                </a:r>
                <a:r>
                  <a:rPr lang="es-ES" i="0" baseline="0" dirty="0" smtClean="0"/>
                  <a:t>)</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20</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7567">
              <a:defRPr/>
            </a:pPr>
            <a:endParaRPr lang="es-ES" i="0" dirty="0"/>
          </a:p>
        </p:txBody>
      </p:sp>
      <p:sp>
        <p:nvSpPr>
          <p:cNvPr id="4" name="Slide Number Placeholder 3"/>
          <p:cNvSpPr>
            <a:spLocks noGrp="1"/>
          </p:cNvSpPr>
          <p:nvPr>
            <p:ph type="sldNum" sz="quarter" idx="10"/>
          </p:nvPr>
        </p:nvSpPr>
        <p:spPr/>
        <p:txBody>
          <a:bodyPr/>
          <a:lstStyle/>
          <a:p>
            <a:fld id="{4136C298-D119-4C20-9DDE-7B5925B38854}" type="slidenum">
              <a:rPr lang="es-ES" smtClean="0"/>
              <a:t>21</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 </a:t>
            </a:r>
          </a:p>
        </p:txBody>
      </p:sp>
      <p:sp>
        <p:nvSpPr>
          <p:cNvPr id="4" name="Slide Number Placeholder 3"/>
          <p:cNvSpPr>
            <a:spLocks noGrp="1"/>
          </p:cNvSpPr>
          <p:nvPr>
            <p:ph type="sldNum" sz="quarter" idx="10"/>
          </p:nvPr>
        </p:nvSpPr>
        <p:spPr/>
        <p:txBody>
          <a:bodyPr/>
          <a:lstStyle/>
          <a:p>
            <a:fld id="{4136C298-D119-4C20-9DDE-7B5925B38854}" type="slidenum">
              <a:rPr lang="es-ES" smtClean="0"/>
              <a:t>22</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27567">
                  <a:defRPr/>
                </a:pPr>
                <a:r>
                  <a:rPr lang="es-ES" sz="1600" dirty="0"/>
                  <a:t>- Por eso se define la potencia mecánica como la razón entre el trabajo realizado y el tiempo empleado: </a:t>
                </a:r>
              </a:p>
              <a:p>
                <a:pPr marL="173919" indent="-173919" defTabSz="927567">
                  <a:buFontTx/>
                  <a:buChar char="-"/>
                  <a:defRPr/>
                </a:pPr>
                <a:r>
                  <a:rPr lang="es-ES" sz="1600" dirty="0"/>
                  <a:t>La unidad de potencia en el S.I. es el watt (W), de manera que </a:t>
                </a:r>
                <a14:m>
                  <m:oMath xmlns:m="http://schemas.openxmlformats.org/officeDocument/2006/math">
                    <m:r>
                      <a:rPr lang="es-ES" sz="1600" i="1">
                        <a:latin typeface="Cambria Math"/>
                      </a:rPr>
                      <m:t>1</m:t>
                    </m:r>
                    <m:r>
                      <a:rPr lang="es-ES" sz="1600" i="1">
                        <a:latin typeface="Cambria Math"/>
                      </a:rPr>
                      <m:t>𝑊</m:t>
                    </m:r>
                    <m:r>
                      <a:rPr lang="es-ES" sz="1600" i="1">
                        <a:latin typeface="Cambria Math"/>
                      </a:rPr>
                      <m:t>=1</m:t>
                    </m:r>
                    <m:f>
                      <m:fPr>
                        <m:ctrlPr>
                          <a:rPr lang="es-ES" sz="1600" i="1">
                            <a:latin typeface="Cambria Math" panose="02040503050406030204" pitchFamily="18" charset="0"/>
                          </a:rPr>
                        </m:ctrlPr>
                      </m:fPr>
                      <m:num>
                        <m:r>
                          <a:rPr lang="es-ES" sz="1600" i="1">
                            <a:latin typeface="Cambria Math"/>
                          </a:rPr>
                          <m:t>𝐽𝑜𝑢𝑙𝑒</m:t>
                        </m:r>
                      </m:num>
                      <m:den>
                        <m:r>
                          <a:rPr lang="es-ES" sz="1600" i="1">
                            <a:latin typeface="Cambria Math"/>
                          </a:rPr>
                          <m:t>𝑆𝑒𝑔𝑢𝑛𝑑𝑜</m:t>
                        </m:r>
                      </m:den>
                    </m:f>
                  </m:oMath>
                </a14:m>
                <a:endParaRPr lang="es-ES" sz="1600" dirty="0"/>
              </a:p>
              <a:p>
                <a:pPr marL="173919" indent="-173919" defTabSz="927567">
                  <a:buFontTx/>
                  <a:buChar char="-"/>
                  <a:defRPr/>
                </a:pPr>
                <a14:m>
                  <m:oMath xmlns:m="http://schemas.openxmlformats.org/officeDocument/2006/math">
                    <m:sSub>
                      <m:sSubPr>
                        <m:ctrlPr>
                          <a:rPr lang="es-ES" sz="1600" i="1">
                            <a:latin typeface="Cambria Math" panose="02040503050406030204" pitchFamily="18" charset="0"/>
                          </a:rPr>
                        </m:ctrlPr>
                      </m:sSubPr>
                      <m:e>
                        <m:r>
                          <a:rPr lang="es-AR" sz="1600" i="1">
                            <a:latin typeface="Cambria Math"/>
                          </a:rPr>
                          <m:t>𝑊</m:t>
                        </m:r>
                      </m:e>
                      <m:sub>
                        <m:r>
                          <a:rPr lang="es-AR" sz="1600" i="1">
                            <a:latin typeface="Cambria Math"/>
                          </a:rPr>
                          <m:t>𝑚</m:t>
                        </m:r>
                      </m:sub>
                    </m:sSub>
                  </m:oMath>
                </a14:m>
                <a:r>
                  <a:rPr lang="es-ES" sz="1600" dirty="0"/>
                  <a:t> es el trabajo realizado por el motor </a:t>
                </a:r>
              </a:p>
              <a:p>
                <a:pPr marL="173919" indent="-173919" defTabSz="927567">
                  <a:buFontTx/>
                  <a:buChar char="-"/>
                  <a:defRPr/>
                </a:pPr>
                <a14:m>
                  <m:oMath xmlns:m="http://schemas.openxmlformats.org/officeDocument/2006/math">
                    <m:sSub>
                      <m:sSubPr>
                        <m:ctrlPr>
                          <a:rPr lang="es-ES" sz="1600" i="1">
                            <a:latin typeface="Cambria Math" panose="02040503050406030204" pitchFamily="18" charset="0"/>
                          </a:rPr>
                        </m:ctrlPr>
                      </m:sSubPr>
                      <m:e>
                        <m:r>
                          <a:rPr lang="es-AR" sz="1600" i="1">
                            <a:latin typeface="Cambria Math"/>
                          </a:rPr>
                          <m:t>𝑊</m:t>
                        </m:r>
                      </m:e>
                      <m:sub>
                        <m:r>
                          <a:rPr lang="es-AR" sz="1600" i="1">
                            <a:latin typeface="Cambria Math"/>
                          </a:rPr>
                          <m:t>𝑢</m:t>
                        </m:r>
                      </m:sub>
                    </m:sSub>
                  </m:oMath>
                </a14:m>
                <a:r>
                  <a:rPr lang="es-ES" sz="1600" dirty="0"/>
                  <a:t> es el trabajo requerido para realizar una tarea</a:t>
                </a:r>
              </a:p>
              <a:p>
                <a:pPr marL="173919" indent="-173919" defTabSz="927567">
                  <a:buFontTx/>
                  <a:buChar char="-"/>
                  <a:defRPr/>
                </a:pPr>
                <a14:m>
                  <m:oMath xmlns:m="http://schemas.openxmlformats.org/officeDocument/2006/math">
                    <m:sSub>
                      <m:sSubPr>
                        <m:ctrlPr>
                          <a:rPr lang="es-ES" sz="1600" i="1">
                            <a:latin typeface="Cambria Math" panose="02040503050406030204" pitchFamily="18" charset="0"/>
                          </a:rPr>
                        </m:ctrlPr>
                      </m:sSubPr>
                      <m:e>
                        <m:r>
                          <a:rPr lang="es-AR" sz="1600" i="1">
                            <a:latin typeface="Cambria Math"/>
                          </a:rPr>
                          <m:t>𝑊</m:t>
                        </m:r>
                      </m:e>
                      <m:sub>
                        <m:r>
                          <a:rPr lang="es-AR" sz="1600" i="1">
                            <a:latin typeface="Cambria Math"/>
                          </a:rPr>
                          <m:t>𝑝</m:t>
                        </m:r>
                      </m:sub>
                    </m:sSub>
                  </m:oMath>
                </a14:m>
                <a:r>
                  <a:rPr lang="es-ES" sz="1600" dirty="0"/>
                  <a:t> es el trabajo perdido </a:t>
                </a:r>
              </a:p>
              <a:p>
                <a:pPr defTabSz="927567">
                  <a:defRPr/>
                </a:pPr>
                <a:endParaRPr lang="es-ES" sz="160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 </a:t>
                </a:r>
                <a:r>
                  <a:rPr lang="es-ES" sz="1200" dirty="0" smtClean="0"/>
                  <a:t>Por eso se define la potencia mecánica como la razón entre el trabajo realizado y el tiempo empleado: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ES" sz="1200" dirty="0" smtClean="0"/>
                  <a:t>La unidad de potencia en el S.I. es el watt (W), de manera que </a:t>
                </a:r>
                <a:r>
                  <a:rPr lang="es-ES" sz="1200" b="0" i="0" smtClean="0">
                    <a:latin typeface="Cambria Math"/>
                  </a:rPr>
                  <a:t>1𝑊=1 𝐽𝑜𝑢𝑙𝑒/𝑆𝑒𝑔𝑢𝑛𝑑𝑜</a:t>
                </a:r>
                <a:endParaRPr lang="es-ES"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AR" sz="1200" b="0" i="0" smtClean="0">
                    <a:latin typeface="Cambria Math"/>
                  </a:rPr>
                  <a:t>𝑊</a:t>
                </a:r>
                <a:r>
                  <a:rPr lang="es-ES" sz="1200" b="0" i="0" smtClean="0">
                    <a:latin typeface="Cambria Math"/>
                  </a:rPr>
                  <a:t>_</a:t>
                </a:r>
                <a:r>
                  <a:rPr lang="es-AR" sz="1200" b="0" i="0" smtClean="0">
                    <a:latin typeface="Cambria Math"/>
                  </a:rPr>
                  <a:t>𝑚</a:t>
                </a:r>
                <a:r>
                  <a:rPr lang="es-ES" sz="1200" dirty="0" smtClean="0"/>
                  <a:t> es el trabajo realizado por el motor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AR" sz="1200" b="0" i="0" smtClean="0">
                    <a:latin typeface="Cambria Math"/>
                  </a:rPr>
                  <a:t>𝑊</a:t>
                </a:r>
                <a:r>
                  <a:rPr lang="es-ES" sz="1200" b="0" i="0" smtClean="0">
                    <a:latin typeface="Cambria Math"/>
                  </a:rPr>
                  <a:t>_</a:t>
                </a:r>
                <a:r>
                  <a:rPr lang="es-AR" sz="1200" b="0" i="0" smtClean="0">
                    <a:latin typeface="Cambria Math"/>
                  </a:rPr>
                  <a:t>𝑢</a:t>
                </a:r>
                <a:r>
                  <a:rPr lang="es-ES" sz="1200" dirty="0" smtClean="0"/>
                  <a:t> es el trabajo requerido</a:t>
                </a:r>
                <a:r>
                  <a:rPr lang="es-ES" sz="1200" baseline="0" dirty="0" smtClean="0"/>
                  <a:t> para realizar una tarea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AR" sz="1200" i="0">
                    <a:latin typeface="Cambria Math"/>
                  </a:rPr>
                  <a:t>𝑊</a:t>
                </a:r>
                <a:r>
                  <a:rPr lang="es-ES" sz="1200" i="0" smtClean="0">
                    <a:latin typeface="Cambria Math"/>
                  </a:rPr>
                  <a:t>_</a:t>
                </a:r>
                <a:r>
                  <a:rPr lang="es-AR" sz="1200" b="0" i="0" smtClean="0">
                    <a:latin typeface="Cambria Math"/>
                  </a:rPr>
                  <a:t>𝑝</a:t>
                </a:r>
                <a:r>
                  <a:rPr lang="es-ES" sz="1200" dirty="0" smtClean="0"/>
                  <a:t> es el trabajo</a:t>
                </a:r>
                <a:r>
                  <a:rPr lang="es-ES" sz="1200" baseline="0" dirty="0" smtClean="0"/>
                  <a:t> perdido </a:t>
                </a:r>
                <a:endParaRPr lang="es-E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23</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 </a:t>
            </a:r>
            <a:r>
              <a:rPr lang="es-ES" sz="1600" dirty="0"/>
              <a:t>Consideremos los siguientes dos ejemplos: </a:t>
            </a:r>
          </a:p>
          <a:p>
            <a:pPr marL="347838" indent="-347838">
              <a:buAutoNum type="alphaLcParenR"/>
            </a:pPr>
            <a:r>
              <a:rPr lang="es-ES" sz="1600" dirty="0"/>
              <a:t>Si se coloca sobre una mesa un cartón y sobre ella una lapicera, si se retira rápidamente el cartón, se comprobará que la lapicera permanece en la misma posición respecto de la mesa. </a:t>
            </a:r>
          </a:p>
          <a:p>
            <a:pPr marL="347838" indent="-347838">
              <a:buAutoNum type="alphaLcParenR"/>
            </a:pPr>
            <a:r>
              <a:rPr lang="es-ES" sz="1600" dirty="0"/>
              <a:t>Cuando estamos parados en el pasillo de un colectivo, si éste arranca bruscamente, somos impelidos hacia atrás, tratando de mantener el lugar que ocupábamos con respecto del pavimento. Ambos ejemplos nos muestran que los cuerpos en reposo tienden a mantenerse en reposo. </a:t>
            </a:r>
          </a:p>
          <a:p>
            <a:pPr marL="347838" indent="-347838">
              <a:buAutoNum type="alphaLcParenR"/>
            </a:pPr>
            <a:endParaRPr lang="es-ES" sz="1600" dirty="0"/>
          </a:p>
          <a:p>
            <a:pPr defTabSz="927567">
              <a:defRPr/>
            </a:pPr>
            <a:r>
              <a:rPr lang="es-ES" sz="1600" dirty="0"/>
              <a:t>Consideremos a continuación estos otros dos ejemplos: </a:t>
            </a:r>
          </a:p>
          <a:p>
            <a:pPr marL="347838" indent="-347838">
              <a:buAutoNum type="alphaLcParenR"/>
            </a:pPr>
            <a:r>
              <a:rPr lang="es-AR" sz="1600" dirty="0"/>
              <a:t>Si lanzamos a rodar una esfera por una superficie horizontal, comprobamos que, una vez lanzada, el movimiento se mantiene, sin necesidad de continuar empujándola; esto es más evidente cuanto más pulidas estén las superficies (rozamiento menor); y si pudiéramos eliminar por completo el rozamiento el movimiento de la esfera sería perpetuo.</a:t>
            </a:r>
          </a:p>
          <a:p>
            <a:pPr marL="347838" indent="-347838">
              <a:buAutoNum type="alphaLcParenR"/>
            </a:pPr>
            <a:r>
              <a:rPr lang="es-ES" sz="1600" dirty="0"/>
              <a:t>Cuando estamos parados en el pasillo de un colectivo en movimiento, si éste frena bruscamente, seremos impelidos hacia adelante, como si tratáramos de conservar el movimiento que traíamos. Estos otros ejemplos nos muestran que los cuerpos en movimiento tienden a conservar su movimiento, bajo la forma de un MRU.</a:t>
            </a:r>
          </a:p>
          <a:p>
            <a:endParaRPr lang="es-ES" sz="1600" dirty="0"/>
          </a:p>
        </p:txBody>
      </p:sp>
      <p:sp>
        <p:nvSpPr>
          <p:cNvPr id="4" name="Slide Number Placeholder 3"/>
          <p:cNvSpPr>
            <a:spLocks noGrp="1"/>
          </p:cNvSpPr>
          <p:nvPr>
            <p:ph type="sldNum" sz="quarter" idx="10"/>
          </p:nvPr>
        </p:nvSpPr>
        <p:spPr/>
        <p:txBody>
          <a:bodyPr/>
          <a:lstStyle/>
          <a:p>
            <a:fld id="{4136C298-D119-4C20-9DDE-7B5925B38854}" type="slidenum">
              <a:rPr lang="es-ES" smtClean="0"/>
              <a:t>3</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ES" sz="1600" dirty="0"/>
                  <a:t> </a:t>
                </a:r>
                <a:r>
                  <a:rPr lang="es-ES" sz="1600" i="1" dirty="0"/>
                  <a:t>Para inducir la relación entre </a:t>
                </a:r>
                <a:r>
                  <a:rPr lang="es-ES" sz="1600" i="1" dirty="0" err="1"/>
                  <a:t>Fneta</a:t>
                </a:r>
                <a:r>
                  <a:rPr lang="es-ES" sz="1600" i="1" dirty="0"/>
                  <a:t> y a plantear la experiencia de aplicar sobre un misma carrito, sucesivamente fuerzas diferentes, F1 F2, F3 medidas, y medir en cada caso la aceleración adquirida por el cuerpo: a1, a2, a3. </a:t>
                </a:r>
                <a:r>
                  <a:rPr lang="es-ES" sz="1600" dirty="0"/>
                  <a:t>Se comprueba que: </a:t>
                </a:r>
                <a14:m>
                  <m:oMath xmlns:m="http://schemas.openxmlformats.org/officeDocument/2006/math">
                    <m:f>
                      <m:fPr>
                        <m:ctrlPr>
                          <a:rPr lang="es-ES" sz="1600" i="1">
                            <a:latin typeface="Cambria Math" panose="02040503050406030204" pitchFamily="18" charset="0"/>
                          </a:rPr>
                        </m:ctrlPr>
                      </m:fPr>
                      <m:num>
                        <m:sSub>
                          <m:sSubPr>
                            <m:ctrlPr>
                              <a:rPr lang="es-ES" sz="1600" i="1">
                                <a:latin typeface="Cambria Math" panose="02040503050406030204" pitchFamily="18" charset="0"/>
                              </a:rPr>
                            </m:ctrlPr>
                          </m:sSubPr>
                          <m:e>
                            <m:r>
                              <a:rPr lang="es-ES" sz="1600" i="1">
                                <a:latin typeface="Cambria Math"/>
                              </a:rPr>
                              <m:t>𝐹</m:t>
                            </m:r>
                          </m:e>
                          <m:sub>
                            <m:r>
                              <a:rPr lang="es-ES" sz="1600" i="1">
                                <a:latin typeface="Cambria Math"/>
                              </a:rPr>
                              <m:t>1</m:t>
                            </m:r>
                          </m:sub>
                        </m:sSub>
                      </m:num>
                      <m:den>
                        <m:sSub>
                          <m:sSubPr>
                            <m:ctrlPr>
                              <a:rPr lang="es-ES" sz="1600" i="1">
                                <a:latin typeface="Cambria Math" panose="02040503050406030204" pitchFamily="18" charset="0"/>
                              </a:rPr>
                            </m:ctrlPr>
                          </m:sSubPr>
                          <m:e>
                            <m:r>
                              <a:rPr lang="es-ES" sz="1600" i="1">
                                <a:latin typeface="Cambria Math"/>
                              </a:rPr>
                              <m:t>𝑎</m:t>
                            </m:r>
                          </m:e>
                          <m:sub>
                            <m:r>
                              <a:rPr lang="es-ES" sz="1600" i="1">
                                <a:latin typeface="Cambria Math"/>
                              </a:rPr>
                              <m:t>1</m:t>
                            </m:r>
                          </m:sub>
                        </m:sSub>
                      </m:den>
                    </m:f>
                    <m:r>
                      <a:rPr lang="es-ES" sz="1600" i="1">
                        <a:latin typeface="Cambria Math"/>
                      </a:rPr>
                      <m:t>=</m:t>
                    </m:r>
                    <m:f>
                      <m:fPr>
                        <m:ctrlPr>
                          <a:rPr lang="es-ES" sz="1600" i="1">
                            <a:latin typeface="Cambria Math" panose="02040503050406030204" pitchFamily="18" charset="0"/>
                          </a:rPr>
                        </m:ctrlPr>
                      </m:fPr>
                      <m:num>
                        <m:sSub>
                          <m:sSubPr>
                            <m:ctrlPr>
                              <a:rPr lang="es-ES" sz="1600" i="1">
                                <a:latin typeface="Cambria Math" panose="02040503050406030204" pitchFamily="18" charset="0"/>
                              </a:rPr>
                            </m:ctrlPr>
                          </m:sSubPr>
                          <m:e>
                            <m:r>
                              <a:rPr lang="es-ES" sz="1600" i="1">
                                <a:latin typeface="Cambria Math"/>
                              </a:rPr>
                              <m:t>𝐹</m:t>
                            </m:r>
                          </m:e>
                          <m:sub>
                            <m:r>
                              <a:rPr lang="es-ES" sz="1600" i="1">
                                <a:latin typeface="Cambria Math"/>
                              </a:rPr>
                              <m:t>2</m:t>
                            </m:r>
                          </m:sub>
                        </m:sSub>
                      </m:num>
                      <m:den>
                        <m:sSub>
                          <m:sSubPr>
                            <m:ctrlPr>
                              <a:rPr lang="es-ES" sz="1600" i="1">
                                <a:latin typeface="Cambria Math" panose="02040503050406030204" pitchFamily="18" charset="0"/>
                              </a:rPr>
                            </m:ctrlPr>
                          </m:sSubPr>
                          <m:e>
                            <m:r>
                              <a:rPr lang="es-ES" sz="1600" i="1">
                                <a:latin typeface="Cambria Math"/>
                              </a:rPr>
                              <m:t>𝑎</m:t>
                            </m:r>
                          </m:e>
                          <m:sub>
                            <m:r>
                              <a:rPr lang="es-ES" sz="1600" i="1">
                                <a:latin typeface="Cambria Math"/>
                              </a:rPr>
                              <m:t>2</m:t>
                            </m:r>
                          </m:sub>
                        </m:sSub>
                      </m:den>
                    </m:f>
                  </m:oMath>
                </a14:m>
                <a:r>
                  <a:rPr lang="es-ES" sz="1600" dirty="0"/>
                  <a:t>=</a:t>
                </a:r>
                <a14:m>
                  <m:oMath xmlns:m="http://schemas.openxmlformats.org/officeDocument/2006/math">
                    <m:f>
                      <m:fPr>
                        <m:ctrlPr>
                          <a:rPr lang="es-ES" sz="1600" i="1">
                            <a:latin typeface="Cambria Math" panose="02040503050406030204" pitchFamily="18" charset="0"/>
                          </a:rPr>
                        </m:ctrlPr>
                      </m:fPr>
                      <m:num>
                        <m:sSub>
                          <m:sSubPr>
                            <m:ctrlPr>
                              <a:rPr lang="es-ES" sz="1600" i="1">
                                <a:latin typeface="Cambria Math" panose="02040503050406030204" pitchFamily="18" charset="0"/>
                              </a:rPr>
                            </m:ctrlPr>
                          </m:sSubPr>
                          <m:e>
                            <m:r>
                              <a:rPr lang="es-ES" sz="1600" i="1">
                                <a:latin typeface="Cambria Math"/>
                              </a:rPr>
                              <m:t>𝐹</m:t>
                            </m:r>
                          </m:e>
                          <m:sub>
                            <m:r>
                              <a:rPr lang="es-ES" sz="1600" i="1">
                                <a:latin typeface="Cambria Math"/>
                              </a:rPr>
                              <m:t>3</m:t>
                            </m:r>
                          </m:sub>
                        </m:sSub>
                      </m:num>
                      <m:den>
                        <m:sSub>
                          <m:sSubPr>
                            <m:ctrlPr>
                              <a:rPr lang="es-ES" sz="1600" i="1">
                                <a:latin typeface="Cambria Math" panose="02040503050406030204" pitchFamily="18" charset="0"/>
                              </a:rPr>
                            </m:ctrlPr>
                          </m:sSubPr>
                          <m:e>
                            <m:r>
                              <a:rPr lang="es-ES" sz="1600" i="1">
                                <a:latin typeface="Cambria Math"/>
                              </a:rPr>
                              <m:t>𝑎</m:t>
                            </m:r>
                          </m:e>
                          <m:sub>
                            <m:r>
                              <a:rPr lang="es-ES" sz="1600" i="1">
                                <a:latin typeface="Cambria Math"/>
                              </a:rPr>
                              <m:t>3</m:t>
                            </m:r>
                          </m:sub>
                        </m:sSub>
                      </m:den>
                    </m:f>
                    <m:r>
                      <a:rPr lang="es-ES" sz="1600" i="1">
                        <a:latin typeface="Cambria Math"/>
                      </a:rPr>
                      <m:t>=</m:t>
                    </m:r>
                    <m:r>
                      <a:rPr lang="es-ES" sz="1600" i="1">
                        <a:latin typeface="Cambria Math"/>
                      </a:rPr>
                      <m:t>𝐶𝑜𝑛𝑠𝑡𝑎𝑛𝑡𝑒</m:t>
                    </m:r>
                  </m:oMath>
                </a14:m>
                <a:r>
                  <a:rPr lang="es-ES" sz="1600" dirty="0"/>
                  <a:t>. A esta constante se la llama MASA y se expresa con la letra “m”</a:t>
                </a:r>
              </a:p>
              <a:p>
                <a:endParaRPr lang="es-ES" sz="1600" dirty="0"/>
              </a:p>
              <a:p>
                <a:r>
                  <a:rPr lang="es-ES" sz="1600" dirty="0"/>
                  <a:t>Nótese que la ecuación planteada es para la fuerza neta, no para una fuerza cualquiera. También observar que </a:t>
                </a:r>
                <a14:m>
                  <m:oMath xmlns:m="http://schemas.openxmlformats.org/officeDocument/2006/math">
                    <m:acc>
                      <m:accPr>
                        <m:chr m:val="⃗"/>
                        <m:ctrlPr>
                          <a:rPr lang="es-ES" sz="1600" i="1">
                            <a:latin typeface="Cambria Math" panose="02040503050406030204" pitchFamily="18" charset="0"/>
                          </a:rPr>
                        </m:ctrlPr>
                      </m:accPr>
                      <m:e>
                        <m:sSub>
                          <m:sSubPr>
                            <m:ctrlPr>
                              <a:rPr lang="es-ES" sz="1600" i="1">
                                <a:latin typeface="Cambria Math" panose="02040503050406030204" pitchFamily="18" charset="0"/>
                              </a:rPr>
                            </m:ctrlPr>
                          </m:sSubPr>
                          <m:e>
                            <m:r>
                              <a:rPr lang="es-ES" sz="1600" i="1">
                                <a:latin typeface="Cambria Math"/>
                              </a:rPr>
                              <m:t>𝐹</m:t>
                            </m:r>
                          </m:e>
                          <m:sub>
                            <m:r>
                              <a:rPr lang="es-ES" sz="1600" i="1">
                                <a:latin typeface="Cambria Math"/>
                              </a:rPr>
                              <m:t>𝑁𝑒𝑡𝑎</m:t>
                            </m:r>
                          </m:sub>
                        </m:sSub>
                      </m:e>
                    </m:acc>
                  </m:oMath>
                </a14:m>
                <a:r>
                  <a:rPr lang="es-ES" sz="1600" dirty="0"/>
                  <a:t> y </a:t>
                </a:r>
                <a14:m>
                  <m:oMath xmlns:m="http://schemas.openxmlformats.org/officeDocument/2006/math">
                    <m:acc>
                      <m:accPr>
                        <m:chr m:val="⃗"/>
                        <m:ctrlPr>
                          <a:rPr lang="es-ES" sz="1600" i="1">
                            <a:latin typeface="Cambria Math" panose="02040503050406030204" pitchFamily="18" charset="0"/>
                          </a:rPr>
                        </m:ctrlPr>
                      </m:accPr>
                      <m:e>
                        <m:r>
                          <a:rPr lang="es-ES" sz="1600" i="1">
                            <a:latin typeface="Cambria Math"/>
                          </a:rPr>
                          <m:t>𝑎</m:t>
                        </m:r>
                      </m:e>
                    </m:acc>
                    <m:r>
                      <a:rPr lang="es-ES" sz="1600" i="1">
                        <a:latin typeface="Cambria Math"/>
                      </a:rPr>
                      <m:t> </m:t>
                    </m:r>
                  </m:oMath>
                </a14:m>
                <a:r>
                  <a:rPr lang="es-ES" sz="1600" dirty="0"/>
                  <a:t> son vectores con la misma dirección y sentido, por lo que el escalar m sólo puede tener signo positivo.</a:t>
                </a:r>
              </a:p>
            </p:txBody>
          </p:sp>
        </mc:Choice>
        <mc:Fallback xmlns="">
          <p:sp>
            <p:nvSpPr>
              <p:cNvPr id="3" name="Notes Placeholder 2"/>
              <p:cNvSpPr>
                <a:spLocks noGrp="1"/>
              </p:cNvSpPr>
              <p:nvPr>
                <p:ph type="body" idx="1"/>
              </p:nvPr>
            </p:nvSpPr>
            <p:spPr/>
            <p:txBody>
              <a:bodyPr/>
              <a:lstStyle/>
              <a:p>
                <a:r>
                  <a:rPr lang="es-ES" dirty="0" smtClean="0"/>
                  <a:t> </a:t>
                </a:r>
                <a:r>
                  <a:rPr lang="es-ES" sz="1200" b="0" i="1" u="none" strike="noStrike" kern="1200" baseline="0" dirty="0" smtClean="0">
                    <a:solidFill>
                      <a:schemeClr val="tx1"/>
                    </a:solidFill>
                  </a:rPr>
                  <a:t>Para inducir la relación entre </a:t>
                </a:r>
                <a:r>
                  <a:rPr lang="es-ES" sz="1200" b="0" i="1" u="none" strike="noStrike" kern="1200" baseline="0" dirty="0" err="1" smtClean="0">
                    <a:solidFill>
                      <a:schemeClr val="tx1"/>
                    </a:solidFill>
                  </a:rPr>
                  <a:t>Fneta</a:t>
                </a:r>
                <a:r>
                  <a:rPr lang="es-ES" sz="1200" b="0" i="1" u="none" strike="noStrike" kern="1200" baseline="0" dirty="0" smtClean="0">
                    <a:solidFill>
                      <a:schemeClr val="tx1"/>
                    </a:solidFill>
                  </a:rPr>
                  <a:t> y a plantear la experiencia de aplicar sobre un misma carrito, sucesivamente fuerzas diferentes, F1 F2, F3 medidas, y medir en cada caso la aceleración adquirida por el cuerpo: a1, a2, a3. </a:t>
                </a:r>
                <a:r>
                  <a:rPr lang="es-ES" sz="1200" b="0" i="0" u="none" strike="noStrike" kern="1200" baseline="0" dirty="0" smtClean="0">
                    <a:solidFill>
                      <a:schemeClr val="tx1"/>
                    </a:solidFill>
                  </a:rPr>
                  <a:t>Se comprueba que: </a:t>
                </a:r>
                <a:r>
                  <a:rPr lang="es-ES" sz="1200" b="0" i="0" smtClean="0">
                    <a:latin typeface="Cambria Math"/>
                  </a:rPr>
                  <a:t>𝐹_1/𝑎_1 =𝐹_2/𝑎_2 </a:t>
                </a:r>
                <a:r>
                  <a:rPr lang="es-ES" sz="1200" b="0" i="0" u="none" strike="noStrike" kern="1200" baseline="0" dirty="0" smtClean="0">
                    <a:solidFill>
                      <a:schemeClr val="tx1"/>
                    </a:solidFill>
                  </a:rPr>
                  <a:t>=</a:t>
                </a:r>
                <a:r>
                  <a:rPr lang="es-ES" sz="1200" b="0" i="0" smtClean="0">
                    <a:latin typeface="Cambria Math"/>
                  </a:rPr>
                  <a:t>𝐹_3/𝑎_3 =𝐶𝑜𝑛𝑠𝑡𝑎𝑛𝑡𝑒</a:t>
                </a:r>
                <a:r>
                  <a:rPr lang="es-ES" sz="1200" b="0" i="0" u="none" strike="noStrike" kern="1200" baseline="0" dirty="0" smtClean="0">
                    <a:solidFill>
                      <a:schemeClr val="tx1"/>
                    </a:solidFill>
                  </a:rPr>
                  <a:t>. A esta constante se la llama MASA y se expresa con la letra “m”</a:t>
                </a:r>
              </a:p>
              <a:p>
                <a:endParaRPr lang="es-ES" sz="1200" b="0" i="0" u="none" strike="noStrike" kern="1200" baseline="0" dirty="0" smtClean="0">
                  <a:solidFill>
                    <a:schemeClr val="tx1"/>
                  </a:solidFill>
                </a:endParaRPr>
              </a:p>
              <a:p>
                <a:r>
                  <a:rPr lang="es-ES" sz="1200" b="0" i="0" u="none" strike="noStrike" kern="1200" baseline="0" dirty="0" smtClean="0">
                    <a:solidFill>
                      <a:schemeClr val="tx1"/>
                    </a:solidFill>
                  </a:rPr>
                  <a:t>Nótese que la ecuación planteada es para la fuerza neta, no para una fuerza cualquiera. También observar que </a:t>
                </a:r>
                <a:r>
                  <a:rPr lang="es-ES" sz="1200" b="0" i="0" smtClean="0">
                    <a:latin typeface="Cambria Math"/>
                  </a:rPr>
                  <a:t>(</a:t>
                </a:r>
                <a:r>
                  <a:rPr lang="es-ES" sz="1200" i="0">
                    <a:latin typeface="Cambria Math"/>
                  </a:rPr>
                  <a:t>𝐹_𝑁𝑒𝑡𝑎 </a:t>
                </a:r>
                <a:r>
                  <a:rPr lang="es-ES" sz="1200" b="0" i="0" smtClean="0">
                    <a:latin typeface="Cambria Math"/>
                  </a:rPr>
                  <a:t>) ⃗</a:t>
                </a:r>
                <a:r>
                  <a:rPr lang="es-ES" sz="1200" b="0" i="0" u="none" strike="noStrike" kern="1200" baseline="0" dirty="0" smtClean="0">
                    <a:solidFill>
                      <a:schemeClr val="tx1"/>
                    </a:solidFill>
                  </a:rPr>
                  <a:t> y </a:t>
                </a:r>
                <a:r>
                  <a:rPr lang="es-ES" sz="1200" b="0" i="0" smtClean="0">
                    <a:latin typeface="Cambria Math"/>
                  </a:rPr>
                  <a:t>𝑎 ⃗ </a:t>
                </a:r>
                <a:r>
                  <a:rPr lang="es-ES" sz="1200" i="0" smtClean="0">
                    <a:latin typeface="Cambria Math"/>
                  </a:rPr>
                  <a:t> </a:t>
                </a:r>
                <a:r>
                  <a:rPr lang="es-ES" sz="1200" b="0" i="0" u="none" strike="noStrike" kern="1200" baseline="0" dirty="0" smtClean="0">
                    <a:solidFill>
                      <a:schemeClr val="tx1"/>
                    </a:solidFill>
                  </a:rPr>
                  <a:t> son vectores con la misma dirección y sentido, por lo que el escalar m sólo puede tener signo positivo.</a:t>
                </a:r>
              </a:p>
              <a:p>
                <a:endParaRPr lang="es-ES" sz="1200" b="0" i="0" u="none" strike="noStrike" kern="1200" baseline="0" dirty="0" smtClean="0">
                  <a:solidFill>
                    <a:schemeClr val="tx1"/>
                  </a:solidFill>
                </a:endParaRPr>
              </a:p>
              <a:p>
                <a:r>
                  <a:rPr lang="es-ES" sz="1200" b="0" i="0" u="none" strike="noStrike" kern="1200" baseline="0" dirty="0" smtClean="0">
                    <a:solidFill>
                      <a:schemeClr val="tx1"/>
                    </a:solidFill>
                  </a:rPr>
                  <a:t>Explicar cómo se calcula una masa (P=m*g) y dar su unidad</a:t>
                </a:r>
                <a:endParaRPr lang="es-ES"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4</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Unidades</a:t>
            </a:r>
            <a:r>
              <a:rPr lang="es-ES" baseline="0" dirty="0"/>
              <a:t> de Fuerza</a:t>
            </a:r>
            <a:endParaRPr lang="es-ES" dirty="0"/>
          </a:p>
        </p:txBody>
      </p:sp>
      <p:sp>
        <p:nvSpPr>
          <p:cNvPr id="4" name="Slide Number Placeholder 3"/>
          <p:cNvSpPr>
            <a:spLocks noGrp="1"/>
          </p:cNvSpPr>
          <p:nvPr>
            <p:ph type="sldNum" sz="quarter" idx="10"/>
          </p:nvPr>
        </p:nvSpPr>
        <p:spPr/>
        <p:txBody>
          <a:bodyPr/>
          <a:lstStyle/>
          <a:p>
            <a:fld id="{4136C298-D119-4C20-9DDE-7B5925B38854}" type="slidenum">
              <a:rPr lang="es-ES" smtClean="0"/>
              <a:t>5</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600" dirty="0"/>
              <a:t> - El movimiento de los planetas había sido estudiado por Kepler alrededor del 1600 y resumido en 3 leyes que hacen una correcta descripción cinemática del problema. Pero faltaba el ¿por qué?; el ¿cuáles son las fuerzas responsables de dicha cinemática planetaria? Con lo cual el misterio continuaba en pie.</a:t>
            </a:r>
          </a:p>
          <a:p>
            <a:r>
              <a:rPr lang="es-ES" sz="1600" dirty="0"/>
              <a:t> - Isaac Newton (1642-1727) viene a coronar esta situación cuando sentenció que tales fuerzas son el resultado de una acción totalmente general que tiene lugar entre 2 masas próximas.</a:t>
            </a:r>
          </a:p>
        </p:txBody>
      </p:sp>
      <p:sp>
        <p:nvSpPr>
          <p:cNvPr id="4" name="Slide Number Placeholder 3"/>
          <p:cNvSpPr>
            <a:spLocks noGrp="1"/>
          </p:cNvSpPr>
          <p:nvPr>
            <p:ph type="sldNum" sz="quarter" idx="10"/>
          </p:nvPr>
        </p:nvSpPr>
        <p:spPr/>
        <p:txBody>
          <a:bodyPr/>
          <a:lstStyle/>
          <a:p>
            <a:fld id="{4136C298-D119-4C20-9DDE-7B5925B38854}" type="slidenum">
              <a:rPr lang="es-ES" smtClean="0"/>
              <a:t>6</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600" dirty="0"/>
              <a:t> - Nótese que las fuerzas F (de gravitación) de la figura son dos y no una, consecuencia de que el fenómeno que involucra a las masas es mutuo. Las dos F son iguales en módulo (calculable con la fórmula de arriba), tienen la misma dirección (la de la recta que pasa por los centros de ambas masas) y sentidos de atracción (opuestos, si se los compara).</a:t>
            </a:r>
          </a:p>
          <a:p>
            <a:endParaRPr lang="es-ES" sz="1600" dirty="0"/>
          </a:p>
          <a:p>
            <a:r>
              <a:rPr lang="es-ES" sz="1600" dirty="0"/>
              <a:t> - El valor de la constante </a:t>
            </a:r>
            <a:r>
              <a:rPr lang="es-ES" sz="1600" b="1" dirty="0"/>
              <a:t>G de gravitación universal</a:t>
            </a:r>
            <a:r>
              <a:rPr lang="es-ES" sz="1600" dirty="0"/>
              <a:t>, sólo pudo medirse experimentalmente en el año 1798. Fue Cavendish quien organizó la experiencia, de la cual resultó que G. Esto quiere decir que Newton murió sin haber podido llegar a saber cuál era el valor de la constante de gravitación que él mismo había introducido en su fórmula.</a:t>
            </a:r>
          </a:p>
        </p:txBody>
      </p:sp>
      <p:sp>
        <p:nvSpPr>
          <p:cNvPr id="4" name="Slide Number Placeholder 3"/>
          <p:cNvSpPr>
            <a:spLocks noGrp="1"/>
          </p:cNvSpPr>
          <p:nvPr>
            <p:ph type="sldNum" sz="quarter" idx="10"/>
          </p:nvPr>
        </p:nvSpPr>
        <p:spPr/>
        <p:txBody>
          <a:bodyPr/>
          <a:lstStyle/>
          <a:p>
            <a:fld id="{4136C298-D119-4C20-9DDE-7B5925B38854}" type="slidenum">
              <a:rPr lang="es-ES" smtClean="0"/>
              <a:t>7</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27567">
                  <a:defRPr/>
                </a:pPr>
                <a:r>
                  <a:rPr lang="es-ES" sz="1600" dirty="0"/>
                  <a:t>Estas fuerzas son muy importantes en nuestras vidas cotidianas. Nos permiten caminar o correr y son necesarias para el movimiento de vehículos rodantes. </a:t>
                </a:r>
              </a:p>
              <a:p>
                <a:pPr defTabSz="927567">
                  <a:defRPr/>
                </a:pPr>
                <a:r>
                  <a:rPr lang="es-ES" sz="1600" dirty="0"/>
                  <a:t> </a:t>
                </a:r>
              </a:p>
              <a:p>
                <a:pPr algn="just"/>
                <a:r>
                  <a:rPr lang="es-ES" sz="2000" dirty="0"/>
                  <a:t>Características de la Fuerza de Fricción:</a:t>
                </a:r>
              </a:p>
              <a:p>
                <a:pPr marL="753648" lvl="1" indent="-289865" algn="just">
                  <a:buFont typeface="Arial" panose="020B0604020202020204" pitchFamily="34" charset="0"/>
                  <a:buChar char="•"/>
                </a:pPr>
                <a:r>
                  <a:rPr lang="es-ES" sz="1800" dirty="0"/>
                  <a:t>La dirección de la fuerza de fricción estática entre cualesquiera dos superficies en contacto se oponen a la dirección de cualquier fuerza aplicada y puede tener valores </a:t>
                </a:r>
                <a14:m>
                  <m:oMath xmlns:m="http://schemas.openxmlformats.org/officeDocument/2006/math">
                    <m:r>
                      <a:rPr lang="es-ES" sz="1800">
                        <a:latin typeface="Cambria Math"/>
                      </a:rPr>
                      <m:t> </m:t>
                    </m:r>
                    <m:sSub>
                      <m:sSubPr>
                        <m:ctrlPr>
                          <a:rPr lang="es-ES" sz="1800" i="1">
                            <a:latin typeface="Cambria Math" panose="02040503050406030204" pitchFamily="18" charset="0"/>
                          </a:rPr>
                        </m:ctrlPr>
                      </m:sSubPr>
                      <m:e>
                        <m:r>
                          <a:rPr lang="es-ES" sz="1800">
                            <a:latin typeface="Cambria Math"/>
                          </a:rPr>
                          <m:t>𝑓</m:t>
                        </m:r>
                      </m:e>
                      <m:sub>
                        <m:r>
                          <a:rPr lang="es-ES" sz="1800">
                            <a:latin typeface="Cambria Math"/>
                          </a:rPr>
                          <m:t>𝑒</m:t>
                        </m:r>
                      </m:sub>
                    </m:sSub>
                    <m:r>
                      <a:rPr lang="es-ES" sz="1800">
                        <a:latin typeface="Cambria Math"/>
                      </a:rPr>
                      <m:t>≤</m:t>
                    </m:r>
                    <m:sSub>
                      <m:sSubPr>
                        <m:ctrlPr>
                          <a:rPr lang="es-ES" sz="1800" i="1">
                            <a:latin typeface="Cambria Math" panose="02040503050406030204" pitchFamily="18" charset="0"/>
                          </a:rPr>
                        </m:ctrlPr>
                      </m:sSubPr>
                      <m:e>
                        <m:r>
                          <a:rPr lang="es-ES" sz="1800">
                            <a:latin typeface="Cambria Math"/>
                          </a:rPr>
                          <m:t>𝜇</m:t>
                        </m:r>
                      </m:e>
                      <m:sub>
                        <m:r>
                          <a:rPr lang="es-ES" sz="1800">
                            <a:latin typeface="Cambria Math"/>
                          </a:rPr>
                          <m:t>𝑒</m:t>
                        </m:r>
                      </m:sub>
                    </m:sSub>
                    <m:r>
                      <a:rPr lang="es-ES" sz="1800">
                        <a:latin typeface="Cambria Math"/>
                      </a:rPr>
                      <m:t>.</m:t>
                    </m:r>
                    <m:r>
                      <a:rPr lang="es-ES" sz="1800">
                        <a:latin typeface="Cambria Math"/>
                      </a:rPr>
                      <m:t>𝑛</m:t>
                    </m:r>
                  </m:oMath>
                </a14:m>
                <a:r>
                  <a:rPr lang="es-ES" sz="1800" dirty="0"/>
                  <a:t> donde la constante adimensional </a:t>
                </a:r>
                <a14:m>
                  <m:oMath xmlns:m="http://schemas.openxmlformats.org/officeDocument/2006/math">
                    <m:r>
                      <a:rPr lang="es-ES" sz="1800">
                        <a:latin typeface="Cambria Math"/>
                      </a:rPr>
                      <m:t> </m:t>
                    </m:r>
                    <m:sSub>
                      <m:sSubPr>
                        <m:ctrlPr>
                          <a:rPr lang="es-ES" sz="1800" i="1">
                            <a:latin typeface="Cambria Math" panose="02040503050406030204" pitchFamily="18" charset="0"/>
                          </a:rPr>
                        </m:ctrlPr>
                      </m:sSubPr>
                      <m:e>
                        <m:r>
                          <a:rPr lang="es-ES" sz="1800">
                            <a:latin typeface="Cambria Math"/>
                          </a:rPr>
                          <m:t>𝜇</m:t>
                        </m:r>
                      </m:e>
                      <m:sub>
                        <m:r>
                          <a:rPr lang="es-ES" sz="1800">
                            <a:latin typeface="Cambria Math"/>
                          </a:rPr>
                          <m:t>𝑒</m:t>
                        </m:r>
                      </m:sub>
                    </m:sSub>
                  </m:oMath>
                </a14:m>
                <a:r>
                  <a:rPr lang="es-ES" sz="1800" dirty="0"/>
                  <a:t> recibe el nombre de coeficiente de fricción estática, y </a:t>
                </a:r>
                <a14:m>
                  <m:oMath xmlns:m="http://schemas.openxmlformats.org/officeDocument/2006/math">
                    <m:r>
                      <a:rPr lang="es-ES" sz="1800">
                        <a:latin typeface="Cambria Math"/>
                      </a:rPr>
                      <m:t> </m:t>
                    </m:r>
                    <m:r>
                      <a:rPr lang="es-ES" sz="1800">
                        <a:latin typeface="Cambria Math"/>
                      </a:rPr>
                      <m:t>𝑛</m:t>
                    </m:r>
                  </m:oMath>
                </a14:m>
                <a:r>
                  <a:rPr lang="es-ES" sz="1800" dirty="0"/>
                  <a:t> es la magnitud de la fuerza normal. La igualdad en la ecuación se cumple cuando el bloque está a punto de deslizarse, es decir, cuando </a:t>
                </a:r>
                <a14:m>
                  <m:oMath xmlns:m="http://schemas.openxmlformats.org/officeDocument/2006/math">
                    <m:r>
                      <a:rPr lang="es-ES" sz="1800">
                        <a:latin typeface="Cambria Math"/>
                      </a:rPr>
                      <m:t> </m:t>
                    </m:r>
                    <m:sSub>
                      <m:sSubPr>
                        <m:ctrlPr>
                          <a:rPr lang="es-ES" sz="1800" i="1">
                            <a:latin typeface="Cambria Math" panose="02040503050406030204" pitchFamily="18" charset="0"/>
                          </a:rPr>
                        </m:ctrlPr>
                      </m:sSubPr>
                      <m:e>
                        <m:r>
                          <a:rPr lang="es-ES" sz="1800">
                            <a:latin typeface="Cambria Math"/>
                          </a:rPr>
                          <m:t>𝑓</m:t>
                        </m:r>
                      </m:e>
                      <m:sub>
                        <m:r>
                          <a:rPr lang="es-ES" sz="1800">
                            <a:latin typeface="Cambria Math"/>
                          </a:rPr>
                          <m:t>𝑒</m:t>
                        </m:r>
                      </m:sub>
                    </m:sSub>
                    <m:r>
                      <a:rPr lang="es-ES" sz="1800">
                        <a:latin typeface="Cambria Math"/>
                      </a:rPr>
                      <m:t>≤</m:t>
                    </m:r>
                    <m:sSub>
                      <m:sSubPr>
                        <m:ctrlPr>
                          <a:rPr lang="es-ES" sz="1800" i="1">
                            <a:latin typeface="Cambria Math" panose="02040503050406030204" pitchFamily="18" charset="0"/>
                          </a:rPr>
                        </m:ctrlPr>
                      </m:sSubPr>
                      <m:e>
                        <m:r>
                          <a:rPr lang="es-ES" sz="1800">
                            <a:latin typeface="Cambria Math"/>
                          </a:rPr>
                          <m:t>𝑓</m:t>
                        </m:r>
                      </m:e>
                      <m:sub>
                        <m:r>
                          <a:rPr lang="es-ES" sz="1800">
                            <a:latin typeface="Cambria Math"/>
                          </a:rPr>
                          <m:t>𝑒</m:t>
                        </m:r>
                        <m:r>
                          <a:rPr lang="es-ES" sz="1800">
                            <a:latin typeface="Cambria Math"/>
                          </a:rPr>
                          <m:t> </m:t>
                        </m:r>
                        <m:r>
                          <a:rPr lang="es-ES" sz="1800">
                            <a:latin typeface="Cambria Math"/>
                          </a:rPr>
                          <m:t>𝑚𝑎𝑥</m:t>
                        </m:r>
                      </m:sub>
                    </m:sSub>
                  </m:oMath>
                </a14:m>
                <a:r>
                  <a:rPr lang="es-ES" sz="1800" dirty="0"/>
                  <a:t>. </a:t>
                </a:r>
              </a:p>
              <a:p>
                <a:pPr marL="753648" lvl="1" indent="-289865" algn="just">
                  <a:buFont typeface="Arial" panose="020B0604020202020204" pitchFamily="34" charset="0"/>
                  <a:buChar char="•"/>
                </a:pPr>
                <a:r>
                  <a:rPr lang="es-ES" sz="1800" dirty="0"/>
                  <a:t>La dirección de la fuerza de la fricción cinética que actúa sobre un objeto es opuesta a la dirección de su movimiento y está dada por </a:t>
                </a:r>
                <a14:m>
                  <m:oMath xmlns:m="http://schemas.openxmlformats.org/officeDocument/2006/math">
                    <m:r>
                      <a:rPr lang="es-ES" sz="1800">
                        <a:latin typeface="Cambria Math"/>
                      </a:rPr>
                      <m:t> </m:t>
                    </m:r>
                    <m:sSub>
                      <m:sSubPr>
                        <m:ctrlPr>
                          <a:rPr lang="es-ES" sz="1800" i="1">
                            <a:latin typeface="Cambria Math" panose="02040503050406030204" pitchFamily="18" charset="0"/>
                          </a:rPr>
                        </m:ctrlPr>
                      </m:sSubPr>
                      <m:e>
                        <m:r>
                          <a:rPr lang="es-ES" sz="1800">
                            <a:latin typeface="Cambria Math"/>
                          </a:rPr>
                          <m:t>𝑓</m:t>
                        </m:r>
                      </m:e>
                      <m:sub>
                        <m:r>
                          <a:rPr lang="es-ES" sz="1800">
                            <a:latin typeface="Cambria Math"/>
                          </a:rPr>
                          <m:t>𝑐</m:t>
                        </m:r>
                      </m:sub>
                    </m:sSub>
                    <m:r>
                      <a:rPr lang="es-ES" sz="1800">
                        <a:latin typeface="Cambria Math"/>
                      </a:rPr>
                      <m:t>≤</m:t>
                    </m:r>
                    <m:sSub>
                      <m:sSubPr>
                        <m:ctrlPr>
                          <a:rPr lang="es-ES" sz="1800" i="1">
                            <a:latin typeface="Cambria Math" panose="02040503050406030204" pitchFamily="18" charset="0"/>
                          </a:rPr>
                        </m:ctrlPr>
                      </m:sSubPr>
                      <m:e>
                        <m:r>
                          <a:rPr lang="es-ES" sz="1800">
                            <a:latin typeface="Cambria Math"/>
                          </a:rPr>
                          <m:t>𝜇</m:t>
                        </m:r>
                      </m:e>
                      <m:sub>
                        <m:r>
                          <a:rPr lang="es-ES" sz="1800">
                            <a:latin typeface="Cambria Math"/>
                          </a:rPr>
                          <m:t>𝑐</m:t>
                        </m:r>
                      </m:sub>
                    </m:sSub>
                    <m:r>
                      <a:rPr lang="es-ES" sz="1800">
                        <a:latin typeface="Cambria Math"/>
                      </a:rPr>
                      <m:t>.</m:t>
                    </m:r>
                    <m:r>
                      <a:rPr lang="es-ES" sz="1800">
                        <a:latin typeface="Cambria Math"/>
                      </a:rPr>
                      <m:t>𝑛</m:t>
                    </m:r>
                  </m:oMath>
                </a14:m>
                <a:r>
                  <a:rPr lang="es-ES" sz="1800" dirty="0"/>
                  <a:t> donde </a:t>
                </a:r>
                <a14:m>
                  <m:oMath xmlns:m="http://schemas.openxmlformats.org/officeDocument/2006/math">
                    <m:r>
                      <a:rPr lang="es-ES" sz="1800">
                        <a:latin typeface="Cambria Math"/>
                      </a:rPr>
                      <m:t> </m:t>
                    </m:r>
                    <m:sSub>
                      <m:sSubPr>
                        <m:ctrlPr>
                          <a:rPr lang="es-ES" sz="1800" i="1">
                            <a:latin typeface="Cambria Math" panose="02040503050406030204" pitchFamily="18" charset="0"/>
                          </a:rPr>
                        </m:ctrlPr>
                      </m:sSubPr>
                      <m:e>
                        <m:r>
                          <a:rPr lang="es-ES" sz="1800">
                            <a:latin typeface="Cambria Math"/>
                          </a:rPr>
                          <m:t>𝜇</m:t>
                        </m:r>
                      </m:e>
                      <m:sub>
                        <m:r>
                          <a:rPr lang="es-ES" sz="1800">
                            <a:latin typeface="Cambria Math"/>
                          </a:rPr>
                          <m:t>𝑐</m:t>
                        </m:r>
                      </m:sub>
                    </m:sSub>
                  </m:oMath>
                </a14:m>
                <a:r>
                  <a:rPr lang="es-ES" sz="1800" dirty="0"/>
                  <a:t> es el coeficiente de fricción cinética.</a:t>
                </a:r>
              </a:p>
              <a:p>
                <a:pPr marL="753648" lvl="1" indent="-289865" algn="just">
                  <a:buFont typeface="Arial" panose="020B0604020202020204" pitchFamily="34" charset="0"/>
                  <a:buChar char="•"/>
                </a:pPr>
                <a:r>
                  <a:rPr lang="es-ES" sz="1800" dirty="0"/>
                  <a:t>Los valores de </a:t>
                </a:r>
                <a14:m>
                  <m:oMath xmlns:m="http://schemas.openxmlformats.org/officeDocument/2006/math">
                    <m:r>
                      <a:rPr lang="es-ES" sz="1800">
                        <a:latin typeface="Cambria Math"/>
                      </a:rPr>
                      <m:t> </m:t>
                    </m:r>
                    <m:sSub>
                      <m:sSubPr>
                        <m:ctrlPr>
                          <a:rPr lang="es-ES" sz="1800" i="1">
                            <a:latin typeface="Cambria Math" panose="02040503050406030204" pitchFamily="18" charset="0"/>
                          </a:rPr>
                        </m:ctrlPr>
                      </m:sSubPr>
                      <m:e>
                        <m:r>
                          <a:rPr lang="es-ES" sz="1800">
                            <a:latin typeface="Cambria Math"/>
                          </a:rPr>
                          <m:t>𝜇</m:t>
                        </m:r>
                      </m:e>
                      <m:sub>
                        <m:r>
                          <a:rPr lang="es-ES" sz="1800">
                            <a:latin typeface="Cambria Math"/>
                          </a:rPr>
                          <m:t>𝑒</m:t>
                        </m:r>
                      </m:sub>
                    </m:sSub>
                  </m:oMath>
                </a14:m>
                <a:r>
                  <a:rPr lang="es-ES" sz="1800" dirty="0"/>
                  <a:t> y </a:t>
                </a:r>
                <a14:m>
                  <m:oMath xmlns:m="http://schemas.openxmlformats.org/officeDocument/2006/math">
                    <m:r>
                      <a:rPr lang="es-ES" sz="1800">
                        <a:latin typeface="Cambria Math"/>
                      </a:rPr>
                      <m:t> </m:t>
                    </m:r>
                    <m:sSub>
                      <m:sSubPr>
                        <m:ctrlPr>
                          <a:rPr lang="es-ES" sz="1800" i="1">
                            <a:latin typeface="Cambria Math" panose="02040503050406030204" pitchFamily="18" charset="0"/>
                          </a:rPr>
                        </m:ctrlPr>
                      </m:sSubPr>
                      <m:e>
                        <m:r>
                          <a:rPr lang="es-ES" sz="1800">
                            <a:latin typeface="Cambria Math"/>
                          </a:rPr>
                          <m:t>𝜇</m:t>
                        </m:r>
                      </m:e>
                      <m:sub>
                        <m:r>
                          <a:rPr lang="es-ES" sz="1800">
                            <a:latin typeface="Cambria Math"/>
                          </a:rPr>
                          <m:t>𝑐</m:t>
                        </m:r>
                      </m:sub>
                    </m:sSub>
                  </m:oMath>
                </a14:m>
                <a:r>
                  <a:rPr lang="es-ES" sz="1800" dirty="0"/>
                  <a:t>, dependen de la naturaleza de las superficies, aunque </a:t>
                </a:r>
                <a14:m>
                  <m:oMath xmlns:m="http://schemas.openxmlformats.org/officeDocument/2006/math">
                    <m:r>
                      <a:rPr lang="es-ES" sz="1800">
                        <a:latin typeface="Cambria Math"/>
                      </a:rPr>
                      <m:t> </m:t>
                    </m:r>
                    <m:sSub>
                      <m:sSubPr>
                        <m:ctrlPr>
                          <a:rPr lang="es-ES" sz="1800" i="1">
                            <a:latin typeface="Cambria Math" panose="02040503050406030204" pitchFamily="18" charset="0"/>
                          </a:rPr>
                        </m:ctrlPr>
                      </m:sSubPr>
                      <m:e>
                        <m:r>
                          <a:rPr lang="es-ES" sz="1800">
                            <a:latin typeface="Cambria Math"/>
                          </a:rPr>
                          <m:t>𝜇</m:t>
                        </m:r>
                      </m:e>
                      <m:sub>
                        <m:r>
                          <a:rPr lang="es-ES" sz="1800">
                            <a:latin typeface="Cambria Math"/>
                          </a:rPr>
                          <m:t>𝑐</m:t>
                        </m:r>
                      </m:sub>
                    </m:sSub>
                  </m:oMath>
                </a14:m>
                <a:r>
                  <a:rPr lang="es-ES" sz="1800" dirty="0"/>
                  <a:t>, por lo general, menor que </a:t>
                </a:r>
                <a14:m>
                  <m:oMath xmlns:m="http://schemas.openxmlformats.org/officeDocument/2006/math">
                    <m:r>
                      <a:rPr lang="es-ES" sz="1800">
                        <a:latin typeface="Cambria Math"/>
                      </a:rPr>
                      <m:t> </m:t>
                    </m:r>
                    <m:sSub>
                      <m:sSubPr>
                        <m:ctrlPr>
                          <a:rPr lang="es-ES" sz="1800" i="1">
                            <a:latin typeface="Cambria Math" panose="02040503050406030204" pitchFamily="18" charset="0"/>
                          </a:rPr>
                        </m:ctrlPr>
                      </m:sSubPr>
                      <m:e>
                        <m:r>
                          <a:rPr lang="es-ES" sz="1800">
                            <a:latin typeface="Cambria Math"/>
                          </a:rPr>
                          <m:t>𝜇</m:t>
                        </m:r>
                      </m:e>
                      <m:sub>
                        <m:r>
                          <a:rPr lang="es-ES" sz="1800">
                            <a:latin typeface="Cambria Math"/>
                          </a:rPr>
                          <m:t>𝑒</m:t>
                        </m:r>
                      </m:sub>
                    </m:sSub>
                  </m:oMath>
                </a14:m>
                <a:r>
                  <a:rPr lang="es-ES" sz="1800" dirty="0"/>
                  <a:t>.</a:t>
                </a:r>
              </a:p>
              <a:p>
                <a:pPr marL="753648" lvl="1" indent="-289865" algn="just">
                  <a:buFont typeface="Arial" panose="020B0604020202020204" pitchFamily="34" charset="0"/>
                  <a:buChar char="•"/>
                </a:pPr>
                <a:r>
                  <a:rPr lang="es-ES" sz="1800" dirty="0"/>
                  <a:t>Los coeficientes de fricción son casi independientes del área de contacto en las superficies. </a:t>
                </a:r>
                <a:endParaRPr lang="es-ES" sz="1600" dirty="0"/>
              </a:p>
              <a:p>
                <a:pPr defTabSz="927567">
                  <a:defRPr/>
                </a:pPr>
                <a:endParaRPr lang="es-ES" sz="160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ea typeface="+mn-ea"/>
                    <a:cs typeface="+mn-cs"/>
                  </a:rPr>
                  <a:t> Si aplicamos una fuerza horizontal externa F a un bloque sobre una mesa horizontal, como se muestra en la figura, hacia la derecha, el bloque permanece estacionario si F no es suficientemente grande. La fuerza que se contrapone a F y perita que el bloque se mueva actúa hacia la izquierda y recibe el nombre de fuerza </a:t>
                </a:r>
                <a:r>
                  <a:rPr lang="es-ES" sz="1200" kern="1200" dirty="0" err="1" smtClean="0">
                    <a:solidFill>
                      <a:schemeClr val="tx1"/>
                    </a:solidFill>
                    <a:effectLst/>
                    <a:ea typeface="+mn-ea"/>
                    <a:cs typeface="+mn-cs"/>
                  </a:rPr>
                  <a:t>friccionante</a:t>
                </a:r>
                <a:r>
                  <a:rPr lang="es-ES" sz="1200" kern="1200" dirty="0" smtClean="0">
                    <a:solidFill>
                      <a:schemeClr val="tx1"/>
                    </a:solidFill>
                    <a:effectLst/>
                    <a:ea typeface="+mn-ea"/>
                    <a:cs typeface="+mn-cs"/>
                  </a:rPr>
                  <a:t>, f. Mientras el bloque no está en movimiento,</a:t>
                </a:r>
                <a:r>
                  <a:rPr lang="es-ES" sz="1200" i="0" kern="1200">
                    <a:solidFill>
                      <a:schemeClr val="tx1"/>
                    </a:solidFill>
                    <a:effectLst/>
                    <a:latin typeface="Cambria Math"/>
                    <a:ea typeface="+mn-ea"/>
                    <a:cs typeface="+mn-cs"/>
                  </a:rPr>
                  <a:t>  𝑓=𝐹</a:t>
                </a:r>
                <a:r>
                  <a:rPr lang="es-ES" sz="1200" kern="1200" dirty="0">
                    <a:solidFill>
                      <a:schemeClr val="tx1"/>
                    </a:solidFill>
                    <a:effectLst/>
                    <a:ea typeface="+mn-ea"/>
                    <a:cs typeface="+mn-cs"/>
                  </a:rPr>
                  <a:t>. Puesto que el bloque á estacionario, llamamos a esta fuerza </a:t>
                </a:r>
                <a:r>
                  <a:rPr lang="es-ES" sz="1200" kern="1200" dirty="0" err="1">
                    <a:solidFill>
                      <a:schemeClr val="tx1"/>
                    </a:solidFill>
                    <a:effectLst/>
                    <a:ea typeface="+mn-ea"/>
                    <a:cs typeface="+mn-cs"/>
                  </a:rPr>
                  <a:t>friccionante</a:t>
                </a:r>
                <a:r>
                  <a:rPr lang="es-ES" sz="1200" kern="1200" dirty="0">
                    <a:solidFill>
                      <a:schemeClr val="tx1"/>
                    </a:solidFill>
                    <a:effectLst/>
                    <a:ea typeface="+mn-ea"/>
                    <a:cs typeface="+mn-cs"/>
                  </a:rPr>
                  <a:t> la fuerza de fricción estática, </a:t>
                </a:r>
                <a:r>
                  <a:rPr lang="es-ES" sz="1200" i="0" kern="1200">
                    <a:solidFill>
                      <a:schemeClr val="tx1"/>
                    </a:solidFill>
                    <a:effectLst/>
                    <a:latin typeface="Cambria Math"/>
                    <a:ea typeface="+mn-ea"/>
                    <a:cs typeface="+mn-cs"/>
                  </a:rPr>
                  <a:t>𝑓_𝑒</a:t>
                </a:r>
                <a:r>
                  <a:rPr lang="es-ES" sz="1200" kern="1200" dirty="0" smtClean="0">
                    <a:solidFill>
                      <a:schemeClr val="tx1"/>
                    </a:solidFill>
                    <a:effectLs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ea typeface="+mn-ea"/>
                    <a:cs typeface="+mn-cs"/>
                  </a:rPr>
                  <a:t>Si incrementamos la magnitud de F, como en la figura, en algún momento el bloque se deslizará. Cuando el bloque está a punto de deslizarse, </a:t>
                </a:r>
                <a:r>
                  <a:rPr lang="es-ES" sz="1200" i="0" kern="1200">
                    <a:solidFill>
                      <a:schemeClr val="tx1"/>
                    </a:solidFill>
                    <a:effectLst/>
                    <a:latin typeface="Cambria Math"/>
                    <a:ea typeface="+mn-ea"/>
                    <a:cs typeface="+mn-cs"/>
                  </a:rPr>
                  <a:t>𝑓_𝑒</a:t>
                </a:r>
                <a:r>
                  <a:rPr lang="es-ES" sz="1200" kern="1200" dirty="0">
                    <a:solidFill>
                      <a:schemeClr val="tx1"/>
                    </a:solidFill>
                    <a:effectLst/>
                    <a:ea typeface="+mn-ea"/>
                    <a:cs typeface="+mn-cs"/>
                  </a:rPr>
                  <a:t> es un máximo. Cuando se supera a</a:t>
                </a:r>
                <a:r>
                  <a:rPr lang="es-ES" sz="1200" i="0" kern="1200">
                    <a:solidFill>
                      <a:schemeClr val="tx1"/>
                    </a:solidFill>
                    <a:effectLst/>
                    <a:latin typeface="Cambria Math"/>
                    <a:ea typeface="+mn-ea"/>
                    <a:cs typeface="+mn-cs"/>
                  </a:rPr>
                  <a:t> 𝑓_(𝑒 𝑚𝑎𝑥)</a:t>
                </a:r>
                <a:r>
                  <a:rPr lang="es-ES" sz="1200" kern="1200" dirty="0">
                    <a:solidFill>
                      <a:schemeClr val="tx1"/>
                    </a:solidFill>
                    <a:effectLst/>
                    <a:ea typeface="+mn-ea"/>
                    <a:cs typeface="+mn-cs"/>
                  </a:rPr>
                  <a:t>, el bloque se ve y acelera hacia la derecha. Cuando está en movimiento, la fuerza </a:t>
                </a:r>
                <a:r>
                  <a:rPr lang="es-ES" sz="1200" kern="1200" dirty="0" err="1">
                    <a:solidFill>
                      <a:schemeClr val="tx1"/>
                    </a:solidFill>
                    <a:effectLst/>
                    <a:ea typeface="+mn-ea"/>
                    <a:cs typeface="+mn-cs"/>
                  </a:rPr>
                  <a:t>friccionante</a:t>
                </a:r>
                <a:r>
                  <a:rPr lang="es-ES" sz="1200" kern="1200" dirty="0">
                    <a:solidFill>
                      <a:schemeClr val="tx1"/>
                    </a:solidFill>
                    <a:effectLst/>
                    <a:ea typeface="+mn-ea"/>
                    <a:cs typeface="+mn-cs"/>
                  </a:rPr>
                  <a:t> retardadora es menor que </a:t>
                </a:r>
                <a:r>
                  <a:rPr lang="es-ES" sz="1200" i="0" kern="1200">
                    <a:solidFill>
                      <a:schemeClr val="tx1"/>
                    </a:solidFill>
                    <a:effectLst/>
                    <a:latin typeface="Cambria Math"/>
                    <a:ea typeface="+mn-ea"/>
                    <a:cs typeface="+mn-cs"/>
                  </a:rPr>
                  <a:t> 𝑓_(𝑒 𝑚𝑎𝑥)</a:t>
                </a:r>
                <a:r>
                  <a:rPr lang="es-ES" sz="1200" kern="1200" dirty="0">
                    <a:solidFill>
                      <a:schemeClr val="tx1"/>
                    </a:solidFill>
                    <a:effectLst/>
                    <a:ea typeface="+mn-ea"/>
                    <a:cs typeface="+mn-cs"/>
                  </a:rPr>
                  <a:t>. Cuando el bloque está en movimiento, la fuerza retardadora recibe el nombre de </a:t>
                </a:r>
                <a:r>
                  <a:rPr lang="es-ES" sz="1200" i="1" kern="1200" dirty="0">
                    <a:solidFill>
                      <a:schemeClr val="tx1"/>
                    </a:solidFill>
                    <a:effectLst/>
                    <a:ea typeface="+mn-ea"/>
                    <a:cs typeface="+mn-cs"/>
                  </a:rPr>
                  <a:t>fuerza de fricción cinética</a:t>
                </a:r>
                <a:r>
                  <a:rPr lang="es-ES" sz="1200" kern="1200" dirty="0">
                    <a:solidFill>
                      <a:schemeClr val="tx1"/>
                    </a:solidFill>
                    <a:effectLst/>
                    <a:ea typeface="+mn-ea"/>
                    <a:cs typeface="+mn-cs"/>
                  </a:rPr>
                  <a:t>, </a:t>
                </a:r>
                <a:r>
                  <a:rPr lang="es-ES" sz="1200" i="0" kern="1200">
                    <a:solidFill>
                      <a:schemeClr val="tx1"/>
                    </a:solidFill>
                    <a:effectLst/>
                    <a:latin typeface="Cambria Math"/>
                    <a:ea typeface="+mn-ea"/>
                    <a:cs typeface="+mn-cs"/>
                  </a:rPr>
                  <a:t>𝑓_𝑐.</a:t>
                </a:r>
                <a:endParaRPr lang="es-ES" sz="1200" kern="1200" dirty="0">
                  <a:solidFill>
                    <a:schemeClr val="tx1"/>
                  </a:solidFill>
                  <a:effectLs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ea typeface="+mn-ea"/>
                  <a:cs typeface="+mn-cs"/>
                </a:endParaRPr>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8</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3919" indent="-173919">
                  <a:buFontTx/>
                  <a:buChar char="-"/>
                </a:pPr>
                <a:r>
                  <a:rPr lang="es-ES" sz="1600" dirty="0"/>
                  <a:t>No necesariamente la fuerza aplicada tiene que ser en la misma dirección del movimiento. Como vemos en la figura la fuerza que realiza el trabajo en la proyección de la fuerza </a:t>
                </a:r>
                <a14:m>
                  <m:oMath xmlns:m="http://schemas.openxmlformats.org/officeDocument/2006/math">
                    <m:acc>
                      <m:accPr>
                        <m:chr m:val="⃗"/>
                        <m:ctrlPr>
                          <a:rPr lang="es-ES" sz="1600" i="1">
                            <a:latin typeface="Cambria Math" panose="02040503050406030204" pitchFamily="18" charset="0"/>
                          </a:rPr>
                        </m:ctrlPr>
                      </m:accPr>
                      <m:e>
                        <m:r>
                          <a:rPr lang="es-AR" sz="1600" i="1">
                            <a:latin typeface="Cambria Math"/>
                          </a:rPr>
                          <m:t>𝐹</m:t>
                        </m:r>
                      </m:e>
                    </m:acc>
                  </m:oMath>
                </a14:m>
                <a:r>
                  <a:rPr lang="es-ES" sz="1600" dirty="0"/>
                  <a:t> sobre la dirección del desplazamiento de la partícula (</a:t>
                </a:r>
                <a14:m>
                  <m:oMath xmlns:m="http://schemas.openxmlformats.org/officeDocument/2006/math">
                    <m:sSub>
                      <m:sSubPr>
                        <m:ctrlPr>
                          <a:rPr lang="es-AR" sz="1600" i="1">
                            <a:latin typeface="Cambria Math" panose="02040503050406030204" pitchFamily="18" charset="0"/>
                          </a:rPr>
                        </m:ctrlPr>
                      </m:sSubPr>
                      <m:e>
                        <m:r>
                          <m:rPr>
                            <m:sty m:val="p"/>
                          </m:rPr>
                          <a:rPr lang="es-AR" sz="1600">
                            <a:latin typeface="Cambria Math"/>
                          </a:rPr>
                          <m:t>F</m:t>
                        </m:r>
                      </m:e>
                      <m:sub>
                        <m:r>
                          <m:rPr>
                            <m:sty m:val="p"/>
                          </m:rPr>
                          <a:rPr lang="es-AR" sz="1600">
                            <a:latin typeface="Cambria Math"/>
                            <a:ea typeface="Cambria Math"/>
                          </a:rPr>
                          <m:t>x</m:t>
                        </m:r>
                      </m:sub>
                    </m:sSub>
                  </m:oMath>
                </a14:m>
                <a:r>
                  <a:rPr lang="es-ES" sz="1600" dirty="0"/>
                  <a:t> es la que realiza el trabajo)</a:t>
                </a:r>
              </a:p>
              <a:p>
                <a:pPr marL="173919" indent="-173919">
                  <a:buFontTx/>
                  <a:buChar char="-"/>
                </a:pPr>
                <a:endParaRPr lang="es-ES" sz="1600" dirty="0"/>
              </a:p>
              <a:p>
                <a:pPr marL="173919" indent="-173919">
                  <a:buFontTx/>
                  <a:buChar char="-"/>
                </a:pPr>
                <a:r>
                  <a:rPr lang="es-ES" sz="1600" dirty="0"/>
                  <a:t>Las ecuaciones (1) y (2) tiene limitaciones; sólo es aplicable si se cumplen dos condiciones:</a:t>
                </a:r>
              </a:p>
              <a:p>
                <a:pPr marL="637703" lvl="1" indent="-173919">
                  <a:buFontTx/>
                  <a:buChar char="-"/>
                </a:pPr>
                <a:r>
                  <a:rPr lang="es-ES" sz="1600" dirty="0"/>
                  <a:t>La primera es que la fuerza debe mantenerse constante durante la ejecución del trabajo, ya que de variar, la fórmula no permite tomar en cuenta tales variaciones. </a:t>
                </a:r>
              </a:p>
              <a:p>
                <a:pPr marL="637703" lvl="1" indent="-173919">
                  <a:buFontTx/>
                  <a:buChar char="-"/>
                </a:pPr>
                <a:r>
                  <a:rPr lang="es-ES" sz="1600" dirty="0"/>
                  <a:t>La segunda es que el desplazamiento debe ser rectilíneo, ya que de no ser así,  variaría, y la fórmula no puede tomar en cuenta esas variaciones.</a:t>
                </a:r>
              </a:p>
              <a:p>
                <a:pPr marL="173919" indent="-173919" defTabSz="927567">
                  <a:buFontTx/>
                  <a:buChar char="-"/>
                  <a:defRPr/>
                </a:pPr>
                <a:endParaRPr lang="es-ES" sz="1600" dirty="0"/>
              </a:p>
              <a:p>
                <a:pPr marL="173919" indent="-173919" defTabSz="927567">
                  <a:buFontTx/>
                  <a:buChar char="-"/>
                  <a:defRPr/>
                </a:pPr>
                <a:r>
                  <a:rPr lang="es-ES" sz="1600" dirty="0"/>
                  <a:t>Ecuación (3): Si tenemos una trayectoria curva que se extiende desde el punto A hasta el punto B, y que es recorrida por el punto de aplicación de una fuerza F que va variando de módulo y de dirección. Dividiremos la trayectoria en una gran cantidad de pequeños tramos consecutivos </a:t>
                </a:r>
                <a14:m>
                  <m:oMath xmlns:m="http://schemas.openxmlformats.org/officeDocument/2006/math">
                    <m:sSub>
                      <m:sSubPr>
                        <m:ctrlPr>
                          <a:rPr lang="es-ES" sz="1600" i="1">
                            <a:latin typeface="Cambria Math" panose="02040503050406030204" pitchFamily="18" charset="0"/>
                          </a:rPr>
                        </m:ctrlPr>
                      </m:sSubPr>
                      <m:e>
                        <m:r>
                          <a:rPr lang="es-ES" sz="1600" i="1">
                            <a:latin typeface="Cambria Math"/>
                            <a:ea typeface="Cambria Math"/>
                          </a:rPr>
                          <m:t>∆</m:t>
                        </m:r>
                      </m:e>
                      <m:sub>
                        <m:r>
                          <a:rPr lang="es-ES" sz="1600" i="1">
                            <a:latin typeface="Cambria Math"/>
                          </a:rPr>
                          <m:t>𝑙</m:t>
                        </m:r>
                      </m:sub>
                    </m:sSub>
                  </m:oMath>
                </a14:m>
                <a:r>
                  <a:rPr lang="es-ES" sz="1600" dirty="0"/>
                  <a:t> como para suponer que cada uno de ellos es rectilíneo y que la fuerza F permanece constante</a:t>
                </a:r>
              </a:p>
              <a:p>
                <a:pPr marL="173919" indent="-173919">
                  <a:buFontTx/>
                  <a:buChar char="-"/>
                </a:pPr>
                <a:endParaRPr lang="es-ES" sz="1600" dirty="0"/>
              </a:p>
            </p:txBody>
          </p:sp>
        </mc:Choice>
        <mc:Fallback xmlns="">
          <p:sp>
            <p:nvSpPr>
              <p:cNvPr id="3" name="Notes Placeholder 2"/>
              <p:cNvSpPr>
                <a:spLocks noGrp="1"/>
              </p:cNvSpPr>
              <p:nvPr>
                <p:ph type="body" idx="1"/>
              </p:nvPr>
            </p:nvSpPr>
            <p:spPr/>
            <p:txBody>
              <a:bodyPr/>
              <a:lstStyle/>
              <a:p>
                <a:pPr marL="171450" indent="-171450">
                  <a:buFontTx/>
                  <a:buChar char="-"/>
                </a:pPr>
                <a:r>
                  <a:rPr lang="es-ES" sz="1200" dirty="0" smtClean="0"/>
                  <a:t>La </a:t>
                </a:r>
                <a:r>
                  <a:rPr lang="es-ES" sz="1200" dirty="0"/>
                  <a:t>figura muestra una fuerza </a:t>
                </a:r>
                <a:r>
                  <a:rPr lang="es-ES" sz="1200" i="0">
                    <a:latin typeface="Cambria Math"/>
                  </a:rPr>
                  <a:t>𝐹 ⃗</a:t>
                </a:r>
                <a:r>
                  <a:rPr lang="es-ES" sz="1200" dirty="0"/>
                  <a:t> que forma un ángulo </a:t>
                </a:r>
                <a:r>
                  <a:rPr lang="es-ES" sz="1200" i="0" smtClean="0">
                    <a:latin typeface="Cambria Math"/>
                    <a:ea typeface="Cambria Math"/>
                  </a:rPr>
                  <a:t>∅</a:t>
                </a:r>
                <a:r>
                  <a:rPr lang="es-ES" sz="1200" dirty="0" smtClean="0"/>
                  <a:t> </a:t>
                </a:r>
                <a:r>
                  <a:rPr lang="es-ES" sz="1200" dirty="0"/>
                  <a:t>con la dirección </a:t>
                </a:r>
                <a:r>
                  <a:rPr lang="es-ES" sz="1200" dirty="0" smtClean="0"/>
                  <a:t>del vector </a:t>
                </a:r>
                <a:r>
                  <a:rPr lang="es-ES" sz="1200" dirty="0"/>
                  <a:t>desplazamiento </a:t>
                </a:r>
                <a:r>
                  <a:rPr lang="es-ES" sz="1200" i="0" smtClean="0">
                    <a:latin typeface="Cambria Math"/>
                  </a:rPr>
                  <a:t>𝑙</a:t>
                </a:r>
                <a:r>
                  <a:rPr lang="es-ES" sz="1200" i="0">
                    <a:latin typeface="Cambria Math"/>
                  </a:rPr>
                  <a:t> ⃗</a:t>
                </a:r>
                <a:r>
                  <a:rPr lang="es-ES" sz="1200" dirty="0"/>
                  <a:t>. </a:t>
                </a:r>
                <a:endParaRPr lang="es-ES" sz="1200" dirty="0" smtClean="0"/>
              </a:p>
              <a:p>
                <a:pPr marL="171450" indent="-171450">
                  <a:buFontTx/>
                  <a:buChar char="-"/>
                </a:pPr>
                <a:endParaRPr lang="es-ES" sz="1200" b="0" i="0" u="none" strike="noStrike" kern="1200" baseline="0" dirty="0" smtClean="0">
                  <a:solidFill>
                    <a:schemeClr val="tx1"/>
                  </a:solidFill>
                </a:endParaRPr>
              </a:p>
              <a:p>
                <a:pPr marL="171450" indent="-171450">
                  <a:buFontTx/>
                  <a:buChar char="-"/>
                </a:pPr>
                <a:r>
                  <a:rPr lang="es-ES" sz="1200" b="0" i="0" u="none" strike="noStrike" kern="1200" baseline="0" dirty="0" smtClean="0">
                    <a:solidFill>
                      <a:schemeClr val="tx1"/>
                    </a:solidFill>
                  </a:rPr>
                  <a:t>La ecuación de trabajo tiene limitaciones; sólo es aplicable si se cumplen dos condiciones: una que afecta a la fuerza y otra que afecta al desplazamiento. La primera es que la fuerza debe mantenerse constante durante la ejecución del trabajo, ya que de variar, la fórmula no permite tomar en cuenta tales variaciones. La segunda es que el desplazamiento debe ser rectilíneo, ya que de no ser así,  variaría, y la fórmula no puede tomar en cuenta esas variaciones.</a:t>
                </a:r>
                <a:endParaRPr lang="es-ES" sz="1200" kern="1200" dirty="0">
                  <a:solidFill>
                    <a:schemeClr val="tx1"/>
                  </a:solidFill>
                  <a:effectLst/>
                </a:endParaRPr>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9</a:t>
            </a:fld>
            <a:endParaRPr lang="es-ES" dirty="0"/>
          </a:p>
        </p:txBody>
      </p:sp>
    </p:spTree>
    <p:extLst>
      <p:ext uri="{BB962C8B-B14F-4D97-AF65-F5344CB8AC3E}">
        <p14:creationId xmlns:p14="http://schemas.microsoft.com/office/powerpoint/2010/main" val="236388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err="1"/>
              <a:t>Click</a:t>
            </a:r>
            <a:r>
              <a:rPr lang="es-ES" dirty="0"/>
              <a:t> to </a:t>
            </a:r>
            <a:r>
              <a:rPr lang="es-ES" dirty="0" err="1"/>
              <a:t>edit</a:t>
            </a:r>
            <a:r>
              <a:rPr lang="es-ES" dirty="0"/>
              <a:t> Master </a:t>
            </a:r>
            <a:r>
              <a:rPr lang="es-ES" dirty="0" err="1"/>
              <a:t>subtitle</a:t>
            </a:r>
            <a:r>
              <a:rPr lang="es-ES" dirty="0"/>
              <a:t> </a:t>
            </a:r>
            <a:r>
              <a:rPr lang="es-ES" dirty="0" err="1"/>
              <a:t>style</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28300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Content Placeholder 2"/>
          <p:cNvSpPr>
            <a:spLocks noGrp="1"/>
          </p:cNvSpPr>
          <p:nvPr>
            <p:ph idx="1"/>
          </p:nvPr>
        </p:nvSpPr>
        <p:spPr/>
        <p:txBody>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380935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3195329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6187"/>
            <a:ext cx="7467600" cy="1036637"/>
          </a:xfrm>
          <a:prstGeom prst="rect">
            <a:avLst/>
          </a:prstGeom>
        </p:spPr>
        <p:txBody>
          <a:bodyPr vert="horz" lIns="91440" tIns="45720" rIns="91440" bIns="45720" rtlCol="0" anchor="t">
            <a:normAutofit/>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7FB64-017A-48F4-95C5-1AB244DFCFD4}" type="slidenum">
              <a:rPr lang="es-ES" smtClean="0"/>
              <a:t>‹Nº›</a:t>
            </a:fld>
            <a:endParaRPr lang="es-ES"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196187"/>
            <a:ext cx="987425"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p:nvCxnSpPr>
        <p:spPr>
          <a:xfrm>
            <a:off x="0" y="1429010"/>
            <a:ext cx="914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87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8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40516-2E46-4262-9D59-56DF36F234E5}" type="slidenum">
              <a:rPr lang="es-ES" smtClean="0"/>
              <a:t>‹Nº›</a:t>
            </a:fld>
            <a:endParaRPr lang="es-ES" dirty="0"/>
          </a:p>
        </p:txBody>
      </p:sp>
    </p:spTree>
    <p:extLst>
      <p:ext uri="{BB962C8B-B14F-4D97-AF65-F5344CB8AC3E}">
        <p14:creationId xmlns:p14="http://schemas.microsoft.com/office/powerpoint/2010/main" val="1187319249"/>
      </p:ext>
    </p:extLst>
  </p:cSld>
  <p:clrMap bg1="lt1" tx1="dk1" bg2="lt2" tx2="dk2" accent1="accent1" accent2="accent2" accent3="accent3" accent4="accent4" accent5="accent5" accent6="accent6" hlink="hlink" folHlink="folHlink"/>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jpeg"/><Relationship Id="rId10" Type="http://schemas.openxmlformats.org/officeDocument/2006/relationships/image" Target="../media/image5.wmf"/><Relationship Id="rId4" Type="http://schemas.openxmlformats.org/officeDocument/2006/relationships/image" Target="../media/image39.png"/><Relationship Id="rId9" Type="http://schemas.openxmlformats.org/officeDocument/2006/relationships/oleObject" Target="file:///C:\Users\fabricio.otheguy\Google%20Drive\UnLaM%20-%20Fisica\Teoria\UNLaM%20-%20FISICA%20I%20-%20UNIDAD%2003%20V1.0.docx"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4.png"/><Relationship Id="rId7"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3.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jpe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1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6.png"/><Relationship Id="rId7"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4.png"/></Relationships>
</file>

<file path=ppt/slides/_rels/slide1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1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21.xml.rels><?xml version="1.0" encoding="UTF-8" standalone="yes"?>
<Relationships xmlns="http://schemas.openxmlformats.org/package/2006/relationships"><Relationship Id="rId3" Type="http://schemas.openxmlformats.org/officeDocument/2006/relationships/image" Target="../media/image79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2.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8.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1.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8.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0.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0.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121.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4.jpe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UNIDAD 2 – DINÁMICA DE LA PARTÍCULA</a:t>
            </a:r>
            <a:br>
              <a:rPr lang="es-ES" dirty="0"/>
            </a:br>
            <a:endParaRPr lang="es-ES" dirty="0"/>
          </a:p>
        </p:txBody>
      </p:sp>
      <p:sp>
        <p:nvSpPr>
          <p:cNvPr id="3" name="Content Placeholder 2"/>
          <p:cNvSpPr>
            <a:spLocks noGrp="1"/>
          </p:cNvSpPr>
          <p:nvPr>
            <p:ph idx="1"/>
          </p:nvPr>
        </p:nvSpPr>
        <p:spPr/>
        <p:txBody>
          <a:bodyPr>
            <a:normAutofit/>
          </a:bodyPr>
          <a:lstStyle/>
          <a:p>
            <a:r>
              <a:rPr lang="es-ES" sz="2000" dirty="0"/>
              <a:t>Mientras que en la Cinemática se estudiaba el movimiento teniendo en cuenta solo dos aspectos, el espacio y el tiempo. La dinámica del punto también estudia el movimiento pero agrega, a los aspecto citados, la influencia que sobre el mismo ejercen las fuerzas que obran sobre la partícula.</a:t>
            </a:r>
          </a:p>
          <a:p>
            <a:endParaRPr lang="es-ES" sz="2000" dirty="0"/>
          </a:p>
          <a:p>
            <a:pPr marL="0" indent="0" algn="ctr">
              <a:buNone/>
            </a:pPr>
            <a:r>
              <a:rPr lang="es-ES" sz="2000" i="1" dirty="0"/>
              <a:t>La dinámica estudia la relación entre los movimientos y las fuerzas que los causan.</a:t>
            </a:r>
          </a:p>
        </p:txBody>
      </p:sp>
    </p:spTree>
    <p:extLst>
      <p:ext uri="{BB962C8B-B14F-4D97-AF65-F5344CB8AC3E}">
        <p14:creationId xmlns:p14="http://schemas.microsoft.com/office/powerpoint/2010/main" val="41824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Trabajo y energía (2 de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r>
                  <a:rPr lang="es-ES" sz="1800" dirty="0"/>
                  <a:t>Si ahora tenemos una fuerza </a:t>
                </a:r>
                <a14:m>
                  <m:oMath xmlns:m="http://schemas.openxmlformats.org/officeDocument/2006/math">
                    <m:acc>
                      <m:accPr>
                        <m:chr m:val="⃗"/>
                        <m:ctrlPr>
                          <a:rPr lang="es-AR" sz="1800" i="1">
                            <a:latin typeface="Cambria Math" panose="02040503050406030204" pitchFamily="18" charset="0"/>
                          </a:rPr>
                        </m:ctrlPr>
                      </m:accPr>
                      <m:e>
                        <m:r>
                          <m:rPr>
                            <m:sty m:val="p"/>
                          </m:rPr>
                          <a:rPr lang="es-AR" sz="1800">
                            <a:latin typeface="Cambria Math"/>
                          </a:rPr>
                          <m:t>F</m:t>
                        </m:r>
                      </m:e>
                    </m:acc>
                  </m:oMath>
                </a14:m>
                <a:r>
                  <a:rPr lang="es-ES" sz="1800" dirty="0"/>
                  <a:t> constante aplicada a un cuerpo, la cual lo desplaza una distancia </a:t>
                </a:r>
                <a14:m>
                  <m:oMath xmlns:m="http://schemas.openxmlformats.org/officeDocument/2006/math">
                    <m:sSub>
                      <m:sSubPr>
                        <m:ctrlPr>
                          <a:rPr lang="es-AR" sz="1800" i="1">
                            <a:latin typeface="Cambria Math" panose="02040503050406030204" pitchFamily="18" charset="0"/>
                          </a:rPr>
                        </m:ctrlPr>
                      </m:sSubPr>
                      <m:e>
                        <m:r>
                          <a:rPr lang="es-AR" sz="1800">
                            <a:latin typeface="Cambria Math"/>
                            <a:ea typeface="Cambria Math"/>
                          </a:rPr>
                          <m:t>∆</m:t>
                        </m:r>
                      </m:e>
                      <m:sub>
                        <m:r>
                          <m:rPr>
                            <m:sty m:val="p"/>
                          </m:rPr>
                          <a:rPr lang="es-AR" sz="1800">
                            <a:latin typeface="Cambria Math"/>
                          </a:rPr>
                          <m:t>r</m:t>
                        </m:r>
                      </m:sub>
                    </m:sSub>
                  </m:oMath>
                </a14:m>
                <a:endParaRPr lang="es-ES" sz="1800" dirty="0"/>
              </a:p>
              <a:p>
                <a:endParaRPr lang="es-ES" sz="1800" dirty="0"/>
              </a:p>
              <a:p>
                <a:endParaRPr lang="es-ES" sz="1800" dirty="0"/>
              </a:p>
              <a:p>
                <a:endParaRPr lang="es-ES" sz="1800" dirty="0"/>
              </a:p>
              <a:p>
                <a:endParaRPr lang="es-ES" sz="1800" dirty="0"/>
              </a:p>
              <a:p>
                <a:r>
                  <a:rPr lang="es-ES" sz="1800" dirty="0"/>
                  <a:t>Sabemos que el trabajo de la fuerza será </a:t>
                </a:r>
                <a14:m>
                  <m:oMath xmlns:m="http://schemas.openxmlformats.org/officeDocument/2006/math">
                    <m:r>
                      <m:rPr>
                        <m:sty m:val="p"/>
                      </m:rPr>
                      <a:rPr lang="es-ES" sz="1800">
                        <a:latin typeface="Cambria Math"/>
                      </a:rPr>
                      <m:t>W</m:t>
                    </m:r>
                    <m:r>
                      <a:rPr lang="es-ES" sz="1800">
                        <a:latin typeface="Cambria Math"/>
                      </a:rPr>
                      <m:t>=</m:t>
                    </m:r>
                    <m:r>
                      <m:rPr>
                        <m:sty m:val="p"/>
                      </m:rPr>
                      <a:rPr lang="es-AR" sz="1800">
                        <a:latin typeface="Cambria Math"/>
                      </a:rPr>
                      <m:t>F</m:t>
                    </m:r>
                    <m:r>
                      <a:rPr lang="es-AR" sz="1800">
                        <a:latin typeface="Cambria Math"/>
                      </a:rPr>
                      <m:t>∗</m:t>
                    </m:r>
                    <m:sSub>
                      <m:sSubPr>
                        <m:ctrlPr>
                          <a:rPr lang="es-AR" sz="1800" i="1">
                            <a:latin typeface="Cambria Math" panose="02040503050406030204" pitchFamily="18" charset="0"/>
                          </a:rPr>
                        </m:ctrlPr>
                      </m:sSubPr>
                      <m:e>
                        <m:r>
                          <a:rPr lang="es-AR" sz="1800">
                            <a:latin typeface="Cambria Math"/>
                            <a:ea typeface="Cambria Math"/>
                          </a:rPr>
                          <m:t>∆</m:t>
                        </m:r>
                      </m:e>
                      <m:sub>
                        <m:r>
                          <m:rPr>
                            <m:sty m:val="p"/>
                          </m:rPr>
                          <a:rPr lang="es-AR" sz="1800">
                            <a:latin typeface="Cambria Math"/>
                          </a:rPr>
                          <m:t>r</m:t>
                        </m:r>
                      </m:sub>
                    </m:sSub>
                  </m:oMath>
                </a14:m>
                <a:r>
                  <a:rPr lang="es-ES" sz="1800" dirty="0"/>
                  <a:t>  		(1)</a:t>
                </a:r>
              </a:p>
              <a:p>
                <a:r>
                  <a:rPr lang="es-ES" sz="1800" dirty="0"/>
                  <a:t>De acuerdo a la segunda ley de Newton </a:t>
                </a:r>
                <a14:m>
                  <m:oMath xmlns:m="http://schemas.openxmlformats.org/officeDocument/2006/math">
                    <m:nary>
                      <m:naryPr>
                        <m:chr m:val="∑"/>
                        <m:limLoc m:val="undOvr"/>
                        <m:subHide m:val="on"/>
                        <m:supHide m:val="on"/>
                        <m:ctrlPr>
                          <a:rPr lang="es-ES" sz="1800" i="1">
                            <a:latin typeface="Cambria Math" panose="02040503050406030204" pitchFamily="18" charset="0"/>
                          </a:rPr>
                        </m:ctrlPr>
                      </m:naryPr>
                      <m:sub/>
                      <m:sup/>
                      <m:e>
                        <m:acc>
                          <m:accPr>
                            <m:chr m:val="⃗"/>
                            <m:ctrlPr>
                              <a:rPr lang="es-ES" sz="1800" i="1">
                                <a:latin typeface="Cambria Math" panose="02040503050406030204" pitchFamily="18" charset="0"/>
                              </a:rPr>
                            </m:ctrlPr>
                          </m:accPr>
                          <m:e>
                            <m:r>
                              <a:rPr lang="es-ES" sz="1800" i="1">
                                <a:latin typeface="Cambria Math"/>
                              </a:rPr>
                              <m:t>𝐹</m:t>
                            </m:r>
                          </m:e>
                        </m:acc>
                        <m:r>
                          <m:rPr>
                            <m:brk/>
                          </m:rPr>
                          <a:rPr lang="es-ES" sz="1800" i="1">
                            <a:latin typeface="Cambria Math"/>
                          </a:rPr>
                          <m:t>=</m:t>
                        </m:r>
                        <m:acc>
                          <m:accPr>
                            <m:chr m:val="⃗"/>
                            <m:ctrlPr>
                              <a:rPr lang="es-ES" sz="1800" i="1">
                                <a:latin typeface="Cambria Math" panose="02040503050406030204" pitchFamily="18" charset="0"/>
                              </a:rPr>
                            </m:ctrlPr>
                          </m:accPr>
                          <m:e>
                            <m:r>
                              <a:rPr lang="es-AR" sz="1800" b="0" i="1" smtClean="0">
                                <a:latin typeface="Cambria Math"/>
                              </a:rPr>
                              <m:t>𝐹</m:t>
                            </m:r>
                          </m:e>
                        </m:acc>
                        <m:r>
                          <a:rPr lang="es-ES" sz="1800">
                            <a:latin typeface="Cambria Math"/>
                          </a:rPr>
                          <m:t>=</m:t>
                        </m:r>
                        <m:r>
                          <a:rPr lang="es-ES" sz="1800">
                            <a:latin typeface="Cambria Math"/>
                          </a:rPr>
                          <m:t>𝑚</m:t>
                        </m:r>
                        <m:r>
                          <a:rPr lang="es-ES" sz="1800">
                            <a:latin typeface="Cambria Math"/>
                          </a:rPr>
                          <m:t>.</m:t>
                        </m:r>
                        <m:acc>
                          <m:accPr>
                            <m:chr m:val="⃗"/>
                            <m:ctrlPr>
                              <a:rPr lang="es-ES" sz="1800" i="1">
                                <a:latin typeface="Cambria Math" panose="02040503050406030204" pitchFamily="18" charset="0"/>
                              </a:rPr>
                            </m:ctrlPr>
                          </m:accPr>
                          <m:e>
                            <m:r>
                              <a:rPr lang="es-ES" sz="1800" i="1">
                                <a:latin typeface="Cambria Math"/>
                              </a:rPr>
                              <m:t>𝑎</m:t>
                            </m:r>
                          </m:e>
                        </m:acc>
                        <m:r>
                          <a:rPr lang="es-ES" sz="1800" i="1">
                            <a:latin typeface="Cambria Math"/>
                          </a:rPr>
                          <m:t> </m:t>
                        </m:r>
                      </m:e>
                    </m:nary>
                  </m:oMath>
                </a14:m>
                <a:r>
                  <a:rPr lang="es-ES" sz="1800" dirty="0"/>
                  <a:t>	(2)</a:t>
                </a:r>
              </a:p>
              <a:p>
                <a:r>
                  <a:rPr lang="es-ES" sz="1800" dirty="0"/>
                  <a:t>Remplazando la ecuación (2) en la (1) tendremos: </a:t>
                </a:r>
                <a:endParaRPr lang="es-AR" sz="1800" dirty="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s-ES" sz="1800">
                          <a:latin typeface="Cambria Math"/>
                        </a:rPr>
                        <m:t>W</m:t>
                      </m:r>
                      <m:r>
                        <a:rPr lang="es-ES" sz="1800">
                          <a:latin typeface="Cambria Math"/>
                        </a:rPr>
                        <m:t>=</m:t>
                      </m:r>
                      <m:r>
                        <a:rPr lang="es-ES" sz="1800">
                          <a:latin typeface="Cambria Math"/>
                        </a:rPr>
                        <m:t>𝑚</m:t>
                      </m:r>
                      <m:r>
                        <a:rPr lang="es-AR" sz="1800" b="0" i="1" smtClean="0">
                          <a:latin typeface="Cambria Math"/>
                        </a:rPr>
                        <m:t>∗</m:t>
                      </m:r>
                      <m:acc>
                        <m:accPr>
                          <m:chr m:val="⃗"/>
                          <m:ctrlPr>
                            <a:rPr lang="es-ES" sz="1800" i="1">
                              <a:latin typeface="Cambria Math" panose="02040503050406030204" pitchFamily="18" charset="0"/>
                            </a:rPr>
                          </m:ctrlPr>
                        </m:accPr>
                        <m:e>
                          <m:r>
                            <a:rPr lang="es-ES" sz="1800" i="1">
                              <a:latin typeface="Cambria Math"/>
                            </a:rPr>
                            <m:t>𝑎</m:t>
                          </m:r>
                        </m:e>
                      </m:acc>
                      <m:r>
                        <a:rPr lang="es-AR" sz="1800">
                          <a:latin typeface="Cambria Math"/>
                        </a:rPr>
                        <m:t>∗</m:t>
                      </m:r>
                      <m:acc>
                        <m:accPr>
                          <m:chr m:val="⃗"/>
                          <m:ctrlPr>
                            <a:rPr lang="es-AR" sz="1800" i="1" smtClean="0">
                              <a:latin typeface="Cambria Math" panose="02040503050406030204" pitchFamily="18" charset="0"/>
                            </a:rPr>
                          </m:ctrlPr>
                        </m:accPr>
                        <m:e>
                          <m:sSub>
                            <m:sSubPr>
                              <m:ctrlPr>
                                <a:rPr lang="es-AR" sz="1800" i="1">
                                  <a:latin typeface="Cambria Math" panose="02040503050406030204" pitchFamily="18" charset="0"/>
                                </a:rPr>
                              </m:ctrlPr>
                            </m:sSubPr>
                            <m:e>
                              <m:r>
                                <a:rPr lang="es-AR" sz="1800">
                                  <a:latin typeface="Cambria Math"/>
                                  <a:ea typeface="Cambria Math"/>
                                </a:rPr>
                                <m:t>∆</m:t>
                              </m:r>
                            </m:e>
                            <m:sub>
                              <m:r>
                                <m:rPr>
                                  <m:sty m:val="p"/>
                                </m:rPr>
                                <a:rPr lang="es-AR" sz="1800">
                                  <a:latin typeface="Cambria Math"/>
                                </a:rPr>
                                <m:t>r</m:t>
                              </m:r>
                            </m:sub>
                          </m:sSub>
                        </m:e>
                      </m:acc>
                      <m:r>
                        <a:rPr lang="es-AR" sz="1800" b="0" i="1" smtClean="0">
                          <a:latin typeface="Cambria Math"/>
                        </a:rPr>
                        <m:t>=</m:t>
                      </m:r>
                      <m:r>
                        <m:rPr>
                          <m:sty m:val="p"/>
                        </m:rPr>
                        <a:rPr lang="es-AR" sz="1800">
                          <a:latin typeface="Cambria Math"/>
                        </a:rPr>
                        <m:t>m</m:t>
                      </m:r>
                      <m:r>
                        <a:rPr lang="es-ES" sz="1800">
                          <a:latin typeface="Cambria Math"/>
                        </a:rPr>
                        <m:t>∗</m:t>
                      </m:r>
                      <m:f>
                        <m:fPr>
                          <m:ctrlPr>
                            <a:rPr lang="es-AR" sz="1800" i="1">
                              <a:latin typeface="Cambria Math" panose="02040503050406030204" pitchFamily="18" charset="0"/>
                              <a:ea typeface="Cambria Math"/>
                            </a:rPr>
                          </m:ctrlPr>
                        </m:fPr>
                        <m:num>
                          <m:sSup>
                            <m:sSupPr>
                              <m:ctrlPr>
                                <a:rPr lang="es-AR" sz="1800" i="1">
                                  <a:latin typeface="Cambria Math" panose="02040503050406030204" pitchFamily="18" charset="0"/>
                                </a:rPr>
                              </m:ctrlPr>
                            </m:sSupPr>
                            <m:e>
                              <m:sSub>
                                <m:sSubPr>
                                  <m:ctrlPr>
                                    <a:rPr lang="es-AR" sz="1800" i="1">
                                      <a:latin typeface="Cambria Math" panose="02040503050406030204" pitchFamily="18" charset="0"/>
                                    </a:rPr>
                                  </m:ctrlPr>
                                </m:sSubPr>
                                <m:e>
                                  <m:sSup>
                                    <m:sSupPr>
                                      <m:ctrlPr>
                                        <a:rPr lang="es-AR" sz="1800" i="1">
                                          <a:latin typeface="Cambria Math" panose="02040503050406030204" pitchFamily="18" charset="0"/>
                                        </a:rPr>
                                      </m:ctrlPr>
                                    </m:sSupPr>
                                    <m:e>
                                      <m:sSub>
                                        <m:sSubPr>
                                          <m:ctrlPr>
                                            <a:rPr lang="es-AR" sz="1800" i="1">
                                              <a:latin typeface="Cambria Math" panose="02040503050406030204" pitchFamily="18" charset="0"/>
                                            </a:rPr>
                                          </m:ctrlPr>
                                        </m:sSubPr>
                                        <m:e>
                                          <m:r>
                                            <m:rPr>
                                              <m:sty m:val="p"/>
                                            </m:rPr>
                                            <a:rPr lang="es-AR" sz="1800">
                                              <a:latin typeface="Cambria Math"/>
                                            </a:rPr>
                                            <m:t>V</m:t>
                                          </m:r>
                                        </m:e>
                                        <m:sub>
                                          <m:r>
                                            <m:rPr>
                                              <m:sty m:val="p"/>
                                            </m:rPr>
                                            <a:rPr lang="es-AR" sz="1800">
                                              <a:latin typeface="Cambria Math"/>
                                            </a:rPr>
                                            <m:t>f</m:t>
                                          </m:r>
                                        </m:sub>
                                      </m:sSub>
                                    </m:e>
                                    <m:sup>
                                      <m:r>
                                        <a:rPr lang="es-AR" sz="1800">
                                          <a:latin typeface="Cambria Math"/>
                                        </a:rPr>
                                        <m:t>2</m:t>
                                      </m:r>
                                    </m:sup>
                                  </m:sSup>
                                  <m:r>
                                    <a:rPr lang="es-AR" sz="1800">
                                      <a:latin typeface="Cambria Math"/>
                                    </a:rPr>
                                    <m:t>−</m:t>
                                  </m:r>
                                  <m:r>
                                    <m:rPr>
                                      <m:sty m:val="p"/>
                                    </m:rPr>
                                    <a:rPr lang="es-AR" sz="1800">
                                      <a:latin typeface="Cambria Math"/>
                                    </a:rPr>
                                    <m:t>V</m:t>
                                  </m:r>
                                </m:e>
                                <m:sub>
                                  <m:r>
                                    <m:rPr>
                                      <m:sty m:val="p"/>
                                    </m:rPr>
                                    <a:rPr lang="es-AR" sz="1800">
                                      <a:latin typeface="Cambria Math"/>
                                    </a:rPr>
                                    <m:t>o</m:t>
                                  </m:r>
                                </m:sub>
                              </m:sSub>
                            </m:e>
                            <m:sup>
                              <m:r>
                                <a:rPr lang="es-AR" sz="1800">
                                  <a:latin typeface="Cambria Math"/>
                                </a:rPr>
                                <m:t>2</m:t>
                              </m:r>
                            </m:sup>
                          </m:sSup>
                        </m:num>
                        <m:den>
                          <m:r>
                            <a:rPr lang="es-AR" sz="1800">
                              <a:latin typeface="Cambria Math"/>
                              <a:ea typeface="Cambria Math"/>
                            </a:rPr>
                            <m:t>2</m:t>
                          </m:r>
                        </m:den>
                      </m:f>
                      <m:r>
                        <a:rPr lang="es-AR" sz="1800" i="1">
                          <a:latin typeface="Cambria Math"/>
                          <a:ea typeface="Cambria Math"/>
                        </a:rPr>
                        <m:t>=</m:t>
                      </m:r>
                      <m:f>
                        <m:fPr>
                          <m:ctrlPr>
                            <a:rPr lang="es-AR" sz="1800" i="1">
                              <a:latin typeface="Cambria Math" panose="02040503050406030204" pitchFamily="18" charset="0"/>
                              <a:ea typeface="Cambria Math"/>
                            </a:rPr>
                          </m:ctrlPr>
                        </m:fPr>
                        <m:num>
                          <m:r>
                            <a:rPr lang="es-AR" sz="1800" i="1">
                              <a:latin typeface="Cambria Math"/>
                              <a:ea typeface="Cambria Math"/>
                            </a:rPr>
                            <m:t>1</m:t>
                          </m:r>
                        </m:num>
                        <m:den>
                          <m:r>
                            <a:rPr lang="es-AR" sz="1800" i="1">
                              <a:latin typeface="Cambria Math"/>
                              <a:ea typeface="Cambria Math"/>
                            </a:rPr>
                            <m:t>2</m:t>
                          </m:r>
                        </m:den>
                      </m:f>
                      <m:r>
                        <a:rPr lang="es-AR" sz="1800" i="1">
                          <a:latin typeface="Cambria Math"/>
                          <a:ea typeface="Cambria Math"/>
                        </a:rPr>
                        <m:t>∗</m:t>
                      </m:r>
                      <m:r>
                        <a:rPr lang="es-AR" sz="1800" i="1">
                          <a:latin typeface="Cambria Math"/>
                          <a:ea typeface="Cambria Math"/>
                        </a:rPr>
                        <m:t>𝑚</m:t>
                      </m:r>
                      <m:r>
                        <a:rPr lang="es-AR" sz="1800" i="1">
                          <a:latin typeface="Cambria Math"/>
                          <a:ea typeface="Cambria Math"/>
                        </a:rPr>
                        <m:t>∗</m:t>
                      </m:r>
                      <m:sSup>
                        <m:sSupPr>
                          <m:ctrlPr>
                            <a:rPr lang="es-AR" sz="1800" i="1">
                              <a:latin typeface="Cambria Math" panose="02040503050406030204" pitchFamily="18" charset="0"/>
                            </a:rPr>
                          </m:ctrlPr>
                        </m:sSupPr>
                        <m:e>
                          <m:sSub>
                            <m:sSubPr>
                              <m:ctrlPr>
                                <a:rPr lang="es-AR" sz="1800" i="1">
                                  <a:latin typeface="Cambria Math" panose="02040503050406030204" pitchFamily="18" charset="0"/>
                                </a:rPr>
                              </m:ctrlPr>
                            </m:sSubPr>
                            <m:e>
                              <m:r>
                                <m:rPr>
                                  <m:sty m:val="p"/>
                                </m:rPr>
                                <a:rPr lang="es-AR" sz="1800">
                                  <a:latin typeface="Cambria Math"/>
                                </a:rPr>
                                <m:t>V</m:t>
                              </m:r>
                            </m:e>
                            <m:sub>
                              <m:r>
                                <m:rPr>
                                  <m:sty m:val="p"/>
                                </m:rPr>
                                <a:rPr lang="es-AR" sz="1800">
                                  <a:latin typeface="Cambria Math"/>
                                </a:rPr>
                                <m:t>f</m:t>
                              </m:r>
                            </m:sub>
                          </m:sSub>
                        </m:e>
                        <m:sup>
                          <m:r>
                            <a:rPr lang="es-AR" sz="1800">
                              <a:latin typeface="Cambria Math"/>
                            </a:rPr>
                            <m:t>2</m:t>
                          </m:r>
                        </m:sup>
                      </m:sSup>
                      <m:r>
                        <a:rPr lang="es-AR" sz="1800" i="1">
                          <a:latin typeface="Cambria Math"/>
                        </a:rPr>
                        <m:t>−</m:t>
                      </m:r>
                      <m:f>
                        <m:fPr>
                          <m:ctrlPr>
                            <a:rPr lang="es-AR" sz="1800" i="1">
                              <a:latin typeface="Cambria Math" panose="02040503050406030204" pitchFamily="18" charset="0"/>
                              <a:ea typeface="Cambria Math"/>
                            </a:rPr>
                          </m:ctrlPr>
                        </m:fPr>
                        <m:num>
                          <m:r>
                            <a:rPr lang="es-AR" sz="1800" i="1">
                              <a:latin typeface="Cambria Math"/>
                              <a:ea typeface="Cambria Math"/>
                            </a:rPr>
                            <m:t>1</m:t>
                          </m:r>
                        </m:num>
                        <m:den>
                          <m:r>
                            <a:rPr lang="es-AR" sz="1800" i="1">
                              <a:latin typeface="Cambria Math"/>
                              <a:ea typeface="Cambria Math"/>
                            </a:rPr>
                            <m:t>2</m:t>
                          </m:r>
                        </m:den>
                      </m:f>
                      <m:r>
                        <a:rPr lang="es-AR" sz="1800" i="1">
                          <a:latin typeface="Cambria Math"/>
                          <a:ea typeface="Cambria Math"/>
                        </a:rPr>
                        <m:t>∗</m:t>
                      </m:r>
                      <m:r>
                        <a:rPr lang="es-AR" sz="1800" i="1">
                          <a:latin typeface="Cambria Math"/>
                          <a:ea typeface="Cambria Math"/>
                        </a:rPr>
                        <m:t>𝑚</m:t>
                      </m:r>
                      <m:r>
                        <a:rPr lang="es-AR" sz="1800" i="1">
                          <a:latin typeface="Cambria Math"/>
                          <a:ea typeface="Cambria Math"/>
                        </a:rPr>
                        <m:t>∗</m:t>
                      </m:r>
                      <m:sSup>
                        <m:sSupPr>
                          <m:ctrlPr>
                            <a:rPr lang="es-AR" sz="1800" i="1">
                              <a:latin typeface="Cambria Math" panose="02040503050406030204" pitchFamily="18" charset="0"/>
                            </a:rPr>
                          </m:ctrlPr>
                        </m:sSupPr>
                        <m:e>
                          <m:sSub>
                            <m:sSubPr>
                              <m:ctrlPr>
                                <a:rPr lang="es-AR" sz="1800" i="1">
                                  <a:latin typeface="Cambria Math" panose="02040503050406030204" pitchFamily="18" charset="0"/>
                                </a:rPr>
                              </m:ctrlPr>
                            </m:sSubPr>
                            <m:e>
                              <m:r>
                                <m:rPr>
                                  <m:sty m:val="p"/>
                                </m:rPr>
                                <a:rPr lang="es-AR" sz="1800">
                                  <a:latin typeface="Cambria Math"/>
                                </a:rPr>
                                <m:t>V</m:t>
                              </m:r>
                            </m:e>
                            <m:sub>
                              <m:r>
                                <m:rPr>
                                  <m:sty m:val="p"/>
                                </m:rPr>
                                <a:rPr lang="es-AR" sz="1800">
                                  <a:latin typeface="Cambria Math"/>
                                </a:rPr>
                                <m:t>o</m:t>
                              </m:r>
                            </m:sub>
                          </m:sSub>
                        </m:e>
                        <m:sup>
                          <m:r>
                            <a:rPr lang="es-AR" sz="1800">
                              <a:latin typeface="Cambria Math"/>
                            </a:rPr>
                            <m:t>2</m:t>
                          </m:r>
                        </m:sup>
                      </m:sSup>
                    </m:oMath>
                  </m:oMathPara>
                </a14:m>
                <a:endParaRPr lang="es-ES" sz="1800" dirty="0"/>
              </a:p>
              <a:p>
                <a:r>
                  <a:rPr lang="es-ES" sz="1800" dirty="0"/>
                  <a:t>Donde llamaremos Energía Cinética  </a:t>
                </a:r>
                <a:r>
                  <a:rPr lang="es-ES" sz="1800" dirty="0" err="1"/>
                  <a:t>Ec</a:t>
                </a:r>
                <a:r>
                  <a:rPr lang="es-ES" sz="1800" dirty="0"/>
                  <a:t>=</a:t>
                </a:r>
                <a14:m>
                  <m:oMath xmlns:m="http://schemas.openxmlformats.org/officeDocument/2006/math">
                    <m:f>
                      <m:fPr>
                        <m:ctrlPr>
                          <a:rPr lang="es-AR" sz="1800" i="1">
                            <a:latin typeface="Cambria Math" panose="02040503050406030204" pitchFamily="18" charset="0"/>
                            <a:ea typeface="Cambria Math"/>
                          </a:rPr>
                        </m:ctrlPr>
                      </m:fPr>
                      <m:num>
                        <m:r>
                          <a:rPr lang="es-AR" sz="1800" i="1">
                            <a:latin typeface="Cambria Math"/>
                            <a:ea typeface="Cambria Math"/>
                          </a:rPr>
                          <m:t>1</m:t>
                        </m:r>
                      </m:num>
                      <m:den>
                        <m:r>
                          <a:rPr lang="es-AR" sz="1800" i="1">
                            <a:latin typeface="Cambria Math"/>
                            <a:ea typeface="Cambria Math"/>
                          </a:rPr>
                          <m:t>2</m:t>
                        </m:r>
                      </m:den>
                    </m:f>
                    <m:r>
                      <a:rPr lang="es-AR" sz="1800" i="1">
                        <a:latin typeface="Cambria Math"/>
                        <a:ea typeface="Cambria Math"/>
                      </a:rPr>
                      <m:t>∗</m:t>
                    </m:r>
                    <m:r>
                      <a:rPr lang="es-AR" sz="1800" i="1">
                        <a:latin typeface="Cambria Math"/>
                        <a:ea typeface="Cambria Math"/>
                      </a:rPr>
                      <m:t>𝑚</m:t>
                    </m:r>
                    <m:r>
                      <a:rPr lang="es-AR" sz="1800" i="1">
                        <a:latin typeface="Cambria Math"/>
                        <a:ea typeface="Cambria Math"/>
                      </a:rPr>
                      <m:t>∗</m:t>
                    </m:r>
                    <m:sSup>
                      <m:sSupPr>
                        <m:ctrlPr>
                          <a:rPr lang="es-AR" sz="1800" i="1">
                            <a:latin typeface="Cambria Math" panose="02040503050406030204" pitchFamily="18" charset="0"/>
                          </a:rPr>
                        </m:ctrlPr>
                      </m:sSupPr>
                      <m:e>
                        <m:r>
                          <a:rPr lang="es-AR" sz="1800" b="0" i="1" smtClean="0">
                            <a:latin typeface="Cambria Math"/>
                          </a:rPr>
                          <m:t>𝑉</m:t>
                        </m:r>
                      </m:e>
                      <m:sup>
                        <m:r>
                          <a:rPr lang="es-AR" sz="1800">
                            <a:latin typeface="Cambria Math"/>
                          </a:rPr>
                          <m:t>2</m:t>
                        </m:r>
                      </m:sup>
                    </m:sSup>
                  </m:oMath>
                </a14:m>
                <a:endParaRPr lang="es-ES" sz="1800" dirty="0"/>
              </a:p>
              <a:p>
                <a:pPr marL="0" indent="0">
                  <a:buNone/>
                </a:pPr>
                <a:endParaRPr lang="es-ES" sz="1800" dirty="0">
                  <a:latin typeface="Cambria Math"/>
                </a:endParaRPr>
              </a:p>
              <a:p>
                <a:pPr marL="0" indent="0" algn="ctr">
                  <a:buNone/>
                </a:pPr>
                <a14:m>
                  <m:oMath xmlns:m="http://schemas.openxmlformats.org/officeDocument/2006/math">
                    <m:sSub>
                      <m:sSubPr>
                        <m:ctrlPr>
                          <a:rPr lang="es-ES" sz="1800" i="1" smtClean="0">
                            <a:latin typeface="Cambria Math" panose="02040503050406030204" pitchFamily="18" charset="0"/>
                          </a:rPr>
                        </m:ctrlPr>
                      </m:sSubPr>
                      <m:e>
                        <m:r>
                          <m:rPr>
                            <m:sty m:val="p"/>
                          </m:rPr>
                          <a:rPr lang="es-AR" sz="1800" b="0" i="0" smtClean="0">
                            <a:latin typeface="Cambria Math"/>
                          </a:rPr>
                          <m:t>W</m:t>
                        </m:r>
                      </m:e>
                      <m:sub>
                        <m:r>
                          <m:rPr>
                            <m:sty m:val="p"/>
                          </m:rPr>
                          <a:rPr lang="es-AR" sz="1800" b="0" i="0" smtClean="0">
                            <a:latin typeface="Cambria Math"/>
                          </a:rPr>
                          <m:t>Total</m:t>
                        </m:r>
                      </m:sub>
                    </m:sSub>
                    <m:r>
                      <a:rPr lang="es-ES" sz="1800" i="0">
                        <a:latin typeface="Cambria Math"/>
                      </a:rPr>
                      <m:t>=</m:t>
                    </m:r>
                    <m:sSub>
                      <m:sSubPr>
                        <m:ctrlPr>
                          <a:rPr lang="es-ES" sz="1800" i="1" smtClean="0">
                            <a:latin typeface="Cambria Math" panose="02040503050406030204" pitchFamily="18" charset="0"/>
                          </a:rPr>
                        </m:ctrlPr>
                      </m:sSubPr>
                      <m:e>
                        <m:r>
                          <m:rPr>
                            <m:sty m:val="p"/>
                          </m:rPr>
                          <a:rPr lang="es-AR" sz="1800" b="0" i="0" smtClean="0">
                            <a:latin typeface="Cambria Math"/>
                          </a:rPr>
                          <m:t>Ec</m:t>
                        </m:r>
                      </m:e>
                      <m:sub>
                        <m:r>
                          <m:rPr>
                            <m:sty m:val="p"/>
                          </m:rPr>
                          <a:rPr lang="es-AR" sz="1800" b="0" i="0" smtClean="0">
                            <a:latin typeface="Cambria Math"/>
                          </a:rPr>
                          <m:t>f</m:t>
                        </m:r>
                      </m:sub>
                    </m:sSub>
                    <m:r>
                      <a:rPr lang="es-AR" sz="1800" i="0">
                        <a:latin typeface="Cambria Math"/>
                      </a:rPr>
                      <m:t>−</m:t>
                    </m:r>
                    <m:sSub>
                      <m:sSubPr>
                        <m:ctrlPr>
                          <a:rPr lang="es-ES" sz="1800" i="1">
                            <a:latin typeface="Cambria Math" panose="02040503050406030204" pitchFamily="18" charset="0"/>
                          </a:rPr>
                        </m:ctrlPr>
                      </m:sSubPr>
                      <m:e>
                        <m:r>
                          <m:rPr>
                            <m:sty m:val="p"/>
                          </m:rPr>
                          <a:rPr lang="es-AR" sz="1800" i="0">
                            <a:latin typeface="Cambria Math"/>
                          </a:rPr>
                          <m:t>Ec</m:t>
                        </m:r>
                      </m:e>
                      <m:sub>
                        <m:r>
                          <m:rPr>
                            <m:sty m:val="p"/>
                          </m:rPr>
                          <a:rPr lang="es-AR" sz="1800" b="0" i="0" smtClean="0">
                            <a:latin typeface="Cambria Math"/>
                          </a:rPr>
                          <m:t>o</m:t>
                        </m:r>
                      </m:sub>
                    </m:sSub>
                  </m:oMath>
                </a14:m>
                <a:r>
                  <a:rPr lang="es-ES" sz="1800" dirty="0"/>
                  <a:t>       Teorema del Trabajo y la Energía</a:t>
                </a:r>
              </a:p>
              <a:p>
                <a:endParaRPr lang="es-ES" sz="2000" dirty="0"/>
              </a:p>
              <a:p>
                <a:pPr marL="0" indent="0">
                  <a:buNone/>
                </a:pPr>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4"/>
                <a:stretch>
                  <a:fillRect l="-444"/>
                </a:stretch>
              </a:blipFill>
            </p:spPr>
            <p:txBody>
              <a:bodyPr/>
              <a:lstStyle/>
              <a:p>
                <a:r>
                  <a:rPr lang="es-AR">
                    <a:noFill/>
                  </a:rPr>
                  <a:t> </a:t>
                </a:r>
              </a:p>
            </p:txBody>
          </p:sp>
        </mc:Fallback>
      </mc:AlternateContent>
      <p:grpSp>
        <p:nvGrpSpPr>
          <p:cNvPr id="6" name="5 Grupo"/>
          <p:cNvGrpSpPr/>
          <p:nvPr/>
        </p:nvGrpSpPr>
        <p:grpSpPr>
          <a:xfrm>
            <a:off x="2445336" y="2209800"/>
            <a:ext cx="4488864" cy="1068216"/>
            <a:chOff x="4343400" y="3220082"/>
            <a:chExt cx="4488864" cy="1068216"/>
          </a:xfrm>
        </p:grpSpPr>
        <p:sp>
          <p:nvSpPr>
            <p:cNvPr id="7" name="6 Rectángulo"/>
            <p:cNvSpPr/>
            <p:nvPr/>
          </p:nvSpPr>
          <p:spPr>
            <a:xfrm>
              <a:off x="4343400" y="3810000"/>
              <a:ext cx="3852000" cy="76200"/>
            </a:xfrm>
            <a:prstGeom prst="rect">
              <a:avLst/>
            </a:prstGeom>
            <a:blipFill>
              <a:blip r:embed="rId5"/>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8" name="7 Grupo"/>
            <p:cNvGrpSpPr/>
            <p:nvPr/>
          </p:nvGrpSpPr>
          <p:grpSpPr>
            <a:xfrm>
              <a:off x="4423253" y="3220082"/>
              <a:ext cx="1456251" cy="577218"/>
              <a:chOff x="5003416" y="3183378"/>
              <a:chExt cx="1456251" cy="577218"/>
            </a:xfrm>
          </p:grpSpPr>
          <p:sp>
            <p:nvSpPr>
              <p:cNvPr id="23" name="22 Rectángulo"/>
              <p:cNvSpPr/>
              <p:nvPr/>
            </p:nvSpPr>
            <p:spPr>
              <a:xfrm>
                <a:off x="5003416" y="3392296"/>
                <a:ext cx="728115" cy="368300"/>
              </a:xfrm>
              <a:prstGeom prst="rect">
                <a:avLst/>
              </a:prstGeom>
              <a:pattFill prst="ltUpDiag">
                <a:fgClr>
                  <a:schemeClr val="accent1"/>
                </a:fgClr>
                <a:bgClr>
                  <a:schemeClr val="bg1"/>
                </a:bgClr>
              </a:patt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4" name="23 Conector recto de flecha"/>
              <p:cNvCxnSpPr/>
              <p:nvPr/>
            </p:nvCxnSpPr>
            <p:spPr>
              <a:xfrm>
                <a:off x="5367473" y="3576446"/>
                <a:ext cx="883596" cy="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24 Rectángulo"/>
                  <p:cNvSpPr/>
                  <p:nvPr/>
                </p:nvSpPr>
                <p:spPr>
                  <a:xfrm>
                    <a:off x="6138746" y="3183378"/>
                    <a:ext cx="320921"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b="0" i="1" smtClean="0">
                                  <a:latin typeface="Cambria Math" panose="02040503050406030204" pitchFamily="18" charset="0"/>
                                </a:rPr>
                              </m:ctrlPr>
                            </m:accPr>
                            <m:e>
                              <m:r>
                                <m:rPr>
                                  <m:sty m:val="p"/>
                                </m:rPr>
                                <a:rPr lang="es-AR" sz="1400" b="0" i="0" smtClean="0">
                                  <a:latin typeface="Cambria Math"/>
                                </a:rPr>
                                <m:t>F</m:t>
                              </m:r>
                            </m:e>
                          </m:acc>
                        </m:oMath>
                      </m:oMathPara>
                    </a14:m>
                    <a:endParaRPr lang="es-AR" sz="1400" dirty="0"/>
                  </a:p>
                </p:txBody>
              </p:sp>
            </mc:Choice>
            <mc:Fallback xmlns="">
              <p:sp>
                <p:nvSpPr>
                  <p:cNvPr id="25" name="24 Rectángulo"/>
                  <p:cNvSpPr>
                    <a:spLocks noRot="1" noChangeAspect="1" noMove="1" noResize="1" noEditPoints="1" noAdjustHandles="1" noChangeArrowheads="1" noChangeShapeType="1" noTextEdit="1"/>
                  </p:cNvSpPr>
                  <p:nvPr/>
                </p:nvSpPr>
                <p:spPr>
                  <a:xfrm>
                    <a:off x="6138746" y="3183378"/>
                    <a:ext cx="320921" cy="333938"/>
                  </a:xfrm>
                  <a:prstGeom prst="rect">
                    <a:avLst/>
                  </a:prstGeom>
                  <a:blipFill rotWithShape="1">
                    <a:blip r:embed="rId6"/>
                    <a:stretch>
                      <a:fillRect/>
                    </a:stretch>
                  </a:blipFill>
                </p:spPr>
                <p:txBody>
                  <a:bodyPr/>
                  <a:lstStyle/>
                  <a:p>
                    <a:r>
                      <a:rPr lang="es-AR">
                        <a:noFill/>
                      </a:rPr>
                      <a:t> </a:t>
                    </a:r>
                  </a:p>
                </p:txBody>
              </p:sp>
            </mc:Fallback>
          </mc:AlternateContent>
        </p:grpSp>
        <p:grpSp>
          <p:nvGrpSpPr>
            <p:cNvPr id="9" name="8 Grupo"/>
            <p:cNvGrpSpPr/>
            <p:nvPr/>
          </p:nvGrpSpPr>
          <p:grpSpPr>
            <a:xfrm>
              <a:off x="7263690" y="3407338"/>
              <a:ext cx="1568574" cy="389962"/>
              <a:chOff x="5003416" y="3370634"/>
              <a:chExt cx="1568574" cy="389962"/>
            </a:xfrm>
          </p:grpSpPr>
          <p:sp>
            <p:nvSpPr>
              <p:cNvPr id="14" name="13 Rectángulo"/>
              <p:cNvSpPr/>
              <p:nvPr/>
            </p:nvSpPr>
            <p:spPr>
              <a:xfrm>
                <a:off x="5003416" y="3392296"/>
                <a:ext cx="728115" cy="368300"/>
              </a:xfrm>
              <a:prstGeom prst="rect">
                <a:avLst/>
              </a:prstGeom>
              <a:pattFill prst="ltUpDiag">
                <a:fgClr>
                  <a:schemeClr val="accent1"/>
                </a:fgClr>
                <a:bgClr>
                  <a:schemeClr val="bg1"/>
                </a:bgClr>
              </a:patt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14 Conector recto de flecha"/>
              <p:cNvCxnSpPr/>
              <p:nvPr/>
            </p:nvCxnSpPr>
            <p:spPr>
              <a:xfrm>
                <a:off x="5367473" y="3576446"/>
                <a:ext cx="883596" cy="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15 Rectángulo"/>
                  <p:cNvSpPr/>
                  <p:nvPr/>
                </p:nvSpPr>
                <p:spPr>
                  <a:xfrm>
                    <a:off x="6251069" y="3370634"/>
                    <a:ext cx="320921"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b="0" i="1" smtClean="0">
                                  <a:latin typeface="Cambria Math" panose="02040503050406030204" pitchFamily="18" charset="0"/>
                                </a:rPr>
                              </m:ctrlPr>
                            </m:accPr>
                            <m:e>
                              <m:r>
                                <m:rPr>
                                  <m:sty m:val="p"/>
                                </m:rPr>
                                <a:rPr lang="es-AR" sz="1400" b="0" i="0" smtClean="0">
                                  <a:latin typeface="Cambria Math"/>
                                </a:rPr>
                                <m:t>F</m:t>
                              </m:r>
                            </m:e>
                          </m:acc>
                        </m:oMath>
                      </m:oMathPara>
                    </a14:m>
                    <a:endParaRPr lang="es-AR" sz="1400" dirty="0"/>
                  </a:p>
                </p:txBody>
              </p:sp>
            </mc:Choice>
            <mc:Fallback xmlns="">
              <p:sp>
                <p:nvSpPr>
                  <p:cNvPr id="16" name="15 Rectángulo"/>
                  <p:cNvSpPr>
                    <a:spLocks noRot="1" noChangeAspect="1" noMove="1" noResize="1" noEditPoints="1" noAdjustHandles="1" noChangeArrowheads="1" noChangeShapeType="1" noTextEdit="1"/>
                  </p:cNvSpPr>
                  <p:nvPr/>
                </p:nvSpPr>
                <p:spPr>
                  <a:xfrm>
                    <a:off x="6251069" y="3370634"/>
                    <a:ext cx="320921" cy="333938"/>
                  </a:xfrm>
                  <a:prstGeom prst="rect">
                    <a:avLst/>
                  </a:prstGeom>
                  <a:blipFill rotWithShape="1">
                    <a:blip r:embed="rId7"/>
                    <a:stretch>
                      <a:fillRect/>
                    </a:stretch>
                  </a:blipFill>
                </p:spPr>
                <p:txBody>
                  <a:bodyPr/>
                  <a:lstStyle/>
                  <a:p>
                    <a:r>
                      <a:rPr lang="es-AR">
                        <a:noFill/>
                      </a:rPr>
                      <a:t> </a:t>
                    </a:r>
                  </a:p>
                </p:txBody>
              </p:sp>
            </mc:Fallback>
          </mc:AlternateContent>
        </p:grpSp>
        <p:cxnSp>
          <p:nvCxnSpPr>
            <p:cNvPr id="10" name="9 Conector recto de flecha"/>
            <p:cNvCxnSpPr/>
            <p:nvPr/>
          </p:nvCxnSpPr>
          <p:spPr>
            <a:xfrm>
              <a:off x="4743792" y="4051764"/>
              <a:ext cx="2880000" cy="0"/>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4757060" y="3604904"/>
              <a:ext cx="0" cy="540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7620000" y="3604904"/>
              <a:ext cx="0" cy="540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12 Rectángulo"/>
                <p:cNvSpPr/>
                <p:nvPr/>
              </p:nvSpPr>
              <p:spPr>
                <a:xfrm>
                  <a:off x="5947997" y="3918966"/>
                  <a:ext cx="465127"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a:latin typeface="Cambria Math"/>
                                <a:ea typeface="Cambria Math"/>
                              </a:rPr>
                              <m:t>∆</m:t>
                            </m:r>
                          </m:e>
                          <m:sub>
                            <m:r>
                              <m:rPr>
                                <m:sty m:val="p"/>
                              </m:rPr>
                              <a:rPr lang="es-AR">
                                <a:latin typeface="Cambria Math"/>
                              </a:rPr>
                              <m:t>r</m:t>
                            </m:r>
                          </m:sub>
                        </m:sSub>
                      </m:oMath>
                    </m:oMathPara>
                  </a14:m>
                  <a:endParaRPr lang="es-AR" dirty="0"/>
                </a:p>
              </p:txBody>
            </p:sp>
          </mc:Choice>
          <mc:Fallback xmlns="">
            <p:sp>
              <p:nvSpPr>
                <p:cNvPr id="13" name="12 Rectángulo"/>
                <p:cNvSpPr>
                  <a:spLocks noRot="1" noChangeAspect="1" noMove="1" noResize="1" noEditPoints="1" noAdjustHandles="1" noChangeArrowheads="1" noChangeShapeType="1" noTextEdit="1"/>
                </p:cNvSpPr>
                <p:nvPr/>
              </p:nvSpPr>
              <p:spPr>
                <a:xfrm>
                  <a:off x="5947997" y="3918966"/>
                  <a:ext cx="465127" cy="369332"/>
                </a:xfrm>
                <a:prstGeom prst="rect">
                  <a:avLst/>
                </a:prstGeom>
                <a:blipFill rotWithShape="1">
                  <a:blip r:embed="rId8"/>
                  <a:stretch>
                    <a:fillRect/>
                  </a:stretch>
                </a:blipFill>
              </p:spPr>
              <p:txBody>
                <a:bodyPr/>
                <a:lstStyle/>
                <a:p>
                  <a:r>
                    <a:rPr lang="es-AR">
                      <a:noFill/>
                    </a:rPr>
                    <a:t> </a:t>
                  </a:r>
                </a:p>
              </p:txBody>
            </p:sp>
          </mc:Fallback>
        </mc:AlternateContent>
      </p:grpSp>
      <p:sp>
        <p:nvSpPr>
          <p:cNvPr id="4" name="3 Rectángulo"/>
          <p:cNvSpPr/>
          <p:nvPr/>
        </p:nvSpPr>
        <p:spPr>
          <a:xfrm>
            <a:off x="1828800" y="5930900"/>
            <a:ext cx="5486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angle 4"/>
          <p:cNvSpPr/>
          <p:nvPr/>
        </p:nvSpPr>
        <p:spPr>
          <a:xfrm>
            <a:off x="8001000" y="5791200"/>
            <a:ext cx="914400" cy="838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17" name="Object 16"/>
          <p:cNvGraphicFramePr>
            <a:graphicFrameLocks noChangeAspect="1"/>
          </p:cNvGraphicFramePr>
          <p:nvPr>
            <p:extLst>
              <p:ext uri="{D42A27DB-BD31-4B8C-83A1-F6EECF244321}">
                <p14:modId xmlns:p14="http://schemas.microsoft.com/office/powerpoint/2010/main" val="3909424443"/>
              </p:ext>
            </p:extLst>
          </p:nvPr>
        </p:nvGraphicFramePr>
        <p:xfrm>
          <a:off x="8001000" y="5943600"/>
          <a:ext cx="914400" cy="771525"/>
        </p:xfrm>
        <a:graphic>
          <a:graphicData uri="http://schemas.openxmlformats.org/presentationml/2006/ole">
            <mc:AlternateContent xmlns:mc="http://schemas.openxmlformats.org/markup-compatibility/2006">
              <mc:Choice xmlns:v="urn:schemas-microsoft-com:vml" Requires="v">
                <p:oleObj name="Document" showAsIcon="1" r:id="rId9" imgW="914400" imgH="771480" progId="Word.Document.12">
                  <p:link updateAutomatic="1"/>
                </p:oleObj>
              </mc:Choice>
              <mc:Fallback>
                <p:oleObj name="Document" showAsIcon="1" r:id="rId9" imgW="914400" imgH="771480" progId="Word.Document.12">
                  <p:link updateAutomatic="1"/>
                  <p:pic>
                    <p:nvPicPr>
                      <p:cNvPr id="17" name="Object 16"/>
                      <p:cNvPicPr/>
                      <p:nvPr/>
                    </p:nvPicPr>
                    <p:blipFill>
                      <a:blip r:embed="rId10"/>
                      <a:stretch>
                        <a:fillRect/>
                      </a:stretch>
                    </p:blipFill>
                    <p:spPr>
                      <a:xfrm>
                        <a:off x="8001000" y="59436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57400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583147"/>
            <a:ext cx="1409699" cy="1360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5737" y="2218850"/>
            <a:ext cx="1298206" cy="12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Fuerzas conservativas (1 de 4)</a:t>
            </a:r>
          </a:p>
        </p:txBody>
      </p:sp>
      <p:sp>
        <p:nvSpPr>
          <p:cNvPr id="3" name="Content Placeholder 2"/>
          <p:cNvSpPr>
            <a:spLocks noGrp="1"/>
          </p:cNvSpPr>
          <p:nvPr>
            <p:ph idx="1"/>
          </p:nvPr>
        </p:nvSpPr>
        <p:spPr>
          <a:xfrm>
            <a:off x="457200" y="1600200"/>
            <a:ext cx="8229600" cy="5037161"/>
          </a:xfrm>
        </p:spPr>
        <p:txBody>
          <a:bodyPr>
            <a:normAutofit/>
          </a:bodyPr>
          <a:lstStyle/>
          <a:p>
            <a:pPr algn="just"/>
            <a:r>
              <a:rPr lang="es-AR" sz="2000" dirty="0"/>
              <a:t>Existe un reducido y “selecto” grupo de fuerzas que, cuando realizan trabajo, éste goza de algunas propiedades muy particulares:</a:t>
            </a:r>
            <a:endParaRPr lang="es-ES" sz="1600" dirty="0"/>
          </a:p>
        </p:txBody>
      </p:sp>
      <p:sp>
        <p:nvSpPr>
          <p:cNvPr id="4" name="Right Arrow 3">
            <a:hlinkClick r:id="rId5" action="ppaction://hlinksldjump"/>
          </p:cNvPr>
          <p:cNvSpPr/>
          <p:nvPr/>
        </p:nvSpPr>
        <p:spPr>
          <a:xfrm>
            <a:off x="914400" y="2671525"/>
            <a:ext cx="457200" cy="381000"/>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ontent Placeholder 2"/>
          <p:cNvSpPr txBox="1">
            <a:spLocks/>
          </p:cNvSpPr>
          <p:nvPr/>
        </p:nvSpPr>
        <p:spPr>
          <a:xfrm>
            <a:off x="914400" y="2541985"/>
            <a:ext cx="5943601" cy="64008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gn="just">
              <a:buNone/>
            </a:pPr>
            <a:r>
              <a:rPr lang="es-AR" sz="1600" dirty="0"/>
              <a:t>El trabajo de una fuerza conservativa a lo largo de una curva AB es igual y de signo opuesto al trabajo de esa fuerza desde B hasta A, sobre BA.</a:t>
            </a:r>
            <a:endParaRPr lang="es-ES" sz="1600" dirty="0"/>
          </a:p>
        </p:txBody>
      </p:sp>
      <p:sp>
        <p:nvSpPr>
          <p:cNvPr id="6" name="Content Placeholder 2"/>
          <p:cNvSpPr txBox="1">
            <a:spLocks/>
          </p:cNvSpPr>
          <p:nvPr/>
        </p:nvSpPr>
        <p:spPr>
          <a:xfrm>
            <a:off x="914400" y="3943440"/>
            <a:ext cx="5943601" cy="64008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gn="just">
              <a:buNone/>
            </a:pPr>
            <a:r>
              <a:rPr lang="es-AR" sz="1600" dirty="0"/>
              <a:t>El trabajo de una fuerza conservativa entre dos puntos, es independiente del camino seguido; sólo depende de los puntos inicial y final.</a:t>
            </a:r>
          </a:p>
        </p:txBody>
      </p:sp>
      <p:sp>
        <p:nvSpPr>
          <p:cNvPr id="7" name="Content Placeholder 2"/>
          <p:cNvSpPr txBox="1">
            <a:spLocks/>
          </p:cNvSpPr>
          <p:nvPr/>
        </p:nvSpPr>
        <p:spPr>
          <a:xfrm>
            <a:off x="914400" y="5303520"/>
            <a:ext cx="5943601" cy="64008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gn="just">
              <a:buNone/>
            </a:pPr>
            <a:r>
              <a:rPr lang="es-AR" sz="1600" dirty="0"/>
              <a:t>El trabajo que realiza una fuerza conservativa entre los puntos A y B es igual a la diferencia entre los valores que adquiere una función escalar f en esos dos puntos.</a:t>
            </a:r>
            <a:endParaRPr lang="es-ES" sz="1600" dirty="0"/>
          </a:p>
        </p:txBody>
      </p:sp>
      <p:sp>
        <p:nvSpPr>
          <p:cNvPr id="8" name="Right Arrow 7">
            <a:hlinkClick r:id="rId6" action="ppaction://hlinksldjump"/>
          </p:cNvPr>
          <p:cNvSpPr/>
          <p:nvPr/>
        </p:nvSpPr>
        <p:spPr>
          <a:xfrm>
            <a:off x="914400" y="4072980"/>
            <a:ext cx="457200" cy="381000"/>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ight Arrow 8">
            <a:hlinkClick r:id="rId7" action="ppaction://hlinksldjump"/>
          </p:cNvPr>
          <p:cNvSpPr/>
          <p:nvPr/>
        </p:nvSpPr>
        <p:spPr>
          <a:xfrm>
            <a:off x="914400" y="5433060"/>
            <a:ext cx="457200" cy="381000"/>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3" name="Rectangle 12"/>
              <p:cNvSpPr/>
              <p:nvPr/>
            </p:nvSpPr>
            <p:spPr>
              <a:xfrm>
                <a:off x="7162800" y="5433060"/>
                <a:ext cx="15075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W</m:t>
                          </m:r>
                        </m:e>
                        <m:sub>
                          <m:r>
                            <m:rPr>
                              <m:sty m:val="p"/>
                            </m:rPr>
                            <a:rPr lang="es-AR" b="0" i="0" smtClean="0">
                              <a:latin typeface="Cambria Math"/>
                            </a:rPr>
                            <m:t>FC</m:t>
                          </m:r>
                        </m:sub>
                      </m:sSub>
                      <m:r>
                        <a:rPr lang="es-ES" i="0">
                          <a:latin typeface="Cambria Math"/>
                        </a:rPr>
                        <m:t>=</m:t>
                      </m:r>
                      <m:r>
                        <a:rPr lang="es-AR" b="0" i="0" smtClean="0">
                          <a:latin typeface="Cambria Math"/>
                        </a:rPr>
                        <m:t>−</m:t>
                      </m:r>
                      <m:sSub>
                        <m:sSubPr>
                          <m:ctrlPr>
                            <a:rPr lang="es-AR" i="1">
                              <a:latin typeface="Cambria Math" panose="02040503050406030204" pitchFamily="18" charset="0"/>
                            </a:rPr>
                          </m:ctrlPr>
                        </m:sSubPr>
                        <m:e>
                          <m:r>
                            <a:rPr lang="es-AR" i="0">
                              <a:latin typeface="Cambria Math"/>
                              <a:ea typeface="Cambria Math"/>
                            </a:rPr>
                            <m:t>∆</m:t>
                          </m:r>
                          <m:r>
                            <m:rPr>
                              <m:sty m:val="p"/>
                            </m:rPr>
                            <a:rPr lang="es-AR" b="0" i="0" smtClean="0">
                              <a:latin typeface="Cambria Math"/>
                              <a:ea typeface="Cambria Math"/>
                            </a:rPr>
                            <m:t>E</m:t>
                          </m:r>
                        </m:e>
                        <m:sub>
                          <m:r>
                            <m:rPr>
                              <m:sty m:val="p"/>
                            </m:rPr>
                            <a:rPr lang="es-AR" b="0" i="0" smtClean="0">
                              <a:latin typeface="Cambria Math"/>
                            </a:rPr>
                            <m:t>P</m:t>
                          </m:r>
                        </m:sub>
                      </m:sSub>
                    </m:oMath>
                  </m:oMathPara>
                </a14:m>
                <a:endParaRPr lang="es-ES" dirty="0"/>
              </a:p>
            </p:txBody>
          </p:sp>
        </mc:Choice>
        <mc:Fallback xmlns="">
          <p:sp>
            <p:nvSpPr>
              <p:cNvPr id="13" name="Rectangle 12"/>
              <p:cNvSpPr>
                <a:spLocks noRot="1" noChangeAspect="1" noMove="1" noResize="1" noEditPoints="1" noAdjustHandles="1" noChangeArrowheads="1" noChangeShapeType="1" noTextEdit="1"/>
              </p:cNvSpPr>
              <p:nvPr/>
            </p:nvSpPr>
            <p:spPr>
              <a:xfrm>
                <a:off x="7162800" y="5433060"/>
                <a:ext cx="1507592" cy="369332"/>
              </a:xfrm>
              <a:prstGeom prst="rect">
                <a:avLst/>
              </a:prstGeom>
              <a:blipFill rotWithShape="1">
                <a:blip r:embed="rId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64926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Fuerzas conservativas (2 de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pPr algn="just"/>
                <a:r>
                  <a:rPr lang="es-AR" sz="2000" dirty="0"/>
                  <a:t>Los trabajos de ida y regreso sobre el mismo camino</a:t>
                </a:r>
              </a:p>
              <a:p>
                <a:pPr algn="just"/>
                <a:endParaRPr lang="es-AR" sz="2000" i="1" dirty="0">
                  <a:latin typeface="Cambria Math"/>
                </a:endParaRPr>
              </a:p>
              <a:p>
                <a:pPr marL="0" indent="0" algn="just">
                  <a:buNone/>
                </a:pPr>
                <a:endParaRPr lang="es-ES" sz="2000" i="1" dirty="0">
                  <a:latin typeface="Cambria Math"/>
                </a:endParaRPr>
              </a:p>
              <a:p>
                <a:pPr marL="0" indent="0" algn="just">
                  <a:buNone/>
                </a:pPr>
                <a:r>
                  <a:rPr lang="es-ES" sz="2000" i="1" dirty="0">
                    <a:latin typeface="Cambria Math"/>
                  </a:rPr>
                  <a:t>  </a:t>
                </a:r>
              </a:p>
              <a:p>
                <a:pPr marL="0" indent="0" algn="just">
                  <a:buNone/>
                </a:pPr>
                <a:r>
                  <a:rPr lang="es-ES" sz="2000" i="1" dirty="0">
                    <a:latin typeface="Cambria Math"/>
                  </a:rPr>
                  <a:t>                     </a:t>
                </a:r>
                <a14:m>
                  <m:oMath xmlns:m="http://schemas.openxmlformats.org/officeDocument/2006/math">
                    <m:nary>
                      <m:naryPr>
                        <m:ctrlPr>
                          <a:rPr lang="es-ES" sz="2000" i="1" smtClean="0">
                            <a:latin typeface="Cambria Math" panose="02040503050406030204" pitchFamily="18" charset="0"/>
                          </a:rPr>
                        </m:ctrlPr>
                      </m:naryPr>
                      <m:sub>
                        <m:r>
                          <m:rPr>
                            <m:brk m:alnAt="23"/>
                          </m:rPr>
                          <a:rPr lang="es-AR" sz="2000" b="0" i="1" smtClean="0">
                            <a:latin typeface="Cambria Math"/>
                          </a:rPr>
                          <m:t>𝐴</m:t>
                        </m:r>
                        <m:r>
                          <a:rPr lang="es-AR" sz="2000" b="0" i="1" smtClean="0">
                            <a:latin typeface="Cambria Math"/>
                          </a:rPr>
                          <m:t>𝐵</m:t>
                        </m:r>
                      </m:sub>
                      <m:sup/>
                      <m:e>
                        <m:acc>
                          <m:accPr>
                            <m:chr m:val="⃗"/>
                            <m:ctrlPr>
                              <a:rPr lang="es-ES" sz="2000" i="1" smtClean="0">
                                <a:latin typeface="Cambria Math" panose="02040503050406030204" pitchFamily="18" charset="0"/>
                              </a:rPr>
                            </m:ctrlPr>
                          </m:accPr>
                          <m:e>
                            <m:r>
                              <a:rPr lang="es-AR" sz="2000" b="0" i="1" smtClean="0">
                                <a:latin typeface="Cambria Math"/>
                              </a:rPr>
                              <m:t>𝐹</m:t>
                            </m:r>
                          </m:e>
                        </m:acc>
                        <m:r>
                          <m:rPr>
                            <m:brk m:alnAt="23"/>
                          </m:rPr>
                          <a:rPr lang="es-AR" sz="2000" b="0" i="1" smtClean="0">
                            <a:latin typeface="Cambria Math"/>
                          </a:rPr>
                          <m:t> </m:t>
                        </m:r>
                        <m:r>
                          <a:rPr lang="es-AR" sz="2000" b="0" i="1" smtClean="0">
                            <a:latin typeface="Cambria Math"/>
                          </a:rPr>
                          <m:t>𝑥</m:t>
                        </m:r>
                        <m:acc>
                          <m:accPr>
                            <m:chr m:val="⃗"/>
                            <m:ctrlPr>
                              <a:rPr lang="es-AR" sz="2000" b="0" i="1" smtClean="0">
                                <a:latin typeface="Cambria Math" panose="02040503050406030204" pitchFamily="18" charset="0"/>
                              </a:rPr>
                            </m:ctrlPr>
                          </m:accPr>
                          <m:e>
                            <m:r>
                              <a:rPr lang="es-AR" sz="2000" b="0" i="1" smtClean="0">
                                <a:latin typeface="Cambria Math"/>
                              </a:rPr>
                              <m:t>𝑑𝑙</m:t>
                            </m:r>
                          </m:e>
                        </m:acc>
                      </m:e>
                    </m:nary>
                    <m:r>
                      <a:rPr lang="es-ES" sz="2000" i="1">
                        <a:latin typeface="Cambria Math"/>
                      </a:rPr>
                      <m:t>=</m:t>
                    </m:r>
                    <m:r>
                      <a:rPr lang="es-AR" sz="2000" b="0" i="1" smtClean="0">
                        <a:latin typeface="Cambria Math"/>
                      </a:rPr>
                      <m:t>−</m:t>
                    </m:r>
                    <m:nary>
                      <m:naryPr>
                        <m:ctrlPr>
                          <a:rPr lang="es-ES" sz="2000" i="1">
                            <a:latin typeface="Cambria Math" panose="02040503050406030204" pitchFamily="18" charset="0"/>
                          </a:rPr>
                        </m:ctrlPr>
                      </m:naryPr>
                      <m:sub>
                        <m:r>
                          <a:rPr lang="es-AR" sz="2000" i="1">
                            <a:latin typeface="Cambria Math"/>
                          </a:rPr>
                          <m:t>𝐵</m:t>
                        </m:r>
                        <m:r>
                          <a:rPr lang="es-AR" sz="2000" b="0" i="1" smtClean="0">
                            <a:latin typeface="Cambria Math"/>
                          </a:rPr>
                          <m:t>𝐴</m:t>
                        </m:r>
                      </m:sub>
                      <m:sup/>
                      <m:e>
                        <m:acc>
                          <m:accPr>
                            <m:chr m:val="⃗"/>
                            <m:ctrlPr>
                              <a:rPr lang="es-ES" sz="2000" i="1">
                                <a:latin typeface="Cambria Math" panose="02040503050406030204" pitchFamily="18" charset="0"/>
                              </a:rPr>
                            </m:ctrlPr>
                          </m:accPr>
                          <m:e>
                            <m:r>
                              <a:rPr lang="es-AR" sz="2000" i="1">
                                <a:latin typeface="Cambria Math"/>
                              </a:rPr>
                              <m:t>𝐹</m:t>
                            </m:r>
                          </m:e>
                        </m:acc>
                        <m:r>
                          <m:rPr>
                            <m:brk m:alnAt="23"/>
                          </m:rPr>
                          <a:rPr lang="es-AR" sz="2000" i="1">
                            <a:latin typeface="Cambria Math"/>
                          </a:rPr>
                          <m:t> </m:t>
                        </m:r>
                        <m:r>
                          <a:rPr lang="es-AR" sz="2000" i="1">
                            <a:latin typeface="Cambria Math"/>
                          </a:rPr>
                          <m:t>𝑥</m:t>
                        </m:r>
                        <m:acc>
                          <m:accPr>
                            <m:chr m:val="⃗"/>
                            <m:ctrlPr>
                              <a:rPr lang="es-AR" sz="2000" i="1">
                                <a:latin typeface="Cambria Math" panose="02040503050406030204" pitchFamily="18" charset="0"/>
                              </a:rPr>
                            </m:ctrlPr>
                          </m:accPr>
                          <m:e>
                            <m:r>
                              <a:rPr lang="es-AR" sz="2000" i="1">
                                <a:latin typeface="Cambria Math"/>
                              </a:rPr>
                              <m:t>𝑑𝑙</m:t>
                            </m:r>
                          </m:e>
                        </m:acc>
                      </m:e>
                    </m:nary>
                  </m:oMath>
                </a14:m>
                <a:endParaRPr lang="es-AR" sz="2000" dirty="0"/>
              </a:p>
              <a:p>
                <a:pPr marL="457200" lvl="1" indent="0" algn="just">
                  <a:buNone/>
                </a:pPr>
                <a:endParaRPr lang="es-AR" sz="1600" dirty="0"/>
              </a:p>
              <a:p>
                <a:pPr marL="457200" lvl="1" indent="0" algn="just">
                  <a:buNone/>
                </a:pPr>
                <a:endParaRPr lang="es-AR" sz="1600" dirty="0"/>
              </a:p>
              <a:p>
                <a:pPr marL="457200" lvl="1" indent="0" algn="just">
                  <a:buNone/>
                </a:pPr>
                <a:endParaRPr lang="es-AR" sz="1600" dirty="0"/>
              </a:p>
              <a:p>
                <a:pPr marL="457200" lvl="1" indent="0" algn="just">
                  <a:buNone/>
                </a:pPr>
                <a:endParaRPr lang="es-AR"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3"/>
                <a:stretch>
                  <a:fillRect l="-593" t="-605"/>
                </a:stretch>
              </a:blipFill>
            </p:spPr>
            <p:txBody>
              <a:bodyPr/>
              <a:lstStyle/>
              <a:p>
                <a:r>
                  <a:rPr lang="es-AR">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352675"/>
            <a:ext cx="208597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5"/>
          <p:cNvGrpSpPr>
            <a:grpSpLocks/>
          </p:cNvGrpSpPr>
          <p:nvPr/>
        </p:nvGrpSpPr>
        <p:grpSpPr bwMode="auto">
          <a:xfrm>
            <a:off x="228600" y="4724400"/>
            <a:ext cx="8686800" cy="1828800"/>
            <a:chOff x="1390" y="2714"/>
            <a:chExt cx="4558" cy="1565"/>
          </a:xfrm>
        </p:grpSpPr>
        <p:pic>
          <p:nvPicPr>
            <p:cNvPr id="6" name="Picture 6" descr="Newspaper clipping_Small"/>
            <p:cNvPicPr preferRelativeResize="0">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90" y="2714"/>
              <a:ext cx="4558" cy="1565"/>
            </a:xfrm>
            <a:prstGeom prst="rect">
              <a:avLst/>
            </a:prstGeom>
            <a:noFill/>
            <a:effectLst/>
          </p:spPr>
        </p:pic>
        <p:sp>
          <p:nvSpPr>
            <p:cNvPr id="7" name="Text Box 5"/>
            <p:cNvSpPr txBox="1">
              <a:spLocks noChangeArrowheads="1"/>
            </p:cNvSpPr>
            <p:nvPr/>
          </p:nvSpPr>
          <p:spPr bwMode="auto">
            <a:xfrm rot="21431535">
              <a:off x="1814" y="2896"/>
              <a:ext cx="3693" cy="1060"/>
            </a:xfrm>
            <a:prstGeom prst="rect">
              <a:avLst/>
            </a:prstGeom>
            <a:noFill/>
            <a:ln w="6350">
              <a:noFill/>
              <a:miter lim="800000"/>
              <a:headEnd/>
              <a:tailEnd/>
            </a:ln>
            <a:effectLst/>
          </p:spPr>
          <p:txBody>
            <a:bodyPr lIns="45720" rIns="45720" anchor="ctr"/>
            <a:lstStyle/>
            <a:p>
              <a:pPr algn="ctr">
                <a:spcBef>
                  <a:spcPct val="20000"/>
                </a:spcBef>
              </a:pPr>
              <a:r>
                <a:rPr lang="es-AR" dirty="0"/>
                <a:t>El trabajo de una fuerza conservativa a lo largo de una curva AB es igual y de signo opuesto al trabajo de esa fuerza desde B hasta A, sobre BA</a:t>
              </a:r>
              <a:r>
                <a:rPr lang="es-ES" dirty="0"/>
                <a:t>.</a:t>
              </a:r>
            </a:p>
          </p:txBody>
        </p:sp>
      </p:grpSp>
      <p:grpSp>
        <p:nvGrpSpPr>
          <p:cNvPr id="10" name="Group 9"/>
          <p:cNvGrpSpPr/>
          <p:nvPr/>
        </p:nvGrpSpPr>
        <p:grpSpPr>
          <a:xfrm>
            <a:off x="8443663" y="1524000"/>
            <a:ext cx="649537" cy="522932"/>
            <a:chOff x="8443663" y="1524000"/>
            <a:chExt cx="649537" cy="522932"/>
          </a:xfrm>
        </p:grpSpPr>
        <p:sp>
          <p:nvSpPr>
            <p:cNvPr id="8" name="Curved Down Arrow 7">
              <a:hlinkClick r:id="rId6" action="ppaction://hlinksldjump"/>
            </p:cNvPr>
            <p:cNvSpPr/>
            <p:nvPr/>
          </p:nvSpPr>
          <p:spPr>
            <a:xfrm flipH="1">
              <a:off x="8534400" y="1524000"/>
              <a:ext cx="433360" cy="304800"/>
            </a:xfrm>
            <a:prstGeom prst="curved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TextBox 8">
              <a:hlinkClick r:id="rId6" action="ppaction://hlinksldjump"/>
            </p:cNvPr>
            <p:cNvSpPr txBox="1"/>
            <p:nvPr/>
          </p:nvSpPr>
          <p:spPr>
            <a:xfrm>
              <a:off x="8443663" y="1816100"/>
              <a:ext cx="649537" cy="230832"/>
            </a:xfrm>
            <a:prstGeom prst="rect">
              <a:avLst/>
            </a:prstGeom>
            <a:noFill/>
          </p:spPr>
          <p:txBody>
            <a:bodyPr wrap="none" rtlCol="0">
              <a:spAutoFit/>
            </a:bodyPr>
            <a:lstStyle/>
            <a:p>
              <a:r>
                <a:rPr lang="es-ES" sz="900" dirty="0"/>
                <a:t>RETORNO</a:t>
              </a:r>
            </a:p>
          </p:txBody>
        </p:sp>
      </p:grpSp>
    </p:spTree>
    <p:extLst>
      <p:ext uri="{BB962C8B-B14F-4D97-AF65-F5344CB8AC3E}">
        <p14:creationId xmlns:p14="http://schemas.microsoft.com/office/powerpoint/2010/main" val="45118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Fuerzas conservativas (3 de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pPr algn="just"/>
                <a:r>
                  <a:rPr lang="es-AR" sz="2000" dirty="0"/>
                  <a:t>Independencia del trabajo con el camino seguido:</a:t>
                </a:r>
              </a:p>
              <a:p>
                <a:pPr algn="just"/>
                <a:endParaRPr lang="es-AR" sz="2000" dirty="0"/>
              </a:p>
              <a:p>
                <a:pPr algn="just"/>
                <a:endParaRPr lang="es-AR" sz="2000" dirty="0"/>
              </a:p>
              <a:p>
                <a:pPr marL="0" indent="0" algn="just">
                  <a:buNone/>
                </a:pPr>
                <a:endParaRPr lang="es-AR" sz="2000" b="0" i="1" dirty="0">
                  <a:latin typeface="Cambria Math"/>
                </a:endParaRPr>
              </a:p>
              <a:p>
                <a:pPr marL="0" indent="0" algn="just">
                  <a:buNone/>
                </a:pPr>
                <a14:m>
                  <m:oMathPara xmlns:m="http://schemas.openxmlformats.org/officeDocument/2006/math">
                    <m:oMathParaPr>
                      <m:jc m:val="left"/>
                    </m:oMathParaPr>
                    <m:oMath xmlns:m="http://schemas.openxmlformats.org/officeDocument/2006/math">
                      <m:r>
                        <a:rPr lang="es-AR" sz="2000" b="0" i="1" smtClean="0">
                          <a:latin typeface="Cambria Math"/>
                        </a:rPr>
                        <m:t>                            </m:t>
                      </m:r>
                      <m:nary>
                        <m:naryPr>
                          <m:ctrlPr>
                            <a:rPr lang="es-ES" sz="2000" i="1">
                              <a:latin typeface="Cambria Math" panose="02040503050406030204" pitchFamily="18" charset="0"/>
                            </a:rPr>
                          </m:ctrlPr>
                        </m:naryPr>
                        <m:sub>
                          <m:r>
                            <m:rPr>
                              <m:brk m:alnAt="23"/>
                            </m:rPr>
                            <a:rPr lang="es-AR" sz="2000" i="1">
                              <a:latin typeface="Cambria Math"/>
                            </a:rPr>
                            <m:t>𝐴</m:t>
                          </m:r>
                          <m:r>
                            <a:rPr lang="es-AR" sz="2000" b="0" i="1" smtClean="0">
                              <a:latin typeface="Cambria Math"/>
                            </a:rPr>
                            <m:t>𝑂</m:t>
                          </m:r>
                          <m:r>
                            <a:rPr lang="es-AR" sz="2000" i="1">
                              <a:latin typeface="Cambria Math"/>
                            </a:rPr>
                            <m:t>𝐵</m:t>
                          </m:r>
                        </m:sub>
                        <m:sup/>
                        <m:e>
                          <m:acc>
                            <m:accPr>
                              <m:chr m:val="⃗"/>
                              <m:ctrlPr>
                                <a:rPr lang="es-ES" sz="2000" i="1">
                                  <a:latin typeface="Cambria Math" panose="02040503050406030204" pitchFamily="18" charset="0"/>
                                </a:rPr>
                              </m:ctrlPr>
                            </m:accPr>
                            <m:e>
                              <m:r>
                                <a:rPr lang="es-AR" sz="2000" i="1">
                                  <a:latin typeface="Cambria Math"/>
                                </a:rPr>
                                <m:t>𝐹</m:t>
                              </m:r>
                            </m:e>
                          </m:acc>
                          <m:r>
                            <m:rPr>
                              <m:brk m:alnAt="23"/>
                            </m:rPr>
                            <a:rPr lang="es-AR" sz="2000" i="1">
                              <a:latin typeface="Cambria Math"/>
                            </a:rPr>
                            <m:t> </m:t>
                          </m:r>
                          <m:r>
                            <a:rPr lang="es-AR" sz="2000" i="1">
                              <a:latin typeface="Cambria Math"/>
                            </a:rPr>
                            <m:t>𝑥</m:t>
                          </m:r>
                          <m:acc>
                            <m:accPr>
                              <m:chr m:val="⃗"/>
                              <m:ctrlPr>
                                <a:rPr lang="es-AR" sz="2000" i="1">
                                  <a:latin typeface="Cambria Math" panose="02040503050406030204" pitchFamily="18" charset="0"/>
                                </a:rPr>
                              </m:ctrlPr>
                            </m:accPr>
                            <m:e>
                              <m:r>
                                <a:rPr lang="es-AR" sz="2000" i="1">
                                  <a:latin typeface="Cambria Math"/>
                                </a:rPr>
                                <m:t>𝑑𝑙</m:t>
                              </m:r>
                            </m:e>
                          </m:acc>
                        </m:e>
                      </m:nary>
                      <m:r>
                        <a:rPr lang="es-ES" sz="2000" i="1">
                          <a:latin typeface="Cambria Math"/>
                        </a:rPr>
                        <m:t>=</m:t>
                      </m:r>
                      <m:r>
                        <a:rPr lang="es-AR" sz="2000" i="1">
                          <a:latin typeface="Cambria Math"/>
                        </a:rPr>
                        <m:t>−</m:t>
                      </m:r>
                      <m:nary>
                        <m:naryPr>
                          <m:ctrlPr>
                            <a:rPr lang="es-ES" sz="2000" i="1">
                              <a:latin typeface="Cambria Math" panose="02040503050406030204" pitchFamily="18" charset="0"/>
                            </a:rPr>
                          </m:ctrlPr>
                        </m:naryPr>
                        <m:sub>
                          <m:r>
                            <a:rPr lang="es-AR" sz="2000" i="1">
                              <a:latin typeface="Cambria Math"/>
                            </a:rPr>
                            <m:t>𝐵</m:t>
                          </m:r>
                          <m:r>
                            <a:rPr lang="es-AR" sz="2000" b="0" i="1" smtClean="0">
                              <a:latin typeface="Cambria Math"/>
                            </a:rPr>
                            <m:t>𝐴</m:t>
                          </m:r>
                        </m:sub>
                        <m:sup/>
                        <m:e>
                          <m:acc>
                            <m:accPr>
                              <m:chr m:val="⃗"/>
                              <m:ctrlPr>
                                <a:rPr lang="es-ES" sz="2000" i="1">
                                  <a:latin typeface="Cambria Math" panose="02040503050406030204" pitchFamily="18" charset="0"/>
                                </a:rPr>
                              </m:ctrlPr>
                            </m:accPr>
                            <m:e>
                              <m:r>
                                <a:rPr lang="es-AR" sz="2000" i="1">
                                  <a:latin typeface="Cambria Math"/>
                                </a:rPr>
                                <m:t>𝐹</m:t>
                              </m:r>
                            </m:e>
                          </m:acc>
                          <m:r>
                            <m:rPr>
                              <m:brk m:alnAt="23"/>
                            </m:rPr>
                            <a:rPr lang="es-AR" sz="2000" i="1">
                              <a:latin typeface="Cambria Math"/>
                            </a:rPr>
                            <m:t> </m:t>
                          </m:r>
                          <m:r>
                            <a:rPr lang="es-AR" sz="2000" i="1">
                              <a:latin typeface="Cambria Math"/>
                            </a:rPr>
                            <m:t>𝑥</m:t>
                          </m:r>
                          <m:acc>
                            <m:accPr>
                              <m:chr m:val="⃗"/>
                              <m:ctrlPr>
                                <a:rPr lang="es-AR" sz="2000" i="1">
                                  <a:latin typeface="Cambria Math" panose="02040503050406030204" pitchFamily="18" charset="0"/>
                                </a:rPr>
                              </m:ctrlPr>
                            </m:accPr>
                            <m:e>
                              <m:r>
                                <a:rPr lang="es-AR" sz="2000" i="1">
                                  <a:latin typeface="Cambria Math"/>
                                </a:rPr>
                                <m:t>𝑑𝑙</m:t>
                              </m:r>
                            </m:e>
                          </m:acc>
                        </m:e>
                      </m:nary>
                    </m:oMath>
                  </m:oMathPara>
                </a14:m>
                <a:endParaRPr lang="es-AR" sz="2000" dirty="0"/>
              </a:p>
              <a:p>
                <a:pPr lvl="1" algn="just"/>
                <a:endParaRPr lang="es-AR"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3"/>
                <a:stretch>
                  <a:fillRect l="-593" t="-605"/>
                </a:stretch>
              </a:blipFill>
            </p:spPr>
            <p:txBody>
              <a:bodyPr/>
              <a:lstStyle/>
              <a:p>
                <a:r>
                  <a:rPr lang="es-AR">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133600"/>
            <a:ext cx="219075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5"/>
          <p:cNvGrpSpPr>
            <a:grpSpLocks/>
          </p:cNvGrpSpPr>
          <p:nvPr/>
        </p:nvGrpSpPr>
        <p:grpSpPr bwMode="auto">
          <a:xfrm>
            <a:off x="228600" y="4724400"/>
            <a:ext cx="8686800" cy="1828800"/>
            <a:chOff x="1390" y="2714"/>
            <a:chExt cx="4558" cy="1565"/>
          </a:xfrm>
        </p:grpSpPr>
        <p:pic>
          <p:nvPicPr>
            <p:cNvPr id="6" name="Picture 6" descr="Newspaper clipping_Small"/>
            <p:cNvPicPr preferRelativeResize="0">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90" y="2714"/>
              <a:ext cx="4558" cy="1565"/>
            </a:xfrm>
            <a:prstGeom prst="rect">
              <a:avLst/>
            </a:prstGeom>
            <a:noFill/>
            <a:effectLst/>
          </p:spPr>
        </p:pic>
        <p:sp>
          <p:nvSpPr>
            <p:cNvPr id="7" name="Text Box 5"/>
            <p:cNvSpPr txBox="1">
              <a:spLocks noChangeArrowheads="1"/>
            </p:cNvSpPr>
            <p:nvPr/>
          </p:nvSpPr>
          <p:spPr bwMode="auto">
            <a:xfrm rot="21431535">
              <a:off x="1814" y="2896"/>
              <a:ext cx="3693" cy="1060"/>
            </a:xfrm>
            <a:prstGeom prst="rect">
              <a:avLst/>
            </a:prstGeom>
            <a:noFill/>
            <a:ln w="6350">
              <a:noFill/>
              <a:miter lim="800000"/>
              <a:headEnd/>
              <a:tailEnd/>
            </a:ln>
            <a:effectLst/>
          </p:spPr>
          <p:txBody>
            <a:bodyPr lIns="45720" rIns="45720" anchor="ctr"/>
            <a:lstStyle/>
            <a:p>
              <a:pPr algn="ctr">
                <a:spcBef>
                  <a:spcPct val="20000"/>
                </a:spcBef>
              </a:pPr>
              <a:r>
                <a:rPr lang="es-AR" dirty="0"/>
                <a:t>El trabajo de una fuerza conservativa entre dos puntos, es independiente del camino seguido; sólo depende de los puntos inicial y final.</a:t>
              </a:r>
            </a:p>
          </p:txBody>
        </p:sp>
      </p:grpSp>
      <p:grpSp>
        <p:nvGrpSpPr>
          <p:cNvPr id="8" name="Group 7"/>
          <p:cNvGrpSpPr/>
          <p:nvPr/>
        </p:nvGrpSpPr>
        <p:grpSpPr>
          <a:xfrm>
            <a:off x="8443663" y="1524000"/>
            <a:ext cx="649537" cy="522932"/>
            <a:chOff x="8443663" y="1524000"/>
            <a:chExt cx="649537" cy="522932"/>
          </a:xfrm>
        </p:grpSpPr>
        <p:sp>
          <p:nvSpPr>
            <p:cNvPr id="9" name="Curved Down Arrow 8">
              <a:hlinkClick r:id="rId6" action="ppaction://hlinksldjump"/>
            </p:cNvPr>
            <p:cNvSpPr/>
            <p:nvPr/>
          </p:nvSpPr>
          <p:spPr>
            <a:xfrm flipH="1">
              <a:off x="8534400" y="1524000"/>
              <a:ext cx="433360" cy="304800"/>
            </a:xfrm>
            <a:prstGeom prst="curved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TextBox 9">
              <a:hlinkClick r:id="rId6" action="ppaction://hlinksldjump"/>
            </p:cNvPr>
            <p:cNvSpPr txBox="1"/>
            <p:nvPr/>
          </p:nvSpPr>
          <p:spPr>
            <a:xfrm>
              <a:off x="8443663" y="1816100"/>
              <a:ext cx="649537" cy="230832"/>
            </a:xfrm>
            <a:prstGeom prst="rect">
              <a:avLst/>
            </a:prstGeom>
            <a:noFill/>
          </p:spPr>
          <p:txBody>
            <a:bodyPr wrap="none" rtlCol="0">
              <a:spAutoFit/>
            </a:bodyPr>
            <a:lstStyle/>
            <a:p>
              <a:r>
                <a:rPr lang="es-ES" sz="900" dirty="0"/>
                <a:t>RETORNO</a:t>
              </a:r>
            </a:p>
          </p:txBody>
        </p:sp>
      </p:grpSp>
    </p:spTree>
    <p:extLst>
      <p:ext uri="{BB962C8B-B14F-4D97-AF65-F5344CB8AC3E}">
        <p14:creationId xmlns:p14="http://schemas.microsoft.com/office/powerpoint/2010/main" val="126416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Fuerzas conservativas (4 de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pPr algn="just"/>
                <a:r>
                  <a:rPr lang="es-AR" sz="2000" dirty="0"/>
                  <a:t>xxx</a:t>
                </a:r>
              </a:p>
              <a:p>
                <a:pPr algn="just"/>
                <a:endParaRPr lang="es-AR" sz="2000" dirty="0"/>
              </a:p>
              <a:p>
                <a:pPr marL="0" indent="0" algn="just">
                  <a:buNone/>
                </a:pPr>
                <a:endParaRPr lang="es-AR" sz="2000" b="0" i="1" dirty="0">
                  <a:latin typeface="Cambria Math"/>
                </a:endParaRPr>
              </a:p>
              <a:p>
                <a:pPr marL="0" indent="0" algn="just">
                  <a:buNone/>
                </a:pPr>
                <a14:m>
                  <m:oMathPara xmlns:m="http://schemas.openxmlformats.org/officeDocument/2006/math">
                    <m:oMathParaPr>
                      <m:jc m:val="left"/>
                    </m:oMathParaPr>
                    <m:oMath xmlns:m="http://schemas.openxmlformats.org/officeDocument/2006/math">
                      <m:r>
                        <a:rPr lang="es-AR" sz="2000" b="0" i="1" smtClean="0">
                          <a:latin typeface="Cambria Math"/>
                        </a:rPr>
                        <m:t>                            </m:t>
                      </m:r>
                      <m:nary>
                        <m:naryPr>
                          <m:ctrlPr>
                            <a:rPr lang="es-ES" sz="2000" i="1">
                              <a:latin typeface="Cambria Math" panose="02040503050406030204" pitchFamily="18" charset="0"/>
                            </a:rPr>
                          </m:ctrlPr>
                        </m:naryPr>
                        <m:sub>
                          <m:r>
                            <m:rPr>
                              <m:brk m:alnAt="23"/>
                            </m:rPr>
                            <a:rPr lang="es-AR" sz="2000" i="1">
                              <a:latin typeface="Cambria Math"/>
                            </a:rPr>
                            <m:t>𝐴</m:t>
                          </m:r>
                          <m:r>
                            <a:rPr lang="es-AR" sz="2000" b="0" i="1" smtClean="0">
                              <a:latin typeface="Cambria Math"/>
                            </a:rPr>
                            <m:t>𝑂</m:t>
                          </m:r>
                          <m:r>
                            <a:rPr lang="es-AR" sz="2000" i="1">
                              <a:latin typeface="Cambria Math"/>
                            </a:rPr>
                            <m:t>𝐵</m:t>
                          </m:r>
                        </m:sub>
                        <m:sup/>
                        <m:e>
                          <m:acc>
                            <m:accPr>
                              <m:chr m:val="⃗"/>
                              <m:ctrlPr>
                                <a:rPr lang="es-ES" sz="2000" i="1">
                                  <a:latin typeface="Cambria Math" panose="02040503050406030204" pitchFamily="18" charset="0"/>
                                </a:rPr>
                              </m:ctrlPr>
                            </m:accPr>
                            <m:e>
                              <m:r>
                                <a:rPr lang="es-AR" sz="2000" i="1">
                                  <a:latin typeface="Cambria Math"/>
                                </a:rPr>
                                <m:t>𝐹</m:t>
                              </m:r>
                            </m:e>
                          </m:acc>
                          <m:r>
                            <m:rPr>
                              <m:brk m:alnAt="23"/>
                            </m:rPr>
                            <a:rPr lang="es-AR" sz="2000" i="1">
                              <a:latin typeface="Cambria Math"/>
                            </a:rPr>
                            <m:t> </m:t>
                          </m:r>
                          <m:r>
                            <a:rPr lang="es-AR" sz="2000" i="1">
                              <a:latin typeface="Cambria Math"/>
                            </a:rPr>
                            <m:t>𝑥</m:t>
                          </m:r>
                          <m:acc>
                            <m:accPr>
                              <m:chr m:val="⃗"/>
                              <m:ctrlPr>
                                <a:rPr lang="es-AR" sz="2000" i="1">
                                  <a:latin typeface="Cambria Math" panose="02040503050406030204" pitchFamily="18" charset="0"/>
                                </a:rPr>
                              </m:ctrlPr>
                            </m:accPr>
                            <m:e>
                              <m:r>
                                <a:rPr lang="es-AR" sz="2000" i="1">
                                  <a:latin typeface="Cambria Math"/>
                                </a:rPr>
                                <m:t>𝑑𝑙</m:t>
                              </m:r>
                            </m:e>
                          </m:acc>
                        </m:e>
                      </m:nary>
                      <m:r>
                        <a:rPr lang="es-ES" sz="2000" i="1">
                          <a:latin typeface="Cambria Math"/>
                        </a:rPr>
                        <m:t>=</m:t>
                      </m:r>
                      <m:r>
                        <a:rPr lang="es-AR" sz="2000" i="1">
                          <a:latin typeface="Cambria Math"/>
                        </a:rPr>
                        <m:t>−</m:t>
                      </m:r>
                      <m:nary>
                        <m:naryPr>
                          <m:ctrlPr>
                            <a:rPr lang="es-ES" sz="2000" i="1">
                              <a:latin typeface="Cambria Math" panose="02040503050406030204" pitchFamily="18" charset="0"/>
                            </a:rPr>
                          </m:ctrlPr>
                        </m:naryPr>
                        <m:sub>
                          <m:r>
                            <a:rPr lang="es-AR" sz="2000" i="1">
                              <a:latin typeface="Cambria Math"/>
                            </a:rPr>
                            <m:t>𝐵</m:t>
                          </m:r>
                          <m:r>
                            <a:rPr lang="es-AR" sz="2000" b="0" i="1" smtClean="0">
                              <a:latin typeface="Cambria Math"/>
                            </a:rPr>
                            <m:t>𝐴</m:t>
                          </m:r>
                        </m:sub>
                        <m:sup/>
                        <m:e>
                          <m:acc>
                            <m:accPr>
                              <m:chr m:val="⃗"/>
                              <m:ctrlPr>
                                <a:rPr lang="es-ES" sz="2000" i="1">
                                  <a:latin typeface="Cambria Math" panose="02040503050406030204" pitchFamily="18" charset="0"/>
                                </a:rPr>
                              </m:ctrlPr>
                            </m:accPr>
                            <m:e>
                              <m:r>
                                <a:rPr lang="es-AR" sz="2000" i="1">
                                  <a:latin typeface="Cambria Math"/>
                                </a:rPr>
                                <m:t>𝐹</m:t>
                              </m:r>
                            </m:e>
                          </m:acc>
                          <m:r>
                            <m:rPr>
                              <m:brk m:alnAt="23"/>
                            </m:rPr>
                            <a:rPr lang="es-AR" sz="2000" i="1">
                              <a:latin typeface="Cambria Math"/>
                            </a:rPr>
                            <m:t> </m:t>
                          </m:r>
                          <m:r>
                            <a:rPr lang="es-AR" sz="2000" i="1">
                              <a:latin typeface="Cambria Math"/>
                            </a:rPr>
                            <m:t>𝑥</m:t>
                          </m:r>
                          <m:acc>
                            <m:accPr>
                              <m:chr m:val="⃗"/>
                              <m:ctrlPr>
                                <a:rPr lang="es-AR" sz="2000" i="1">
                                  <a:latin typeface="Cambria Math" panose="02040503050406030204" pitchFamily="18" charset="0"/>
                                </a:rPr>
                              </m:ctrlPr>
                            </m:accPr>
                            <m:e>
                              <m:r>
                                <a:rPr lang="es-AR" sz="2000" i="1">
                                  <a:latin typeface="Cambria Math"/>
                                </a:rPr>
                                <m:t>𝑑𝑙</m:t>
                              </m:r>
                            </m:e>
                          </m:acc>
                        </m:e>
                      </m:nary>
                    </m:oMath>
                  </m:oMathPara>
                </a14:m>
                <a:endParaRPr lang="es-AR" sz="2000" dirty="0"/>
              </a:p>
              <a:p>
                <a:pPr lvl="1" algn="just"/>
                <a:endParaRPr lang="es-AR"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3"/>
                <a:stretch>
                  <a:fillRect l="-593" t="-605"/>
                </a:stretch>
              </a:blipFill>
            </p:spPr>
            <p:txBody>
              <a:bodyPr/>
              <a:lstStyle/>
              <a:p>
                <a:r>
                  <a:rPr lang="es-ES">
                    <a:noFill/>
                  </a:rPr>
                  <a:t> </a:t>
                </a:r>
              </a:p>
            </p:txBody>
          </p:sp>
        </mc:Fallback>
      </mc:AlternateContent>
      <p:grpSp>
        <p:nvGrpSpPr>
          <p:cNvPr id="5" name="Group 5"/>
          <p:cNvGrpSpPr>
            <a:grpSpLocks/>
          </p:cNvGrpSpPr>
          <p:nvPr/>
        </p:nvGrpSpPr>
        <p:grpSpPr bwMode="auto">
          <a:xfrm>
            <a:off x="228600" y="4724400"/>
            <a:ext cx="8686800" cy="1828800"/>
            <a:chOff x="1390" y="2714"/>
            <a:chExt cx="4558" cy="1565"/>
          </a:xfrm>
        </p:grpSpPr>
        <p:pic>
          <p:nvPicPr>
            <p:cNvPr id="6" name="Picture 6" descr="Newspaper clipping_Small"/>
            <p:cNvPicPr preferRelativeResize="0">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90" y="2714"/>
              <a:ext cx="4558" cy="1565"/>
            </a:xfrm>
            <a:prstGeom prst="rect">
              <a:avLst/>
            </a:prstGeom>
            <a:noFill/>
            <a:effectLst/>
          </p:spPr>
        </p:pic>
        <p:sp>
          <p:nvSpPr>
            <p:cNvPr id="7" name="Text Box 5"/>
            <p:cNvSpPr txBox="1">
              <a:spLocks noChangeArrowheads="1"/>
            </p:cNvSpPr>
            <p:nvPr/>
          </p:nvSpPr>
          <p:spPr bwMode="auto">
            <a:xfrm rot="21431535">
              <a:off x="1814" y="2896"/>
              <a:ext cx="3693" cy="1060"/>
            </a:xfrm>
            <a:prstGeom prst="rect">
              <a:avLst/>
            </a:prstGeom>
            <a:noFill/>
            <a:ln w="6350">
              <a:noFill/>
              <a:miter lim="800000"/>
              <a:headEnd/>
              <a:tailEnd/>
            </a:ln>
            <a:effectLst/>
          </p:spPr>
          <p:txBody>
            <a:bodyPr lIns="45720" rIns="45720" anchor="ctr"/>
            <a:lstStyle/>
            <a:p>
              <a:pPr algn="ctr">
                <a:spcBef>
                  <a:spcPct val="20000"/>
                </a:spcBef>
              </a:pPr>
              <a:r>
                <a:rPr lang="es-AR" dirty="0"/>
                <a:t>xxx</a:t>
              </a:r>
            </a:p>
          </p:txBody>
        </p:sp>
      </p:grpSp>
      <p:sp>
        <p:nvSpPr>
          <p:cNvPr id="8" name="TextBox 7"/>
          <p:cNvSpPr txBox="1"/>
          <p:nvPr/>
        </p:nvSpPr>
        <p:spPr>
          <a:xfrm rot="2286849">
            <a:off x="7799857" y="427253"/>
            <a:ext cx="1265090" cy="369332"/>
          </a:xfrm>
          <a:prstGeom prst="rect">
            <a:avLst/>
          </a:prstGeom>
          <a:solidFill>
            <a:srgbClr val="FFFF00"/>
          </a:solidFill>
          <a:ln>
            <a:solidFill>
              <a:srgbClr val="FF0000"/>
            </a:solidFill>
            <a:prstDash val="dash"/>
          </a:ln>
        </p:spPr>
        <p:txBody>
          <a:bodyPr wrap="none" rtlCol="0">
            <a:spAutoFit/>
          </a:bodyPr>
          <a:lstStyle/>
          <a:p>
            <a:r>
              <a:rPr lang="es-ES" dirty="0"/>
              <a:t>BORRADOR</a:t>
            </a:r>
          </a:p>
        </p:txBody>
      </p:sp>
      <p:grpSp>
        <p:nvGrpSpPr>
          <p:cNvPr id="9" name="Group 8"/>
          <p:cNvGrpSpPr/>
          <p:nvPr/>
        </p:nvGrpSpPr>
        <p:grpSpPr>
          <a:xfrm>
            <a:off x="8443663" y="1524000"/>
            <a:ext cx="649537" cy="522932"/>
            <a:chOff x="8443663" y="1524000"/>
            <a:chExt cx="649537" cy="522932"/>
          </a:xfrm>
        </p:grpSpPr>
        <p:sp>
          <p:nvSpPr>
            <p:cNvPr id="10" name="Curved Down Arrow 9">
              <a:hlinkClick r:id="rId5" action="ppaction://hlinksldjump"/>
            </p:cNvPr>
            <p:cNvSpPr/>
            <p:nvPr/>
          </p:nvSpPr>
          <p:spPr>
            <a:xfrm flipH="1">
              <a:off x="8534400" y="1524000"/>
              <a:ext cx="433360" cy="304800"/>
            </a:xfrm>
            <a:prstGeom prst="curved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 name="TextBox 10">
              <a:hlinkClick r:id="rId5" action="ppaction://hlinksldjump"/>
            </p:cNvPr>
            <p:cNvSpPr txBox="1"/>
            <p:nvPr/>
          </p:nvSpPr>
          <p:spPr>
            <a:xfrm>
              <a:off x="8443663" y="1816100"/>
              <a:ext cx="649537" cy="230832"/>
            </a:xfrm>
            <a:prstGeom prst="rect">
              <a:avLst/>
            </a:prstGeom>
            <a:noFill/>
          </p:spPr>
          <p:txBody>
            <a:bodyPr wrap="none" rtlCol="0">
              <a:spAutoFit/>
            </a:bodyPr>
            <a:lstStyle/>
            <a:p>
              <a:r>
                <a:rPr lang="es-ES" sz="900" dirty="0"/>
                <a:t>RETORNO</a:t>
              </a:r>
            </a:p>
          </p:txBody>
        </p:sp>
      </p:grpSp>
    </p:spTree>
    <p:extLst>
      <p:ext uri="{BB962C8B-B14F-4D97-AF65-F5344CB8AC3E}">
        <p14:creationId xmlns:p14="http://schemas.microsoft.com/office/powerpoint/2010/main" val="2097834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Energía potencial gravitatoria</a:t>
            </a:r>
          </a:p>
        </p:txBody>
      </p:sp>
      <p:sp>
        <p:nvSpPr>
          <p:cNvPr id="3" name="Content Placeholder 2"/>
          <p:cNvSpPr>
            <a:spLocks noGrp="1"/>
          </p:cNvSpPr>
          <p:nvPr>
            <p:ph idx="1"/>
          </p:nvPr>
        </p:nvSpPr>
        <p:spPr>
          <a:xfrm>
            <a:off x="457200" y="1600200"/>
            <a:ext cx="8229600" cy="4724399"/>
          </a:xfrm>
        </p:spPr>
        <p:txBody>
          <a:bodyPr>
            <a:normAutofit/>
          </a:bodyPr>
          <a:lstStyle/>
          <a:p>
            <a:pPr algn="just"/>
            <a:r>
              <a:rPr lang="es-ES" sz="2000" dirty="0"/>
              <a:t>Si elevamos un cuerpo de peso “P” a una altura H, estaremos realizando un trabajo. Como la fuerza peso es una fuerza conservativa podremos  decir que el trabajo de la fuerza peso será:</a:t>
            </a:r>
          </a:p>
          <a:p>
            <a:pPr algn="just"/>
            <a:endParaRPr lang="es-ES" sz="2000" b="0" i="1" dirty="0">
              <a:latin typeface="Cambria Math"/>
            </a:endParaRPr>
          </a:p>
          <a:p>
            <a:pPr algn="just"/>
            <a:endParaRPr lang="es-ES" sz="2000" i="1" dirty="0">
              <a:latin typeface="Cambria Math"/>
            </a:endParaRPr>
          </a:p>
          <a:p>
            <a:pPr algn="just"/>
            <a:endParaRPr lang="es-ES" sz="2000" b="0" i="1" dirty="0">
              <a:latin typeface="Cambria Math"/>
            </a:endParaRPr>
          </a:p>
          <a:p>
            <a:pPr algn="just"/>
            <a:endParaRPr lang="es-ES" sz="2000" i="1" dirty="0">
              <a:latin typeface="Cambria Math"/>
            </a:endParaRPr>
          </a:p>
          <a:p>
            <a:pPr algn="just"/>
            <a:endParaRPr lang="es-ES" sz="2000" b="0" i="1" dirty="0">
              <a:latin typeface="Cambria Math"/>
            </a:endParaRPr>
          </a:p>
          <a:p>
            <a:pPr algn="just"/>
            <a:endParaRPr lang="es-ES" sz="2000" i="1" dirty="0">
              <a:latin typeface="Cambria Math"/>
            </a:endParaRPr>
          </a:p>
          <a:p>
            <a:pPr algn="just"/>
            <a:endParaRPr lang="es-ES" sz="2000" b="0" i="1" dirty="0">
              <a:latin typeface="Cambria Math"/>
            </a:endParaRPr>
          </a:p>
          <a:p>
            <a:pPr algn="just"/>
            <a:r>
              <a:rPr lang="es-ES" sz="2000" dirty="0"/>
              <a:t>Definimos a la Energía potencial Gravitatoria como:</a:t>
            </a:r>
            <a:endParaRPr lang="es-AR" sz="2000" dirty="0"/>
          </a:p>
        </p:txBody>
      </p:sp>
      <p:sp>
        <p:nvSpPr>
          <p:cNvPr id="4" name="6 Rectángulo"/>
          <p:cNvSpPr/>
          <p:nvPr/>
        </p:nvSpPr>
        <p:spPr>
          <a:xfrm>
            <a:off x="6477000" y="5791200"/>
            <a:ext cx="1280160" cy="76200"/>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Oval 6"/>
          <p:cNvSpPr/>
          <p:nvPr/>
        </p:nvSpPr>
        <p:spPr>
          <a:xfrm>
            <a:off x="6629400" y="4724400"/>
            <a:ext cx="152400" cy="1524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12 Conector recto de flecha"/>
          <p:cNvCxnSpPr/>
          <p:nvPr/>
        </p:nvCxnSpPr>
        <p:spPr>
          <a:xfrm>
            <a:off x="6705600" y="4876800"/>
            <a:ext cx="0" cy="914400"/>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629400" y="3810000"/>
            <a:ext cx="152400" cy="1524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2 Conector recto de flecha"/>
          <p:cNvCxnSpPr/>
          <p:nvPr/>
        </p:nvCxnSpPr>
        <p:spPr>
          <a:xfrm>
            <a:off x="7239000" y="3911600"/>
            <a:ext cx="0" cy="1874520"/>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14 Conector recto"/>
          <p:cNvCxnSpPr/>
          <p:nvPr/>
        </p:nvCxnSpPr>
        <p:spPr>
          <a:xfrm>
            <a:off x="6771599" y="3886200"/>
            <a:ext cx="690962"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7047010" y="4670897"/>
                <a:ext cx="410882" cy="358303"/>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r>
                            <a:rPr lang="es-AR" sz="1600" b="0" i="1" smtClean="0">
                              <a:latin typeface="Cambria Math"/>
                            </a:rPr>
                            <m:t>𝑌</m:t>
                          </m:r>
                        </m:e>
                        <m:sub>
                          <m:r>
                            <a:rPr lang="es-AR" sz="1600" b="0" i="1" smtClean="0">
                              <a:latin typeface="Cambria Math"/>
                            </a:rPr>
                            <m:t>𝑓</m:t>
                          </m:r>
                        </m:sub>
                      </m:sSub>
                    </m:oMath>
                  </m:oMathPara>
                </a14:m>
                <a:endParaRPr lang="es-ES" sz="1600" dirty="0"/>
              </a:p>
            </p:txBody>
          </p:sp>
        </mc:Choice>
        <mc:Fallback xmlns="">
          <p:sp>
            <p:nvSpPr>
              <p:cNvPr id="14" name="Rectangle 13"/>
              <p:cNvSpPr>
                <a:spLocks noRot="1" noChangeAspect="1" noMove="1" noResize="1" noEditPoints="1" noAdjustHandles="1" noChangeArrowheads="1" noChangeShapeType="1" noTextEdit="1"/>
              </p:cNvSpPr>
              <p:nvPr/>
            </p:nvSpPr>
            <p:spPr>
              <a:xfrm>
                <a:off x="7047010" y="4670897"/>
                <a:ext cx="410882" cy="358303"/>
              </a:xfrm>
              <a:prstGeom prst="rect">
                <a:avLst/>
              </a:prstGeom>
              <a:blipFill rotWithShape="1">
                <a:blip r:embed="rId4"/>
                <a:stretch>
                  <a:fillRect b="-508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515100" y="5208032"/>
                <a:ext cx="387478" cy="338554"/>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r>
                            <a:rPr lang="es-AR" sz="1600" b="0" i="1" smtClean="0">
                              <a:latin typeface="Cambria Math"/>
                            </a:rPr>
                            <m:t>𝑌</m:t>
                          </m:r>
                        </m:e>
                        <m:sub>
                          <m:r>
                            <a:rPr lang="es-AR" sz="1600" b="0" i="1" smtClean="0">
                              <a:latin typeface="Cambria Math"/>
                            </a:rPr>
                            <m:t>𝑖</m:t>
                          </m:r>
                        </m:sub>
                      </m:sSub>
                    </m:oMath>
                  </m:oMathPara>
                </a14:m>
                <a:endParaRPr lang="es-ES" sz="1600" dirty="0"/>
              </a:p>
            </p:txBody>
          </p:sp>
        </mc:Choice>
        <mc:Fallback xmlns="">
          <p:sp>
            <p:nvSpPr>
              <p:cNvPr id="15" name="Rectangle 14"/>
              <p:cNvSpPr>
                <a:spLocks noRot="1" noChangeAspect="1" noMove="1" noResize="1" noEditPoints="1" noAdjustHandles="1" noChangeArrowheads="1" noChangeShapeType="1" noTextEdit="1"/>
              </p:cNvSpPr>
              <p:nvPr/>
            </p:nvSpPr>
            <p:spPr>
              <a:xfrm>
                <a:off x="6515100" y="5208032"/>
                <a:ext cx="387478" cy="338554"/>
              </a:xfrm>
              <a:prstGeom prst="rect">
                <a:avLst/>
              </a:prstGeom>
              <a:blipFill rotWithShape="1">
                <a:blip r:embed="rId5"/>
                <a:stretch>
                  <a:fillRect/>
                </a:stretch>
              </a:blipFill>
            </p:spPr>
            <p:txBody>
              <a:bodyPr/>
              <a:lstStyle/>
              <a:p>
                <a:r>
                  <a:rPr lang="es-ES">
                    <a:noFill/>
                  </a:rPr>
                  <a:t> </a:t>
                </a:r>
              </a:p>
            </p:txBody>
          </p:sp>
        </mc:Fallback>
      </mc:AlternateContent>
      <p:sp>
        <p:nvSpPr>
          <p:cNvPr id="16" name="Oval 15"/>
          <p:cNvSpPr/>
          <p:nvPr/>
        </p:nvSpPr>
        <p:spPr>
          <a:xfrm>
            <a:off x="8382000" y="4572000"/>
            <a:ext cx="152400" cy="1524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14 Conector recto de flecha"/>
          <p:cNvCxnSpPr/>
          <p:nvPr/>
        </p:nvCxnSpPr>
        <p:spPr>
          <a:xfrm>
            <a:off x="8477250" y="4670897"/>
            <a:ext cx="0" cy="537135"/>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8079577" y="5149334"/>
                <a:ext cx="72532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600" i="1">
                          <a:latin typeface="Cambria Math"/>
                        </a:rPr>
                        <m:t>𝑚</m:t>
                      </m:r>
                      <m:r>
                        <a:rPr lang="es-ES" sz="1600" i="1">
                          <a:latin typeface="Cambria Math"/>
                        </a:rPr>
                        <m:t>∗</m:t>
                      </m:r>
                      <m:r>
                        <a:rPr lang="es-ES" sz="1600" i="1">
                          <a:latin typeface="Cambria Math"/>
                        </a:rPr>
                        <m:t>𝑔</m:t>
                      </m:r>
                    </m:oMath>
                  </m:oMathPara>
                </a14:m>
                <a:endParaRPr lang="es-ES" sz="1600" dirty="0"/>
              </a:p>
            </p:txBody>
          </p:sp>
        </mc:Choice>
        <mc:Fallback xmlns="">
          <p:sp>
            <p:nvSpPr>
              <p:cNvPr id="19" name="Rectangle 18"/>
              <p:cNvSpPr>
                <a:spLocks noRot="1" noChangeAspect="1" noMove="1" noResize="1" noEditPoints="1" noAdjustHandles="1" noChangeArrowheads="1" noChangeShapeType="1" noTextEdit="1"/>
              </p:cNvSpPr>
              <p:nvPr/>
            </p:nvSpPr>
            <p:spPr>
              <a:xfrm>
                <a:off x="8079577" y="5149334"/>
                <a:ext cx="725327" cy="338554"/>
              </a:xfrm>
              <a:prstGeom prst="rect">
                <a:avLst/>
              </a:prstGeom>
              <a:blipFill rotWithShape="1">
                <a:blip r:embed="rId6"/>
                <a:stretch>
                  <a:fillRect b="-3636"/>
                </a:stretch>
              </a:blipFill>
            </p:spPr>
            <p:txBody>
              <a:bodyPr/>
              <a:lstStyle/>
              <a:p>
                <a:r>
                  <a:rPr lang="es-ES">
                    <a:noFill/>
                  </a:rPr>
                  <a:t> </a:t>
                </a:r>
              </a:p>
            </p:txBody>
          </p:sp>
        </mc:Fallback>
      </mc:AlternateContent>
      <p:cxnSp>
        <p:nvCxnSpPr>
          <p:cNvPr id="20" name="29 Conector recto de flecha"/>
          <p:cNvCxnSpPr/>
          <p:nvPr/>
        </p:nvCxnSpPr>
        <p:spPr>
          <a:xfrm flipV="1">
            <a:off x="8458200" y="3962400"/>
            <a:ext cx="0" cy="60464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31 Rectángulo"/>
              <p:cNvSpPr/>
              <p:nvPr/>
            </p:nvSpPr>
            <p:spPr>
              <a:xfrm>
                <a:off x="8449863" y="3948304"/>
                <a:ext cx="406906" cy="3275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sz="1400" i="1">
                              <a:latin typeface="Cambria Math" panose="02040503050406030204" pitchFamily="18" charset="0"/>
                            </a:rPr>
                          </m:ctrlPr>
                        </m:sSubPr>
                        <m:e>
                          <m:r>
                            <m:rPr>
                              <m:sty m:val="p"/>
                            </m:rPr>
                            <a:rPr lang="es-AR" sz="1400">
                              <a:latin typeface="Cambria Math"/>
                            </a:rPr>
                            <m:t>d</m:t>
                          </m:r>
                        </m:e>
                        <m:sub>
                          <m:r>
                            <m:rPr>
                              <m:sty m:val="p"/>
                            </m:rPr>
                            <a:rPr lang="es-AR" sz="1400">
                              <a:latin typeface="Cambria Math"/>
                            </a:rPr>
                            <m:t>y</m:t>
                          </m:r>
                        </m:sub>
                      </m:sSub>
                    </m:oMath>
                  </m:oMathPara>
                </a14:m>
                <a:endParaRPr lang="es-AR" sz="1400" dirty="0"/>
              </a:p>
            </p:txBody>
          </p:sp>
        </mc:Choice>
        <mc:Fallback xmlns="">
          <p:sp>
            <p:nvSpPr>
              <p:cNvPr id="21" name="31 Rectángulo"/>
              <p:cNvSpPr>
                <a:spLocks noRot="1" noChangeAspect="1" noMove="1" noResize="1" noEditPoints="1" noAdjustHandles="1" noChangeArrowheads="1" noChangeShapeType="1" noTextEdit="1"/>
              </p:cNvSpPr>
              <p:nvPr/>
            </p:nvSpPr>
            <p:spPr>
              <a:xfrm>
                <a:off x="8449863" y="3948304"/>
                <a:ext cx="406906" cy="327590"/>
              </a:xfrm>
              <a:prstGeom prst="rect">
                <a:avLst/>
              </a:prstGeom>
              <a:blipFill rotWithShape="1">
                <a:blip r:embed="rId7"/>
                <a:stretch>
                  <a:fillRect b="-1887"/>
                </a:stretch>
              </a:blipFill>
            </p:spPr>
            <p:txBody>
              <a:bodyPr/>
              <a:lstStyle/>
              <a:p>
                <a:r>
                  <a:rPr lang="es-ES">
                    <a:noFill/>
                  </a:rPr>
                  <a:t> </a:t>
                </a:r>
              </a:p>
            </p:txBody>
          </p:sp>
        </mc:Fallback>
      </mc:AlternateContent>
      <p:grpSp>
        <p:nvGrpSpPr>
          <p:cNvPr id="24" name="Group 23"/>
          <p:cNvGrpSpPr/>
          <p:nvPr/>
        </p:nvGrpSpPr>
        <p:grpSpPr>
          <a:xfrm>
            <a:off x="8268076" y="4495800"/>
            <a:ext cx="398569" cy="304800"/>
            <a:chOff x="8458200" y="4419600"/>
            <a:chExt cx="398569" cy="304800"/>
          </a:xfrm>
        </p:grpSpPr>
        <p:sp>
          <p:nvSpPr>
            <p:cNvPr id="22" name="Arc 21"/>
            <p:cNvSpPr/>
            <p:nvPr/>
          </p:nvSpPr>
          <p:spPr>
            <a:xfrm>
              <a:off x="8458200" y="4419600"/>
              <a:ext cx="398569" cy="3048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3" name="Arc 22"/>
            <p:cNvSpPr/>
            <p:nvPr/>
          </p:nvSpPr>
          <p:spPr>
            <a:xfrm flipV="1">
              <a:off x="8458200" y="4419600"/>
              <a:ext cx="398569" cy="3048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mc:AlternateContent xmlns:mc="http://schemas.openxmlformats.org/markup-compatibility/2006" xmlns:a14="http://schemas.microsoft.com/office/drawing/2010/main">
        <mc:Choice Requires="a14">
          <p:sp>
            <p:nvSpPr>
              <p:cNvPr id="25" name="19 Rectángulo"/>
              <p:cNvSpPr/>
              <p:nvPr/>
            </p:nvSpPr>
            <p:spPr>
              <a:xfrm>
                <a:off x="8587107" y="4486275"/>
                <a:ext cx="35939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600">
                          <a:latin typeface="Cambria Math"/>
                          <a:ea typeface="Cambria Math"/>
                        </a:rPr>
                        <m:t>∅</m:t>
                      </m:r>
                    </m:oMath>
                  </m:oMathPara>
                </a14:m>
                <a:endParaRPr lang="es-AR" sz="1600" dirty="0"/>
              </a:p>
            </p:txBody>
          </p:sp>
        </mc:Choice>
        <mc:Fallback xmlns="">
          <p:sp>
            <p:nvSpPr>
              <p:cNvPr id="25" name="19 Rectángulo"/>
              <p:cNvSpPr>
                <a:spLocks noRot="1" noChangeAspect="1" noMove="1" noResize="1" noEditPoints="1" noAdjustHandles="1" noChangeArrowheads="1" noChangeShapeType="1" noTextEdit="1"/>
              </p:cNvSpPr>
              <p:nvPr/>
            </p:nvSpPr>
            <p:spPr>
              <a:xfrm>
                <a:off x="8587107" y="4486275"/>
                <a:ext cx="359394" cy="338554"/>
              </a:xfrm>
              <a:prstGeom prst="rect">
                <a:avLst/>
              </a:prstGeom>
              <a:blipFill rotWithShape="1">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778107" y="3228643"/>
                <a:ext cx="5250925" cy="7492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W</m:t>
                          </m:r>
                        </m:e>
                        <m:sub>
                          <m:r>
                            <m:rPr>
                              <m:sty m:val="p"/>
                            </m:rPr>
                            <a:rPr lang="es-AR" b="0" i="0" smtClean="0">
                              <a:latin typeface="Cambria Math"/>
                            </a:rPr>
                            <m:t>m</m:t>
                          </m:r>
                          <m:r>
                            <a:rPr lang="es-AR" b="0" i="0" smtClean="0">
                              <a:latin typeface="Cambria Math"/>
                            </a:rPr>
                            <m:t>∗</m:t>
                          </m:r>
                          <m:r>
                            <m:rPr>
                              <m:sty m:val="p"/>
                            </m:rPr>
                            <a:rPr lang="es-AR" b="0" i="0" smtClean="0">
                              <a:latin typeface="Cambria Math"/>
                            </a:rPr>
                            <m:t>g</m:t>
                          </m:r>
                        </m:sub>
                      </m:sSub>
                      <m:r>
                        <a:rPr lang="es-ES" i="0">
                          <a:latin typeface="Cambria Math"/>
                        </a:rPr>
                        <m:t>=</m:t>
                      </m:r>
                      <m:nary>
                        <m:naryPr>
                          <m:ctrlPr>
                            <a:rPr lang="es-ES" i="1">
                              <a:latin typeface="Cambria Math" panose="02040503050406030204" pitchFamily="18" charset="0"/>
                            </a:rPr>
                          </m:ctrlPr>
                        </m:naryPr>
                        <m:sub>
                          <m:sSub>
                            <m:sSubPr>
                              <m:ctrlPr>
                                <a:rPr lang="es-ES" i="1">
                                  <a:latin typeface="Cambria Math" panose="02040503050406030204" pitchFamily="18" charset="0"/>
                                </a:rPr>
                              </m:ctrlPr>
                            </m:sSubPr>
                            <m:e>
                              <m:r>
                                <m:rPr>
                                  <m:sty m:val="p"/>
                                </m:rPr>
                                <a:rPr lang="es-AR" i="0">
                                  <a:latin typeface="Cambria Math"/>
                                </a:rPr>
                                <m:t>Y</m:t>
                              </m:r>
                            </m:e>
                            <m:sub>
                              <m:r>
                                <m:rPr>
                                  <m:sty m:val="p"/>
                                </m:rPr>
                                <a:rPr lang="es-AR" b="0" i="0" smtClean="0">
                                  <a:latin typeface="Cambria Math"/>
                                </a:rPr>
                                <m:t>o</m:t>
                              </m:r>
                            </m:sub>
                          </m:sSub>
                        </m:sub>
                        <m:sup>
                          <m:sSub>
                            <m:sSubPr>
                              <m:ctrlPr>
                                <a:rPr lang="es-ES" i="1">
                                  <a:latin typeface="Cambria Math" panose="02040503050406030204" pitchFamily="18" charset="0"/>
                                </a:rPr>
                              </m:ctrlPr>
                            </m:sSubPr>
                            <m:e>
                              <m:r>
                                <m:rPr>
                                  <m:sty m:val="p"/>
                                </m:rPr>
                                <a:rPr lang="es-AR" i="0">
                                  <a:latin typeface="Cambria Math"/>
                                </a:rPr>
                                <m:t>Y</m:t>
                              </m:r>
                            </m:e>
                            <m:sub>
                              <m:r>
                                <m:rPr>
                                  <m:sty m:val="p"/>
                                </m:rPr>
                                <a:rPr lang="es-AR" i="0">
                                  <a:latin typeface="Cambria Math"/>
                                </a:rPr>
                                <m:t>f</m:t>
                              </m:r>
                            </m:sub>
                          </m:sSub>
                        </m:sup>
                        <m:e>
                          <m:r>
                            <m:rPr>
                              <m:sty m:val="p"/>
                            </m:rPr>
                            <a:rPr lang="es-AR" b="0" i="0" smtClean="0">
                              <a:latin typeface="Cambria Math"/>
                            </a:rPr>
                            <m:t>m</m:t>
                          </m:r>
                          <m:r>
                            <a:rPr lang="es-AR" b="0" i="0" smtClean="0">
                              <a:latin typeface="Cambria Math"/>
                            </a:rPr>
                            <m:t>∗</m:t>
                          </m:r>
                          <m:r>
                            <m:rPr>
                              <m:sty m:val="p"/>
                            </m:rPr>
                            <a:rPr lang="es-AR" b="0" i="0" smtClean="0">
                              <a:latin typeface="Cambria Math"/>
                            </a:rPr>
                            <m:t>g</m:t>
                          </m:r>
                          <m:r>
                            <a:rPr lang="es-ES" i="0">
                              <a:latin typeface="Cambria Math"/>
                            </a:rPr>
                            <m:t>∗</m:t>
                          </m:r>
                          <m:r>
                            <m:rPr>
                              <m:sty m:val="p"/>
                            </m:rPr>
                            <a:rPr lang="es-ES" i="0">
                              <a:latin typeface="Cambria Math"/>
                            </a:rPr>
                            <m:t>d</m:t>
                          </m:r>
                        </m:e>
                      </m:nary>
                      <m:acc>
                        <m:accPr>
                          <m:chr m:val="⃗"/>
                          <m:ctrlPr>
                            <a:rPr lang="es-ES" i="1">
                              <a:latin typeface="Cambria Math" panose="02040503050406030204" pitchFamily="18" charset="0"/>
                            </a:rPr>
                          </m:ctrlPr>
                        </m:accPr>
                        <m:e>
                          <m:r>
                            <m:rPr>
                              <m:sty m:val="p"/>
                            </m:rPr>
                            <a:rPr lang="es-AR" b="0" i="0" smtClean="0">
                              <a:latin typeface="Cambria Math"/>
                            </a:rPr>
                            <m:t>y</m:t>
                          </m:r>
                        </m:e>
                      </m:acc>
                      <m:r>
                        <a:rPr lang="es-AR" b="0" i="0" smtClean="0">
                          <a:latin typeface="Cambria Math"/>
                        </a:rPr>
                        <m:t>∗</m:t>
                      </m:r>
                      <m:func>
                        <m:funcPr>
                          <m:ctrlPr>
                            <a:rPr lang="es-AR" b="0" i="1" smtClean="0">
                              <a:latin typeface="Cambria Math" panose="02040503050406030204" pitchFamily="18" charset="0"/>
                            </a:rPr>
                          </m:ctrlPr>
                        </m:funcPr>
                        <m:fName>
                          <m:r>
                            <m:rPr>
                              <m:sty m:val="p"/>
                            </m:rPr>
                            <a:rPr lang="es-AR" b="0" i="0" smtClean="0">
                              <a:latin typeface="Cambria Math"/>
                            </a:rPr>
                            <m:t>cos</m:t>
                          </m:r>
                        </m:fName>
                        <m:e>
                          <m:r>
                            <a:rPr lang="es-AR" b="0" i="0" smtClean="0">
                              <a:latin typeface="Cambria Math"/>
                            </a:rPr>
                            <m:t>0</m:t>
                          </m:r>
                        </m:e>
                      </m:func>
                      <m:r>
                        <a:rPr lang="es-AR" b="0" i="0" smtClean="0">
                          <a:latin typeface="Cambria Math"/>
                        </a:rPr>
                        <m:t>=−</m:t>
                      </m:r>
                      <m:sSup>
                        <m:sSupPr>
                          <m:ctrlPr>
                            <a:rPr lang="es-AR" b="0" i="1" smtClean="0">
                              <a:latin typeface="Cambria Math" panose="02040503050406030204" pitchFamily="18" charset="0"/>
                            </a:rPr>
                          </m:ctrlPr>
                        </m:sSupPr>
                        <m:e>
                          <m:sSubSup>
                            <m:sSubSupPr>
                              <m:ctrlPr>
                                <a:rPr lang="es-AR" i="1">
                                  <a:latin typeface="Cambria Math" panose="02040503050406030204" pitchFamily="18" charset="0"/>
                                </a:rPr>
                              </m:ctrlPr>
                            </m:sSubSupPr>
                            <m:e>
                              <m:r>
                                <a:rPr lang="es-AR" i="0">
                                  <a:latin typeface="Cambria Math"/>
                                </a:rPr>
                                <m:t>(</m:t>
                              </m:r>
                              <m:r>
                                <m:rPr>
                                  <m:sty m:val="p"/>
                                </m:rPr>
                                <a:rPr lang="es-AR" i="0">
                                  <a:latin typeface="Cambria Math"/>
                                </a:rPr>
                                <m:t>m</m:t>
                              </m:r>
                              <m:r>
                                <a:rPr lang="es-AR" i="0">
                                  <a:latin typeface="Cambria Math"/>
                                </a:rPr>
                                <m:t>∗</m:t>
                              </m:r>
                              <m:r>
                                <m:rPr>
                                  <m:sty m:val="p"/>
                                </m:rPr>
                                <a:rPr lang="es-AR" i="0">
                                  <a:latin typeface="Cambria Math"/>
                                </a:rPr>
                                <m:t>g</m:t>
                              </m:r>
                              <m:r>
                                <a:rPr lang="es-AR" i="0">
                                  <a:latin typeface="Cambria Math"/>
                                </a:rPr>
                                <m:t>∗</m:t>
                              </m:r>
                              <m:r>
                                <m:rPr>
                                  <m:sty m:val="p"/>
                                </m:rPr>
                                <a:rPr lang="es-AR" i="0">
                                  <a:latin typeface="Cambria Math"/>
                                </a:rPr>
                                <m:t>y</m:t>
                              </m:r>
                              <m:r>
                                <a:rPr lang="es-AR" i="0">
                                  <a:latin typeface="Cambria Math"/>
                                </a:rPr>
                                <m:t>)</m:t>
                              </m:r>
                              <m:r>
                                <m:rPr>
                                  <m:nor/>
                                </m:rPr>
                                <a:rPr lang="es-ES" dirty="0"/>
                                <m:t> </m:t>
                              </m:r>
                            </m:e>
                            <m:sub>
                              <m:sSub>
                                <m:sSubPr>
                                  <m:ctrlPr>
                                    <a:rPr lang="es-ES" i="1">
                                      <a:latin typeface="Cambria Math" panose="02040503050406030204" pitchFamily="18" charset="0"/>
                                    </a:rPr>
                                  </m:ctrlPr>
                                </m:sSubPr>
                                <m:e>
                                  <m:r>
                                    <m:rPr>
                                      <m:sty m:val="p"/>
                                    </m:rPr>
                                    <a:rPr lang="es-AR" i="0">
                                      <a:latin typeface="Cambria Math"/>
                                    </a:rPr>
                                    <m:t>Y</m:t>
                                  </m:r>
                                </m:e>
                                <m:sub>
                                  <m:r>
                                    <m:rPr>
                                      <m:sty m:val="p"/>
                                    </m:rPr>
                                    <a:rPr lang="es-AR" i="0">
                                      <a:latin typeface="Cambria Math"/>
                                    </a:rPr>
                                    <m:t>o</m:t>
                                  </m:r>
                                </m:sub>
                              </m:sSub>
                            </m:sub>
                            <m:sup/>
                          </m:sSubSup>
                        </m:e>
                        <m:sup>
                          <m:sSub>
                            <m:sSubPr>
                              <m:ctrlPr>
                                <a:rPr lang="es-ES" i="1">
                                  <a:latin typeface="Cambria Math" panose="02040503050406030204" pitchFamily="18" charset="0"/>
                                </a:rPr>
                              </m:ctrlPr>
                            </m:sSubPr>
                            <m:e>
                              <m:r>
                                <m:rPr>
                                  <m:sty m:val="p"/>
                                </m:rPr>
                                <a:rPr lang="es-AR" i="0">
                                  <a:latin typeface="Cambria Math"/>
                                </a:rPr>
                                <m:t>Y</m:t>
                              </m:r>
                            </m:e>
                            <m:sub>
                              <m:r>
                                <m:rPr>
                                  <m:sty m:val="p"/>
                                </m:rPr>
                                <a:rPr lang="es-AR" b="0" i="0" smtClean="0">
                                  <a:latin typeface="Cambria Math"/>
                                </a:rPr>
                                <m:t>f</m:t>
                              </m:r>
                            </m:sub>
                          </m:sSub>
                        </m:sup>
                      </m:sSup>
                    </m:oMath>
                  </m:oMathPara>
                </a14:m>
                <a:endParaRPr lang="es-ES" dirty="0"/>
              </a:p>
            </p:txBody>
          </p:sp>
        </mc:Choice>
        <mc:Fallback xmlns="">
          <p:sp>
            <p:nvSpPr>
              <p:cNvPr id="27" name="Rectangle 26"/>
              <p:cNvSpPr>
                <a:spLocks noRot="1" noChangeAspect="1" noMove="1" noResize="1" noEditPoints="1" noAdjustHandles="1" noChangeArrowheads="1" noChangeShapeType="1" noTextEdit="1"/>
              </p:cNvSpPr>
              <p:nvPr/>
            </p:nvSpPr>
            <p:spPr>
              <a:xfrm>
                <a:off x="778107" y="3228643"/>
                <a:ext cx="5250925" cy="749244"/>
              </a:xfrm>
              <a:prstGeom prst="rect">
                <a:avLst/>
              </a:prstGeom>
              <a:blipFill rotWithShape="1">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835257" y="4082969"/>
                <a:ext cx="3699923" cy="3919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W</m:t>
                          </m:r>
                        </m:e>
                        <m:sub>
                          <m:r>
                            <m:rPr>
                              <m:sty m:val="p"/>
                            </m:rPr>
                            <a:rPr lang="es-AR" b="0" i="0" smtClean="0">
                              <a:latin typeface="Cambria Math"/>
                            </a:rPr>
                            <m:t>m</m:t>
                          </m:r>
                          <m:r>
                            <a:rPr lang="es-AR" b="0" i="0" smtClean="0">
                              <a:latin typeface="Cambria Math"/>
                            </a:rPr>
                            <m:t>∗</m:t>
                          </m:r>
                          <m:r>
                            <m:rPr>
                              <m:sty m:val="p"/>
                            </m:rPr>
                            <a:rPr lang="es-AR" b="0" i="0" smtClean="0">
                              <a:latin typeface="Cambria Math"/>
                            </a:rPr>
                            <m:t>g</m:t>
                          </m:r>
                        </m:sub>
                      </m:sSub>
                      <m:r>
                        <a:rPr lang="es-ES" i="0">
                          <a:latin typeface="Cambria Math"/>
                        </a:rPr>
                        <m:t>=</m:t>
                      </m:r>
                      <m:r>
                        <a:rPr lang="es-AR" b="0" i="0" smtClean="0">
                          <a:latin typeface="Cambria Math"/>
                        </a:rPr>
                        <m:t>−(</m:t>
                      </m:r>
                      <m:r>
                        <m:rPr>
                          <m:sty m:val="p"/>
                        </m:rPr>
                        <a:rPr lang="es-AR" i="0">
                          <a:latin typeface="Cambria Math"/>
                        </a:rPr>
                        <m:t>m</m:t>
                      </m:r>
                      <m:r>
                        <a:rPr lang="es-AR" i="0">
                          <a:latin typeface="Cambria Math"/>
                        </a:rPr>
                        <m:t>∗</m:t>
                      </m:r>
                      <m:r>
                        <m:rPr>
                          <m:sty m:val="p"/>
                        </m:rPr>
                        <a:rPr lang="es-AR" i="0">
                          <a:latin typeface="Cambria Math"/>
                        </a:rPr>
                        <m:t>g</m:t>
                      </m:r>
                      <m:r>
                        <a:rPr lang="es-AR" i="0">
                          <a:latin typeface="Cambria Math"/>
                        </a:rPr>
                        <m:t>∗</m:t>
                      </m:r>
                      <m:sSub>
                        <m:sSubPr>
                          <m:ctrlPr>
                            <a:rPr lang="es-ES" i="1">
                              <a:latin typeface="Cambria Math" panose="02040503050406030204" pitchFamily="18" charset="0"/>
                            </a:rPr>
                          </m:ctrlPr>
                        </m:sSubPr>
                        <m:e>
                          <m:r>
                            <m:rPr>
                              <m:sty m:val="p"/>
                            </m:rPr>
                            <a:rPr lang="es-AR" i="0">
                              <a:latin typeface="Cambria Math"/>
                            </a:rPr>
                            <m:t>Y</m:t>
                          </m:r>
                        </m:e>
                        <m:sub>
                          <m:r>
                            <m:rPr>
                              <m:sty m:val="p"/>
                            </m:rPr>
                            <a:rPr lang="es-AR" i="0">
                              <a:latin typeface="Cambria Math"/>
                            </a:rPr>
                            <m:t>f</m:t>
                          </m:r>
                        </m:sub>
                      </m:sSub>
                      <m:r>
                        <a:rPr lang="es-AR" b="0" i="0" smtClean="0">
                          <a:latin typeface="Cambria Math"/>
                        </a:rPr>
                        <m:t>−</m:t>
                      </m:r>
                      <m:r>
                        <m:rPr>
                          <m:sty m:val="p"/>
                        </m:rPr>
                        <a:rPr lang="es-AR" i="0">
                          <a:latin typeface="Cambria Math"/>
                        </a:rPr>
                        <m:t>m</m:t>
                      </m:r>
                      <m:r>
                        <a:rPr lang="es-AR" i="0">
                          <a:latin typeface="Cambria Math"/>
                        </a:rPr>
                        <m:t>∗</m:t>
                      </m:r>
                      <m:r>
                        <m:rPr>
                          <m:sty m:val="p"/>
                        </m:rPr>
                        <a:rPr lang="es-AR" i="0">
                          <a:latin typeface="Cambria Math"/>
                        </a:rPr>
                        <m:t>g</m:t>
                      </m:r>
                      <m:r>
                        <a:rPr lang="es-AR" i="0">
                          <a:latin typeface="Cambria Math"/>
                        </a:rPr>
                        <m:t>∗</m:t>
                      </m:r>
                      <m:sSub>
                        <m:sSubPr>
                          <m:ctrlPr>
                            <a:rPr lang="es-ES" i="1">
                              <a:latin typeface="Cambria Math" panose="02040503050406030204" pitchFamily="18" charset="0"/>
                            </a:rPr>
                          </m:ctrlPr>
                        </m:sSubPr>
                        <m:e>
                          <m:r>
                            <m:rPr>
                              <m:sty m:val="p"/>
                            </m:rPr>
                            <a:rPr lang="es-AR" i="0">
                              <a:latin typeface="Cambria Math"/>
                            </a:rPr>
                            <m:t>Y</m:t>
                          </m:r>
                        </m:e>
                        <m:sub>
                          <m:r>
                            <m:rPr>
                              <m:sty m:val="p"/>
                            </m:rPr>
                            <a:rPr lang="es-AR" i="0">
                              <a:latin typeface="Cambria Math"/>
                            </a:rPr>
                            <m:t>o</m:t>
                          </m:r>
                        </m:sub>
                      </m:sSub>
                      <m:r>
                        <a:rPr lang="es-AR" b="0" i="0" smtClean="0">
                          <a:latin typeface="Cambria Math"/>
                        </a:rPr>
                        <m:t>)</m:t>
                      </m:r>
                    </m:oMath>
                  </m:oMathPara>
                </a14:m>
                <a:endParaRPr lang="es-ES" dirty="0"/>
              </a:p>
            </p:txBody>
          </p:sp>
        </mc:Choice>
        <mc:Fallback xmlns="">
          <p:sp>
            <p:nvSpPr>
              <p:cNvPr id="28" name="Rectangle 27"/>
              <p:cNvSpPr>
                <a:spLocks noRot="1" noChangeAspect="1" noMove="1" noResize="1" noEditPoints="1" noAdjustHandles="1" noChangeArrowheads="1" noChangeShapeType="1" noTextEdit="1"/>
              </p:cNvSpPr>
              <p:nvPr/>
            </p:nvSpPr>
            <p:spPr>
              <a:xfrm>
                <a:off x="835257" y="4082969"/>
                <a:ext cx="3699923" cy="391902"/>
              </a:xfrm>
              <a:prstGeom prst="rect">
                <a:avLst/>
              </a:prstGeom>
              <a:blipFill rotWithShape="1">
                <a:blip r:embed="rId10"/>
                <a:stretch>
                  <a:fillRect b="-7813"/>
                </a:stretch>
              </a:blipFill>
            </p:spPr>
            <p:txBody>
              <a:bodyPr/>
              <a:lstStyle/>
              <a:p>
                <a:r>
                  <a:rPr lang="es-ES">
                    <a:noFill/>
                  </a:rPr>
                  <a:t> </a:t>
                </a:r>
              </a:p>
            </p:txBody>
          </p:sp>
        </mc:Fallback>
      </mc:AlternateContent>
      <p:grpSp>
        <p:nvGrpSpPr>
          <p:cNvPr id="33" name="Group 32"/>
          <p:cNvGrpSpPr/>
          <p:nvPr/>
        </p:nvGrpSpPr>
        <p:grpSpPr>
          <a:xfrm>
            <a:off x="835257" y="4579953"/>
            <a:ext cx="2625461" cy="391902"/>
            <a:chOff x="835257" y="4561098"/>
            <a:chExt cx="2625461" cy="391902"/>
          </a:xfrm>
        </p:grpSpPr>
        <mc:AlternateContent xmlns:mc="http://schemas.openxmlformats.org/markup-compatibility/2006" xmlns:a14="http://schemas.microsoft.com/office/drawing/2010/main">
          <mc:Choice Requires="a14">
            <p:sp>
              <p:nvSpPr>
                <p:cNvPr id="29" name="Rectangle 28"/>
                <p:cNvSpPr/>
                <p:nvPr/>
              </p:nvSpPr>
              <p:spPr>
                <a:xfrm>
                  <a:off x="835257" y="4561098"/>
                  <a:ext cx="2506392" cy="3919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W</m:t>
                            </m:r>
                          </m:e>
                          <m:sub>
                            <m:r>
                              <m:rPr>
                                <m:sty m:val="p"/>
                              </m:rPr>
                              <a:rPr lang="es-AR" b="0" i="0" smtClean="0">
                                <a:latin typeface="Cambria Math"/>
                              </a:rPr>
                              <m:t>m</m:t>
                            </m:r>
                            <m:r>
                              <a:rPr lang="es-AR" b="0" i="0" smtClean="0">
                                <a:latin typeface="Cambria Math"/>
                              </a:rPr>
                              <m:t>∗</m:t>
                            </m:r>
                            <m:r>
                              <m:rPr>
                                <m:sty m:val="p"/>
                              </m:rPr>
                              <a:rPr lang="es-AR" b="0" i="0" smtClean="0">
                                <a:latin typeface="Cambria Math"/>
                              </a:rPr>
                              <m:t>g</m:t>
                            </m:r>
                          </m:sub>
                        </m:sSub>
                        <m:r>
                          <a:rPr lang="es-ES" i="0">
                            <a:latin typeface="Cambria Math"/>
                          </a:rPr>
                          <m:t>=</m:t>
                        </m:r>
                        <m:r>
                          <a:rPr lang="es-AR" i="0">
                            <a:latin typeface="Cambria Math"/>
                          </a:rPr>
                          <m:t>−</m:t>
                        </m:r>
                        <m:r>
                          <a:rPr lang="es-AR" i="0">
                            <a:latin typeface="Cambria Math"/>
                            <a:ea typeface="Cambria Math"/>
                          </a:rPr>
                          <m:t>∆</m:t>
                        </m:r>
                        <m:r>
                          <a:rPr lang="es-AR" b="0" i="0" smtClean="0">
                            <a:latin typeface="Cambria Math"/>
                            <a:ea typeface="Cambria Math"/>
                          </a:rPr>
                          <m:t>(</m:t>
                        </m:r>
                        <m:r>
                          <m:rPr>
                            <m:sty m:val="p"/>
                          </m:rPr>
                          <a:rPr lang="es-AR" i="0">
                            <a:latin typeface="Cambria Math"/>
                          </a:rPr>
                          <m:t>m</m:t>
                        </m:r>
                        <m:r>
                          <a:rPr lang="es-AR" i="0">
                            <a:latin typeface="Cambria Math"/>
                          </a:rPr>
                          <m:t>∗</m:t>
                        </m:r>
                        <m:r>
                          <m:rPr>
                            <m:sty m:val="p"/>
                          </m:rPr>
                          <a:rPr lang="es-AR" i="0">
                            <a:latin typeface="Cambria Math"/>
                          </a:rPr>
                          <m:t>g</m:t>
                        </m:r>
                        <m:r>
                          <a:rPr lang="es-AR" i="0">
                            <a:latin typeface="Cambria Math"/>
                          </a:rPr>
                          <m:t>∗</m:t>
                        </m:r>
                        <m:r>
                          <m:rPr>
                            <m:sty m:val="p"/>
                          </m:rPr>
                          <a:rPr lang="es-AR" i="0">
                            <a:latin typeface="Cambria Math"/>
                          </a:rPr>
                          <m:t>y</m:t>
                        </m:r>
                        <m:r>
                          <a:rPr lang="es-AR" b="0" i="0" smtClean="0">
                            <a:latin typeface="Cambria Math"/>
                          </a:rPr>
                          <m:t>)</m:t>
                        </m:r>
                      </m:oMath>
                    </m:oMathPara>
                  </a14:m>
                  <a:endParaRPr lang="es-ES" dirty="0"/>
                </a:p>
              </p:txBody>
            </p:sp>
          </mc:Choice>
          <mc:Fallback xmlns="">
            <p:sp>
              <p:nvSpPr>
                <p:cNvPr id="29" name="Rectangle 28"/>
                <p:cNvSpPr>
                  <a:spLocks noRot="1" noChangeAspect="1" noMove="1" noResize="1" noEditPoints="1" noAdjustHandles="1" noChangeArrowheads="1" noChangeShapeType="1" noTextEdit="1"/>
                </p:cNvSpPr>
                <p:nvPr/>
              </p:nvSpPr>
              <p:spPr>
                <a:xfrm>
                  <a:off x="835257" y="4561098"/>
                  <a:ext cx="2506392" cy="391902"/>
                </a:xfrm>
                <a:prstGeom prst="rect">
                  <a:avLst/>
                </a:prstGeom>
                <a:blipFill rotWithShape="1">
                  <a:blip r:embed="rId11"/>
                  <a:stretch>
                    <a:fillRect b="-6154"/>
                  </a:stretch>
                </a:blipFill>
              </p:spPr>
              <p:txBody>
                <a:bodyPr/>
                <a:lstStyle/>
                <a:p>
                  <a:r>
                    <a:rPr lang="es-ES">
                      <a:noFill/>
                    </a:rPr>
                    <a:t> </a:t>
                  </a:r>
                </a:p>
              </p:txBody>
            </p:sp>
          </mc:Fallback>
        </mc:AlternateContent>
        <p:sp>
          <p:nvSpPr>
            <p:cNvPr id="30" name="Oval 29"/>
            <p:cNvSpPr/>
            <p:nvPr/>
          </p:nvSpPr>
          <p:spPr>
            <a:xfrm>
              <a:off x="1752599" y="4572000"/>
              <a:ext cx="1708119"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34" name="Group 33"/>
          <p:cNvGrpSpPr/>
          <p:nvPr/>
        </p:nvGrpSpPr>
        <p:grpSpPr>
          <a:xfrm>
            <a:off x="835257" y="2738914"/>
            <a:ext cx="1507592" cy="384647"/>
            <a:chOff x="835257" y="2738914"/>
            <a:chExt cx="1507592" cy="384647"/>
          </a:xfrm>
        </p:grpSpPr>
        <mc:AlternateContent xmlns:mc="http://schemas.openxmlformats.org/markup-compatibility/2006" xmlns:a14="http://schemas.microsoft.com/office/drawing/2010/main">
          <mc:Choice Requires="a14">
            <p:sp>
              <p:nvSpPr>
                <p:cNvPr id="26" name="Rectangle 25"/>
                <p:cNvSpPr/>
                <p:nvPr/>
              </p:nvSpPr>
              <p:spPr>
                <a:xfrm>
                  <a:off x="835257" y="2738914"/>
                  <a:ext cx="15075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W</m:t>
                            </m:r>
                          </m:e>
                          <m:sub>
                            <m:r>
                              <m:rPr>
                                <m:sty m:val="p"/>
                              </m:rPr>
                              <a:rPr lang="es-AR" b="0" i="0" smtClean="0">
                                <a:latin typeface="Cambria Math"/>
                              </a:rPr>
                              <m:t>FC</m:t>
                            </m:r>
                          </m:sub>
                        </m:sSub>
                        <m:r>
                          <a:rPr lang="es-ES" i="0">
                            <a:latin typeface="Cambria Math"/>
                          </a:rPr>
                          <m:t>=</m:t>
                        </m:r>
                        <m:r>
                          <a:rPr lang="es-AR" b="0" i="0" smtClean="0">
                            <a:latin typeface="Cambria Math"/>
                          </a:rPr>
                          <m:t>−</m:t>
                        </m:r>
                        <m:sSub>
                          <m:sSubPr>
                            <m:ctrlPr>
                              <a:rPr lang="es-AR" i="1">
                                <a:latin typeface="Cambria Math" panose="02040503050406030204" pitchFamily="18" charset="0"/>
                              </a:rPr>
                            </m:ctrlPr>
                          </m:sSubPr>
                          <m:e>
                            <m:r>
                              <a:rPr lang="es-AR" i="0">
                                <a:latin typeface="Cambria Math"/>
                                <a:ea typeface="Cambria Math"/>
                              </a:rPr>
                              <m:t>∆</m:t>
                            </m:r>
                            <m:r>
                              <m:rPr>
                                <m:sty m:val="p"/>
                              </m:rPr>
                              <a:rPr lang="es-AR" b="0" i="0" smtClean="0">
                                <a:latin typeface="Cambria Math"/>
                                <a:ea typeface="Cambria Math"/>
                              </a:rPr>
                              <m:t>E</m:t>
                            </m:r>
                          </m:e>
                          <m:sub>
                            <m:r>
                              <m:rPr>
                                <m:sty m:val="p"/>
                              </m:rPr>
                              <a:rPr lang="es-AR" b="0" i="0" smtClean="0">
                                <a:latin typeface="Cambria Math"/>
                              </a:rPr>
                              <m:t>P</m:t>
                            </m:r>
                          </m:sub>
                        </m:sSub>
                      </m:oMath>
                    </m:oMathPara>
                  </a14:m>
                  <a:endParaRPr lang="es-ES" dirty="0"/>
                </a:p>
              </p:txBody>
            </p:sp>
          </mc:Choice>
          <mc:Fallback xmlns="">
            <p:sp>
              <p:nvSpPr>
                <p:cNvPr id="26" name="Rectangle 25"/>
                <p:cNvSpPr>
                  <a:spLocks noRot="1" noChangeAspect="1" noMove="1" noResize="1" noEditPoints="1" noAdjustHandles="1" noChangeArrowheads="1" noChangeShapeType="1" noTextEdit="1"/>
                </p:cNvSpPr>
                <p:nvPr/>
              </p:nvSpPr>
              <p:spPr>
                <a:xfrm>
                  <a:off x="835257" y="2738914"/>
                  <a:ext cx="1507592" cy="369332"/>
                </a:xfrm>
                <a:prstGeom prst="rect">
                  <a:avLst/>
                </a:prstGeom>
                <a:blipFill rotWithShape="1">
                  <a:blip r:embed="rId12"/>
                  <a:stretch>
                    <a:fillRect/>
                  </a:stretch>
                </a:blipFill>
              </p:spPr>
              <p:txBody>
                <a:bodyPr/>
                <a:lstStyle/>
                <a:p>
                  <a:r>
                    <a:rPr lang="es-ES">
                      <a:noFill/>
                    </a:rPr>
                    <a:t> </a:t>
                  </a:r>
                </a:p>
              </p:txBody>
            </p:sp>
          </mc:Fallback>
        </mc:AlternateContent>
        <p:sp>
          <p:nvSpPr>
            <p:cNvPr id="31" name="Oval 30"/>
            <p:cNvSpPr/>
            <p:nvPr/>
          </p:nvSpPr>
          <p:spPr>
            <a:xfrm>
              <a:off x="1595631" y="2742561"/>
              <a:ext cx="624749"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mc:AlternateContent xmlns:mc="http://schemas.openxmlformats.org/markup-compatibility/2006" xmlns:a14="http://schemas.microsoft.com/office/drawing/2010/main">
        <mc:Choice Requires="a14">
          <p:sp>
            <p:nvSpPr>
              <p:cNvPr id="32" name="Rectangle 31"/>
              <p:cNvSpPr/>
              <p:nvPr/>
            </p:nvSpPr>
            <p:spPr>
              <a:xfrm>
                <a:off x="835257" y="5780298"/>
                <a:ext cx="17507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E</m:t>
                          </m:r>
                        </m:e>
                        <m:sub>
                          <m:r>
                            <m:rPr>
                              <m:sty m:val="p"/>
                            </m:rPr>
                            <a:rPr lang="es-ES" i="0">
                              <a:latin typeface="Cambria Math"/>
                            </a:rPr>
                            <m:t>P</m:t>
                          </m:r>
                          <m:r>
                            <m:rPr>
                              <m:sty m:val="p"/>
                            </m:rPr>
                            <a:rPr lang="es-AR" b="0" i="0" smtClean="0">
                              <a:latin typeface="Cambria Math"/>
                            </a:rPr>
                            <m:t>g</m:t>
                          </m:r>
                        </m:sub>
                      </m:sSub>
                      <m:r>
                        <a:rPr lang="es-ES" i="0">
                          <a:latin typeface="Cambria Math"/>
                        </a:rPr>
                        <m:t>=</m:t>
                      </m:r>
                      <m:r>
                        <m:rPr>
                          <m:sty m:val="p"/>
                        </m:rPr>
                        <a:rPr lang="es-ES" i="0">
                          <a:latin typeface="Cambria Math"/>
                        </a:rPr>
                        <m:t>m</m:t>
                      </m:r>
                      <m:r>
                        <a:rPr lang="es-ES" i="0">
                          <a:latin typeface="Cambria Math"/>
                        </a:rPr>
                        <m:t>∗</m:t>
                      </m:r>
                      <m:r>
                        <m:rPr>
                          <m:sty m:val="p"/>
                        </m:rPr>
                        <a:rPr lang="es-ES" i="0">
                          <a:latin typeface="Cambria Math"/>
                        </a:rPr>
                        <m:t>g</m:t>
                      </m:r>
                      <m:r>
                        <a:rPr lang="es-ES" i="0">
                          <a:latin typeface="Cambria Math"/>
                        </a:rPr>
                        <m:t>∗</m:t>
                      </m:r>
                      <m:r>
                        <m:rPr>
                          <m:sty m:val="p"/>
                        </m:rPr>
                        <a:rPr lang="es-AR" b="0" i="0" smtClean="0">
                          <a:latin typeface="Cambria Math"/>
                        </a:rPr>
                        <m:t>Y</m:t>
                      </m:r>
                    </m:oMath>
                  </m:oMathPara>
                </a14:m>
                <a:endParaRPr lang="es-ES" dirty="0"/>
              </a:p>
            </p:txBody>
          </p:sp>
        </mc:Choice>
        <mc:Fallback xmlns="">
          <p:sp>
            <p:nvSpPr>
              <p:cNvPr id="32" name="Rectangle 31"/>
              <p:cNvSpPr>
                <a:spLocks noRot="1" noChangeAspect="1" noMove="1" noResize="1" noEditPoints="1" noAdjustHandles="1" noChangeArrowheads="1" noChangeShapeType="1" noTextEdit="1"/>
              </p:cNvSpPr>
              <p:nvPr/>
            </p:nvSpPr>
            <p:spPr>
              <a:xfrm>
                <a:off x="835257" y="5780298"/>
                <a:ext cx="1750736" cy="395493"/>
              </a:xfrm>
              <a:prstGeom prst="rect">
                <a:avLst/>
              </a:prstGeom>
              <a:blipFill rotWithShape="1">
                <a:blip r:embed="rId13"/>
                <a:stretch>
                  <a:fillRect b="-4615"/>
                </a:stretch>
              </a:blipFill>
            </p:spPr>
            <p:txBody>
              <a:bodyPr/>
              <a:lstStyle/>
              <a:p>
                <a:r>
                  <a:rPr lang="es-ES">
                    <a:noFill/>
                  </a:rPr>
                  <a:t> </a:t>
                </a:r>
              </a:p>
            </p:txBody>
          </p:sp>
        </mc:Fallback>
      </mc:AlternateContent>
      <p:sp>
        <p:nvSpPr>
          <p:cNvPr id="35" name="3 Rectángulo"/>
          <p:cNvSpPr/>
          <p:nvPr/>
        </p:nvSpPr>
        <p:spPr>
          <a:xfrm>
            <a:off x="787632" y="5711344"/>
            <a:ext cx="1819026"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292771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Energía potencial elástica</a:t>
            </a:r>
          </a:p>
        </p:txBody>
      </p:sp>
      <p:sp>
        <p:nvSpPr>
          <p:cNvPr id="3" name="Content Placeholder 2"/>
          <p:cNvSpPr>
            <a:spLocks noGrp="1"/>
          </p:cNvSpPr>
          <p:nvPr>
            <p:ph idx="1"/>
          </p:nvPr>
        </p:nvSpPr>
        <p:spPr>
          <a:xfrm>
            <a:off x="457200" y="1600200"/>
            <a:ext cx="8229600" cy="5037161"/>
          </a:xfrm>
        </p:spPr>
        <p:txBody>
          <a:bodyPr>
            <a:normAutofit/>
          </a:bodyPr>
          <a:lstStyle/>
          <a:p>
            <a:pPr algn="just"/>
            <a:r>
              <a:rPr lang="es-AR" sz="2000" dirty="0"/>
              <a:t>Un resorte almacena energía cuando se encuentra deformado. Para poder deformarlo, es necesario que una fuerza externa actúe sobre él, la que al desplazarse realiza trabajo.</a:t>
            </a:r>
            <a:endParaRPr lang="es-ES" sz="2000" dirty="0"/>
          </a:p>
          <a:p>
            <a:pPr algn="just"/>
            <a:endParaRPr lang="es-ES" sz="2000" dirty="0"/>
          </a:p>
          <a:p>
            <a:pPr algn="just"/>
            <a:endParaRPr lang="es-ES" sz="2000" dirty="0"/>
          </a:p>
          <a:p>
            <a:pPr algn="just"/>
            <a:endParaRPr lang="es-ES" sz="2000" dirty="0"/>
          </a:p>
          <a:p>
            <a:pPr algn="just"/>
            <a:endParaRPr lang="es-ES" sz="2000" dirty="0"/>
          </a:p>
          <a:p>
            <a:pPr algn="just"/>
            <a:endParaRPr lang="es-ES" sz="2000" dirty="0"/>
          </a:p>
          <a:p>
            <a:pPr algn="just"/>
            <a:endParaRPr lang="es-ES" sz="2000" dirty="0"/>
          </a:p>
          <a:p>
            <a:pPr algn="just"/>
            <a:endParaRPr lang="es-ES" sz="2000" dirty="0"/>
          </a:p>
          <a:p>
            <a:pPr algn="just"/>
            <a:endParaRPr lang="es-ES" sz="2000" dirty="0"/>
          </a:p>
          <a:p>
            <a:pPr algn="just"/>
            <a:r>
              <a:rPr lang="es-ES" sz="2000" dirty="0"/>
              <a:t>Definimos a la Energía Potencial Elástica como:</a:t>
            </a:r>
            <a:endParaRPr lang="es-AR" sz="2000" dirty="0"/>
          </a:p>
          <a:p>
            <a:pPr algn="just"/>
            <a:endParaRPr lang="es-ES" sz="2000" dirty="0"/>
          </a:p>
        </p:txBody>
      </p:sp>
      <p:grpSp>
        <p:nvGrpSpPr>
          <p:cNvPr id="15" name="Group 14"/>
          <p:cNvGrpSpPr/>
          <p:nvPr/>
        </p:nvGrpSpPr>
        <p:grpSpPr>
          <a:xfrm>
            <a:off x="7239000" y="3946274"/>
            <a:ext cx="1379263" cy="668005"/>
            <a:chOff x="6929621" y="4207555"/>
            <a:chExt cx="1379263" cy="668005"/>
          </a:xfrm>
        </p:grpSpPr>
        <p:grpSp>
          <p:nvGrpSpPr>
            <p:cNvPr id="4" name="Group 3"/>
            <p:cNvGrpSpPr/>
            <p:nvPr/>
          </p:nvGrpSpPr>
          <p:grpSpPr>
            <a:xfrm rot="16200000">
              <a:off x="7245311" y="3891865"/>
              <a:ext cx="668005" cy="1299386"/>
              <a:chOff x="8268076" y="3908646"/>
              <a:chExt cx="668005" cy="1299386"/>
            </a:xfrm>
          </p:grpSpPr>
          <p:sp>
            <p:nvSpPr>
              <p:cNvPr id="5" name="Oval 4"/>
              <p:cNvSpPr/>
              <p:nvPr/>
            </p:nvSpPr>
            <p:spPr>
              <a:xfrm>
                <a:off x="8382000" y="4572000"/>
                <a:ext cx="152400" cy="1524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 name="14 Conector recto de flecha"/>
              <p:cNvCxnSpPr/>
              <p:nvPr/>
            </p:nvCxnSpPr>
            <p:spPr>
              <a:xfrm>
                <a:off x="8477250" y="4670897"/>
                <a:ext cx="0" cy="537135"/>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29 Conector recto de flecha"/>
              <p:cNvCxnSpPr/>
              <p:nvPr/>
            </p:nvCxnSpPr>
            <p:spPr>
              <a:xfrm flipV="1">
                <a:off x="8458200" y="3962400"/>
                <a:ext cx="0" cy="60464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31 Rectángulo"/>
                  <p:cNvSpPr/>
                  <p:nvPr/>
                </p:nvSpPr>
                <p:spPr>
                  <a:xfrm rot="5400000">
                    <a:off x="8449863" y="3948304"/>
                    <a:ext cx="406906" cy="3275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sz="1400" i="1">
                                  <a:latin typeface="Cambria Math" panose="02040503050406030204" pitchFamily="18" charset="0"/>
                                </a:rPr>
                              </m:ctrlPr>
                            </m:sSubPr>
                            <m:e>
                              <m:r>
                                <m:rPr>
                                  <m:sty m:val="p"/>
                                </m:rPr>
                                <a:rPr lang="es-AR" sz="1400">
                                  <a:latin typeface="Cambria Math"/>
                                </a:rPr>
                                <m:t>d</m:t>
                              </m:r>
                            </m:e>
                            <m:sub>
                              <m:r>
                                <m:rPr>
                                  <m:sty m:val="p"/>
                                </m:rPr>
                                <a:rPr lang="es-AR" sz="1400">
                                  <a:latin typeface="Cambria Math"/>
                                </a:rPr>
                                <m:t>y</m:t>
                              </m:r>
                            </m:sub>
                          </m:sSub>
                        </m:oMath>
                      </m:oMathPara>
                    </a14:m>
                    <a:endParaRPr lang="es-AR" sz="1400" dirty="0"/>
                  </a:p>
                </p:txBody>
              </p:sp>
            </mc:Choice>
            <mc:Fallback xmlns="">
              <p:sp>
                <p:nvSpPr>
                  <p:cNvPr id="9" name="31 Rectángulo"/>
                  <p:cNvSpPr>
                    <a:spLocks noRot="1" noChangeAspect="1" noMove="1" noResize="1" noEditPoints="1" noAdjustHandles="1" noChangeArrowheads="1" noChangeShapeType="1" noTextEdit="1"/>
                  </p:cNvSpPr>
                  <p:nvPr/>
                </p:nvSpPr>
                <p:spPr>
                  <a:xfrm rot="5400000">
                    <a:off x="8449863" y="3948304"/>
                    <a:ext cx="406906" cy="327590"/>
                  </a:xfrm>
                  <a:prstGeom prst="rect">
                    <a:avLst/>
                  </a:prstGeom>
                  <a:blipFill rotWithShape="1">
                    <a:blip r:embed="rId3"/>
                    <a:stretch>
                      <a:fillRect/>
                    </a:stretch>
                  </a:blipFill>
                </p:spPr>
                <p:txBody>
                  <a:bodyPr/>
                  <a:lstStyle/>
                  <a:p>
                    <a:r>
                      <a:rPr lang="es-ES">
                        <a:noFill/>
                      </a:rPr>
                      <a:t> </a:t>
                    </a:r>
                  </a:p>
                </p:txBody>
              </p:sp>
            </mc:Fallback>
          </mc:AlternateContent>
          <p:grpSp>
            <p:nvGrpSpPr>
              <p:cNvPr id="10" name="Group 9"/>
              <p:cNvGrpSpPr/>
              <p:nvPr/>
            </p:nvGrpSpPr>
            <p:grpSpPr>
              <a:xfrm>
                <a:off x="8268076" y="4495800"/>
                <a:ext cx="398569" cy="304800"/>
                <a:chOff x="8458200" y="4419600"/>
                <a:chExt cx="398569" cy="304800"/>
              </a:xfrm>
            </p:grpSpPr>
            <p:sp>
              <p:nvSpPr>
                <p:cNvPr id="11" name="Arc 10"/>
                <p:cNvSpPr/>
                <p:nvPr/>
              </p:nvSpPr>
              <p:spPr>
                <a:xfrm>
                  <a:off x="8458200" y="4419600"/>
                  <a:ext cx="398569" cy="3048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Arc 11"/>
                <p:cNvSpPr/>
                <p:nvPr/>
              </p:nvSpPr>
              <p:spPr>
                <a:xfrm flipV="1">
                  <a:off x="8458200" y="4419600"/>
                  <a:ext cx="398569" cy="3048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mc:AlternateContent xmlns:mc="http://schemas.openxmlformats.org/markup-compatibility/2006" xmlns:a14="http://schemas.microsoft.com/office/drawing/2010/main">
            <mc:Choice Requires="a14">
              <p:sp>
                <p:nvSpPr>
                  <p:cNvPr id="13" name="19 Rectángulo"/>
                  <p:cNvSpPr/>
                  <p:nvPr/>
                </p:nvSpPr>
                <p:spPr>
                  <a:xfrm rot="5400000">
                    <a:off x="8587107" y="4486276"/>
                    <a:ext cx="35939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600">
                              <a:latin typeface="Cambria Math"/>
                              <a:ea typeface="Cambria Math"/>
                            </a:rPr>
                            <m:t>∅</m:t>
                          </m:r>
                        </m:oMath>
                      </m:oMathPara>
                    </a14:m>
                    <a:endParaRPr lang="es-AR" sz="1600" dirty="0"/>
                  </a:p>
                </p:txBody>
              </p:sp>
            </mc:Choice>
            <mc:Fallback xmlns="">
              <p:sp>
                <p:nvSpPr>
                  <p:cNvPr id="13" name="19 Rectángulo"/>
                  <p:cNvSpPr>
                    <a:spLocks noRot="1" noChangeAspect="1" noMove="1" noResize="1" noEditPoints="1" noAdjustHandles="1" noChangeArrowheads="1" noChangeShapeType="1" noTextEdit="1"/>
                  </p:cNvSpPr>
                  <p:nvPr/>
                </p:nvSpPr>
                <p:spPr>
                  <a:xfrm rot="5400000">
                    <a:off x="8587107" y="4486276"/>
                    <a:ext cx="359394" cy="338554"/>
                  </a:xfrm>
                  <a:prstGeom prst="rect">
                    <a:avLst/>
                  </a:prstGeom>
                  <a:blipFill rotWithShape="1">
                    <a:blip r:embed="rId4"/>
                    <a:stretch>
                      <a:fillRect/>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14" name="Rectangle 13"/>
                <p:cNvSpPr/>
                <p:nvPr/>
              </p:nvSpPr>
              <p:spPr>
                <a:xfrm>
                  <a:off x="7864595" y="4284783"/>
                  <a:ext cx="44428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r>
                              <m:rPr>
                                <m:sty m:val="p"/>
                              </m:rPr>
                              <a:rPr lang="es-AR" sz="1600" i="0">
                                <a:latin typeface="Cambria Math"/>
                              </a:rPr>
                              <m:t>F</m:t>
                            </m:r>
                          </m:e>
                          <m:sub>
                            <m:r>
                              <m:rPr>
                                <m:sty m:val="p"/>
                              </m:rPr>
                              <a:rPr lang="es-AR" sz="1600" b="0" i="0" smtClean="0">
                                <a:latin typeface="Cambria Math"/>
                              </a:rPr>
                              <m:t>E</m:t>
                            </m:r>
                          </m:sub>
                        </m:sSub>
                      </m:oMath>
                    </m:oMathPara>
                  </a14:m>
                  <a:endParaRPr lang="es-ES" sz="1600" dirty="0"/>
                </a:p>
              </p:txBody>
            </p:sp>
          </mc:Choice>
          <mc:Fallback xmlns="">
            <p:sp>
              <p:nvSpPr>
                <p:cNvPr id="14" name="Rectangle 13"/>
                <p:cNvSpPr>
                  <a:spLocks noRot="1" noChangeAspect="1" noMove="1" noResize="1" noEditPoints="1" noAdjustHandles="1" noChangeArrowheads="1" noChangeShapeType="1" noTextEdit="1"/>
                </p:cNvSpPr>
                <p:nvPr/>
              </p:nvSpPr>
              <p:spPr>
                <a:xfrm>
                  <a:off x="7864595" y="4284783"/>
                  <a:ext cx="444289" cy="338554"/>
                </a:xfrm>
                <a:prstGeom prst="rect">
                  <a:avLst/>
                </a:prstGeom>
                <a:blipFill rotWithShape="1">
                  <a:blip r:embed="rId5"/>
                  <a:stretch>
                    <a:fillRect/>
                  </a:stretch>
                </a:blipFill>
              </p:spPr>
              <p:txBody>
                <a:bodyPr/>
                <a:lstStyle/>
                <a:p>
                  <a:r>
                    <a:rPr lang="es-ES">
                      <a:noFill/>
                    </a:rPr>
                    <a:t> </a:t>
                  </a:r>
                </a:p>
              </p:txBody>
            </p:sp>
          </mc:Fallback>
        </mc:AlternateContent>
      </p:grpSp>
      <p:grpSp>
        <p:nvGrpSpPr>
          <p:cNvPr id="16" name="Group 15"/>
          <p:cNvGrpSpPr/>
          <p:nvPr/>
        </p:nvGrpSpPr>
        <p:grpSpPr>
          <a:xfrm>
            <a:off x="6378808" y="2679427"/>
            <a:ext cx="2432538" cy="756546"/>
            <a:chOff x="624987" y="2841731"/>
            <a:chExt cx="2432538" cy="756546"/>
          </a:xfrm>
        </p:grpSpPr>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371600" y="3011008"/>
              <a:ext cx="1685925" cy="424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14 Conector recto de flecha"/>
            <p:cNvCxnSpPr/>
            <p:nvPr/>
          </p:nvCxnSpPr>
          <p:spPr>
            <a:xfrm rot="16200000">
              <a:off x="1640167" y="2954922"/>
              <a:ext cx="0" cy="537135"/>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29 Conector recto de flecha"/>
            <p:cNvCxnSpPr/>
            <p:nvPr/>
          </p:nvCxnSpPr>
          <p:spPr>
            <a:xfrm rot="16200000" flipV="1">
              <a:off x="1069277" y="2915007"/>
              <a:ext cx="0" cy="60464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p:cNvSpPr/>
                <p:nvPr/>
              </p:nvSpPr>
              <p:spPr>
                <a:xfrm>
                  <a:off x="1476806" y="3259723"/>
                  <a:ext cx="44428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r>
                              <m:rPr>
                                <m:sty m:val="p"/>
                              </m:rPr>
                              <a:rPr lang="es-AR" sz="1600" i="0">
                                <a:latin typeface="Cambria Math"/>
                              </a:rPr>
                              <m:t>F</m:t>
                            </m:r>
                          </m:e>
                          <m:sub>
                            <m:r>
                              <m:rPr>
                                <m:sty m:val="p"/>
                              </m:rPr>
                              <a:rPr lang="es-AR" sz="1600" b="0" i="0" smtClean="0">
                                <a:latin typeface="Cambria Math"/>
                              </a:rPr>
                              <m:t>E</m:t>
                            </m:r>
                          </m:sub>
                        </m:sSub>
                      </m:oMath>
                    </m:oMathPara>
                  </a14:m>
                  <a:endParaRPr lang="es-ES" sz="1600" dirty="0"/>
                </a:p>
              </p:txBody>
            </p:sp>
          </mc:Choice>
          <mc:Fallback xmlns="">
            <p:sp>
              <p:nvSpPr>
                <p:cNvPr id="21" name="Rectangle 20"/>
                <p:cNvSpPr>
                  <a:spLocks noRot="1" noChangeAspect="1" noMove="1" noResize="1" noEditPoints="1" noAdjustHandles="1" noChangeArrowheads="1" noChangeShapeType="1" noTextEdit="1"/>
                </p:cNvSpPr>
                <p:nvPr/>
              </p:nvSpPr>
              <p:spPr>
                <a:xfrm>
                  <a:off x="1476806" y="3259723"/>
                  <a:ext cx="444289" cy="338554"/>
                </a:xfrm>
                <a:prstGeom prst="rect">
                  <a:avLst/>
                </a:prstGeom>
                <a:blipFill rotWithShape="1">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624987" y="2841731"/>
                  <a:ext cx="48814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1600" i="1" smtClean="0">
                                <a:latin typeface="Cambria Math" panose="02040503050406030204" pitchFamily="18" charset="0"/>
                              </a:rPr>
                            </m:ctrlPr>
                          </m:sSubPr>
                          <m:e>
                            <m:r>
                              <m:rPr>
                                <m:sty m:val="p"/>
                              </m:rPr>
                              <a:rPr lang="es-AR" sz="1600" i="0">
                                <a:latin typeface="Cambria Math"/>
                              </a:rPr>
                              <m:t>F</m:t>
                            </m:r>
                          </m:e>
                          <m:sub/>
                        </m:sSub>
                      </m:oMath>
                    </m:oMathPara>
                  </a14:m>
                  <a:endParaRPr lang="es-ES" sz="1600" dirty="0"/>
                </a:p>
              </p:txBody>
            </p:sp>
          </mc:Choice>
          <mc:Fallback xmlns="">
            <p:sp>
              <p:nvSpPr>
                <p:cNvPr id="22" name="Rectangle 21"/>
                <p:cNvSpPr>
                  <a:spLocks noRot="1" noChangeAspect="1" noMove="1" noResize="1" noEditPoints="1" noAdjustHandles="1" noChangeArrowheads="1" noChangeShapeType="1" noTextEdit="1"/>
                </p:cNvSpPr>
                <p:nvPr/>
              </p:nvSpPr>
              <p:spPr>
                <a:xfrm>
                  <a:off x="624987" y="2841731"/>
                  <a:ext cx="488147" cy="338554"/>
                </a:xfrm>
                <a:prstGeom prst="rect">
                  <a:avLst/>
                </a:prstGeom>
                <a:blipFill rotWithShape="1">
                  <a:blip r:embed="rId8"/>
                  <a:stretch>
                    <a:fillRect/>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24" name="Rectangle 23"/>
              <p:cNvSpPr/>
              <p:nvPr/>
            </p:nvSpPr>
            <p:spPr>
              <a:xfrm>
                <a:off x="778107" y="3232929"/>
                <a:ext cx="5266313" cy="7898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W</m:t>
                          </m:r>
                        </m:e>
                        <m:sub>
                          <m:r>
                            <m:rPr>
                              <m:sty m:val="p"/>
                            </m:rPr>
                            <a:rPr lang="es-AR" b="0" i="0" smtClean="0">
                              <a:latin typeface="Cambria Math"/>
                            </a:rPr>
                            <m:t>Fe</m:t>
                          </m:r>
                        </m:sub>
                      </m:sSub>
                      <m:r>
                        <a:rPr lang="es-ES" i="0">
                          <a:latin typeface="Cambria Math"/>
                        </a:rPr>
                        <m:t>=</m:t>
                      </m:r>
                      <m:nary>
                        <m:naryPr>
                          <m:ctrlPr>
                            <a:rPr lang="es-ES" i="1">
                              <a:latin typeface="Cambria Math" panose="02040503050406030204" pitchFamily="18" charset="0"/>
                            </a:rPr>
                          </m:ctrlPr>
                        </m:naryPr>
                        <m:sub>
                          <m:sSub>
                            <m:sSubPr>
                              <m:ctrlPr>
                                <a:rPr lang="es-ES" i="1">
                                  <a:latin typeface="Cambria Math" panose="02040503050406030204" pitchFamily="18" charset="0"/>
                                </a:rPr>
                              </m:ctrlPr>
                            </m:sSubPr>
                            <m:e>
                              <m:r>
                                <m:rPr>
                                  <m:sty m:val="p"/>
                                </m:rPr>
                                <a:rPr lang="es-AR" b="0" i="0" smtClean="0">
                                  <a:latin typeface="Cambria Math"/>
                                </a:rPr>
                                <m:t>x</m:t>
                              </m:r>
                            </m:e>
                            <m:sub>
                              <m:r>
                                <m:rPr>
                                  <m:sty m:val="p"/>
                                </m:rPr>
                                <a:rPr lang="es-AR" b="0" i="0" smtClean="0">
                                  <a:latin typeface="Cambria Math"/>
                                </a:rPr>
                                <m:t>o</m:t>
                              </m:r>
                            </m:sub>
                          </m:sSub>
                        </m:sub>
                        <m:sup>
                          <m:sSub>
                            <m:sSubPr>
                              <m:ctrlPr>
                                <a:rPr lang="es-ES" i="1">
                                  <a:latin typeface="Cambria Math" panose="02040503050406030204" pitchFamily="18" charset="0"/>
                                </a:rPr>
                              </m:ctrlPr>
                            </m:sSubPr>
                            <m:e>
                              <m:r>
                                <m:rPr>
                                  <m:sty m:val="p"/>
                                </m:rPr>
                                <a:rPr lang="es-AR" b="0" i="0" smtClean="0">
                                  <a:latin typeface="Cambria Math"/>
                                </a:rPr>
                                <m:t>x</m:t>
                              </m:r>
                            </m:e>
                            <m:sub>
                              <m:r>
                                <m:rPr>
                                  <m:sty m:val="p"/>
                                </m:rPr>
                                <a:rPr lang="es-AR" i="0">
                                  <a:latin typeface="Cambria Math"/>
                                </a:rPr>
                                <m:t>f</m:t>
                              </m:r>
                            </m:sub>
                          </m:sSub>
                        </m:sup>
                        <m:e>
                          <m:r>
                            <m:rPr>
                              <m:sty m:val="p"/>
                            </m:rPr>
                            <a:rPr lang="es-AR" b="0" i="0" smtClean="0">
                              <a:latin typeface="Cambria Math"/>
                            </a:rPr>
                            <m:t>k</m:t>
                          </m:r>
                          <m:r>
                            <a:rPr lang="es-AR" b="0" i="0" smtClean="0">
                              <a:latin typeface="Cambria Math"/>
                            </a:rPr>
                            <m:t>∗</m:t>
                          </m:r>
                          <m:r>
                            <m:rPr>
                              <m:sty m:val="p"/>
                            </m:rPr>
                            <a:rPr lang="es-AR" b="0" i="0" smtClean="0">
                              <a:latin typeface="Cambria Math"/>
                            </a:rPr>
                            <m:t>X</m:t>
                          </m:r>
                          <m:r>
                            <a:rPr lang="es-ES" i="0">
                              <a:latin typeface="Cambria Math"/>
                            </a:rPr>
                            <m:t>∗</m:t>
                          </m:r>
                          <m:r>
                            <m:rPr>
                              <m:sty m:val="p"/>
                            </m:rPr>
                            <a:rPr lang="es-ES" i="0">
                              <a:latin typeface="Cambria Math"/>
                            </a:rPr>
                            <m:t>d</m:t>
                          </m:r>
                        </m:e>
                      </m:nary>
                      <m:r>
                        <m:rPr>
                          <m:sty m:val="p"/>
                        </m:rPr>
                        <a:rPr lang="es-AR" b="0" i="0" smtClean="0">
                          <a:latin typeface="Cambria Math"/>
                        </a:rPr>
                        <m:t>x</m:t>
                      </m:r>
                      <m:r>
                        <a:rPr lang="es-AR" b="0" i="0" smtClean="0">
                          <a:latin typeface="Cambria Math"/>
                        </a:rPr>
                        <m:t>∗</m:t>
                      </m:r>
                      <m:func>
                        <m:funcPr>
                          <m:ctrlPr>
                            <a:rPr lang="es-AR" b="0" i="1" smtClean="0">
                              <a:latin typeface="Cambria Math" panose="02040503050406030204" pitchFamily="18" charset="0"/>
                            </a:rPr>
                          </m:ctrlPr>
                        </m:funcPr>
                        <m:fName>
                          <m:r>
                            <m:rPr>
                              <m:sty m:val="p"/>
                            </m:rPr>
                            <a:rPr lang="es-AR" b="0" i="0" smtClean="0">
                              <a:latin typeface="Cambria Math"/>
                            </a:rPr>
                            <m:t>cos</m:t>
                          </m:r>
                        </m:fName>
                        <m:e>
                          <m:r>
                            <a:rPr lang="es-AR" b="0" i="0" smtClean="0">
                              <a:latin typeface="Cambria Math"/>
                            </a:rPr>
                            <m:t>180</m:t>
                          </m:r>
                        </m:e>
                      </m:func>
                      <m:r>
                        <a:rPr lang="es-AR" b="0" i="0" smtClean="0">
                          <a:latin typeface="Cambria Math"/>
                        </a:rPr>
                        <m:t>=−</m:t>
                      </m:r>
                      <m:sSup>
                        <m:sSupPr>
                          <m:ctrlPr>
                            <a:rPr lang="es-AR" b="0" i="1" smtClean="0">
                              <a:latin typeface="Cambria Math" panose="02040503050406030204" pitchFamily="18" charset="0"/>
                            </a:rPr>
                          </m:ctrlPr>
                        </m:sSupPr>
                        <m:e>
                          <m:sSubSup>
                            <m:sSubSupPr>
                              <m:ctrlPr>
                                <a:rPr lang="es-AR" i="1">
                                  <a:latin typeface="Cambria Math" panose="02040503050406030204" pitchFamily="18" charset="0"/>
                                </a:rPr>
                              </m:ctrlPr>
                            </m:sSubSupPr>
                            <m:e>
                              <m:r>
                                <a:rPr lang="es-AR" i="0">
                                  <a:latin typeface="Cambria Math"/>
                                </a:rPr>
                                <m:t>(</m:t>
                              </m:r>
                              <m:f>
                                <m:fPr>
                                  <m:ctrlPr>
                                    <a:rPr lang="es-AR" b="0" i="1" smtClean="0">
                                      <a:latin typeface="Cambria Math" panose="02040503050406030204" pitchFamily="18" charset="0"/>
                                    </a:rPr>
                                  </m:ctrlPr>
                                </m:fPr>
                                <m:num>
                                  <m:r>
                                    <a:rPr lang="es-AR" b="0" i="0" smtClean="0">
                                      <a:latin typeface="Cambria Math"/>
                                    </a:rPr>
                                    <m:t>1</m:t>
                                  </m:r>
                                </m:num>
                                <m:den>
                                  <m:r>
                                    <a:rPr lang="es-AR" b="0" i="0" smtClean="0">
                                      <a:latin typeface="Cambria Math"/>
                                    </a:rPr>
                                    <m:t>2</m:t>
                                  </m:r>
                                </m:den>
                              </m:f>
                              <m:r>
                                <a:rPr lang="es-AR" b="0" i="0" smtClean="0">
                                  <a:latin typeface="Cambria Math"/>
                                </a:rPr>
                                <m:t>∗</m:t>
                              </m:r>
                              <m:r>
                                <m:rPr>
                                  <m:sty m:val="p"/>
                                </m:rPr>
                                <a:rPr lang="es-AR" b="0" i="0" smtClean="0">
                                  <a:latin typeface="Cambria Math"/>
                                </a:rPr>
                                <m:t>k</m:t>
                              </m:r>
                              <m:r>
                                <a:rPr lang="es-AR" i="0">
                                  <a:latin typeface="Cambria Math"/>
                                </a:rPr>
                                <m:t>∗</m:t>
                              </m:r>
                              <m:sSup>
                                <m:sSupPr>
                                  <m:ctrlPr>
                                    <a:rPr lang="es-AR" i="1" smtClean="0">
                                      <a:latin typeface="Cambria Math" panose="02040503050406030204" pitchFamily="18" charset="0"/>
                                    </a:rPr>
                                  </m:ctrlPr>
                                </m:sSupPr>
                                <m:e>
                                  <m:r>
                                    <m:rPr>
                                      <m:sty m:val="p"/>
                                    </m:rPr>
                                    <a:rPr lang="es-AR">
                                      <a:latin typeface="Cambria Math"/>
                                    </a:rPr>
                                    <m:t>x</m:t>
                                  </m:r>
                                </m:e>
                                <m:sup>
                                  <m:r>
                                    <a:rPr lang="es-AR" b="0" i="1" smtClean="0">
                                      <a:latin typeface="Cambria Math"/>
                                    </a:rPr>
                                    <m:t>2</m:t>
                                  </m:r>
                                </m:sup>
                              </m:sSup>
                              <m:r>
                                <a:rPr lang="es-AR" i="0">
                                  <a:latin typeface="Cambria Math"/>
                                </a:rPr>
                                <m:t>)</m:t>
                              </m:r>
                              <m:r>
                                <m:rPr>
                                  <m:nor/>
                                </m:rPr>
                                <a:rPr lang="es-ES" dirty="0"/>
                                <m:t> </m:t>
                              </m:r>
                            </m:e>
                            <m:sub>
                              <m:sSub>
                                <m:sSubPr>
                                  <m:ctrlPr>
                                    <a:rPr lang="es-ES" i="1">
                                      <a:latin typeface="Cambria Math" panose="02040503050406030204" pitchFamily="18" charset="0"/>
                                    </a:rPr>
                                  </m:ctrlPr>
                                </m:sSubPr>
                                <m:e>
                                  <m:r>
                                    <m:rPr>
                                      <m:sty m:val="p"/>
                                    </m:rPr>
                                    <a:rPr lang="es-AR" b="0" i="0" smtClean="0">
                                      <a:latin typeface="Cambria Math"/>
                                    </a:rPr>
                                    <m:t>X</m:t>
                                  </m:r>
                                </m:e>
                                <m:sub>
                                  <m:r>
                                    <m:rPr>
                                      <m:sty m:val="p"/>
                                    </m:rPr>
                                    <a:rPr lang="es-AR" i="0">
                                      <a:latin typeface="Cambria Math"/>
                                    </a:rPr>
                                    <m:t>o</m:t>
                                  </m:r>
                                </m:sub>
                              </m:sSub>
                            </m:sub>
                            <m:sup/>
                          </m:sSubSup>
                        </m:e>
                        <m:sup>
                          <m:sSub>
                            <m:sSubPr>
                              <m:ctrlPr>
                                <a:rPr lang="es-ES" i="1">
                                  <a:latin typeface="Cambria Math" panose="02040503050406030204" pitchFamily="18" charset="0"/>
                                </a:rPr>
                              </m:ctrlPr>
                            </m:sSubPr>
                            <m:e>
                              <m:r>
                                <m:rPr>
                                  <m:sty m:val="p"/>
                                </m:rPr>
                                <a:rPr lang="es-AR" b="0" i="0" smtClean="0">
                                  <a:latin typeface="Cambria Math"/>
                                </a:rPr>
                                <m:t>X</m:t>
                              </m:r>
                            </m:e>
                            <m:sub>
                              <m:r>
                                <m:rPr>
                                  <m:sty m:val="p"/>
                                </m:rPr>
                                <a:rPr lang="es-AR" b="0" i="0" smtClean="0">
                                  <a:latin typeface="Cambria Math"/>
                                </a:rPr>
                                <m:t>f</m:t>
                              </m:r>
                            </m:sub>
                          </m:sSub>
                        </m:sup>
                      </m:sSup>
                    </m:oMath>
                  </m:oMathPara>
                </a14:m>
                <a:endParaRPr lang="es-ES" dirty="0"/>
              </a:p>
            </p:txBody>
          </p:sp>
        </mc:Choice>
        <mc:Fallback xmlns="">
          <p:sp>
            <p:nvSpPr>
              <p:cNvPr id="24" name="Rectangle 23"/>
              <p:cNvSpPr>
                <a:spLocks noRot="1" noChangeAspect="1" noMove="1" noResize="1" noEditPoints="1" noAdjustHandles="1" noChangeArrowheads="1" noChangeShapeType="1" noTextEdit="1"/>
              </p:cNvSpPr>
              <p:nvPr/>
            </p:nvSpPr>
            <p:spPr>
              <a:xfrm>
                <a:off x="778107" y="3232929"/>
                <a:ext cx="5266313" cy="789896"/>
              </a:xfrm>
              <a:prstGeom prst="rect">
                <a:avLst/>
              </a:prstGeom>
              <a:blipFill rotWithShape="1">
                <a:blip r:embed="rId9"/>
                <a:stretch>
                  <a:fillRect/>
                </a:stretch>
              </a:blipFill>
            </p:spPr>
            <p:txBody>
              <a:bodyPr/>
              <a:lstStyle/>
              <a:p>
                <a:r>
                  <a:rPr lang="es-ES">
                    <a:noFill/>
                  </a:rPr>
                  <a:t> </a:t>
                </a:r>
              </a:p>
            </p:txBody>
          </p:sp>
        </mc:Fallback>
      </mc:AlternateContent>
      <p:grpSp>
        <p:nvGrpSpPr>
          <p:cNvPr id="25" name="Group 24"/>
          <p:cNvGrpSpPr/>
          <p:nvPr/>
        </p:nvGrpSpPr>
        <p:grpSpPr>
          <a:xfrm>
            <a:off x="835257" y="2743200"/>
            <a:ext cx="1507592" cy="384647"/>
            <a:chOff x="835257" y="2738914"/>
            <a:chExt cx="1507592" cy="384647"/>
          </a:xfrm>
        </p:grpSpPr>
        <mc:AlternateContent xmlns:mc="http://schemas.openxmlformats.org/markup-compatibility/2006" xmlns:a14="http://schemas.microsoft.com/office/drawing/2010/main">
          <mc:Choice Requires="a14">
            <p:sp>
              <p:nvSpPr>
                <p:cNvPr id="26" name="Rectangle 25"/>
                <p:cNvSpPr/>
                <p:nvPr/>
              </p:nvSpPr>
              <p:spPr>
                <a:xfrm>
                  <a:off x="835257" y="2738914"/>
                  <a:ext cx="15075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W</m:t>
                            </m:r>
                          </m:e>
                          <m:sub>
                            <m:r>
                              <m:rPr>
                                <m:sty m:val="p"/>
                              </m:rPr>
                              <a:rPr lang="es-AR" b="0" i="0" smtClean="0">
                                <a:latin typeface="Cambria Math"/>
                              </a:rPr>
                              <m:t>FC</m:t>
                            </m:r>
                          </m:sub>
                        </m:sSub>
                        <m:r>
                          <a:rPr lang="es-ES" i="0">
                            <a:latin typeface="Cambria Math"/>
                          </a:rPr>
                          <m:t>=</m:t>
                        </m:r>
                        <m:r>
                          <a:rPr lang="es-AR" b="0" i="0" smtClean="0">
                            <a:latin typeface="Cambria Math"/>
                          </a:rPr>
                          <m:t>−</m:t>
                        </m:r>
                        <m:sSub>
                          <m:sSubPr>
                            <m:ctrlPr>
                              <a:rPr lang="es-AR" i="1">
                                <a:latin typeface="Cambria Math" panose="02040503050406030204" pitchFamily="18" charset="0"/>
                              </a:rPr>
                            </m:ctrlPr>
                          </m:sSubPr>
                          <m:e>
                            <m:r>
                              <a:rPr lang="es-AR" i="0">
                                <a:latin typeface="Cambria Math"/>
                                <a:ea typeface="Cambria Math"/>
                              </a:rPr>
                              <m:t>∆</m:t>
                            </m:r>
                            <m:r>
                              <m:rPr>
                                <m:sty m:val="p"/>
                              </m:rPr>
                              <a:rPr lang="es-AR" b="0" i="0" smtClean="0">
                                <a:latin typeface="Cambria Math"/>
                                <a:ea typeface="Cambria Math"/>
                              </a:rPr>
                              <m:t>E</m:t>
                            </m:r>
                          </m:e>
                          <m:sub>
                            <m:r>
                              <m:rPr>
                                <m:sty m:val="p"/>
                              </m:rPr>
                              <a:rPr lang="es-AR" b="0" i="0" smtClean="0">
                                <a:latin typeface="Cambria Math"/>
                              </a:rPr>
                              <m:t>P</m:t>
                            </m:r>
                          </m:sub>
                        </m:sSub>
                      </m:oMath>
                    </m:oMathPara>
                  </a14:m>
                  <a:endParaRPr lang="es-ES" dirty="0"/>
                </a:p>
              </p:txBody>
            </p:sp>
          </mc:Choice>
          <mc:Fallback xmlns="">
            <p:sp>
              <p:nvSpPr>
                <p:cNvPr id="26" name="Rectangle 25"/>
                <p:cNvSpPr>
                  <a:spLocks noRot="1" noChangeAspect="1" noMove="1" noResize="1" noEditPoints="1" noAdjustHandles="1" noChangeArrowheads="1" noChangeShapeType="1" noTextEdit="1"/>
                </p:cNvSpPr>
                <p:nvPr/>
              </p:nvSpPr>
              <p:spPr>
                <a:xfrm>
                  <a:off x="835257" y="2738914"/>
                  <a:ext cx="1507592" cy="369332"/>
                </a:xfrm>
                <a:prstGeom prst="rect">
                  <a:avLst/>
                </a:prstGeom>
                <a:blipFill rotWithShape="1">
                  <a:blip r:embed="rId10"/>
                  <a:stretch>
                    <a:fillRect/>
                  </a:stretch>
                </a:blipFill>
              </p:spPr>
              <p:txBody>
                <a:bodyPr/>
                <a:lstStyle/>
                <a:p>
                  <a:r>
                    <a:rPr lang="es-ES">
                      <a:noFill/>
                    </a:rPr>
                    <a:t> </a:t>
                  </a:r>
                </a:p>
              </p:txBody>
            </p:sp>
          </mc:Fallback>
        </mc:AlternateContent>
        <p:sp>
          <p:nvSpPr>
            <p:cNvPr id="27" name="Oval 26"/>
            <p:cNvSpPr/>
            <p:nvPr/>
          </p:nvSpPr>
          <p:spPr>
            <a:xfrm>
              <a:off x="1661251" y="2742561"/>
              <a:ext cx="624749"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mc:AlternateContent xmlns:mc="http://schemas.openxmlformats.org/markup-compatibility/2006" xmlns:a14="http://schemas.microsoft.com/office/drawing/2010/main">
        <mc:Choice Requires="a14">
          <p:sp>
            <p:nvSpPr>
              <p:cNvPr id="30" name="Rectangle 29"/>
              <p:cNvSpPr/>
              <p:nvPr/>
            </p:nvSpPr>
            <p:spPr>
              <a:xfrm>
                <a:off x="719677" y="4083887"/>
                <a:ext cx="3744230"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W</m:t>
                          </m:r>
                        </m:e>
                        <m:sub>
                          <m:r>
                            <m:rPr>
                              <m:sty m:val="p"/>
                            </m:rPr>
                            <a:rPr lang="es-AR">
                              <a:latin typeface="Cambria Math"/>
                            </a:rPr>
                            <m:t>Fe</m:t>
                          </m:r>
                        </m:sub>
                      </m:sSub>
                      <m:r>
                        <a:rPr lang="es-ES" i="0">
                          <a:latin typeface="Cambria Math"/>
                        </a:rPr>
                        <m:t>=</m:t>
                      </m:r>
                      <m:r>
                        <a:rPr lang="es-AR" b="0" i="0" smtClean="0">
                          <a:latin typeface="Cambria Math"/>
                        </a:rPr>
                        <m:t>−(</m:t>
                      </m:r>
                      <m:f>
                        <m:fPr>
                          <m:ctrlPr>
                            <a:rPr lang="es-AR" i="1">
                              <a:latin typeface="Cambria Math" panose="02040503050406030204" pitchFamily="18" charset="0"/>
                            </a:rPr>
                          </m:ctrlPr>
                        </m:fPr>
                        <m:num>
                          <m:r>
                            <a:rPr lang="es-AR">
                              <a:latin typeface="Cambria Math"/>
                            </a:rPr>
                            <m:t>1</m:t>
                          </m:r>
                        </m:num>
                        <m:den>
                          <m:r>
                            <a:rPr lang="es-AR">
                              <a:latin typeface="Cambria Math"/>
                            </a:rPr>
                            <m:t>2</m:t>
                          </m:r>
                        </m:den>
                      </m:f>
                      <m:r>
                        <a:rPr lang="es-AR">
                          <a:latin typeface="Cambria Math"/>
                        </a:rPr>
                        <m:t>∗</m:t>
                      </m:r>
                      <m:r>
                        <m:rPr>
                          <m:sty m:val="p"/>
                        </m:rPr>
                        <a:rPr lang="es-AR">
                          <a:latin typeface="Cambria Math"/>
                        </a:rPr>
                        <m:t>k</m:t>
                      </m:r>
                      <m:r>
                        <a:rPr lang="es-AR">
                          <a:latin typeface="Cambria Math"/>
                        </a:rPr>
                        <m:t>∗</m:t>
                      </m:r>
                      <m:sSup>
                        <m:sSupPr>
                          <m:ctrlPr>
                            <a:rPr lang="es-AR" i="1">
                              <a:latin typeface="Cambria Math" panose="02040503050406030204" pitchFamily="18" charset="0"/>
                            </a:rPr>
                          </m:ctrlPr>
                        </m:sSupPr>
                        <m:e>
                          <m:sSub>
                            <m:sSubPr>
                              <m:ctrlPr>
                                <a:rPr lang="es-ES" i="1">
                                  <a:latin typeface="Cambria Math" panose="02040503050406030204" pitchFamily="18" charset="0"/>
                                </a:rPr>
                              </m:ctrlPr>
                            </m:sSubPr>
                            <m:e>
                              <m:r>
                                <m:rPr>
                                  <m:sty m:val="p"/>
                                </m:rPr>
                                <a:rPr lang="es-AR">
                                  <a:latin typeface="Cambria Math"/>
                                </a:rPr>
                                <m:t>X</m:t>
                              </m:r>
                            </m:e>
                            <m:sub>
                              <m:r>
                                <m:rPr>
                                  <m:sty m:val="p"/>
                                </m:rPr>
                                <a:rPr lang="es-AR">
                                  <a:latin typeface="Cambria Math"/>
                                </a:rPr>
                                <m:t>f</m:t>
                              </m:r>
                            </m:sub>
                          </m:sSub>
                        </m:e>
                        <m:sup>
                          <m:r>
                            <a:rPr lang="es-AR" i="1">
                              <a:latin typeface="Cambria Math"/>
                            </a:rPr>
                            <m:t>2</m:t>
                          </m:r>
                        </m:sup>
                      </m:sSup>
                      <m:r>
                        <a:rPr lang="es-AR" b="0" i="0" smtClean="0">
                          <a:latin typeface="Cambria Math"/>
                        </a:rPr>
                        <m:t>−</m:t>
                      </m:r>
                      <m:f>
                        <m:fPr>
                          <m:ctrlPr>
                            <a:rPr lang="es-AR" i="1">
                              <a:latin typeface="Cambria Math" panose="02040503050406030204" pitchFamily="18" charset="0"/>
                            </a:rPr>
                          </m:ctrlPr>
                        </m:fPr>
                        <m:num>
                          <m:r>
                            <a:rPr lang="es-AR">
                              <a:latin typeface="Cambria Math"/>
                            </a:rPr>
                            <m:t>1</m:t>
                          </m:r>
                        </m:num>
                        <m:den>
                          <m:r>
                            <a:rPr lang="es-AR">
                              <a:latin typeface="Cambria Math"/>
                            </a:rPr>
                            <m:t>2</m:t>
                          </m:r>
                        </m:den>
                      </m:f>
                      <m:r>
                        <a:rPr lang="es-AR">
                          <a:latin typeface="Cambria Math"/>
                        </a:rPr>
                        <m:t>∗</m:t>
                      </m:r>
                      <m:r>
                        <m:rPr>
                          <m:sty m:val="p"/>
                        </m:rPr>
                        <a:rPr lang="es-AR">
                          <a:latin typeface="Cambria Math"/>
                        </a:rPr>
                        <m:t>k</m:t>
                      </m:r>
                      <m:r>
                        <a:rPr lang="es-AR">
                          <a:latin typeface="Cambria Math"/>
                        </a:rPr>
                        <m:t>∗</m:t>
                      </m:r>
                      <m:sSup>
                        <m:sSupPr>
                          <m:ctrlPr>
                            <a:rPr lang="es-AR" i="1">
                              <a:latin typeface="Cambria Math" panose="02040503050406030204" pitchFamily="18" charset="0"/>
                            </a:rPr>
                          </m:ctrlPr>
                        </m:sSupPr>
                        <m:e>
                          <m:sSub>
                            <m:sSubPr>
                              <m:ctrlPr>
                                <a:rPr lang="es-ES" i="1">
                                  <a:latin typeface="Cambria Math" panose="02040503050406030204" pitchFamily="18" charset="0"/>
                                </a:rPr>
                              </m:ctrlPr>
                            </m:sSubPr>
                            <m:e>
                              <m:r>
                                <m:rPr>
                                  <m:sty m:val="p"/>
                                </m:rPr>
                                <a:rPr lang="es-AR">
                                  <a:latin typeface="Cambria Math"/>
                                </a:rPr>
                                <m:t>X</m:t>
                              </m:r>
                            </m:e>
                            <m:sub>
                              <m:r>
                                <m:rPr>
                                  <m:sty m:val="p"/>
                                </m:rPr>
                                <a:rPr lang="es-AR">
                                  <a:latin typeface="Cambria Math"/>
                                </a:rPr>
                                <m:t>o</m:t>
                              </m:r>
                            </m:sub>
                          </m:sSub>
                        </m:e>
                        <m:sup>
                          <m:r>
                            <a:rPr lang="es-AR" i="1">
                              <a:latin typeface="Cambria Math"/>
                            </a:rPr>
                            <m:t>2</m:t>
                          </m:r>
                        </m:sup>
                      </m:sSup>
                      <m:r>
                        <a:rPr lang="es-AR" b="0" i="0" smtClean="0">
                          <a:latin typeface="Cambria Math"/>
                        </a:rPr>
                        <m:t>)</m:t>
                      </m:r>
                    </m:oMath>
                  </m:oMathPara>
                </a14:m>
                <a:endParaRPr lang="es-ES" dirty="0"/>
              </a:p>
            </p:txBody>
          </p:sp>
        </mc:Choice>
        <mc:Fallback xmlns="">
          <p:sp>
            <p:nvSpPr>
              <p:cNvPr id="30" name="Rectangle 29"/>
              <p:cNvSpPr>
                <a:spLocks noRot="1" noChangeAspect="1" noMove="1" noResize="1" noEditPoints="1" noAdjustHandles="1" noChangeArrowheads="1" noChangeShapeType="1" noTextEdit="1"/>
              </p:cNvSpPr>
              <p:nvPr/>
            </p:nvSpPr>
            <p:spPr>
              <a:xfrm>
                <a:off x="719677" y="4083887"/>
                <a:ext cx="3744230" cy="610936"/>
              </a:xfrm>
              <a:prstGeom prst="rect">
                <a:avLst/>
              </a:prstGeom>
              <a:blipFill rotWithShape="1">
                <a:blip r:embed="rId11"/>
                <a:stretch>
                  <a:fillRect/>
                </a:stretch>
              </a:blipFill>
            </p:spPr>
            <p:txBody>
              <a:bodyPr/>
              <a:lstStyle/>
              <a:p>
                <a:r>
                  <a:rPr lang="es-ES">
                    <a:noFill/>
                  </a:rPr>
                  <a:t> </a:t>
                </a:r>
              </a:p>
            </p:txBody>
          </p:sp>
        </mc:Fallback>
      </mc:AlternateContent>
      <p:grpSp>
        <p:nvGrpSpPr>
          <p:cNvPr id="31" name="Group 30"/>
          <p:cNvGrpSpPr/>
          <p:nvPr/>
        </p:nvGrpSpPr>
        <p:grpSpPr>
          <a:xfrm>
            <a:off x="719677" y="4852846"/>
            <a:ext cx="2345386" cy="685800"/>
            <a:chOff x="835257" y="4528273"/>
            <a:chExt cx="2345386" cy="685800"/>
          </a:xfrm>
        </p:grpSpPr>
        <mc:AlternateContent xmlns:mc="http://schemas.openxmlformats.org/markup-compatibility/2006" xmlns:a14="http://schemas.microsoft.com/office/drawing/2010/main">
          <mc:Choice Requires="a14">
            <p:sp>
              <p:nvSpPr>
                <p:cNvPr id="32" name="Rectangle 31"/>
                <p:cNvSpPr/>
                <p:nvPr/>
              </p:nvSpPr>
              <p:spPr>
                <a:xfrm>
                  <a:off x="835257" y="4561098"/>
                  <a:ext cx="2345386"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W</m:t>
                            </m:r>
                          </m:e>
                          <m:sub>
                            <m:r>
                              <m:rPr>
                                <m:sty m:val="p"/>
                              </m:rPr>
                              <a:rPr lang="es-AR">
                                <a:latin typeface="Cambria Math"/>
                              </a:rPr>
                              <m:t>Fe</m:t>
                            </m:r>
                          </m:sub>
                        </m:sSub>
                        <m:r>
                          <a:rPr lang="es-ES" i="0">
                            <a:latin typeface="Cambria Math"/>
                          </a:rPr>
                          <m:t>=</m:t>
                        </m:r>
                        <m:r>
                          <a:rPr lang="es-AR" i="0">
                            <a:latin typeface="Cambria Math"/>
                          </a:rPr>
                          <m:t>−</m:t>
                        </m:r>
                        <m:r>
                          <a:rPr lang="es-AR" i="0">
                            <a:latin typeface="Cambria Math"/>
                            <a:ea typeface="Cambria Math"/>
                          </a:rPr>
                          <m:t>∆</m:t>
                        </m:r>
                        <m:r>
                          <a:rPr lang="es-AR" b="0" i="0" smtClean="0">
                            <a:latin typeface="Cambria Math"/>
                            <a:ea typeface="Cambria Math"/>
                          </a:rPr>
                          <m:t>(</m:t>
                        </m:r>
                        <m:f>
                          <m:fPr>
                            <m:ctrlPr>
                              <a:rPr lang="es-AR" i="1">
                                <a:latin typeface="Cambria Math" panose="02040503050406030204" pitchFamily="18" charset="0"/>
                              </a:rPr>
                            </m:ctrlPr>
                          </m:fPr>
                          <m:num>
                            <m:r>
                              <a:rPr lang="es-AR">
                                <a:latin typeface="Cambria Math"/>
                              </a:rPr>
                              <m:t>1</m:t>
                            </m:r>
                          </m:num>
                          <m:den>
                            <m:r>
                              <a:rPr lang="es-AR">
                                <a:latin typeface="Cambria Math"/>
                              </a:rPr>
                              <m:t>2</m:t>
                            </m:r>
                          </m:den>
                        </m:f>
                        <m:r>
                          <a:rPr lang="es-AR">
                            <a:latin typeface="Cambria Math"/>
                          </a:rPr>
                          <m:t>∗</m:t>
                        </m:r>
                        <m:r>
                          <m:rPr>
                            <m:sty m:val="p"/>
                          </m:rPr>
                          <a:rPr lang="es-AR">
                            <a:latin typeface="Cambria Math"/>
                          </a:rPr>
                          <m:t>k</m:t>
                        </m:r>
                        <m:r>
                          <a:rPr lang="es-AR">
                            <a:latin typeface="Cambria Math"/>
                          </a:rPr>
                          <m:t>∗</m:t>
                        </m:r>
                        <m:sSup>
                          <m:sSupPr>
                            <m:ctrlPr>
                              <a:rPr lang="es-AR" i="1">
                                <a:latin typeface="Cambria Math" panose="02040503050406030204" pitchFamily="18" charset="0"/>
                              </a:rPr>
                            </m:ctrlPr>
                          </m:sSupPr>
                          <m:e>
                            <m:r>
                              <m:rPr>
                                <m:sty m:val="p"/>
                              </m:rPr>
                              <a:rPr lang="es-AR">
                                <a:latin typeface="Cambria Math"/>
                              </a:rPr>
                              <m:t>x</m:t>
                            </m:r>
                          </m:e>
                          <m:sup>
                            <m:r>
                              <a:rPr lang="es-AR" i="1">
                                <a:latin typeface="Cambria Math"/>
                              </a:rPr>
                              <m:t>2</m:t>
                            </m:r>
                          </m:sup>
                        </m:sSup>
                        <m:r>
                          <a:rPr lang="es-AR" b="0" i="0" smtClean="0">
                            <a:latin typeface="Cambria Math"/>
                          </a:rPr>
                          <m:t>)</m:t>
                        </m:r>
                      </m:oMath>
                    </m:oMathPara>
                  </a14:m>
                  <a:endParaRPr lang="es-ES" dirty="0"/>
                </a:p>
              </p:txBody>
            </p:sp>
          </mc:Choice>
          <mc:Fallback xmlns="">
            <p:sp>
              <p:nvSpPr>
                <p:cNvPr id="32" name="Rectangle 31"/>
                <p:cNvSpPr>
                  <a:spLocks noRot="1" noChangeAspect="1" noMove="1" noResize="1" noEditPoints="1" noAdjustHandles="1" noChangeArrowheads="1" noChangeShapeType="1" noTextEdit="1"/>
                </p:cNvSpPr>
                <p:nvPr/>
              </p:nvSpPr>
              <p:spPr>
                <a:xfrm>
                  <a:off x="835257" y="4561098"/>
                  <a:ext cx="2345386" cy="610936"/>
                </a:xfrm>
                <a:prstGeom prst="rect">
                  <a:avLst/>
                </a:prstGeom>
                <a:blipFill rotWithShape="1">
                  <a:blip r:embed="rId12"/>
                  <a:stretch>
                    <a:fillRect/>
                  </a:stretch>
                </a:blipFill>
              </p:spPr>
              <p:txBody>
                <a:bodyPr/>
                <a:lstStyle/>
                <a:p>
                  <a:r>
                    <a:rPr lang="es-ES">
                      <a:noFill/>
                    </a:rPr>
                    <a:t> </a:t>
                  </a:r>
                </a:p>
              </p:txBody>
            </p:sp>
          </mc:Fallback>
        </mc:AlternateContent>
        <p:sp>
          <p:nvSpPr>
            <p:cNvPr id="33" name="Oval 32"/>
            <p:cNvSpPr/>
            <p:nvPr/>
          </p:nvSpPr>
          <p:spPr>
            <a:xfrm>
              <a:off x="1613139" y="4528273"/>
              <a:ext cx="1567504" cy="6858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mc:AlternateContent xmlns:mc="http://schemas.openxmlformats.org/markup-compatibility/2006" xmlns:a14="http://schemas.microsoft.com/office/drawing/2010/main">
        <mc:Choice Requires="a14">
          <p:sp>
            <p:nvSpPr>
              <p:cNvPr id="34" name="Rectangle 33"/>
              <p:cNvSpPr/>
              <p:nvPr/>
            </p:nvSpPr>
            <p:spPr>
              <a:xfrm>
                <a:off x="835257" y="5936354"/>
                <a:ext cx="1790170"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E</m:t>
                          </m:r>
                        </m:e>
                        <m:sub>
                          <m:r>
                            <m:rPr>
                              <m:sty m:val="p"/>
                            </m:rPr>
                            <a:rPr lang="es-ES" i="0">
                              <a:latin typeface="Cambria Math"/>
                            </a:rPr>
                            <m:t>P</m:t>
                          </m:r>
                          <m:r>
                            <m:rPr>
                              <m:sty m:val="p"/>
                            </m:rPr>
                            <a:rPr lang="es-AR" b="0" i="0" smtClean="0">
                              <a:latin typeface="Cambria Math"/>
                            </a:rPr>
                            <m:t>e</m:t>
                          </m:r>
                        </m:sub>
                      </m:sSub>
                      <m:r>
                        <a:rPr lang="es-ES" i="0">
                          <a:latin typeface="Cambria Math"/>
                        </a:rPr>
                        <m:t>=</m:t>
                      </m:r>
                      <m:f>
                        <m:fPr>
                          <m:ctrlPr>
                            <a:rPr lang="es-AR" i="1">
                              <a:latin typeface="Cambria Math" panose="02040503050406030204" pitchFamily="18" charset="0"/>
                            </a:rPr>
                          </m:ctrlPr>
                        </m:fPr>
                        <m:num>
                          <m:r>
                            <a:rPr lang="es-AR">
                              <a:latin typeface="Cambria Math"/>
                            </a:rPr>
                            <m:t>1</m:t>
                          </m:r>
                        </m:num>
                        <m:den>
                          <m:r>
                            <a:rPr lang="es-AR">
                              <a:latin typeface="Cambria Math"/>
                            </a:rPr>
                            <m:t>2</m:t>
                          </m:r>
                        </m:den>
                      </m:f>
                      <m:r>
                        <a:rPr lang="es-AR">
                          <a:latin typeface="Cambria Math"/>
                        </a:rPr>
                        <m:t>∗</m:t>
                      </m:r>
                      <m:r>
                        <m:rPr>
                          <m:sty m:val="p"/>
                        </m:rPr>
                        <a:rPr lang="es-AR">
                          <a:latin typeface="Cambria Math"/>
                        </a:rPr>
                        <m:t>k</m:t>
                      </m:r>
                      <m:r>
                        <a:rPr lang="es-AR">
                          <a:latin typeface="Cambria Math"/>
                        </a:rPr>
                        <m:t>∗</m:t>
                      </m:r>
                      <m:sSup>
                        <m:sSupPr>
                          <m:ctrlPr>
                            <a:rPr lang="es-AR" i="1">
                              <a:latin typeface="Cambria Math" panose="02040503050406030204" pitchFamily="18" charset="0"/>
                            </a:rPr>
                          </m:ctrlPr>
                        </m:sSupPr>
                        <m:e>
                          <m:r>
                            <m:rPr>
                              <m:sty m:val="p"/>
                            </m:rPr>
                            <a:rPr lang="es-AR">
                              <a:latin typeface="Cambria Math"/>
                            </a:rPr>
                            <m:t>x</m:t>
                          </m:r>
                        </m:e>
                        <m:sup>
                          <m:r>
                            <a:rPr lang="es-AR" i="1">
                              <a:latin typeface="Cambria Math"/>
                            </a:rPr>
                            <m:t>2</m:t>
                          </m:r>
                        </m:sup>
                      </m:sSup>
                    </m:oMath>
                  </m:oMathPara>
                </a14:m>
                <a:endParaRPr lang="es-ES" dirty="0"/>
              </a:p>
            </p:txBody>
          </p:sp>
        </mc:Choice>
        <mc:Fallback xmlns="">
          <p:sp>
            <p:nvSpPr>
              <p:cNvPr id="34" name="Rectangle 33"/>
              <p:cNvSpPr>
                <a:spLocks noRot="1" noChangeAspect="1" noMove="1" noResize="1" noEditPoints="1" noAdjustHandles="1" noChangeArrowheads="1" noChangeShapeType="1" noTextEdit="1"/>
              </p:cNvSpPr>
              <p:nvPr/>
            </p:nvSpPr>
            <p:spPr>
              <a:xfrm>
                <a:off x="835257" y="5936354"/>
                <a:ext cx="1790170" cy="610936"/>
              </a:xfrm>
              <a:prstGeom prst="rect">
                <a:avLst/>
              </a:prstGeom>
              <a:blipFill rotWithShape="1">
                <a:blip r:embed="rId13"/>
                <a:stretch>
                  <a:fillRect/>
                </a:stretch>
              </a:blipFill>
            </p:spPr>
            <p:txBody>
              <a:bodyPr/>
              <a:lstStyle/>
              <a:p>
                <a:r>
                  <a:rPr lang="es-ES">
                    <a:noFill/>
                  </a:rPr>
                  <a:t> </a:t>
                </a:r>
              </a:p>
            </p:txBody>
          </p:sp>
        </mc:Fallback>
      </mc:AlternateContent>
      <p:sp>
        <p:nvSpPr>
          <p:cNvPr id="35" name="3 Rectángulo"/>
          <p:cNvSpPr/>
          <p:nvPr/>
        </p:nvSpPr>
        <p:spPr>
          <a:xfrm>
            <a:off x="787632" y="5867400"/>
            <a:ext cx="1819026" cy="679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887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Conservación de la energía de una partícula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pPr algn="just"/>
                <a:r>
                  <a:rPr lang="es-AR" sz="2000" dirty="0"/>
                  <a:t>Podremos decir que el trabajo total </a:t>
                </a:r>
              </a:p>
              <a:p>
                <a:pPr algn="just"/>
                <a:endParaRPr lang="es-AR" sz="2000" dirty="0"/>
              </a:p>
              <a:p>
                <a:pPr marL="0" indent="0" algn="ctr">
                  <a:buNone/>
                </a:pPr>
                <a:endParaRPr lang="es-AR" sz="2000" dirty="0"/>
              </a:p>
              <a:p>
                <a:pPr algn="just"/>
                <a:endParaRPr lang="es-AR" sz="2000" dirty="0"/>
              </a:p>
              <a:p>
                <a:pPr algn="just"/>
                <a:r>
                  <a:rPr lang="es-AR" sz="2000" dirty="0"/>
                  <a:t>Como el trabajo total  </a:t>
                </a:r>
                <a14:m>
                  <m:oMath xmlns:m="http://schemas.openxmlformats.org/officeDocument/2006/math">
                    <m:sSub>
                      <m:sSubPr>
                        <m:ctrlPr>
                          <a:rPr lang="es-ES" sz="2000" i="1">
                            <a:latin typeface="Cambria Math" panose="02040503050406030204" pitchFamily="18" charset="0"/>
                          </a:rPr>
                        </m:ctrlPr>
                      </m:sSubPr>
                      <m:e>
                        <m:r>
                          <m:rPr>
                            <m:sty m:val="p"/>
                          </m:rPr>
                          <a:rPr lang="es-ES" sz="2000">
                            <a:latin typeface="Cambria Math"/>
                          </a:rPr>
                          <m:t>W</m:t>
                        </m:r>
                      </m:e>
                      <m:sub>
                        <m:r>
                          <m:rPr>
                            <m:sty m:val="p"/>
                          </m:rPr>
                          <a:rPr lang="es-AR" sz="2000">
                            <a:latin typeface="Cambria Math"/>
                          </a:rPr>
                          <m:t>Total</m:t>
                        </m:r>
                      </m:sub>
                    </m:sSub>
                  </m:oMath>
                </a14:m>
                <a:r>
                  <a:rPr lang="es-AR" sz="2000" dirty="0"/>
                  <a:t>=</a:t>
                </a:r>
                <a14:m>
                  <m:oMath xmlns:m="http://schemas.openxmlformats.org/officeDocument/2006/math">
                    <m:sSub>
                      <m:sSubPr>
                        <m:ctrlPr>
                          <a:rPr lang="es-ES" sz="2000" i="1">
                            <a:latin typeface="Cambria Math" panose="02040503050406030204" pitchFamily="18" charset="0"/>
                          </a:rPr>
                        </m:ctrlPr>
                      </m:sSubPr>
                      <m:e>
                        <m:r>
                          <m:rPr>
                            <m:sty m:val="p"/>
                          </m:rPr>
                          <a:rPr lang="es-AR" sz="2000">
                            <a:latin typeface="Cambria Math"/>
                          </a:rPr>
                          <m:t>Ec</m:t>
                        </m:r>
                      </m:e>
                      <m:sub>
                        <m:r>
                          <m:rPr>
                            <m:sty m:val="p"/>
                          </m:rPr>
                          <a:rPr lang="es-AR" sz="2000">
                            <a:latin typeface="Cambria Math"/>
                          </a:rPr>
                          <m:t>f</m:t>
                        </m:r>
                      </m:sub>
                    </m:sSub>
                    <m:r>
                      <a:rPr lang="es-AR" sz="2000">
                        <a:latin typeface="Cambria Math"/>
                      </a:rPr>
                      <m:t>−</m:t>
                    </m:r>
                    <m:sSub>
                      <m:sSubPr>
                        <m:ctrlPr>
                          <a:rPr lang="es-ES" sz="2000" i="1">
                            <a:latin typeface="Cambria Math" panose="02040503050406030204" pitchFamily="18" charset="0"/>
                          </a:rPr>
                        </m:ctrlPr>
                      </m:sSubPr>
                      <m:e>
                        <m:r>
                          <m:rPr>
                            <m:sty m:val="p"/>
                          </m:rPr>
                          <a:rPr lang="es-AR" sz="2000">
                            <a:latin typeface="Cambria Math"/>
                          </a:rPr>
                          <m:t>Ec</m:t>
                        </m:r>
                      </m:e>
                      <m:sub>
                        <m:r>
                          <m:rPr>
                            <m:sty m:val="p"/>
                          </m:rPr>
                          <a:rPr lang="es-AR" sz="2000">
                            <a:latin typeface="Cambria Math"/>
                          </a:rPr>
                          <m:t>o</m:t>
                        </m:r>
                      </m:sub>
                    </m:sSub>
                  </m:oMath>
                </a14:m>
                <a:r>
                  <a:rPr lang="es-AR" sz="2000" dirty="0"/>
                  <a:t>= </a:t>
                </a:r>
                <a14:m>
                  <m:oMath xmlns:m="http://schemas.openxmlformats.org/officeDocument/2006/math">
                    <m:sSub>
                      <m:sSubPr>
                        <m:ctrlPr>
                          <a:rPr lang="es-AR" sz="2000" i="1">
                            <a:latin typeface="Cambria Math" panose="02040503050406030204" pitchFamily="18" charset="0"/>
                          </a:rPr>
                        </m:ctrlPr>
                      </m:sSubPr>
                      <m:e>
                        <m:r>
                          <a:rPr lang="es-AR" sz="2000">
                            <a:latin typeface="Cambria Math"/>
                            <a:ea typeface="Cambria Math"/>
                          </a:rPr>
                          <m:t>∆</m:t>
                        </m:r>
                        <m:r>
                          <m:rPr>
                            <m:sty m:val="p"/>
                          </m:rPr>
                          <a:rPr lang="es-AR" sz="2000">
                            <a:latin typeface="Cambria Math"/>
                            <a:ea typeface="Cambria Math"/>
                          </a:rPr>
                          <m:t>E</m:t>
                        </m:r>
                      </m:e>
                      <m:sub>
                        <m:r>
                          <m:rPr>
                            <m:sty m:val="p"/>
                          </m:rPr>
                          <a:rPr lang="es-AR" sz="2000" b="0" i="0" smtClean="0">
                            <a:latin typeface="Cambria Math"/>
                            <a:ea typeface="Cambria Math"/>
                          </a:rPr>
                          <m:t>C</m:t>
                        </m:r>
                      </m:sub>
                    </m:sSub>
                  </m:oMath>
                </a14:m>
                <a:r>
                  <a:rPr lang="es-AR" sz="2000" dirty="0"/>
                  <a:t> Podremos decir que:</a:t>
                </a:r>
              </a:p>
              <a:p>
                <a:pPr algn="just"/>
                <a:endParaRPr lang="es-AR" sz="2000" dirty="0"/>
              </a:p>
              <a:p>
                <a:pPr algn="just"/>
                <a:endParaRPr lang="es-AR" sz="2000" dirty="0"/>
              </a:p>
              <a:p>
                <a:pPr algn="just"/>
                <a:endParaRPr lang="es-AR" sz="2000" dirty="0"/>
              </a:p>
              <a:p>
                <a:pPr algn="just"/>
                <a:endParaRPr lang="es-AR" sz="2000" dirty="0"/>
              </a:p>
              <a:p>
                <a:pPr algn="just"/>
                <a:r>
                  <a:rPr lang="es-AR" sz="2000" dirty="0"/>
                  <a:t>Teorema del Conservación de la Energía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3"/>
                <a:stretch>
                  <a:fillRect l="-593" t="-60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724400" y="1447800"/>
                <a:ext cx="3215432"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W</m:t>
                          </m:r>
                        </m:e>
                        <m:sub>
                          <m:r>
                            <m:rPr>
                              <m:sty m:val="p"/>
                            </m:rPr>
                            <a:rPr lang="es-AR" b="0" i="0" smtClean="0">
                              <a:latin typeface="Cambria Math"/>
                            </a:rPr>
                            <m:t>Total</m:t>
                          </m:r>
                        </m:sub>
                      </m:sSub>
                      <m:r>
                        <a:rPr lang="es-ES" i="0">
                          <a:latin typeface="Cambria Math"/>
                        </a:rPr>
                        <m:t>=</m:t>
                      </m:r>
                      <m:nary>
                        <m:naryPr>
                          <m:chr m:val="∑"/>
                          <m:limLoc m:val="undOvr"/>
                          <m:subHide m:val="on"/>
                          <m:supHide m:val="on"/>
                          <m:ctrlPr>
                            <a:rPr lang="es-ES" i="1">
                              <a:latin typeface="Cambria Math" panose="02040503050406030204" pitchFamily="18" charset="0"/>
                            </a:rPr>
                          </m:ctrlPr>
                        </m:naryPr>
                        <m:sub/>
                        <m:sup/>
                        <m:e>
                          <m:sSub>
                            <m:sSubPr>
                              <m:ctrlPr>
                                <a:rPr lang="es-ES" i="1" smtClean="0">
                                  <a:latin typeface="Cambria Math" panose="02040503050406030204" pitchFamily="18" charset="0"/>
                                </a:rPr>
                              </m:ctrlPr>
                            </m:sSubPr>
                            <m:e>
                              <m:r>
                                <m:rPr>
                                  <m:sty m:val="p"/>
                                </m:rPr>
                                <a:rPr lang="es-AR" b="0" i="0" smtClean="0">
                                  <a:latin typeface="Cambria Math"/>
                                </a:rPr>
                                <m:t>WF</m:t>
                              </m:r>
                            </m:e>
                            <m:sub>
                              <m:r>
                                <m:rPr>
                                  <m:sty m:val="p"/>
                                </m:rPr>
                                <a:rPr lang="es-AR" b="0" i="0" smtClean="0">
                                  <a:latin typeface="Cambria Math"/>
                                </a:rPr>
                                <m:t>C</m:t>
                              </m:r>
                            </m:sub>
                          </m:sSub>
                          <m:r>
                            <a:rPr lang="es-AR" b="0" i="0" smtClean="0">
                              <a:latin typeface="Cambria Math"/>
                            </a:rPr>
                            <m:t>+</m:t>
                          </m:r>
                          <m:nary>
                            <m:naryPr>
                              <m:chr m:val="∑"/>
                              <m:limLoc m:val="undOvr"/>
                              <m:subHide m:val="on"/>
                              <m:supHide m:val="on"/>
                              <m:ctrlPr>
                                <a:rPr lang="es-ES" i="1">
                                  <a:latin typeface="Cambria Math" panose="02040503050406030204" pitchFamily="18" charset="0"/>
                                </a:rPr>
                              </m:ctrlPr>
                            </m:naryPr>
                            <m:sub/>
                            <m:sup/>
                            <m:e>
                              <m:sSub>
                                <m:sSubPr>
                                  <m:ctrlPr>
                                    <a:rPr lang="es-ES" i="1">
                                      <a:latin typeface="Cambria Math" panose="02040503050406030204" pitchFamily="18" charset="0"/>
                                    </a:rPr>
                                  </m:ctrlPr>
                                </m:sSubPr>
                                <m:e>
                                  <m:r>
                                    <m:rPr>
                                      <m:sty m:val="p"/>
                                    </m:rPr>
                                    <a:rPr lang="es-AR" i="0">
                                      <a:latin typeface="Cambria Math"/>
                                    </a:rPr>
                                    <m:t>WF</m:t>
                                  </m:r>
                                </m:e>
                                <m:sub>
                                  <m:r>
                                    <m:rPr>
                                      <m:sty m:val="p"/>
                                    </m:rPr>
                                    <a:rPr lang="es-AR" b="0" i="0" smtClean="0">
                                      <a:latin typeface="Cambria Math"/>
                                    </a:rPr>
                                    <m:t>N</m:t>
                                  </m:r>
                                  <m:r>
                                    <m:rPr>
                                      <m:sty m:val="p"/>
                                    </m:rPr>
                                    <a:rPr lang="es-AR" i="0">
                                      <a:latin typeface="Cambria Math"/>
                                    </a:rPr>
                                    <m:t>C</m:t>
                                  </m:r>
                                </m:sub>
                              </m:sSub>
                              <m:r>
                                <a:rPr lang="es-ES" i="0">
                                  <a:latin typeface="Cambria Math"/>
                                </a:rPr>
                                <m:t> </m:t>
                              </m:r>
                            </m:e>
                          </m:nary>
                        </m:e>
                      </m:nary>
                    </m:oMath>
                  </m:oMathPara>
                </a14:m>
                <a:endParaRPr lang="es-ES" dirty="0"/>
              </a:p>
            </p:txBody>
          </p:sp>
        </mc:Choice>
        <mc:Fallback xmlns="">
          <p:sp>
            <p:nvSpPr>
              <p:cNvPr id="5" name="Rectangle 4"/>
              <p:cNvSpPr>
                <a:spLocks noRot="1" noChangeAspect="1" noMove="1" noResize="1" noEditPoints="1" noAdjustHandles="1" noChangeArrowheads="1" noChangeShapeType="1" noTextEdit="1"/>
              </p:cNvSpPr>
              <p:nvPr/>
            </p:nvSpPr>
            <p:spPr>
              <a:xfrm>
                <a:off x="4724400" y="1447800"/>
                <a:ext cx="3215432" cy="763094"/>
              </a:xfrm>
              <a:prstGeom prst="rect">
                <a:avLst/>
              </a:prstGeom>
              <a:blipFill rotWithShape="1">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38200" y="2210894"/>
                <a:ext cx="5164106"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W</m:t>
                          </m:r>
                        </m:e>
                        <m:sub>
                          <m:r>
                            <m:rPr>
                              <m:sty m:val="p"/>
                            </m:rPr>
                            <a:rPr lang="es-AR" i="0">
                              <a:latin typeface="Cambria Math"/>
                            </a:rPr>
                            <m:t>Total</m:t>
                          </m:r>
                        </m:sub>
                      </m:sSub>
                      <m:r>
                        <a:rPr lang="es-ES" i="0">
                          <a:latin typeface="Cambria Math"/>
                        </a:rPr>
                        <m:t>=</m:t>
                      </m:r>
                      <m:nary>
                        <m:naryPr>
                          <m:chr m:val="∑"/>
                          <m:limLoc m:val="undOvr"/>
                          <m:subHide m:val="on"/>
                          <m:supHide m:val="on"/>
                          <m:ctrlPr>
                            <a:rPr lang="es-ES" i="1">
                              <a:latin typeface="Cambria Math" panose="02040503050406030204" pitchFamily="18" charset="0"/>
                            </a:rPr>
                          </m:ctrlPr>
                        </m:naryPr>
                        <m:sub/>
                        <m:sup/>
                        <m:e>
                          <m:sSub>
                            <m:sSubPr>
                              <m:ctrlPr>
                                <a:rPr lang="es-ES" i="1">
                                  <a:latin typeface="Cambria Math" panose="02040503050406030204" pitchFamily="18" charset="0"/>
                                </a:rPr>
                              </m:ctrlPr>
                            </m:sSubPr>
                            <m:e>
                              <m:r>
                                <m:rPr>
                                  <m:sty m:val="p"/>
                                </m:rPr>
                                <a:rPr lang="es-AR" i="0">
                                  <a:latin typeface="Cambria Math"/>
                                </a:rPr>
                                <m:t>WF</m:t>
                              </m:r>
                            </m:e>
                            <m:sub>
                              <m:r>
                                <m:rPr>
                                  <m:sty m:val="p"/>
                                </m:rPr>
                                <a:rPr lang="es-AR" i="0">
                                  <a:latin typeface="Cambria Math"/>
                                </a:rPr>
                                <m:t>C</m:t>
                              </m:r>
                            </m:sub>
                          </m:sSub>
                          <m:r>
                            <a:rPr lang="es-AR" i="0">
                              <a:latin typeface="Cambria Math"/>
                            </a:rPr>
                            <m:t>+</m:t>
                          </m:r>
                          <m:nary>
                            <m:naryPr>
                              <m:chr m:val="∑"/>
                              <m:limLoc m:val="undOvr"/>
                              <m:subHide m:val="on"/>
                              <m:supHide m:val="on"/>
                              <m:ctrlPr>
                                <a:rPr lang="es-ES" i="1">
                                  <a:latin typeface="Cambria Math" panose="02040503050406030204" pitchFamily="18" charset="0"/>
                                </a:rPr>
                              </m:ctrlPr>
                            </m:naryPr>
                            <m:sub/>
                            <m:sup/>
                            <m:e>
                              <m:sSub>
                                <m:sSubPr>
                                  <m:ctrlPr>
                                    <a:rPr lang="es-ES" i="1">
                                      <a:latin typeface="Cambria Math" panose="02040503050406030204" pitchFamily="18" charset="0"/>
                                    </a:rPr>
                                  </m:ctrlPr>
                                </m:sSubPr>
                                <m:e>
                                  <m:r>
                                    <m:rPr>
                                      <m:sty m:val="p"/>
                                    </m:rPr>
                                    <a:rPr lang="es-AR" i="0">
                                      <a:latin typeface="Cambria Math"/>
                                    </a:rPr>
                                    <m:t>WF</m:t>
                                  </m:r>
                                </m:e>
                                <m:sub>
                                  <m:r>
                                    <m:rPr>
                                      <m:sty m:val="p"/>
                                    </m:rPr>
                                    <a:rPr lang="es-AR" i="0">
                                      <a:latin typeface="Cambria Math"/>
                                    </a:rPr>
                                    <m:t>NC</m:t>
                                  </m:r>
                                </m:sub>
                              </m:sSub>
                              <m:r>
                                <a:rPr lang="es-ES" i="0">
                                  <a:latin typeface="Cambria Math"/>
                                </a:rPr>
                                <m:t> </m:t>
                              </m:r>
                            </m:e>
                          </m:nary>
                        </m:e>
                      </m:nary>
                      <m:r>
                        <m:rPr>
                          <m:nor/>
                        </m:rPr>
                        <a:rPr lang="es-ES" dirty="0"/>
                        <m:t>=</m:t>
                      </m:r>
                      <m:r>
                        <a:rPr lang="es-AR" b="0" i="0" dirty="0" smtClean="0">
                          <a:latin typeface="Cambria Math"/>
                        </a:rPr>
                        <m:t>−</m:t>
                      </m:r>
                      <m:sSub>
                        <m:sSubPr>
                          <m:ctrlPr>
                            <a:rPr lang="es-AR" i="1">
                              <a:latin typeface="Cambria Math" panose="02040503050406030204" pitchFamily="18" charset="0"/>
                            </a:rPr>
                          </m:ctrlPr>
                        </m:sSubPr>
                        <m:e>
                          <m:r>
                            <a:rPr lang="es-AR" i="0">
                              <a:latin typeface="Cambria Math"/>
                              <a:ea typeface="Cambria Math"/>
                            </a:rPr>
                            <m:t>∆</m:t>
                          </m:r>
                          <m:r>
                            <m:rPr>
                              <m:sty m:val="p"/>
                            </m:rPr>
                            <a:rPr lang="es-AR" i="0">
                              <a:latin typeface="Cambria Math"/>
                              <a:ea typeface="Cambria Math"/>
                            </a:rPr>
                            <m:t>E</m:t>
                          </m:r>
                        </m:e>
                        <m:sub>
                          <m:r>
                            <m:rPr>
                              <m:sty m:val="p"/>
                            </m:rPr>
                            <a:rPr lang="es-AR" i="0">
                              <a:latin typeface="Cambria Math"/>
                            </a:rPr>
                            <m:t>P</m:t>
                          </m:r>
                        </m:sub>
                      </m:sSub>
                      <m:r>
                        <m:rPr>
                          <m:nor/>
                        </m:rPr>
                        <a:rPr lang="es-ES" dirty="0"/>
                        <m:t>+</m:t>
                      </m:r>
                      <m:nary>
                        <m:naryPr>
                          <m:chr m:val="∑"/>
                          <m:limLoc m:val="undOvr"/>
                          <m:subHide m:val="on"/>
                          <m:supHide m:val="on"/>
                          <m:ctrlPr>
                            <a:rPr lang="es-ES" i="1">
                              <a:latin typeface="Cambria Math" panose="02040503050406030204" pitchFamily="18" charset="0"/>
                            </a:rPr>
                          </m:ctrlPr>
                        </m:naryPr>
                        <m:sub/>
                        <m:sup/>
                        <m:e>
                          <m:sSub>
                            <m:sSubPr>
                              <m:ctrlPr>
                                <a:rPr lang="es-ES" i="1">
                                  <a:latin typeface="Cambria Math" panose="02040503050406030204" pitchFamily="18" charset="0"/>
                                </a:rPr>
                              </m:ctrlPr>
                            </m:sSubPr>
                            <m:e>
                              <m:r>
                                <m:rPr>
                                  <m:sty m:val="p"/>
                                </m:rPr>
                                <a:rPr lang="es-AR" i="0">
                                  <a:latin typeface="Cambria Math"/>
                                </a:rPr>
                                <m:t>WF</m:t>
                              </m:r>
                            </m:e>
                            <m:sub>
                              <m:r>
                                <m:rPr>
                                  <m:sty m:val="p"/>
                                </m:rPr>
                                <a:rPr lang="es-AR" i="0">
                                  <a:latin typeface="Cambria Math"/>
                                </a:rPr>
                                <m:t>NC</m:t>
                              </m:r>
                            </m:sub>
                          </m:sSub>
                          <m:r>
                            <a:rPr lang="es-ES" i="0">
                              <a:latin typeface="Cambria Math"/>
                            </a:rPr>
                            <m:t> </m:t>
                          </m:r>
                        </m:e>
                      </m:nary>
                    </m:oMath>
                  </m:oMathPara>
                </a14:m>
                <a:endParaRPr lang="es-ES" dirty="0"/>
              </a:p>
            </p:txBody>
          </p:sp>
        </mc:Choice>
        <mc:Fallback xmlns="">
          <p:sp>
            <p:nvSpPr>
              <p:cNvPr id="7" name="Rectangle 6"/>
              <p:cNvSpPr>
                <a:spLocks noRot="1" noChangeAspect="1" noMove="1" noResize="1" noEditPoints="1" noAdjustHandles="1" noChangeArrowheads="1" noChangeShapeType="1" noTextEdit="1"/>
              </p:cNvSpPr>
              <p:nvPr/>
            </p:nvSpPr>
            <p:spPr>
              <a:xfrm>
                <a:off x="838200" y="2210894"/>
                <a:ext cx="5164106" cy="763094"/>
              </a:xfrm>
              <a:prstGeom prst="rect">
                <a:avLst/>
              </a:prstGeom>
              <a:blipFill rotWithShape="1">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38200" y="3479800"/>
                <a:ext cx="2675091"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AR" i="0">
                              <a:latin typeface="Cambria Math"/>
                              <a:ea typeface="Cambria Math"/>
                            </a:rPr>
                            <m:t>∆</m:t>
                          </m:r>
                          <m:r>
                            <m:rPr>
                              <m:sty m:val="p"/>
                            </m:rPr>
                            <a:rPr lang="es-AR" i="0">
                              <a:latin typeface="Cambria Math"/>
                              <a:ea typeface="Cambria Math"/>
                            </a:rPr>
                            <m:t>E</m:t>
                          </m:r>
                        </m:e>
                        <m:sub>
                          <m:r>
                            <m:rPr>
                              <m:sty m:val="p"/>
                            </m:rPr>
                            <a:rPr lang="es-AR" i="0">
                              <a:latin typeface="Cambria Math"/>
                              <a:ea typeface="Cambria Math"/>
                            </a:rPr>
                            <m:t>C</m:t>
                          </m:r>
                        </m:sub>
                      </m:sSub>
                      <m:r>
                        <a:rPr lang="es-AR" b="0" i="0" smtClean="0">
                          <a:latin typeface="Cambria Math"/>
                          <a:ea typeface="Cambria Math"/>
                        </a:rPr>
                        <m:t>=−</m:t>
                      </m:r>
                      <m:sSub>
                        <m:sSubPr>
                          <m:ctrlPr>
                            <a:rPr lang="es-AR" i="1">
                              <a:latin typeface="Cambria Math" panose="02040503050406030204" pitchFamily="18" charset="0"/>
                            </a:rPr>
                          </m:ctrlPr>
                        </m:sSubPr>
                        <m:e>
                          <m:r>
                            <a:rPr lang="es-AR" i="0">
                              <a:latin typeface="Cambria Math"/>
                              <a:ea typeface="Cambria Math"/>
                            </a:rPr>
                            <m:t>∆</m:t>
                          </m:r>
                          <m:r>
                            <m:rPr>
                              <m:sty m:val="p"/>
                            </m:rPr>
                            <a:rPr lang="es-AR" i="0">
                              <a:latin typeface="Cambria Math"/>
                              <a:ea typeface="Cambria Math"/>
                            </a:rPr>
                            <m:t>E</m:t>
                          </m:r>
                        </m:e>
                        <m:sub>
                          <m:r>
                            <m:rPr>
                              <m:sty m:val="p"/>
                            </m:rPr>
                            <a:rPr lang="es-AR" i="0">
                              <a:latin typeface="Cambria Math"/>
                            </a:rPr>
                            <m:t>P</m:t>
                          </m:r>
                        </m:sub>
                      </m:sSub>
                      <m:r>
                        <a:rPr lang="es-AR" b="0" i="0" smtClean="0">
                          <a:latin typeface="Cambria Math"/>
                        </a:rPr>
                        <m:t>+</m:t>
                      </m:r>
                      <m:nary>
                        <m:naryPr>
                          <m:chr m:val="∑"/>
                          <m:limLoc m:val="undOvr"/>
                          <m:subHide m:val="on"/>
                          <m:supHide m:val="on"/>
                          <m:ctrlPr>
                            <a:rPr lang="es-ES" i="1">
                              <a:latin typeface="Cambria Math" panose="02040503050406030204" pitchFamily="18" charset="0"/>
                            </a:rPr>
                          </m:ctrlPr>
                        </m:naryPr>
                        <m:sub/>
                        <m:sup/>
                        <m:e>
                          <m:sSub>
                            <m:sSubPr>
                              <m:ctrlPr>
                                <a:rPr lang="es-ES" i="1">
                                  <a:latin typeface="Cambria Math" panose="02040503050406030204" pitchFamily="18" charset="0"/>
                                </a:rPr>
                              </m:ctrlPr>
                            </m:sSubPr>
                            <m:e>
                              <m:r>
                                <m:rPr>
                                  <m:sty m:val="p"/>
                                </m:rPr>
                                <a:rPr lang="es-AR" i="0">
                                  <a:latin typeface="Cambria Math"/>
                                </a:rPr>
                                <m:t>WF</m:t>
                              </m:r>
                            </m:e>
                            <m:sub>
                              <m:r>
                                <m:rPr>
                                  <m:sty m:val="p"/>
                                </m:rPr>
                                <a:rPr lang="es-AR" i="0">
                                  <a:latin typeface="Cambria Math"/>
                                </a:rPr>
                                <m:t>NC</m:t>
                              </m:r>
                            </m:sub>
                          </m:sSub>
                          <m:r>
                            <a:rPr lang="es-ES" i="0">
                              <a:latin typeface="Cambria Math"/>
                            </a:rPr>
                            <m:t> </m:t>
                          </m:r>
                        </m:e>
                      </m:nary>
                    </m:oMath>
                  </m:oMathPara>
                </a14:m>
                <a:endParaRPr lang="es-ES" dirty="0"/>
              </a:p>
            </p:txBody>
          </p:sp>
        </mc:Choice>
        <mc:Fallback xmlns="">
          <p:sp>
            <p:nvSpPr>
              <p:cNvPr id="4" name="Rectangle 3"/>
              <p:cNvSpPr>
                <a:spLocks noRot="1" noChangeAspect="1" noMove="1" noResize="1" noEditPoints="1" noAdjustHandles="1" noChangeArrowheads="1" noChangeShapeType="1" noTextEdit="1"/>
              </p:cNvSpPr>
              <p:nvPr/>
            </p:nvSpPr>
            <p:spPr>
              <a:xfrm>
                <a:off x="838200" y="3479800"/>
                <a:ext cx="2675091" cy="763094"/>
              </a:xfrm>
              <a:prstGeom prst="rect">
                <a:avLst/>
              </a:prstGeom>
              <a:blipFill rotWithShape="1">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12800" y="4242894"/>
                <a:ext cx="2530372"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0">
                              <a:latin typeface="Cambria Math"/>
                              <a:ea typeface="Cambria Math"/>
                            </a:rPr>
                            <m:t>∆(</m:t>
                          </m:r>
                          <m:r>
                            <m:rPr>
                              <m:sty m:val="p"/>
                            </m:rPr>
                            <a:rPr lang="es-AR" i="0">
                              <a:latin typeface="Cambria Math"/>
                              <a:ea typeface="Cambria Math"/>
                            </a:rPr>
                            <m:t>E</m:t>
                          </m:r>
                        </m:e>
                        <m:sub>
                          <m:r>
                            <m:rPr>
                              <m:sty m:val="p"/>
                            </m:rPr>
                            <a:rPr lang="es-AR" i="0">
                              <a:latin typeface="Cambria Math"/>
                              <a:ea typeface="Cambria Math"/>
                            </a:rPr>
                            <m:t>C</m:t>
                          </m:r>
                        </m:sub>
                      </m:sSub>
                      <m:r>
                        <a:rPr lang="es-AR" i="0">
                          <a:latin typeface="Cambria Math"/>
                          <a:ea typeface="Cambria Math"/>
                        </a:rPr>
                        <m:t>+</m:t>
                      </m:r>
                      <m:sSub>
                        <m:sSubPr>
                          <m:ctrlPr>
                            <a:rPr lang="es-AR" i="1">
                              <a:latin typeface="Cambria Math" panose="02040503050406030204" pitchFamily="18" charset="0"/>
                              <a:ea typeface="Cambria Math"/>
                            </a:rPr>
                          </m:ctrlPr>
                        </m:sSubPr>
                        <m:e>
                          <m:r>
                            <m:rPr>
                              <m:sty m:val="p"/>
                            </m:rPr>
                            <a:rPr lang="es-AR" i="0">
                              <a:latin typeface="Cambria Math"/>
                              <a:ea typeface="Cambria Math"/>
                            </a:rPr>
                            <m:t>E</m:t>
                          </m:r>
                        </m:e>
                        <m:sub>
                          <m:r>
                            <m:rPr>
                              <m:sty m:val="p"/>
                            </m:rPr>
                            <a:rPr lang="es-AR" i="0">
                              <a:latin typeface="Cambria Math"/>
                              <a:ea typeface="Cambria Math"/>
                            </a:rPr>
                            <m:t>P</m:t>
                          </m:r>
                        </m:sub>
                      </m:sSub>
                      <m:r>
                        <a:rPr lang="es-AR" i="0">
                          <a:latin typeface="Cambria Math"/>
                          <a:ea typeface="Cambria Math"/>
                        </a:rPr>
                        <m:t>)</m:t>
                      </m:r>
                      <m:r>
                        <m:rPr>
                          <m:nor/>
                        </m:rPr>
                        <a:rPr lang="es-ES" dirty="0"/>
                        <m:t> =</m:t>
                      </m:r>
                      <m:nary>
                        <m:naryPr>
                          <m:chr m:val="∑"/>
                          <m:limLoc m:val="undOvr"/>
                          <m:subHide m:val="on"/>
                          <m:supHide m:val="on"/>
                          <m:ctrlPr>
                            <a:rPr lang="es-ES" i="1">
                              <a:latin typeface="Cambria Math" panose="02040503050406030204" pitchFamily="18" charset="0"/>
                            </a:rPr>
                          </m:ctrlPr>
                        </m:naryPr>
                        <m:sub/>
                        <m:sup/>
                        <m:e>
                          <m:sSub>
                            <m:sSubPr>
                              <m:ctrlPr>
                                <a:rPr lang="es-ES" i="1">
                                  <a:latin typeface="Cambria Math" panose="02040503050406030204" pitchFamily="18" charset="0"/>
                                </a:rPr>
                              </m:ctrlPr>
                            </m:sSubPr>
                            <m:e>
                              <m:r>
                                <m:rPr>
                                  <m:sty m:val="p"/>
                                </m:rPr>
                                <a:rPr lang="es-AR" i="0">
                                  <a:latin typeface="Cambria Math"/>
                                </a:rPr>
                                <m:t>WF</m:t>
                              </m:r>
                            </m:e>
                            <m:sub>
                              <m:r>
                                <m:rPr>
                                  <m:sty m:val="p"/>
                                </m:rPr>
                                <a:rPr lang="es-AR" i="0">
                                  <a:latin typeface="Cambria Math"/>
                                </a:rPr>
                                <m:t>NC</m:t>
                              </m:r>
                            </m:sub>
                          </m:sSub>
                          <m:r>
                            <a:rPr lang="es-ES" i="0">
                              <a:latin typeface="Cambria Math"/>
                            </a:rPr>
                            <m:t> </m:t>
                          </m:r>
                        </m:e>
                      </m:nary>
                    </m:oMath>
                  </m:oMathPara>
                </a14:m>
                <a:endParaRPr lang="es-ES" dirty="0"/>
              </a:p>
            </p:txBody>
          </p:sp>
        </mc:Choice>
        <mc:Fallback xmlns="">
          <p:sp>
            <p:nvSpPr>
              <p:cNvPr id="9" name="Rectangle 8"/>
              <p:cNvSpPr>
                <a:spLocks noRot="1" noChangeAspect="1" noMove="1" noResize="1" noEditPoints="1" noAdjustHandles="1" noChangeArrowheads="1" noChangeShapeType="1" noTextEdit="1"/>
              </p:cNvSpPr>
              <p:nvPr/>
            </p:nvSpPr>
            <p:spPr>
              <a:xfrm>
                <a:off x="812800" y="4242894"/>
                <a:ext cx="2530372" cy="763094"/>
              </a:xfrm>
              <a:prstGeom prst="rect">
                <a:avLst/>
              </a:prstGeom>
              <a:blipFill rotWithShape="1">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80775" y="5334000"/>
                <a:ext cx="1896994"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s-ES" i="1">
                              <a:latin typeface="Cambria Math" panose="02040503050406030204" pitchFamily="18" charset="0"/>
                            </a:rPr>
                          </m:ctrlPr>
                        </m:naryPr>
                        <m:sub/>
                        <m:sup/>
                        <m:e>
                          <m:sSub>
                            <m:sSubPr>
                              <m:ctrlPr>
                                <a:rPr lang="es-ES" i="1">
                                  <a:latin typeface="Cambria Math" panose="02040503050406030204" pitchFamily="18" charset="0"/>
                                </a:rPr>
                              </m:ctrlPr>
                            </m:sSubPr>
                            <m:e>
                              <m:r>
                                <m:rPr>
                                  <m:sty m:val="p"/>
                                </m:rPr>
                                <a:rPr lang="es-AR" i="0">
                                  <a:latin typeface="Cambria Math"/>
                                </a:rPr>
                                <m:t>WF</m:t>
                              </m:r>
                            </m:e>
                            <m:sub>
                              <m:r>
                                <m:rPr>
                                  <m:sty m:val="p"/>
                                </m:rPr>
                                <a:rPr lang="es-AR" i="0">
                                  <a:latin typeface="Cambria Math"/>
                                </a:rPr>
                                <m:t>NC</m:t>
                              </m:r>
                            </m:sub>
                          </m:sSub>
                        </m:e>
                      </m:nary>
                      <m:r>
                        <a:rPr lang="es-AR" i="0">
                          <a:latin typeface="Cambria Math"/>
                        </a:rPr>
                        <m:t>=</m:t>
                      </m:r>
                      <m:sSub>
                        <m:sSubPr>
                          <m:ctrlPr>
                            <a:rPr lang="es-AR" i="1">
                              <a:latin typeface="Cambria Math" panose="02040503050406030204" pitchFamily="18" charset="0"/>
                            </a:rPr>
                          </m:ctrlPr>
                        </m:sSubPr>
                        <m:e>
                          <m:r>
                            <a:rPr lang="es-AR" i="0">
                              <a:latin typeface="Cambria Math"/>
                              <a:ea typeface="Cambria Math"/>
                            </a:rPr>
                            <m:t>∆</m:t>
                          </m:r>
                          <m:r>
                            <m:rPr>
                              <m:sty m:val="p"/>
                            </m:rPr>
                            <a:rPr lang="es-AR" i="0">
                              <a:latin typeface="Cambria Math"/>
                              <a:ea typeface="Cambria Math"/>
                            </a:rPr>
                            <m:t>E</m:t>
                          </m:r>
                        </m:e>
                        <m:sub>
                          <m:r>
                            <m:rPr>
                              <m:sty m:val="p"/>
                            </m:rPr>
                            <a:rPr lang="es-AR" i="0">
                              <a:latin typeface="Cambria Math"/>
                              <a:ea typeface="Cambria Math"/>
                            </a:rPr>
                            <m:t>M</m:t>
                          </m:r>
                        </m:sub>
                      </m:sSub>
                    </m:oMath>
                  </m:oMathPara>
                </a14:m>
                <a:endParaRPr lang="es-AR" dirty="0"/>
              </a:p>
            </p:txBody>
          </p:sp>
        </mc:Choice>
        <mc:Fallback xmlns="">
          <p:sp>
            <p:nvSpPr>
              <p:cNvPr id="10" name="Rectangle 9"/>
              <p:cNvSpPr>
                <a:spLocks noRot="1" noChangeAspect="1" noMove="1" noResize="1" noEditPoints="1" noAdjustHandles="1" noChangeArrowheads="1" noChangeShapeType="1" noTextEdit="1"/>
              </p:cNvSpPr>
              <p:nvPr/>
            </p:nvSpPr>
            <p:spPr>
              <a:xfrm>
                <a:off x="880775" y="5334000"/>
                <a:ext cx="1896994" cy="763094"/>
              </a:xfrm>
              <a:prstGeom prst="rect">
                <a:avLst/>
              </a:prstGeom>
              <a:blipFill rotWithShape="1">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74291" y="4419600"/>
                <a:ext cx="5793509" cy="369332"/>
              </a:xfrm>
              <a:prstGeom prst="rect">
                <a:avLst/>
              </a:prstGeom>
              <a:noFill/>
            </p:spPr>
            <p:txBody>
              <a:bodyPr wrap="none" rtlCol="0">
                <a:spAutoFit/>
              </a:bodyPr>
              <a:lstStyle/>
              <a:p>
                <a:r>
                  <a:rPr lang="es-ES" dirty="0"/>
                  <a:t>Al la suma (</a:t>
                </a:r>
                <a14:m>
                  <m:oMath xmlns:m="http://schemas.openxmlformats.org/officeDocument/2006/math">
                    <m:sSub>
                      <m:sSubPr>
                        <m:ctrlPr>
                          <a:rPr lang="es-AR" i="1">
                            <a:latin typeface="Cambria Math" panose="02040503050406030204" pitchFamily="18" charset="0"/>
                            <a:ea typeface="Cambria Math"/>
                          </a:rPr>
                        </m:ctrlPr>
                      </m:sSubPr>
                      <m:e>
                        <m:r>
                          <a:rPr lang="es-AR" i="1">
                            <a:latin typeface="Cambria Math"/>
                            <a:ea typeface="Cambria Math"/>
                          </a:rPr>
                          <m:t>𝐸</m:t>
                        </m:r>
                      </m:e>
                      <m:sub>
                        <m:r>
                          <a:rPr lang="es-AR" b="0" i="1" smtClean="0">
                            <a:latin typeface="Cambria Math"/>
                            <a:ea typeface="Cambria Math"/>
                          </a:rPr>
                          <m:t>𝐶</m:t>
                        </m:r>
                      </m:sub>
                    </m:sSub>
                    <m:r>
                      <a:rPr lang="es-AR" i="1">
                        <a:latin typeface="Cambria Math"/>
                        <a:ea typeface="Cambria Math"/>
                      </a:rPr>
                      <m:t>+</m:t>
                    </m:r>
                    <m:sSub>
                      <m:sSubPr>
                        <m:ctrlPr>
                          <a:rPr lang="es-AR" i="1">
                            <a:latin typeface="Cambria Math" panose="02040503050406030204" pitchFamily="18" charset="0"/>
                            <a:ea typeface="Cambria Math"/>
                          </a:rPr>
                        </m:ctrlPr>
                      </m:sSubPr>
                      <m:e>
                        <m:r>
                          <a:rPr lang="es-AR" i="1">
                            <a:latin typeface="Cambria Math"/>
                            <a:ea typeface="Cambria Math"/>
                          </a:rPr>
                          <m:t>𝐸</m:t>
                        </m:r>
                      </m:e>
                      <m:sub>
                        <m:r>
                          <a:rPr lang="es-AR" i="1">
                            <a:latin typeface="Cambria Math"/>
                            <a:ea typeface="Cambria Math"/>
                          </a:rPr>
                          <m:t>𝑃</m:t>
                        </m:r>
                      </m:sub>
                    </m:sSub>
                  </m:oMath>
                </a14:m>
                <a:r>
                  <a:rPr lang="es-ES" dirty="0"/>
                  <a:t>) de la llamaremos Energía Mecánica </a:t>
                </a:r>
                <a14:m>
                  <m:oMath xmlns:m="http://schemas.openxmlformats.org/officeDocument/2006/math">
                    <m:sSub>
                      <m:sSubPr>
                        <m:ctrlPr>
                          <a:rPr lang="es-AR" i="1">
                            <a:latin typeface="Cambria Math" panose="02040503050406030204" pitchFamily="18" charset="0"/>
                            <a:ea typeface="Cambria Math"/>
                          </a:rPr>
                        </m:ctrlPr>
                      </m:sSubPr>
                      <m:e>
                        <m:r>
                          <a:rPr lang="es-AR" i="1">
                            <a:latin typeface="Cambria Math"/>
                            <a:ea typeface="Cambria Math"/>
                          </a:rPr>
                          <m:t>𝐸</m:t>
                        </m:r>
                      </m:e>
                      <m:sub>
                        <m:r>
                          <a:rPr lang="es-AR" b="0" i="1" smtClean="0">
                            <a:latin typeface="Cambria Math"/>
                            <a:ea typeface="Cambria Math"/>
                          </a:rPr>
                          <m:t>𝑀</m:t>
                        </m:r>
                      </m:sub>
                    </m:sSub>
                  </m:oMath>
                </a14:m>
                <a:endParaRPr lang="es-ES" dirty="0"/>
              </a:p>
            </p:txBody>
          </p:sp>
        </mc:Choice>
        <mc:Fallback xmlns="">
          <p:sp>
            <p:nvSpPr>
              <p:cNvPr id="8" name="TextBox 7"/>
              <p:cNvSpPr txBox="1">
                <a:spLocks noRot="1" noChangeAspect="1" noMove="1" noResize="1" noEditPoints="1" noAdjustHandles="1" noChangeArrowheads="1" noChangeShapeType="1" noTextEdit="1"/>
              </p:cNvSpPr>
              <p:nvPr/>
            </p:nvSpPr>
            <p:spPr>
              <a:xfrm>
                <a:off x="3274291" y="4419600"/>
                <a:ext cx="5793509" cy="369332"/>
              </a:xfrm>
              <a:prstGeom prst="rect">
                <a:avLst/>
              </a:prstGeom>
              <a:blipFill rotWithShape="1">
                <a:blip r:embed="rId9"/>
                <a:stretch>
                  <a:fillRect l="-841" t="-8197" b="-24590"/>
                </a:stretch>
              </a:blipFill>
            </p:spPr>
            <p:txBody>
              <a:bodyPr/>
              <a:lstStyle/>
              <a:p>
                <a:r>
                  <a:rPr lang="es-ES">
                    <a:noFill/>
                  </a:rPr>
                  <a:t> </a:t>
                </a:r>
              </a:p>
            </p:txBody>
          </p:sp>
        </mc:Fallback>
      </mc:AlternateContent>
      <p:sp>
        <p:nvSpPr>
          <p:cNvPr id="12" name="3 Rectángulo"/>
          <p:cNvSpPr/>
          <p:nvPr/>
        </p:nvSpPr>
        <p:spPr>
          <a:xfrm>
            <a:off x="919759" y="5375602"/>
            <a:ext cx="1819026" cy="679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9627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Los principios de conservación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pPr algn="just"/>
                <a:r>
                  <a:rPr lang="es-AR" sz="2000" dirty="0"/>
                  <a:t>El estudio de los sistemas cerrados es particularmente importante, pues nos conduce a una serie de propiedades que nos permitirán abordar la solución de ciertos problemas de una manera más sencilla. Así se puede demostrar que en los sistemas cerrados se conservan (o sea que permanecen constantes) tres magnitudes físicas:</a:t>
                </a:r>
              </a:p>
              <a:p>
                <a:pPr lvl="1" algn="just"/>
                <a:r>
                  <a:rPr lang="es-AR" sz="1600" dirty="0"/>
                  <a:t>el principio de conservación de la energía mecánica </a:t>
                </a:r>
              </a:p>
              <a:p>
                <a:pPr lvl="1" algn="just"/>
                <a:r>
                  <a:rPr lang="es-AR" sz="1600" dirty="0"/>
                  <a:t>el principio de conservación del momento lineal </a:t>
                </a:r>
              </a:p>
              <a:p>
                <a:pPr lvl="1" algn="just"/>
                <a:r>
                  <a:rPr lang="es-AR" sz="1600" dirty="0"/>
                  <a:t>el principio de conservación del momento angular </a:t>
                </a:r>
              </a:p>
              <a:p>
                <a:pPr algn="just"/>
                <a:r>
                  <a:rPr lang="es-AR" sz="2000" dirty="0"/>
                  <a:t>En esta primera etapa vamos a estudiar el primer principio, y para que este se cumpla debe cumplirse:</a:t>
                </a:r>
              </a:p>
              <a:p>
                <a:pPr lvl="1" algn="just"/>
                <a:r>
                  <a:rPr lang="es-AR" sz="1600" dirty="0"/>
                  <a:t>No hay fuerzas externas (sistema cerrado) </a:t>
                </a:r>
                <a14:m>
                  <m:oMath xmlns:m="http://schemas.openxmlformats.org/officeDocument/2006/math">
                    <m:nary>
                      <m:naryPr>
                        <m:chr m:val="∑"/>
                        <m:limLoc m:val="undOvr"/>
                        <m:subHide m:val="on"/>
                        <m:supHide m:val="on"/>
                        <m:ctrlPr>
                          <a:rPr lang="es-ES" sz="1600" i="1">
                            <a:latin typeface="Cambria Math" panose="02040503050406030204" pitchFamily="18" charset="0"/>
                          </a:rPr>
                        </m:ctrlPr>
                      </m:naryPr>
                      <m:sub/>
                      <m:sup/>
                      <m:e>
                        <m:sSub>
                          <m:sSubPr>
                            <m:ctrlPr>
                              <a:rPr lang="es-ES" sz="1600" i="1">
                                <a:latin typeface="Cambria Math" panose="02040503050406030204" pitchFamily="18" charset="0"/>
                              </a:rPr>
                            </m:ctrlPr>
                          </m:sSubPr>
                          <m:e>
                            <m:r>
                              <a:rPr lang="es-AR" sz="1600" i="1">
                                <a:latin typeface="Cambria Math"/>
                              </a:rPr>
                              <m:t>𝑊𝐹</m:t>
                            </m:r>
                          </m:e>
                          <m:sub>
                            <m:r>
                              <a:rPr lang="es-AR" sz="1600" b="0" i="1" smtClean="0">
                                <a:latin typeface="Cambria Math"/>
                              </a:rPr>
                              <m:t>𝐸𝑥𝑡</m:t>
                            </m:r>
                          </m:sub>
                        </m:sSub>
                        <m:r>
                          <a:rPr lang="es-AR" sz="1600" b="0" i="1" smtClean="0">
                            <a:latin typeface="Cambria Math"/>
                          </a:rPr>
                          <m:t>=0</m:t>
                        </m:r>
                        <m:r>
                          <a:rPr lang="es-ES" sz="1600" i="1">
                            <a:latin typeface="Cambria Math"/>
                          </a:rPr>
                          <m:t> </m:t>
                        </m:r>
                      </m:e>
                    </m:nary>
                  </m:oMath>
                </a14:m>
                <a:endParaRPr lang="es-AR" sz="1600" dirty="0"/>
              </a:p>
              <a:p>
                <a:pPr lvl="1" algn="just"/>
                <a:r>
                  <a:rPr lang="es-AR" sz="1600" dirty="0"/>
                  <a:t>Las fuerzas internas que hacen trabajo, son conservativas</a:t>
                </a:r>
              </a:p>
              <a:p>
                <a:pPr marL="457200" lvl="1" indent="0" algn="just">
                  <a:buNone/>
                </a:pPr>
                <a:endParaRPr lang="es-E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3"/>
                <a:stretch>
                  <a:fillRect l="-593" t="-605" r="-7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943389" y="5656371"/>
                <a:ext cx="112870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sz="2000" i="1" smtClean="0">
                              <a:latin typeface="Cambria Math" panose="02040503050406030204" pitchFamily="18" charset="0"/>
                            </a:rPr>
                          </m:ctrlPr>
                        </m:sSubPr>
                        <m:e>
                          <m:r>
                            <a:rPr lang="es-AR" sz="2000" i="0">
                              <a:latin typeface="Cambria Math"/>
                              <a:ea typeface="Cambria Math"/>
                            </a:rPr>
                            <m:t>∆</m:t>
                          </m:r>
                          <m:r>
                            <m:rPr>
                              <m:sty m:val="p"/>
                            </m:rPr>
                            <a:rPr lang="es-AR" sz="2000" i="0">
                              <a:latin typeface="Cambria Math"/>
                              <a:ea typeface="Cambria Math"/>
                            </a:rPr>
                            <m:t>E</m:t>
                          </m:r>
                        </m:e>
                        <m:sub>
                          <m:r>
                            <m:rPr>
                              <m:sty m:val="p"/>
                            </m:rPr>
                            <a:rPr lang="es-AR" sz="2000" i="0">
                              <a:latin typeface="Cambria Math"/>
                              <a:ea typeface="Cambria Math"/>
                            </a:rPr>
                            <m:t>M</m:t>
                          </m:r>
                        </m:sub>
                      </m:sSub>
                      <m:r>
                        <a:rPr lang="es-AR" sz="2000" b="0" i="0" smtClean="0">
                          <a:latin typeface="Cambria Math"/>
                          <a:ea typeface="Cambria Math"/>
                        </a:rPr>
                        <m:t>=0</m:t>
                      </m:r>
                    </m:oMath>
                  </m:oMathPara>
                </a14:m>
                <a:endParaRPr lang="es-ES" sz="2000" dirty="0"/>
              </a:p>
            </p:txBody>
          </p:sp>
        </mc:Choice>
        <mc:Fallback xmlns="">
          <p:sp>
            <p:nvSpPr>
              <p:cNvPr id="4" name="Rectangle 3"/>
              <p:cNvSpPr>
                <a:spLocks noRot="1" noChangeAspect="1" noMove="1" noResize="1" noEditPoints="1" noAdjustHandles="1" noChangeArrowheads="1" noChangeShapeType="1" noTextEdit="1"/>
              </p:cNvSpPr>
              <p:nvPr/>
            </p:nvSpPr>
            <p:spPr>
              <a:xfrm>
                <a:off x="2943389" y="5656371"/>
                <a:ext cx="1128707" cy="400110"/>
              </a:xfrm>
              <a:prstGeom prst="rect">
                <a:avLst/>
              </a:prstGeom>
              <a:blipFill rotWithShape="1">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848389" y="5642233"/>
                <a:ext cx="1171411" cy="428387"/>
              </a:xfrm>
              <a:prstGeom prst="rect">
                <a:avLst/>
              </a:prstGeom>
            </p:spPr>
            <p:txBody>
              <a:bodyPr wrap="none">
                <a:spAutoFit/>
              </a:bodyPr>
              <a:lstStyle/>
              <a:p>
                <a14:m>
                  <m:oMath xmlns:m="http://schemas.openxmlformats.org/officeDocument/2006/math">
                    <m:sSub>
                      <m:sSubPr>
                        <m:ctrlPr>
                          <a:rPr lang="es-AR" sz="2000" i="1" smtClean="0">
                            <a:latin typeface="Cambria Math" panose="02040503050406030204" pitchFamily="18" charset="0"/>
                          </a:rPr>
                        </m:ctrlPr>
                      </m:sSubPr>
                      <m:e>
                        <m:sSub>
                          <m:sSubPr>
                            <m:ctrlPr>
                              <a:rPr lang="es-AR" sz="2000" i="1" smtClean="0">
                                <a:latin typeface="Cambria Math" panose="02040503050406030204" pitchFamily="18" charset="0"/>
                              </a:rPr>
                            </m:ctrlPr>
                          </m:sSubPr>
                          <m:e>
                            <m:r>
                              <m:rPr>
                                <m:sty m:val="p"/>
                              </m:rPr>
                              <a:rPr lang="es-AR" sz="2000" i="0">
                                <a:latin typeface="Cambria Math"/>
                                <a:ea typeface="Cambria Math"/>
                              </a:rPr>
                              <m:t>E</m:t>
                            </m:r>
                          </m:e>
                          <m:sub>
                            <m:r>
                              <m:rPr>
                                <m:sty m:val="p"/>
                              </m:rPr>
                              <a:rPr lang="es-AR" sz="2000" i="0">
                                <a:latin typeface="Cambria Math"/>
                                <a:ea typeface="Cambria Math"/>
                              </a:rPr>
                              <m:t>M</m:t>
                            </m:r>
                          </m:sub>
                        </m:sSub>
                      </m:e>
                      <m:sub>
                        <m:r>
                          <m:rPr>
                            <m:sty m:val="p"/>
                          </m:rPr>
                          <a:rPr lang="es-AR" sz="2000" b="0" i="0" smtClean="0">
                            <a:latin typeface="Cambria Math"/>
                            <a:ea typeface="Cambria Math"/>
                          </a:rPr>
                          <m:t>i</m:t>
                        </m:r>
                      </m:sub>
                    </m:sSub>
                  </m:oMath>
                </a14:m>
                <a:r>
                  <a:rPr lang="es-ES" sz="2000" dirty="0"/>
                  <a:t>=</a:t>
                </a:r>
                <a:r>
                  <a:rPr lang="es-AR" sz="2000" dirty="0"/>
                  <a:t> </a:t>
                </a:r>
                <a14:m>
                  <m:oMath xmlns:m="http://schemas.openxmlformats.org/officeDocument/2006/math">
                    <m:sSub>
                      <m:sSubPr>
                        <m:ctrlPr>
                          <a:rPr lang="es-AR" sz="2000" i="1">
                            <a:latin typeface="Cambria Math" panose="02040503050406030204" pitchFamily="18" charset="0"/>
                          </a:rPr>
                        </m:ctrlPr>
                      </m:sSubPr>
                      <m:e>
                        <m:sSub>
                          <m:sSubPr>
                            <m:ctrlPr>
                              <a:rPr lang="es-AR" sz="2000" i="1">
                                <a:latin typeface="Cambria Math" panose="02040503050406030204" pitchFamily="18" charset="0"/>
                              </a:rPr>
                            </m:ctrlPr>
                          </m:sSubPr>
                          <m:e>
                            <m:r>
                              <m:rPr>
                                <m:sty m:val="p"/>
                              </m:rPr>
                              <a:rPr lang="es-AR" sz="2000" i="0">
                                <a:latin typeface="Cambria Math"/>
                                <a:ea typeface="Cambria Math"/>
                              </a:rPr>
                              <m:t>E</m:t>
                            </m:r>
                          </m:e>
                          <m:sub>
                            <m:r>
                              <m:rPr>
                                <m:sty m:val="p"/>
                              </m:rPr>
                              <a:rPr lang="es-AR" sz="2000" i="0">
                                <a:latin typeface="Cambria Math"/>
                                <a:ea typeface="Cambria Math"/>
                              </a:rPr>
                              <m:t>M</m:t>
                            </m:r>
                          </m:sub>
                        </m:sSub>
                      </m:e>
                      <m:sub>
                        <m:r>
                          <m:rPr>
                            <m:sty m:val="p"/>
                          </m:rPr>
                          <a:rPr lang="es-AR" sz="2000" b="0" i="0" smtClean="0">
                            <a:latin typeface="Cambria Math"/>
                            <a:ea typeface="Cambria Math"/>
                          </a:rPr>
                          <m:t>f</m:t>
                        </m:r>
                      </m:sub>
                    </m:sSub>
                  </m:oMath>
                </a14:m>
                <a:endParaRPr lang="es-ES" sz="2000" dirty="0"/>
              </a:p>
            </p:txBody>
          </p:sp>
        </mc:Choice>
        <mc:Fallback xmlns="">
          <p:sp>
            <p:nvSpPr>
              <p:cNvPr id="5" name="Rectangle 4"/>
              <p:cNvSpPr>
                <a:spLocks noRot="1" noChangeAspect="1" noMove="1" noResize="1" noEditPoints="1" noAdjustHandles="1" noChangeArrowheads="1" noChangeShapeType="1" noTextEdit="1"/>
              </p:cNvSpPr>
              <p:nvPr/>
            </p:nvSpPr>
            <p:spPr>
              <a:xfrm>
                <a:off x="4848389" y="5642233"/>
                <a:ext cx="1171411" cy="428387"/>
              </a:xfrm>
              <a:prstGeom prst="rect">
                <a:avLst/>
              </a:prstGeom>
              <a:blipFill rotWithShape="1">
                <a:blip r:embed="rId5"/>
                <a:stretch>
                  <a:fillRect t="-5714" b="-20000"/>
                </a:stretch>
              </a:blipFill>
            </p:spPr>
            <p:txBody>
              <a:bodyPr/>
              <a:lstStyle/>
              <a:p>
                <a:r>
                  <a:rPr lang="es-ES">
                    <a:noFill/>
                  </a:rPr>
                  <a:t> </a:t>
                </a:r>
              </a:p>
            </p:txBody>
          </p:sp>
        </mc:Fallback>
      </mc:AlternateContent>
      <p:sp>
        <p:nvSpPr>
          <p:cNvPr id="7" name="3 Rectángulo"/>
          <p:cNvSpPr/>
          <p:nvPr/>
        </p:nvSpPr>
        <p:spPr>
          <a:xfrm>
            <a:off x="2726084" y="5516481"/>
            <a:ext cx="3522315" cy="679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06355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UNIDAD 2 – DINÁMICA DE LA PARTÍCULA</a:t>
            </a:r>
            <a:br>
              <a:rPr lang="es-ES" dirty="0"/>
            </a:br>
            <a:r>
              <a:rPr lang="es-ES" dirty="0"/>
              <a:t>Principio de conservación de la cantidad de movimiento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r>
                  <a:rPr lang="es-AR" sz="2000" dirty="0"/>
                  <a:t>Sea un sistema de partículas cerrada, o sea libre de fuerzas externas. Si las partículas del sistema interactúan, las fuerzas mutuas obedecen al principio de acción y reacción y la </a:t>
                </a:r>
                <a14:m>
                  <m:oMath xmlns:m="http://schemas.openxmlformats.org/officeDocument/2006/math">
                    <m:nary>
                      <m:naryPr>
                        <m:chr m:val="∑"/>
                        <m:subHide m:val="on"/>
                        <m:supHide m:val="on"/>
                        <m:ctrlPr>
                          <a:rPr lang="es-ES" sz="2000" i="1">
                            <a:latin typeface="Cambria Math" panose="02040503050406030204" pitchFamily="18" charset="0"/>
                          </a:rPr>
                        </m:ctrlPr>
                      </m:naryPr>
                      <m:sub/>
                      <m:sup/>
                      <m:e>
                        <m:sSub>
                          <m:sSubPr>
                            <m:ctrlPr>
                              <a:rPr lang="es-ES" sz="2000" i="1" smtClean="0">
                                <a:latin typeface="Cambria Math" panose="02040503050406030204" pitchFamily="18" charset="0"/>
                              </a:rPr>
                            </m:ctrlPr>
                          </m:sSubPr>
                          <m:e>
                            <m:acc>
                              <m:accPr>
                                <m:chr m:val="⃗"/>
                                <m:ctrlPr>
                                  <a:rPr lang="es-ES" sz="2000" i="1">
                                    <a:latin typeface="Cambria Math" panose="02040503050406030204" pitchFamily="18" charset="0"/>
                                  </a:rPr>
                                </m:ctrlPr>
                              </m:accPr>
                              <m:e>
                                <m:r>
                                  <a:rPr lang="es-ES" sz="2000" i="1">
                                    <a:latin typeface="Cambria Math"/>
                                  </a:rPr>
                                  <m:t>𝐹</m:t>
                                </m:r>
                              </m:e>
                            </m:acc>
                          </m:e>
                          <m:sub>
                            <m:r>
                              <a:rPr lang="es-AR" sz="2000" b="0" i="1" smtClean="0">
                                <a:latin typeface="Cambria Math"/>
                              </a:rPr>
                              <m:t>𝑖𝑛𝑡𝑒𝑟𝑛𝑎𝑠</m:t>
                            </m:r>
                          </m:sub>
                        </m:sSub>
                        <m:r>
                          <a:rPr lang="es-AR" sz="2000" b="0" i="1" smtClean="0">
                            <a:latin typeface="Cambria Math"/>
                          </a:rPr>
                          <m:t>=0</m:t>
                        </m:r>
                      </m:e>
                    </m:nary>
                  </m:oMath>
                </a14:m>
                <a:r>
                  <a:rPr lang="es-AR" sz="2000" dirty="0"/>
                  <a:t>.</a:t>
                </a:r>
              </a:p>
              <a:p>
                <a:endParaRPr lang="es-AR" sz="2000" dirty="0"/>
              </a:p>
              <a:p>
                <a:r>
                  <a:rPr lang="es-AR" sz="2000" dirty="0"/>
                  <a:t>Por lo tanto, en el sistema cerrado, la </a:t>
                </a:r>
                <a14:m>
                  <m:oMath xmlns:m="http://schemas.openxmlformats.org/officeDocument/2006/math">
                    <m:sSub>
                      <m:sSubPr>
                        <m:ctrlPr>
                          <a:rPr lang="es-ES" sz="2000" i="1">
                            <a:latin typeface="Cambria Math" panose="02040503050406030204" pitchFamily="18" charset="0"/>
                          </a:rPr>
                        </m:ctrlPr>
                      </m:sSubPr>
                      <m:e>
                        <m:acc>
                          <m:accPr>
                            <m:chr m:val="⃗"/>
                            <m:ctrlPr>
                              <a:rPr lang="es-ES" sz="2000" i="1">
                                <a:latin typeface="Cambria Math" panose="02040503050406030204" pitchFamily="18" charset="0"/>
                              </a:rPr>
                            </m:ctrlPr>
                          </m:accPr>
                          <m:e>
                            <m:r>
                              <a:rPr lang="es-ES" sz="2000" i="1">
                                <a:latin typeface="Cambria Math"/>
                              </a:rPr>
                              <m:t>𝐹</m:t>
                            </m:r>
                          </m:e>
                        </m:acc>
                      </m:e>
                      <m:sub>
                        <m:r>
                          <a:rPr lang="es-AR" sz="2000" i="1">
                            <a:latin typeface="Cambria Math"/>
                          </a:rPr>
                          <m:t>𝑛𝑒𝑡𝑎</m:t>
                        </m:r>
                      </m:sub>
                    </m:sSub>
                  </m:oMath>
                </a14:m>
                <a:r>
                  <a:rPr lang="es-AR" sz="2000" dirty="0"/>
                  <a:t> es nula, y si no hay </a:t>
                </a:r>
                <a14:m>
                  <m:oMath xmlns:m="http://schemas.openxmlformats.org/officeDocument/2006/math">
                    <m:sSub>
                      <m:sSubPr>
                        <m:ctrlPr>
                          <a:rPr lang="es-ES" sz="2000" i="1">
                            <a:latin typeface="Cambria Math" panose="02040503050406030204" pitchFamily="18" charset="0"/>
                          </a:rPr>
                        </m:ctrlPr>
                      </m:sSubPr>
                      <m:e>
                        <m:acc>
                          <m:accPr>
                            <m:chr m:val="⃗"/>
                            <m:ctrlPr>
                              <a:rPr lang="es-ES" sz="2000" i="1">
                                <a:latin typeface="Cambria Math" panose="02040503050406030204" pitchFamily="18" charset="0"/>
                              </a:rPr>
                            </m:ctrlPr>
                          </m:accPr>
                          <m:e>
                            <m:r>
                              <a:rPr lang="es-ES" sz="2000" i="1">
                                <a:latin typeface="Cambria Math"/>
                              </a:rPr>
                              <m:t>𝐹</m:t>
                            </m:r>
                          </m:e>
                        </m:acc>
                      </m:e>
                      <m:sub>
                        <m:r>
                          <a:rPr lang="es-AR" sz="2000" i="1">
                            <a:latin typeface="Cambria Math"/>
                          </a:rPr>
                          <m:t>𝑛𝑒𝑡𝑎</m:t>
                        </m:r>
                      </m:sub>
                    </m:sSub>
                  </m:oMath>
                </a14:m>
                <a:r>
                  <a:rPr lang="es-AR" sz="2000" dirty="0"/>
                  <a:t> no hay impulso.</a:t>
                </a:r>
              </a:p>
              <a:p>
                <a:endParaRPr lang="es-AR" sz="2000" dirty="0"/>
              </a:p>
              <a:p>
                <a:pPr marL="0" indent="0">
                  <a:buNone/>
                </a:pPr>
                <a14:m>
                  <m:oMathPara xmlns:m="http://schemas.openxmlformats.org/officeDocument/2006/math">
                    <m:oMathParaPr>
                      <m:jc m:val="centerGroup"/>
                    </m:oMathParaPr>
                    <m:oMath xmlns:m="http://schemas.openxmlformats.org/officeDocument/2006/math">
                      <m:sSub>
                        <m:sSubPr>
                          <m:ctrlPr>
                            <a:rPr lang="es-AR" sz="2000" i="1">
                              <a:latin typeface="Cambria Math" panose="02040503050406030204" pitchFamily="18" charset="0"/>
                            </a:rPr>
                          </m:ctrlPr>
                        </m:sSubPr>
                        <m:e>
                          <m:acc>
                            <m:accPr>
                              <m:chr m:val="⃗"/>
                              <m:ctrlPr>
                                <a:rPr lang="es-ES" sz="2000" i="1">
                                  <a:latin typeface="Cambria Math" panose="02040503050406030204" pitchFamily="18" charset="0"/>
                                </a:rPr>
                              </m:ctrlPr>
                            </m:accPr>
                            <m:e>
                              <m:r>
                                <a:rPr lang="es-AR" sz="2000" i="1">
                                  <a:latin typeface="Cambria Math"/>
                                </a:rPr>
                                <m:t>𝑃</m:t>
                              </m:r>
                            </m:e>
                          </m:acc>
                          <m:r>
                            <m:rPr>
                              <m:nor/>
                            </m:rPr>
                            <a:rPr lang="es-AR" sz="2000" dirty="0"/>
                            <m:t> </m:t>
                          </m:r>
                        </m:e>
                        <m:sub>
                          <m:r>
                            <a:rPr lang="es-AR" sz="2000" i="1">
                              <a:latin typeface="Cambria Math"/>
                            </a:rPr>
                            <m:t>2</m:t>
                          </m:r>
                        </m:sub>
                      </m:sSub>
                      <m:r>
                        <a:rPr lang="es-AR" sz="2000" b="0" i="1" smtClean="0">
                          <a:latin typeface="Cambria Math"/>
                        </a:rPr>
                        <m:t>=</m:t>
                      </m:r>
                      <m:sSub>
                        <m:sSubPr>
                          <m:ctrlPr>
                            <a:rPr lang="es-AR" sz="2000" i="1">
                              <a:latin typeface="Cambria Math" panose="02040503050406030204" pitchFamily="18" charset="0"/>
                            </a:rPr>
                          </m:ctrlPr>
                        </m:sSubPr>
                        <m:e>
                          <m:acc>
                            <m:accPr>
                              <m:chr m:val="⃗"/>
                              <m:ctrlPr>
                                <a:rPr lang="es-ES" sz="2000" i="1">
                                  <a:latin typeface="Cambria Math" panose="02040503050406030204" pitchFamily="18" charset="0"/>
                                </a:rPr>
                              </m:ctrlPr>
                            </m:accPr>
                            <m:e>
                              <m:r>
                                <a:rPr lang="es-AR" sz="2000" i="1">
                                  <a:latin typeface="Cambria Math"/>
                                </a:rPr>
                                <m:t>𝑃</m:t>
                              </m:r>
                            </m:e>
                          </m:acc>
                          <m:r>
                            <m:rPr>
                              <m:nor/>
                            </m:rPr>
                            <a:rPr lang="es-AR" sz="2000" dirty="0"/>
                            <m:t> </m:t>
                          </m:r>
                        </m:e>
                        <m:sub>
                          <m:r>
                            <a:rPr lang="es-AR" sz="2000" i="1">
                              <a:latin typeface="Cambria Math"/>
                            </a:rPr>
                            <m:t>1</m:t>
                          </m:r>
                        </m:sub>
                      </m:sSub>
                    </m:oMath>
                  </m:oMathPara>
                </a14:m>
                <a:endParaRPr lang="es-ES" sz="2000" dirty="0"/>
              </a:p>
              <a:p>
                <a:pPr marL="0" indent="0">
                  <a:buNone/>
                </a:pPr>
                <a:endParaRPr lang="es-ES" sz="2000" dirty="0"/>
              </a:p>
              <a:p>
                <a:pPr marL="0" indent="0" algn="ctr">
                  <a:buNone/>
                </a:pPr>
                <a:r>
                  <a:rPr lang="es-AR" sz="2000" i="1" dirty="0"/>
                  <a:t>En todo sistema cerrado, la cantidad de movimiento permanece constante.</a:t>
                </a:r>
                <a:endParaRPr lang="es-ES" sz="20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3"/>
                <a:stretch>
                  <a:fillRect l="-593" t="-605" r="-741"/>
                </a:stretch>
              </a:blipFill>
            </p:spPr>
            <p:txBody>
              <a:bodyPr/>
              <a:lstStyle/>
              <a:p>
                <a:r>
                  <a:rPr lang="es-AR">
                    <a:noFill/>
                  </a:rPr>
                  <a:t> </a:t>
                </a:r>
              </a:p>
            </p:txBody>
          </p:sp>
        </mc:Fallback>
      </mc:AlternateContent>
    </p:spTree>
    <p:extLst>
      <p:ext uri="{BB962C8B-B14F-4D97-AF65-F5344CB8AC3E}">
        <p14:creationId xmlns:p14="http://schemas.microsoft.com/office/powerpoint/2010/main" val="344662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UNIDAD 2 – DINÁMICA DE LA PARTÍCULA</a:t>
            </a:r>
            <a:br>
              <a:rPr lang="es-ES" dirty="0"/>
            </a:br>
            <a:r>
              <a:rPr lang="es-ES" dirty="0"/>
              <a:t>Leyes de Newton (1 de 4)</a:t>
            </a:r>
          </a:p>
        </p:txBody>
      </p:sp>
      <p:sp>
        <p:nvSpPr>
          <p:cNvPr id="3" name="Content Placeholder 2"/>
          <p:cNvSpPr>
            <a:spLocks noGrp="1"/>
          </p:cNvSpPr>
          <p:nvPr>
            <p:ph idx="1"/>
          </p:nvPr>
        </p:nvSpPr>
        <p:spPr>
          <a:xfrm>
            <a:off x="457200" y="1600200"/>
            <a:ext cx="8229600" cy="4953000"/>
          </a:xfrm>
        </p:spPr>
        <p:txBody>
          <a:bodyPr>
            <a:normAutofit/>
          </a:bodyPr>
          <a:lstStyle/>
          <a:p>
            <a:r>
              <a:rPr lang="es-ES" sz="2000" dirty="0"/>
              <a:t>Newton coronó todo el conocimiento que el hombre había acumulado a lo largo de varios siglos, sobre esta cuestión y los publicó por primera vez en el año 1687 reunidos en tres enunciados concisos, a los que hoy llamamos los principios de la dinámica o las leyes del movimiento de Newton.</a:t>
            </a:r>
          </a:p>
          <a:p>
            <a:endParaRPr lang="es-ES" sz="2000" dirty="0"/>
          </a:p>
          <a:p>
            <a:pPr lvl="1" algn="just"/>
            <a:r>
              <a:rPr lang="es-ES" sz="1600" dirty="0"/>
              <a:t>1- Principio de inercia.</a:t>
            </a:r>
          </a:p>
          <a:p>
            <a:pPr lvl="1" algn="just"/>
            <a:endParaRPr lang="es-ES" sz="1600" dirty="0"/>
          </a:p>
          <a:p>
            <a:pPr lvl="1" algn="just"/>
            <a:r>
              <a:rPr lang="es-ES" sz="1600" dirty="0"/>
              <a:t>2- Principio de masa.</a:t>
            </a:r>
          </a:p>
          <a:p>
            <a:pPr lvl="1" algn="just"/>
            <a:endParaRPr lang="es-ES" sz="1600" dirty="0"/>
          </a:p>
          <a:p>
            <a:pPr lvl="1" algn="just"/>
            <a:r>
              <a:rPr lang="es-ES" sz="1600" dirty="0"/>
              <a:t>3- Principio de acción y reacción.</a:t>
            </a:r>
          </a:p>
          <a:p>
            <a:pPr algn="just"/>
            <a:endParaRPr lang="es-ES" sz="2000" dirty="0"/>
          </a:p>
        </p:txBody>
      </p:sp>
    </p:spTree>
    <p:extLst>
      <p:ext uri="{BB962C8B-B14F-4D97-AF65-F5344CB8AC3E}">
        <p14:creationId xmlns:p14="http://schemas.microsoft.com/office/powerpoint/2010/main" val="291358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Cantidad de movimiento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s-AR" sz="2000" dirty="0"/>
                  <a:t>La cantidad de Movimiento (P) es una propiedad de la partícula.</a:t>
                </a:r>
              </a:p>
              <a:p>
                <a:r>
                  <a:rPr lang="es-AR" sz="2000" dirty="0"/>
                  <a:t>Partiendo de la 2da Ley de Newton </a:t>
                </a:r>
                <a14:m>
                  <m:oMath xmlns:m="http://schemas.openxmlformats.org/officeDocument/2006/math">
                    <m:nary>
                      <m:naryPr>
                        <m:chr m:val="∑"/>
                        <m:limLoc m:val="undOvr"/>
                        <m:subHide m:val="on"/>
                        <m:supHide m:val="on"/>
                        <m:ctrlPr>
                          <a:rPr lang="es-ES" sz="2000" i="1">
                            <a:latin typeface="Cambria Math" panose="02040503050406030204" pitchFamily="18" charset="0"/>
                          </a:rPr>
                        </m:ctrlPr>
                      </m:naryPr>
                      <m:sub/>
                      <m:sup/>
                      <m:e>
                        <m:acc>
                          <m:accPr>
                            <m:chr m:val="⃗"/>
                            <m:ctrlPr>
                              <a:rPr lang="es-ES" sz="2000" i="1">
                                <a:latin typeface="Cambria Math" panose="02040503050406030204" pitchFamily="18" charset="0"/>
                              </a:rPr>
                            </m:ctrlPr>
                          </m:accPr>
                          <m:e>
                            <m:r>
                              <a:rPr lang="es-ES" sz="2000" i="1">
                                <a:latin typeface="Cambria Math"/>
                              </a:rPr>
                              <m:t>𝐹</m:t>
                            </m:r>
                          </m:e>
                        </m:acc>
                        <m:r>
                          <m:rPr>
                            <m:brk/>
                          </m:rPr>
                          <a:rPr lang="es-ES" sz="2000" i="1">
                            <a:latin typeface="Cambria Math"/>
                          </a:rPr>
                          <m:t>=</m:t>
                        </m:r>
                        <m:r>
                          <a:rPr lang="es-ES" sz="2000">
                            <a:latin typeface="Cambria Math"/>
                          </a:rPr>
                          <m:t>𝑚</m:t>
                        </m:r>
                        <m:r>
                          <a:rPr lang="es-ES" sz="2000">
                            <a:latin typeface="Cambria Math"/>
                          </a:rPr>
                          <m:t>.</m:t>
                        </m:r>
                        <m:acc>
                          <m:accPr>
                            <m:chr m:val="⃗"/>
                            <m:ctrlPr>
                              <a:rPr lang="es-ES" sz="2000" i="1">
                                <a:latin typeface="Cambria Math" panose="02040503050406030204" pitchFamily="18" charset="0"/>
                              </a:rPr>
                            </m:ctrlPr>
                          </m:accPr>
                          <m:e>
                            <m:r>
                              <a:rPr lang="es-ES" sz="2000" i="1">
                                <a:latin typeface="Cambria Math"/>
                              </a:rPr>
                              <m:t>𝑎</m:t>
                            </m:r>
                          </m:e>
                        </m:acc>
                        <m:r>
                          <a:rPr lang="es-ES" sz="2000" i="1">
                            <a:latin typeface="Cambria Math"/>
                          </a:rPr>
                          <m:t> </m:t>
                        </m:r>
                      </m:e>
                    </m:nary>
                  </m:oMath>
                </a14:m>
                <a:r>
                  <a:rPr lang="es-AR" sz="2000" dirty="0"/>
                  <a:t>  y como </a:t>
                </a:r>
                <a14:m>
                  <m:oMath xmlns:m="http://schemas.openxmlformats.org/officeDocument/2006/math">
                    <m:acc>
                      <m:accPr>
                        <m:chr m:val="⃗"/>
                        <m:ctrlPr>
                          <a:rPr lang="es-ES" sz="2000" i="1">
                            <a:latin typeface="Cambria Math" panose="02040503050406030204" pitchFamily="18" charset="0"/>
                          </a:rPr>
                        </m:ctrlPr>
                      </m:accPr>
                      <m:e>
                        <m:r>
                          <a:rPr lang="es-ES" sz="2000" i="1">
                            <a:latin typeface="Cambria Math"/>
                          </a:rPr>
                          <m:t>𝑎</m:t>
                        </m:r>
                      </m:e>
                    </m:acc>
                    <m:r>
                      <a:rPr lang="es-AR" sz="2000" b="0" i="1" smtClean="0">
                        <a:latin typeface="Cambria Math"/>
                      </a:rPr>
                      <m:t>=</m:t>
                    </m:r>
                    <m:f>
                      <m:fPr>
                        <m:ctrlPr>
                          <a:rPr lang="es-AR" sz="2000" b="0" i="1" smtClean="0">
                            <a:latin typeface="Cambria Math" panose="02040503050406030204" pitchFamily="18" charset="0"/>
                          </a:rPr>
                        </m:ctrlPr>
                      </m:fPr>
                      <m:num>
                        <m:r>
                          <a:rPr lang="es-AR" sz="2000" b="0" i="1" smtClean="0">
                            <a:latin typeface="Cambria Math"/>
                          </a:rPr>
                          <m:t>𝑑</m:t>
                        </m:r>
                        <m:acc>
                          <m:accPr>
                            <m:chr m:val="⃗"/>
                            <m:ctrlPr>
                              <a:rPr lang="es-AR" sz="2000" b="0" i="1" smtClean="0">
                                <a:latin typeface="Cambria Math" panose="02040503050406030204" pitchFamily="18" charset="0"/>
                              </a:rPr>
                            </m:ctrlPr>
                          </m:accPr>
                          <m:e>
                            <m:r>
                              <a:rPr lang="es-AR" sz="2000" i="1">
                                <a:latin typeface="Cambria Math"/>
                              </a:rPr>
                              <m:t>𝑉</m:t>
                            </m:r>
                          </m:e>
                        </m:acc>
                      </m:num>
                      <m:den>
                        <m:r>
                          <a:rPr lang="es-AR" sz="2000" b="0" i="1" smtClean="0">
                            <a:latin typeface="Cambria Math"/>
                          </a:rPr>
                          <m:t>𝑑𝑡</m:t>
                        </m:r>
                      </m:den>
                    </m:f>
                  </m:oMath>
                </a14:m>
                <a:r>
                  <a:rPr lang="es-AR" sz="2000" dirty="0"/>
                  <a:t> </a:t>
                </a:r>
              </a:p>
              <a:p>
                <a:endParaRPr lang="es-AR" sz="2000" dirty="0"/>
              </a:p>
              <a:p>
                <a:endParaRPr lang="es-AR" sz="2000" dirty="0"/>
              </a:p>
              <a:p>
                <a:endParaRPr lang="es-AR" sz="2000" dirty="0"/>
              </a:p>
              <a:p>
                <a:r>
                  <a:rPr lang="es-AR" sz="2000" dirty="0"/>
                  <a:t>Como la masa es una constante podremos decir que </a:t>
                </a:r>
                <a14:m>
                  <m:oMath xmlns:m="http://schemas.openxmlformats.org/officeDocument/2006/math">
                    <m:r>
                      <a:rPr lang="es-AR" sz="2000" b="0" i="0" smtClean="0">
                        <a:latin typeface="Cambria Math"/>
                      </a:rPr>
                      <m:t> </m:t>
                    </m:r>
                    <m:acc>
                      <m:accPr>
                        <m:chr m:val="⃗"/>
                        <m:ctrlPr>
                          <a:rPr lang="es-ES" sz="2000" i="1">
                            <a:latin typeface="Cambria Math" panose="02040503050406030204" pitchFamily="18" charset="0"/>
                          </a:rPr>
                        </m:ctrlPr>
                      </m:accPr>
                      <m:e>
                        <m:r>
                          <a:rPr lang="es-AR" sz="2000" i="1">
                            <a:latin typeface="Cambria Math"/>
                          </a:rPr>
                          <m:t>𝑃</m:t>
                        </m:r>
                      </m:e>
                    </m:acc>
                    <m:r>
                      <a:rPr lang="es-AR" sz="2000" b="0" i="1" smtClean="0">
                        <a:latin typeface="Cambria Math"/>
                      </a:rPr>
                      <m:t>=</m:t>
                    </m:r>
                    <m:r>
                      <a:rPr lang="es-AR" sz="2000" b="0" i="1" smtClean="0">
                        <a:latin typeface="Cambria Math"/>
                      </a:rPr>
                      <m:t>𝑚</m:t>
                    </m:r>
                    <m:r>
                      <a:rPr lang="es-AR" sz="2000" b="0" i="1" smtClean="0">
                        <a:latin typeface="Cambria Math"/>
                      </a:rPr>
                      <m:t>∗</m:t>
                    </m:r>
                    <m:acc>
                      <m:accPr>
                        <m:chr m:val="⃗"/>
                        <m:ctrlPr>
                          <a:rPr lang="es-ES" sz="2000" i="1">
                            <a:latin typeface="Cambria Math" panose="02040503050406030204" pitchFamily="18" charset="0"/>
                          </a:rPr>
                        </m:ctrlPr>
                      </m:accPr>
                      <m:e>
                        <m:r>
                          <a:rPr lang="es-AR" sz="2000" b="0" i="1" smtClean="0">
                            <a:latin typeface="Cambria Math"/>
                          </a:rPr>
                          <m:t>𝑣</m:t>
                        </m:r>
                      </m:e>
                    </m:acc>
                  </m:oMath>
                </a14:m>
                <a:endParaRPr lang="es-AR" sz="2000" dirty="0"/>
              </a:p>
              <a:p>
                <a:r>
                  <a:rPr lang="es-AR" sz="2000" dirty="0"/>
                  <a:t>También podríamos decir que </a:t>
                </a:r>
                <a14:m>
                  <m:oMath xmlns:m="http://schemas.openxmlformats.org/officeDocument/2006/math">
                    <m:nary>
                      <m:naryPr>
                        <m:chr m:val="∑"/>
                        <m:limLoc m:val="undOvr"/>
                        <m:subHide m:val="on"/>
                        <m:supHide m:val="on"/>
                        <m:ctrlPr>
                          <a:rPr lang="es-ES" sz="2000" i="1">
                            <a:latin typeface="Cambria Math" panose="02040503050406030204" pitchFamily="18" charset="0"/>
                          </a:rPr>
                        </m:ctrlPr>
                      </m:naryPr>
                      <m:sub/>
                      <m:sup/>
                      <m:e>
                        <m:acc>
                          <m:accPr>
                            <m:chr m:val="⃗"/>
                            <m:ctrlPr>
                              <a:rPr lang="es-ES" sz="2000" i="1">
                                <a:latin typeface="Cambria Math" panose="02040503050406030204" pitchFamily="18" charset="0"/>
                              </a:rPr>
                            </m:ctrlPr>
                          </m:accPr>
                          <m:e>
                            <m:r>
                              <a:rPr lang="es-ES" sz="2000" i="1">
                                <a:latin typeface="Cambria Math"/>
                              </a:rPr>
                              <m:t>𝐹</m:t>
                            </m:r>
                          </m:e>
                        </m:acc>
                        <m:r>
                          <m:rPr>
                            <m:brk/>
                          </m:rPr>
                          <a:rPr lang="es-ES" sz="2000" i="1">
                            <a:latin typeface="Cambria Math"/>
                          </a:rPr>
                          <m:t>=</m:t>
                        </m:r>
                        <m:f>
                          <m:fPr>
                            <m:ctrlPr>
                              <a:rPr lang="es-AR" sz="2000" i="1">
                                <a:latin typeface="Cambria Math" panose="02040503050406030204" pitchFamily="18" charset="0"/>
                              </a:rPr>
                            </m:ctrlPr>
                          </m:fPr>
                          <m:num>
                            <m:r>
                              <a:rPr lang="es-AR" sz="2000" i="1">
                                <a:latin typeface="Cambria Math"/>
                              </a:rPr>
                              <m:t>𝑑</m:t>
                            </m:r>
                            <m:acc>
                              <m:accPr>
                                <m:chr m:val="⃗"/>
                                <m:ctrlPr>
                                  <a:rPr lang="es-AR" sz="2000" i="1">
                                    <a:latin typeface="Cambria Math" panose="02040503050406030204" pitchFamily="18" charset="0"/>
                                  </a:rPr>
                                </m:ctrlPr>
                              </m:accPr>
                              <m:e>
                                <m:r>
                                  <a:rPr lang="es-AR" sz="2000" b="0" i="1" smtClean="0">
                                    <a:latin typeface="Cambria Math"/>
                                  </a:rPr>
                                  <m:t>𝑃</m:t>
                                </m:r>
                              </m:e>
                            </m:acc>
                          </m:num>
                          <m:den>
                            <m:r>
                              <a:rPr lang="es-AR" sz="2000" i="1">
                                <a:latin typeface="Cambria Math"/>
                              </a:rPr>
                              <m:t>𝑑𝑡</m:t>
                            </m:r>
                          </m:den>
                        </m:f>
                      </m:e>
                    </m:nary>
                  </m:oMath>
                </a14:m>
                <a:endParaRPr lang="es-AR" sz="2000" dirty="0"/>
              </a:p>
              <a:p>
                <a:r>
                  <a:rPr lang="es-AR" sz="2000" dirty="0"/>
                  <a:t>Particularidades:</a:t>
                </a:r>
                <a:endParaRPr lang="es-AR" sz="1600" dirty="0"/>
              </a:p>
              <a:p>
                <a:pPr lvl="1" algn="just"/>
                <a:r>
                  <a:rPr lang="es-AR" sz="1600" dirty="0"/>
                  <a:t>Nótese que </a:t>
                </a:r>
                <a14:m>
                  <m:oMath xmlns:m="http://schemas.openxmlformats.org/officeDocument/2006/math">
                    <m:acc>
                      <m:accPr>
                        <m:chr m:val="⃗"/>
                        <m:ctrlPr>
                          <a:rPr lang="es-ES" sz="1600" i="1">
                            <a:latin typeface="Cambria Math" panose="02040503050406030204" pitchFamily="18" charset="0"/>
                          </a:rPr>
                        </m:ctrlPr>
                      </m:accPr>
                      <m:e>
                        <m:r>
                          <a:rPr lang="es-AR" sz="1600" i="1">
                            <a:latin typeface="Cambria Math"/>
                          </a:rPr>
                          <m:t>𝑃</m:t>
                        </m:r>
                      </m:e>
                    </m:acc>
                  </m:oMath>
                </a14:m>
                <a:r>
                  <a:rPr lang="es-AR" sz="1600" dirty="0"/>
                  <a:t> es una cantidad vectorial cuya dirección y sentido coincide con el de </a:t>
                </a:r>
                <a14:m>
                  <m:oMath xmlns:m="http://schemas.openxmlformats.org/officeDocument/2006/math">
                    <m:acc>
                      <m:accPr>
                        <m:chr m:val="⃗"/>
                        <m:ctrlPr>
                          <a:rPr lang="es-ES" sz="1600" i="1">
                            <a:latin typeface="Cambria Math" panose="02040503050406030204" pitchFamily="18" charset="0"/>
                          </a:rPr>
                        </m:ctrlPr>
                      </m:accPr>
                      <m:e>
                        <m:r>
                          <a:rPr lang="es-AR" sz="1600" b="0" i="1" smtClean="0">
                            <a:latin typeface="Cambria Math"/>
                          </a:rPr>
                          <m:t>𝑎</m:t>
                        </m:r>
                      </m:e>
                    </m:acc>
                  </m:oMath>
                </a14:m>
                <a:r>
                  <a:rPr lang="es-AR" sz="1600" dirty="0"/>
                  <a:t>.</a:t>
                </a:r>
              </a:p>
              <a:p>
                <a:pPr lvl="1" algn="just"/>
                <a:r>
                  <a:rPr lang="es-AR" sz="1600" dirty="0"/>
                  <a:t>En el MKS la unidad de </a:t>
                </a:r>
                <a14:m>
                  <m:oMath xmlns:m="http://schemas.openxmlformats.org/officeDocument/2006/math">
                    <m:acc>
                      <m:accPr>
                        <m:chr m:val="⃗"/>
                        <m:ctrlPr>
                          <a:rPr lang="es-ES" sz="1600" i="1">
                            <a:latin typeface="Cambria Math" panose="02040503050406030204" pitchFamily="18" charset="0"/>
                          </a:rPr>
                        </m:ctrlPr>
                      </m:accPr>
                      <m:e>
                        <m:r>
                          <a:rPr lang="es-AR" sz="1600" i="1">
                            <a:latin typeface="Cambria Math"/>
                          </a:rPr>
                          <m:t>𝑃</m:t>
                        </m:r>
                      </m:e>
                    </m:acc>
                  </m:oMath>
                </a14:m>
                <a:r>
                  <a:rPr lang="es-AR" sz="1600" dirty="0"/>
                  <a:t> es </a:t>
                </a:r>
                <a14:m>
                  <m:oMath xmlns:m="http://schemas.openxmlformats.org/officeDocument/2006/math">
                    <m:f>
                      <m:fPr>
                        <m:ctrlPr>
                          <a:rPr lang="es-AR" sz="1600" b="0" i="1" smtClean="0">
                            <a:latin typeface="Cambria Math" panose="02040503050406030204" pitchFamily="18" charset="0"/>
                          </a:rPr>
                        </m:ctrlPr>
                      </m:fPr>
                      <m:num>
                        <m:r>
                          <a:rPr lang="es-AR" sz="1600" b="0" i="1" smtClean="0">
                            <a:latin typeface="Cambria Math"/>
                          </a:rPr>
                          <m:t>𝐾</m:t>
                        </m:r>
                        <m:r>
                          <a:rPr lang="es-AR" sz="1600" i="1">
                            <a:latin typeface="Cambria Math"/>
                          </a:rPr>
                          <m:t>𝑔</m:t>
                        </m:r>
                        <m:r>
                          <a:rPr lang="es-AR" sz="1600" b="0" i="1" smtClean="0">
                            <a:latin typeface="Cambria Math"/>
                          </a:rPr>
                          <m:t>∗</m:t>
                        </m:r>
                        <m:r>
                          <a:rPr lang="es-AR" sz="1600" b="0" i="1" smtClean="0">
                            <a:latin typeface="Cambria Math"/>
                          </a:rPr>
                          <m:t>𝑚</m:t>
                        </m:r>
                      </m:num>
                      <m:den>
                        <m:r>
                          <a:rPr lang="es-AR" sz="1600" b="0" i="1" smtClean="0">
                            <a:latin typeface="Cambria Math"/>
                          </a:rPr>
                          <m:t>𝑠</m:t>
                        </m:r>
                      </m:den>
                    </m:f>
                  </m:oMath>
                </a14:m>
                <a:endParaRPr lang="es-AR"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93" t="-67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142433" y="2760726"/>
                <a:ext cx="2808333" cy="8206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s-ES" i="1">
                              <a:latin typeface="Cambria Math" panose="02040503050406030204" pitchFamily="18" charset="0"/>
                            </a:rPr>
                          </m:ctrlPr>
                        </m:naryPr>
                        <m:sub/>
                        <m:sup/>
                        <m:e>
                          <m:acc>
                            <m:accPr>
                              <m:chr m:val="⃗"/>
                              <m:ctrlPr>
                                <a:rPr lang="es-ES" i="1">
                                  <a:latin typeface="Cambria Math" panose="02040503050406030204" pitchFamily="18" charset="0"/>
                                </a:rPr>
                              </m:ctrlPr>
                            </m:accPr>
                            <m:e>
                              <m:r>
                                <a:rPr lang="es-ES" i="1">
                                  <a:latin typeface="Cambria Math"/>
                                </a:rPr>
                                <m:t>𝐹</m:t>
                              </m:r>
                            </m:e>
                          </m:acc>
                          <m:r>
                            <m:rPr>
                              <m:brk/>
                            </m:rPr>
                            <a:rPr lang="es-ES" i="1">
                              <a:latin typeface="Cambria Math"/>
                            </a:rPr>
                            <m:t>=</m:t>
                          </m:r>
                          <m:r>
                            <a:rPr lang="es-ES">
                              <a:latin typeface="Cambria Math"/>
                            </a:rPr>
                            <m:t>𝑚</m:t>
                          </m:r>
                          <m:r>
                            <a:rPr lang="es-ES">
                              <a:latin typeface="Cambria Math"/>
                            </a:rPr>
                            <m:t>.</m:t>
                          </m:r>
                          <m:f>
                            <m:fPr>
                              <m:ctrlPr>
                                <a:rPr lang="es-AR" i="1">
                                  <a:latin typeface="Cambria Math" panose="02040503050406030204" pitchFamily="18" charset="0"/>
                                </a:rPr>
                              </m:ctrlPr>
                            </m:fPr>
                            <m:num>
                              <m:r>
                                <a:rPr lang="es-AR" i="1">
                                  <a:latin typeface="Cambria Math"/>
                                </a:rPr>
                                <m:t>𝑑</m:t>
                              </m:r>
                              <m:acc>
                                <m:accPr>
                                  <m:chr m:val="⃗"/>
                                  <m:ctrlPr>
                                    <a:rPr lang="es-AR" i="1">
                                      <a:latin typeface="Cambria Math" panose="02040503050406030204" pitchFamily="18" charset="0"/>
                                    </a:rPr>
                                  </m:ctrlPr>
                                </m:accPr>
                                <m:e>
                                  <m:r>
                                    <a:rPr lang="es-AR" i="1">
                                      <a:latin typeface="Cambria Math"/>
                                    </a:rPr>
                                    <m:t>𝑉</m:t>
                                  </m:r>
                                </m:e>
                              </m:acc>
                            </m:num>
                            <m:den>
                              <m:r>
                                <a:rPr lang="es-AR" i="1">
                                  <a:latin typeface="Cambria Math"/>
                                </a:rPr>
                                <m:t>𝑑𝑡</m:t>
                              </m:r>
                            </m:den>
                          </m:f>
                        </m:e>
                      </m:nary>
                      <m:r>
                        <a:rPr lang="es-AR" i="1">
                          <a:latin typeface="Cambria Math"/>
                        </a:rPr>
                        <m:t>=</m:t>
                      </m:r>
                      <m:f>
                        <m:fPr>
                          <m:ctrlPr>
                            <a:rPr lang="es-AR" i="1">
                              <a:latin typeface="Cambria Math" panose="02040503050406030204" pitchFamily="18" charset="0"/>
                            </a:rPr>
                          </m:ctrlPr>
                        </m:fPr>
                        <m:num>
                          <m:r>
                            <a:rPr lang="es-AR" i="1">
                              <a:latin typeface="Cambria Math"/>
                            </a:rPr>
                            <m:t>𝑑</m:t>
                          </m:r>
                          <m:r>
                            <a:rPr lang="es-AR" i="1">
                              <a:latin typeface="Cambria Math"/>
                            </a:rPr>
                            <m:t>(</m:t>
                          </m:r>
                          <m:r>
                            <a:rPr lang="es-AR" i="1">
                              <a:latin typeface="Cambria Math"/>
                            </a:rPr>
                            <m:t>𝑚</m:t>
                          </m:r>
                          <m:r>
                            <a:rPr lang="es-AR" i="1">
                              <a:latin typeface="Cambria Math"/>
                            </a:rPr>
                            <m:t>∗</m:t>
                          </m:r>
                          <m:acc>
                            <m:accPr>
                              <m:chr m:val="⃗"/>
                              <m:ctrlPr>
                                <a:rPr lang="es-AR" i="1">
                                  <a:latin typeface="Cambria Math" panose="02040503050406030204" pitchFamily="18" charset="0"/>
                                </a:rPr>
                              </m:ctrlPr>
                            </m:accPr>
                            <m:e>
                              <m:r>
                                <a:rPr lang="es-AR" i="1">
                                  <a:latin typeface="Cambria Math"/>
                                </a:rPr>
                                <m:t>𝑉</m:t>
                              </m:r>
                            </m:e>
                          </m:acc>
                          <m:r>
                            <a:rPr lang="es-AR" i="1">
                              <a:latin typeface="Cambria Math"/>
                            </a:rPr>
                            <m:t>)</m:t>
                          </m:r>
                        </m:num>
                        <m:den>
                          <m:r>
                            <a:rPr lang="es-AR" i="1">
                              <a:latin typeface="Cambria Math"/>
                            </a:rPr>
                            <m:t>𝑑𝑡</m:t>
                          </m:r>
                        </m:den>
                      </m:f>
                    </m:oMath>
                  </m:oMathPara>
                </a14:m>
                <a:endParaRPr lang="es-AR" dirty="0"/>
              </a:p>
            </p:txBody>
          </p:sp>
        </mc:Choice>
        <mc:Fallback xmlns="">
          <p:sp>
            <p:nvSpPr>
              <p:cNvPr id="4" name="Rectangle 3"/>
              <p:cNvSpPr>
                <a:spLocks noRot="1" noChangeAspect="1" noMove="1" noResize="1" noEditPoints="1" noAdjustHandles="1" noChangeArrowheads="1" noChangeShapeType="1" noTextEdit="1"/>
              </p:cNvSpPr>
              <p:nvPr/>
            </p:nvSpPr>
            <p:spPr>
              <a:xfrm>
                <a:off x="3142433" y="2760726"/>
                <a:ext cx="2808333" cy="820674"/>
              </a:xfrm>
              <a:prstGeom prst="rect">
                <a:avLst/>
              </a:prstGeom>
              <a:blipFill rotWithShape="1">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065478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Impulso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3969083"/>
              </a:xfrm>
            </p:spPr>
            <p:txBody>
              <a:bodyPr>
                <a:normAutofit/>
              </a:bodyPr>
              <a:lstStyle/>
              <a:p>
                <a:r>
                  <a:rPr lang="es-ES" sz="2000" dirty="0"/>
                  <a:t>Suponiendo que la fuerza neta que actúa sobre la partícula permanece constante, se define el impulso </a:t>
                </a:r>
                <a14:m>
                  <m:oMath xmlns:m="http://schemas.openxmlformats.org/officeDocument/2006/math">
                    <m:acc>
                      <m:accPr>
                        <m:chr m:val="⃗"/>
                        <m:ctrlPr>
                          <a:rPr lang="es-ES" sz="2000" i="1">
                            <a:latin typeface="Cambria Math" panose="02040503050406030204" pitchFamily="18" charset="0"/>
                          </a:rPr>
                        </m:ctrlPr>
                      </m:accPr>
                      <m:e>
                        <m:r>
                          <a:rPr lang="es-ES" sz="2000" b="0" i="1" smtClean="0">
                            <a:latin typeface="Cambria Math"/>
                          </a:rPr>
                          <m:t>𝐼</m:t>
                        </m:r>
                      </m:e>
                    </m:acc>
                    <m:r>
                      <a:rPr lang="es-ES" sz="2000" b="0" i="1" smtClean="0">
                        <a:latin typeface="Cambria Math"/>
                      </a:rPr>
                      <m:t> </m:t>
                    </m:r>
                  </m:oMath>
                </a14:m>
                <a:r>
                  <a:rPr lang="es-ES" sz="2000" dirty="0"/>
                  <a:t>de dicha fuerza, como el producto entre dicha fuerza neta y el </a:t>
                </a:r>
                <a:r>
                  <a:rPr lang="es-ES" sz="2000" dirty="0" err="1"/>
                  <a:t>Δt</a:t>
                </a:r>
                <a:r>
                  <a:rPr lang="es-ES" sz="2000" dirty="0"/>
                  <a:t> durante el cual actúa sobre la partícula:</a:t>
                </a:r>
              </a:p>
              <a:p>
                <a:pPr lvl="1"/>
                <a:endParaRPr lang="es-ES" sz="1800" i="1" dirty="0">
                  <a:latin typeface="Cambria Math"/>
                </a:endParaRPr>
              </a:p>
              <a:p>
                <a:pPr marL="0" lvl="1" indent="0">
                  <a:buNone/>
                </a:pPr>
                <a14:m>
                  <m:oMathPara xmlns:m="http://schemas.openxmlformats.org/officeDocument/2006/math">
                    <m:oMathParaPr>
                      <m:jc m:val="center"/>
                    </m:oMathParaPr>
                    <m:oMath xmlns:m="http://schemas.openxmlformats.org/officeDocument/2006/math">
                      <m:acc>
                        <m:accPr>
                          <m:chr m:val="⃗"/>
                          <m:ctrlPr>
                            <a:rPr lang="es-ES" sz="1800" i="1">
                              <a:latin typeface="Cambria Math" panose="02040503050406030204" pitchFamily="18" charset="0"/>
                            </a:rPr>
                          </m:ctrlPr>
                        </m:accPr>
                        <m:e>
                          <m:r>
                            <a:rPr lang="es-ES" sz="1800" i="1">
                              <a:latin typeface="Cambria Math"/>
                            </a:rPr>
                            <m:t>𝐼</m:t>
                          </m:r>
                        </m:e>
                      </m:acc>
                      <m:r>
                        <a:rPr lang="es-ES" sz="1800" b="0" i="1" smtClean="0">
                          <a:latin typeface="Cambria Math"/>
                        </a:rPr>
                        <m:t>=</m:t>
                      </m:r>
                      <m:nary>
                        <m:naryPr>
                          <m:ctrlPr>
                            <a:rPr lang="es-ES" sz="1800" b="0" i="1" smtClean="0">
                              <a:latin typeface="Cambria Math" panose="02040503050406030204" pitchFamily="18" charset="0"/>
                            </a:rPr>
                          </m:ctrlPr>
                        </m:naryPr>
                        <m:sub>
                          <m:sSub>
                            <m:sSubPr>
                              <m:ctrlPr>
                                <a:rPr lang="es-ES" sz="1800" i="1">
                                  <a:latin typeface="Cambria Math" panose="02040503050406030204" pitchFamily="18" charset="0"/>
                                </a:rPr>
                              </m:ctrlPr>
                            </m:sSubPr>
                            <m:e>
                              <m:r>
                                <a:rPr lang="es-ES" sz="1800" i="1">
                                  <a:latin typeface="Cambria Math"/>
                                </a:rPr>
                                <m:t>𝑡</m:t>
                              </m:r>
                            </m:e>
                            <m:sub>
                              <m:r>
                                <a:rPr lang="es-AR" sz="1800" b="0" i="1" smtClean="0">
                                  <a:latin typeface="Cambria Math"/>
                                </a:rPr>
                                <m:t>0</m:t>
                              </m:r>
                            </m:sub>
                          </m:sSub>
                        </m:sub>
                        <m:sup>
                          <m:sSub>
                            <m:sSubPr>
                              <m:ctrlPr>
                                <a:rPr lang="es-ES" sz="1800" i="1">
                                  <a:latin typeface="Cambria Math" panose="02040503050406030204" pitchFamily="18" charset="0"/>
                                </a:rPr>
                              </m:ctrlPr>
                            </m:sSubPr>
                            <m:e>
                              <m:r>
                                <a:rPr lang="es-ES" sz="1800" i="1">
                                  <a:latin typeface="Cambria Math"/>
                                </a:rPr>
                                <m:t>𝑡</m:t>
                              </m:r>
                            </m:e>
                            <m:sub>
                              <m:r>
                                <a:rPr lang="es-AR" sz="1800" b="0" i="1" smtClean="0">
                                  <a:latin typeface="Cambria Math"/>
                                </a:rPr>
                                <m:t>𝑓</m:t>
                              </m:r>
                            </m:sub>
                          </m:sSub>
                        </m:sup>
                        <m:e>
                          <m:acc>
                            <m:accPr>
                              <m:chr m:val="⃗"/>
                              <m:ctrlPr>
                                <a:rPr lang="es-ES" sz="1800" i="1">
                                  <a:latin typeface="Cambria Math" panose="02040503050406030204" pitchFamily="18" charset="0"/>
                                </a:rPr>
                              </m:ctrlPr>
                            </m:accPr>
                            <m:e>
                              <m:r>
                                <a:rPr lang="es-ES" sz="1800" i="1">
                                  <a:latin typeface="Cambria Math"/>
                                </a:rPr>
                                <m:t>𝐹</m:t>
                              </m:r>
                            </m:e>
                          </m:acc>
                          <m:r>
                            <a:rPr lang="es-ES" sz="1800" i="1">
                              <a:latin typeface="Cambria Math"/>
                            </a:rPr>
                            <m:t>∗</m:t>
                          </m:r>
                          <m:r>
                            <a:rPr lang="es-AR" sz="1800" b="0" i="1" smtClean="0">
                              <a:latin typeface="Cambria Math"/>
                            </a:rPr>
                            <m:t>𝑑𝑡</m:t>
                          </m:r>
                        </m:e>
                      </m:nary>
                      <m:r>
                        <a:rPr lang="es-AR" sz="1800" b="0" i="1" smtClean="0">
                          <a:latin typeface="Cambria Math"/>
                        </a:rPr>
                        <m:t>=</m:t>
                      </m:r>
                      <m:acc>
                        <m:accPr>
                          <m:chr m:val="⃗"/>
                          <m:ctrlPr>
                            <a:rPr lang="es-ES" sz="1800" i="1">
                              <a:latin typeface="Cambria Math" panose="02040503050406030204" pitchFamily="18" charset="0"/>
                            </a:rPr>
                          </m:ctrlPr>
                        </m:accPr>
                        <m:e>
                          <m:r>
                            <a:rPr lang="es-ES" sz="1800" i="1">
                              <a:latin typeface="Cambria Math"/>
                            </a:rPr>
                            <m:t>𝐹</m:t>
                          </m:r>
                        </m:e>
                      </m:acc>
                      <m:r>
                        <a:rPr lang="es-ES" sz="1800" i="1">
                          <a:latin typeface="Cambria Math"/>
                        </a:rPr>
                        <m:t>∗</m:t>
                      </m:r>
                      <m:r>
                        <a:rPr lang="es-ES" sz="1800" b="0" i="1" smtClean="0">
                          <a:latin typeface="Cambria Math"/>
                        </a:rPr>
                        <m:t>(</m:t>
                      </m:r>
                      <m:sSub>
                        <m:sSubPr>
                          <m:ctrlPr>
                            <a:rPr lang="es-ES" sz="1800" b="0" i="1" smtClean="0">
                              <a:latin typeface="Cambria Math" panose="02040503050406030204" pitchFamily="18" charset="0"/>
                            </a:rPr>
                          </m:ctrlPr>
                        </m:sSubPr>
                        <m:e>
                          <m:r>
                            <a:rPr lang="es-ES" sz="1800" b="0" i="1" smtClean="0">
                              <a:latin typeface="Cambria Math"/>
                            </a:rPr>
                            <m:t>𝑡</m:t>
                          </m:r>
                        </m:e>
                        <m:sub>
                          <m:r>
                            <a:rPr lang="es-AR" sz="1800" b="0" i="1" smtClean="0">
                              <a:latin typeface="Cambria Math"/>
                            </a:rPr>
                            <m:t>𝑓</m:t>
                          </m:r>
                        </m:sub>
                      </m:sSub>
                      <m:r>
                        <a:rPr lang="es-ES" sz="1800" b="0" i="1" smtClean="0">
                          <a:latin typeface="Cambria Math"/>
                        </a:rPr>
                        <m:t>−</m:t>
                      </m:r>
                      <m:sSub>
                        <m:sSubPr>
                          <m:ctrlPr>
                            <a:rPr lang="es-ES" sz="1800" i="1">
                              <a:latin typeface="Cambria Math" panose="02040503050406030204" pitchFamily="18" charset="0"/>
                            </a:rPr>
                          </m:ctrlPr>
                        </m:sSubPr>
                        <m:e>
                          <m:r>
                            <a:rPr lang="es-ES" sz="1800" i="1">
                              <a:latin typeface="Cambria Math"/>
                            </a:rPr>
                            <m:t>𝑡</m:t>
                          </m:r>
                        </m:e>
                        <m:sub>
                          <m:r>
                            <a:rPr lang="es-AR" sz="1800" b="0" i="1" smtClean="0">
                              <a:latin typeface="Cambria Math"/>
                            </a:rPr>
                            <m:t>0</m:t>
                          </m:r>
                        </m:sub>
                      </m:sSub>
                      <m:r>
                        <a:rPr lang="es-ES" sz="1800" b="0" i="1" smtClean="0">
                          <a:latin typeface="Cambria Math"/>
                        </a:rPr>
                        <m:t>)</m:t>
                      </m:r>
                    </m:oMath>
                  </m:oMathPara>
                </a14:m>
                <a:endParaRPr lang="es-ES" sz="1800" dirty="0"/>
              </a:p>
              <a:p>
                <a:r>
                  <a:rPr lang="es-ES" sz="2000" dirty="0"/>
                  <a:t>Particularidades:</a:t>
                </a:r>
              </a:p>
              <a:p>
                <a:pPr lvl="1"/>
                <a:r>
                  <a:rPr lang="es-ES" sz="1600" dirty="0"/>
                  <a:t>Nótese que I es una cantidad vectorial cuya dirección y sentido coincide con el de la Fuerza Neta.</a:t>
                </a:r>
              </a:p>
              <a:p>
                <a:pPr lvl="1"/>
                <a:r>
                  <a:rPr lang="es-ES" sz="1600" dirty="0"/>
                  <a:t>En el MKS la unidad de </a:t>
                </a:r>
                <a14:m>
                  <m:oMath xmlns:m="http://schemas.openxmlformats.org/officeDocument/2006/math">
                    <m:acc>
                      <m:accPr>
                        <m:chr m:val="⃗"/>
                        <m:ctrlPr>
                          <a:rPr lang="es-ES" sz="1600" i="1">
                            <a:latin typeface="Cambria Math" panose="02040503050406030204" pitchFamily="18" charset="0"/>
                          </a:rPr>
                        </m:ctrlPr>
                      </m:accPr>
                      <m:e>
                        <m:r>
                          <a:rPr lang="es-ES" sz="1600" i="1">
                            <a:latin typeface="Cambria Math"/>
                          </a:rPr>
                          <m:t>𝐼</m:t>
                        </m:r>
                      </m:e>
                    </m:acc>
                  </m:oMath>
                </a14:m>
                <a:r>
                  <a:rPr lang="es-ES" sz="1600" dirty="0"/>
                  <a:t> es </a:t>
                </a:r>
                <a14:m>
                  <m:oMath xmlns:m="http://schemas.openxmlformats.org/officeDocument/2006/math">
                    <m:r>
                      <a:rPr lang="es-ES" sz="1600" b="0" i="1" smtClean="0">
                        <a:latin typeface="Cambria Math"/>
                      </a:rPr>
                      <m:t>𝑁</m:t>
                    </m:r>
                    <m:r>
                      <a:rPr lang="es-ES" sz="1600" b="0" i="1" smtClean="0">
                        <a:latin typeface="Cambria Math"/>
                      </a:rPr>
                      <m:t>∗</m:t>
                    </m:r>
                    <m:r>
                      <a:rPr lang="es-ES" sz="1600" b="0" i="1" smtClean="0">
                        <a:latin typeface="Cambria Math"/>
                      </a:rPr>
                      <m:t>𝑠</m:t>
                    </m:r>
                  </m:oMath>
                </a14:m>
                <a:r>
                  <a:rPr lang="es-ES" sz="1600" dirty="0"/>
                  <a:t> Si desarrollamos la expresión del Newton y operamos con sus unidades, veremos que </a:t>
                </a:r>
                <a14:m>
                  <m:oMath xmlns:m="http://schemas.openxmlformats.org/officeDocument/2006/math">
                    <m:r>
                      <a:rPr lang="es-ES" sz="1600" i="1">
                        <a:latin typeface="Cambria Math"/>
                      </a:rPr>
                      <m:t>𝑁</m:t>
                    </m:r>
                    <m:r>
                      <a:rPr lang="es-ES" sz="1600" i="1">
                        <a:latin typeface="Cambria Math"/>
                      </a:rPr>
                      <m:t>∗</m:t>
                    </m:r>
                    <m:r>
                      <a:rPr lang="es-ES" sz="1600" i="1">
                        <a:latin typeface="Cambria Math"/>
                      </a:rPr>
                      <m:t>𝑠</m:t>
                    </m:r>
                    <m:r>
                      <a:rPr lang="es-ES" sz="1600" i="1">
                        <a:latin typeface="Cambria Math"/>
                      </a:rPr>
                      <m:t>=</m:t>
                    </m:r>
                    <m:f>
                      <m:fPr>
                        <m:ctrlPr>
                          <a:rPr lang="es-AR" sz="1600" i="1">
                            <a:latin typeface="Cambria Math" panose="02040503050406030204" pitchFamily="18" charset="0"/>
                          </a:rPr>
                        </m:ctrlPr>
                      </m:fPr>
                      <m:num>
                        <m:r>
                          <a:rPr lang="es-AR" sz="1600" i="1">
                            <a:latin typeface="Cambria Math"/>
                          </a:rPr>
                          <m:t>𝐾𝑔</m:t>
                        </m:r>
                        <m:r>
                          <a:rPr lang="es-AR" sz="1600" i="1">
                            <a:latin typeface="Cambria Math"/>
                          </a:rPr>
                          <m:t>∗</m:t>
                        </m:r>
                        <m:r>
                          <a:rPr lang="es-AR" sz="1600" i="1">
                            <a:latin typeface="Cambria Math"/>
                          </a:rPr>
                          <m:t>𝑚</m:t>
                        </m:r>
                      </m:num>
                      <m:den>
                        <m:r>
                          <a:rPr lang="es-AR" sz="1600" i="1">
                            <a:latin typeface="Cambria Math"/>
                          </a:rPr>
                          <m:t>𝑠</m:t>
                        </m:r>
                      </m:den>
                    </m:f>
                  </m:oMath>
                </a14:m>
                <a:r>
                  <a:rPr lang="es-ES" sz="1600" dirty="0"/>
                  <a:t> con lo que el impulso y la cantidad de movimiento se expresan con las mismas unidades.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3969083"/>
              </a:xfrm>
              <a:blipFill rotWithShape="1">
                <a:blip r:embed="rId3"/>
                <a:stretch>
                  <a:fillRect l="-593" t="-768"/>
                </a:stretch>
              </a:blipFill>
            </p:spPr>
            <p:txBody>
              <a:bodyPr/>
              <a:lstStyle/>
              <a:p>
                <a:r>
                  <a:rPr lang="es-ES">
                    <a:noFill/>
                  </a:rPr>
                  <a:t> </a:t>
                </a:r>
              </a:p>
            </p:txBody>
          </p:sp>
        </mc:Fallback>
      </mc:AlternateContent>
    </p:spTree>
    <p:extLst>
      <p:ext uri="{BB962C8B-B14F-4D97-AF65-F5344CB8AC3E}">
        <p14:creationId xmlns:p14="http://schemas.microsoft.com/office/powerpoint/2010/main" val="1235072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AR" dirty="0"/>
              <a:t>Teorema del impulso y la cantidad de movimiento</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s-AR" sz="2000" dirty="0"/>
                  <a:t>El impulso de la fuerza neta sobre una partícula, es igual a la variación de la cantidad de movimiento que experimenta la partícula.</a:t>
                </a:r>
              </a:p>
              <a:p>
                <a:pPr marL="0" indent="0" algn="just">
                  <a:buNone/>
                </a:pPr>
                <a:endParaRPr lang="es-AR" sz="2000" dirty="0"/>
              </a:p>
              <a:p>
                <a:pPr marL="0" indent="0" algn="just">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s-ES" sz="2000" i="1">
                              <a:latin typeface="Cambria Math" panose="02040503050406030204" pitchFamily="18" charset="0"/>
                            </a:rPr>
                          </m:ctrlPr>
                        </m:naryPr>
                        <m:sub/>
                        <m:sup/>
                        <m:e>
                          <m:acc>
                            <m:accPr>
                              <m:chr m:val="⃗"/>
                              <m:ctrlPr>
                                <a:rPr lang="es-ES" sz="2000" i="1">
                                  <a:latin typeface="Cambria Math" panose="02040503050406030204" pitchFamily="18" charset="0"/>
                                </a:rPr>
                              </m:ctrlPr>
                            </m:accPr>
                            <m:e>
                              <m:r>
                                <a:rPr lang="es-ES" sz="2000" i="1">
                                  <a:latin typeface="Cambria Math"/>
                                </a:rPr>
                                <m:t>𝐹</m:t>
                              </m:r>
                            </m:e>
                          </m:acc>
                          <m:r>
                            <a:rPr lang="es-AR" sz="2000" b="0" i="1" smtClean="0">
                              <a:latin typeface="Cambria Math"/>
                            </a:rPr>
                            <m:t>=</m:t>
                          </m:r>
                          <m:acc>
                            <m:accPr>
                              <m:chr m:val="⃗"/>
                              <m:ctrlPr>
                                <a:rPr lang="es-ES" sz="2000" i="1">
                                  <a:latin typeface="Cambria Math" panose="02040503050406030204" pitchFamily="18" charset="0"/>
                                </a:rPr>
                              </m:ctrlPr>
                            </m:accPr>
                            <m:e>
                              <m:r>
                                <a:rPr lang="es-ES" sz="2000" i="1">
                                  <a:latin typeface="Cambria Math"/>
                                </a:rPr>
                                <m:t>𝐹</m:t>
                              </m:r>
                            </m:e>
                          </m:acc>
                          <m:r>
                            <m:rPr>
                              <m:brk/>
                            </m:rPr>
                            <a:rPr lang="es-ES" sz="2000" i="1">
                              <a:latin typeface="Cambria Math"/>
                            </a:rPr>
                            <m:t>=</m:t>
                          </m:r>
                          <m:f>
                            <m:fPr>
                              <m:ctrlPr>
                                <a:rPr lang="es-AR" sz="2000" i="1">
                                  <a:latin typeface="Cambria Math" panose="02040503050406030204" pitchFamily="18" charset="0"/>
                                </a:rPr>
                              </m:ctrlPr>
                            </m:fPr>
                            <m:num>
                              <m:r>
                                <a:rPr lang="es-AR" sz="2000" i="1">
                                  <a:latin typeface="Cambria Math"/>
                                </a:rPr>
                                <m:t>𝑑</m:t>
                              </m:r>
                              <m:acc>
                                <m:accPr>
                                  <m:chr m:val="⃗"/>
                                  <m:ctrlPr>
                                    <a:rPr lang="es-AR" sz="2000" i="1">
                                      <a:latin typeface="Cambria Math" panose="02040503050406030204" pitchFamily="18" charset="0"/>
                                    </a:rPr>
                                  </m:ctrlPr>
                                </m:accPr>
                                <m:e>
                                  <m:r>
                                    <a:rPr lang="es-AR" sz="2000" i="1">
                                      <a:latin typeface="Cambria Math"/>
                                    </a:rPr>
                                    <m:t>𝑃</m:t>
                                  </m:r>
                                </m:e>
                              </m:acc>
                            </m:num>
                            <m:den>
                              <m:r>
                                <a:rPr lang="es-AR" sz="2000" i="1">
                                  <a:latin typeface="Cambria Math"/>
                                </a:rPr>
                                <m:t>𝑑𝑡</m:t>
                              </m:r>
                            </m:den>
                          </m:f>
                        </m:e>
                      </m:nary>
                      <m:r>
                        <a:rPr lang="es-AR" sz="2000" b="0" i="1" smtClean="0">
                          <a:latin typeface="Cambria Math"/>
                        </a:rPr>
                        <m:t>                 </m:t>
                      </m:r>
                      <m:r>
                        <a:rPr lang="es-AR" sz="2000" i="1">
                          <a:latin typeface="Cambria Math"/>
                        </a:rPr>
                        <m:t>𝑑</m:t>
                      </m:r>
                      <m:acc>
                        <m:accPr>
                          <m:chr m:val="⃗"/>
                          <m:ctrlPr>
                            <a:rPr lang="es-AR" sz="2000" i="1">
                              <a:latin typeface="Cambria Math" panose="02040503050406030204" pitchFamily="18" charset="0"/>
                            </a:rPr>
                          </m:ctrlPr>
                        </m:accPr>
                        <m:e>
                          <m:r>
                            <a:rPr lang="es-AR" sz="2000" i="1">
                              <a:latin typeface="Cambria Math"/>
                            </a:rPr>
                            <m:t>𝑃</m:t>
                          </m:r>
                        </m:e>
                      </m:acc>
                      <m:r>
                        <a:rPr lang="es-AR" sz="2000" b="0" i="1" smtClean="0">
                          <a:latin typeface="Cambria Math"/>
                        </a:rPr>
                        <m:t>=</m:t>
                      </m:r>
                      <m:acc>
                        <m:accPr>
                          <m:chr m:val="⃗"/>
                          <m:ctrlPr>
                            <a:rPr lang="es-ES" sz="2000" i="1">
                              <a:latin typeface="Cambria Math" panose="02040503050406030204" pitchFamily="18" charset="0"/>
                            </a:rPr>
                          </m:ctrlPr>
                        </m:accPr>
                        <m:e>
                          <m:r>
                            <a:rPr lang="es-ES" sz="2000" i="1">
                              <a:latin typeface="Cambria Math"/>
                            </a:rPr>
                            <m:t>𝐹</m:t>
                          </m:r>
                        </m:e>
                      </m:acc>
                      <m:r>
                        <a:rPr lang="es-AR" sz="2000" b="0" i="1" smtClean="0">
                          <a:latin typeface="Cambria Math"/>
                        </a:rPr>
                        <m:t>∗</m:t>
                      </m:r>
                      <m:r>
                        <a:rPr lang="es-AR" sz="2000" i="1">
                          <a:latin typeface="Cambria Math"/>
                        </a:rPr>
                        <m:t>𝑑𝑡</m:t>
                      </m:r>
                    </m:oMath>
                  </m:oMathPara>
                </a14:m>
                <a:endParaRPr lang="es-AR" sz="2000" dirty="0"/>
              </a:p>
              <a:p>
                <a:pPr marL="0" indent="0" algn="just">
                  <a:buNone/>
                </a:pPr>
                <a:endParaRPr lang="es-AR" sz="2000" dirty="0"/>
              </a:p>
              <a:p>
                <a:pPr marL="0" indent="0" algn="just">
                  <a:buNone/>
                </a:pPr>
                <a14:m>
                  <m:oMathPara xmlns:m="http://schemas.openxmlformats.org/officeDocument/2006/math">
                    <m:oMathParaPr>
                      <m:jc m:val="centerGroup"/>
                    </m:oMathParaPr>
                    <m:oMath xmlns:m="http://schemas.openxmlformats.org/officeDocument/2006/math">
                      <m:nary>
                        <m:naryPr>
                          <m:ctrlPr>
                            <a:rPr lang="es-ES" sz="2400" i="1">
                              <a:latin typeface="Cambria Math" panose="02040503050406030204" pitchFamily="18" charset="0"/>
                            </a:rPr>
                          </m:ctrlPr>
                        </m:naryPr>
                        <m:sub>
                          <m:sSub>
                            <m:sSubPr>
                              <m:ctrlPr>
                                <a:rPr lang="es-ES" sz="2400" i="1">
                                  <a:latin typeface="Cambria Math" panose="02040503050406030204" pitchFamily="18" charset="0"/>
                                </a:rPr>
                              </m:ctrlPr>
                            </m:sSubPr>
                            <m:e>
                              <m:r>
                                <a:rPr lang="es-AR" sz="2400" b="0" i="1" smtClean="0">
                                  <a:latin typeface="Cambria Math"/>
                                </a:rPr>
                                <m:t>𝑃</m:t>
                              </m:r>
                            </m:e>
                            <m:sub>
                              <m:r>
                                <a:rPr lang="es-AR" sz="2400" i="1">
                                  <a:latin typeface="Cambria Math"/>
                                </a:rPr>
                                <m:t>0</m:t>
                              </m:r>
                            </m:sub>
                          </m:sSub>
                        </m:sub>
                        <m:sup>
                          <m:sSub>
                            <m:sSubPr>
                              <m:ctrlPr>
                                <a:rPr lang="es-ES" sz="2400" i="1">
                                  <a:latin typeface="Cambria Math" panose="02040503050406030204" pitchFamily="18" charset="0"/>
                                </a:rPr>
                              </m:ctrlPr>
                            </m:sSubPr>
                            <m:e>
                              <m:r>
                                <a:rPr lang="es-AR" sz="2400" b="0" i="1" smtClean="0">
                                  <a:latin typeface="Cambria Math"/>
                                </a:rPr>
                                <m:t>𝑃</m:t>
                              </m:r>
                            </m:e>
                            <m:sub>
                              <m:r>
                                <a:rPr lang="es-AR" sz="2400" i="1">
                                  <a:latin typeface="Cambria Math"/>
                                </a:rPr>
                                <m:t>𝑓</m:t>
                              </m:r>
                            </m:sub>
                          </m:sSub>
                        </m:sup>
                        <m:e>
                          <m:r>
                            <a:rPr lang="es-AR" sz="2400" i="1">
                              <a:latin typeface="Cambria Math"/>
                            </a:rPr>
                            <m:t>𝑑</m:t>
                          </m:r>
                          <m:r>
                            <a:rPr lang="es-AR" sz="2400" b="0" i="1" smtClean="0">
                              <a:latin typeface="Cambria Math"/>
                            </a:rPr>
                            <m:t>𝑝</m:t>
                          </m:r>
                        </m:e>
                      </m:nary>
                      <m:r>
                        <a:rPr lang="es-AR" sz="2400" b="0" i="1" smtClean="0">
                          <a:latin typeface="Cambria Math"/>
                        </a:rPr>
                        <m:t>=</m:t>
                      </m:r>
                      <m:nary>
                        <m:naryPr>
                          <m:ctrlPr>
                            <a:rPr lang="es-ES" sz="2000" i="1">
                              <a:latin typeface="Cambria Math" panose="02040503050406030204" pitchFamily="18" charset="0"/>
                            </a:rPr>
                          </m:ctrlPr>
                        </m:naryPr>
                        <m:sub>
                          <m:sSub>
                            <m:sSubPr>
                              <m:ctrlPr>
                                <a:rPr lang="es-ES" sz="2000" i="1">
                                  <a:latin typeface="Cambria Math" panose="02040503050406030204" pitchFamily="18" charset="0"/>
                                </a:rPr>
                              </m:ctrlPr>
                            </m:sSubPr>
                            <m:e>
                              <m:r>
                                <a:rPr lang="es-ES" sz="2000" i="1">
                                  <a:latin typeface="Cambria Math"/>
                                </a:rPr>
                                <m:t>𝑡</m:t>
                              </m:r>
                            </m:e>
                            <m:sub>
                              <m:r>
                                <a:rPr lang="es-AR" sz="2000" i="1">
                                  <a:latin typeface="Cambria Math"/>
                                </a:rPr>
                                <m:t>0</m:t>
                              </m:r>
                            </m:sub>
                          </m:sSub>
                        </m:sub>
                        <m:sup>
                          <m:sSub>
                            <m:sSubPr>
                              <m:ctrlPr>
                                <a:rPr lang="es-ES" sz="2000" i="1">
                                  <a:latin typeface="Cambria Math" panose="02040503050406030204" pitchFamily="18" charset="0"/>
                                </a:rPr>
                              </m:ctrlPr>
                            </m:sSubPr>
                            <m:e>
                              <m:r>
                                <a:rPr lang="es-ES" sz="2000" i="1">
                                  <a:latin typeface="Cambria Math"/>
                                </a:rPr>
                                <m:t>𝑡</m:t>
                              </m:r>
                            </m:e>
                            <m:sub>
                              <m:r>
                                <a:rPr lang="es-AR" sz="2000" i="1">
                                  <a:latin typeface="Cambria Math"/>
                                </a:rPr>
                                <m:t>𝑓</m:t>
                              </m:r>
                            </m:sub>
                          </m:sSub>
                        </m:sup>
                        <m:e>
                          <m:acc>
                            <m:accPr>
                              <m:chr m:val="⃗"/>
                              <m:ctrlPr>
                                <a:rPr lang="es-ES" sz="2000" i="1">
                                  <a:latin typeface="Cambria Math" panose="02040503050406030204" pitchFamily="18" charset="0"/>
                                </a:rPr>
                              </m:ctrlPr>
                            </m:accPr>
                            <m:e>
                              <m:r>
                                <a:rPr lang="es-ES" sz="2000" i="1">
                                  <a:latin typeface="Cambria Math"/>
                                </a:rPr>
                                <m:t>𝐹</m:t>
                              </m:r>
                            </m:e>
                          </m:acc>
                          <m:r>
                            <a:rPr lang="es-ES" sz="2000" i="1">
                              <a:latin typeface="Cambria Math"/>
                            </a:rPr>
                            <m:t>∗</m:t>
                          </m:r>
                          <m:r>
                            <a:rPr lang="es-AR" sz="2000" i="1">
                              <a:latin typeface="Cambria Math"/>
                            </a:rPr>
                            <m:t>𝑑𝑡</m:t>
                          </m:r>
                        </m:e>
                      </m:nary>
                      <m:r>
                        <a:rPr lang="es-AR" sz="2000" b="0" i="1" smtClean="0">
                          <a:latin typeface="Cambria Math"/>
                        </a:rPr>
                        <m:t>                       </m:t>
                      </m:r>
                      <m:sSub>
                        <m:sSubPr>
                          <m:ctrlPr>
                            <a:rPr lang="es-AR" sz="2000" b="0" i="1" smtClean="0">
                              <a:latin typeface="Cambria Math" panose="02040503050406030204" pitchFamily="18" charset="0"/>
                            </a:rPr>
                          </m:ctrlPr>
                        </m:sSubPr>
                        <m:e>
                          <m:acc>
                            <m:accPr>
                              <m:chr m:val="⃗"/>
                              <m:ctrlPr>
                                <a:rPr lang="es-ES" sz="2000" i="1">
                                  <a:latin typeface="Cambria Math" panose="02040503050406030204" pitchFamily="18" charset="0"/>
                                </a:rPr>
                              </m:ctrlPr>
                            </m:accPr>
                            <m:e>
                              <m:r>
                                <a:rPr lang="es-AR" sz="2000" i="1">
                                  <a:latin typeface="Cambria Math"/>
                                </a:rPr>
                                <m:t>𝑃</m:t>
                              </m:r>
                            </m:e>
                          </m:acc>
                          <m:r>
                            <m:rPr>
                              <m:nor/>
                            </m:rPr>
                            <a:rPr lang="es-AR" sz="2000" dirty="0"/>
                            <m:t> </m:t>
                          </m:r>
                        </m:e>
                        <m:sub>
                          <m:r>
                            <a:rPr lang="es-AR" sz="2000" b="0" i="1" dirty="0" smtClean="0">
                              <a:latin typeface="Cambria Math"/>
                            </a:rPr>
                            <m:t>𝑓</m:t>
                          </m:r>
                        </m:sub>
                      </m:sSub>
                      <m:r>
                        <a:rPr lang="es-AR" sz="2000" b="0" i="1" smtClean="0">
                          <a:latin typeface="Cambria Math"/>
                        </a:rPr>
                        <m:t>−</m:t>
                      </m:r>
                      <m:sSub>
                        <m:sSubPr>
                          <m:ctrlPr>
                            <a:rPr lang="es-AR" sz="2000" b="0" i="1" smtClean="0">
                              <a:latin typeface="Cambria Math" panose="02040503050406030204" pitchFamily="18" charset="0"/>
                            </a:rPr>
                          </m:ctrlPr>
                        </m:sSubPr>
                        <m:e>
                          <m:acc>
                            <m:accPr>
                              <m:chr m:val="⃗"/>
                              <m:ctrlPr>
                                <a:rPr lang="es-ES" sz="2000" i="1">
                                  <a:latin typeface="Cambria Math" panose="02040503050406030204" pitchFamily="18" charset="0"/>
                                </a:rPr>
                              </m:ctrlPr>
                            </m:accPr>
                            <m:e>
                              <m:r>
                                <a:rPr lang="es-AR" sz="2000" i="1">
                                  <a:latin typeface="Cambria Math"/>
                                </a:rPr>
                                <m:t>𝑃</m:t>
                              </m:r>
                            </m:e>
                          </m:acc>
                          <m:r>
                            <m:rPr>
                              <m:nor/>
                            </m:rPr>
                            <a:rPr lang="es-AR" sz="2000" dirty="0"/>
                            <m:t> </m:t>
                          </m:r>
                        </m:e>
                        <m:sub>
                          <m:r>
                            <a:rPr lang="es-AR" sz="2000" b="0" i="1" dirty="0" smtClean="0">
                              <a:latin typeface="Cambria Math"/>
                            </a:rPr>
                            <m:t>0</m:t>
                          </m:r>
                        </m:sub>
                      </m:sSub>
                      <m:r>
                        <a:rPr lang="es-AR" sz="2000" b="0" i="0" smtClean="0">
                          <a:latin typeface="Cambria Math"/>
                        </a:rPr>
                        <m:t>=</m:t>
                      </m:r>
                      <m:acc>
                        <m:accPr>
                          <m:chr m:val="⃗"/>
                          <m:ctrlPr>
                            <a:rPr lang="es-ES" sz="1800" i="1">
                              <a:latin typeface="Cambria Math" panose="02040503050406030204" pitchFamily="18" charset="0"/>
                            </a:rPr>
                          </m:ctrlPr>
                        </m:accPr>
                        <m:e>
                          <m:r>
                            <a:rPr lang="es-ES" sz="1800" i="1">
                              <a:latin typeface="Cambria Math"/>
                            </a:rPr>
                            <m:t>𝐹</m:t>
                          </m:r>
                        </m:e>
                      </m:acc>
                      <m:r>
                        <a:rPr lang="es-ES" sz="1800" i="1">
                          <a:latin typeface="Cambria Math"/>
                        </a:rPr>
                        <m:t>∗</m:t>
                      </m:r>
                      <m:d>
                        <m:dPr>
                          <m:ctrlPr>
                            <a:rPr lang="es-ES" sz="1800" i="1">
                              <a:latin typeface="Cambria Math" panose="02040503050406030204" pitchFamily="18" charset="0"/>
                            </a:rPr>
                          </m:ctrlPr>
                        </m:dPr>
                        <m:e>
                          <m:sSub>
                            <m:sSubPr>
                              <m:ctrlPr>
                                <a:rPr lang="es-ES" sz="1800" i="1">
                                  <a:latin typeface="Cambria Math" panose="02040503050406030204" pitchFamily="18" charset="0"/>
                                </a:rPr>
                              </m:ctrlPr>
                            </m:sSubPr>
                            <m:e>
                              <m:r>
                                <a:rPr lang="es-ES" sz="1800" i="1">
                                  <a:latin typeface="Cambria Math"/>
                                </a:rPr>
                                <m:t>𝑡</m:t>
                              </m:r>
                            </m:e>
                            <m:sub>
                              <m:r>
                                <a:rPr lang="es-AR" sz="1800" i="1">
                                  <a:latin typeface="Cambria Math"/>
                                </a:rPr>
                                <m:t>𝑓</m:t>
                              </m:r>
                            </m:sub>
                          </m:sSub>
                          <m:r>
                            <a:rPr lang="es-ES" sz="1800" i="1">
                              <a:latin typeface="Cambria Math"/>
                            </a:rPr>
                            <m:t>−</m:t>
                          </m:r>
                          <m:sSub>
                            <m:sSubPr>
                              <m:ctrlPr>
                                <a:rPr lang="es-ES" sz="1800" i="1">
                                  <a:latin typeface="Cambria Math" panose="02040503050406030204" pitchFamily="18" charset="0"/>
                                </a:rPr>
                              </m:ctrlPr>
                            </m:sSubPr>
                            <m:e>
                              <m:r>
                                <a:rPr lang="es-ES" sz="1800" i="1">
                                  <a:latin typeface="Cambria Math"/>
                                </a:rPr>
                                <m:t>𝑡</m:t>
                              </m:r>
                            </m:e>
                            <m:sub>
                              <m:r>
                                <a:rPr lang="es-AR" sz="1800" i="1">
                                  <a:latin typeface="Cambria Math"/>
                                </a:rPr>
                                <m:t>0</m:t>
                              </m:r>
                            </m:sub>
                          </m:sSub>
                        </m:e>
                      </m:d>
                    </m:oMath>
                  </m:oMathPara>
                </a14:m>
                <a:endParaRPr lang="es-AR" sz="1800" dirty="0"/>
              </a:p>
              <a:p>
                <a:pPr marL="0" indent="0" algn="just">
                  <a:buNone/>
                </a:pPr>
                <a:endParaRPr lang="es-AR" sz="1800" dirty="0"/>
              </a:p>
              <a:p>
                <a:pPr marL="0" lvl="1" indent="0" algn="just">
                  <a:buNone/>
                </a:pPr>
                <a14:m>
                  <m:oMathPara xmlns:m="http://schemas.openxmlformats.org/officeDocument/2006/math">
                    <m:oMathParaPr>
                      <m:jc m:val="centerGroup"/>
                    </m:oMathParaPr>
                    <m:oMath xmlns:m="http://schemas.openxmlformats.org/officeDocument/2006/math">
                      <m:acc>
                        <m:accPr>
                          <m:chr m:val="⃗"/>
                          <m:ctrlPr>
                            <a:rPr lang="es-ES" sz="1800" i="1">
                              <a:latin typeface="Cambria Math" panose="02040503050406030204" pitchFamily="18" charset="0"/>
                            </a:rPr>
                          </m:ctrlPr>
                        </m:accPr>
                        <m:e>
                          <m:r>
                            <a:rPr lang="es-ES" sz="1800" i="1">
                              <a:latin typeface="Cambria Math"/>
                            </a:rPr>
                            <m:t>𝐼</m:t>
                          </m:r>
                        </m:e>
                      </m:acc>
                      <m:r>
                        <a:rPr lang="es-ES" sz="1800" i="1">
                          <a:latin typeface="Cambria Math"/>
                        </a:rPr>
                        <m:t>=</m:t>
                      </m:r>
                      <m:sSub>
                        <m:sSubPr>
                          <m:ctrlPr>
                            <a:rPr lang="es-AR" sz="1800" i="1">
                              <a:latin typeface="Cambria Math" panose="02040503050406030204" pitchFamily="18" charset="0"/>
                            </a:rPr>
                          </m:ctrlPr>
                        </m:sSubPr>
                        <m:e>
                          <m:acc>
                            <m:accPr>
                              <m:chr m:val="⃗"/>
                              <m:ctrlPr>
                                <a:rPr lang="es-ES" sz="1800" i="1">
                                  <a:latin typeface="Cambria Math" panose="02040503050406030204" pitchFamily="18" charset="0"/>
                                </a:rPr>
                              </m:ctrlPr>
                            </m:accPr>
                            <m:e>
                              <m:r>
                                <a:rPr lang="es-AR" sz="1800" i="1">
                                  <a:latin typeface="Cambria Math"/>
                                </a:rPr>
                                <m:t>𝑃</m:t>
                              </m:r>
                            </m:e>
                          </m:acc>
                          <m:r>
                            <m:rPr>
                              <m:nor/>
                            </m:rPr>
                            <a:rPr lang="es-AR" sz="1800" dirty="0"/>
                            <m:t> </m:t>
                          </m:r>
                        </m:e>
                        <m:sub>
                          <m:r>
                            <a:rPr lang="es-AR" sz="1800" i="1" dirty="0">
                              <a:latin typeface="Cambria Math"/>
                            </a:rPr>
                            <m:t>𝑓</m:t>
                          </m:r>
                        </m:sub>
                      </m:sSub>
                      <m:r>
                        <a:rPr lang="es-AR" sz="1800" i="1">
                          <a:latin typeface="Cambria Math"/>
                        </a:rPr>
                        <m:t>−</m:t>
                      </m:r>
                      <m:sSub>
                        <m:sSubPr>
                          <m:ctrlPr>
                            <a:rPr lang="es-AR" sz="1800" i="1">
                              <a:latin typeface="Cambria Math" panose="02040503050406030204" pitchFamily="18" charset="0"/>
                            </a:rPr>
                          </m:ctrlPr>
                        </m:sSubPr>
                        <m:e>
                          <m:acc>
                            <m:accPr>
                              <m:chr m:val="⃗"/>
                              <m:ctrlPr>
                                <a:rPr lang="es-ES" sz="1800" i="1">
                                  <a:latin typeface="Cambria Math" panose="02040503050406030204" pitchFamily="18" charset="0"/>
                                </a:rPr>
                              </m:ctrlPr>
                            </m:accPr>
                            <m:e>
                              <m:r>
                                <a:rPr lang="es-AR" sz="1800" i="1">
                                  <a:latin typeface="Cambria Math"/>
                                </a:rPr>
                                <m:t>𝑃</m:t>
                              </m:r>
                            </m:e>
                          </m:acc>
                          <m:r>
                            <m:rPr>
                              <m:nor/>
                            </m:rPr>
                            <a:rPr lang="es-AR" sz="1800" dirty="0"/>
                            <m:t> </m:t>
                          </m:r>
                        </m:e>
                        <m:sub>
                          <m:r>
                            <a:rPr lang="es-AR" sz="1800" i="1" dirty="0">
                              <a:latin typeface="Cambria Math"/>
                            </a:rPr>
                            <m:t>0</m:t>
                          </m:r>
                        </m:sub>
                      </m:sSub>
                      <m:r>
                        <a:rPr lang="es-AR" sz="1800" b="0" i="1" dirty="0" smtClean="0">
                          <a:latin typeface="Cambria Math"/>
                        </a:rPr>
                        <m:t>       </m:t>
                      </m:r>
                      <m:r>
                        <a:rPr lang="es-AR" sz="1800" b="0" i="1" dirty="0" smtClean="0">
                          <a:latin typeface="Cambria Math"/>
                        </a:rPr>
                        <m:t>𝑜</m:t>
                      </m:r>
                      <m:r>
                        <a:rPr lang="es-AR" sz="1800" b="0" i="1" dirty="0" smtClean="0">
                          <a:latin typeface="Cambria Math"/>
                        </a:rPr>
                        <m:t>        </m:t>
                      </m:r>
                      <m:acc>
                        <m:accPr>
                          <m:chr m:val="⃗"/>
                          <m:ctrlPr>
                            <a:rPr lang="es-ES" sz="1800" i="1">
                              <a:latin typeface="Cambria Math" panose="02040503050406030204" pitchFamily="18" charset="0"/>
                            </a:rPr>
                          </m:ctrlPr>
                        </m:accPr>
                        <m:e>
                          <m:r>
                            <a:rPr lang="es-ES" sz="1800" i="1">
                              <a:latin typeface="Cambria Math"/>
                            </a:rPr>
                            <m:t>𝐼</m:t>
                          </m:r>
                        </m:e>
                      </m:acc>
                      <m:r>
                        <a:rPr lang="es-ES" sz="1800" i="1">
                          <a:latin typeface="Cambria Math"/>
                        </a:rPr>
                        <m:t>=</m:t>
                      </m:r>
                      <m:acc>
                        <m:accPr>
                          <m:chr m:val="⃗"/>
                          <m:ctrlPr>
                            <a:rPr lang="es-ES" sz="1800" i="1">
                              <a:latin typeface="Cambria Math" panose="02040503050406030204" pitchFamily="18" charset="0"/>
                            </a:rPr>
                          </m:ctrlPr>
                        </m:accPr>
                        <m:e>
                          <m:r>
                            <a:rPr lang="es-ES" sz="1800" i="1">
                              <a:latin typeface="Cambria Math"/>
                            </a:rPr>
                            <m:t>𝐹</m:t>
                          </m:r>
                        </m:e>
                      </m:acc>
                      <m:r>
                        <a:rPr lang="es-ES" sz="1800" i="1">
                          <a:latin typeface="Cambria Math"/>
                        </a:rPr>
                        <m:t>∗</m:t>
                      </m:r>
                      <m:d>
                        <m:dPr>
                          <m:ctrlPr>
                            <a:rPr lang="es-ES" sz="1800" i="1">
                              <a:latin typeface="Cambria Math" panose="02040503050406030204" pitchFamily="18" charset="0"/>
                            </a:rPr>
                          </m:ctrlPr>
                        </m:dPr>
                        <m:e>
                          <m:sSub>
                            <m:sSubPr>
                              <m:ctrlPr>
                                <a:rPr lang="es-ES" sz="1800" i="1">
                                  <a:latin typeface="Cambria Math" panose="02040503050406030204" pitchFamily="18" charset="0"/>
                                </a:rPr>
                              </m:ctrlPr>
                            </m:sSubPr>
                            <m:e>
                              <m:r>
                                <a:rPr lang="es-ES" sz="1800" i="1">
                                  <a:latin typeface="Cambria Math"/>
                                </a:rPr>
                                <m:t>𝑡</m:t>
                              </m:r>
                            </m:e>
                            <m:sub>
                              <m:r>
                                <a:rPr lang="es-AR" sz="1800" i="1">
                                  <a:latin typeface="Cambria Math"/>
                                </a:rPr>
                                <m:t>𝑓</m:t>
                              </m:r>
                            </m:sub>
                          </m:sSub>
                          <m:r>
                            <a:rPr lang="es-ES" sz="1800" i="1">
                              <a:latin typeface="Cambria Math"/>
                            </a:rPr>
                            <m:t>−</m:t>
                          </m:r>
                          <m:sSub>
                            <m:sSubPr>
                              <m:ctrlPr>
                                <a:rPr lang="es-ES" sz="1800" i="1">
                                  <a:latin typeface="Cambria Math" panose="02040503050406030204" pitchFamily="18" charset="0"/>
                                </a:rPr>
                              </m:ctrlPr>
                            </m:sSubPr>
                            <m:e>
                              <m:r>
                                <a:rPr lang="es-ES" sz="1800" i="1">
                                  <a:latin typeface="Cambria Math"/>
                                </a:rPr>
                                <m:t>𝑡</m:t>
                              </m:r>
                            </m:e>
                            <m:sub>
                              <m:r>
                                <a:rPr lang="es-AR" sz="1800" i="1">
                                  <a:latin typeface="Cambria Math"/>
                                </a:rPr>
                                <m:t>0</m:t>
                              </m:r>
                            </m:sub>
                          </m:sSub>
                        </m:e>
                      </m:d>
                    </m:oMath>
                  </m:oMathPara>
                </a14:m>
                <a:endParaRPr lang="es-ES" sz="1800" dirty="0"/>
              </a:p>
              <a:p>
                <a:pPr marL="0" lvl="1" indent="0" algn="just">
                  <a:buNone/>
                </a:pPr>
                <a:r>
                  <a:rPr lang="es-ES" sz="1800" dirty="0"/>
                  <a:t>veremos que el impulso y la cantidad de movimiento se expresan con las mismas unidades </a:t>
                </a:r>
                <a14:m>
                  <m:oMath xmlns:m="http://schemas.openxmlformats.org/officeDocument/2006/math">
                    <m:r>
                      <a:rPr lang="es-ES" sz="1800" i="1">
                        <a:latin typeface="Cambria Math"/>
                      </a:rPr>
                      <m:t>𝑁</m:t>
                    </m:r>
                    <m:r>
                      <a:rPr lang="es-ES" sz="1800" i="1">
                        <a:latin typeface="Cambria Math"/>
                      </a:rPr>
                      <m:t>∗</m:t>
                    </m:r>
                    <m:r>
                      <a:rPr lang="es-ES" sz="1800" i="1">
                        <a:latin typeface="Cambria Math"/>
                      </a:rPr>
                      <m:t>𝑠</m:t>
                    </m:r>
                    <m:r>
                      <a:rPr lang="es-ES" sz="1800" i="1">
                        <a:latin typeface="Cambria Math"/>
                      </a:rPr>
                      <m:t>=</m:t>
                    </m:r>
                    <m:f>
                      <m:fPr>
                        <m:ctrlPr>
                          <a:rPr lang="es-AR" sz="1800" i="1">
                            <a:latin typeface="Cambria Math" panose="02040503050406030204" pitchFamily="18" charset="0"/>
                          </a:rPr>
                        </m:ctrlPr>
                      </m:fPr>
                      <m:num>
                        <m:r>
                          <a:rPr lang="es-AR" sz="1800" i="1">
                            <a:latin typeface="Cambria Math"/>
                          </a:rPr>
                          <m:t>𝐾𝑔</m:t>
                        </m:r>
                        <m:r>
                          <a:rPr lang="es-AR" sz="1800" i="1">
                            <a:latin typeface="Cambria Math"/>
                          </a:rPr>
                          <m:t>∗</m:t>
                        </m:r>
                        <m:r>
                          <a:rPr lang="es-AR" sz="1800" i="1">
                            <a:latin typeface="Cambria Math"/>
                          </a:rPr>
                          <m:t>𝑚</m:t>
                        </m:r>
                      </m:num>
                      <m:den>
                        <m:r>
                          <a:rPr lang="es-AR" sz="1800" i="1">
                            <a:latin typeface="Cambria Math"/>
                          </a:rPr>
                          <m:t>𝑠</m:t>
                        </m:r>
                      </m:den>
                    </m:f>
                  </m:oMath>
                </a14:m>
                <a:endParaRPr lang="es-ES" sz="1800" dirty="0"/>
              </a:p>
              <a:p>
                <a:pPr marL="0" lvl="1" indent="0" algn="just">
                  <a:buNone/>
                </a:pPr>
                <a:endParaRPr lang="es-E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93" t="-674" r="-741"/>
                </a:stretch>
              </a:blipFill>
            </p:spPr>
            <p:txBody>
              <a:bodyPr/>
              <a:lstStyle/>
              <a:p>
                <a:r>
                  <a:rPr lang="es-ES">
                    <a:noFill/>
                  </a:rPr>
                  <a:t> </a:t>
                </a:r>
              </a:p>
            </p:txBody>
          </p:sp>
        </mc:Fallback>
      </mc:AlternateContent>
    </p:spTree>
    <p:extLst>
      <p:ext uri="{BB962C8B-B14F-4D97-AF65-F5344CB8AC3E}">
        <p14:creationId xmlns:p14="http://schemas.microsoft.com/office/powerpoint/2010/main" val="3751689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Potencia. Rendimiento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pPr algn="just"/>
                <a:r>
                  <a:rPr lang="es-ES" sz="2000" dirty="0"/>
                  <a:t>En la expresión del trabajo no interviene el tiempo; sin embargo, para muchas cuestiones prácticas resulta importante poder confrontar el trabajo a realizar con el tiempo en que se desea que sea ejecutado. </a:t>
                </a:r>
              </a:p>
              <a:p>
                <a:pPr algn="just"/>
                <a:endParaRPr lang="es-ES" sz="2000" dirty="0"/>
              </a:p>
              <a:p>
                <a:pPr marL="0" indent="0" algn="ctr">
                  <a:buNone/>
                </a:pPr>
                <a14:m>
                  <m:oMath xmlns:m="http://schemas.openxmlformats.org/officeDocument/2006/math">
                    <m:r>
                      <a:rPr lang="es-ES" sz="2000" b="0" i="1" smtClean="0">
                        <a:latin typeface="Cambria Math"/>
                      </a:rPr>
                      <m:t>𝑃</m:t>
                    </m:r>
                    <m:r>
                      <a:rPr lang="es-ES" sz="2000" b="0" i="1" smtClean="0">
                        <a:latin typeface="Cambria Math"/>
                      </a:rPr>
                      <m:t>=</m:t>
                    </m:r>
                    <m:r>
                      <a:rPr lang="es-ES" sz="2000" b="0" i="1" smtClean="0">
                        <a:latin typeface="Cambria Math"/>
                      </a:rPr>
                      <m:t>𝑊</m:t>
                    </m:r>
                    <m:r>
                      <a:rPr lang="es-ES" sz="2000" b="0" i="1" smtClean="0">
                        <a:latin typeface="Cambria Math"/>
                      </a:rPr>
                      <m:t>/</m:t>
                    </m:r>
                    <m:r>
                      <a:rPr lang="es-ES" sz="2000" b="0" i="1" smtClean="0">
                        <a:latin typeface="Cambria Math"/>
                      </a:rPr>
                      <m:t>𝑡</m:t>
                    </m:r>
                  </m:oMath>
                </a14:m>
                <a:r>
                  <a:rPr lang="es-ES" sz="2000" dirty="0"/>
                  <a:t> (Watt )</a:t>
                </a:r>
              </a:p>
              <a:p>
                <a:pPr algn="just"/>
                <a:endParaRPr lang="es-ES" sz="2000" dirty="0"/>
              </a:p>
              <a:p>
                <a:pPr algn="just"/>
                <a:r>
                  <a:rPr lang="es-ES" sz="2000" dirty="0"/>
                  <a:t>En toda instalación destinada a producir y transformar trabajo, se registra una diferencia entre el trabajo producido y el aprovechado, conocido como trabajo útil. La diferencia entre ambos constituye el trabajo perdido o disipado.</a:t>
                </a:r>
              </a:p>
              <a:p>
                <a:pPr marL="0" indent="0" algn="just">
                  <a:buNone/>
                </a:pPr>
                <a14:m>
                  <m:oMathPara xmlns:m="http://schemas.openxmlformats.org/officeDocument/2006/math">
                    <m:oMathParaPr>
                      <m:jc m:val="centerGroup"/>
                    </m:oMathParaPr>
                    <m:oMath xmlns:m="http://schemas.openxmlformats.org/officeDocument/2006/math">
                      <m:r>
                        <a:rPr lang="es-ES" sz="2000" i="1" smtClean="0">
                          <a:latin typeface="Cambria Math"/>
                          <a:ea typeface="Cambria Math"/>
                        </a:rPr>
                        <m:t>𝛿</m:t>
                      </m:r>
                      <m:r>
                        <a:rPr lang="es-ES" sz="2000" i="1">
                          <a:latin typeface="Cambria Math"/>
                        </a:rPr>
                        <m:t>=</m:t>
                      </m:r>
                      <m:f>
                        <m:fPr>
                          <m:ctrlPr>
                            <a:rPr lang="es-ES" sz="2000" i="1" smtClean="0">
                              <a:latin typeface="Cambria Math" panose="02040503050406030204" pitchFamily="18" charset="0"/>
                            </a:rPr>
                          </m:ctrlPr>
                        </m:fPr>
                        <m:num>
                          <m:sSub>
                            <m:sSubPr>
                              <m:ctrlPr>
                                <a:rPr lang="es-ES" sz="2000" i="1" smtClean="0">
                                  <a:latin typeface="Cambria Math" panose="02040503050406030204" pitchFamily="18" charset="0"/>
                                </a:rPr>
                              </m:ctrlPr>
                            </m:sSubPr>
                            <m:e>
                              <m:r>
                                <a:rPr lang="es-AR" sz="2000" b="0" i="1" smtClean="0">
                                  <a:latin typeface="Cambria Math"/>
                                </a:rPr>
                                <m:t>𝑊</m:t>
                              </m:r>
                            </m:e>
                            <m:sub>
                              <m:r>
                                <a:rPr lang="es-AR" sz="2000" b="0" i="1" smtClean="0">
                                  <a:latin typeface="Cambria Math"/>
                                </a:rPr>
                                <m:t>𝑢</m:t>
                              </m:r>
                            </m:sub>
                          </m:sSub>
                        </m:num>
                        <m:den>
                          <m:sSub>
                            <m:sSubPr>
                              <m:ctrlPr>
                                <a:rPr lang="es-ES" sz="2000" i="1">
                                  <a:latin typeface="Cambria Math" panose="02040503050406030204" pitchFamily="18" charset="0"/>
                                </a:rPr>
                              </m:ctrlPr>
                            </m:sSubPr>
                            <m:e>
                              <m:r>
                                <a:rPr lang="es-AR" sz="2000" i="1">
                                  <a:latin typeface="Cambria Math"/>
                                </a:rPr>
                                <m:t>𝑊</m:t>
                              </m:r>
                            </m:e>
                            <m:sub>
                              <m:r>
                                <a:rPr lang="es-AR" sz="2000" b="0" i="1" smtClean="0">
                                  <a:latin typeface="Cambria Math"/>
                                </a:rPr>
                                <m:t>𝑚</m:t>
                              </m:r>
                            </m:sub>
                          </m:sSub>
                        </m:den>
                      </m:f>
                      <m:r>
                        <a:rPr lang="es-AR" sz="2000" b="0" i="1" smtClean="0">
                          <a:latin typeface="Cambria Math"/>
                        </a:rPr>
                        <m:t>=</m:t>
                      </m:r>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AR" sz="2000" i="1">
                                  <a:latin typeface="Cambria Math"/>
                                </a:rPr>
                                <m:t>𝑊</m:t>
                              </m:r>
                            </m:e>
                            <m:sub>
                              <m:r>
                                <a:rPr lang="es-AR" sz="2000" i="1">
                                  <a:latin typeface="Cambria Math"/>
                                </a:rPr>
                                <m:t>𝑢</m:t>
                              </m:r>
                            </m:sub>
                          </m:sSub>
                        </m:num>
                        <m:den>
                          <m:sSub>
                            <m:sSubPr>
                              <m:ctrlPr>
                                <a:rPr lang="es-ES" sz="2000" i="1">
                                  <a:latin typeface="Cambria Math" panose="02040503050406030204" pitchFamily="18" charset="0"/>
                                </a:rPr>
                              </m:ctrlPr>
                            </m:sSubPr>
                            <m:e>
                              <m:r>
                                <a:rPr lang="es-AR" sz="2000" i="1">
                                  <a:latin typeface="Cambria Math"/>
                                </a:rPr>
                                <m:t>𝑊</m:t>
                              </m:r>
                            </m:e>
                            <m:sub>
                              <m:r>
                                <a:rPr lang="es-AR" sz="2000" b="0" i="1" smtClean="0">
                                  <a:latin typeface="Cambria Math"/>
                                </a:rPr>
                                <m:t>𝑢</m:t>
                              </m:r>
                            </m:sub>
                          </m:sSub>
                          <m:r>
                            <a:rPr lang="es-AR" sz="2000" b="0" i="1" smtClean="0">
                              <a:latin typeface="Cambria Math"/>
                            </a:rPr>
                            <m:t>+</m:t>
                          </m:r>
                          <m:sSub>
                            <m:sSubPr>
                              <m:ctrlPr>
                                <a:rPr lang="es-ES" sz="2000" i="1">
                                  <a:latin typeface="Cambria Math" panose="02040503050406030204" pitchFamily="18" charset="0"/>
                                </a:rPr>
                              </m:ctrlPr>
                            </m:sSubPr>
                            <m:e>
                              <m:r>
                                <a:rPr lang="es-AR" sz="2000" i="1">
                                  <a:latin typeface="Cambria Math"/>
                                </a:rPr>
                                <m:t>𝑊</m:t>
                              </m:r>
                            </m:e>
                            <m:sub>
                              <m:r>
                                <a:rPr lang="es-AR" sz="2000" b="0" i="1" smtClean="0">
                                  <a:latin typeface="Cambria Math"/>
                                </a:rPr>
                                <m:t>𝑝</m:t>
                              </m:r>
                            </m:sub>
                          </m:sSub>
                        </m:den>
                      </m:f>
                    </m:oMath>
                  </m:oMathPara>
                </a14:m>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3"/>
                <a:stretch>
                  <a:fillRect l="-593" t="-605" r="-741"/>
                </a:stretch>
              </a:blipFill>
            </p:spPr>
            <p:txBody>
              <a:bodyPr/>
              <a:lstStyle/>
              <a:p>
                <a:r>
                  <a:rPr lang="es-ES">
                    <a:noFill/>
                  </a:rPr>
                  <a:t> </a:t>
                </a:r>
              </a:p>
            </p:txBody>
          </p:sp>
        </mc:Fallback>
      </mc:AlternateContent>
      <p:sp>
        <p:nvSpPr>
          <p:cNvPr id="4" name="3 Rectángulo"/>
          <p:cNvSpPr/>
          <p:nvPr/>
        </p:nvSpPr>
        <p:spPr>
          <a:xfrm>
            <a:off x="2833448" y="2895600"/>
            <a:ext cx="3477104"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3 Rectángulo"/>
          <p:cNvSpPr/>
          <p:nvPr/>
        </p:nvSpPr>
        <p:spPr>
          <a:xfrm>
            <a:off x="2819400" y="4876800"/>
            <a:ext cx="3477104"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7246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UNIDAD 2 – DINÁMICA DE LA PARTÍCULA</a:t>
            </a:r>
            <a:br>
              <a:rPr lang="es-ES" dirty="0"/>
            </a:br>
            <a:r>
              <a:rPr lang="es-ES" dirty="0"/>
              <a:t>Leyes de Newton (2 de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a:bodyPr>
              <a:lstStyle/>
              <a:p>
                <a:r>
                  <a:rPr lang="es-ES" sz="2000" b="1" dirty="0"/>
                  <a:t>Primera Ley de Newton o Principio de Inercia</a:t>
                </a:r>
                <a:r>
                  <a:rPr lang="es-ES" sz="2000" dirty="0"/>
                  <a:t>: Este principio se ocupa del caso en que sobre una partícula actúe un sistema equilibrado de fuerzas y qué movimientos son compatibles con esta situación. </a:t>
                </a:r>
                <a:br>
                  <a:rPr lang="es-ES" sz="2000" dirty="0"/>
                </a:br>
                <a:br>
                  <a:rPr lang="es-ES" sz="2000" dirty="0"/>
                </a:br>
                <a:r>
                  <a:rPr lang="es-ES" sz="2000" dirty="0"/>
                  <a:t>En términos sencillos, podemos decir que cuando una fuerza neta sobre un cuerpo es cero, su aceleración es cero. Es decir, cuando </a:t>
                </a:r>
                <a14:m>
                  <m:oMath xmlns:m="http://schemas.openxmlformats.org/officeDocument/2006/math">
                    <m:nary>
                      <m:naryPr>
                        <m:chr m:val="∑"/>
                        <m:limLoc m:val="undOvr"/>
                        <m:subHide m:val="on"/>
                        <m:supHide m:val="on"/>
                        <m:ctrlPr>
                          <a:rPr lang="es-ES" sz="2000" i="1">
                            <a:latin typeface="Cambria Math" panose="02040503050406030204" pitchFamily="18" charset="0"/>
                          </a:rPr>
                        </m:ctrlPr>
                      </m:naryPr>
                      <m:sub/>
                      <m:sup/>
                      <m:e>
                        <m:r>
                          <a:rPr lang="es-ES" sz="2000">
                            <a:latin typeface="Cambria Math"/>
                          </a:rPr>
                          <m:t>𝐹</m:t>
                        </m:r>
                        <m:r>
                          <a:rPr lang="es-ES" sz="2000">
                            <a:latin typeface="Cambria Math"/>
                          </a:rPr>
                          <m:t>=0</m:t>
                        </m:r>
                      </m:e>
                    </m:nary>
                  </m:oMath>
                </a14:m>
                <a:r>
                  <a:rPr lang="es-ES" sz="2000" dirty="0"/>
                  <a:t>, entonces </a:t>
                </a:r>
                <a14:m>
                  <m:oMath xmlns:m="http://schemas.openxmlformats.org/officeDocument/2006/math">
                    <m:r>
                      <a:rPr lang="es-ES" sz="2000">
                        <a:latin typeface="Cambria Math"/>
                      </a:rPr>
                      <m:t>𝑎</m:t>
                    </m:r>
                    <m:r>
                      <a:rPr lang="es-ES" sz="2000">
                        <a:latin typeface="Cambria Math"/>
                      </a:rPr>
                      <m:t>=0</m:t>
                    </m:r>
                  </m:oMath>
                </a14:m>
                <a:endParaRPr lang="es-ES" sz="2000" dirty="0"/>
              </a:p>
              <a:p>
                <a:pPr algn="just"/>
                <a:endParaRPr lang="es-ES" sz="2000" dirty="0"/>
              </a:p>
              <a:p>
                <a:pPr algn="just"/>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3"/>
                <a:stretch>
                  <a:fillRect l="-593" t="-616" r="-296"/>
                </a:stretch>
              </a:blipFill>
            </p:spPr>
            <p:txBody>
              <a:bodyPr/>
              <a:lstStyle/>
              <a:p>
                <a:r>
                  <a:rPr lang="es-ES">
                    <a:noFill/>
                  </a:rPr>
                  <a:t> </a:t>
                </a:r>
              </a:p>
            </p:txBody>
          </p:sp>
        </mc:Fallback>
      </mc:AlternateContent>
      <p:grpSp>
        <p:nvGrpSpPr>
          <p:cNvPr id="5" name="Group 3"/>
          <p:cNvGrpSpPr>
            <a:grpSpLocks/>
          </p:cNvGrpSpPr>
          <p:nvPr/>
        </p:nvGrpSpPr>
        <p:grpSpPr bwMode="auto">
          <a:xfrm>
            <a:off x="228600" y="4191000"/>
            <a:ext cx="8686800" cy="1828800"/>
            <a:chOff x="1390" y="2714"/>
            <a:chExt cx="4558" cy="1565"/>
          </a:xfrm>
        </p:grpSpPr>
        <p:pic>
          <p:nvPicPr>
            <p:cNvPr id="6" name="Picture 4" descr="Newspaper clipping_Small"/>
            <p:cNvPicPr preferRelativeResize="0">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90" y="2714"/>
              <a:ext cx="4558" cy="1565"/>
            </a:xfrm>
            <a:prstGeom prst="rect">
              <a:avLst/>
            </a:prstGeom>
            <a:noFill/>
            <a:effectLst/>
          </p:spPr>
        </p:pic>
        <p:sp>
          <p:nvSpPr>
            <p:cNvPr id="7" name="Text Box 5"/>
            <p:cNvSpPr txBox="1">
              <a:spLocks noChangeArrowheads="1"/>
            </p:cNvSpPr>
            <p:nvPr/>
          </p:nvSpPr>
          <p:spPr bwMode="auto">
            <a:xfrm rot="21431535">
              <a:off x="1842" y="2940"/>
              <a:ext cx="3693" cy="1060"/>
            </a:xfrm>
            <a:prstGeom prst="rect">
              <a:avLst/>
            </a:prstGeom>
            <a:noFill/>
            <a:ln w="6350">
              <a:noFill/>
              <a:miter lim="800000"/>
              <a:headEnd/>
              <a:tailEnd/>
            </a:ln>
            <a:effectLst/>
          </p:spPr>
          <p:txBody>
            <a:bodyPr lIns="45720" rIns="45720" anchor="ctr"/>
            <a:lstStyle/>
            <a:p>
              <a:pPr algn="ctr">
                <a:spcBef>
                  <a:spcPct val="20000"/>
                </a:spcBef>
              </a:pPr>
              <a:r>
                <a:rPr lang="es-ES" sz="1400" b="1" dirty="0"/>
                <a:t>“</a:t>
              </a:r>
              <a:r>
                <a:rPr lang="es-ES" sz="2000" dirty="0"/>
                <a:t>Un objeto en reposo permanece en reposo o un objeto en movimiento continuará en movimiento con una velocidad constante (es decir, MRU) a menos que experimente una fuerza externa neta.”</a:t>
              </a:r>
              <a:endParaRPr lang="es-ES" sz="1400" b="1" dirty="0">
                <a:solidFill>
                  <a:schemeClr val="tx1"/>
                </a:solidFill>
              </a:endParaRPr>
            </a:p>
          </p:txBody>
        </p:sp>
      </p:grpSp>
    </p:spTree>
    <p:extLst>
      <p:ext uri="{BB962C8B-B14F-4D97-AF65-F5344CB8AC3E}">
        <p14:creationId xmlns:p14="http://schemas.microsoft.com/office/powerpoint/2010/main" val="201577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UNIDAD 2 – DINÁMICA DE LA PARTÍCULA</a:t>
            </a:r>
            <a:br>
              <a:rPr lang="es-ES" dirty="0"/>
            </a:br>
            <a:r>
              <a:rPr lang="es-ES" dirty="0"/>
              <a:t>Leyes de Newton (3 de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a:bodyPr>
              <a:lstStyle/>
              <a:p>
                <a:r>
                  <a:rPr lang="es-ES" sz="2000" b="1" dirty="0"/>
                  <a:t>Segunda Ley de Newton o Principio de Masa</a:t>
                </a:r>
                <a:r>
                  <a:rPr lang="es-ES" sz="2000" dirty="0"/>
                  <a:t>: Este principio se ocupa del caso en que sobre una partícula actúa un sistema de fuerzas no equilibrado. En este caso este conjunto de fuerzas es equivalente a una fuerza neta. </a:t>
                </a:r>
                <a:br>
                  <a:rPr lang="es-ES" sz="2000" dirty="0"/>
                </a:br>
                <a:br>
                  <a:rPr lang="es-ES" sz="2000" dirty="0"/>
                </a:br>
                <a:r>
                  <a:rPr lang="es-ES" sz="2000" dirty="0"/>
                  <a:t>De este modo, es posible relacionar la fuerza y la masa con el siguiente enunciado matemático   </a:t>
                </a:r>
                <a14:m>
                  <m:oMath xmlns:m="http://schemas.openxmlformats.org/officeDocument/2006/math">
                    <m:nary>
                      <m:naryPr>
                        <m:chr m:val="∑"/>
                        <m:limLoc m:val="undOvr"/>
                        <m:subHide m:val="on"/>
                        <m:supHide m:val="on"/>
                        <m:ctrlPr>
                          <a:rPr lang="es-ES" sz="2000" i="1">
                            <a:latin typeface="Cambria Math" panose="02040503050406030204" pitchFamily="18" charset="0"/>
                          </a:rPr>
                        </m:ctrlPr>
                      </m:naryPr>
                      <m:sub/>
                      <m:sup/>
                      <m:e>
                        <m:acc>
                          <m:accPr>
                            <m:chr m:val="⃗"/>
                            <m:ctrlPr>
                              <a:rPr lang="es-ES" sz="2000" i="1" smtClean="0">
                                <a:latin typeface="Cambria Math" panose="02040503050406030204" pitchFamily="18" charset="0"/>
                              </a:rPr>
                            </m:ctrlPr>
                          </m:accPr>
                          <m:e>
                            <m:r>
                              <a:rPr lang="es-ES" sz="2000" b="0" i="1" smtClean="0">
                                <a:latin typeface="Cambria Math"/>
                              </a:rPr>
                              <m:t>𝐹</m:t>
                            </m:r>
                          </m:e>
                        </m:acc>
                        <m:r>
                          <m:rPr>
                            <m:brk/>
                          </m:rPr>
                          <a:rPr lang="es-ES" sz="2000" b="0" i="1" smtClean="0">
                            <a:latin typeface="Cambria Math"/>
                          </a:rPr>
                          <m:t>=</m:t>
                        </m:r>
                        <m:acc>
                          <m:accPr>
                            <m:chr m:val="⃗"/>
                            <m:ctrlPr>
                              <a:rPr lang="es-ES" sz="2000" b="0" i="1" smtClean="0">
                                <a:latin typeface="Cambria Math" panose="02040503050406030204" pitchFamily="18" charset="0"/>
                              </a:rPr>
                            </m:ctrlPr>
                          </m:accPr>
                          <m:e>
                            <m:sSub>
                              <m:sSubPr>
                                <m:ctrlPr>
                                  <a:rPr lang="es-ES" sz="2000" i="1">
                                    <a:latin typeface="Cambria Math" panose="02040503050406030204" pitchFamily="18" charset="0"/>
                                  </a:rPr>
                                </m:ctrlPr>
                              </m:sSubPr>
                              <m:e>
                                <m:r>
                                  <a:rPr lang="es-ES" sz="2000" i="1">
                                    <a:latin typeface="Cambria Math"/>
                                  </a:rPr>
                                  <m:t>𝐹</m:t>
                                </m:r>
                              </m:e>
                              <m:sub>
                                <m:r>
                                  <a:rPr lang="es-ES" sz="2000" i="1">
                                    <a:latin typeface="Cambria Math"/>
                                  </a:rPr>
                                  <m:t>𝑁𝑒𝑡𝑎</m:t>
                                </m:r>
                              </m:sub>
                            </m:sSub>
                          </m:e>
                        </m:acc>
                        <m:r>
                          <a:rPr lang="es-ES" sz="2000">
                            <a:latin typeface="Cambria Math"/>
                          </a:rPr>
                          <m:t>=</m:t>
                        </m:r>
                        <m:r>
                          <a:rPr lang="es-ES" sz="2000">
                            <a:latin typeface="Cambria Math"/>
                          </a:rPr>
                          <m:t>𝑚</m:t>
                        </m:r>
                        <m:r>
                          <a:rPr lang="es-ES" sz="2000">
                            <a:latin typeface="Cambria Math"/>
                          </a:rPr>
                          <m:t>.</m:t>
                        </m:r>
                        <m:acc>
                          <m:accPr>
                            <m:chr m:val="⃗"/>
                            <m:ctrlPr>
                              <a:rPr lang="es-ES" sz="2000" i="1" smtClean="0">
                                <a:latin typeface="Cambria Math" panose="02040503050406030204" pitchFamily="18" charset="0"/>
                              </a:rPr>
                            </m:ctrlPr>
                          </m:accPr>
                          <m:e>
                            <m:r>
                              <a:rPr lang="es-ES" sz="2000" b="0" i="1" smtClean="0">
                                <a:latin typeface="Cambria Math"/>
                              </a:rPr>
                              <m:t>𝑎</m:t>
                            </m:r>
                          </m:e>
                        </m:acc>
                        <m:r>
                          <a:rPr lang="es-ES" sz="2000" i="1" smtClean="0">
                            <a:latin typeface="Cambria Math"/>
                          </a:rPr>
                          <m:t> </m:t>
                        </m:r>
                      </m:e>
                    </m:nary>
                  </m:oMath>
                </a14:m>
                <a:r>
                  <a:rPr lang="es-E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3"/>
                <a:stretch>
                  <a:fillRect l="-593" t="-616"/>
                </a:stretch>
              </a:blipFill>
            </p:spPr>
            <p:txBody>
              <a:bodyPr/>
              <a:lstStyle/>
              <a:p>
                <a:r>
                  <a:rPr lang="es-ES">
                    <a:noFill/>
                  </a:rPr>
                  <a:t> </a:t>
                </a:r>
              </a:p>
            </p:txBody>
          </p:sp>
        </mc:Fallback>
      </mc:AlternateContent>
      <p:grpSp>
        <p:nvGrpSpPr>
          <p:cNvPr id="4" name="Group 3"/>
          <p:cNvGrpSpPr>
            <a:grpSpLocks/>
          </p:cNvGrpSpPr>
          <p:nvPr/>
        </p:nvGrpSpPr>
        <p:grpSpPr bwMode="auto">
          <a:xfrm>
            <a:off x="228600" y="4419600"/>
            <a:ext cx="8686800" cy="1828800"/>
            <a:chOff x="1390" y="2714"/>
            <a:chExt cx="4558" cy="1565"/>
          </a:xfrm>
        </p:grpSpPr>
        <p:pic>
          <p:nvPicPr>
            <p:cNvPr id="5" name="Picture 4" descr="Newspaper clipping_Small"/>
            <p:cNvPicPr preferRelativeResize="0">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90" y="2714"/>
              <a:ext cx="4558" cy="1565"/>
            </a:xfrm>
            <a:prstGeom prst="rect">
              <a:avLst/>
            </a:prstGeom>
            <a:noFill/>
            <a:effectLst/>
          </p:spPr>
        </p:pic>
        <p:sp>
          <p:nvSpPr>
            <p:cNvPr id="6" name="Text Box 5"/>
            <p:cNvSpPr txBox="1">
              <a:spLocks noChangeArrowheads="1"/>
            </p:cNvSpPr>
            <p:nvPr/>
          </p:nvSpPr>
          <p:spPr bwMode="auto">
            <a:xfrm rot="21431535">
              <a:off x="1814" y="2896"/>
              <a:ext cx="3693" cy="1060"/>
            </a:xfrm>
            <a:prstGeom prst="rect">
              <a:avLst/>
            </a:prstGeom>
            <a:noFill/>
            <a:ln w="6350">
              <a:noFill/>
              <a:miter lim="800000"/>
              <a:headEnd/>
              <a:tailEnd/>
            </a:ln>
            <a:effectLst/>
          </p:spPr>
          <p:txBody>
            <a:bodyPr lIns="45720" rIns="45720" anchor="ctr"/>
            <a:lstStyle/>
            <a:p>
              <a:pPr algn="ctr">
                <a:spcBef>
                  <a:spcPct val="20000"/>
                </a:spcBef>
              </a:pPr>
              <a:r>
                <a:rPr lang="es-ES" sz="2000" dirty="0"/>
                <a:t>“Bajo la acción de la fuerza neta, toda partícula adquirirá una aceleración en la misma dirección y sentido que dicha fuerza, y cuya intensidad será proporcional a la de la fuerza neta e inversamente proporcional a la masa” </a:t>
              </a:r>
              <a:endParaRPr lang="es-ES" sz="1400" b="1" dirty="0">
                <a:solidFill>
                  <a:schemeClr val="tx1"/>
                </a:solidFill>
              </a:endParaRPr>
            </a:p>
          </p:txBody>
        </p:sp>
      </p:grpSp>
      <p:sp>
        <p:nvSpPr>
          <p:cNvPr id="7" name="3 Rectángulo"/>
          <p:cNvSpPr/>
          <p:nvPr/>
        </p:nvSpPr>
        <p:spPr>
          <a:xfrm>
            <a:off x="3352800" y="3467100"/>
            <a:ext cx="2362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18343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UNIDAD 2 – DINÁMICA DE LA PARTÍCULA</a:t>
            </a:r>
            <a:br>
              <a:rPr lang="es-ES" dirty="0"/>
            </a:br>
            <a:r>
              <a:rPr lang="es-ES" dirty="0"/>
              <a:t>Leyes de Newton (4 de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a:bodyPr>
              <a:lstStyle/>
              <a:p>
                <a:r>
                  <a:rPr lang="es-ES" sz="2000" b="1" dirty="0"/>
                  <a:t>La tercera ley de Newton o Principio de Acción y Reacción</a:t>
                </a:r>
                <a:r>
                  <a:rPr lang="es-ES" sz="2000" dirty="0"/>
                  <a:t>: establece que si dos cuerpos interactúan, la fuerza ejercida sobre el cuerpo 1 por el cuerpo 2 es igual y opuesta a la fuerza ejercida sobre el cuerpo 2 por el cuerpo 1. </a:t>
                </a:r>
                <a:br>
                  <a:rPr lang="es-ES" sz="2000" dirty="0"/>
                </a:br>
                <a:br>
                  <a:rPr lang="es-AR" sz="2000" i="1" dirty="0">
                    <a:latin typeface="Cambria Math"/>
                  </a:rPr>
                </a:br>
                <a14:m>
                  <m:oMath xmlns:m="http://schemas.openxmlformats.org/officeDocument/2006/math">
                    <m:acc>
                      <m:accPr>
                        <m:chr m:val="⃗"/>
                        <m:ctrlPr>
                          <a:rPr lang="es-ES" sz="2000" i="1">
                            <a:latin typeface="Cambria Math" panose="02040503050406030204" pitchFamily="18" charset="0"/>
                          </a:rPr>
                        </m:ctrlPr>
                      </m:accPr>
                      <m:e>
                        <m:sSub>
                          <m:sSubPr>
                            <m:ctrlPr>
                              <a:rPr lang="es-ES" sz="2000" i="1">
                                <a:latin typeface="Cambria Math" panose="02040503050406030204" pitchFamily="18" charset="0"/>
                              </a:rPr>
                            </m:ctrlPr>
                          </m:sSubPr>
                          <m:e>
                            <m:r>
                              <m:rPr>
                                <m:sty m:val="p"/>
                              </m:rPr>
                              <a:rPr lang="es-ES" sz="2000" i="0">
                                <a:latin typeface="Cambria Math"/>
                              </a:rPr>
                              <m:t>F</m:t>
                            </m:r>
                          </m:e>
                          <m:sub>
                            <m:r>
                              <a:rPr lang="es-ES" sz="2000" b="0" i="0" smtClean="0">
                                <a:latin typeface="Cambria Math"/>
                              </a:rPr>
                              <m:t>12</m:t>
                            </m:r>
                          </m:sub>
                        </m:sSub>
                      </m:e>
                    </m:acc>
                    <m:r>
                      <a:rPr lang="es-ES" sz="2000" i="0">
                        <a:latin typeface="Cambria Math"/>
                      </a:rPr>
                      <m:t>=</m:t>
                    </m:r>
                    <m:r>
                      <a:rPr lang="es-ES" sz="2000" b="0" i="0" smtClean="0">
                        <a:latin typeface="Cambria Math"/>
                      </a:rPr>
                      <m:t>−</m:t>
                    </m:r>
                    <m:acc>
                      <m:accPr>
                        <m:chr m:val="⃗"/>
                        <m:ctrlPr>
                          <a:rPr lang="es-ES" sz="2000" i="1">
                            <a:latin typeface="Cambria Math" panose="02040503050406030204" pitchFamily="18" charset="0"/>
                          </a:rPr>
                        </m:ctrlPr>
                      </m:accPr>
                      <m:e>
                        <m:sSub>
                          <m:sSubPr>
                            <m:ctrlPr>
                              <a:rPr lang="es-ES" sz="2000" i="1">
                                <a:latin typeface="Cambria Math" panose="02040503050406030204" pitchFamily="18" charset="0"/>
                              </a:rPr>
                            </m:ctrlPr>
                          </m:sSubPr>
                          <m:e>
                            <m:r>
                              <m:rPr>
                                <m:sty m:val="p"/>
                              </m:rPr>
                              <a:rPr lang="es-ES" sz="2000" i="0">
                                <a:latin typeface="Cambria Math"/>
                              </a:rPr>
                              <m:t>F</m:t>
                            </m:r>
                          </m:e>
                          <m:sub>
                            <m:r>
                              <a:rPr lang="es-ES" sz="2000" b="0" i="0" smtClean="0">
                                <a:latin typeface="Cambria Math"/>
                              </a:rPr>
                              <m:t>21</m:t>
                            </m:r>
                          </m:sub>
                        </m:sSub>
                      </m:e>
                    </m:acc>
                  </m:oMath>
                </a14:m>
                <a:endParaRPr lang="es-ES" sz="2000" dirty="0"/>
              </a:p>
              <a:p>
                <a:endParaRPr lang="es-ES" sz="2000" dirty="0"/>
              </a:p>
              <a:p>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3"/>
                <a:stretch>
                  <a:fillRect l="-593" t="-616" r="-370"/>
                </a:stretch>
              </a:blipFill>
            </p:spPr>
            <p:txBody>
              <a:bodyPr/>
              <a:lstStyle/>
              <a:p>
                <a:r>
                  <a:rPr lang="es-ES">
                    <a:noFill/>
                  </a:rPr>
                  <a:t> </a:t>
                </a:r>
              </a:p>
            </p:txBody>
          </p:sp>
        </mc:Fallback>
      </mc:AlternateContent>
      <p:grpSp>
        <p:nvGrpSpPr>
          <p:cNvPr id="5" name="Group 4"/>
          <p:cNvGrpSpPr>
            <a:grpSpLocks/>
          </p:cNvGrpSpPr>
          <p:nvPr/>
        </p:nvGrpSpPr>
        <p:grpSpPr bwMode="auto">
          <a:xfrm>
            <a:off x="304800" y="4800600"/>
            <a:ext cx="8686800" cy="1828800"/>
            <a:chOff x="1390" y="2714"/>
            <a:chExt cx="4558" cy="1565"/>
          </a:xfrm>
        </p:grpSpPr>
        <p:pic>
          <p:nvPicPr>
            <p:cNvPr id="6" name="Picture 5" descr="Newspaper clipping_Small"/>
            <p:cNvPicPr preferRelativeResize="0">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90" y="2714"/>
              <a:ext cx="4558" cy="1565"/>
            </a:xfrm>
            <a:prstGeom prst="rect">
              <a:avLst/>
            </a:prstGeom>
            <a:noFill/>
            <a:effectLst/>
          </p:spPr>
        </p:pic>
        <p:sp>
          <p:nvSpPr>
            <p:cNvPr id="7" name="Text Box 5"/>
            <p:cNvSpPr txBox="1">
              <a:spLocks noChangeArrowheads="1"/>
            </p:cNvSpPr>
            <p:nvPr/>
          </p:nvSpPr>
          <p:spPr bwMode="auto">
            <a:xfrm rot="21431535">
              <a:off x="1814" y="2896"/>
              <a:ext cx="3693" cy="1060"/>
            </a:xfrm>
            <a:prstGeom prst="rect">
              <a:avLst/>
            </a:prstGeom>
            <a:noFill/>
            <a:ln w="6350">
              <a:noFill/>
              <a:miter lim="800000"/>
              <a:headEnd/>
              <a:tailEnd/>
            </a:ln>
            <a:effectLst/>
          </p:spPr>
          <p:txBody>
            <a:bodyPr lIns="45720" rIns="45720" anchor="ctr"/>
            <a:lstStyle/>
            <a:p>
              <a:pPr algn="ctr">
                <a:spcBef>
                  <a:spcPct val="20000"/>
                </a:spcBef>
              </a:pPr>
              <a:r>
                <a:rPr lang="es-ES" dirty="0"/>
                <a:t>1- Las fuerzas siempre vienen de a pares; que no hay acción sin reacción.</a:t>
              </a:r>
            </a:p>
            <a:p>
              <a:pPr algn="ctr">
                <a:spcBef>
                  <a:spcPct val="20000"/>
                </a:spcBef>
              </a:pPr>
              <a:r>
                <a:rPr lang="es-ES" dirty="0"/>
                <a:t>2- Acción y reacción actúan sobre una misma recta de acción, por lo que tienen la misma dirección, sentidos opuestos e igual módulo.</a:t>
              </a:r>
            </a:p>
            <a:p>
              <a:pPr algn="ctr">
                <a:spcBef>
                  <a:spcPct val="20000"/>
                </a:spcBef>
              </a:pPr>
              <a:r>
                <a:rPr lang="es-ES" dirty="0"/>
                <a:t>3- Acción y reacción actúan sobre cuerpos diferentes.” </a:t>
              </a:r>
            </a:p>
          </p:txBody>
        </p:sp>
      </p:grpSp>
      <p:sp>
        <p:nvSpPr>
          <p:cNvPr id="8" name="3 Elipse"/>
          <p:cNvSpPr/>
          <p:nvPr/>
        </p:nvSpPr>
        <p:spPr>
          <a:xfrm>
            <a:off x="2971800" y="3795200"/>
            <a:ext cx="756000" cy="75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5 Elipse"/>
          <p:cNvSpPr/>
          <p:nvPr/>
        </p:nvSpPr>
        <p:spPr>
          <a:xfrm>
            <a:off x="5187058" y="3795200"/>
            <a:ext cx="756000" cy="75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0" name="6 Conector recto de flecha"/>
          <p:cNvCxnSpPr/>
          <p:nvPr/>
        </p:nvCxnSpPr>
        <p:spPr>
          <a:xfrm>
            <a:off x="3349800" y="4173200"/>
            <a:ext cx="88359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4 Rectángulo"/>
              <p:cNvSpPr/>
              <p:nvPr/>
            </p:nvSpPr>
            <p:spPr>
              <a:xfrm>
                <a:off x="2629630" y="3508934"/>
                <a:ext cx="5319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AR" b="0" i="0" smtClean="0">
                              <a:latin typeface="Cambria Math"/>
                            </a:rPr>
                            <m:t>m</m:t>
                          </m:r>
                        </m:e>
                        <m:sub>
                          <m:r>
                            <a:rPr lang="es-AR" b="0" i="0" smtClean="0">
                              <a:latin typeface="Cambria Math"/>
                              <a:ea typeface="Cambria Math"/>
                            </a:rPr>
                            <m:t>1</m:t>
                          </m:r>
                        </m:sub>
                      </m:sSub>
                    </m:oMath>
                  </m:oMathPara>
                </a14:m>
                <a:endParaRPr lang="es-AR" dirty="0"/>
              </a:p>
            </p:txBody>
          </p:sp>
        </mc:Choice>
        <mc:Fallback xmlns="">
          <p:sp>
            <p:nvSpPr>
              <p:cNvPr id="12" name="4 Rectángulo"/>
              <p:cNvSpPr>
                <a:spLocks noRot="1" noChangeAspect="1" noMove="1" noResize="1" noEditPoints="1" noAdjustHandles="1" noChangeArrowheads="1" noChangeShapeType="1" noTextEdit="1"/>
              </p:cNvSpPr>
              <p:nvPr/>
            </p:nvSpPr>
            <p:spPr>
              <a:xfrm>
                <a:off x="2629630" y="3508934"/>
                <a:ext cx="531940" cy="369332"/>
              </a:xfrm>
              <a:prstGeom prst="rect">
                <a:avLst/>
              </a:prstGeom>
              <a:blipFill rotWithShape="1">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9 Rectángulo"/>
              <p:cNvSpPr/>
              <p:nvPr/>
            </p:nvSpPr>
            <p:spPr>
              <a:xfrm>
                <a:off x="5849051" y="3610534"/>
                <a:ext cx="537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AR" b="0" i="0" smtClean="0">
                              <a:latin typeface="Cambria Math"/>
                            </a:rPr>
                            <m:t>m</m:t>
                          </m:r>
                        </m:e>
                        <m:sub>
                          <m:r>
                            <a:rPr lang="es-AR" b="0" i="0" smtClean="0">
                              <a:latin typeface="Cambria Math"/>
                              <a:ea typeface="Cambria Math"/>
                            </a:rPr>
                            <m:t>2</m:t>
                          </m:r>
                        </m:sub>
                      </m:sSub>
                    </m:oMath>
                  </m:oMathPara>
                </a14:m>
                <a:endParaRPr lang="es-AR" dirty="0"/>
              </a:p>
            </p:txBody>
          </p:sp>
        </mc:Choice>
        <mc:Fallback xmlns="">
          <p:sp>
            <p:nvSpPr>
              <p:cNvPr id="13" name="9 Rectángulo"/>
              <p:cNvSpPr>
                <a:spLocks noRot="1" noChangeAspect="1" noMove="1" noResize="1" noEditPoints="1" noAdjustHandles="1" noChangeArrowheads="1" noChangeShapeType="1" noTextEdit="1"/>
              </p:cNvSpPr>
              <p:nvPr/>
            </p:nvSpPr>
            <p:spPr>
              <a:xfrm>
                <a:off x="5849051" y="3610534"/>
                <a:ext cx="537263" cy="369332"/>
              </a:xfrm>
              <a:prstGeom prst="rect">
                <a:avLst/>
              </a:prstGeom>
              <a:blipFill rotWithShape="1">
                <a:blip r:embed="rId6"/>
                <a:stretch>
                  <a:fillRect/>
                </a:stretch>
              </a:blipFill>
            </p:spPr>
            <p:txBody>
              <a:bodyPr/>
              <a:lstStyle/>
              <a:p>
                <a:r>
                  <a:rPr lang="es-ES">
                    <a:noFill/>
                  </a:rPr>
                  <a:t> </a:t>
                </a:r>
              </a:p>
            </p:txBody>
          </p:sp>
        </mc:Fallback>
      </mc:AlternateContent>
      <p:cxnSp>
        <p:nvCxnSpPr>
          <p:cNvPr id="15" name="11 Conector recto de flecha"/>
          <p:cNvCxnSpPr/>
          <p:nvPr/>
        </p:nvCxnSpPr>
        <p:spPr>
          <a:xfrm flipH="1">
            <a:off x="4681462" y="4173200"/>
            <a:ext cx="88359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12 Conector recto de flecha"/>
          <p:cNvCxnSpPr/>
          <p:nvPr/>
        </p:nvCxnSpPr>
        <p:spPr>
          <a:xfrm>
            <a:off x="3328912" y="5205932"/>
            <a:ext cx="2232000" cy="0"/>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3791598" y="4174935"/>
                <a:ext cx="5607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m:rPr>
                              <m:sty m:val="p"/>
                            </m:rPr>
                            <a:rPr lang="es-ES" i="0">
                              <a:latin typeface="Cambria Math"/>
                            </a:rPr>
                            <m:t>F</m:t>
                          </m:r>
                        </m:e>
                        <m:sub>
                          <m:r>
                            <a:rPr lang="es-ES" i="0">
                              <a:latin typeface="Cambria Math"/>
                            </a:rPr>
                            <m:t>12</m:t>
                          </m:r>
                        </m:sub>
                      </m:sSub>
                    </m:oMath>
                  </m:oMathPara>
                </a14:m>
                <a:endParaRPr lang="es-ES" dirty="0"/>
              </a:p>
            </p:txBody>
          </p:sp>
        </mc:Choice>
        <mc:Fallback xmlns="">
          <p:sp>
            <p:nvSpPr>
              <p:cNvPr id="20" name="Rectangle 19"/>
              <p:cNvSpPr>
                <a:spLocks noRot="1" noChangeAspect="1" noMove="1" noResize="1" noEditPoints="1" noAdjustHandles="1" noChangeArrowheads="1" noChangeShapeType="1" noTextEdit="1"/>
              </p:cNvSpPr>
              <p:nvPr/>
            </p:nvSpPr>
            <p:spPr>
              <a:xfrm>
                <a:off x="3791598" y="4174935"/>
                <a:ext cx="560795" cy="369332"/>
              </a:xfrm>
              <a:prstGeom prst="rect">
                <a:avLst/>
              </a:prstGeom>
              <a:blipFill rotWithShape="1">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4670125" y="4181868"/>
                <a:ext cx="5661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ES" i="0">
                              <a:latin typeface="Cambria Math"/>
                            </a:rPr>
                            <m:t>F</m:t>
                          </m:r>
                        </m:e>
                        <m:sub>
                          <m:r>
                            <a:rPr lang="es-ES" i="0">
                              <a:latin typeface="Cambria Math"/>
                            </a:rPr>
                            <m:t>2</m:t>
                          </m:r>
                          <m:r>
                            <a:rPr lang="es-AR" b="0" i="0" smtClean="0">
                              <a:latin typeface="Cambria Math"/>
                            </a:rPr>
                            <m:t>1</m:t>
                          </m:r>
                        </m:sub>
                      </m:sSub>
                    </m:oMath>
                  </m:oMathPara>
                </a14:m>
                <a:endParaRPr lang="es-ES" dirty="0"/>
              </a:p>
            </p:txBody>
          </p:sp>
        </mc:Choice>
        <mc:Fallback xmlns="">
          <p:sp>
            <p:nvSpPr>
              <p:cNvPr id="21" name="Rectangle 20"/>
              <p:cNvSpPr>
                <a:spLocks noRot="1" noChangeAspect="1" noMove="1" noResize="1" noEditPoints="1" noAdjustHandles="1" noChangeArrowheads="1" noChangeShapeType="1" noTextEdit="1"/>
              </p:cNvSpPr>
              <p:nvPr/>
            </p:nvSpPr>
            <p:spPr>
              <a:xfrm>
                <a:off x="4670125" y="4181868"/>
                <a:ext cx="566117" cy="369332"/>
              </a:xfrm>
              <a:prstGeom prst="rect">
                <a:avLst/>
              </a:prstGeom>
              <a:blipFill rotWithShape="1">
                <a:blip r:embed="rId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53861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Ley de Gravitación Universal (1 de 2)</a:t>
            </a:r>
          </a:p>
        </p:txBody>
      </p:sp>
      <p:sp>
        <p:nvSpPr>
          <p:cNvPr id="3" name="Content Placeholder 2"/>
          <p:cNvSpPr>
            <a:spLocks noGrp="1" noChangeAspect="1"/>
          </p:cNvSpPr>
          <p:nvPr>
            <p:ph idx="1"/>
          </p:nvPr>
        </p:nvSpPr>
        <p:spPr>
          <a:xfrm>
            <a:off x="457200" y="1600200"/>
            <a:ext cx="8229600" cy="5105400"/>
          </a:xfrm>
        </p:spPr>
        <p:txBody>
          <a:bodyPr>
            <a:noAutofit/>
          </a:bodyPr>
          <a:lstStyle/>
          <a:p>
            <a:pPr algn="just"/>
            <a:r>
              <a:rPr lang="es-ES" sz="2000" dirty="0"/>
              <a:t>Desde tiempos muy remotos el hombre trató de conocer y explicar el movimiento que siguen los astros del cielo, principalmente porque siempre pensó que los mismos ejercían alguna influencia sobre su propia vida, la de los cultivos, de los animales, el clima, las cosechas, etc.</a:t>
            </a:r>
          </a:p>
          <a:p>
            <a:pPr algn="just"/>
            <a:r>
              <a:rPr lang="es-ES" sz="2000" dirty="0"/>
              <a:t>Pero fue en 1686 cuando Isaac Newton enuncia la ley conocida con el nombre de ley de la gravitación universal, que dice:</a:t>
            </a:r>
          </a:p>
        </p:txBody>
      </p:sp>
      <p:grpSp>
        <p:nvGrpSpPr>
          <p:cNvPr id="6" name="Group 5"/>
          <p:cNvGrpSpPr>
            <a:grpSpLocks/>
          </p:cNvGrpSpPr>
          <p:nvPr/>
        </p:nvGrpSpPr>
        <p:grpSpPr bwMode="auto">
          <a:xfrm>
            <a:off x="228600" y="3886200"/>
            <a:ext cx="8686800" cy="1828800"/>
            <a:chOff x="1390" y="2714"/>
            <a:chExt cx="4558" cy="1565"/>
          </a:xfrm>
        </p:grpSpPr>
        <p:pic>
          <p:nvPicPr>
            <p:cNvPr id="7" name="Picture 6" descr="Newspaper clipping_Small"/>
            <p:cNvPicPr preferRelativeResize="0">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90" y="2714"/>
              <a:ext cx="4558" cy="1565"/>
            </a:xfrm>
            <a:prstGeom prst="rect">
              <a:avLst/>
            </a:prstGeom>
            <a:noFill/>
            <a:effectLst/>
          </p:spPr>
        </p:pic>
        <p:sp>
          <p:nvSpPr>
            <p:cNvPr id="8" name="Text Box 5"/>
            <p:cNvSpPr txBox="1">
              <a:spLocks noChangeArrowheads="1"/>
            </p:cNvSpPr>
            <p:nvPr/>
          </p:nvSpPr>
          <p:spPr bwMode="auto">
            <a:xfrm rot="21431535">
              <a:off x="1814" y="2896"/>
              <a:ext cx="3693" cy="1060"/>
            </a:xfrm>
            <a:prstGeom prst="rect">
              <a:avLst/>
            </a:prstGeom>
            <a:noFill/>
            <a:ln w="6350">
              <a:noFill/>
              <a:miter lim="800000"/>
              <a:headEnd/>
              <a:tailEnd/>
            </a:ln>
            <a:effectLst/>
          </p:spPr>
          <p:txBody>
            <a:bodyPr lIns="45720" rIns="45720" anchor="ctr"/>
            <a:lstStyle/>
            <a:p>
              <a:pPr algn="ctr">
                <a:spcBef>
                  <a:spcPct val="20000"/>
                </a:spcBef>
              </a:pPr>
              <a:r>
                <a:rPr lang="es-ES" dirty="0"/>
                <a:t>Toda partícula de materia del universo atrae a cualquier otra partícula, con una fuerza cuyo módulo es directamente proporcional al producto de las masas de ambas partículas e inversamente proporcional al cuadrado de la distancia que las separa.</a:t>
              </a:r>
            </a:p>
          </p:txBody>
        </p:sp>
      </p:grpSp>
    </p:spTree>
    <p:extLst>
      <p:ext uri="{BB962C8B-B14F-4D97-AF65-F5344CB8AC3E}">
        <p14:creationId xmlns:p14="http://schemas.microsoft.com/office/powerpoint/2010/main" val="73296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Ley de Gravitación Universal (2 de 2)</a:t>
            </a:r>
          </a:p>
        </p:txBody>
      </p:sp>
      <mc:AlternateContent xmlns:mc="http://schemas.openxmlformats.org/markup-compatibility/2006" xmlns:a14="http://schemas.microsoft.com/office/drawing/2010/main">
        <mc:Choice Requires="a14">
          <p:sp>
            <p:nvSpPr>
              <p:cNvPr id="3" name="Content Placeholder 2"/>
              <p:cNvSpPr>
                <a:spLocks noGrp="1" noChangeAspect="1"/>
              </p:cNvSpPr>
              <p:nvPr>
                <p:ph idx="1"/>
              </p:nvPr>
            </p:nvSpPr>
            <p:spPr>
              <a:xfrm>
                <a:off x="457200" y="1600200"/>
                <a:ext cx="8229600" cy="5105400"/>
              </a:xfrm>
            </p:spPr>
            <p:txBody>
              <a:bodyPr>
                <a:noAutofit/>
              </a:bodyPr>
              <a:lstStyle/>
              <a:p>
                <a:pPr algn="just"/>
                <a:r>
                  <a:rPr lang="es-ES" sz="2000" dirty="0"/>
                  <a:t>Matemáticamente </a:t>
                </a:r>
                <a14:m>
                  <m:oMath xmlns:m="http://schemas.openxmlformats.org/officeDocument/2006/math">
                    <m:d>
                      <m:dPr>
                        <m:begChr m:val="|"/>
                        <m:endChr m:val="|"/>
                        <m:ctrlPr>
                          <a:rPr lang="es-ES" sz="2000" i="1" smtClean="0">
                            <a:latin typeface="Cambria Math" panose="02040503050406030204" pitchFamily="18" charset="0"/>
                          </a:rPr>
                        </m:ctrlPr>
                      </m:dPr>
                      <m:e>
                        <m:acc>
                          <m:accPr>
                            <m:chr m:val="⃗"/>
                            <m:ctrlPr>
                              <a:rPr lang="es-ES" sz="2000" i="1">
                                <a:latin typeface="Cambria Math" panose="02040503050406030204" pitchFamily="18" charset="0"/>
                              </a:rPr>
                            </m:ctrlPr>
                          </m:accPr>
                          <m:e>
                            <m:r>
                              <a:rPr lang="es-ES" sz="2000" b="0" i="1" smtClean="0">
                                <a:latin typeface="Cambria Math"/>
                              </a:rPr>
                              <m:t>𝐹</m:t>
                            </m:r>
                          </m:e>
                        </m:acc>
                      </m:e>
                    </m:d>
                    <m:r>
                      <a:rPr lang="es-ES" sz="2000" b="0" i="1" smtClean="0">
                        <a:latin typeface="Cambria Math"/>
                      </a:rPr>
                      <m:t>=</m:t>
                    </m:r>
                    <m:r>
                      <a:rPr lang="es-ES" sz="2000" b="0" i="1" smtClean="0">
                        <a:latin typeface="Cambria Math"/>
                      </a:rPr>
                      <m:t>𝐺</m:t>
                    </m:r>
                    <m:r>
                      <a:rPr lang="es-ES" sz="2000" b="0" i="1" smtClean="0">
                        <a:latin typeface="Cambria Math"/>
                      </a:rPr>
                      <m:t>∗</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a:rPr>
                              <m:t>𝑚</m:t>
                            </m:r>
                          </m:e>
                          <m:sub>
                            <m:r>
                              <a:rPr lang="es-ES" sz="2000" b="0" i="1" smtClean="0">
                                <a:latin typeface="Cambria Math"/>
                              </a:rPr>
                              <m:t>1</m:t>
                            </m:r>
                          </m:sub>
                        </m:sSub>
                        <m:r>
                          <a:rPr lang="es-ES" sz="2000" b="0" i="1" smtClean="0">
                            <a:latin typeface="Cambria Math"/>
                          </a:rPr>
                          <m:t>∗</m:t>
                        </m:r>
                        <m:sSub>
                          <m:sSubPr>
                            <m:ctrlPr>
                              <a:rPr lang="es-ES" sz="2000" b="0" i="1" smtClean="0">
                                <a:latin typeface="Cambria Math" panose="02040503050406030204" pitchFamily="18" charset="0"/>
                              </a:rPr>
                            </m:ctrlPr>
                          </m:sSubPr>
                          <m:e>
                            <m:r>
                              <a:rPr lang="es-ES" sz="2000" b="0" i="1" smtClean="0">
                                <a:latin typeface="Cambria Math"/>
                              </a:rPr>
                              <m:t>𝑚</m:t>
                            </m:r>
                          </m:e>
                          <m:sub>
                            <m:r>
                              <a:rPr lang="es-ES" sz="2000" b="0" i="1" smtClean="0">
                                <a:latin typeface="Cambria Math"/>
                              </a:rPr>
                              <m:t>2</m:t>
                            </m:r>
                          </m:sub>
                        </m:sSub>
                      </m:num>
                      <m:den>
                        <m:sSup>
                          <m:sSupPr>
                            <m:ctrlPr>
                              <a:rPr lang="es-ES" sz="2000" b="0" i="1" smtClean="0">
                                <a:latin typeface="Cambria Math" panose="02040503050406030204" pitchFamily="18" charset="0"/>
                              </a:rPr>
                            </m:ctrlPr>
                          </m:sSupPr>
                          <m:e>
                            <m:r>
                              <a:rPr lang="es-ES" sz="2000" b="0" i="1" smtClean="0">
                                <a:latin typeface="Cambria Math"/>
                              </a:rPr>
                              <m:t>𝑟</m:t>
                            </m:r>
                          </m:e>
                          <m:sup>
                            <m:r>
                              <a:rPr lang="es-ES" sz="2000" b="0" i="1" smtClean="0">
                                <a:latin typeface="Cambria Math"/>
                              </a:rPr>
                              <m:t>2</m:t>
                            </m:r>
                          </m:sup>
                        </m:sSup>
                      </m:den>
                    </m:f>
                    <m:r>
                      <a:rPr lang="es-ES" sz="2000" b="0" i="1" smtClean="0">
                        <a:latin typeface="Cambria Math"/>
                      </a:rPr>
                      <m:t> </m:t>
                    </m:r>
                    <m:r>
                      <a:rPr lang="es-ES" sz="2000" b="0" i="0" smtClean="0">
                        <a:latin typeface="Cambria Math"/>
                      </a:rPr>
                      <m:t> </m:t>
                    </m:r>
                  </m:oMath>
                </a14:m>
                <a:r>
                  <a:rPr lang="es-ES" sz="2000" dirty="0"/>
                  <a:t>donde “G” es una constante de proporcionalidad llamada</a:t>
                </a:r>
                <a:r>
                  <a:rPr lang="es-ES" sz="2000" b="1" dirty="0"/>
                  <a:t> constante de gravitación universal</a:t>
                </a:r>
                <a:r>
                  <a:rPr lang="es-ES" sz="2000" dirty="0"/>
                  <a:t>. Ella no debe confundirse con </a:t>
                </a:r>
                <a14:m>
                  <m:oMath xmlns:m="http://schemas.openxmlformats.org/officeDocument/2006/math">
                    <m:acc>
                      <m:accPr>
                        <m:chr m:val="⃗"/>
                        <m:ctrlPr>
                          <a:rPr lang="es-ES" sz="2000" i="1">
                            <a:latin typeface="Cambria Math" panose="02040503050406030204" pitchFamily="18" charset="0"/>
                          </a:rPr>
                        </m:ctrlPr>
                      </m:accPr>
                      <m:e>
                        <m:r>
                          <a:rPr lang="es-ES" sz="2000" b="0" i="1" smtClean="0">
                            <a:latin typeface="Cambria Math"/>
                          </a:rPr>
                          <m:t>𝑔</m:t>
                        </m:r>
                      </m:e>
                    </m:acc>
                  </m:oMath>
                </a14:m>
                <a:r>
                  <a:rPr lang="es-ES" sz="2000" dirty="0"/>
                  <a:t> (aceleración de la gravedad). La primera es un escalar, mientras la segunda es una cantidad vectorial; además  </a:t>
                </a:r>
                <a14:m>
                  <m:oMath xmlns:m="http://schemas.openxmlformats.org/officeDocument/2006/math">
                    <m:acc>
                      <m:accPr>
                        <m:chr m:val="⃗"/>
                        <m:ctrlPr>
                          <a:rPr lang="es-ES" sz="2000" i="1">
                            <a:latin typeface="Cambria Math" panose="02040503050406030204" pitchFamily="18" charset="0"/>
                          </a:rPr>
                        </m:ctrlPr>
                      </m:accPr>
                      <m:e>
                        <m:r>
                          <a:rPr lang="es-ES" sz="2000" i="1">
                            <a:latin typeface="Cambria Math"/>
                          </a:rPr>
                          <m:t>𝑔</m:t>
                        </m:r>
                      </m:e>
                    </m:acc>
                  </m:oMath>
                </a14:m>
                <a:r>
                  <a:rPr lang="es-ES" sz="2000" dirty="0"/>
                  <a:t> no es constante ni universal. </a:t>
                </a:r>
              </a:p>
              <a:p>
                <a:r>
                  <a:rPr lang="es-ES" sz="2000" dirty="0"/>
                  <a:t>El Valor de </a:t>
                </a:r>
                <a14:m>
                  <m:oMath xmlns:m="http://schemas.openxmlformats.org/officeDocument/2006/math">
                    <m:r>
                      <a:rPr lang="es-ES" sz="2000" i="1" smtClean="0">
                        <a:latin typeface="Cambria Math"/>
                      </a:rPr>
                      <m:t>𝐺</m:t>
                    </m:r>
                    <m:r>
                      <a:rPr lang="es-ES" sz="2000" i="1">
                        <a:latin typeface="Cambria Math"/>
                      </a:rPr>
                      <m:t>=6,67</m:t>
                    </m:r>
                    <m:r>
                      <a:rPr lang="es-ES" sz="2000" i="1">
                        <a:latin typeface="Cambria Math"/>
                      </a:rPr>
                      <m:t>𝑥</m:t>
                    </m:r>
                    <m:sSup>
                      <m:sSupPr>
                        <m:ctrlPr>
                          <a:rPr lang="es-ES" sz="2000" i="1" smtClean="0">
                            <a:latin typeface="Cambria Math" panose="02040503050406030204" pitchFamily="18" charset="0"/>
                          </a:rPr>
                        </m:ctrlPr>
                      </m:sSupPr>
                      <m:e>
                        <m:r>
                          <a:rPr lang="es-ES" sz="2000" b="0" i="1" smtClean="0">
                            <a:latin typeface="Cambria Math"/>
                          </a:rPr>
                          <m:t>10</m:t>
                        </m:r>
                      </m:e>
                      <m:sup>
                        <m:r>
                          <a:rPr lang="es-ES" sz="2000" b="0" i="1" smtClean="0">
                            <a:latin typeface="Cambria Math"/>
                          </a:rPr>
                          <m:t>−11</m:t>
                        </m:r>
                      </m:sup>
                    </m:sSup>
                    <m:f>
                      <m:fPr>
                        <m:ctrlPr>
                          <a:rPr lang="es-ES" sz="2000" i="1" smtClean="0">
                            <a:latin typeface="Cambria Math" panose="02040503050406030204" pitchFamily="18" charset="0"/>
                          </a:rPr>
                        </m:ctrlPr>
                      </m:fPr>
                      <m:num>
                        <m:r>
                          <a:rPr lang="es-ES" sz="2000" b="0" i="1" smtClean="0">
                            <a:latin typeface="Cambria Math"/>
                          </a:rPr>
                          <m:t>𝑁</m:t>
                        </m:r>
                        <m:r>
                          <a:rPr lang="es-ES" sz="2000" b="0" i="1" smtClean="0">
                            <a:latin typeface="Cambria Math"/>
                          </a:rPr>
                          <m:t>∗</m:t>
                        </m:r>
                        <m:sSup>
                          <m:sSupPr>
                            <m:ctrlPr>
                              <a:rPr lang="es-ES" sz="2000" b="0" i="1" smtClean="0">
                                <a:latin typeface="Cambria Math" panose="02040503050406030204" pitchFamily="18" charset="0"/>
                              </a:rPr>
                            </m:ctrlPr>
                          </m:sSupPr>
                          <m:e>
                            <m:r>
                              <a:rPr lang="es-ES" sz="2000" b="0" i="1" smtClean="0">
                                <a:latin typeface="Cambria Math"/>
                              </a:rPr>
                              <m:t>𝑚</m:t>
                            </m:r>
                          </m:e>
                          <m:sup>
                            <m:r>
                              <a:rPr lang="es-ES" sz="2000" b="0" i="1" smtClean="0">
                                <a:latin typeface="Cambria Math"/>
                              </a:rPr>
                              <m:t>2</m:t>
                            </m:r>
                          </m:sup>
                        </m:sSup>
                      </m:num>
                      <m:den>
                        <m:sSup>
                          <m:sSupPr>
                            <m:ctrlPr>
                              <a:rPr lang="es-ES" sz="2000" i="1" smtClean="0">
                                <a:latin typeface="Cambria Math" panose="02040503050406030204" pitchFamily="18" charset="0"/>
                              </a:rPr>
                            </m:ctrlPr>
                          </m:sSupPr>
                          <m:e>
                            <m:r>
                              <a:rPr lang="es-ES" sz="2000" b="0" i="1" smtClean="0">
                                <a:latin typeface="Cambria Math"/>
                              </a:rPr>
                              <m:t>𝐾𝑔</m:t>
                            </m:r>
                          </m:e>
                          <m:sup>
                            <m:r>
                              <a:rPr lang="es-ES" sz="2000" b="0" i="1" smtClean="0">
                                <a:latin typeface="Cambria Math"/>
                              </a:rPr>
                              <m:t>2</m:t>
                            </m:r>
                          </m:sup>
                        </m:sSup>
                      </m:den>
                    </m:f>
                  </m:oMath>
                </a14:m>
                <a:r>
                  <a:rPr lang="es-ES" sz="2000" dirty="0"/>
                  <a:t> fue obtenido experimentalmente.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05400"/>
              </a:xfrm>
              <a:blipFill>
                <a:blip r:embed="rId3"/>
                <a:stretch>
                  <a:fillRect l="-667" t="-1434" r="-741"/>
                </a:stretch>
              </a:blipFill>
            </p:spPr>
            <p:txBody>
              <a:bodyPr/>
              <a:lstStyle/>
              <a:p>
                <a:r>
                  <a:rPr lang="en-GB">
                    <a:noFill/>
                  </a:rPr>
                  <a:t> </a:t>
                </a:r>
              </a:p>
            </p:txBody>
          </p:sp>
        </mc:Fallback>
      </mc:AlternateContent>
      <p:sp>
        <p:nvSpPr>
          <p:cNvPr id="4" name="3 Elipse"/>
          <p:cNvSpPr/>
          <p:nvPr/>
        </p:nvSpPr>
        <p:spPr>
          <a:xfrm>
            <a:off x="2971800" y="4749800"/>
            <a:ext cx="756000" cy="75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Elipse"/>
          <p:cNvSpPr/>
          <p:nvPr/>
        </p:nvSpPr>
        <p:spPr>
          <a:xfrm>
            <a:off x="5187058" y="4749800"/>
            <a:ext cx="756000" cy="75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6 Conector recto de flecha"/>
          <p:cNvCxnSpPr/>
          <p:nvPr/>
        </p:nvCxnSpPr>
        <p:spPr>
          <a:xfrm>
            <a:off x="3349800" y="5127800"/>
            <a:ext cx="88359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7 Rectángulo"/>
              <p:cNvSpPr/>
              <p:nvPr/>
            </p:nvSpPr>
            <p:spPr>
              <a:xfrm>
                <a:off x="3794387" y="4648200"/>
                <a:ext cx="560795" cy="402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b="0" i="1" smtClean="0">
                              <a:latin typeface="Cambria Math" panose="02040503050406030204" pitchFamily="18" charset="0"/>
                            </a:rPr>
                          </m:ctrlPr>
                        </m:accPr>
                        <m:e>
                          <m:sSub>
                            <m:sSubPr>
                              <m:ctrlPr>
                                <a:rPr lang="es-AR" b="0" i="1" smtClean="0">
                                  <a:latin typeface="Cambria Math" panose="02040503050406030204" pitchFamily="18" charset="0"/>
                                </a:rPr>
                              </m:ctrlPr>
                            </m:sSubPr>
                            <m:e>
                              <m:r>
                                <m:rPr>
                                  <m:sty m:val="p"/>
                                </m:rPr>
                                <a:rPr lang="es-AR">
                                  <a:latin typeface="Cambria Math"/>
                                </a:rPr>
                                <m:t>F</m:t>
                              </m:r>
                            </m:e>
                            <m:sub>
                              <m:r>
                                <a:rPr lang="es-AR" b="0" i="1" smtClean="0">
                                  <a:latin typeface="Cambria Math"/>
                                </a:rPr>
                                <m:t>12</m:t>
                              </m:r>
                            </m:sub>
                          </m:sSub>
                        </m:e>
                      </m:acc>
                    </m:oMath>
                  </m:oMathPara>
                </a14:m>
                <a:endParaRPr lang="es-AR" dirty="0"/>
              </a:p>
            </p:txBody>
          </p:sp>
        </mc:Choice>
        <mc:Fallback xmlns="">
          <p:sp>
            <p:nvSpPr>
              <p:cNvPr id="8" name="7 Rectángulo"/>
              <p:cNvSpPr>
                <a:spLocks noRot="1" noChangeAspect="1" noMove="1" noResize="1" noEditPoints="1" noAdjustHandles="1" noChangeArrowheads="1" noChangeShapeType="1" noTextEdit="1"/>
              </p:cNvSpPr>
              <p:nvPr/>
            </p:nvSpPr>
            <p:spPr>
              <a:xfrm>
                <a:off x="3794387" y="4648200"/>
                <a:ext cx="560795" cy="402931"/>
              </a:xfrm>
              <a:prstGeom prst="rect">
                <a:avLst/>
              </a:prstGeom>
              <a:blipFill rotWithShape="1">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 name="4 Rectángulo"/>
              <p:cNvSpPr/>
              <p:nvPr/>
            </p:nvSpPr>
            <p:spPr>
              <a:xfrm>
                <a:off x="2629630" y="4463534"/>
                <a:ext cx="5319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AR" b="0" i="0" smtClean="0">
                              <a:latin typeface="Cambria Math"/>
                            </a:rPr>
                            <m:t>m</m:t>
                          </m:r>
                        </m:e>
                        <m:sub>
                          <m:r>
                            <a:rPr lang="es-AR" b="0" i="1" smtClean="0">
                              <a:latin typeface="Cambria Math"/>
                              <a:ea typeface="Cambria Math"/>
                            </a:rPr>
                            <m:t>1</m:t>
                          </m:r>
                        </m:sub>
                      </m:sSub>
                    </m:oMath>
                  </m:oMathPara>
                </a14:m>
                <a:endParaRPr lang="es-AR" dirty="0"/>
              </a:p>
            </p:txBody>
          </p:sp>
        </mc:Choice>
        <mc:Fallback xmlns="">
          <p:sp>
            <p:nvSpPr>
              <p:cNvPr id="5" name="4 Rectángulo"/>
              <p:cNvSpPr>
                <a:spLocks noRot="1" noChangeAspect="1" noMove="1" noResize="1" noEditPoints="1" noAdjustHandles="1" noChangeArrowheads="1" noChangeShapeType="1" noTextEdit="1"/>
              </p:cNvSpPr>
              <p:nvPr/>
            </p:nvSpPr>
            <p:spPr>
              <a:xfrm>
                <a:off x="2629630" y="4463534"/>
                <a:ext cx="531940" cy="369332"/>
              </a:xfrm>
              <a:prstGeom prst="rect">
                <a:avLst/>
              </a:prstGeom>
              <a:blipFill rotWithShape="1">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0" name="9 Rectángulo"/>
              <p:cNvSpPr/>
              <p:nvPr/>
            </p:nvSpPr>
            <p:spPr>
              <a:xfrm>
                <a:off x="5849051" y="4565134"/>
                <a:ext cx="5372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m:rPr>
                              <m:sty m:val="p"/>
                            </m:rPr>
                            <a:rPr lang="es-AR" b="0" i="0" smtClean="0">
                              <a:latin typeface="Cambria Math"/>
                            </a:rPr>
                            <m:t>m</m:t>
                          </m:r>
                        </m:e>
                        <m:sub>
                          <m:r>
                            <a:rPr lang="es-AR" b="0" i="1" smtClean="0">
                              <a:latin typeface="Cambria Math"/>
                              <a:ea typeface="Cambria Math"/>
                            </a:rPr>
                            <m:t>2</m:t>
                          </m:r>
                        </m:sub>
                      </m:sSub>
                    </m:oMath>
                  </m:oMathPara>
                </a14:m>
                <a:endParaRPr lang="es-AR" dirty="0"/>
              </a:p>
            </p:txBody>
          </p:sp>
        </mc:Choice>
        <mc:Fallback xmlns="">
          <p:sp>
            <p:nvSpPr>
              <p:cNvPr id="10" name="9 Rectángulo"/>
              <p:cNvSpPr>
                <a:spLocks noRot="1" noChangeAspect="1" noMove="1" noResize="1" noEditPoints="1" noAdjustHandles="1" noChangeArrowheads="1" noChangeShapeType="1" noTextEdit="1"/>
              </p:cNvSpPr>
              <p:nvPr/>
            </p:nvSpPr>
            <p:spPr>
              <a:xfrm>
                <a:off x="5849051" y="4565134"/>
                <a:ext cx="537263" cy="369332"/>
              </a:xfrm>
              <a:prstGeom prst="rect">
                <a:avLst/>
              </a:prstGeom>
              <a:blipFill rotWithShape="1">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1" name="10 Rectángulo"/>
              <p:cNvSpPr/>
              <p:nvPr/>
            </p:nvSpPr>
            <p:spPr>
              <a:xfrm>
                <a:off x="4233396" y="5791200"/>
                <a:ext cx="6428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AR" b="0" i="1" smtClean="0">
                              <a:latin typeface="Cambria Math"/>
                            </a:rPr>
                            <m:t>𝑟</m:t>
                          </m:r>
                        </m:e>
                        <m:sub>
                          <m:r>
                            <a:rPr lang="es-AR" b="0" i="1" smtClean="0">
                              <a:latin typeface="Cambria Math"/>
                              <a:ea typeface="Cambria Math"/>
                            </a:rPr>
                            <m:t>1−2</m:t>
                          </m:r>
                        </m:sub>
                      </m:sSub>
                    </m:oMath>
                  </m:oMathPara>
                </a14:m>
                <a:endParaRPr lang="es-AR" dirty="0"/>
              </a:p>
            </p:txBody>
          </p:sp>
        </mc:Choice>
        <mc:Fallback xmlns="">
          <p:sp>
            <p:nvSpPr>
              <p:cNvPr id="11" name="10 Rectángulo"/>
              <p:cNvSpPr>
                <a:spLocks noRot="1" noChangeAspect="1" noMove="1" noResize="1" noEditPoints="1" noAdjustHandles="1" noChangeArrowheads="1" noChangeShapeType="1" noTextEdit="1"/>
              </p:cNvSpPr>
              <p:nvPr/>
            </p:nvSpPr>
            <p:spPr>
              <a:xfrm>
                <a:off x="4233396" y="5791200"/>
                <a:ext cx="642805" cy="369332"/>
              </a:xfrm>
              <a:prstGeom prst="rect">
                <a:avLst/>
              </a:prstGeom>
              <a:blipFill rotWithShape="1">
                <a:blip r:embed="rId7"/>
                <a:stretch>
                  <a:fillRect/>
                </a:stretch>
              </a:blipFill>
            </p:spPr>
            <p:txBody>
              <a:bodyPr/>
              <a:lstStyle/>
              <a:p>
                <a:r>
                  <a:rPr lang="es-AR">
                    <a:noFill/>
                  </a:rPr>
                  <a:t> </a:t>
                </a:r>
              </a:p>
            </p:txBody>
          </p:sp>
        </mc:Fallback>
      </mc:AlternateContent>
      <p:cxnSp>
        <p:nvCxnSpPr>
          <p:cNvPr id="12" name="11 Conector recto de flecha"/>
          <p:cNvCxnSpPr/>
          <p:nvPr/>
        </p:nvCxnSpPr>
        <p:spPr>
          <a:xfrm flipH="1">
            <a:off x="4681462" y="5127800"/>
            <a:ext cx="88359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3328912" y="6160532"/>
            <a:ext cx="2232000" cy="0"/>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3342180" y="5132400"/>
            <a:ext cx="7620" cy="1080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5557438" y="5132400"/>
            <a:ext cx="7620" cy="1080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16 Rectángulo"/>
              <p:cNvSpPr/>
              <p:nvPr/>
            </p:nvSpPr>
            <p:spPr>
              <a:xfrm>
                <a:off x="4495800" y="4648200"/>
                <a:ext cx="566117" cy="402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b="0" i="1" smtClean="0">
                              <a:latin typeface="Cambria Math" panose="02040503050406030204" pitchFamily="18" charset="0"/>
                            </a:rPr>
                          </m:ctrlPr>
                        </m:accPr>
                        <m:e>
                          <m:sSub>
                            <m:sSubPr>
                              <m:ctrlPr>
                                <a:rPr lang="es-AR" b="0" i="1" smtClean="0">
                                  <a:latin typeface="Cambria Math" panose="02040503050406030204" pitchFamily="18" charset="0"/>
                                </a:rPr>
                              </m:ctrlPr>
                            </m:sSubPr>
                            <m:e>
                              <m:r>
                                <m:rPr>
                                  <m:sty m:val="p"/>
                                </m:rPr>
                                <a:rPr lang="es-AR">
                                  <a:latin typeface="Cambria Math"/>
                                </a:rPr>
                                <m:t>F</m:t>
                              </m:r>
                            </m:e>
                            <m:sub>
                              <m:r>
                                <a:rPr lang="es-AR" b="0" i="1" smtClean="0">
                                  <a:latin typeface="Cambria Math"/>
                                </a:rPr>
                                <m:t>21</m:t>
                              </m:r>
                            </m:sub>
                          </m:sSub>
                        </m:e>
                      </m:acc>
                    </m:oMath>
                  </m:oMathPara>
                </a14:m>
                <a:endParaRPr lang="es-AR" dirty="0"/>
              </a:p>
            </p:txBody>
          </p:sp>
        </mc:Choice>
        <mc:Fallback xmlns="">
          <p:sp>
            <p:nvSpPr>
              <p:cNvPr id="17" name="16 Rectángulo"/>
              <p:cNvSpPr>
                <a:spLocks noRot="1" noChangeAspect="1" noMove="1" noResize="1" noEditPoints="1" noAdjustHandles="1" noChangeArrowheads="1" noChangeShapeType="1" noTextEdit="1"/>
              </p:cNvSpPr>
              <p:nvPr/>
            </p:nvSpPr>
            <p:spPr>
              <a:xfrm>
                <a:off x="4495800" y="4648200"/>
                <a:ext cx="566117" cy="402931"/>
              </a:xfrm>
              <a:prstGeom prst="rect">
                <a:avLst/>
              </a:prstGeom>
              <a:blipFill rotWithShape="1">
                <a:blip r:embed="rId8"/>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413379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Fuerzas de fricción</a:t>
            </a:r>
          </a:p>
        </p:txBody>
      </p:sp>
      <p:sp>
        <p:nvSpPr>
          <p:cNvPr id="3" name="Content Placeholder 2"/>
          <p:cNvSpPr>
            <a:spLocks noGrp="1"/>
          </p:cNvSpPr>
          <p:nvPr>
            <p:ph idx="1"/>
          </p:nvPr>
        </p:nvSpPr>
        <p:spPr>
          <a:xfrm>
            <a:off x="457200" y="1600200"/>
            <a:ext cx="8229600" cy="5037161"/>
          </a:xfrm>
        </p:spPr>
        <p:txBody>
          <a:bodyPr>
            <a:normAutofit/>
          </a:bodyPr>
          <a:lstStyle/>
          <a:p>
            <a:pPr algn="just"/>
            <a:r>
              <a:rPr lang="es-ES" sz="2000" dirty="0"/>
              <a:t>Cuando un cuerpo se mueve ya sea sobre una superficie o a través de un medio viscoso, como el aire o el agua, hay una resistencia al movimiento debido a que el cuerpo interactúa con sus alrededores. Dicha resistencia recibe el nombre de fuerza de fricción. </a:t>
            </a:r>
          </a:p>
        </p:txBody>
      </p:sp>
      <p:cxnSp>
        <p:nvCxnSpPr>
          <p:cNvPr id="6" name="5 Conector recto de flecha"/>
          <p:cNvCxnSpPr/>
          <p:nvPr/>
        </p:nvCxnSpPr>
        <p:spPr>
          <a:xfrm>
            <a:off x="2133600" y="4572000"/>
            <a:ext cx="0" cy="16764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H="1">
            <a:off x="2057400" y="6172200"/>
            <a:ext cx="55626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flipV="1">
            <a:off x="2133600" y="5029200"/>
            <a:ext cx="2705100" cy="1143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10 Forma libre"/>
          <p:cNvSpPr/>
          <p:nvPr/>
        </p:nvSpPr>
        <p:spPr>
          <a:xfrm>
            <a:off x="4831080" y="5029200"/>
            <a:ext cx="2415540" cy="350520"/>
          </a:xfrm>
          <a:custGeom>
            <a:avLst/>
            <a:gdLst>
              <a:gd name="connsiteX0" fmla="*/ 0 w 2415540"/>
              <a:gd name="connsiteY0" fmla="*/ 0 h 350520"/>
              <a:gd name="connsiteX1" fmla="*/ 7620 w 2415540"/>
              <a:gd name="connsiteY1" fmla="*/ 38100 h 350520"/>
              <a:gd name="connsiteX2" fmla="*/ 22860 w 2415540"/>
              <a:gd name="connsiteY2" fmla="*/ 60960 h 350520"/>
              <a:gd name="connsiteX3" fmla="*/ 68580 w 2415540"/>
              <a:gd name="connsiteY3" fmla="*/ 99060 h 350520"/>
              <a:gd name="connsiteX4" fmla="*/ 99060 w 2415540"/>
              <a:gd name="connsiteY4" fmla="*/ 129540 h 350520"/>
              <a:gd name="connsiteX5" fmla="*/ 114300 w 2415540"/>
              <a:gd name="connsiteY5" fmla="*/ 152400 h 350520"/>
              <a:gd name="connsiteX6" fmla="*/ 137160 w 2415540"/>
              <a:gd name="connsiteY6" fmla="*/ 175260 h 350520"/>
              <a:gd name="connsiteX7" fmla="*/ 160020 w 2415540"/>
              <a:gd name="connsiteY7" fmla="*/ 182880 h 350520"/>
              <a:gd name="connsiteX8" fmla="*/ 182880 w 2415540"/>
              <a:gd name="connsiteY8" fmla="*/ 198120 h 350520"/>
              <a:gd name="connsiteX9" fmla="*/ 198120 w 2415540"/>
              <a:gd name="connsiteY9" fmla="*/ 220980 h 350520"/>
              <a:gd name="connsiteX10" fmla="*/ 220980 w 2415540"/>
              <a:gd name="connsiteY10" fmla="*/ 228600 h 350520"/>
              <a:gd name="connsiteX11" fmla="*/ 281940 w 2415540"/>
              <a:gd name="connsiteY11" fmla="*/ 251460 h 350520"/>
              <a:gd name="connsiteX12" fmla="*/ 327660 w 2415540"/>
              <a:gd name="connsiteY12" fmla="*/ 266700 h 350520"/>
              <a:gd name="connsiteX13" fmla="*/ 403860 w 2415540"/>
              <a:gd name="connsiteY13" fmla="*/ 289560 h 350520"/>
              <a:gd name="connsiteX14" fmla="*/ 533400 w 2415540"/>
              <a:gd name="connsiteY14" fmla="*/ 304800 h 350520"/>
              <a:gd name="connsiteX15" fmla="*/ 845820 w 2415540"/>
              <a:gd name="connsiteY15" fmla="*/ 320040 h 350520"/>
              <a:gd name="connsiteX16" fmla="*/ 906780 w 2415540"/>
              <a:gd name="connsiteY16" fmla="*/ 327660 h 350520"/>
              <a:gd name="connsiteX17" fmla="*/ 1280160 w 2415540"/>
              <a:gd name="connsiteY17" fmla="*/ 320040 h 350520"/>
              <a:gd name="connsiteX18" fmla="*/ 1554480 w 2415540"/>
              <a:gd name="connsiteY18" fmla="*/ 327660 h 350520"/>
              <a:gd name="connsiteX19" fmla="*/ 2019300 w 2415540"/>
              <a:gd name="connsiteY19" fmla="*/ 335280 h 350520"/>
              <a:gd name="connsiteX20" fmla="*/ 2247900 w 2415540"/>
              <a:gd name="connsiteY20" fmla="*/ 342900 h 350520"/>
              <a:gd name="connsiteX21" fmla="*/ 2293620 w 2415540"/>
              <a:gd name="connsiteY21" fmla="*/ 350520 h 350520"/>
              <a:gd name="connsiteX22" fmla="*/ 2415540 w 2415540"/>
              <a:gd name="connsiteY22" fmla="*/ 342900 h 35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15540" h="350520">
                <a:moveTo>
                  <a:pt x="0" y="0"/>
                </a:moveTo>
                <a:cubicBezTo>
                  <a:pt x="2540" y="12700"/>
                  <a:pt x="3072" y="25973"/>
                  <a:pt x="7620" y="38100"/>
                </a:cubicBezTo>
                <a:cubicBezTo>
                  <a:pt x="10836" y="46675"/>
                  <a:pt x="16997" y="53925"/>
                  <a:pt x="22860" y="60960"/>
                </a:cubicBezTo>
                <a:cubicBezTo>
                  <a:pt x="41195" y="82962"/>
                  <a:pt x="46103" y="84075"/>
                  <a:pt x="68580" y="99060"/>
                </a:cubicBezTo>
                <a:cubicBezTo>
                  <a:pt x="85205" y="148936"/>
                  <a:pt x="62115" y="99984"/>
                  <a:pt x="99060" y="129540"/>
                </a:cubicBezTo>
                <a:cubicBezTo>
                  <a:pt x="106211" y="135261"/>
                  <a:pt x="108437" y="145365"/>
                  <a:pt x="114300" y="152400"/>
                </a:cubicBezTo>
                <a:cubicBezTo>
                  <a:pt x="121199" y="160679"/>
                  <a:pt x="128194" y="169282"/>
                  <a:pt x="137160" y="175260"/>
                </a:cubicBezTo>
                <a:cubicBezTo>
                  <a:pt x="143843" y="179715"/>
                  <a:pt x="152836" y="179288"/>
                  <a:pt x="160020" y="182880"/>
                </a:cubicBezTo>
                <a:cubicBezTo>
                  <a:pt x="168211" y="186976"/>
                  <a:pt x="175260" y="193040"/>
                  <a:pt x="182880" y="198120"/>
                </a:cubicBezTo>
                <a:cubicBezTo>
                  <a:pt x="187960" y="205740"/>
                  <a:pt x="190969" y="215259"/>
                  <a:pt x="198120" y="220980"/>
                </a:cubicBezTo>
                <a:cubicBezTo>
                  <a:pt x="204392" y="225998"/>
                  <a:pt x="213796" y="225008"/>
                  <a:pt x="220980" y="228600"/>
                </a:cubicBezTo>
                <a:cubicBezTo>
                  <a:pt x="289936" y="263078"/>
                  <a:pt x="184910" y="224997"/>
                  <a:pt x="281940" y="251460"/>
                </a:cubicBezTo>
                <a:cubicBezTo>
                  <a:pt x="297438" y="255687"/>
                  <a:pt x="312420" y="261620"/>
                  <a:pt x="327660" y="266700"/>
                </a:cubicBezTo>
                <a:cubicBezTo>
                  <a:pt x="352923" y="275121"/>
                  <a:pt x="377667" y="284321"/>
                  <a:pt x="403860" y="289560"/>
                </a:cubicBezTo>
                <a:cubicBezTo>
                  <a:pt x="454828" y="299754"/>
                  <a:pt x="474915" y="299483"/>
                  <a:pt x="533400" y="304800"/>
                </a:cubicBezTo>
                <a:cubicBezTo>
                  <a:pt x="665851" y="331290"/>
                  <a:pt x="525696" y="305489"/>
                  <a:pt x="845820" y="320040"/>
                </a:cubicBezTo>
                <a:cubicBezTo>
                  <a:pt x="866277" y="320970"/>
                  <a:pt x="886460" y="325120"/>
                  <a:pt x="906780" y="327660"/>
                </a:cubicBezTo>
                <a:cubicBezTo>
                  <a:pt x="1031240" y="325120"/>
                  <a:pt x="1155674" y="320040"/>
                  <a:pt x="1280160" y="320040"/>
                </a:cubicBezTo>
                <a:cubicBezTo>
                  <a:pt x="1371635" y="320040"/>
                  <a:pt x="1463024" y="325774"/>
                  <a:pt x="1554480" y="327660"/>
                </a:cubicBezTo>
                <a:lnTo>
                  <a:pt x="2019300" y="335280"/>
                </a:lnTo>
                <a:cubicBezTo>
                  <a:pt x="2095500" y="337820"/>
                  <a:pt x="2171775" y="338671"/>
                  <a:pt x="2247900" y="342900"/>
                </a:cubicBezTo>
                <a:cubicBezTo>
                  <a:pt x="2263326" y="343757"/>
                  <a:pt x="2278170" y="350520"/>
                  <a:pt x="2293620" y="350520"/>
                </a:cubicBezTo>
                <a:cubicBezTo>
                  <a:pt x="2334339" y="350520"/>
                  <a:pt x="2415540" y="342900"/>
                  <a:pt x="2415540" y="3429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3" name="12 Conector recto"/>
          <p:cNvCxnSpPr>
            <a:endCxn id="11" idx="0"/>
          </p:cNvCxnSpPr>
          <p:nvPr/>
        </p:nvCxnSpPr>
        <p:spPr>
          <a:xfrm>
            <a:off x="2133600" y="5029200"/>
            <a:ext cx="269748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4831080" y="3047999"/>
            <a:ext cx="7620" cy="312420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15 Rectángulo"/>
              <p:cNvSpPr/>
              <p:nvPr/>
            </p:nvSpPr>
            <p:spPr>
              <a:xfrm>
                <a:off x="787400" y="4862703"/>
                <a:ext cx="1369286" cy="321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b="0" i="1" smtClean="0">
                              <a:latin typeface="Cambria Math" panose="02040503050406030204" pitchFamily="18" charset="0"/>
                            </a:rPr>
                          </m:ctrlPr>
                        </m:accPr>
                        <m:e>
                          <m:sSub>
                            <m:sSubPr>
                              <m:ctrlPr>
                                <a:rPr lang="es-AR" sz="1200" b="0" i="1" smtClean="0">
                                  <a:latin typeface="Cambria Math" panose="02040503050406030204" pitchFamily="18" charset="0"/>
                                </a:rPr>
                              </m:ctrlPr>
                            </m:sSubPr>
                            <m:e>
                              <m:r>
                                <m:rPr>
                                  <m:sty m:val="p"/>
                                </m:rPr>
                                <a:rPr lang="es-AR" sz="1200" b="0" i="0" smtClean="0">
                                  <a:latin typeface="Cambria Math"/>
                                </a:rPr>
                                <m:t>F</m:t>
                              </m:r>
                            </m:e>
                            <m:sub>
                              <m:r>
                                <m:rPr>
                                  <m:sty m:val="p"/>
                                </m:rPr>
                                <a:rPr lang="es-AR" sz="1200" b="0" i="0" smtClean="0">
                                  <a:latin typeface="Cambria Math"/>
                                </a:rPr>
                                <m:t>Re</m:t>
                              </m:r>
                              <m:r>
                                <a:rPr lang="es-AR" sz="1200" b="0" i="0" smtClean="0">
                                  <a:latin typeface="Cambria Math"/>
                                </a:rPr>
                                <m:t>(</m:t>
                              </m:r>
                              <m:r>
                                <m:rPr>
                                  <m:sty m:val="p"/>
                                </m:rPr>
                                <a:rPr lang="es-AR" sz="1200" b="0" i="0" smtClean="0">
                                  <a:latin typeface="Cambria Math"/>
                                </a:rPr>
                                <m:t>max</m:t>
                              </m:r>
                              <m:r>
                                <a:rPr lang="es-AR" sz="1200" b="0" i="0" smtClean="0">
                                  <a:latin typeface="Cambria Math"/>
                                </a:rPr>
                                <m:t>)</m:t>
                              </m:r>
                            </m:sub>
                          </m:sSub>
                        </m:e>
                      </m:acc>
                      <m:r>
                        <a:rPr lang="es-ES" sz="1200" i="0">
                          <a:latin typeface="Cambria Math"/>
                        </a:rPr>
                        <m:t>=</m:t>
                      </m:r>
                      <m:sSub>
                        <m:sSubPr>
                          <m:ctrlPr>
                            <a:rPr lang="es-ES" sz="1200" i="1" smtClean="0">
                              <a:latin typeface="Cambria Math" panose="02040503050406030204" pitchFamily="18" charset="0"/>
                            </a:rPr>
                          </m:ctrlPr>
                        </m:sSubPr>
                        <m:e>
                          <m:r>
                            <m:rPr>
                              <m:sty m:val="p"/>
                            </m:rPr>
                            <a:rPr lang="el-GR" sz="1200" i="0">
                              <a:latin typeface="Cambria Math"/>
                              <a:ea typeface="Cambria Math"/>
                            </a:rPr>
                            <m:t>μ</m:t>
                          </m:r>
                        </m:e>
                        <m:sub>
                          <m:r>
                            <m:rPr>
                              <m:sty m:val="p"/>
                            </m:rPr>
                            <a:rPr lang="es-AR" sz="1200" b="0" i="0" smtClean="0">
                              <a:latin typeface="Cambria Math"/>
                            </a:rPr>
                            <m:t>e</m:t>
                          </m:r>
                        </m:sub>
                      </m:sSub>
                      <m:r>
                        <a:rPr lang="es-AR" sz="1200" b="0" i="0" smtClean="0">
                          <a:latin typeface="Cambria Math"/>
                        </a:rPr>
                        <m:t>∗</m:t>
                      </m:r>
                      <m:r>
                        <m:rPr>
                          <m:sty m:val="p"/>
                        </m:rPr>
                        <a:rPr lang="es-AR" sz="1200" b="0" i="0" smtClean="0">
                          <a:latin typeface="Cambria Math"/>
                        </a:rPr>
                        <m:t>N</m:t>
                      </m:r>
                    </m:oMath>
                  </m:oMathPara>
                </a14:m>
                <a:endParaRPr lang="es-AR" sz="1200" dirty="0"/>
              </a:p>
            </p:txBody>
          </p:sp>
        </mc:Choice>
        <mc:Fallback xmlns="">
          <p:sp>
            <p:nvSpPr>
              <p:cNvPr id="16" name="15 Rectángulo"/>
              <p:cNvSpPr>
                <a:spLocks noRot="1" noChangeAspect="1" noMove="1" noResize="1" noEditPoints="1" noAdjustHandles="1" noChangeArrowheads="1" noChangeShapeType="1" noTextEdit="1"/>
              </p:cNvSpPr>
              <p:nvPr/>
            </p:nvSpPr>
            <p:spPr>
              <a:xfrm>
                <a:off x="787400" y="4862703"/>
                <a:ext cx="1369286" cy="321498"/>
              </a:xfrm>
              <a:prstGeom prst="rect">
                <a:avLst/>
              </a:prstGeom>
              <a:blipFill rotWithShape="1">
                <a:blip r:embed="rId3"/>
                <a:stretch>
                  <a:fillRect b="-192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7" name="16 Rectángulo"/>
              <p:cNvSpPr/>
              <p:nvPr/>
            </p:nvSpPr>
            <p:spPr>
              <a:xfrm rot="20220511">
                <a:off x="2954295" y="5380506"/>
                <a:ext cx="706219" cy="29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b="0" i="1" smtClean="0">
                              <a:latin typeface="Cambria Math" panose="02040503050406030204" pitchFamily="18" charset="0"/>
                            </a:rPr>
                          </m:ctrlPr>
                        </m:accPr>
                        <m:e>
                          <m:sSub>
                            <m:sSubPr>
                              <m:ctrlPr>
                                <a:rPr lang="es-AR" sz="1200" b="0" i="1" smtClean="0">
                                  <a:latin typeface="Cambria Math" panose="02040503050406030204" pitchFamily="18" charset="0"/>
                                </a:rPr>
                              </m:ctrlPr>
                            </m:sSubPr>
                            <m:e>
                              <m:r>
                                <m:rPr>
                                  <m:sty m:val="p"/>
                                </m:rPr>
                                <a:rPr lang="es-AR" sz="1200" b="0" i="0" smtClean="0">
                                  <a:latin typeface="Cambria Math"/>
                                </a:rPr>
                                <m:t>F</m:t>
                              </m:r>
                            </m:e>
                            <m:sub>
                              <m:r>
                                <m:rPr>
                                  <m:sty m:val="p"/>
                                </m:rPr>
                                <a:rPr lang="es-AR" sz="1200" b="0" i="0" smtClean="0">
                                  <a:latin typeface="Cambria Math"/>
                                </a:rPr>
                                <m:t>R</m:t>
                              </m:r>
                            </m:sub>
                          </m:sSub>
                        </m:e>
                      </m:acc>
                      <m:r>
                        <a:rPr lang="es-ES" sz="1200" i="0">
                          <a:latin typeface="Cambria Math"/>
                        </a:rPr>
                        <m:t>=</m:t>
                      </m:r>
                      <m:acc>
                        <m:accPr>
                          <m:chr m:val="⃗"/>
                          <m:ctrlPr>
                            <a:rPr lang="es-ES" sz="1200" b="0" i="1" smtClean="0">
                              <a:latin typeface="Cambria Math" panose="02040503050406030204" pitchFamily="18" charset="0"/>
                            </a:rPr>
                          </m:ctrlPr>
                        </m:accPr>
                        <m:e>
                          <m:r>
                            <m:rPr>
                              <m:sty m:val="p"/>
                            </m:rPr>
                            <a:rPr lang="es-AR" sz="1200" i="0">
                              <a:latin typeface="Cambria Math"/>
                            </a:rPr>
                            <m:t>F</m:t>
                          </m:r>
                          <m:r>
                            <m:rPr>
                              <m:nor/>
                            </m:rPr>
                            <a:rPr lang="es-AR" sz="1200" dirty="0"/>
                            <m:t> </m:t>
                          </m:r>
                        </m:e>
                      </m:acc>
                    </m:oMath>
                  </m:oMathPara>
                </a14:m>
                <a:endParaRPr lang="es-AR" sz="1200" dirty="0"/>
              </a:p>
            </p:txBody>
          </p:sp>
        </mc:Choice>
        <mc:Fallback xmlns="">
          <p:sp>
            <p:nvSpPr>
              <p:cNvPr id="17" name="16 Rectángulo"/>
              <p:cNvSpPr>
                <a:spLocks noRot="1" noChangeAspect="1" noMove="1" noResize="1" noEditPoints="1" noAdjustHandles="1" noChangeArrowheads="1" noChangeShapeType="1" noTextEdit="1"/>
              </p:cNvSpPr>
              <p:nvPr/>
            </p:nvSpPr>
            <p:spPr>
              <a:xfrm rot="20220511">
                <a:off x="2954295" y="5380506"/>
                <a:ext cx="706219" cy="299441"/>
              </a:xfrm>
              <a:prstGeom prst="rect">
                <a:avLst/>
              </a:prstGeom>
              <a:blipFill rotWithShape="1">
                <a:blip r:embed="rId4"/>
                <a:stretch>
                  <a:fillRect/>
                </a:stretch>
              </a:blipFill>
            </p:spPr>
            <p:txBody>
              <a:bodyPr/>
              <a:lstStyle/>
              <a:p>
                <a:r>
                  <a:rPr lang="es-AR">
                    <a:noFill/>
                  </a:rPr>
                  <a:t> </a:t>
                </a:r>
              </a:p>
            </p:txBody>
          </p:sp>
        </mc:Fallback>
      </mc:AlternateContent>
      <p:cxnSp>
        <p:nvCxnSpPr>
          <p:cNvPr id="19" name="18 Conector recto de flecha"/>
          <p:cNvCxnSpPr/>
          <p:nvPr/>
        </p:nvCxnSpPr>
        <p:spPr>
          <a:xfrm>
            <a:off x="6172200" y="5379720"/>
            <a:ext cx="0" cy="792480"/>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19 Rectángulo"/>
              <p:cNvSpPr/>
              <p:nvPr/>
            </p:nvSpPr>
            <p:spPr>
              <a:xfrm>
                <a:off x="6282446" y="5612256"/>
                <a:ext cx="1047659" cy="29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b="0" i="1" smtClean="0">
                              <a:latin typeface="Cambria Math" panose="02040503050406030204" pitchFamily="18" charset="0"/>
                            </a:rPr>
                          </m:ctrlPr>
                        </m:accPr>
                        <m:e>
                          <m:sSub>
                            <m:sSubPr>
                              <m:ctrlPr>
                                <a:rPr lang="es-AR" sz="1200" b="0" i="1" smtClean="0">
                                  <a:latin typeface="Cambria Math" panose="02040503050406030204" pitchFamily="18" charset="0"/>
                                </a:rPr>
                              </m:ctrlPr>
                            </m:sSubPr>
                            <m:e>
                              <m:r>
                                <m:rPr>
                                  <m:sty m:val="p"/>
                                </m:rPr>
                                <a:rPr lang="es-AR" sz="1200" b="0" i="0" smtClean="0">
                                  <a:latin typeface="Cambria Math"/>
                                </a:rPr>
                                <m:t>F</m:t>
                              </m:r>
                            </m:e>
                            <m:sub>
                              <m:r>
                                <m:rPr>
                                  <m:sty m:val="p"/>
                                </m:rPr>
                                <a:rPr lang="es-AR" sz="1200" b="0" i="0" smtClean="0">
                                  <a:latin typeface="Cambria Math"/>
                                </a:rPr>
                                <m:t>Rc</m:t>
                              </m:r>
                            </m:sub>
                          </m:sSub>
                        </m:e>
                      </m:acc>
                      <m:r>
                        <a:rPr lang="es-ES" sz="1200" i="0">
                          <a:latin typeface="Cambria Math"/>
                        </a:rPr>
                        <m:t>=</m:t>
                      </m:r>
                      <m:sSub>
                        <m:sSubPr>
                          <m:ctrlPr>
                            <a:rPr lang="es-ES" sz="1200" i="1" smtClean="0">
                              <a:latin typeface="Cambria Math" panose="02040503050406030204" pitchFamily="18" charset="0"/>
                            </a:rPr>
                          </m:ctrlPr>
                        </m:sSubPr>
                        <m:e>
                          <m:r>
                            <m:rPr>
                              <m:sty m:val="p"/>
                            </m:rPr>
                            <a:rPr lang="el-GR" sz="1200" i="0">
                              <a:latin typeface="Cambria Math"/>
                              <a:ea typeface="Cambria Math"/>
                            </a:rPr>
                            <m:t>μ</m:t>
                          </m:r>
                        </m:e>
                        <m:sub>
                          <m:r>
                            <m:rPr>
                              <m:sty m:val="p"/>
                            </m:rPr>
                            <a:rPr lang="es-AR" sz="1200" b="0" i="0" smtClean="0">
                              <a:latin typeface="Cambria Math"/>
                            </a:rPr>
                            <m:t>c</m:t>
                          </m:r>
                        </m:sub>
                      </m:sSub>
                      <m:r>
                        <a:rPr lang="es-AR" sz="1200" b="0" i="0" smtClean="0">
                          <a:latin typeface="Cambria Math"/>
                        </a:rPr>
                        <m:t>∗</m:t>
                      </m:r>
                      <m:r>
                        <m:rPr>
                          <m:sty m:val="p"/>
                        </m:rPr>
                        <a:rPr lang="es-AR" sz="1200" b="0" i="0" smtClean="0">
                          <a:latin typeface="Cambria Math"/>
                        </a:rPr>
                        <m:t>N</m:t>
                      </m:r>
                    </m:oMath>
                  </m:oMathPara>
                </a14:m>
                <a:endParaRPr lang="es-AR" sz="1200" dirty="0"/>
              </a:p>
            </p:txBody>
          </p:sp>
        </mc:Choice>
        <mc:Fallback xmlns="">
          <p:sp>
            <p:nvSpPr>
              <p:cNvPr id="20" name="19 Rectángulo"/>
              <p:cNvSpPr>
                <a:spLocks noRot="1" noChangeAspect="1" noMove="1" noResize="1" noEditPoints="1" noAdjustHandles="1" noChangeArrowheads="1" noChangeShapeType="1" noTextEdit="1"/>
              </p:cNvSpPr>
              <p:nvPr/>
            </p:nvSpPr>
            <p:spPr>
              <a:xfrm>
                <a:off x="6282446" y="5612256"/>
                <a:ext cx="1047659" cy="299441"/>
              </a:xfrm>
              <a:prstGeom prst="rect">
                <a:avLst/>
              </a:prstGeom>
              <a:blipFill rotWithShape="1">
                <a:blip r:embed="rId5"/>
                <a:stretch>
                  <a:fillRect/>
                </a:stretch>
              </a:blipFill>
            </p:spPr>
            <p:txBody>
              <a:bodyPr/>
              <a:lstStyle/>
              <a:p>
                <a:r>
                  <a:rPr lang="es-AR">
                    <a:noFill/>
                  </a:rPr>
                  <a:t> </a:t>
                </a:r>
              </a:p>
            </p:txBody>
          </p:sp>
        </mc:Fallback>
      </mc:AlternateContent>
      <p:cxnSp>
        <p:nvCxnSpPr>
          <p:cNvPr id="22" name="21 Conector recto de flecha"/>
          <p:cNvCxnSpPr/>
          <p:nvPr/>
        </p:nvCxnSpPr>
        <p:spPr>
          <a:xfrm>
            <a:off x="2133600" y="6324600"/>
            <a:ext cx="2705100" cy="0"/>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22 Rectángulo"/>
              <p:cNvSpPr/>
              <p:nvPr/>
            </p:nvSpPr>
            <p:spPr>
              <a:xfrm>
                <a:off x="2895600" y="6202878"/>
                <a:ext cx="1410964" cy="267061"/>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AR" sz="1100" b="1" i="0" smtClean="0">
                          <a:latin typeface="Cambria Math"/>
                        </a:rPr>
                        <m:t>𝐑𝐄𝐆𝐈</m:t>
                      </m:r>
                      <m:r>
                        <a:rPr lang="es-AR" sz="1100" b="1" i="0" smtClean="0">
                          <a:latin typeface="Cambria Math"/>
                        </a:rPr>
                        <m:t>Ó</m:t>
                      </m:r>
                      <m:r>
                        <a:rPr lang="es-AR" sz="1100" b="1" i="0" smtClean="0">
                          <a:latin typeface="Cambria Math"/>
                        </a:rPr>
                        <m:t>𝐍</m:t>
                      </m:r>
                      <m:r>
                        <a:rPr lang="es-AR" sz="1100" b="1" i="0" smtClean="0">
                          <a:latin typeface="Cambria Math"/>
                        </a:rPr>
                        <m:t> </m:t>
                      </m:r>
                      <m:r>
                        <a:rPr lang="es-AR" sz="1100" b="1" i="0" smtClean="0">
                          <a:latin typeface="Cambria Math"/>
                        </a:rPr>
                        <m:t>𝐄𝐒𝐓</m:t>
                      </m:r>
                      <m:r>
                        <a:rPr lang="es-AR" sz="1100" b="1" i="0" smtClean="0">
                          <a:latin typeface="Cambria Math"/>
                        </a:rPr>
                        <m:t>Á</m:t>
                      </m:r>
                      <m:r>
                        <a:rPr lang="es-AR" sz="1100" b="1" i="0" smtClean="0">
                          <a:latin typeface="Cambria Math"/>
                        </a:rPr>
                        <m:t>𝐓𝐈𝐂𝐀</m:t>
                      </m:r>
                    </m:oMath>
                  </m:oMathPara>
                </a14:m>
                <a:endParaRPr lang="es-AR" sz="1100" b="1" dirty="0"/>
              </a:p>
            </p:txBody>
          </p:sp>
        </mc:Choice>
        <mc:Fallback xmlns="">
          <p:sp>
            <p:nvSpPr>
              <p:cNvPr id="23" name="22 Rectángulo"/>
              <p:cNvSpPr>
                <a:spLocks noRot="1" noChangeAspect="1" noMove="1" noResize="1" noEditPoints="1" noAdjustHandles="1" noChangeArrowheads="1" noChangeShapeType="1" noTextEdit="1"/>
              </p:cNvSpPr>
              <p:nvPr/>
            </p:nvSpPr>
            <p:spPr>
              <a:xfrm>
                <a:off x="2895600" y="6202878"/>
                <a:ext cx="1410964" cy="267061"/>
              </a:xfrm>
              <a:prstGeom prst="rect">
                <a:avLst/>
              </a:prstGeom>
              <a:blipFill rotWithShape="1">
                <a:blip r:embed="rId6"/>
                <a:stretch>
                  <a:fillRect/>
                </a:stretch>
              </a:blipFill>
            </p:spPr>
            <p:txBody>
              <a:bodyPr/>
              <a:lstStyle/>
              <a:p>
                <a:r>
                  <a:rPr lang="es-AR">
                    <a:noFill/>
                  </a:rPr>
                  <a:t> </a:t>
                </a:r>
              </a:p>
            </p:txBody>
          </p:sp>
        </mc:Fallback>
      </mc:AlternateContent>
      <p:cxnSp>
        <p:nvCxnSpPr>
          <p:cNvPr id="24" name="23 Conector recto de flecha"/>
          <p:cNvCxnSpPr/>
          <p:nvPr/>
        </p:nvCxnSpPr>
        <p:spPr>
          <a:xfrm>
            <a:off x="4876800" y="6324600"/>
            <a:ext cx="2705100" cy="0"/>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24 Rectángulo"/>
              <p:cNvSpPr/>
              <p:nvPr/>
            </p:nvSpPr>
            <p:spPr>
              <a:xfrm>
                <a:off x="5638800" y="6202878"/>
                <a:ext cx="1399742" cy="267061"/>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AR" sz="1100" b="1" i="0" smtClean="0">
                          <a:latin typeface="Cambria Math"/>
                        </a:rPr>
                        <m:t>𝐑𝐄𝐆𝐈</m:t>
                      </m:r>
                      <m:r>
                        <a:rPr lang="es-AR" sz="1100" b="1" i="0" smtClean="0">
                          <a:latin typeface="Cambria Math"/>
                        </a:rPr>
                        <m:t>Ó</m:t>
                      </m:r>
                      <m:r>
                        <a:rPr lang="es-AR" sz="1100" b="1" i="0" smtClean="0">
                          <a:latin typeface="Cambria Math"/>
                        </a:rPr>
                        <m:t>𝐍</m:t>
                      </m:r>
                      <m:r>
                        <a:rPr lang="es-AR" sz="1100" b="1" i="0" smtClean="0">
                          <a:latin typeface="Cambria Math"/>
                        </a:rPr>
                        <m:t> </m:t>
                      </m:r>
                      <m:r>
                        <a:rPr lang="es-AR" sz="1100" b="1" i="0" smtClean="0">
                          <a:latin typeface="Cambria Math"/>
                        </a:rPr>
                        <m:t>𝐂𝐈𝐍𝐄𝐓𝐈𝐂𝐀</m:t>
                      </m:r>
                    </m:oMath>
                  </m:oMathPara>
                </a14:m>
                <a:endParaRPr lang="es-AR" sz="1100" b="1" dirty="0"/>
              </a:p>
            </p:txBody>
          </p:sp>
        </mc:Choice>
        <mc:Fallback xmlns="">
          <p:sp>
            <p:nvSpPr>
              <p:cNvPr id="25" name="24 Rectángulo"/>
              <p:cNvSpPr>
                <a:spLocks noRot="1" noChangeAspect="1" noMove="1" noResize="1" noEditPoints="1" noAdjustHandles="1" noChangeArrowheads="1" noChangeShapeType="1" noTextEdit="1"/>
              </p:cNvSpPr>
              <p:nvPr/>
            </p:nvSpPr>
            <p:spPr>
              <a:xfrm>
                <a:off x="5638800" y="6202878"/>
                <a:ext cx="1399742" cy="267061"/>
              </a:xfrm>
              <a:prstGeom prst="rect">
                <a:avLst/>
              </a:prstGeom>
              <a:blipFill rotWithShape="1">
                <a:blip r:embed="rId7"/>
                <a:stretch>
                  <a:fillRect/>
                </a:stretch>
              </a:blipFill>
            </p:spPr>
            <p:txBody>
              <a:bodyPr/>
              <a:lstStyle/>
              <a:p>
                <a:r>
                  <a:rPr lang="es-AR">
                    <a:noFill/>
                  </a:rPr>
                  <a:t> </a:t>
                </a:r>
              </a:p>
            </p:txBody>
          </p:sp>
        </mc:Fallback>
      </mc:AlternateContent>
      <p:grpSp>
        <p:nvGrpSpPr>
          <p:cNvPr id="54" name="53 Grupo"/>
          <p:cNvGrpSpPr/>
          <p:nvPr/>
        </p:nvGrpSpPr>
        <p:grpSpPr>
          <a:xfrm>
            <a:off x="2044097" y="3047999"/>
            <a:ext cx="2527903" cy="1181101"/>
            <a:chOff x="1778661" y="3047999"/>
            <a:chExt cx="2527903" cy="1181101"/>
          </a:xfrm>
        </p:grpSpPr>
        <p:sp>
          <p:nvSpPr>
            <p:cNvPr id="26" name="25 Rectángulo"/>
            <p:cNvSpPr/>
            <p:nvPr/>
          </p:nvSpPr>
          <p:spPr>
            <a:xfrm>
              <a:off x="2245788" y="3797300"/>
              <a:ext cx="2060776" cy="76200"/>
            </a:xfrm>
            <a:prstGeom prst="rect">
              <a:avLst/>
            </a:prstGeom>
            <a:blipFill>
              <a:blip r:embed="rId8"/>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26 Rectángulo"/>
            <p:cNvSpPr/>
            <p:nvPr/>
          </p:nvSpPr>
          <p:spPr>
            <a:xfrm>
              <a:off x="2943347" y="3416300"/>
              <a:ext cx="728115" cy="368300"/>
            </a:xfrm>
            <a:prstGeom prst="rect">
              <a:avLst/>
            </a:prstGeom>
            <a:pattFill prst="ltUpDiag">
              <a:fgClr>
                <a:schemeClr val="accent1"/>
              </a:fgClr>
              <a:bgClr>
                <a:schemeClr val="bg1"/>
              </a:bgClr>
            </a:patt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9" name="28 Conector recto de flecha"/>
            <p:cNvCxnSpPr/>
            <p:nvPr/>
          </p:nvCxnSpPr>
          <p:spPr>
            <a:xfrm>
              <a:off x="3307404" y="3600450"/>
              <a:ext cx="88359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H="1">
              <a:off x="2050104" y="3746500"/>
              <a:ext cx="88359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V="1">
              <a:off x="3124200" y="3162300"/>
              <a:ext cx="0" cy="6223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p:nvPr/>
          </p:nvCxnSpPr>
          <p:spPr>
            <a:xfrm>
              <a:off x="3302000" y="3606800"/>
              <a:ext cx="0" cy="6223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41 Rectángulo"/>
                <p:cNvSpPr/>
                <p:nvPr/>
              </p:nvSpPr>
              <p:spPr>
                <a:xfrm>
                  <a:off x="2739147" y="3047999"/>
                  <a:ext cx="312906" cy="2821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100" b="0" i="1" smtClean="0">
                                <a:latin typeface="Cambria Math" panose="02040503050406030204" pitchFamily="18" charset="0"/>
                              </a:rPr>
                            </m:ctrlPr>
                          </m:accPr>
                          <m:e>
                            <m:r>
                              <m:rPr>
                                <m:sty m:val="p"/>
                              </m:rPr>
                              <a:rPr lang="es-AR" sz="1100" b="0" i="0" smtClean="0">
                                <a:latin typeface="Cambria Math"/>
                              </a:rPr>
                              <m:t>N</m:t>
                            </m:r>
                          </m:e>
                        </m:acc>
                      </m:oMath>
                    </m:oMathPara>
                  </a14:m>
                  <a:endParaRPr lang="es-AR" sz="1100" dirty="0"/>
                </a:p>
              </p:txBody>
            </p:sp>
          </mc:Choice>
          <mc:Fallback xmlns="">
            <p:sp>
              <p:nvSpPr>
                <p:cNvPr id="42" name="41 Rectángulo"/>
                <p:cNvSpPr>
                  <a:spLocks noRot="1" noChangeAspect="1" noMove="1" noResize="1" noEditPoints="1" noAdjustHandles="1" noChangeArrowheads="1" noChangeShapeType="1" noTextEdit="1"/>
                </p:cNvSpPr>
                <p:nvPr/>
              </p:nvSpPr>
              <p:spPr>
                <a:xfrm>
                  <a:off x="2739147" y="3047999"/>
                  <a:ext cx="312906" cy="282193"/>
                </a:xfrm>
                <a:prstGeom prst="rect">
                  <a:avLst/>
                </a:prstGeom>
                <a:blipFill rotWithShape="1">
                  <a:blip r:embed="rId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5" name="44 Rectángulo"/>
                <p:cNvSpPr/>
                <p:nvPr/>
              </p:nvSpPr>
              <p:spPr>
                <a:xfrm>
                  <a:off x="3749202" y="3332353"/>
                  <a:ext cx="292067" cy="2821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100" b="0" i="1" smtClean="0">
                                <a:latin typeface="Cambria Math" panose="02040503050406030204" pitchFamily="18" charset="0"/>
                              </a:rPr>
                            </m:ctrlPr>
                          </m:accPr>
                          <m:e>
                            <m:r>
                              <m:rPr>
                                <m:sty m:val="p"/>
                              </m:rPr>
                              <a:rPr lang="es-AR" sz="1100" b="0" i="0" smtClean="0">
                                <a:latin typeface="Cambria Math"/>
                              </a:rPr>
                              <m:t>F</m:t>
                            </m:r>
                          </m:e>
                        </m:acc>
                      </m:oMath>
                    </m:oMathPara>
                  </a14:m>
                  <a:endParaRPr lang="es-AR" sz="1100" dirty="0"/>
                </a:p>
              </p:txBody>
            </p:sp>
          </mc:Choice>
          <mc:Fallback xmlns="">
            <p:sp>
              <p:nvSpPr>
                <p:cNvPr id="45" name="44 Rectángulo"/>
                <p:cNvSpPr>
                  <a:spLocks noRot="1" noChangeAspect="1" noMove="1" noResize="1" noEditPoints="1" noAdjustHandles="1" noChangeArrowheads="1" noChangeShapeType="1" noTextEdit="1"/>
                </p:cNvSpPr>
                <p:nvPr/>
              </p:nvSpPr>
              <p:spPr>
                <a:xfrm>
                  <a:off x="3749202" y="3332353"/>
                  <a:ext cx="292067" cy="282193"/>
                </a:xfrm>
                <a:prstGeom prst="rect">
                  <a:avLst/>
                </a:prstGeom>
                <a:blipFill rotWithShape="1">
                  <a:blip r:embed="rId10"/>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6" name="45 Rectángulo"/>
                <p:cNvSpPr/>
                <p:nvPr/>
              </p:nvSpPr>
              <p:spPr>
                <a:xfrm>
                  <a:off x="2958716" y="3946907"/>
                  <a:ext cx="296876" cy="2821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100" b="0" i="1" smtClean="0">
                                <a:latin typeface="Cambria Math" panose="02040503050406030204" pitchFamily="18" charset="0"/>
                              </a:rPr>
                            </m:ctrlPr>
                          </m:accPr>
                          <m:e>
                            <m:r>
                              <m:rPr>
                                <m:sty m:val="p"/>
                              </m:rPr>
                              <a:rPr lang="es-AR" sz="1100" b="0" i="0" smtClean="0">
                                <a:latin typeface="Cambria Math"/>
                              </a:rPr>
                              <m:t>P</m:t>
                            </m:r>
                          </m:e>
                        </m:acc>
                      </m:oMath>
                    </m:oMathPara>
                  </a14:m>
                  <a:endParaRPr lang="es-AR" sz="1100" dirty="0"/>
                </a:p>
              </p:txBody>
            </p:sp>
          </mc:Choice>
          <mc:Fallback xmlns="">
            <p:sp>
              <p:nvSpPr>
                <p:cNvPr id="46" name="45 Rectángulo"/>
                <p:cNvSpPr>
                  <a:spLocks noRot="1" noChangeAspect="1" noMove="1" noResize="1" noEditPoints="1" noAdjustHandles="1" noChangeArrowheads="1" noChangeShapeType="1" noTextEdit="1"/>
                </p:cNvSpPr>
                <p:nvPr/>
              </p:nvSpPr>
              <p:spPr>
                <a:xfrm>
                  <a:off x="2958716" y="3946907"/>
                  <a:ext cx="296876" cy="282193"/>
                </a:xfrm>
                <a:prstGeom prst="rect">
                  <a:avLst/>
                </a:prstGeom>
                <a:blipFill rotWithShape="1">
                  <a:blip r:embed="rId11"/>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8" name="47 Rectángulo"/>
                <p:cNvSpPr/>
                <p:nvPr/>
              </p:nvSpPr>
              <p:spPr>
                <a:xfrm>
                  <a:off x="1778661" y="3419857"/>
                  <a:ext cx="424539" cy="2821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100" b="0" i="1" smtClean="0">
                                <a:latin typeface="Cambria Math" panose="02040503050406030204" pitchFamily="18" charset="0"/>
                              </a:rPr>
                            </m:ctrlPr>
                          </m:accPr>
                          <m:e>
                            <m:sSub>
                              <m:sSubPr>
                                <m:ctrlPr>
                                  <a:rPr lang="es-AR" sz="1100" b="0" i="1" smtClean="0">
                                    <a:latin typeface="Cambria Math" panose="02040503050406030204" pitchFamily="18" charset="0"/>
                                  </a:rPr>
                                </m:ctrlPr>
                              </m:sSubPr>
                              <m:e>
                                <m:r>
                                  <m:rPr>
                                    <m:sty m:val="p"/>
                                  </m:rPr>
                                  <a:rPr lang="es-AR" sz="1100" b="0" i="0" smtClean="0">
                                    <a:latin typeface="Cambria Math"/>
                                  </a:rPr>
                                  <m:t>F</m:t>
                                </m:r>
                              </m:e>
                              <m:sub>
                                <m:r>
                                  <m:rPr>
                                    <m:sty m:val="p"/>
                                  </m:rPr>
                                  <a:rPr lang="es-AR" sz="1100" b="0" i="0" smtClean="0">
                                    <a:latin typeface="Cambria Math"/>
                                  </a:rPr>
                                  <m:t>Re</m:t>
                                </m:r>
                              </m:sub>
                            </m:sSub>
                          </m:e>
                        </m:acc>
                      </m:oMath>
                    </m:oMathPara>
                  </a14:m>
                  <a:endParaRPr lang="es-AR" sz="1100" dirty="0"/>
                </a:p>
              </p:txBody>
            </p:sp>
          </mc:Choice>
          <mc:Fallback xmlns="">
            <p:sp>
              <p:nvSpPr>
                <p:cNvPr id="48" name="47 Rectángulo"/>
                <p:cNvSpPr>
                  <a:spLocks noRot="1" noChangeAspect="1" noMove="1" noResize="1" noEditPoints="1" noAdjustHandles="1" noChangeArrowheads="1" noChangeShapeType="1" noTextEdit="1"/>
                </p:cNvSpPr>
                <p:nvPr/>
              </p:nvSpPr>
              <p:spPr>
                <a:xfrm>
                  <a:off x="1778661" y="3419857"/>
                  <a:ext cx="424539" cy="282193"/>
                </a:xfrm>
                <a:prstGeom prst="rect">
                  <a:avLst/>
                </a:prstGeom>
                <a:blipFill rotWithShape="1">
                  <a:blip r:embed="rId12"/>
                  <a:stretch>
                    <a:fillRect/>
                  </a:stretch>
                </a:blipFill>
              </p:spPr>
              <p:txBody>
                <a:bodyPr/>
                <a:lstStyle/>
                <a:p>
                  <a:r>
                    <a:rPr lang="es-AR">
                      <a:noFill/>
                    </a:rPr>
                    <a:t> </a:t>
                  </a:r>
                </a:p>
              </p:txBody>
            </p:sp>
          </mc:Fallback>
        </mc:AlternateContent>
      </p:grpSp>
      <mc:AlternateContent xmlns:mc="http://schemas.openxmlformats.org/markup-compatibility/2006" xmlns:a14="http://schemas.microsoft.com/office/drawing/2010/main">
        <mc:Choice Requires="a14">
          <p:sp>
            <p:nvSpPr>
              <p:cNvPr id="51" name="50 Rectángulo"/>
              <p:cNvSpPr/>
              <p:nvPr/>
            </p:nvSpPr>
            <p:spPr>
              <a:xfrm>
                <a:off x="7620000" y="6015610"/>
                <a:ext cx="303288" cy="29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b="0" i="1" smtClean="0">
                              <a:latin typeface="Cambria Math" panose="02040503050406030204" pitchFamily="18" charset="0"/>
                            </a:rPr>
                          </m:ctrlPr>
                        </m:accPr>
                        <m:e>
                          <m:r>
                            <m:rPr>
                              <m:sty m:val="p"/>
                            </m:rPr>
                            <a:rPr lang="es-AR" sz="1200" b="0" i="0" smtClean="0">
                              <a:latin typeface="Cambria Math"/>
                            </a:rPr>
                            <m:t>F</m:t>
                          </m:r>
                        </m:e>
                      </m:acc>
                    </m:oMath>
                  </m:oMathPara>
                </a14:m>
                <a:endParaRPr lang="es-AR" sz="1200" dirty="0"/>
              </a:p>
            </p:txBody>
          </p:sp>
        </mc:Choice>
        <mc:Fallback xmlns="">
          <p:sp>
            <p:nvSpPr>
              <p:cNvPr id="51" name="50 Rectángulo"/>
              <p:cNvSpPr>
                <a:spLocks noRot="1" noChangeAspect="1" noMove="1" noResize="1" noEditPoints="1" noAdjustHandles="1" noChangeArrowheads="1" noChangeShapeType="1" noTextEdit="1"/>
              </p:cNvSpPr>
              <p:nvPr/>
            </p:nvSpPr>
            <p:spPr>
              <a:xfrm>
                <a:off x="7620000" y="6015610"/>
                <a:ext cx="303288" cy="299441"/>
              </a:xfrm>
              <a:prstGeom prst="rect">
                <a:avLst/>
              </a:prstGeom>
              <a:blipFill rotWithShape="1">
                <a:blip r:embed="rId1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2" name="51 Rectángulo"/>
              <p:cNvSpPr/>
              <p:nvPr/>
            </p:nvSpPr>
            <p:spPr>
              <a:xfrm>
                <a:off x="1733010" y="4327906"/>
                <a:ext cx="386644" cy="29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b="0" i="1" smtClean="0">
                              <a:latin typeface="Cambria Math" panose="02040503050406030204" pitchFamily="18" charset="0"/>
                            </a:rPr>
                          </m:ctrlPr>
                        </m:accPr>
                        <m:e>
                          <m:sSub>
                            <m:sSubPr>
                              <m:ctrlPr>
                                <a:rPr lang="es-AR" sz="1200" b="0" i="1" smtClean="0">
                                  <a:latin typeface="Cambria Math" panose="02040503050406030204" pitchFamily="18" charset="0"/>
                                </a:rPr>
                              </m:ctrlPr>
                            </m:sSubPr>
                            <m:e>
                              <m:r>
                                <m:rPr>
                                  <m:sty m:val="p"/>
                                </m:rPr>
                                <a:rPr lang="es-AR" sz="1200" b="0" i="0" smtClean="0">
                                  <a:latin typeface="Cambria Math"/>
                                </a:rPr>
                                <m:t>F</m:t>
                              </m:r>
                            </m:e>
                            <m:sub>
                              <m:r>
                                <m:rPr>
                                  <m:sty m:val="p"/>
                                </m:rPr>
                                <a:rPr lang="es-AR" sz="1200" b="0" i="0" smtClean="0">
                                  <a:latin typeface="Cambria Math"/>
                                </a:rPr>
                                <m:t>R</m:t>
                              </m:r>
                            </m:sub>
                          </m:sSub>
                        </m:e>
                      </m:acc>
                    </m:oMath>
                  </m:oMathPara>
                </a14:m>
                <a:endParaRPr lang="es-AR" sz="1200" dirty="0"/>
              </a:p>
            </p:txBody>
          </p:sp>
        </mc:Choice>
        <mc:Fallback xmlns="">
          <p:sp>
            <p:nvSpPr>
              <p:cNvPr id="52" name="51 Rectángulo"/>
              <p:cNvSpPr>
                <a:spLocks noRot="1" noChangeAspect="1" noMove="1" noResize="1" noEditPoints="1" noAdjustHandles="1" noChangeArrowheads="1" noChangeShapeType="1" noTextEdit="1"/>
              </p:cNvSpPr>
              <p:nvPr/>
            </p:nvSpPr>
            <p:spPr>
              <a:xfrm>
                <a:off x="1733010" y="4327906"/>
                <a:ext cx="386644" cy="299441"/>
              </a:xfrm>
              <a:prstGeom prst="rect">
                <a:avLst/>
              </a:prstGeom>
              <a:blipFill rotWithShape="1">
                <a:blip r:embed="rId14"/>
                <a:stretch>
                  <a:fillRect/>
                </a:stretch>
              </a:blipFill>
            </p:spPr>
            <p:txBody>
              <a:bodyPr/>
              <a:lstStyle/>
              <a:p>
                <a:r>
                  <a:rPr lang="es-AR">
                    <a:noFill/>
                  </a:rPr>
                  <a:t> </a:t>
                </a:r>
              </a:p>
            </p:txBody>
          </p:sp>
        </mc:Fallback>
      </mc:AlternateContent>
      <p:grpSp>
        <p:nvGrpSpPr>
          <p:cNvPr id="55" name="54 Grupo"/>
          <p:cNvGrpSpPr/>
          <p:nvPr/>
        </p:nvGrpSpPr>
        <p:grpSpPr>
          <a:xfrm>
            <a:off x="5060437" y="2900689"/>
            <a:ext cx="2483363" cy="1328411"/>
            <a:chOff x="4982540" y="2900689"/>
            <a:chExt cx="2483363" cy="1328411"/>
          </a:xfrm>
        </p:grpSpPr>
        <p:sp>
          <p:nvSpPr>
            <p:cNvPr id="34" name="33 Rectángulo"/>
            <p:cNvSpPr/>
            <p:nvPr/>
          </p:nvSpPr>
          <p:spPr>
            <a:xfrm>
              <a:off x="5178224" y="3797300"/>
              <a:ext cx="2060776" cy="76200"/>
            </a:xfrm>
            <a:prstGeom prst="rect">
              <a:avLst/>
            </a:prstGeom>
            <a:blipFill>
              <a:blip r:embed="rId8"/>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34 Rectángulo"/>
            <p:cNvSpPr/>
            <p:nvPr/>
          </p:nvSpPr>
          <p:spPr>
            <a:xfrm>
              <a:off x="5875783" y="3416300"/>
              <a:ext cx="728115" cy="368300"/>
            </a:xfrm>
            <a:prstGeom prst="rect">
              <a:avLst/>
            </a:prstGeom>
            <a:pattFill prst="ltUpDiag">
              <a:fgClr>
                <a:schemeClr val="accent1"/>
              </a:fgClr>
              <a:bgClr>
                <a:schemeClr val="bg1"/>
              </a:bgClr>
            </a:patt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6" name="35 Conector recto de flecha"/>
            <p:cNvCxnSpPr/>
            <p:nvPr/>
          </p:nvCxnSpPr>
          <p:spPr>
            <a:xfrm>
              <a:off x="6239840" y="3600450"/>
              <a:ext cx="88359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p:nvPr/>
          </p:nvCxnSpPr>
          <p:spPr>
            <a:xfrm flipH="1">
              <a:off x="4982540" y="3746500"/>
              <a:ext cx="88359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flipV="1">
              <a:off x="6056636" y="3162300"/>
              <a:ext cx="0" cy="6223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a:off x="6234436" y="3606800"/>
              <a:ext cx="0" cy="6223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a:off x="6603898" y="3162300"/>
              <a:ext cx="6351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42 Rectángulo"/>
                <p:cNvSpPr/>
                <p:nvPr/>
              </p:nvSpPr>
              <p:spPr>
                <a:xfrm>
                  <a:off x="5684283" y="3047999"/>
                  <a:ext cx="312906" cy="2821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100" b="0" i="1" smtClean="0">
                                <a:latin typeface="Cambria Math" panose="02040503050406030204" pitchFamily="18" charset="0"/>
                              </a:rPr>
                            </m:ctrlPr>
                          </m:accPr>
                          <m:e>
                            <m:r>
                              <m:rPr>
                                <m:sty m:val="p"/>
                              </m:rPr>
                              <a:rPr lang="es-AR" sz="1100" b="0" i="0" smtClean="0">
                                <a:latin typeface="Cambria Math"/>
                              </a:rPr>
                              <m:t>N</m:t>
                            </m:r>
                          </m:e>
                        </m:acc>
                      </m:oMath>
                    </m:oMathPara>
                  </a14:m>
                  <a:endParaRPr lang="es-AR" sz="1100" dirty="0"/>
                </a:p>
              </p:txBody>
            </p:sp>
          </mc:Choice>
          <mc:Fallback xmlns="">
            <p:sp>
              <p:nvSpPr>
                <p:cNvPr id="43" name="42 Rectángulo"/>
                <p:cNvSpPr>
                  <a:spLocks noRot="1" noChangeAspect="1" noMove="1" noResize="1" noEditPoints="1" noAdjustHandles="1" noChangeArrowheads="1" noChangeShapeType="1" noTextEdit="1"/>
                </p:cNvSpPr>
                <p:nvPr/>
              </p:nvSpPr>
              <p:spPr>
                <a:xfrm>
                  <a:off x="5684283" y="3047999"/>
                  <a:ext cx="312906" cy="282193"/>
                </a:xfrm>
                <a:prstGeom prst="rect">
                  <a:avLst/>
                </a:prstGeom>
                <a:blipFill rotWithShape="1">
                  <a:blip r:embed="rId1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4" name="43 Rectángulo"/>
                <p:cNvSpPr/>
                <p:nvPr/>
              </p:nvSpPr>
              <p:spPr>
                <a:xfrm>
                  <a:off x="6684427" y="3318257"/>
                  <a:ext cx="292067" cy="2821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100" b="0" i="1" smtClean="0">
                                <a:latin typeface="Cambria Math" panose="02040503050406030204" pitchFamily="18" charset="0"/>
                              </a:rPr>
                            </m:ctrlPr>
                          </m:accPr>
                          <m:e>
                            <m:r>
                              <m:rPr>
                                <m:sty m:val="p"/>
                              </m:rPr>
                              <a:rPr lang="es-AR" sz="1100" b="0" i="0" smtClean="0">
                                <a:latin typeface="Cambria Math"/>
                              </a:rPr>
                              <m:t>F</m:t>
                            </m:r>
                          </m:e>
                        </m:acc>
                      </m:oMath>
                    </m:oMathPara>
                  </a14:m>
                  <a:endParaRPr lang="es-AR" sz="1100" dirty="0"/>
                </a:p>
              </p:txBody>
            </p:sp>
          </mc:Choice>
          <mc:Fallback xmlns="">
            <p:sp>
              <p:nvSpPr>
                <p:cNvPr id="44" name="43 Rectángulo"/>
                <p:cNvSpPr>
                  <a:spLocks noRot="1" noChangeAspect="1" noMove="1" noResize="1" noEditPoints="1" noAdjustHandles="1" noChangeArrowheads="1" noChangeShapeType="1" noTextEdit="1"/>
                </p:cNvSpPr>
                <p:nvPr/>
              </p:nvSpPr>
              <p:spPr>
                <a:xfrm>
                  <a:off x="6684427" y="3318257"/>
                  <a:ext cx="292067" cy="282193"/>
                </a:xfrm>
                <a:prstGeom prst="rect">
                  <a:avLst/>
                </a:prstGeom>
                <a:blipFill rotWithShape="1">
                  <a:blip r:embed="rId1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7" name="46 Rectángulo"/>
                <p:cNvSpPr/>
                <p:nvPr/>
              </p:nvSpPr>
              <p:spPr>
                <a:xfrm>
                  <a:off x="5849090" y="3946907"/>
                  <a:ext cx="296876" cy="2821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100" b="0" i="1" smtClean="0">
                                <a:latin typeface="Cambria Math" panose="02040503050406030204" pitchFamily="18" charset="0"/>
                              </a:rPr>
                            </m:ctrlPr>
                          </m:accPr>
                          <m:e>
                            <m:r>
                              <m:rPr>
                                <m:sty m:val="p"/>
                              </m:rPr>
                              <a:rPr lang="es-AR" sz="1100" b="0" i="0" smtClean="0">
                                <a:latin typeface="Cambria Math"/>
                              </a:rPr>
                              <m:t>P</m:t>
                            </m:r>
                          </m:e>
                        </m:acc>
                      </m:oMath>
                    </m:oMathPara>
                  </a14:m>
                  <a:endParaRPr lang="es-AR" sz="1100" dirty="0"/>
                </a:p>
              </p:txBody>
            </p:sp>
          </mc:Choice>
          <mc:Fallback xmlns="">
            <p:sp>
              <p:nvSpPr>
                <p:cNvPr id="47" name="46 Rectángulo"/>
                <p:cNvSpPr>
                  <a:spLocks noRot="1" noChangeAspect="1" noMove="1" noResize="1" noEditPoints="1" noAdjustHandles="1" noChangeArrowheads="1" noChangeShapeType="1" noTextEdit="1"/>
                </p:cNvSpPr>
                <p:nvPr/>
              </p:nvSpPr>
              <p:spPr>
                <a:xfrm>
                  <a:off x="5849090" y="3946907"/>
                  <a:ext cx="296876" cy="282193"/>
                </a:xfrm>
                <a:prstGeom prst="rect">
                  <a:avLst/>
                </a:prstGeom>
                <a:blipFill rotWithShape="1">
                  <a:blip r:embed="rId1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9" name="48 Rectángulo"/>
                <p:cNvSpPr/>
                <p:nvPr/>
              </p:nvSpPr>
              <p:spPr>
                <a:xfrm>
                  <a:off x="4985282" y="3445509"/>
                  <a:ext cx="419730" cy="2821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100" b="0" i="1" smtClean="0">
                                <a:latin typeface="Cambria Math" panose="02040503050406030204" pitchFamily="18" charset="0"/>
                              </a:rPr>
                            </m:ctrlPr>
                          </m:accPr>
                          <m:e>
                            <m:sSub>
                              <m:sSubPr>
                                <m:ctrlPr>
                                  <a:rPr lang="es-AR" sz="1100" b="0" i="1" smtClean="0">
                                    <a:latin typeface="Cambria Math" panose="02040503050406030204" pitchFamily="18" charset="0"/>
                                  </a:rPr>
                                </m:ctrlPr>
                              </m:sSubPr>
                              <m:e>
                                <m:r>
                                  <m:rPr>
                                    <m:sty m:val="p"/>
                                  </m:rPr>
                                  <a:rPr lang="es-AR" sz="1100" b="0" i="0" smtClean="0">
                                    <a:latin typeface="Cambria Math"/>
                                  </a:rPr>
                                  <m:t>F</m:t>
                                </m:r>
                              </m:e>
                              <m:sub>
                                <m:r>
                                  <m:rPr>
                                    <m:sty m:val="p"/>
                                  </m:rPr>
                                  <a:rPr lang="es-AR" sz="1100" b="0" i="0" smtClean="0">
                                    <a:latin typeface="Cambria Math"/>
                                  </a:rPr>
                                  <m:t>Rc</m:t>
                                </m:r>
                              </m:sub>
                            </m:sSub>
                          </m:e>
                        </m:acc>
                      </m:oMath>
                    </m:oMathPara>
                  </a14:m>
                  <a:endParaRPr lang="es-AR" sz="1100" dirty="0"/>
                </a:p>
              </p:txBody>
            </p:sp>
          </mc:Choice>
          <mc:Fallback xmlns="">
            <p:sp>
              <p:nvSpPr>
                <p:cNvPr id="49" name="48 Rectángulo"/>
                <p:cNvSpPr>
                  <a:spLocks noRot="1" noChangeAspect="1" noMove="1" noResize="1" noEditPoints="1" noAdjustHandles="1" noChangeArrowheads="1" noChangeShapeType="1" noTextEdit="1"/>
                </p:cNvSpPr>
                <p:nvPr/>
              </p:nvSpPr>
              <p:spPr>
                <a:xfrm>
                  <a:off x="4985282" y="3445509"/>
                  <a:ext cx="419730" cy="282193"/>
                </a:xfrm>
                <a:prstGeom prst="rect">
                  <a:avLst/>
                </a:prstGeom>
                <a:blipFill rotWithShape="1">
                  <a:blip r:embed="rId18"/>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3" name="52 Rectángulo"/>
                <p:cNvSpPr/>
                <p:nvPr/>
              </p:nvSpPr>
              <p:spPr>
                <a:xfrm>
                  <a:off x="6338671" y="2900689"/>
                  <a:ext cx="1127232" cy="26161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s-AR" sz="1100" b="1" i="0" smtClean="0">
                            <a:latin typeface="Cambria Math"/>
                          </a:rPr>
                          <m:t>𝐌𝐎𝐕𝐈𝐌𝐈𝐄𝐍𝐓𝐎</m:t>
                        </m:r>
                      </m:oMath>
                    </m:oMathPara>
                  </a14:m>
                  <a:endParaRPr lang="es-AR" sz="1100" b="1" dirty="0"/>
                </a:p>
              </p:txBody>
            </p:sp>
          </mc:Choice>
          <mc:Fallback xmlns="">
            <p:sp>
              <p:nvSpPr>
                <p:cNvPr id="53" name="52 Rectángulo"/>
                <p:cNvSpPr>
                  <a:spLocks noRot="1" noChangeAspect="1" noMove="1" noResize="1" noEditPoints="1" noAdjustHandles="1" noChangeArrowheads="1" noChangeShapeType="1" noTextEdit="1"/>
                </p:cNvSpPr>
                <p:nvPr/>
              </p:nvSpPr>
              <p:spPr>
                <a:xfrm>
                  <a:off x="6338671" y="2900689"/>
                  <a:ext cx="1127232" cy="261610"/>
                </a:xfrm>
                <a:prstGeom prst="rect">
                  <a:avLst/>
                </a:prstGeom>
                <a:blipFill rotWithShape="1">
                  <a:blip r:embed="rId19"/>
                  <a:stretch>
                    <a:fillRect/>
                  </a:stretch>
                </a:blipFill>
              </p:spPr>
              <p:txBody>
                <a:bodyPr/>
                <a:lstStyle/>
                <a:p>
                  <a:r>
                    <a:rPr lang="es-AR">
                      <a:noFill/>
                    </a:rPr>
                    <a:t> </a:t>
                  </a:r>
                </a:p>
              </p:txBody>
            </p:sp>
          </mc:Fallback>
        </mc:AlternateContent>
      </p:grpSp>
    </p:spTree>
    <p:extLst>
      <p:ext uri="{BB962C8B-B14F-4D97-AF65-F5344CB8AC3E}">
        <p14:creationId xmlns:p14="http://schemas.microsoft.com/office/powerpoint/2010/main" val="197701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2 – DINÁMICA DE LA PARTÍCULA</a:t>
            </a:r>
            <a:br>
              <a:rPr lang="es-ES" dirty="0"/>
            </a:br>
            <a:r>
              <a:rPr lang="es-ES" dirty="0"/>
              <a:t>Trabajo y energía (1 de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s-ES" sz="1800" dirty="0"/>
                  <a:t>El trabajo involucra dos cosas: fuerzas y desplazamientos. Si para empujar al automóvil aplicamos una fuerza mayor, haremos más trabajo; y también haremos más trabajo si el desplazamiento fuera mayor. Podemos entonces decir que para que haya trabajo, se necesitan dos cosas: </a:t>
                </a:r>
              </a:p>
              <a:p>
                <a:pPr lvl="1"/>
                <a:r>
                  <a:rPr lang="es-ES" sz="1800" dirty="0"/>
                  <a:t>Debe existir una fuerza </a:t>
                </a:r>
              </a:p>
              <a:p>
                <a:pPr lvl="1"/>
                <a:r>
                  <a:rPr lang="es-ES" sz="1800" dirty="0"/>
                  <a:t>La Fuerza tiene que trasladar </a:t>
                </a:r>
                <a:br>
                  <a:rPr lang="es-ES" sz="1800" dirty="0"/>
                </a:br>
                <a:r>
                  <a:rPr lang="es-ES" sz="1800" dirty="0"/>
                  <a:t>su punto de aplicación.</a:t>
                </a:r>
              </a:p>
              <a:p>
                <a:endParaRPr lang="es-ES" sz="2000" dirty="0"/>
              </a:p>
              <a:p>
                <a:r>
                  <a:rPr lang="es-ES" sz="1800" dirty="0"/>
                  <a:t>El trabajo se lo denota con la letra </a:t>
                </a:r>
                <a14:m>
                  <m:oMath xmlns:m="http://schemas.openxmlformats.org/officeDocument/2006/math">
                    <m:r>
                      <m:rPr>
                        <m:sty m:val="p"/>
                      </m:rPr>
                      <a:rPr lang="es-ES" sz="1800">
                        <a:latin typeface="Cambria Math"/>
                      </a:rPr>
                      <m:t>W</m:t>
                    </m:r>
                  </m:oMath>
                </a14:m>
                <a:r>
                  <a:rPr lang="es-ES" sz="1800" dirty="0"/>
                  <a:t> </a:t>
                </a:r>
              </a:p>
              <a:p>
                <a:pPr>
                  <a:lnSpc>
                    <a:spcPct val="160000"/>
                  </a:lnSpc>
                </a:pPr>
                <a:r>
                  <a:rPr lang="es-ES" sz="1800" dirty="0"/>
                  <a:t>Se lo define como:    	</a:t>
                </a:r>
                <a14:m>
                  <m:oMath xmlns:m="http://schemas.openxmlformats.org/officeDocument/2006/math">
                    <m:r>
                      <m:rPr>
                        <m:sty m:val="p"/>
                      </m:rPr>
                      <a:rPr lang="es-ES" sz="1800" i="0">
                        <a:latin typeface="Cambria Math"/>
                      </a:rPr>
                      <m:t>W</m:t>
                    </m:r>
                    <m:r>
                      <a:rPr lang="es-ES" sz="1800" i="0">
                        <a:latin typeface="Cambria Math"/>
                      </a:rPr>
                      <m:t>=</m:t>
                    </m:r>
                    <m:d>
                      <m:dPr>
                        <m:ctrlPr>
                          <a:rPr lang="es-AR" sz="1800" b="0" i="1" smtClean="0">
                            <a:latin typeface="Cambria Math" panose="02040503050406030204" pitchFamily="18" charset="0"/>
                          </a:rPr>
                        </m:ctrlPr>
                      </m:dPr>
                      <m:e>
                        <m:r>
                          <m:rPr>
                            <m:sty m:val="p"/>
                          </m:rPr>
                          <a:rPr lang="es-AR" sz="1800" i="0" smtClean="0">
                            <a:latin typeface="Cambria Math"/>
                          </a:rPr>
                          <m:t>F</m:t>
                        </m:r>
                        <m:r>
                          <a:rPr lang="es-ES" sz="1800" i="0">
                            <a:latin typeface="Cambria Math"/>
                          </a:rPr>
                          <m:t>∗</m:t>
                        </m:r>
                        <m:r>
                          <m:rPr>
                            <m:sty m:val="p"/>
                          </m:rPr>
                          <a:rPr lang="es-ES" sz="1800" i="0">
                            <a:latin typeface="Cambria Math"/>
                          </a:rPr>
                          <m:t>cos</m:t>
                        </m:r>
                        <m:r>
                          <a:rPr lang="es-ES" sz="1800" i="0">
                            <a:latin typeface="Cambria Math"/>
                            <a:ea typeface="Cambria Math"/>
                          </a:rPr>
                          <m:t>∅</m:t>
                        </m:r>
                      </m:e>
                    </m:d>
                    <m:r>
                      <a:rPr lang="es-AR" sz="1800" b="0" i="0" smtClean="0">
                        <a:latin typeface="Cambria Math"/>
                      </a:rPr>
                      <m:t>∗</m:t>
                    </m:r>
                    <m:sSub>
                      <m:sSubPr>
                        <m:ctrlPr>
                          <a:rPr lang="es-AR" sz="1800" b="0" i="1" smtClean="0">
                            <a:latin typeface="Cambria Math" panose="02040503050406030204" pitchFamily="18" charset="0"/>
                          </a:rPr>
                        </m:ctrlPr>
                      </m:sSubPr>
                      <m:e>
                        <m:r>
                          <a:rPr lang="es-AR" sz="1800" b="0" i="0" smtClean="0">
                            <a:latin typeface="Cambria Math"/>
                            <a:ea typeface="Cambria Math"/>
                          </a:rPr>
                          <m:t>∆</m:t>
                        </m:r>
                      </m:e>
                      <m:sub>
                        <m:r>
                          <m:rPr>
                            <m:sty m:val="p"/>
                          </m:rPr>
                          <a:rPr lang="es-AR" sz="1800" b="0" i="0" smtClean="0">
                            <a:latin typeface="Cambria Math"/>
                          </a:rPr>
                          <m:t>r</m:t>
                        </m:r>
                      </m:sub>
                    </m:sSub>
                    <m:r>
                      <a:rPr lang="es-AR" sz="1800" i="0">
                        <a:latin typeface="Cambria Math"/>
                      </a:rPr>
                      <m:t>=</m:t>
                    </m:r>
                    <m:sSub>
                      <m:sSubPr>
                        <m:ctrlPr>
                          <a:rPr lang="es-AR" sz="1800" i="1" smtClean="0">
                            <a:latin typeface="Cambria Math" panose="02040503050406030204" pitchFamily="18" charset="0"/>
                          </a:rPr>
                        </m:ctrlPr>
                      </m:sSubPr>
                      <m:e>
                        <m:r>
                          <m:rPr>
                            <m:sty m:val="p"/>
                          </m:rPr>
                          <a:rPr lang="es-AR" sz="1800" b="0" i="0" smtClean="0">
                            <a:latin typeface="Cambria Math"/>
                          </a:rPr>
                          <m:t>F</m:t>
                        </m:r>
                      </m:e>
                      <m:sub>
                        <m:r>
                          <m:rPr>
                            <m:sty m:val="p"/>
                          </m:rPr>
                          <a:rPr lang="es-AR" sz="1800" b="0" i="0" smtClean="0">
                            <a:latin typeface="Cambria Math"/>
                            <a:ea typeface="Cambria Math"/>
                          </a:rPr>
                          <m:t>x</m:t>
                        </m:r>
                      </m:sub>
                    </m:sSub>
                    <m:r>
                      <a:rPr lang="es-AR" sz="1800" i="0">
                        <a:latin typeface="Cambria Math"/>
                      </a:rPr>
                      <m:t>∗</m:t>
                    </m:r>
                    <m:sSub>
                      <m:sSubPr>
                        <m:ctrlPr>
                          <a:rPr lang="es-AR" sz="1800" i="1">
                            <a:latin typeface="Cambria Math" panose="02040503050406030204" pitchFamily="18" charset="0"/>
                          </a:rPr>
                        </m:ctrlPr>
                      </m:sSubPr>
                      <m:e>
                        <m:r>
                          <a:rPr lang="es-AR" sz="1800" i="0">
                            <a:latin typeface="Cambria Math"/>
                            <a:ea typeface="Cambria Math"/>
                          </a:rPr>
                          <m:t>∆</m:t>
                        </m:r>
                      </m:e>
                      <m:sub>
                        <m:r>
                          <m:rPr>
                            <m:sty m:val="p"/>
                          </m:rPr>
                          <a:rPr lang="es-AR" sz="1800" i="0">
                            <a:latin typeface="Cambria Math"/>
                          </a:rPr>
                          <m:t>r</m:t>
                        </m:r>
                      </m:sub>
                    </m:sSub>
                  </m:oMath>
                </a14:m>
                <a:r>
                  <a:rPr lang="es-AR" sz="1800" dirty="0"/>
                  <a:t>    	(1)</a:t>
                </a:r>
                <a:br>
                  <a:rPr lang="es-AR" sz="1800" dirty="0"/>
                </a:br>
                <a:r>
                  <a:rPr lang="es-AR" sz="1800" dirty="0"/>
                  <a:t>			</a:t>
                </a:r>
                <a14:m>
                  <m:oMath xmlns:m="http://schemas.openxmlformats.org/officeDocument/2006/math">
                    <m:r>
                      <m:rPr>
                        <m:sty m:val="p"/>
                      </m:rPr>
                      <a:rPr lang="es-ES" sz="1800">
                        <a:latin typeface="Cambria Math"/>
                      </a:rPr>
                      <m:t>W</m:t>
                    </m:r>
                    <m:r>
                      <a:rPr lang="es-ES" sz="1800">
                        <a:latin typeface="Cambria Math"/>
                      </a:rPr>
                      <m:t>=</m:t>
                    </m:r>
                    <m:acc>
                      <m:accPr>
                        <m:chr m:val="⃗"/>
                        <m:ctrlPr>
                          <a:rPr lang="es-ES" sz="1800" i="1" smtClean="0">
                            <a:latin typeface="Cambria Math" panose="02040503050406030204" pitchFamily="18" charset="0"/>
                          </a:rPr>
                        </m:ctrlPr>
                      </m:accPr>
                      <m:e>
                        <m:r>
                          <a:rPr lang="es-AR" sz="1800" b="0" i="1" smtClean="0">
                            <a:latin typeface="Cambria Math"/>
                          </a:rPr>
                          <m:t>𝐹</m:t>
                        </m:r>
                      </m:e>
                    </m:acc>
                    <m:nary>
                      <m:naryPr>
                        <m:chr m:val="⨀"/>
                        <m:subHide m:val="on"/>
                        <m:supHide m:val="on"/>
                        <m:ctrlPr>
                          <a:rPr lang="es-ES" sz="1800" b="0" i="1" smtClean="0">
                            <a:latin typeface="Cambria Math" panose="02040503050406030204" pitchFamily="18" charset="0"/>
                            <a:ea typeface="Cambria Math"/>
                          </a:rPr>
                        </m:ctrlPr>
                      </m:naryPr>
                      <m:sub/>
                      <m:sup/>
                      <m:e>
                        <m:acc>
                          <m:accPr>
                            <m:chr m:val="⃗"/>
                            <m:ctrlPr>
                              <a:rPr lang="es-AR" sz="1800" b="0" i="1" smtClean="0">
                                <a:latin typeface="Cambria Math" panose="02040503050406030204" pitchFamily="18" charset="0"/>
                                <a:ea typeface="Cambria Math"/>
                              </a:rPr>
                            </m:ctrlPr>
                          </m:accPr>
                          <m:e>
                            <m:sSub>
                              <m:sSubPr>
                                <m:ctrlPr>
                                  <a:rPr lang="es-AR" sz="1800" i="1">
                                    <a:latin typeface="Cambria Math" panose="02040503050406030204" pitchFamily="18" charset="0"/>
                                  </a:rPr>
                                </m:ctrlPr>
                              </m:sSubPr>
                              <m:e>
                                <m:r>
                                  <a:rPr lang="es-AR" sz="1800">
                                    <a:latin typeface="Cambria Math"/>
                                    <a:ea typeface="Cambria Math"/>
                                  </a:rPr>
                                  <m:t>∆</m:t>
                                </m:r>
                              </m:e>
                              <m:sub>
                                <m:r>
                                  <m:rPr>
                                    <m:sty m:val="p"/>
                                  </m:rPr>
                                  <a:rPr lang="es-AR" sz="1800">
                                    <a:latin typeface="Cambria Math"/>
                                  </a:rPr>
                                  <m:t>r</m:t>
                                </m:r>
                              </m:sub>
                            </m:sSub>
                          </m:e>
                        </m:acc>
                      </m:e>
                    </m:nary>
                    <m:r>
                      <a:rPr lang="es-AR" sz="1800" b="0" i="1" smtClean="0">
                        <a:latin typeface="Cambria Math"/>
                        <a:ea typeface="Cambria Math"/>
                      </a:rPr>
                      <m:t> </m:t>
                    </m:r>
                  </m:oMath>
                </a14:m>
                <a:r>
                  <a:rPr lang="es-ES" sz="1800" dirty="0"/>
                  <a:t>			(2)</a:t>
                </a:r>
              </a:p>
              <a:p>
                <a:r>
                  <a:rPr lang="es-ES" sz="1800" dirty="0"/>
                  <a:t>Si quisiéramos buscar una ecuación para darle generalidad a la expresión del trabajo deberíamos recurrir a las técnicas del cálculo infinitesimal.</a:t>
                </a:r>
              </a:p>
              <a:p>
                <a:pPr marL="0" indent="0">
                  <a:buNone/>
                </a:pPr>
                <a:r>
                  <a:rPr lang="es-ES" sz="1800" dirty="0"/>
                  <a:t>			 </a:t>
                </a:r>
                <a14:m>
                  <m:oMath xmlns:m="http://schemas.openxmlformats.org/officeDocument/2006/math">
                    <m:sSub>
                      <m:sSubPr>
                        <m:ctrlPr>
                          <a:rPr lang="es-ES" sz="1800" i="1">
                            <a:latin typeface="Cambria Math" panose="02040503050406030204" pitchFamily="18" charset="0"/>
                          </a:rPr>
                        </m:ctrlPr>
                      </m:sSubPr>
                      <m:e>
                        <m:r>
                          <a:rPr lang="es-ES" sz="1800">
                            <a:latin typeface="Cambria Math"/>
                          </a:rPr>
                          <m:t>𝑊</m:t>
                        </m:r>
                      </m:e>
                      <m:sub>
                        <m:r>
                          <a:rPr lang="es-ES" sz="1800" smtClean="0">
                            <a:latin typeface="Cambria Math"/>
                          </a:rPr>
                          <m:t>𝐴𝐵</m:t>
                        </m:r>
                      </m:sub>
                    </m:sSub>
                    <m:r>
                      <a:rPr lang="es-ES" sz="1800">
                        <a:latin typeface="Cambria Math"/>
                      </a:rPr>
                      <m:t>=</m:t>
                    </m:r>
                    <m:func>
                      <m:funcPr>
                        <m:ctrlPr>
                          <a:rPr lang="es-ES" sz="1800" i="1">
                            <a:latin typeface="Cambria Math" panose="02040503050406030204" pitchFamily="18" charset="0"/>
                          </a:rPr>
                        </m:ctrlPr>
                      </m:funcPr>
                      <m:fName>
                        <m:limLow>
                          <m:limLowPr>
                            <m:ctrlPr>
                              <a:rPr lang="es-ES" sz="1800" i="1">
                                <a:latin typeface="Cambria Math" panose="02040503050406030204" pitchFamily="18" charset="0"/>
                              </a:rPr>
                            </m:ctrlPr>
                          </m:limLowPr>
                          <m:e>
                            <m:r>
                              <m:rPr>
                                <m:sty m:val="p"/>
                              </m:rPr>
                              <a:rPr lang="es-ES" sz="1800">
                                <a:latin typeface="Cambria Math"/>
                              </a:rPr>
                              <m:t>lim</m:t>
                            </m:r>
                          </m:e>
                          <m:lim>
                            <m:sSub>
                              <m:sSubPr>
                                <m:ctrlPr>
                                  <a:rPr lang="es-ES" sz="1800" i="1">
                                    <a:latin typeface="Cambria Math" panose="02040503050406030204" pitchFamily="18" charset="0"/>
                                  </a:rPr>
                                </m:ctrlPr>
                              </m:sSubPr>
                              <m:e>
                                <m:r>
                                  <a:rPr lang="es-ES" sz="1800">
                                    <a:latin typeface="Cambria Math"/>
                                  </a:rPr>
                                  <m:t>∆</m:t>
                                </m:r>
                              </m:e>
                              <m:sub>
                                <m:r>
                                  <a:rPr lang="es-ES" sz="1800">
                                    <a:latin typeface="Cambria Math"/>
                                  </a:rPr>
                                  <m:t>𝑙</m:t>
                                </m:r>
                              </m:sub>
                            </m:sSub>
                            <m:r>
                              <a:rPr lang="es-ES" sz="1800">
                                <a:latin typeface="Cambria Math"/>
                              </a:rPr>
                              <m:t>→0</m:t>
                            </m:r>
                          </m:lim>
                        </m:limLow>
                      </m:fName>
                      <m:e>
                        <m:nary>
                          <m:naryPr>
                            <m:chr m:val="∑"/>
                            <m:subHide m:val="on"/>
                            <m:supHide m:val="on"/>
                            <m:ctrlPr>
                              <a:rPr lang="es-ES" sz="1800" i="1">
                                <a:latin typeface="Cambria Math" panose="02040503050406030204" pitchFamily="18" charset="0"/>
                              </a:rPr>
                            </m:ctrlPr>
                          </m:naryPr>
                          <m:sub/>
                          <m:sup/>
                          <m:e>
                            <m:acc>
                              <m:accPr>
                                <m:chr m:val="⃗"/>
                                <m:ctrlPr>
                                  <a:rPr lang="es-ES" sz="1800" i="1">
                                    <a:latin typeface="Cambria Math" panose="02040503050406030204" pitchFamily="18" charset="0"/>
                                  </a:rPr>
                                </m:ctrlPr>
                              </m:accPr>
                              <m:e>
                                <m:sSub>
                                  <m:sSubPr>
                                    <m:ctrlPr>
                                      <a:rPr lang="es-ES" sz="1800" i="1">
                                        <a:latin typeface="Cambria Math" panose="02040503050406030204" pitchFamily="18" charset="0"/>
                                      </a:rPr>
                                    </m:ctrlPr>
                                  </m:sSubPr>
                                  <m:e>
                                    <m:r>
                                      <a:rPr lang="es-ES" sz="1800">
                                        <a:latin typeface="Cambria Math"/>
                                      </a:rPr>
                                      <m:t>𝐹</m:t>
                                    </m:r>
                                  </m:e>
                                  <m:sub>
                                    <m:r>
                                      <a:rPr lang="es-ES" sz="1800">
                                        <a:latin typeface="Cambria Math"/>
                                      </a:rPr>
                                      <m:t>𝑖</m:t>
                                    </m:r>
                                  </m:sub>
                                </m:sSub>
                              </m:e>
                            </m:acc>
                            <m:r>
                              <a:rPr lang="es-ES" sz="1800">
                                <a:latin typeface="Cambria Math"/>
                              </a:rPr>
                              <m:t>∗∆</m:t>
                            </m:r>
                            <m:acc>
                              <m:accPr>
                                <m:chr m:val="⃗"/>
                                <m:ctrlPr>
                                  <a:rPr lang="es-ES" sz="1800" i="1">
                                    <a:latin typeface="Cambria Math" panose="02040503050406030204" pitchFamily="18" charset="0"/>
                                  </a:rPr>
                                </m:ctrlPr>
                              </m:accPr>
                              <m:e>
                                <m:sSub>
                                  <m:sSubPr>
                                    <m:ctrlPr>
                                      <a:rPr lang="es-ES" sz="1800" i="1">
                                        <a:latin typeface="Cambria Math" panose="02040503050406030204" pitchFamily="18" charset="0"/>
                                      </a:rPr>
                                    </m:ctrlPr>
                                  </m:sSubPr>
                                  <m:e>
                                    <m:r>
                                      <a:rPr lang="es-AR" sz="1800" b="0" i="1" smtClean="0">
                                        <a:latin typeface="Cambria Math"/>
                                      </a:rPr>
                                      <m:t>𝑟</m:t>
                                    </m:r>
                                  </m:e>
                                  <m:sub>
                                    <m:r>
                                      <a:rPr lang="es-ES" sz="1800">
                                        <a:latin typeface="Cambria Math"/>
                                      </a:rPr>
                                      <m:t>𝑖</m:t>
                                    </m:r>
                                  </m:sub>
                                </m:sSub>
                              </m:e>
                            </m:acc>
                          </m:e>
                        </m:nary>
                      </m:e>
                    </m:func>
                    <m:r>
                      <a:rPr lang="es-ES" sz="1800">
                        <a:latin typeface="Cambria Math"/>
                      </a:rPr>
                      <m:t>=</m:t>
                    </m:r>
                    <m:nary>
                      <m:naryPr>
                        <m:ctrlPr>
                          <a:rPr lang="es-ES" sz="1800" i="1">
                            <a:latin typeface="Cambria Math" panose="02040503050406030204" pitchFamily="18" charset="0"/>
                          </a:rPr>
                        </m:ctrlPr>
                      </m:naryPr>
                      <m:sub>
                        <m:r>
                          <m:rPr>
                            <m:brk m:alnAt="23"/>
                          </m:rPr>
                          <a:rPr lang="es-ES" sz="1800" i="1">
                            <a:latin typeface="Cambria Math"/>
                          </a:rPr>
                          <m:t>𝐴</m:t>
                        </m:r>
                      </m:sub>
                      <m:sup>
                        <m:r>
                          <a:rPr lang="es-ES" sz="1800" i="1">
                            <a:latin typeface="Cambria Math"/>
                          </a:rPr>
                          <m:t>𝐵</m:t>
                        </m:r>
                      </m:sup>
                      <m:e>
                        <m:acc>
                          <m:accPr>
                            <m:chr m:val="⃗"/>
                            <m:ctrlPr>
                              <a:rPr lang="es-ES" sz="1800" i="1">
                                <a:latin typeface="Cambria Math" panose="02040503050406030204" pitchFamily="18" charset="0"/>
                              </a:rPr>
                            </m:ctrlPr>
                          </m:accPr>
                          <m:e>
                            <m:r>
                              <a:rPr lang="es-ES" sz="1800" i="1">
                                <a:latin typeface="Cambria Math"/>
                              </a:rPr>
                              <m:t>𝐹</m:t>
                            </m:r>
                          </m:e>
                        </m:acc>
                        <m:r>
                          <a:rPr lang="es-ES" sz="1800" i="1">
                            <a:latin typeface="Cambria Math"/>
                          </a:rPr>
                          <m:t>∗</m:t>
                        </m:r>
                        <m:r>
                          <a:rPr lang="es-ES" sz="1800" i="1">
                            <a:latin typeface="Cambria Math"/>
                          </a:rPr>
                          <m:t>𝑑</m:t>
                        </m:r>
                      </m:e>
                    </m:nary>
                    <m:acc>
                      <m:accPr>
                        <m:chr m:val="⃗"/>
                        <m:ctrlPr>
                          <a:rPr lang="es-ES" sz="1800" i="1">
                            <a:latin typeface="Cambria Math" panose="02040503050406030204" pitchFamily="18" charset="0"/>
                          </a:rPr>
                        </m:ctrlPr>
                      </m:accPr>
                      <m:e>
                        <m:r>
                          <a:rPr lang="es-AR" sz="1800" b="0" i="1" smtClean="0">
                            <a:latin typeface="Cambria Math"/>
                          </a:rPr>
                          <m:t>𝑟</m:t>
                        </m:r>
                      </m:e>
                    </m:acc>
                  </m:oMath>
                </a14:m>
                <a:r>
                  <a:rPr lang="es-ES" sz="1800" dirty="0"/>
                  <a:t>	(3)</a:t>
                </a:r>
              </a:p>
              <a:p>
                <a:r>
                  <a:rPr lang="es-ES" sz="1800" dirty="0"/>
                  <a:t>El trabajo (W) es una cantidad escalar; su unidad en el S.I. es </a:t>
                </a:r>
                <a14:m>
                  <m:oMath xmlns:m="http://schemas.openxmlformats.org/officeDocument/2006/math">
                    <m:r>
                      <a:rPr lang="es-ES" sz="1800" b="0" i="1" smtClean="0">
                        <a:latin typeface="Cambria Math"/>
                      </a:rPr>
                      <m:t>𝑁</m:t>
                    </m:r>
                    <m:r>
                      <a:rPr lang="es-ES" sz="1800" i="1">
                        <a:latin typeface="Cambria Math"/>
                      </a:rPr>
                      <m:t>∗</m:t>
                    </m:r>
                    <m:r>
                      <a:rPr lang="es-ES" sz="1800" b="0" i="1" smtClean="0">
                        <a:latin typeface="Cambria Math"/>
                      </a:rPr>
                      <m:t>𝑚</m:t>
                    </m:r>
                  </m:oMath>
                </a14:m>
                <a:r>
                  <a:rPr lang="es-ES" sz="1800" dirty="0"/>
                  <a:t>, expresión que recibe el nombre de joule (J). </a:t>
                </a:r>
                <a14:m>
                  <m:oMath xmlns:m="http://schemas.openxmlformats.org/officeDocument/2006/math">
                    <m:r>
                      <a:rPr lang="es-ES" sz="1800" b="0" i="0" smtClean="0">
                        <a:latin typeface="Cambria Math"/>
                      </a:rPr>
                      <m:t>1</m:t>
                    </m:r>
                    <m:r>
                      <m:rPr>
                        <m:sty m:val="p"/>
                      </m:rPr>
                      <a:rPr lang="es-ES" sz="1800" b="0" i="0" smtClean="0">
                        <a:latin typeface="Cambria Math"/>
                      </a:rPr>
                      <m:t>J</m:t>
                    </m:r>
                    <m:r>
                      <a:rPr lang="es-ES" sz="1800" b="0" i="0" smtClean="0">
                        <a:latin typeface="Cambria Math"/>
                      </a:rPr>
                      <m:t>=1 </m:t>
                    </m:r>
                    <m:r>
                      <a:rPr lang="es-ES" sz="1800" i="1">
                        <a:latin typeface="Cambria Math"/>
                      </a:rPr>
                      <m:t>𝑁</m:t>
                    </m:r>
                    <m:r>
                      <a:rPr lang="es-ES" sz="1800" i="1">
                        <a:latin typeface="Cambria Math"/>
                      </a:rPr>
                      <m:t>∗</m:t>
                    </m:r>
                    <m:r>
                      <a:rPr lang="es-ES" sz="1800" i="1">
                        <a:latin typeface="Cambria Math"/>
                      </a:rPr>
                      <m:t>𝑚</m:t>
                    </m:r>
                  </m:oMath>
                </a14:m>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3"/>
                <a:stretch>
                  <a:fillRect l="-296" t="-875" r="-444" b="-1750"/>
                </a:stretch>
              </a:blipFill>
            </p:spPr>
            <p:txBody>
              <a:bodyPr/>
              <a:lstStyle/>
              <a:p>
                <a:r>
                  <a:rPr lang="es-ES">
                    <a:noFill/>
                  </a:rPr>
                  <a:t> </a:t>
                </a:r>
              </a:p>
            </p:txBody>
          </p:sp>
        </mc:Fallback>
      </mc:AlternateContent>
      <p:grpSp>
        <p:nvGrpSpPr>
          <p:cNvPr id="24" name="23 Grupo"/>
          <p:cNvGrpSpPr/>
          <p:nvPr/>
        </p:nvGrpSpPr>
        <p:grpSpPr>
          <a:xfrm>
            <a:off x="4343400" y="2743200"/>
            <a:ext cx="4601437" cy="1279794"/>
            <a:chOff x="4343400" y="3008504"/>
            <a:chExt cx="4601437" cy="1279794"/>
          </a:xfrm>
        </p:grpSpPr>
        <p:sp>
          <p:nvSpPr>
            <p:cNvPr id="6" name="5 Rectángulo"/>
            <p:cNvSpPr/>
            <p:nvPr/>
          </p:nvSpPr>
          <p:spPr>
            <a:xfrm>
              <a:off x="4343400" y="3810000"/>
              <a:ext cx="3852000" cy="76200"/>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23" name="22 Grupo"/>
            <p:cNvGrpSpPr/>
            <p:nvPr/>
          </p:nvGrpSpPr>
          <p:grpSpPr>
            <a:xfrm>
              <a:off x="4423253" y="3008504"/>
              <a:ext cx="1681147" cy="811583"/>
              <a:chOff x="5003416" y="2971800"/>
              <a:chExt cx="1681147" cy="811583"/>
            </a:xfrm>
          </p:grpSpPr>
          <p:sp>
            <p:nvSpPr>
              <p:cNvPr id="7" name="6 Rectángulo"/>
              <p:cNvSpPr/>
              <p:nvPr/>
            </p:nvSpPr>
            <p:spPr>
              <a:xfrm>
                <a:off x="5003416" y="3392296"/>
                <a:ext cx="728115" cy="368300"/>
              </a:xfrm>
              <a:prstGeom prst="rect">
                <a:avLst/>
              </a:prstGeom>
              <a:pattFill prst="ltUpDiag">
                <a:fgClr>
                  <a:schemeClr val="accent1"/>
                </a:fgClr>
                <a:bgClr>
                  <a:schemeClr val="bg1"/>
                </a:bgClr>
              </a:patt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8" name="7 Conector recto de flecha"/>
              <p:cNvCxnSpPr/>
              <p:nvPr/>
            </p:nvCxnSpPr>
            <p:spPr>
              <a:xfrm>
                <a:off x="5367473" y="3576446"/>
                <a:ext cx="883596" cy="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12 Rectángulo"/>
                  <p:cNvSpPr/>
                  <p:nvPr/>
                </p:nvSpPr>
                <p:spPr>
                  <a:xfrm>
                    <a:off x="5585497" y="2971800"/>
                    <a:ext cx="320921"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b="0" i="1" smtClean="0">
                                  <a:latin typeface="Cambria Math" panose="02040503050406030204" pitchFamily="18" charset="0"/>
                                </a:rPr>
                              </m:ctrlPr>
                            </m:accPr>
                            <m:e>
                              <m:r>
                                <m:rPr>
                                  <m:sty m:val="p"/>
                                </m:rPr>
                                <a:rPr lang="es-AR" sz="1400" b="0" i="0" smtClean="0">
                                  <a:latin typeface="Cambria Math"/>
                                </a:rPr>
                                <m:t>F</m:t>
                              </m:r>
                            </m:e>
                          </m:acc>
                        </m:oMath>
                      </m:oMathPara>
                    </a14:m>
                    <a:endParaRPr lang="es-AR" sz="1400" dirty="0"/>
                  </a:p>
                </p:txBody>
              </p:sp>
            </mc:Choice>
            <mc:Fallback xmlns="">
              <p:sp>
                <p:nvSpPr>
                  <p:cNvPr id="13" name="12 Rectángulo"/>
                  <p:cNvSpPr>
                    <a:spLocks noRot="1" noChangeAspect="1" noMove="1" noResize="1" noEditPoints="1" noAdjustHandles="1" noChangeArrowheads="1" noChangeShapeType="1" noTextEdit="1"/>
                  </p:cNvSpPr>
                  <p:nvPr/>
                </p:nvSpPr>
                <p:spPr>
                  <a:xfrm>
                    <a:off x="5585497" y="2971800"/>
                    <a:ext cx="320921" cy="333938"/>
                  </a:xfrm>
                  <a:prstGeom prst="rect">
                    <a:avLst/>
                  </a:prstGeom>
                  <a:blipFill rotWithShape="1">
                    <a:blip r:embed="rId5"/>
                    <a:stretch>
                      <a:fillRect/>
                    </a:stretch>
                  </a:blipFill>
                </p:spPr>
                <p:txBody>
                  <a:bodyPr/>
                  <a:lstStyle/>
                  <a:p>
                    <a:r>
                      <a:rPr lang="es-AR">
                        <a:noFill/>
                      </a:rPr>
                      <a:t> </a:t>
                    </a:r>
                  </a:p>
                </p:txBody>
              </p:sp>
            </mc:Fallback>
          </mc:AlternateContent>
          <p:cxnSp>
            <p:nvCxnSpPr>
              <p:cNvPr id="16" name="15 Conector recto de flecha"/>
              <p:cNvCxnSpPr/>
              <p:nvPr/>
            </p:nvCxnSpPr>
            <p:spPr>
              <a:xfrm flipV="1">
                <a:off x="5372100" y="2971800"/>
                <a:ext cx="883596" cy="6096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V="1">
                <a:off x="6246442" y="2985896"/>
                <a:ext cx="0" cy="60464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18 Arco"/>
              <p:cNvSpPr/>
              <p:nvPr/>
            </p:nvSpPr>
            <p:spPr>
              <a:xfrm>
                <a:off x="5585497" y="3392296"/>
                <a:ext cx="228401" cy="368300"/>
              </a:xfrm>
              <a:prstGeom prst="arc">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21" name="20 Rectángulo"/>
                  <p:cNvSpPr/>
                  <p:nvPr/>
                </p:nvSpPr>
                <p:spPr>
                  <a:xfrm>
                    <a:off x="6238105" y="2971800"/>
                    <a:ext cx="403700" cy="3586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sSub>
                                <m:sSubPr>
                                  <m:ctrlPr>
                                    <a:rPr lang="es-AR" sz="1400" i="1">
                                      <a:latin typeface="Cambria Math" panose="02040503050406030204" pitchFamily="18" charset="0"/>
                                    </a:rPr>
                                  </m:ctrlPr>
                                </m:sSubPr>
                                <m:e>
                                  <m:r>
                                    <m:rPr>
                                      <m:sty m:val="p"/>
                                    </m:rPr>
                                    <a:rPr lang="es-AR" sz="1400" i="0">
                                      <a:latin typeface="Cambria Math"/>
                                    </a:rPr>
                                    <m:t>F</m:t>
                                  </m:r>
                                </m:e>
                                <m:sub>
                                  <m:r>
                                    <m:rPr>
                                      <m:sty m:val="p"/>
                                    </m:rPr>
                                    <a:rPr lang="es-AR" sz="1400" b="0" i="0" smtClean="0">
                                      <a:latin typeface="Cambria Math"/>
                                    </a:rPr>
                                    <m:t>y</m:t>
                                  </m:r>
                                </m:sub>
                              </m:sSub>
                            </m:e>
                          </m:acc>
                        </m:oMath>
                      </m:oMathPara>
                    </a14:m>
                    <a:endParaRPr lang="es-AR" sz="1400" dirty="0"/>
                  </a:p>
                </p:txBody>
              </p:sp>
            </mc:Choice>
            <mc:Fallback xmlns="">
              <p:sp>
                <p:nvSpPr>
                  <p:cNvPr id="21" name="20 Rectángulo"/>
                  <p:cNvSpPr>
                    <a:spLocks noRot="1" noChangeAspect="1" noMove="1" noResize="1" noEditPoints="1" noAdjustHandles="1" noChangeArrowheads="1" noChangeShapeType="1" noTextEdit="1"/>
                  </p:cNvSpPr>
                  <p:nvPr/>
                </p:nvSpPr>
                <p:spPr>
                  <a:xfrm>
                    <a:off x="6238105" y="2971800"/>
                    <a:ext cx="403700" cy="358688"/>
                  </a:xfrm>
                  <a:prstGeom prst="rect">
                    <a:avLst/>
                  </a:prstGeom>
                  <a:blipFill rotWithShape="1">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2" name="21 Rectángulo"/>
                  <p:cNvSpPr/>
                  <p:nvPr/>
                </p:nvSpPr>
                <p:spPr>
                  <a:xfrm>
                    <a:off x="6266756" y="3449445"/>
                    <a:ext cx="417807"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b="0" i="1" smtClean="0">
                                  <a:latin typeface="Cambria Math" panose="02040503050406030204" pitchFamily="18" charset="0"/>
                                </a:rPr>
                              </m:ctrlPr>
                            </m:accPr>
                            <m:e>
                              <m:sSub>
                                <m:sSubPr>
                                  <m:ctrlPr>
                                    <a:rPr lang="es-AR" sz="1400" b="0" i="1" smtClean="0">
                                      <a:latin typeface="Cambria Math" panose="02040503050406030204" pitchFamily="18" charset="0"/>
                                    </a:rPr>
                                  </m:ctrlPr>
                                </m:sSubPr>
                                <m:e>
                                  <m:r>
                                    <m:rPr>
                                      <m:sty m:val="p"/>
                                    </m:rPr>
                                    <a:rPr lang="es-AR" sz="1400" i="0">
                                      <a:latin typeface="Cambria Math"/>
                                    </a:rPr>
                                    <m:t>F</m:t>
                                  </m:r>
                                </m:e>
                                <m:sub>
                                  <m:r>
                                    <m:rPr>
                                      <m:sty m:val="p"/>
                                    </m:rPr>
                                    <a:rPr lang="es-AR" sz="1400" b="0" i="0" smtClean="0">
                                      <a:latin typeface="Cambria Math"/>
                                    </a:rPr>
                                    <m:t>X</m:t>
                                  </m:r>
                                </m:sub>
                              </m:sSub>
                            </m:e>
                          </m:acc>
                        </m:oMath>
                      </m:oMathPara>
                    </a14:m>
                    <a:endParaRPr lang="es-AR" sz="1400" dirty="0"/>
                  </a:p>
                </p:txBody>
              </p:sp>
            </mc:Choice>
            <mc:Fallback xmlns="">
              <p:sp>
                <p:nvSpPr>
                  <p:cNvPr id="22" name="21 Rectángulo"/>
                  <p:cNvSpPr>
                    <a:spLocks noRot="1" noChangeAspect="1" noMove="1" noResize="1" noEditPoints="1" noAdjustHandles="1" noChangeArrowheads="1" noChangeShapeType="1" noTextEdit="1"/>
                  </p:cNvSpPr>
                  <p:nvPr/>
                </p:nvSpPr>
                <p:spPr>
                  <a:xfrm>
                    <a:off x="6266756" y="3449445"/>
                    <a:ext cx="417807" cy="333938"/>
                  </a:xfrm>
                  <a:prstGeom prst="rect">
                    <a:avLst/>
                  </a:prstGeom>
                  <a:blipFill rotWithShape="1">
                    <a:blip r:embed="rId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0" name="19 Rectángulo"/>
                  <p:cNvSpPr/>
                  <p:nvPr/>
                </p:nvSpPr>
                <p:spPr>
                  <a:xfrm>
                    <a:off x="5707857" y="3246610"/>
                    <a:ext cx="3818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a:latin typeface="Cambria Math"/>
                              <a:ea typeface="Cambria Math"/>
                            </a:rPr>
                            <m:t>∅</m:t>
                          </m:r>
                        </m:oMath>
                      </m:oMathPara>
                    </a14:m>
                    <a:endParaRPr lang="es-AR" dirty="0"/>
                  </a:p>
                </p:txBody>
              </p:sp>
            </mc:Choice>
            <mc:Fallback xmlns="">
              <p:sp>
                <p:nvSpPr>
                  <p:cNvPr id="20" name="19 Rectángulo"/>
                  <p:cNvSpPr>
                    <a:spLocks noRot="1" noChangeAspect="1" noMove="1" noResize="1" noEditPoints="1" noAdjustHandles="1" noChangeArrowheads="1" noChangeShapeType="1" noTextEdit="1"/>
                  </p:cNvSpPr>
                  <p:nvPr/>
                </p:nvSpPr>
                <p:spPr>
                  <a:xfrm>
                    <a:off x="5707857" y="3246610"/>
                    <a:ext cx="381835" cy="369332"/>
                  </a:xfrm>
                  <a:prstGeom prst="rect">
                    <a:avLst/>
                  </a:prstGeom>
                  <a:blipFill rotWithShape="1">
                    <a:blip r:embed="rId8"/>
                    <a:stretch>
                      <a:fillRect/>
                    </a:stretch>
                  </a:blipFill>
                </p:spPr>
                <p:txBody>
                  <a:bodyPr/>
                  <a:lstStyle/>
                  <a:p>
                    <a:r>
                      <a:rPr lang="es-AR">
                        <a:noFill/>
                      </a:rPr>
                      <a:t> </a:t>
                    </a:r>
                  </a:p>
                </p:txBody>
              </p:sp>
            </mc:Fallback>
          </mc:AlternateContent>
        </p:grpSp>
        <p:grpSp>
          <p:nvGrpSpPr>
            <p:cNvPr id="25" name="24 Grupo"/>
            <p:cNvGrpSpPr/>
            <p:nvPr/>
          </p:nvGrpSpPr>
          <p:grpSpPr>
            <a:xfrm>
              <a:off x="7263690" y="3008504"/>
              <a:ext cx="1681147" cy="811583"/>
              <a:chOff x="5003416" y="2971800"/>
              <a:chExt cx="1681147" cy="811583"/>
            </a:xfrm>
          </p:grpSpPr>
          <p:sp>
            <p:nvSpPr>
              <p:cNvPr id="26" name="25 Rectángulo"/>
              <p:cNvSpPr/>
              <p:nvPr/>
            </p:nvSpPr>
            <p:spPr>
              <a:xfrm>
                <a:off x="5003416" y="3392296"/>
                <a:ext cx="728115" cy="368300"/>
              </a:xfrm>
              <a:prstGeom prst="rect">
                <a:avLst/>
              </a:prstGeom>
              <a:pattFill prst="ltUpDiag">
                <a:fgClr>
                  <a:schemeClr val="accent1"/>
                </a:fgClr>
                <a:bgClr>
                  <a:schemeClr val="bg1"/>
                </a:bgClr>
              </a:patt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7" name="26 Conector recto de flecha"/>
              <p:cNvCxnSpPr/>
              <p:nvPr/>
            </p:nvCxnSpPr>
            <p:spPr>
              <a:xfrm>
                <a:off x="5367473" y="3576446"/>
                <a:ext cx="883596" cy="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27 Rectángulo"/>
                  <p:cNvSpPr/>
                  <p:nvPr/>
                </p:nvSpPr>
                <p:spPr>
                  <a:xfrm>
                    <a:off x="5585497" y="2971800"/>
                    <a:ext cx="320921"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b="0" i="1" smtClean="0">
                                  <a:latin typeface="Cambria Math" panose="02040503050406030204" pitchFamily="18" charset="0"/>
                                </a:rPr>
                              </m:ctrlPr>
                            </m:accPr>
                            <m:e>
                              <m:r>
                                <m:rPr>
                                  <m:sty m:val="p"/>
                                </m:rPr>
                                <a:rPr lang="es-AR" sz="1400" b="0" i="0" smtClean="0">
                                  <a:latin typeface="Cambria Math"/>
                                </a:rPr>
                                <m:t>F</m:t>
                              </m:r>
                            </m:e>
                          </m:acc>
                        </m:oMath>
                      </m:oMathPara>
                    </a14:m>
                    <a:endParaRPr lang="es-AR" sz="1400" dirty="0"/>
                  </a:p>
                </p:txBody>
              </p:sp>
            </mc:Choice>
            <mc:Fallback xmlns="">
              <p:sp>
                <p:nvSpPr>
                  <p:cNvPr id="28" name="27 Rectángulo"/>
                  <p:cNvSpPr>
                    <a:spLocks noRot="1" noChangeAspect="1" noMove="1" noResize="1" noEditPoints="1" noAdjustHandles="1" noChangeArrowheads="1" noChangeShapeType="1" noTextEdit="1"/>
                  </p:cNvSpPr>
                  <p:nvPr/>
                </p:nvSpPr>
                <p:spPr>
                  <a:xfrm>
                    <a:off x="5585497" y="2971800"/>
                    <a:ext cx="320921" cy="333938"/>
                  </a:xfrm>
                  <a:prstGeom prst="rect">
                    <a:avLst/>
                  </a:prstGeom>
                  <a:blipFill rotWithShape="1">
                    <a:blip r:embed="rId9"/>
                    <a:stretch>
                      <a:fillRect/>
                    </a:stretch>
                  </a:blipFill>
                </p:spPr>
                <p:txBody>
                  <a:bodyPr/>
                  <a:lstStyle/>
                  <a:p>
                    <a:r>
                      <a:rPr lang="es-AR">
                        <a:noFill/>
                      </a:rPr>
                      <a:t> </a:t>
                    </a:r>
                  </a:p>
                </p:txBody>
              </p:sp>
            </mc:Fallback>
          </mc:AlternateContent>
          <p:cxnSp>
            <p:nvCxnSpPr>
              <p:cNvPr id="29" name="28 Conector recto de flecha"/>
              <p:cNvCxnSpPr/>
              <p:nvPr/>
            </p:nvCxnSpPr>
            <p:spPr>
              <a:xfrm flipV="1">
                <a:off x="5372100" y="2971800"/>
                <a:ext cx="883596" cy="6096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V="1">
                <a:off x="6246442" y="2985896"/>
                <a:ext cx="0" cy="60464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30 Arco"/>
              <p:cNvSpPr/>
              <p:nvPr/>
            </p:nvSpPr>
            <p:spPr>
              <a:xfrm>
                <a:off x="5585497" y="3392296"/>
                <a:ext cx="228401" cy="368300"/>
              </a:xfrm>
              <a:prstGeom prst="arc">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32" name="31 Rectángulo"/>
                  <p:cNvSpPr/>
                  <p:nvPr/>
                </p:nvSpPr>
                <p:spPr>
                  <a:xfrm>
                    <a:off x="6238105" y="2971800"/>
                    <a:ext cx="403700" cy="3586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sSub>
                                <m:sSubPr>
                                  <m:ctrlPr>
                                    <a:rPr lang="es-AR" sz="1400" i="1">
                                      <a:latin typeface="Cambria Math" panose="02040503050406030204" pitchFamily="18" charset="0"/>
                                    </a:rPr>
                                  </m:ctrlPr>
                                </m:sSubPr>
                                <m:e>
                                  <m:r>
                                    <m:rPr>
                                      <m:sty m:val="p"/>
                                    </m:rPr>
                                    <a:rPr lang="es-AR" sz="1400" i="0">
                                      <a:latin typeface="Cambria Math"/>
                                    </a:rPr>
                                    <m:t>F</m:t>
                                  </m:r>
                                </m:e>
                                <m:sub>
                                  <m:r>
                                    <m:rPr>
                                      <m:sty m:val="p"/>
                                    </m:rPr>
                                    <a:rPr lang="es-AR" sz="1400" b="0" i="0" smtClean="0">
                                      <a:latin typeface="Cambria Math"/>
                                    </a:rPr>
                                    <m:t>y</m:t>
                                  </m:r>
                                </m:sub>
                              </m:sSub>
                            </m:e>
                          </m:acc>
                        </m:oMath>
                      </m:oMathPara>
                    </a14:m>
                    <a:endParaRPr lang="es-AR" sz="1400" dirty="0"/>
                  </a:p>
                </p:txBody>
              </p:sp>
            </mc:Choice>
            <mc:Fallback xmlns="">
              <p:sp>
                <p:nvSpPr>
                  <p:cNvPr id="32" name="31 Rectángulo"/>
                  <p:cNvSpPr>
                    <a:spLocks noRot="1" noChangeAspect="1" noMove="1" noResize="1" noEditPoints="1" noAdjustHandles="1" noChangeArrowheads="1" noChangeShapeType="1" noTextEdit="1"/>
                  </p:cNvSpPr>
                  <p:nvPr/>
                </p:nvSpPr>
                <p:spPr>
                  <a:xfrm>
                    <a:off x="6238105" y="2971800"/>
                    <a:ext cx="403700" cy="358688"/>
                  </a:xfrm>
                  <a:prstGeom prst="rect">
                    <a:avLst/>
                  </a:prstGeom>
                  <a:blipFill rotWithShape="1">
                    <a:blip r:embed="rId10"/>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3" name="32 Rectángulo"/>
                  <p:cNvSpPr/>
                  <p:nvPr/>
                </p:nvSpPr>
                <p:spPr>
                  <a:xfrm>
                    <a:off x="6266756" y="3449445"/>
                    <a:ext cx="417807"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b="0" i="1" smtClean="0">
                                  <a:latin typeface="Cambria Math" panose="02040503050406030204" pitchFamily="18" charset="0"/>
                                </a:rPr>
                              </m:ctrlPr>
                            </m:accPr>
                            <m:e>
                              <m:sSub>
                                <m:sSubPr>
                                  <m:ctrlPr>
                                    <a:rPr lang="es-AR" sz="1400" b="0" i="1" smtClean="0">
                                      <a:latin typeface="Cambria Math" panose="02040503050406030204" pitchFamily="18" charset="0"/>
                                    </a:rPr>
                                  </m:ctrlPr>
                                </m:sSubPr>
                                <m:e>
                                  <m:r>
                                    <m:rPr>
                                      <m:sty m:val="p"/>
                                    </m:rPr>
                                    <a:rPr lang="es-AR" sz="1400" i="0">
                                      <a:latin typeface="Cambria Math"/>
                                    </a:rPr>
                                    <m:t>F</m:t>
                                  </m:r>
                                </m:e>
                                <m:sub>
                                  <m:r>
                                    <m:rPr>
                                      <m:sty m:val="p"/>
                                    </m:rPr>
                                    <a:rPr lang="es-AR" sz="1400" b="0" i="0" smtClean="0">
                                      <a:latin typeface="Cambria Math"/>
                                    </a:rPr>
                                    <m:t>X</m:t>
                                  </m:r>
                                </m:sub>
                              </m:sSub>
                            </m:e>
                          </m:acc>
                        </m:oMath>
                      </m:oMathPara>
                    </a14:m>
                    <a:endParaRPr lang="es-AR" sz="1400" dirty="0"/>
                  </a:p>
                </p:txBody>
              </p:sp>
            </mc:Choice>
            <mc:Fallback xmlns="">
              <p:sp>
                <p:nvSpPr>
                  <p:cNvPr id="33" name="32 Rectángulo"/>
                  <p:cNvSpPr>
                    <a:spLocks noRot="1" noChangeAspect="1" noMove="1" noResize="1" noEditPoints="1" noAdjustHandles="1" noChangeArrowheads="1" noChangeShapeType="1" noTextEdit="1"/>
                  </p:cNvSpPr>
                  <p:nvPr/>
                </p:nvSpPr>
                <p:spPr>
                  <a:xfrm>
                    <a:off x="6266756" y="3449445"/>
                    <a:ext cx="417807" cy="333938"/>
                  </a:xfrm>
                  <a:prstGeom prst="rect">
                    <a:avLst/>
                  </a:prstGeom>
                  <a:blipFill rotWithShape="1">
                    <a:blip r:embed="rId11"/>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4" name="33 Rectángulo"/>
                  <p:cNvSpPr/>
                  <p:nvPr/>
                </p:nvSpPr>
                <p:spPr>
                  <a:xfrm>
                    <a:off x="5707857" y="3246610"/>
                    <a:ext cx="3818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a:latin typeface="Cambria Math"/>
                              <a:ea typeface="Cambria Math"/>
                            </a:rPr>
                            <m:t>∅</m:t>
                          </m:r>
                        </m:oMath>
                      </m:oMathPara>
                    </a14:m>
                    <a:endParaRPr lang="es-AR" dirty="0"/>
                  </a:p>
                </p:txBody>
              </p:sp>
            </mc:Choice>
            <mc:Fallback xmlns="">
              <p:sp>
                <p:nvSpPr>
                  <p:cNvPr id="34" name="33 Rectángulo"/>
                  <p:cNvSpPr>
                    <a:spLocks noRot="1" noChangeAspect="1" noMove="1" noResize="1" noEditPoints="1" noAdjustHandles="1" noChangeArrowheads="1" noChangeShapeType="1" noTextEdit="1"/>
                  </p:cNvSpPr>
                  <p:nvPr/>
                </p:nvSpPr>
                <p:spPr>
                  <a:xfrm>
                    <a:off x="5707857" y="3246610"/>
                    <a:ext cx="381835" cy="369332"/>
                  </a:xfrm>
                  <a:prstGeom prst="rect">
                    <a:avLst/>
                  </a:prstGeom>
                  <a:blipFill rotWithShape="1">
                    <a:blip r:embed="rId12"/>
                    <a:stretch>
                      <a:fillRect/>
                    </a:stretch>
                  </a:blipFill>
                </p:spPr>
                <p:txBody>
                  <a:bodyPr/>
                  <a:lstStyle/>
                  <a:p>
                    <a:r>
                      <a:rPr lang="es-AR">
                        <a:noFill/>
                      </a:rPr>
                      <a:t> </a:t>
                    </a:r>
                  </a:p>
                </p:txBody>
              </p:sp>
            </mc:Fallback>
          </mc:AlternateContent>
        </p:grpSp>
        <p:cxnSp>
          <p:nvCxnSpPr>
            <p:cNvPr id="36" name="35 Conector recto de flecha"/>
            <p:cNvCxnSpPr/>
            <p:nvPr/>
          </p:nvCxnSpPr>
          <p:spPr>
            <a:xfrm>
              <a:off x="4743792" y="4051764"/>
              <a:ext cx="2880000" cy="0"/>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4757060" y="3023632"/>
              <a:ext cx="7620" cy="1080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7620000" y="3023632"/>
              <a:ext cx="7620" cy="1080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34 Rectángulo"/>
                <p:cNvSpPr/>
                <p:nvPr/>
              </p:nvSpPr>
              <p:spPr>
                <a:xfrm>
                  <a:off x="5947997" y="3918966"/>
                  <a:ext cx="465127"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a:latin typeface="Cambria Math"/>
                                <a:ea typeface="Cambria Math"/>
                              </a:rPr>
                              <m:t>∆</m:t>
                            </m:r>
                          </m:e>
                          <m:sub>
                            <m:r>
                              <m:rPr>
                                <m:sty m:val="p"/>
                              </m:rPr>
                              <a:rPr lang="es-AR">
                                <a:latin typeface="Cambria Math"/>
                              </a:rPr>
                              <m:t>r</m:t>
                            </m:r>
                          </m:sub>
                        </m:sSub>
                      </m:oMath>
                    </m:oMathPara>
                  </a14:m>
                  <a:endParaRPr lang="es-AR" dirty="0"/>
                </a:p>
              </p:txBody>
            </p:sp>
          </mc:Choice>
          <mc:Fallback xmlns="">
            <p:sp>
              <p:nvSpPr>
                <p:cNvPr id="35" name="34 Rectángulo"/>
                <p:cNvSpPr>
                  <a:spLocks noRot="1" noChangeAspect="1" noMove="1" noResize="1" noEditPoints="1" noAdjustHandles="1" noChangeArrowheads="1" noChangeShapeType="1" noTextEdit="1"/>
                </p:cNvSpPr>
                <p:nvPr/>
              </p:nvSpPr>
              <p:spPr>
                <a:xfrm>
                  <a:off x="5947997" y="3918966"/>
                  <a:ext cx="465127" cy="369332"/>
                </a:xfrm>
                <a:prstGeom prst="rect">
                  <a:avLst/>
                </a:prstGeom>
                <a:blipFill rotWithShape="1">
                  <a:blip r:embed="rId13"/>
                  <a:stretch>
                    <a:fillRect/>
                  </a:stretch>
                </a:blipFill>
              </p:spPr>
              <p:txBody>
                <a:bodyPr/>
                <a:lstStyle/>
                <a:p>
                  <a:r>
                    <a:rPr lang="es-AR">
                      <a:noFill/>
                    </a:rPr>
                    <a:t> </a:t>
                  </a:r>
                </a:p>
              </p:txBody>
            </p:sp>
          </mc:Fallback>
        </mc:AlternateContent>
      </p:grpSp>
      <p:sp>
        <p:nvSpPr>
          <p:cNvPr id="39" name="3 Rectángulo"/>
          <p:cNvSpPr/>
          <p:nvPr/>
        </p:nvSpPr>
        <p:spPr>
          <a:xfrm>
            <a:off x="3138248" y="5410200"/>
            <a:ext cx="3477104" cy="469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3 Rectángulo"/>
          <p:cNvSpPr/>
          <p:nvPr/>
        </p:nvSpPr>
        <p:spPr>
          <a:xfrm>
            <a:off x="3138248" y="4508500"/>
            <a:ext cx="3477104"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3 Rectángulo"/>
          <p:cNvSpPr/>
          <p:nvPr/>
        </p:nvSpPr>
        <p:spPr>
          <a:xfrm>
            <a:off x="3138248" y="4089400"/>
            <a:ext cx="3477104"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44619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3083</TotalTime>
  <Words>4285</Words>
  <Application>Microsoft Office PowerPoint</Application>
  <PresentationFormat>Presentación en pantalla (4:3)</PresentationFormat>
  <Paragraphs>324</Paragraphs>
  <Slides>23</Slides>
  <Notes>23</Notes>
  <HiddenSlides>3</HiddenSlides>
  <MMClips>0</MMClips>
  <ScaleCrop>false</ScaleCrop>
  <HeadingPairs>
    <vt:vector size="8" baseType="variant">
      <vt:variant>
        <vt:lpstr>Fuentes usadas</vt:lpstr>
      </vt:variant>
      <vt:variant>
        <vt:i4>3</vt:i4>
      </vt:variant>
      <vt:variant>
        <vt:lpstr>Tema</vt:lpstr>
      </vt:variant>
      <vt:variant>
        <vt:i4>2</vt:i4>
      </vt:variant>
      <vt:variant>
        <vt:lpstr>Vínculos</vt:lpstr>
      </vt:variant>
      <vt:variant>
        <vt:i4>1</vt:i4>
      </vt:variant>
      <vt:variant>
        <vt:lpstr>Títulos de diapositiva</vt:lpstr>
      </vt:variant>
      <vt:variant>
        <vt:i4>23</vt:i4>
      </vt:variant>
    </vt:vector>
  </HeadingPairs>
  <TitlesOfParts>
    <vt:vector size="29" baseType="lpstr">
      <vt:lpstr>Arial</vt:lpstr>
      <vt:lpstr>Calibri</vt:lpstr>
      <vt:lpstr>Cambria Math</vt:lpstr>
      <vt:lpstr>Office Theme</vt:lpstr>
      <vt:lpstr>Custom Design</vt:lpstr>
      <vt:lpstr>C:\Users\fabricio.otheguy\Google Drive\UnLaM - Fisica\Teoria\UNLaM - FISICA I - UNIDAD 03 V1.0.docx</vt:lpstr>
      <vt:lpstr>UNIDAD 2 – DINÁMICA DE LA PARTÍCULA </vt:lpstr>
      <vt:lpstr>UNIDAD 2 – DINÁMICA DE LA PARTÍCULA Leyes de Newton (1 de 4)</vt:lpstr>
      <vt:lpstr>UNIDAD 2 – DINÁMICA DE LA PARTÍCULA Leyes de Newton (2 de 4)</vt:lpstr>
      <vt:lpstr>UNIDAD 2 – DINÁMICA DE LA PARTÍCULA Leyes de Newton (3 de 4)</vt:lpstr>
      <vt:lpstr>UNIDAD 2 – DINÁMICA DE LA PARTÍCULA Leyes de Newton (4 de 4)</vt:lpstr>
      <vt:lpstr>UNIDAD 2 – DINÁMICA DE LA PARTÍCULA Ley de Gravitación Universal (1 de 2)</vt:lpstr>
      <vt:lpstr>UNIDAD 2 – DINÁMICA DE LA PARTÍCULA Ley de Gravitación Universal (2 de 2)</vt:lpstr>
      <vt:lpstr>UNIDAD 2 – DINÁMICA DE LA PARTÍCULA Fuerzas de fricción</vt:lpstr>
      <vt:lpstr>UNIDAD 2 – DINÁMICA DE LA PARTÍCULA Trabajo y energía (1 de 2)</vt:lpstr>
      <vt:lpstr>UNIDAD 2 – DINÁMICA DE LA PARTÍCULA Trabajo y energía (2 de 2)</vt:lpstr>
      <vt:lpstr>UNIDAD 2 – DINÁMICA DE LA PARTÍCULA Fuerzas conservativas (1 de 4)</vt:lpstr>
      <vt:lpstr>UNIDAD 2 – DINÁMICA DE LA PARTÍCULA Fuerzas conservativas (2 de 4)</vt:lpstr>
      <vt:lpstr>UNIDAD 2 – DINÁMICA DE LA PARTÍCULA Fuerzas conservativas (3 de 4)</vt:lpstr>
      <vt:lpstr>UNIDAD 2 – DINÁMICA DE LA PARTÍCULA Fuerzas conservativas (4 de 4)</vt:lpstr>
      <vt:lpstr>UNIDAD 2 – DINÁMICA DE LA PARTÍCULA Energía potencial gravitatoria</vt:lpstr>
      <vt:lpstr>UNIDAD 2 – DINÁMICA DE LA PARTÍCULA Energía potencial elástica</vt:lpstr>
      <vt:lpstr>UNIDAD 2 – DINÁMICA DE LA PARTÍCULA Conservación de la energía de una partícula</vt:lpstr>
      <vt:lpstr>UNIDAD 2 – DINÁMICA DE LA PARTÍCULA Los principios de conservación</vt:lpstr>
      <vt:lpstr>UNIDAD 2 – DINÁMICA DE LA PARTÍCULA Principio de conservación de la cantidad de movimiento</vt:lpstr>
      <vt:lpstr>UNIDAD 2 – DINÁMICA DE LA PARTÍCULA Cantidad de movimiento</vt:lpstr>
      <vt:lpstr>UNIDAD 2 – DINÁMICA DE LA PARTÍCULA Impulso</vt:lpstr>
      <vt:lpstr>UNIDAD 2 – DINÁMICA DE LA PARTÍCULA Teorema del impulso y la cantidad de movimiento</vt:lpstr>
      <vt:lpstr>UNIDAD 2 – DINÁMICA DE LA PARTÍCULA Potencia. Rendimiento</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Otheguy, Fabricio</dc:creator>
  <cp:lastModifiedBy>Calvo, Ignacio</cp:lastModifiedBy>
  <cp:revision>139</cp:revision>
  <cp:lastPrinted>2014-09-15T17:28:06Z</cp:lastPrinted>
  <dcterms:created xsi:type="dcterms:W3CDTF">2014-03-14T17:59:02Z</dcterms:created>
  <dcterms:modified xsi:type="dcterms:W3CDTF">2023-09-20T15:39:26Z</dcterms:modified>
</cp:coreProperties>
</file>