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2.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18"/>
  </p:notesMasterIdLst>
  <p:sldIdLst>
    <p:sldId id="259" r:id="rId3"/>
    <p:sldId id="264" r:id="rId4"/>
    <p:sldId id="274" r:id="rId5"/>
    <p:sldId id="271" r:id="rId6"/>
    <p:sldId id="281" r:id="rId7"/>
    <p:sldId id="282" r:id="rId8"/>
    <p:sldId id="265" r:id="rId9"/>
    <p:sldId id="278" r:id="rId10"/>
    <p:sldId id="266" r:id="rId11"/>
    <p:sldId id="276" r:id="rId12"/>
    <p:sldId id="277" r:id="rId13"/>
    <p:sldId id="279" r:id="rId14"/>
    <p:sldId id="280" r:id="rId15"/>
    <p:sldId id="270" r:id="rId16"/>
    <p:sldId id="269" r:id="rId17"/>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849" autoAdjust="0"/>
  </p:normalViewPr>
  <p:slideViewPr>
    <p:cSldViewPr>
      <p:cViewPr varScale="1">
        <p:scale>
          <a:sx n="61" d="100"/>
          <a:sy n="61" d="100"/>
        </p:scale>
        <p:origin x="1372" y="28"/>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2757" tIns="46378" rIns="92757" bIns="46378" rtlCol="0"/>
          <a:lstStyle>
            <a:lvl1pPr algn="l">
              <a:defRPr sz="1200"/>
            </a:lvl1pPr>
          </a:lstStyle>
          <a:p>
            <a:endParaRPr lang="es-ES"/>
          </a:p>
        </p:txBody>
      </p:sp>
      <p:sp>
        <p:nvSpPr>
          <p:cNvPr id="3" name="Date Placeholder 2"/>
          <p:cNvSpPr>
            <a:spLocks noGrp="1"/>
          </p:cNvSpPr>
          <p:nvPr>
            <p:ph type="dt" idx="1"/>
          </p:nvPr>
        </p:nvSpPr>
        <p:spPr>
          <a:xfrm>
            <a:off x="3970938" y="0"/>
            <a:ext cx="3037840" cy="461169"/>
          </a:xfrm>
          <a:prstGeom prst="rect">
            <a:avLst/>
          </a:prstGeom>
        </p:spPr>
        <p:txBody>
          <a:bodyPr vert="horz" lIns="92757" tIns="46378" rIns="92757" bIns="46378" rtlCol="0"/>
          <a:lstStyle>
            <a:lvl1pPr algn="r">
              <a:defRPr sz="1200"/>
            </a:lvl1pPr>
          </a:lstStyle>
          <a:p>
            <a:fld id="{0BC3D28D-9FEC-4002-924D-E4E045E8E193}" type="datetimeFigureOut">
              <a:rPr lang="es-ES" smtClean="0"/>
              <a:t>03/12/2018</a:t>
            </a:fld>
            <a:endParaRPr lang="es-ES"/>
          </a:p>
        </p:txBody>
      </p:sp>
      <p:sp>
        <p:nvSpPr>
          <p:cNvPr id="4" name="Slide Image Placeholder 3"/>
          <p:cNvSpPr>
            <a:spLocks noGrp="1" noRot="1" noChangeAspect="1"/>
          </p:cNvSpPr>
          <p:nvPr>
            <p:ph type="sldImg" idx="2"/>
          </p:nvPr>
        </p:nvSpPr>
        <p:spPr>
          <a:xfrm>
            <a:off x="1198563" y="692150"/>
            <a:ext cx="4613275" cy="3459163"/>
          </a:xfrm>
          <a:prstGeom prst="rect">
            <a:avLst/>
          </a:prstGeom>
          <a:noFill/>
          <a:ln w="12700">
            <a:solidFill>
              <a:prstClr val="black"/>
            </a:solidFill>
          </a:ln>
        </p:spPr>
        <p:txBody>
          <a:bodyPr vert="horz" lIns="92757" tIns="46378" rIns="92757" bIns="46378" rtlCol="0" anchor="ctr"/>
          <a:lstStyle/>
          <a:p>
            <a:endParaRPr lang="es-ES"/>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2757" tIns="46378" rIns="92757" bIns="4637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760605"/>
            <a:ext cx="3037840" cy="461169"/>
          </a:xfrm>
          <a:prstGeom prst="rect">
            <a:avLst/>
          </a:prstGeom>
        </p:spPr>
        <p:txBody>
          <a:bodyPr vert="horz" lIns="92757" tIns="46378" rIns="92757" bIns="46378" rtlCol="0" anchor="b"/>
          <a:lstStyle>
            <a:lvl1pPr algn="l">
              <a:defRPr sz="1200"/>
            </a:lvl1pPr>
          </a:lstStyle>
          <a:p>
            <a:endParaRPr lang="es-ES"/>
          </a:p>
        </p:txBody>
      </p:sp>
      <p:sp>
        <p:nvSpPr>
          <p:cNvPr id="7" name="Slide Number Placeholder 6"/>
          <p:cNvSpPr>
            <a:spLocks noGrp="1"/>
          </p:cNvSpPr>
          <p:nvPr>
            <p:ph type="sldNum" sz="quarter" idx="5"/>
          </p:nvPr>
        </p:nvSpPr>
        <p:spPr>
          <a:xfrm>
            <a:off x="3970938" y="8760605"/>
            <a:ext cx="3037840" cy="461169"/>
          </a:xfrm>
          <a:prstGeom prst="rect">
            <a:avLst/>
          </a:prstGeom>
        </p:spPr>
        <p:txBody>
          <a:bodyPr vert="horz" lIns="92757" tIns="46378" rIns="92757" bIns="46378" rtlCol="0" anchor="b"/>
          <a:lstStyle>
            <a:lvl1pPr algn="r">
              <a:defRPr sz="1200"/>
            </a:lvl1pPr>
          </a:lstStyle>
          <a:p>
            <a:fld id="{4136C298-D119-4C20-9DDE-7B5925B38854}" type="slidenum">
              <a:rPr lang="es-ES" smtClean="0"/>
              <a:t>‹#›</a:t>
            </a:fld>
            <a:endParaRPr lang="es-ES"/>
          </a:p>
        </p:txBody>
      </p:sp>
    </p:spTree>
    <p:extLst>
      <p:ext uri="{BB962C8B-B14F-4D97-AF65-F5344CB8AC3E}">
        <p14:creationId xmlns:p14="http://schemas.microsoft.com/office/powerpoint/2010/main" val="120504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1</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dirty="0"/>
                  <a:t> Existen en la naturaleza sólo dos formas posibles de movimiento: la traslación y la rotación. La primera ocurre cuando la partícula sigue una trayectoria rectilínea, mientras que en la segunda describe trayectorias circunferenciales alrededor de un punto.</a:t>
                </a:r>
              </a:p>
              <a:p>
                <a:endParaRPr lang="es-AR" dirty="0"/>
              </a:p>
              <a:p>
                <a:pPr defTabSz="927567">
                  <a:defRPr/>
                </a:pPr>
                <a:r>
                  <a:rPr lang="es-AR" dirty="0"/>
                  <a:t>Si le aplicamos una fuerza a un cuerpo, podrán suceder tres cosas diferentes, según dónde se aplique dicha fuerza</a:t>
                </a:r>
                <a:endParaRPr lang="es-ES" dirty="0"/>
              </a:p>
              <a:p>
                <a:r>
                  <a:rPr lang="es-AR" dirty="0"/>
                  <a:t>1- Si la recta de acción de la fuerza pasa por O, permanecerá inmóvil.</a:t>
                </a:r>
              </a:p>
              <a:p>
                <a:r>
                  <a:rPr lang="es-AR" dirty="0"/>
                  <a:t>2- Si aplicamos la fuerza a la derecha de O, girará en un cierto sentido.</a:t>
                </a:r>
              </a:p>
              <a:p>
                <a:r>
                  <a:rPr lang="es-AR" dirty="0"/>
                  <a:t>3- Si la aplicamos a la izquierda, girará en sentido contrario.</a:t>
                </a:r>
              </a:p>
              <a:p>
                <a:endParaRPr lang="es-AR" dirty="0"/>
              </a:p>
              <a:p>
                <a:r>
                  <a:rPr lang="es-AR" dirty="0"/>
                  <a:t>Como se ve, para producir un momento (o torque), la fuerza es necesaria, pero no es suficiente.</a:t>
                </a:r>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10</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11</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r>
                      <a:rPr lang="es-AR">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r</m:t>
                        </m:r>
                      </m:e>
                    </m:acc>
                    <m:r>
                      <a:rPr lang="es-AR" i="1">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P</m:t>
                        </m:r>
                      </m:e>
                    </m:acc>
                  </m:oMath>
                </a14:m>
                <a:r>
                  <a:rPr lang="es-ES" dirty="0"/>
                  <a:t>    como   </a:t>
                </a:r>
                <a14:m>
                  <m:oMath xmlns:m="http://schemas.openxmlformats.org/officeDocument/2006/math">
                    <m:acc>
                      <m:accPr>
                        <m:chr m:val="⃗"/>
                        <m:ctrlPr>
                          <a:rPr lang="es-AR" i="1">
                            <a:latin typeface="Cambria Math" panose="02040503050406030204" pitchFamily="18" charset="0"/>
                            <a:ea typeface="Cambria Math"/>
                          </a:rPr>
                        </m:ctrlPr>
                      </m:accPr>
                      <m:e>
                        <m:r>
                          <m:rPr>
                            <m:sty m:val="p"/>
                          </m:rPr>
                          <a:rPr lang="es-AR">
                            <a:latin typeface="Cambria Math"/>
                            <a:ea typeface="Cambria Math"/>
                          </a:rPr>
                          <m:t>P</m:t>
                        </m:r>
                      </m:e>
                    </m:acc>
                    <m:r>
                      <a:rPr lang="es-AR">
                        <a:latin typeface="Cambria Math"/>
                        <a:ea typeface="Cambria Math"/>
                      </a:rPr>
                      <m:t>=</m:t>
                    </m:r>
                    <m:r>
                      <m:rPr>
                        <m:sty m:val="p"/>
                      </m:rPr>
                      <a:rPr lang="es-AR">
                        <a:latin typeface="Cambria Math"/>
                        <a:ea typeface="Cambria Math"/>
                      </a:rPr>
                      <m:t>m</m:t>
                    </m:r>
                    <m:r>
                      <a:rPr lang="es-AR">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V</m:t>
                        </m:r>
                      </m:e>
                    </m:acc>
                  </m:oMath>
                </a14:m>
                <a:r>
                  <a:rPr lang="es-ES" dirty="0"/>
                  <a:t> </a:t>
                </a:r>
              </a:p>
              <a:p>
                <a14:m>
                  <m:oMath xmlns:m="http://schemas.openxmlformats.org/officeDocument/2006/math">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r>
                      <a:rPr lang="es-AR">
                        <a:latin typeface="Cambria Math"/>
                        <a:ea typeface="Cambria Math"/>
                      </a:rPr>
                      <m:t>=</m:t>
                    </m:r>
                    <m:r>
                      <a:rPr lang="es-AR" i="1">
                        <a:latin typeface="Cambria Math"/>
                        <a:ea typeface="Cambria Math"/>
                      </a:rPr>
                      <m:t>𝑚</m:t>
                    </m:r>
                    <m:r>
                      <a:rPr lang="es-AR" i="1">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r</m:t>
                        </m:r>
                      </m:e>
                    </m:acc>
                    <m:r>
                      <a:rPr lang="es-AR" i="1">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V</m:t>
                        </m:r>
                      </m:e>
                    </m:acc>
                  </m:oMath>
                </a14:m>
                <a:r>
                  <a:rPr lang="es-ES" dirty="0"/>
                  <a:t>    como   </a:t>
                </a:r>
                <a14:m>
                  <m:oMath xmlns:m="http://schemas.openxmlformats.org/officeDocument/2006/math">
                    <m:acc>
                      <m:accPr>
                        <m:chr m:val="⃗"/>
                        <m:ctrlPr>
                          <a:rPr lang="es-AR" i="1">
                            <a:latin typeface="Cambria Math" panose="02040503050406030204" pitchFamily="18" charset="0"/>
                            <a:ea typeface="Cambria Math"/>
                          </a:rPr>
                        </m:ctrlPr>
                      </m:accPr>
                      <m:e>
                        <m:r>
                          <m:rPr>
                            <m:sty m:val="p"/>
                          </m:rPr>
                          <a:rPr lang="es-AR">
                            <a:latin typeface="Cambria Math"/>
                            <a:ea typeface="Cambria Math"/>
                          </a:rPr>
                          <m:t>V</m:t>
                        </m:r>
                      </m:e>
                    </m:acc>
                    <m:r>
                      <a:rPr lang="es-AR">
                        <a:latin typeface="Cambria Math"/>
                        <a:ea typeface="Cambria Math"/>
                      </a:rPr>
                      <m:t>=</m:t>
                    </m:r>
                    <m:acc>
                      <m:accPr>
                        <m:chr m:val="⃗"/>
                        <m:ctrlPr>
                          <a:rPr lang="es-AR" i="1">
                            <a:latin typeface="Cambria Math" panose="02040503050406030204" pitchFamily="18" charset="0"/>
                            <a:ea typeface="Cambria Math"/>
                          </a:rPr>
                        </m:ctrlPr>
                      </m:accPr>
                      <m:e>
                        <m:r>
                          <a:rPr lang="es-AR" i="1">
                            <a:latin typeface="Cambria Math"/>
                            <a:ea typeface="Cambria Math"/>
                          </a:rPr>
                          <m:t>𝜔</m:t>
                        </m:r>
                      </m:e>
                    </m:acc>
                    <m:r>
                      <a:rPr lang="es-AR">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r</m:t>
                        </m:r>
                      </m:e>
                    </m:acc>
                  </m:oMath>
                </a14:m>
                <a:endParaRPr lang="es-ES" dirty="0"/>
              </a:p>
              <a:p>
                <a:pPr/>
                <a14:m>
                  <m:oMathPara xmlns:m="http://schemas.openxmlformats.org/officeDocument/2006/math">
                    <m:oMathParaPr>
                      <m:jc m:val="left"/>
                    </m:oMathParaPr>
                    <m:oMath xmlns:m="http://schemas.openxmlformats.org/officeDocument/2006/math">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r>
                        <a:rPr lang="es-AR">
                          <a:latin typeface="Cambria Math"/>
                          <a:ea typeface="Cambria Math"/>
                        </a:rPr>
                        <m:t>=</m:t>
                      </m:r>
                      <m:r>
                        <a:rPr lang="es-AR" i="1">
                          <a:latin typeface="Cambria Math"/>
                          <a:ea typeface="Cambria Math"/>
                        </a:rPr>
                        <m:t>𝑚</m:t>
                      </m:r>
                      <m:r>
                        <a:rPr lang="es-AR" i="1">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r</m:t>
                          </m:r>
                        </m:e>
                      </m:acc>
                      <m:r>
                        <a:rPr lang="es-AR" i="1">
                          <a:latin typeface="Cambria Math"/>
                          <a:ea typeface="Cambria Math"/>
                        </a:rPr>
                        <m:t>∧(</m:t>
                      </m:r>
                      <m:acc>
                        <m:accPr>
                          <m:chr m:val="⃗"/>
                          <m:ctrlPr>
                            <a:rPr lang="es-AR" i="1">
                              <a:latin typeface="Cambria Math" panose="02040503050406030204" pitchFamily="18" charset="0"/>
                              <a:ea typeface="Cambria Math"/>
                            </a:rPr>
                          </m:ctrlPr>
                        </m:accPr>
                        <m:e>
                          <m:r>
                            <a:rPr lang="es-AR" i="1">
                              <a:latin typeface="Cambria Math"/>
                              <a:ea typeface="Cambria Math"/>
                            </a:rPr>
                            <m:t>𝜔</m:t>
                          </m:r>
                        </m:e>
                      </m:acc>
                      <m:r>
                        <a:rPr lang="es-AR" i="1">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r</m:t>
                          </m:r>
                        </m:e>
                      </m:acc>
                      <m:r>
                        <a:rPr lang="es-AR" i="1">
                          <a:latin typeface="Cambria Math"/>
                          <a:ea typeface="Cambria Math"/>
                        </a:rPr>
                        <m:t>)</m:t>
                      </m:r>
                    </m:oMath>
                  </m:oMathPara>
                </a14:m>
                <a:endParaRPr lang="es-ES"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dirty="0"/>
                  <a:t> </a:t>
                </a:r>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El principio de la conservación de la cantidad de movimiento encuentra su aplicación más valiosa en el estudio del choque.</a:t>
                </a:r>
              </a:p>
              <a:p>
                <a:r>
                  <a:rPr lang="es-AR" dirty="0"/>
                  <a:t> </a:t>
                </a:r>
              </a:p>
              <a:p>
                <a:r>
                  <a:rPr lang="es-AR" dirty="0"/>
                  <a:t>Para estudiar este fenómeno, lo primero que debe hacerse es definir el sistema que va a ser motivo de estudio; se estudiará únicamente el caso de tener un sistema aislado, o sea que no intercambia fuerzas con el mundo externo: por lo tanto el impulso sobre el sistema es nulo y se cumple el principio de la conservación de la cantidad de movimiento.</a:t>
                </a:r>
              </a:p>
              <a:p>
                <a:r>
                  <a:rPr lang="es-AR" dirty="0"/>
                  <a:t>Clasificación:</a:t>
                </a:r>
              </a:p>
              <a:p>
                <a:pPr lvl="1"/>
                <a:r>
                  <a:rPr lang="es-AR" sz="1600" dirty="0"/>
                  <a:t>CHOQUE PERFECTAMENTE ELÁSTICO: Cuando se recuperan totalmente tanto las formas como las dimensiones. La energía cinética se conserva.</a:t>
                </a:r>
              </a:p>
              <a:p>
                <a:pPr lvl="1"/>
                <a:r>
                  <a:rPr lang="es-AR" sz="1600" dirty="0"/>
                  <a:t>CHOQUE PERFECTAMENTE PLÁSTICO: Cuando no hay absolutamente ninguna recuperación. No hay fuerzas de restitución, por lo que las deformaciones se conservan en su totalidad.</a:t>
                </a:r>
              </a:p>
              <a:p>
                <a:pPr lvl="1"/>
                <a:r>
                  <a:rPr lang="es-AR" sz="1600" dirty="0"/>
                  <a:t>CHOQUE SEMIELÁSTICO: Es un caso intermedio entre los anteriores. Son los verdaderos choques reales.</a:t>
                </a:r>
                <a:endParaRPr lang="es-ES" sz="160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dirty="0"/>
                  <a:t> En todo choque es posible distinguir siempre dos etapas: </a:t>
                </a:r>
              </a:p>
              <a:p>
                <a:r>
                  <a:rPr lang="es-AR" dirty="0"/>
                  <a:t> - La primera comienza con el primer contacto entre ambos cuerpos y le siguen deformaciones crecientes en ellos; esta etapa concluye cuando tales deformaciones alcanzan su máximo. Las fuerzas que intervienen en esta etapa se llaman fuerzas de interacción. Ellas son fuerzas internas al sistema constituido por los dos cuerpos que chocan, y por lo tanto la cantidad de movimiento permanece constante.</a:t>
                </a:r>
              </a:p>
              <a:p>
                <a:r>
                  <a:rPr lang="es-AR" dirty="0"/>
                  <a:t> - </a:t>
                </a:r>
                <a:r>
                  <a:rPr lang="es-AR" i="0" dirty="0"/>
                  <a:t>La segunda etapa comienza cuando los cuerpos alcanzan su máxima deformación (velocidad relativa nula); las fuerzas que intervienen en esta etapa se llaman fuerzas recuperadoras y tienden a eliminar o al menos reducir las deformaciones producidas en los cuerpos.</a:t>
                </a:r>
              </a:p>
              <a:p>
                <a:endParaRPr lang="es-AR" i="0" dirty="0"/>
              </a:p>
              <a:p>
                <a:r>
                  <a:rPr lang="es-AR" i="0" dirty="0"/>
                  <a:t>En  la (EC</a:t>
                </a:r>
                <a:r>
                  <a:rPr lang="es-AR" i="0" baseline="0" dirty="0"/>
                  <a:t> 1) </a:t>
                </a:r>
                <a:r>
                  <a:rPr lang="es-AR" i="0" dirty="0"/>
                  <a:t>se ha considerado el caso particular de un choque contra una pared inmóvil, por una cuestión de sencillez. Pero si ambos cuerpos se mueven, las velocidades relativas serían</a:t>
                </a:r>
                <a:r>
                  <a:rPr lang="es-AR" i="0" baseline="0" dirty="0"/>
                  <a:t> (EC 2)</a:t>
                </a:r>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s-AR" i="1">
                            <a:latin typeface="Cambria Math" panose="02040503050406030204" pitchFamily="18" charset="0"/>
                          </a:rPr>
                        </m:ctrlPr>
                      </m:sSubPr>
                      <m:e>
                        <m:r>
                          <a:rPr lang="es-AR">
                            <a:latin typeface="Cambria Math"/>
                            <a:ea typeface="Cambria Math"/>
                          </a:rPr>
                          <m:t>∆</m:t>
                        </m:r>
                      </m:e>
                      <m:sub>
                        <m:r>
                          <m:rPr>
                            <m:sty m:val="p"/>
                          </m:rPr>
                          <a:rPr lang="es-AR">
                            <a:latin typeface="Cambria Math"/>
                          </a:rPr>
                          <m:t>P</m:t>
                        </m:r>
                      </m:sub>
                    </m:sSub>
                    <m:r>
                      <a:rPr lang="es-AR">
                        <a:latin typeface="Cambria Math"/>
                      </a:rPr>
                      <m:t>=0 </m:t>
                    </m:r>
                  </m:oMath>
                </a14:m>
                <a:r>
                  <a:rPr lang="es-ES" i="0" dirty="0"/>
                  <a:t>  -&gt;    </a:t>
                </a:r>
                <a14:m>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1</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1</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2</m:t>
                        </m:r>
                      </m:sub>
                    </m:sSub>
                  </m:oMath>
                </a14:m>
                <a:r>
                  <a:rPr lang="es-ES" i="0" dirty="0"/>
                  <a:t>    -&gt;     </a:t>
                </a:r>
                <a14:m>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1</m:t>
                        </m:r>
                      </m:sub>
                    </m:sSub>
                    <m:r>
                      <a:rPr lang="es-AR">
                        <a:latin typeface="Cambria Math"/>
                        <a:ea typeface="Cambria Math"/>
                      </a:rPr>
                      <m:t>∗</m:t>
                    </m:r>
                    <m:d>
                      <m:dPr>
                        <m:ctrlPr>
                          <a:rPr lang="es-AR" i="1">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d>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i="1">
                            <a:latin typeface="Cambria Math"/>
                            <a:ea typeface="Cambria Math"/>
                          </a:rPr>
                          <m:t>2</m:t>
                        </m:r>
                      </m:sub>
                    </m:sSub>
                    <m:r>
                      <a:rPr lang="es-AR">
                        <a:latin typeface="Cambria Math"/>
                        <a:ea typeface="Cambria Math"/>
                      </a:rPr>
                      <m:t>)</m:t>
                    </m:r>
                  </m:oMath>
                </a14:m>
                <a:r>
                  <a:rPr lang="es-ES" i="0" dirty="0"/>
                  <a:t>     (EC 1)</a:t>
                </a:r>
              </a:p>
              <a:p>
                <a14:m>
                  <m:oMath xmlns:m="http://schemas.openxmlformats.org/officeDocument/2006/math">
                    <m:sSub>
                      <m:sSubPr>
                        <m:ctrlPr>
                          <a:rPr lang="es-AR" i="1">
                            <a:latin typeface="Cambria Math" panose="02040503050406030204" pitchFamily="18" charset="0"/>
                          </a:rPr>
                        </m:ctrlPr>
                      </m:sSubPr>
                      <m:e>
                        <m:r>
                          <a:rPr lang="es-AR">
                            <a:latin typeface="Cambria Math"/>
                            <a:ea typeface="Cambria Math"/>
                          </a:rPr>
                          <m:t>∆</m:t>
                        </m:r>
                      </m:e>
                      <m:sub>
                        <m:r>
                          <m:rPr>
                            <m:sty m:val="p"/>
                          </m:rPr>
                          <a:rPr lang="es-AR">
                            <a:latin typeface="Cambria Math"/>
                            <a:ea typeface="Cambria Math"/>
                          </a:rPr>
                          <m:t>Em</m:t>
                        </m:r>
                      </m:sub>
                    </m:sSub>
                    <m:r>
                      <a:rPr lang="es-AR">
                        <a:latin typeface="Cambria Math"/>
                      </a:rPr>
                      <m:t>=0 </m:t>
                    </m:r>
                  </m:oMath>
                </a14:m>
                <a:r>
                  <a:rPr lang="es-ES" i="0" dirty="0"/>
                  <a:t> -&gt;</a:t>
                </a:r>
                <a:r>
                  <a:rPr lang="es-ES" i="0" baseline="0" dirty="0"/>
                  <a:t>   </a:t>
                </a:r>
                <a14:m>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1</m:t>
                        </m:r>
                      </m:sub>
                    </m:sSub>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e>
                      <m:sup>
                        <m:r>
                          <a:rPr lang="es-AR" i="1">
                            <a:latin typeface="Cambria Math"/>
                            <a:ea typeface="Cambria Math"/>
                          </a:rPr>
                          <m:t>2</m:t>
                        </m:r>
                      </m:sup>
                    </m:sSup>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2</m:t>
                        </m:r>
                      </m:sub>
                    </m:sSub>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e>
                      <m:sup>
                        <m:r>
                          <a:rPr lang="es-AR" i="1">
                            <a:latin typeface="Cambria Math"/>
                            <a:ea typeface="Cambria Math"/>
                          </a:rPr>
                          <m:t>2</m:t>
                        </m:r>
                      </m:sup>
                    </m:sSup>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1</m:t>
                        </m:r>
                      </m:sub>
                    </m:sSub>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sup>
                        <m:r>
                          <a:rPr lang="es-AR" i="1">
                            <a:latin typeface="Cambria Math"/>
                            <a:ea typeface="Cambria Math"/>
                          </a:rPr>
                          <m:t>2</m:t>
                        </m:r>
                      </m:sup>
                    </m:sSup>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2</m:t>
                        </m:r>
                      </m:sub>
                    </m:sSub>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2</m:t>
                            </m:r>
                          </m:sub>
                        </m:sSub>
                      </m:e>
                      <m:sup>
                        <m:r>
                          <a:rPr lang="es-AR" i="1">
                            <a:latin typeface="Cambria Math"/>
                            <a:ea typeface="Cambria Math"/>
                          </a:rPr>
                          <m:t>2</m:t>
                        </m:r>
                      </m:sup>
                    </m:sSup>
                  </m:oMath>
                </a14:m>
                <a:r>
                  <a:rPr lang="es-ES" i="0" dirty="0"/>
                  <a:t>    -&gt;   </a:t>
                </a:r>
                <a14:m>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1</m:t>
                        </m:r>
                      </m:sub>
                    </m:sSub>
                    <m:r>
                      <a:rPr lang="es-AR">
                        <a:latin typeface="Cambria Math"/>
                        <a:ea typeface="Cambria Math"/>
                      </a:rPr>
                      <m:t>∗</m:t>
                    </m:r>
                    <m:d>
                      <m:dPr>
                        <m:ctrlPr>
                          <a:rPr lang="es-AR" i="1">
                            <a:latin typeface="Cambria Math" panose="02040503050406030204" pitchFamily="18" charset="0"/>
                            <a:ea typeface="Cambria Math"/>
                          </a:rPr>
                        </m:ctrlPr>
                      </m:dPr>
                      <m:e>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e>
                          <m:sup>
                            <m:r>
                              <a:rPr lang="es-AR" i="1">
                                <a:latin typeface="Cambria Math"/>
                                <a:ea typeface="Cambria Math"/>
                              </a:rPr>
                              <m:t>2</m:t>
                            </m:r>
                          </m:sup>
                        </m:sSup>
                        <m:r>
                          <a:rPr lang="es-AR" i="1">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sup>
                            <m:r>
                              <a:rPr lang="es-AR" i="1">
                                <a:latin typeface="Cambria Math"/>
                                <a:ea typeface="Cambria Math"/>
                              </a:rPr>
                              <m:t>2</m:t>
                            </m:r>
                          </m:sup>
                        </m:sSup>
                      </m:e>
                    </m:d>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m</m:t>
                        </m:r>
                      </m:e>
                      <m:sub>
                        <m:r>
                          <a:rPr lang="es-AR">
                            <a:latin typeface="Cambria Math"/>
                            <a:ea typeface="Cambria Math"/>
                          </a:rPr>
                          <m:t>2</m:t>
                        </m:r>
                      </m:sub>
                    </m:sSub>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a:rPr lang="es-AR" i="1">
                                <a:latin typeface="Cambria Math"/>
                                <a:ea typeface="Cambria Math"/>
                              </a:rPr>
                              <m:t>𝑉</m:t>
                            </m:r>
                          </m:e>
                          <m:sub>
                            <m:r>
                              <a:rPr lang="es-AR">
                                <a:latin typeface="Cambria Math"/>
                                <a:ea typeface="Cambria Math"/>
                              </a:rPr>
                              <m:t>2</m:t>
                            </m:r>
                          </m:sub>
                        </m:sSub>
                      </m:e>
                      <m:sup>
                        <m:r>
                          <a:rPr lang="es-AR" i="1">
                            <a:latin typeface="Cambria Math"/>
                            <a:ea typeface="Cambria Math"/>
                          </a:rPr>
                          <m:t>2</m:t>
                        </m:r>
                      </m:sup>
                    </m:sSup>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2</m:t>
                            </m:r>
                          </m:sub>
                        </m:sSub>
                      </m:e>
                      <m:sup>
                        <m:r>
                          <a:rPr lang="es-AR" i="1">
                            <a:latin typeface="Cambria Math"/>
                            <a:ea typeface="Cambria Math"/>
                          </a:rPr>
                          <m:t>2</m:t>
                        </m:r>
                      </m:sup>
                    </m:sSup>
                    <m:r>
                      <a:rPr lang="es-AR">
                        <a:latin typeface="Cambria Math"/>
                        <a:ea typeface="Cambria Math"/>
                      </a:rPr>
                      <m:t>)</m:t>
                    </m:r>
                  </m:oMath>
                </a14:m>
                <a:r>
                  <a:rPr lang="es-ES" i="0" dirty="0"/>
                  <a:t>    (EC 2)</a:t>
                </a:r>
              </a:p>
              <a:p>
                <a:r>
                  <a:rPr lang="es-ES" i="0" dirty="0"/>
                  <a:t>Si</a:t>
                </a:r>
                <a:r>
                  <a:rPr lang="es-ES" i="0" baseline="0" dirty="0"/>
                  <a:t> divido las (EC 2) por la (EC 1)  -&gt;  </a:t>
                </a:r>
                <a14:m>
                  <m:oMath xmlns:m="http://schemas.openxmlformats.org/officeDocument/2006/math">
                    <m:f>
                      <m:fPr>
                        <m:ctrlPr>
                          <a:rPr lang="es-AR" i="1">
                            <a:latin typeface="Cambria Math" panose="02040503050406030204" pitchFamily="18" charset="0"/>
                            <a:ea typeface="Cambria Math"/>
                          </a:rPr>
                        </m:ctrlPr>
                      </m:fPr>
                      <m:num>
                        <m:d>
                          <m:dPr>
                            <m:ctrlPr>
                              <a:rPr lang="es-AR" i="1">
                                <a:latin typeface="Cambria Math" panose="02040503050406030204" pitchFamily="18" charset="0"/>
                                <a:ea typeface="Cambria Math"/>
                              </a:rPr>
                            </m:ctrlPr>
                          </m:dPr>
                          <m:e>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e>
                              <m:sup>
                                <m:r>
                                  <a:rPr lang="es-AR" i="1">
                                    <a:latin typeface="Cambria Math"/>
                                    <a:ea typeface="Cambria Math"/>
                                  </a:rPr>
                                  <m:t>2</m:t>
                                </m:r>
                              </m:sup>
                            </m:sSup>
                            <m:r>
                              <a:rPr lang="es-AR" i="1">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sup>
                                <m:r>
                                  <a:rPr lang="es-AR" i="1">
                                    <a:latin typeface="Cambria Math"/>
                                    <a:ea typeface="Cambria Math"/>
                                  </a:rPr>
                                  <m:t>2</m:t>
                                </m:r>
                              </m:sup>
                            </m:sSup>
                          </m:e>
                        </m:d>
                      </m:num>
                      <m:den>
                        <m:d>
                          <m:dPr>
                            <m:ctrlPr>
                              <a:rPr lang="es-AR" i="1">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d>
                      </m:den>
                    </m:f>
                    <m:r>
                      <a:rPr lang="es-AR" i="1">
                        <a:latin typeface="Cambria Math"/>
                        <a:ea typeface="Cambria Math"/>
                      </a:rPr>
                      <m:t>=</m:t>
                    </m:r>
                    <m:f>
                      <m:fPr>
                        <m:ctrlPr>
                          <a:rPr lang="es-AR" i="1">
                            <a:latin typeface="Cambria Math" panose="02040503050406030204" pitchFamily="18" charset="0"/>
                            <a:ea typeface="Cambria Math"/>
                          </a:rPr>
                        </m:ctrlPr>
                      </m:fPr>
                      <m:num>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a:rPr lang="es-AR" i="1">
                                    <a:latin typeface="Cambria Math"/>
                                    <a:ea typeface="Cambria Math"/>
                                  </a:rPr>
                                  <m:t>𝑉</m:t>
                                </m:r>
                              </m:e>
                              <m:sub>
                                <m:r>
                                  <a:rPr lang="es-AR">
                                    <a:latin typeface="Cambria Math"/>
                                    <a:ea typeface="Cambria Math"/>
                                  </a:rPr>
                                  <m:t>2</m:t>
                                </m:r>
                              </m:sub>
                            </m:sSub>
                          </m:e>
                          <m:sup>
                            <m:r>
                              <a:rPr lang="es-AR" i="1">
                                <a:latin typeface="Cambria Math"/>
                                <a:ea typeface="Cambria Math"/>
                              </a:rPr>
                              <m:t>2</m:t>
                            </m:r>
                          </m:sup>
                        </m:sSup>
                        <m:r>
                          <a:rPr lang="es-AR">
                            <a:latin typeface="Cambria Math"/>
                            <a:ea typeface="Cambria Math"/>
                          </a:rPr>
                          <m:t>−</m:t>
                        </m:r>
                        <m:sSup>
                          <m:sSupPr>
                            <m:ctrlPr>
                              <a:rPr lang="es-AR" i="1">
                                <a:latin typeface="Cambria Math" panose="02040503050406030204" pitchFamily="18" charset="0"/>
                                <a:ea typeface="Cambria Math"/>
                              </a:rPr>
                            </m:ctrlPr>
                          </m:sSupPr>
                          <m:e>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2</m:t>
                                </m:r>
                              </m:sub>
                            </m:sSub>
                          </m:e>
                          <m:sup>
                            <m:r>
                              <a:rPr lang="es-AR" i="1">
                                <a:latin typeface="Cambria Math"/>
                                <a:ea typeface="Cambria Math"/>
                              </a:rPr>
                              <m:t>2</m:t>
                            </m:r>
                          </m:sup>
                        </m:sSup>
                        <m:r>
                          <a:rPr lang="es-AR">
                            <a:latin typeface="Cambria Math"/>
                            <a:ea typeface="Cambria Math"/>
                          </a:rPr>
                          <m:t>)</m:t>
                        </m:r>
                      </m:num>
                      <m:den>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i="1">
                                <a:latin typeface="Cambria Math"/>
                                <a:ea typeface="Cambria Math"/>
                              </a:rPr>
                              <m:t>2</m:t>
                            </m:r>
                          </m:sub>
                        </m:sSub>
                        <m:r>
                          <a:rPr lang="es-AR">
                            <a:latin typeface="Cambria Math"/>
                            <a:ea typeface="Cambria Math"/>
                          </a:rPr>
                          <m:t>)</m:t>
                        </m:r>
                      </m:den>
                    </m:f>
                  </m:oMath>
                </a14:m>
                <a:r>
                  <a:rPr lang="es-ES" i="0" dirty="0"/>
                  <a:t>      -&gt;       </a:t>
                </a:r>
                <a14:m>
                  <m:oMath xmlns:m="http://schemas.openxmlformats.org/officeDocument/2006/math">
                    <m:f>
                      <m:fPr>
                        <m:ctrlPr>
                          <a:rPr lang="es-AR" i="1">
                            <a:latin typeface="Cambria Math" panose="02040503050406030204" pitchFamily="18" charset="0"/>
                            <a:ea typeface="Cambria Math"/>
                          </a:rPr>
                        </m:ctrlPr>
                      </m:fPr>
                      <m:num>
                        <m:d>
                          <m:dPr>
                            <m:ctrlPr>
                              <a:rPr lang="es-AR" i="1">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d>
                        <m:r>
                          <a:rPr lang="es-AR" i="1">
                            <a:latin typeface="Cambria Math"/>
                            <a:ea typeface="Cambria Math"/>
                          </a:rPr>
                          <m:t>∗</m:t>
                        </m:r>
                        <m:d>
                          <m:dPr>
                            <m:ctrlPr>
                              <a:rPr lang="es-AR" i="1">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d>
                      </m:num>
                      <m:den>
                        <m:d>
                          <m:dPr>
                            <m:ctrlPr>
                              <a:rPr lang="es-AR" i="1">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r>
                              <a:rPr lang="es-AR" i="1">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e>
                        </m:d>
                      </m:den>
                    </m:f>
                    <m:r>
                      <a:rPr lang="es-AR" i="1">
                        <a:latin typeface="Cambria Math"/>
                        <a:ea typeface="Cambria Math"/>
                      </a:rPr>
                      <m:t>=</m:t>
                    </m:r>
                    <m:f>
                      <m:fPr>
                        <m:ctrlPr>
                          <a:rPr lang="es-AR" i="1">
                            <a:latin typeface="Cambria Math" panose="02040503050406030204" pitchFamily="18" charset="0"/>
                            <a:ea typeface="Cambria Math"/>
                          </a:rPr>
                        </m:ctrlPr>
                      </m:fPr>
                      <m:num>
                        <m:d>
                          <m:dPr>
                            <m:ctrlPr>
                              <a:rPr lang="es-AR" i="1">
                                <a:latin typeface="Cambria Math" panose="02040503050406030204" pitchFamily="18" charset="0"/>
                                <a:ea typeface="Cambria Math"/>
                              </a:rPr>
                            </m:ctrlPr>
                          </m:dPr>
                          <m:e>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i="1">
                                    <a:latin typeface="Cambria Math"/>
                                    <a:ea typeface="Cambria Math"/>
                                  </a:rPr>
                                  <m:t>2</m:t>
                                </m:r>
                              </m:sub>
                            </m:sSub>
                          </m:e>
                        </m:d>
                        <m:r>
                          <a:rPr lang="es-AR" i="1">
                            <a:latin typeface="Cambria Math"/>
                            <a:ea typeface="Cambria Math"/>
                          </a:rPr>
                          <m:t>∗</m:t>
                        </m:r>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i="1">
                                <a:latin typeface="Cambria Math"/>
                                <a:ea typeface="Cambria Math"/>
                              </a:rPr>
                              <m:t>2</m:t>
                            </m:r>
                          </m:sub>
                        </m:sSub>
                        <m:r>
                          <a:rPr lang="es-AR">
                            <a:latin typeface="Cambria Math"/>
                            <a:ea typeface="Cambria Math"/>
                          </a:rPr>
                          <m:t>)</m:t>
                        </m:r>
                      </m:num>
                      <m:den>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i="1">
                                <a:latin typeface="Cambria Math"/>
                                <a:ea typeface="Cambria Math"/>
                              </a:rPr>
                              <m:t>2</m:t>
                            </m:r>
                          </m:sub>
                        </m:sSub>
                        <m:r>
                          <a:rPr lang="es-AR">
                            <a:latin typeface="Cambria Math"/>
                            <a:ea typeface="Cambria Math"/>
                          </a:rPr>
                          <m:t>)</m:t>
                        </m:r>
                      </m:den>
                    </m:f>
                  </m:oMath>
                </a14:m>
                <a:r>
                  <a:rPr lang="es-ES" i="0" dirty="0"/>
                  <a:t> </a:t>
                </a:r>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7</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8</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dirty="0"/>
                  <a:t> </a:t>
                </a:r>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9</a:t>
            </a:fld>
            <a:endParaRPr lang="es-ES" dirty="0"/>
          </a:p>
        </p:txBody>
      </p:sp>
    </p:spTree>
    <p:extLst>
      <p:ext uri="{BB962C8B-B14F-4D97-AF65-F5344CB8AC3E}">
        <p14:creationId xmlns:p14="http://schemas.microsoft.com/office/powerpoint/2010/main" val="23638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err="1"/>
              <a:t>Click</a:t>
            </a:r>
            <a:r>
              <a:rPr lang="es-ES" dirty="0"/>
              <a:t> to </a:t>
            </a:r>
            <a:r>
              <a:rPr lang="es-ES" dirty="0" err="1"/>
              <a:t>edit</a:t>
            </a:r>
            <a:r>
              <a:rPr lang="es-ES" dirty="0"/>
              <a:t> Master </a:t>
            </a:r>
            <a:r>
              <a:rPr lang="es-ES" dirty="0" err="1"/>
              <a:t>subtitle</a:t>
            </a:r>
            <a:r>
              <a:rPr lang="es-ES" dirty="0"/>
              <a:t> </a:t>
            </a:r>
            <a:r>
              <a:rPr lang="es-ES" dirty="0" err="1"/>
              <a:t>style</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a:t>
            </a:fld>
            <a:endParaRPr lang="es-ES" dirty="0"/>
          </a:p>
        </p:txBody>
      </p:sp>
    </p:spTree>
    <p:extLst>
      <p:ext uri="{BB962C8B-B14F-4D97-AF65-F5344CB8AC3E}">
        <p14:creationId xmlns:p14="http://schemas.microsoft.com/office/powerpoint/2010/main" val="28300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Content Placeholder 2"/>
          <p:cNvSpPr>
            <a:spLocks noGrp="1"/>
          </p:cNvSpPr>
          <p:nvPr>
            <p:ph idx="1"/>
          </p:nvPr>
        </p:nvSpPr>
        <p:spPr/>
        <p:txBody>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a:t>
            </a:fld>
            <a:endParaRPr lang="es-ES" dirty="0"/>
          </a:p>
        </p:txBody>
      </p:sp>
    </p:spTree>
    <p:extLst>
      <p:ext uri="{BB962C8B-B14F-4D97-AF65-F5344CB8AC3E}">
        <p14:creationId xmlns:p14="http://schemas.microsoft.com/office/powerpoint/2010/main" val="380935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a:t>
            </a:fld>
            <a:endParaRPr lang="es-ES" dirty="0"/>
          </a:p>
        </p:txBody>
      </p:sp>
    </p:spTree>
    <p:extLst>
      <p:ext uri="{BB962C8B-B14F-4D97-AF65-F5344CB8AC3E}">
        <p14:creationId xmlns:p14="http://schemas.microsoft.com/office/powerpoint/2010/main" val="3195329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187"/>
            <a:ext cx="7467600" cy="1036637"/>
          </a:xfrm>
          <a:prstGeom prst="rect">
            <a:avLst/>
          </a:prstGeom>
        </p:spPr>
        <p:txBody>
          <a:bodyPr vert="horz" lIns="91440" tIns="45720" rIns="91440" bIns="45720" rtlCol="0" anchor="t">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FB64-017A-48F4-95C5-1AB244DFCFD4}" type="slidenum">
              <a:rPr lang="es-ES" smtClean="0"/>
              <a:t>‹#›</a:t>
            </a:fld>
            <a:endParaRPr lang="es-ES" dirty="0"/>
          </a:p>
        </p:txBody>
      </p:sp>
      <p:pic>
        <p:nvPicPr>
          <p:cNvPr id="2052"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01000" y="196187"/>
            <a:ext cx="987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1429010"/>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7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40516-2E46-4262-9D59-56DF36F234E5}" type="slidenum">
              <a:rPr lang="es-ES" smtClean="0"/>
              <a:t>‹#›</a:t>
            </a:fld>
            <a:endParaRPr lang="es-ES" dirty="0"/>
          </a:p>
        </p:txBody>
      </p:sp>
    </p:spTree>
    <p:extLst>
      <p:ext uri="{BB962C8B-B14F-4D97-AF65-F5344CB8AC3E}">
        <p14:creationId xmlns:p14="http://schemas.microsoft.com/office/powerpoint/2010/main" val="1187319249"/>
      </p:ext>
    </p:extLst>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49.png"/><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52.png"/><Relationship Id="rId4" Type="http://schemas.openxmlformats.org/officeDocument/2006/relationships/image" Target="../media/image17.png"/><Relationship Id="rId9" Type="http://schemas.openxmlformats.org/officeDocument/2006/relationships/image" Target="../media/image51.png"/><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13.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1.png"/><Relationship Id="rId11" Type="http://schemas.openxmlformats.org/officeDocument/2006/relationships/image" Target="../media/image30.png"/><Relationship Id="rId5" Type="http://schemas.openxmlformats.org/officeDocument/2006/relationships/image" Target="../media/image25.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4.png"/><Relationship Id="rId9" Type="http://schemas.openxmlformats.org/officeDocument/2006/relationships/image" Target="../media/image28.png"/><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00.png"/><Relationship Id="rId7"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400.png"/><Relationship Id="rId4" Type="http://schemas.openxmlformats.org/officeDocument/2006/relationships/image" Target="../media/image300.png"/><Relationship Id="rId9" Type="http://schemas.openxmlformats.org/officeDocument/2006/relationships/image" Target="../media/image80.png"/></Relationships>
</file>

<file path=ppt/slides/_rels/slide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1.png"/><Relationship Id="rId18" Type="http://schemas.openxmlformats.org/officeDocument/2006/relationships/image" Target="../media/image321.png"/><Relationship Id="rId3" Type="http://schemas.openxmlformats.org/officeDocument/2006/relationships/image" Target="../media/image170.png"/><Relationship Id="rId7" Type="http://schemas.openxmlformats.org/officeDocument/2006/relationships/image" Target="../media/image210.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notesSlide" Target="../notesSlides/notesSlide7.xml"/><Relationship Id="rId16" Type="http://schemas.openxmlformats.org/officeDocument/2006/relationships/image" Target="../media/image301.png"/><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1.png"/><Relationship Id="rId10" Type="http://schemas.openxmlformats.org/officeDocument/2006/relationships/image" Target="../media/image240.png"/><Relationship Id="rId4" Type="http://schemas.openxmlformats.org/officeDocument/2006/relationships/image" Target="../media/image180.png"/><Relationship Id="rId9" Type="http://schemas.openxmlformats.org/officeDocument/2006/relationships/image" Target="../media/image230.png"/><Relationship Id="rId14" Type="http://schemas.openxmlformats.org/officeDocument/2006/relationships/image" Target="../media/image281.png"/></Relationships>
</file>

<file path=ppt/slides/_rels/slide8.xml.rels><?xml version="1.0" encoding="UTF-8" standalone="yes"?>
<Relationships xmlns="http://schemas.openxmlformats.org/package/2006/relationships"><Relationship Id="rId8" Type="http://schemas.openxmlformats.org/officeDocument/2006/relationships/image" Target="../media/image381.png"/><Relationship Id="rId3" Type="http://schemas.openxmlformats.org/officeDocument/2006/relationships/image" Target="../media/image332.png"/><Relationship Id="rId7" Type="http://schemas.openxmlformats.org/officeDocument/2006/relationships/image" Target="../media/image37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1.png"/><Relationship Id="rId5" Type="http://schemas.openxmlformats.org/officeDocument/2006/relationships/image" Target="../media/image351.png"/><Relationship Id="rId4" Type="http://schemas.openxmlformats.org/officeDocument/2006/relationships/image" Target="../media/image342.png"/></Relationships>
</file>

<file path=ppt/slides/_rels/slide9.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7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 – </a:t>
            </a:r>
            <a:r>
              <a:rPr lang="es-AR" dirty="0"/>
              <a:t>DINÁMICA DEL SISTEMA DE PARTÍCULAS</a:t>
            </a:r>
            <a:br>
              <a:rPr lang="es-ES" dirty="0"/>
            </a:br>
            <a:endParaRPr lang="es-ES" dirty="0"/>
          </a:p>
        </p:txBody>
      </p:sp>
      <p:sp>
        <p:nvSpPr>
          <p:cNvPr id="3" name="Content Placeholder 2"/>
          <p:cNvSpPr>
            <a:spLocks noGrp="1"/>
          </p:cNvSpPr>
          <p:nvPr>
            <p:ph idx="1"/>
          </p:nvPr>
        </p:nvSpPr>
        <p:spPr/>
        <p:txBody>
          <a:bodyPr>
            <a:normAutofit/>
          </a:bodyPr>
          <a:lstStyle/>
          <a:p>
            <a:r>
              <a:rPr lang="es-AR" sz="2000" dirty="0"/>
              <a:t>Recordar que hasta el momento trabajamos representando a los cuerpos como partículas  ideales que si bien tiene las dimensiones de un punto geométrico (es decir que carece de dimensiones), no por ello carece de masa.</a:t>
            </a:r>
          </a:p>
          <a:p>
            <a:endParaRPr lang="es-AR" sz="2000" dirty="0"/>
          </a:p>
          <a:p>
            <a:r>
              <a:rPr lang="es-AR" sz="2000" dirty="0"/>
              <a:t>Un sistema de partículas es un conjunto finito de partículas, separadas entre sí y distribuidas en el espacio.</a:t>
            </a:r>
          </a:p>
          <a:p>
            <a:endParaRPr lang="es-AR" sz="2000" dirty="0"/>
          </a:p>
          <a:p>
            <a:endParaRPr lang="es-ES" sz="2000" dirty="0"/>
          </a:p>
        </p:txBody>
      </p:sp>
    </p:spTree>
    <p:extLst>
      <p:ext uri="{BB962C8B-B14F-4D97-AF65-F5344CB8AC3E}">
        <p14:creationId xmlns:p14="http://schemas.microsoft.com/office/powerpoint/2010/main" val="4182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AR" dirty="0"/>
                  <a:t>Momento de una Fuerza (</a:t>
                </a:r>
                <a14:m>
                  <m:oMath xmlns:m="http://schemas.openxmlformats.org/officeDocument/2006/math">
                    <m:acc>
                      <m:accPr>
                        <m:chr m:val="⃗"/>
                        <m:ctrlPr>
                          <a:rPr lang="es-AR" i="1">
                            <a:latin typeface="Cambria Math" panose="02040503050406030204" pitchFamily="18" charset="0"/>
                          </a:rPr>
                        </m:ctrlPr>
                      </m:accPr>
                      <m:e>
                        <m:r>
                          <m:rPr>
                            <m:sty m:val="p"/>
                          </m:rPr>
                          <a:rPr lang="es-AR">
                            <a:latin typeface="Cambria Math"/>
                          </a:rPr>
                          <m:t>M</m:t>
                        </m:r>
                      </m:e>
                    </m:acc>
                  </m:oMath>
                </a14:m>
                <a:r>
                  <a:rPr lang="es-ES" dirty="0"/>
                  <a:t>) o Torque (</a:t>
                </a:r>
                <a14:m>
                  <m:oMath xmlns:m="http://schemas.openxmlformats.org/officeDocument/2006/math">
                    <m:acc>
                      <m:accPr>
                        <m:chr m:val="⃗"/>
                        <m:ctrlPr>
                          <a:rPr lang="es-AR" i="1">
                            <a:latin typeface="Cambria Math" panose="02040503050406030204" pitchFamily="18" charset="0"/>
                          </a:rPr>
                        </m:ctrlPr>
                      </m:accPr>
                      <m:e>
                        <m:r>
                          <m:rPr>
                            <m:sty m:val="p"/>
                          </m:rPr>
                          <a:rPr lang="el-GR" i="1" smtClean="0">
                            <a:latin typeface="Cambria Math"/>
                            <a:ea typeface="Cambria Math"/>
                          </a:rPr>
                          <m:t>τ</m:t>
                        </m:r>
                      </m:e>
                    </m:acc>
                  </m:oMath>
                </a14:m>
                <a:r>
                  <a:rPr lang="es-ES" dirty="0"/>
                  <a:t>)</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306" t="-4118" b="-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457200" y="1600200"/>
                <a:ext cx="40386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AR" sz="1800" dirty="0"/>
                  <a:t>Hasta el momento no nos intereso cual es la causa de que un cuerpo rote. El efecto que produce una fuerza cuya recta de acción no pasa por el eje de rotación, es una rotación. </a:t>
                </a:r>
              </a:p>
              <a:p>
                <a:pPr algn="just"/>
                <a:r>
                  <a:rPr lang="es-AR" sz="1800" dirty="0"/>
                  <a:t>Este efecto de rotación producido se llama Torque </a:t>
                </a:r>
                <a:r>
                  <a:rPr lang="es-ES" sz="1800" dirty="0"/>
                  <a:t>(</a:t>
                </a:r>
                <a14:m>
                  <m:oMath xmlns:m="http://schemas.openxmlformats.org/officeDocument/2006/math">
                    <m:acc>
                      <m:accPr>
                        <m:chr m:val="⃗"/>
                        <m:ctrlPr>
                          <a:rPr lang="es-AR" sz="1800" i="1">
                            <a:latin typeface="Cambria Math" panose="02040503050406030204" pitchFamily="18" charset="0"/>
                          </a:rPr>
                        </m:ctrlPr>
                      </m:accPr>
                      <m:e>
                        <m:r>
                          <m:rPr>
                            <m:sty m:val="p"/>
                          </m:rPr>
                          <a:rPr lang="el-GR" sz="1800" i="1">
                            <a:latin typeface="Cambria Math"/>
                            <a:ea typeface="Cambria Math"/>
                          </a:rPr>
                          <m:t>τ</m:t>
                        </m:r>
                      </m:e>
                    </m:acc>
                  </m:oMath>
                </a14:m>
                <a:r>
                  <a:rPr lang="es-ES" sz="1800" dirty="0"/>
                  <a:t>) </a:t>
                </a:r>
                <a:r>
                  <a:rPr lang="es-AR" sz="1800" dirty="0"/>
                  <a:t>o Momento de una Fuerza (</a:t>
                </a:r>
                <a14:m>
                  <m:oMath xmlns:m="http://schemas.openxmlformats.org/officeDocument/2006/math">
                    <m:acc>
                      <m:accPr>
                        <m:chr m:val="⃗"/>
                        <m:ctrlPr>
                          <a:rPr lang="es-AR" sz="1800" i="1">
                            <a:latin typeface="Cambria Math" panose="02040503050406030204" pitchFamily="18" charset="0"/>
                          </a:rPr>
                        </m:ctrlPr>
                      </m:accPr>
                      <m:e>
                        <m:r>
                          <m:rPr>
                            <m:sty m:val="p"/>
                          </m:rPr>
                          <a:rPr lang="es-AR" sz="1800">
                            <a:latin typeface="Cambria Math"/>
                          </a:rPr>
                          <m:t>M</m:t>
                        </m:r>
                      </m:e>
                    </m:acc>
                  </m:oMath>
                </a14:m>
                <a:r>
                  <a:rPr lang="es-ES" sz="1800" dirty="0"/>
                  <a:t>)</a:t>
                </a:r>
                <a:r>
                  <a:rPr lang="es-AR" sz="1800" dirty="0"/>
                  <a:t> y su valor depende de la combinación de dos factores: el vector fuerza  </a:t>
                </a:r>
                <a14:m>
                  <m:oMath xmlns:m="http://schemas.openxmlformats.org/officeDocument/2006/math">
                    <m:acc>
                      <m:accPr>
                        <m:chr m:val="⃗"/>
                        <m:ctrlPr>
                          <a:rPr lang="es-AR" sz="1800" i="1">
                            <a:latin typeface="Cambria Math" panose="02040503050406030204" pitchFamily="18" charset="0"/>
                          </a:rPr>
                        </m:ctrlPr>
                      </m:accPr>
                      <m:e>
                        <m:r>
                          <a:rPr lang="es-AR" sz="1800" i="1">
                            <a:latin typeface="Cambria Math"/>
                          </a:rPr>
                          <m:t>𝐹</m:t>
                        </m:r>
                      </m:e>
                    </m:acc>
                  </m:oMath>
                </a14:m>
                <a:r>
                  <a:rPr lang="es-AR" sz="1800" dirty="0"/>
                  <a:t>  y el brazo de palanca </a:t>
                </a:r>
                <a14:m>
                  <m:oMath xmlns:m="http://schemas.openxmlformats.org/officeDocument/2006/math">
                    <m:acc>
                      <m:accPr>
                        <m:chr m:val="⃗"/>
                        <m:ctrlPr>
                          <a:rPr lang="es-AR" sz="1800" i="1">
                            <a:latin typeface="Cambria Math" panose="02040503050406030204" pitchFamily="18" charset="0"/>
                          </a:rPr>
                        </m:ctrlPr>
                      </m:accPr>
                      <m:e>
                        <m:r>
                          <a:rPr lang="es-AR" sz="1800" b="0" i="1" smtClean="0">
                            <a:latin typeface="Cambria Math"/>
                          </a:rPr>
                          <m:t>𝑏</m:t>
                        </m:r>
                      </m:e>
                    </m:acc>
                  </m:oMath>
                </a14:m>
                <a:endParaRPr lang="es-AR" sz="18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57200" y="1600200"/>
                <a:ext cx="4038600" cy="4648200"/>
              </a:xfrm>
              <a:prstGeom prst="rect">
                <a:avLst/>
              </a:prstGeom>
              <a:blipFill rotWithShape="1">
                <a:blip r:embed="rId4"/>
                <a:stretch>
                  <a:fillRect l="-905" t="-656" r="-105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Content Placeholder 2"/>
              <p:cNvSpPr txBox="1">
                <a:spLocks/>
              </p:cNvSpPr>
              <p:nvPr/>
            </p:nvSpPr>
            <p:spPr>
              <a:xfrm>
                <a:off x="914400" y="5410200"/>
                <a:ext cx="3354500" cy="3775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l-GR" sz="1800" i="1">
                          <a:latin typeface="Cambria Math"/>
                          <a:ea typeface="Cambria Math"/>
                        </a:rPr>
                        <m:t>τ</m:t>
                      </m:r>
                      <m:r>
                        <a:rPr lang="es-AR" sz="1800" i="0">
                          <a:latin typeface="Cambria Math"/>
                        </a:rPr>
                        <m:t>=</m:t>
                      </m:r>
                      <m:r>
                        <m:rPr>
                          <m:sty m:val="p"/>
                        </m:rPr>
                        <a:rPr lang="es-AR" sz="1800" i="0" smtClean="0">
                          <a:latin typeface="Cambria Math"/>
                        </a:rPr>
                        <m:t>b</m:t>
                      </m:r>
                      <m:r>
                        <a:rPr lang="es-AR" sz="1800" i="0">
                          <a:latin typeface="Cambria Math"/>
                        </a:rPr>
                        <m:t>∗</m:t>
                      </m:r>
                      <m:r>
                        <m:rPr>
                          <m:sty m:val="p"/>
                        </m:rPr>
                        <a:rPr lang="es-AR" sz="1800" b="0" i="0" smtClean="0">
                          <a:latin typeface="Cambria Math"/>
                        </a:rPr>
                        <m:t>F</m:t>
                      </m:r>
                      <m:r>
                        <a:rPr lang="es-AR" sz="1800" b="0" i="0" smtClean="0">
                          <a:latin typeface="Cambria Math"/>
                        </a:rPr>
                        <m:t>    </m:t>
                      </m:r>
                      <m:r>
                        <a:rPr lang="es-AR" sz="1800" b="0" i="1" smtClean="0">
                          <a:latin typeface="Cambria Math"/>
                          <a:ea typeface="Cambria Math"/>
                        </a:rPr>
                        <m:t>[</m:t>
                      </m:r>
                      <m:r>
                        <a:rPr lang="es-AR" sz="1800" b="0" i="1" smtClean="0">
                          <a:latin typeface="Cambria Math"/>
                          <a:ea typeface="Cambria Math"/>
                        </a:rPr>
                        <m:t>𝑁</m:t>
                      </m:r>
                      <m:r>
                        <a:rPr lang="es-AR" sz="1800" b="0" i="1" smtClean="0">
                          <a:latin typeface="Cambria Math"/>
                          <a:ea typeface="Cambria Math"/>
                        </a:rPr>
                        <m:t>∗</m:t>
                      </m:r>
                      <m:r>
                        <a:rPr lang="es-AR" sz="1800" b="0" i="1" smtClean="0">
                          <a:latin typeface="Cambria Math"/>
                          <a:ea typeface="Cambria Math"/>
                        </a:rPr>
                        <m:t>𝑚</m:t>
                      </m:r>
                      <m:r>
                        <a:rPr lang="es-AR" sz="1800" b="0" i="1" smtClean="0">
                          <a:latin typeface="Cambria Math"/>
                          <a:ea typeface="Cambria Math"/>
                        </a:rPr>
                        <m:t>]</m:t>
                      </m:r>
                    </m:oMath>
                  </m:oMathPara>
                </a14:m>
                <a:endParaRPr lang="es-ES" sz="1800" dirty="0"/>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914400" y="5410200"/>
                <a:ext cx="3354500" cy="377543"/>
              </a:xfrm>
              <a:prstGeom prst="rect">
                <a:avLst/>
              </a:prstGeom>
              <a:blipFill rotWithShape="1">
                <a:blip r:embed="rId5"/>
                <a:stretch>
                  <a:fillRect b="-13115"/>
                </a:stretch>
              </a:blipFill>
            </p:spPr>
            <p:txBody>
              <a:bodyPr/>
              <a:lstStyle/>
              <a:p>
                <a:r>
                  <a:rPr lang="es-AR">
                    <a:noFill/>
                  </a:rPr>
                  <a:t> </a:t>
                </a:r>
              </a:p>
            </p:txBody>
          </p:sp>
        </mc:Fallback>
      </mc:AlternateContent>
      <p:grpSp>
        <p:nvGrpSpPr>
          <p:cNvPr id="45" name="44 Grupo"/>
          <p:cNvGrpSpPr/>
          <p:nvPr/>
        </p:nvGrpSpPr>
        <p:grpSpPr>
          <a:xfrm>
            <a:off x="4713025" y="1586400"/>
            <a:ext cx="4430975" cy="2729943"/>
            <a:chOff x="4713025" y="1586400"/>
            <a:chExt cx="4430975" cy="2729943"/>
          </a:xfrm>
        </p:grpSpPr>
        <p:cxnSp>
          <p:nvCxnSpPr>
            <p:cNvPr id="31" name="30 Conector recto de flecha"/>
            <p:cNvCxnSpPr/>
            <p:nvPr/>
          </p:nvCxnSpPr>
          <p:spPr>
            <a:xfrm>
              <a:off x="5331276" y="2289251"/>
              <a:ext cx="3048000" cy="0"/>
            </a:xfrm>
            <a:prstGeom prst="straightConnector1">
              <a:avLst/>
            </a:prstGeom>
            <a:ln>
              <a:solidFill>
                <a:schemeClr val="accent6">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3 Elipse"/>
            <p:cNvSpPr/>
            <p:nvPr/>
          </p:nvSpPr>
          <p:spPr>
            <a:xfrm>
              <a:off x="5864676" y="1968501"/>
              <a:ext cx="1800000" cy="1800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8 Conector recto de flecha"/>
            <p:cNvCxnSpPr/>
            <p:nvPr/>
          </p:nvCxnSpPr>
          <p:spPr>
            <a:xfrm>
              <a:off x="5407476" y="2868501"/>
              <a:ext cx="3048000" cy="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6764676" y="1586400"/>
              <a:ext cx="0" cy="23760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6710676" y="2228901"/>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13 Conector recto de flecha"/>
            <p:cNvCxnSpPr/>
            <p:nvPr/>
          </p:nvCxnSpPr>
          <p:spPr>
            <a:xfrm flipH="1">
              <a:off x="5545476" y="2282901"/>
              <a:ext cx="1219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6723376" y="2874600"/>
              <a:ext cx="603370" cy="276999"/>
            </a:xfrm>
            <a:prstGeom prst="rect">
              <a:avLst/>
            </a:prstGeom>
            <a:noFill/>
          </p:spPr>
          <p:txBody>
            <a:bodyPr wrap="none" rtlCol="0">
              <a:spAutoFit/>
            </a:bodyPr>
            <a:lstStyle/>
            <a:p>
              <a:r>
                <a:rPr lang="es-AR" sz="1200" dirty="0"/>
                <a:t>Origen</a:t>
              </a:r>
            </a:p>
          </p:txBody>
        </p:sp>
        <p:sp>
          <p:nvSpPr>
            <p:cNvPr id="18" name="17 Elipse"/>
            <p:cNvSpPr/>
            <p:nvPr/>
          </p:nvSpPr>
          <p:spPr>
            <a:xfrm>
              <a:off x="6731450" y="2827337"/>
              <a:ext cx="72000" cy="7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6" name="15 Rectángulo"/>
                <p:cNvSpPr/>
                <p:nvPr/>
              </p:nvSpPr>
              <p:spPr>
                <a:xfrm>
                  <a:off x="5545476" y="2258662"/>
                  <a:ext cx="320922"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a:latin typeface="Cambria Math" panose="02040503050406030204" pitchFamily="18" charset="0"/>
                              </a:rPr>
                            </m:ctrlPr>
                          </m:accPr>
                          <m:e>
                            <m:r>
                              <m:rPr>
                                <m:sty m:val="p"/>
                              </m:rPr>
                              <a:rPr lang="es-AR" sz="1400">
                                <a:latin typeface="Cambria Math"/>
                              </a:rPr>
                              <m:t>F</m:t>
                            </m:r>
                          </m:e>
                        </m:acc>
                      </m:oMath>
                    </m:oMathPara>
                  </a14:m>
                  <a:endParaRPr lang="es-AR" sz="1400" dirty="0"/>
                </a:p>
              </p:txBody>
            </p:sp>
          </mc:Choice>
          <mc:Fallback xmlns="">
            <p:sp>
              <p:nvSpPr>
                <p:cNvPr id="16" name="15 Rectángulo"/>
                <p:cNvSpPr>
                  <a:spLocks noRot="1" noChangeAspect="1" noMove="1" noResize="1" noEditPoints="1" noAdjustHandles="1" noChangeArrowheads="1" noChangeShapeType="1" noTextEdit="1"/>
                </p:cNvSpPr>
                <p:nvPr/>
              </p:nvSpPr>
              <p:spPr>
                <a:xfrm>
                  <a:off x="5545476" y="2258662"/>
                  <a:ext cx="320922" cy="333938"/>
                </a:xfrm>
                <a:prstGeom prst="rect">
                  <a:avLst/>
                </a:prstGeom>
                <a:blipFill rotWithShape="1">
                  <a:blip r:embed="rId6"/>
                  <a:stretch>
                    <a:fillRect/>
                  </a:stretch>
                </a:blipFill>
              </p:spPr>
              <p:txBody>
                <a:bodyPr/>
                <a:lstStyle/>
                <a:p>
                  <a:r>
                    <a:rPr lang="es-AR">
                      <a:noFill/>
                    </a:rPr>
                    <a:t> </a:t>
                  </a:r>
                </a:p>
              </p:txBody>
            </p:sp>
          </mc:Fallback>
        </mc:AlternateContent>
        <p:cxnSp>
          <p:nvCxnSpPr>
            <p:cNvPr id="20" name="19 Conector recto de flecha"/>
            <p:cNvCxnSpPr/>
            <p:nvPr/>
          </p:nvCxnSpPr>
          <p:spPr>
            <a:xfrm flipV="1">
              <a:off x="6767450" y="2279200"/>
              <a:ext cx="0" cy="57600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24 Rectángulo"/>
                <p:cNvSpPr/>
                <p:nvPr/>
              </p:nvSpPr>
              <p:spPr>
                <a:xfrm>
                  <a:off x="6533313" y="2463079"/>
                  <a:ext cx="322524" cy="339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b</m:t>
                            </m:r>
                          </m:e>
                        </m:acc>
                      </m:oMath>
                    </m:oMathPara>
                  </a14:m>
                  <a:endParaRPr lang="es-AR" sz="1400" dirty="0"/>
                </a:p>
              </p:txBody>
            </p:sp>
          </mc:Choice>
          <mc:Fallback xmlns="">
            <p:sp>
              <p:nvSpPr>
                <p:cNvPr id="25" name="24 Rectángulo"/>
                <p:cNvSpPr>
                  <a:spLocks noRot="1" noChangeAspect="1" noMove="1" noResize="1" noEditPoints="1" noAdjustHandles="1" noChangeArrowheads="1" noChangeShapeType="1" noTextEdit="1"/>
                </p:cNvSpPr>
                <p:nvPr/>
              </p:nvSpPr>
              <p:spPr>
                <a:xfrm>
                  <a:off x="6533313" y="2463079"/>
                  <a:ext cx="322524" cy="339708"/>
                </a:xfrm>
                <a:prstGeom prst="rect">
                  <a:avLst/>
                </a:prstGeom>
                <a:blipFill rotWithShape="1">
                  <a:blip r:embed="rId7"/>
                  <a:stretch>
                    <a:fillRect/>
                  </a:stretch>
                </a:blipFill>
              </p:spPr>
              <p:txBody>
                <a:bodyPr/>
                <a:lstStyle/>
                <a:p>
                  <a:r>
                    <a:rPr lang="es-AR">
                      <a:noFill/>
                    </a:rPr>
                    <a:t> </a:t>
                  </a:r>
                </a:p>
              </p:txBody>
            </p:sp>
          </mc:Fallback>
        </mc:AlternateContent>
        <p:grpSp>
          <p:nvGrpSpPr>
            <p:cNvPr id="28" name="27 Grupo"/>
            <p:cNvGrpSpPr/>
            <p:nvPr/>
          </p:nvGrpSpPr>
          <p:grpSpPr>
            <a:xfrm>
              <a:off x="6653526" y="2289251"/>
              <a:ext cx="111150" cy="114155"/>
              <a:chOff x="6503850" y="2289251"/>
              <a:chExt cx="111150" cy="114155"/>
            </a:xfrm>
          </p:grpSpPr>
          <p:cxnSp>
            <p:nvCxnSpPr>
              <p:cNvPr id="24" name="23 Conector recto"/>
              <p:cNvCxnSpPr/>
              <p:nvPr/>
            </p:nvCxnSpPr>
            <p:spPr>
              <a:xfrm>
                <a:off x="6503850" y="228925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6503850" y="2403406"/>
                <a:ext cx="1111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31 CuadroTexto"/>
            <p:cNvSpPr txBox="1"/>
            <p:nvPr/>
          </p:nvSpPr>
          <p:spPr>
            <a:xfrm>
              <a:off x="7769676" y="2079408"/>
              <a:ext cx="1040670" cy="400110"/>
            </a:xfrm>
            <a:prstGeom prst="rect">
              <a:avLst/>
            </a:prstGeom>
            <a:noFill/>
          </p:spPr>
          <p:txBody>
            <a:bodyPr wrap="none" rtlCol="0">
              <a:spAutoFit/>
            </a:bodyPr>
            <a:lstStyle/>
            <a:p>
              <a:r>
                <a:rPr lang="es-AR" sz="1000" dirty="0"/>
                <a:t>Recta de Acción </a:t>
              </a:r>
              <a:br>
                <a:rPr lang="es-AR" sz="1000" dirty="0"/>
              </a:br>
              <a:r>
                <a:rPr lang="es-AR" sz="1000" dirty="0"/>
                <a:t>de la Fuerza</a:t>
              </a:r>
            </a:p>
          </p:txBody>
        </p:sp>
        <p:sp>
          <p:nvSpPr>
            <p:cNvPr id="33" name="32 CuadroTexto"/>
            <p:cNvSpPr txBox="1"/>
            <p:nvPr/>
          </p:nvSpPr>
          <p:spPr>
            <a:xfrm>
              <a:off x="8074476" y="3059792"/>
              <a:ext cx="1069524" cy="246221"/>
            </a:xfrm>
            <a:prstGeom prst="rect">
              <a:avLst/>
            </a:prstGeom>
            <a:noFill/>
          </p:spPr>
          <p:txBody>
            <a:bodyPr wrap="none" rtlCol="0">
              <a:spAutoFit/>
            </a:bodyPr>
            <a:lstStyle/>
            <a:p>
              <a:r>
                <a:rPr lang="es-AR" sz="1000" dirty="0"/>
                <a:t>Brazo de palanca</a:t>
              </a:r>
            </a:p>
          </p:txBody>
        </p:sp>
        <p:cxnSp>
          <p:nvCxnSpPr>
            <p:cNvPr id="30" name="29 Conector recto de flecha"/>
            <p:cNvCxnSpPr>
              <a:stCxn id="33" idx="1"/>
              <a:endCxn id="25" idx="3"/>
            </p:cNvCxnSpPr>
            <p:nvPr/>
          </p:nvCxnSpPr>
          <p:spPr>
            <a:xfrm flipH="1" flipV="1">
              <a:off x="6855837" y="2632933"/>
              <a:ext cx="1218639" cy="54997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40" idx="0"/>
            </p:cNvCxnSpPr>
            <p:nvPr/>
          </p:nvCxnSpPr>
          <p:spPr>
            <a:xfrm flipV="1">
              <a:off x="5600812" y="2397251"/>
              <a:ext cx="1052714" cy="1211206"/>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713025" y="3608457"/>
              <a:ext cx="1775573" cy="707886"/>
            </a:xfrm>
            <a:prstGeom prst="rect">
              <a:avLst/>
            </a:prstGeom>
            <a:noFill/>
          </p:spPr>
          <p:txBody>
            <a:bodyPr wrap="square" rtlCol="0">
              <a:spAutoFit/>
            </a:bodyPr>
            <a:lstStyle/>
            <a:p>
              <a:r>
                <a:rPr lang="es-AR" sz="1000" dirty="0"/>
                <a:t>El  ángulo existente entre la recta de Acción de la fuerza y el brazo de palanca debe ser de 90 grados</a:t>
              </a:r>
            </a:p>
          </p:txBody>
        </p:sp>
        <p:sp>
          <p:nvSpPr>
            <p:cNvPr id="47" name="46 CuadroTexto"/>
            <p:cNvSpPr txBox="1"/>
            <p:nvPr/>
          </p:nvSpPr>
          <p:spPr>
            <a:xfrm>
              <a:off x="6739950" y="1586400"/>
              <a:ext cx="260008" cy="276999"/>
            </a:xfrm>
            <a:prstGeom prst="rect">
              <a:avLst/>
            </a:prstGeom>
            <a:noFill/>
          </p:spPr>
          <p:txBody>
            <a:bodyPr wrap="none" rtlCol="0">
              <a:spAutoFit/>
            </a:bodyPr>
            <a:lstStyle/>
            <a:p>
              <a:r>
                <a:rPr lang="es-AR" sz="1200" dirty="0"/>
                <a:t>Y</a:t>
              </a:r>
            </a:p>
          </p:txBody>
        </p:sp>
        <p:sp>
          <p:nvSpPr>
            <p:cNvPr id="48" name="47 CuadroTexto"/>
            <p:cNvSpPr txBox="1"/>
            <p:nvPr/>
          </p:nvSpPr>
          <p:spPr>
            <a:xfrm>
              <a:off x="8325472" y="2664287"/>
              <a:ext cx="264816" cy="276999"/>
            </a:xfrm>
            <a:prstGeom prst="rect">
              <a:avLst/>
            </a:prstGeom>
            <a:noFill/>
          </p:spPr>
          <p:txBody>
            <a:bodyPr wrap="none" rtlCol="0">
              <a:spAutoFit/>
            </a:bodyPr>
            <a:lstStyle/>
            <a:p>
              <a:r>
                <a:rPr lang="es-AR" sz="1200" dirty="0"/>
                <a:t>X</a:t>
              </a:r>
            </a:p>
          </p:txBody>
        </p:sp>
      </p:grpSp>
      <p:grpSp>
        <p:nvGrpSpPr>
          <p:cNvPr id="50" name="49 Grupo"/>
          <p:cNvGrpSpPr/>
          <p:nvPr/>
        </p:nvGrpSpPr>
        <p:grpSpPr>
          <a:xfrm>
            <a:off x="4935876" y="4432857"/>
            <a:ext cx="3654412" cy="2376000"/>
            <a:chOff x="4935876" y="1586400"/>
            <a:chExt cx="3654412" cy="2376000"/>
          </a:xfrm>
        </p:grpSpPr>
        <p:sp>
          <p:nvSpPr>
            <p:cNvPr id="52" name="51 Elipse"/>
            <p:cNvSpPr/>
            <p:nvPr/>
          </p:nvSpPr>
          <p:spPr>
            <a:xfrm>
              <a:off x="5864676" y="1968501"/>
              <a:ext cx="1800000" cy="1800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53" name="52 Conector recto de flecha"/>
            <p:cNvCxnSpPr/>
            <p:nvPr/>
          </p:nvCxnSpPr>
          <p:spPr>
            <a:xfrm>
              <a:off x="5407476" y="2868501"/>
              <a:ext cx="3048000" cy="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p:nvPr/>
          </p:nvCxnSpPr>
          <p:spPr>
            <a:xfrm flipV="1">
              <a:off x="6764676" y="1586400"/>
              <a:ext cx="0" cy="23760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5" name="54 Elipse"/>
            <p:cNvSpPr/>
            <p:nvPr/>
          </p:nvSpPr>
          <p:spPr>
            <a:xfrm>
              <a:off x="6121400" y="2811343"/>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56" name="55 Conector recto de flecha"/>
            <p:cNvCxnSpPr/>
            <p:nvPr/>
          </p:nvCxnSpPr>
          <p:spPr>
            <a:xfrm flipH="1">
              <a:off x="4935876" y="2868501"/>
              <a:ext cx="1219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57 Elipse"/>
            <p:cNvSpPr/>
            <p:nvPr/>
          </p:nvSpPr>
          <p:spPr>
            <a:xfrm>
              <a:off x="6731450" y="2827337"/>
              <a:ext cx="72000" cy="7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59" name="58 Rectángulo"/>
                <p:cNvSpPr/>
                <p:nvPr/>
              </p:nvSpPr>
              <p:spPr>
                <a:xfrm>
                  <a:off x="4935876" y="2844262"/>
                  <a:ext cx="320922"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a:latin typeface="Cambria Math" panose="02040503050406030204" pitchFamily="18" charset="0"/>
                              </a:rPr>
                            </m:ctrlPr>
                          </m:accPr>
                          <m:e>
                            <m:r>
                              <m:rPr>
                                <m:sty m:val="p"/>
                              </m:rPr>
                              <a:rPr lang="es-AR" sz="1400">
                                <a:latin typeface="Cambria Math"/>
                              </a:rPr>
                              <m:t>F</m:t>
                            </m:r>
                          </m:e>
                        </m:acc>
                      </m:oMath>
                    </m:oMathPara>
                  </a14:m>
                  <a:endParaRPr lang="es-AR" sz="1400" dirty="0"/>
                </a:p>
              </p:txBody>
            </p:sp>
          </mc:Choice>
          <mc:Fallback xmlns="">
            <p:sp>
              <p:nvSpPr>
                <p:cNvPr id="59" name="58 Rectángulo"/>
                <p:cNvSpPr>
                  <a:spLocks noRot="1" noChangeAspect="1" noMove="1" noResize="1" noEditPoints="1" noAdjustHandles="1" noChangeArrowheads="1" noChangeShapeType="1" noTextEdit="1"/>
                </p:cNvSpPr>
                <p:nvPr/>
              </p:nvSpPr>
              <p:spPr>
                <a:xfrm>
                  <a:off x="4935876" y="2844262"/>
                  <a:ext cx="320922" cy="333938"/>
                </a:xfrm>
                <a:prstGeom prst="rect">
                  <a:avLst/>
                </a:prstGeom>
                <a:blipFill rotWithShape="1">
                  <a:blip r:embed="rId8"/>
                  <a:stretch>
                    <a:fillRect/>
                  </a:stretch>
                </a:blipFill>
              </p:spPr>
              <p:txBody>
                <a:bodyPr/>
                <a:lstStyle/>
                <a:p>
                  <a:r>
                    <a:rPr lang="es-AR">
                      <a:noFill/>
                    </a:rPr>
                    <a:t> </a:t>
                  </a:r>
                </a:p>
              </p:txBody>
            </p:sp>
          </mc:Fallback>
        </mc:AlternateContent>
        <p:sp>
          <p:nvSpPr>
            <p:cNvPr id="68" name="67 CuadroTexto"/>
            <p:cNvSpPr txBox="1"/>
            <p:nvPr/>
          </p:nvSpPr>
          <p:spPr>
            <a:xfrm>
              <a:off x="6739950" y="1586400"/>
              <a:ext cx="260008" cy="276999"/>
            </a:xfrm>
            <a:prstGeom prst="rect">
              <a:avLst/>
            </a:prstGeom>
            <a:noFill/>
          </p:spPr>
          <p:txBody>
            <a:bodyPr wrap="none" rtlCol="0">
              <a:spAutoFit/>
            </a:bodyPr>
            <a:lstStyle/>
            <a:p>
              <a:r>
                <a:rPr lang="es-AR" sz="1200" dirty="0"/>
                <a:t>Y</a:t>
              </a:r>
            </a:p>
          </p:txBody>
        </p:sp>
        <p:sp>
          <p:nvSpPr>
            <p:cNvPr id="69" name="68 CuadroTexto"/>
            <p:cNvSpPr txBox="1"/>
            <p:nvPr/>
          </p:nvSpPr>
          <p:spPr>
            <a:xfrm>
              <a:off x="8325472" y="2664287"/>
              <a:ext cx="264816" cy="276999"/>
            </a:xfrm>
            <a:prstGeom prst="rect">
              <a:avLst/>
            </a:prstGeom>
            <a:noFill/>
          </p:spPr>
          <p:txBody>
            <a:bodyPr wrap="none" rtlCol="0">
              <a:spAutoFit/>
            </a:bodyPr>
            <a:lstStyle/>
            <a:p>
              <a:r>
                <a:rPr lang="es-AR" sz="1200" dirty="0"/>
                <a:t>X</a:t>
              </a:r>
            </a:p>
          </p:txBody>
        </p:sp>
      </p:grpSp>
      <p:sp>
        <p:nvSpPr>
          <p:cNvPr id="72" name="71 CuadroTexto"/>
          <p:cNvSpPr txBox="1"/>
          <p:nvPr/>
        </p:nvSpPr>
        <p:spPr>
          <a:xfrm>
            <a:off x="6789596" y="5745794"/>
            <a:ext cx="603370" cy="276999"/>
          </a:xfrm>
          <a:prstGeom prst="rect">
            <a:avLst/>
          </a:prstGeom>
          <a:noFill/>
        </p:spPr>
        <p:txBody>
          <a:bodyPr wrap="none" rtlCol="0">
            <a:spAutoFit/>
          </a:bodyPr>
          <a:lstStyle/>
          <a:p>
            <a:r>
              <a:rPr lang="es-AR" sz="1200" dirty="0"/>
              <a:t>Origen</a:t>
            </a:r>
          </a:p>
        </p:txBody>
      </p:sp>
      <p:sp>
        <p:nvSpPr>
          <p:cNvPr id="46" name="45 CuadroTexto"/>
          <p:cNvSpPr txBox="1"/>
          <p:nvPr/>
        </p:nvSpPr>
        <p:spPr>
          <a:xfrm>
            <a:off x="7664676" y="4783724"/>
            <a:ext cx="935321" cy="369332"/>
          </a:xfrm>
          <a:prstGeom prst="rect">
            <a:avLst/>
          </a:prstGeom>
          <a:noFill/>
        </p:spPr>
        <p:txBody>
          <a:bodyPr wrap="none" rtlCol="0">
            <a:spAutoFit/>
          </a:bodyPr>
          <a:lstStyle/>
          <a:p>
            <a:r>
              <a:rPr lang="es-AR" dirty="0"/>
              <a:t>No Rota</a:t>
            </a:r>
          </a:p>
        </p:txBody>
      </p:sp>
    </p:spTree>
    <p:extLst>
      <p:ext uri="{BB962C8B-B14F-4D97-AF65-F5344CB8AC3E}">
        <p14:creationId xmlns:p14="http://schemas.microsoft.com/office/powerpoint/2010/main" val="81388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AR" dirty="0"/>
                  <a:t>Momento de una Fuerza (</a:t>
                </a:r>
                <a14:m>
                  <m:oMath xmlns:m="http://schemas.openxmlformats.org/officeDocument/2006/math">
                    <m:acc>
                      <m:accPr>
                        <m:chr m:val="⃗"/>
                        <m:ctrlPr>
                          <a:rPr lang="es-AR" i="1">
                            <a:latin typeface="Cambria Math" panose="02040503050406030204" pitchFamily="18" charset="0"/>
                          </a:rPr>
                        </m:ctrlPr>
                      </m:accPr>
                      <m:e>
                        <m:r>
                          <m:rPr>
                            <m:sty m:val="p"/>
                          </m:rPr>
                          <a:rPr lang="es-AR">
                            <a:latin typeface="Cambria Math"/>
                          </a:rPr>
                          <m:t>M</m:t>
                        </m:r>
                      </m:e>
                    </m:acc>
                  </m:oMath>
                </a14:m>
                <a:r>
                  <a:rPr lang="es-ES" dirty="0"/>
                  <a:t>) o Torque (</a:t>
                </a:r>
                <a14:m>
                  <m:oMath xmlns:m="http://schemas.openxmlformats.org/officeDocument/2006/math">
                    <m:acc>
                      <m:accPr>
                        <m:chr m:val="⃗"/>
                        <m:ctrlPr>
                          <a:rPr lang="es-AR" i="1">
                            <a:latin typeface="Cambria Math" panose="02040503050406030204" pitchFamily="18" charset="0"/>
                          </a:rPr>
                        </m:ctrlPr>
                      </m:accPr>
                      <m:e>
                        <m:r>
                          <m:rPr>
                            <m:sty m:val="p"/>
                          </m:rPr>
                          <a:rPr lang="el-GR" i="1" smtClean="0">
                            <a:latin typeface="Cambria Math"/>
                            <a:ea typeface="Cambria Math"/>
                          </a:rPr>
                          <m:t>τ</m:t>
                        </m:r>
                      </m:e>
                    </m:acc>
                  </m:oMath>
                </a14:m>
                <a:r>
                  <a:rPr lang="es-ES" dirty="0"/>
                  <a:t>)</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306" t="-4118" b="-1176"/>
                </a:stretch>
              </a:blipFill>
            </p:spPr>
            <p:txBody>
              <a:bodyPr/>
              <a:lstStyle/>
              <a:p>
                <a:r>
                  <a:rPr lang="en-US">
                    <a:noFill/>
                  </a:rPr>
                  <a:t> </a:t>
                </a:r>
              </a:p>
            </p:txBody>
          </p:sp>
        </mc:Fallback>
      </mc:AlternateContent>
      <p:sp>
        <p:nvSpPr>
          <p:cNvPr id="5" name="Content Placeholder 2"/>
          <p:cNvSpPr txBox="1">
            <a:spLocks/>
          </p:cNvSpPr>
          <p:nvPr/>
        </p:nvSpPr>
        <p:spPr>
          <a:xfrm>
            <a:off x="457200" y="1600200"/>
            <a:ext cx="4038600"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AR" sz="1800" dirty="0"/>
              <a:t>El valor del momento es: </a:t>
            </a:r>
          </a:p>
          <a:p>
            <a:pPr algn="just"/>
            <a:endParaRPr lang="es-AR" sz="1800" dirty="0"/>
          </a:p>
          <a:p>
            <a:pPr algn="just"/>
            <a:endParaRPr lang="es-AR" sz="1800" dirty="0"/>
          </a:p>
          <a:p>
            <a:pPr algn="just"/>
            <a:r>
              <a:rPr lang="es-AR" sz="1800" dirty="0"/>
              <a:t>Vemos que:  </a:t>
            </a:r>
          </a:p>
          <a:p>
            <a:pPr algn="just"/>
            <a:endParaRPr lang="es-AR" sz="1800" dirty="0"/>
          </a:p>
          <a:p>
            <a:pPr algn="just"/>
            <a:endParaRPr lang="es-AR" sz="1800" dirty="0"/>
          </a:p>
          <a:p>
            <a:pPr algn="just"/>
            <a:r>
              <a:rPr lang="es-AR" sz="1800" dirty="0"/>
              <a:t>Por lo tanto podemos decir:</a:t>
            </a:r>
          </a:p>
        </p:txBody>
      </p:sp>
      <mc:AlternateContent xmlns:mc="http://schemas.openxmlformats.org/markup-compatibility/2006" xmlns:a14="http://schemas.microsoft.com/office/drawing/2010/main">
        <mc:Choice Requires="a14">
          <p:sp>
            <p:nvSpPr>
              <p:cNvPr id="36" name="Content Placeholder 2"/>
              <p:cNvSpPr txBox="1">
                <a:spLocks/>
              </p:cNvSpPr>
              <p:nvPr/>
            </p:nvSpPr>
            <p:spPr>
              <a:xfrm>
                <a:off x="939799" y="4620000"/>
                <a:ext cx="33545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d>
                        <m:dPr>
                          <m:begChr m:val="|"/>
                          <m:endChr m:val="|"/>
                          <m:ctrlPr>
                            <a:rPr lang="es-AR" sz="1800" i="1" smtClean="0">
                              <a:latin typeface="Cambria Math" panose="02040503050406030204" pitchFamily="18" charset="0"/>
                            </a:rPr>
                          </m:ctrlPr>
                        </m:dPr>
                        <m:e>
                          <m:acc>
                            <m:accPr>
                              <m:chr m:val="⃗"/>
                              <m:ctrlPr>
                                <a:rPr lang="es-AR" sz="1800" i="1">
                                  <a:latin typeface="Cambria Math" panose="02040503050406030204" pitchFamily="18" charset="0"/>
                                </a:rPr>
                              </m:ctrlPr>
                            </m:accPr>
                            <m:e>
                              <m:r>
                                <m:rPr>
                                  <m:sty m:val="p"/>
                                </m:rPr>
                                <a:rPr lang="el-GR" sz="1800" i="1">
                                  <a:latin typeface="Cambria Math"/>
                                  <a:ea typeface="Cambria Math"/>
                                </a:rPr>
                                <m:t>τ</m:t>
                              </m:r>
                            </m:e>
                          </m:acc>
                        </m:e>
                      </m:d>
                      <m:r>
                        <a:rPr lang="es-AR" sz="1800">
                          <a:latin typeface="Cambria Math"/>
                        </a:rPr>
                        <m:t>=</m:t>
                      </m:r>
                      <m:acc>
                        <m:accPr>
                          <m:chr m:val="⃗"/>
                          <m:ctrlPr>
                            <a:rPr lang="es-AR" sz="1800" i="1">
                              <a:latin typeface="Cambria Math" panose="02040503050406030204" pitchFamily="18" charset="0"/>
                            </a:rPr>
                          </m:ctrlPr>
                        </m:accPr>
                        <m:e>
                          <m:r>
                            <m:rPr>
                              <m:sty m:val="p"/>
                            </m:rPr>
                            <a:rPr lang="es-AR" sz="1800" b="0" i="0" smtClean="0">
                              <a:latin typeface="Cambria Math"/>
                            </a:rPr>
                            <m:t>b</m:t>
                          </m:r>
                        </m:e>
                      </m:acc>
                      <m:r>
                        <a:rPr lang="es-AR" sz="1800">
                          <a:latin typeface="Cambria Math"/>
                        </a:rPr>
                        <m:t>∗</m:t>
                      </m:r>
                      <m:d>
                        <m:dPr>
                          <m:begChr m:val="|"/>
                          <m:endChr m:val="|"/>
                          <m:ctrlPr>
                            <a:rPr lang="es-AR" sz="1800" i="1">
                              <a:latin typeface="Cambria Math" panose="02040503050406030204" pitchFamily="18" charset="0"/>
                            </a:rPr>
                          </m:ctrlPr>
                        </m:dPr>
                        <m:e>
                          <m:acc>
                            <m:accPr>
                              <m:chr m:val="⃗"/>
                              <m:ctrlPr>
                                <a:rPr lang="es-AR" sz="1800" i="1">
                                  <a:latin typeface="Cambria Math" panose="02040503050406030204" pitchFamily="18" charset="0"/>
                                </a:rPr>
                              </m:ctrlPr>
                            </m:accPr>
                            <m:e>
                              <m:r>
                                <m:rPr>
                                  <m:sty m:val="p"/>
                                </m:rPr>
                                <a:rPr lang="es-AR" sz="1800" b="0" i="0" smtClean="0">
                                  <a:latin typeface="Cambria Math"/>
                                </a:rPr>
                                <m:t>F</m:t>
                              </m:r>
                            </m:e>
                          </m:acc>
                        </m:e>
                      </m:d>
                    </m:oMath>
                  </m:oMathPara>
                </a14:m>
                <a:endParaRPr lang="es-ES" sz="1800" dirty="0"/>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939799" y="4620000"/>
                <a:ext cx="3354500" cy="609600"/>
              </a:xfrm>
              <a:prstGeom prst="rect">
                <a:avLst/>
              </a:prstGeom>
              <a:blipFill rotWithShape="1">
                <a:blip r:embed="rId4"/>
                <a:stretch>
                  <a:fillRect/>
                </a:stretch>
              </a:blipFill>
            </p:spPr>
            <p:txBody>
              <a:bodyPr/>
              <a:lstStyle/>
              <a:p>
                <a:r>
                  <a:rPr lang="es-AR">
                    <a:noFill/>
                  </a:rPr>
                  <a:t> </a:t>
                </a:r>
              </a:p>
            </p:txBody>
          </p:sp>
        </mc:Fallback>
      </mc:AlternateContent>
      <p:grpSp>
        <p:nvGrpSpPr>
          <p:cNvPr id="93" name="92 Grupo"/>
          <p:cNvGrpSpPr/>
          <p:nvPr/>
        </p:nvGrpSpPr>
        <p:grpSpPr>
          <a:xfrm>
            <a:off x="4553051" y="1828800"/>
            <a:ext cx="4514749" cy="3496110"/>
            <a:chOff x="4553051" y="1828800"/>
            <a:chExt cx="4514749" cy="3496110"/>
          </a:xfrm>
        </p:grpSpPr>
        <p:grpSp>
          <p:nvGrpSpPr>
            <p:cNvPr id="42" name="41 Grupo"/>
            <p:cNvGrpSpPr/>
            <p:nvPr/>
          </p:nvGrpSpPr>
          <p:grpSpPr>
            <a:xfrm>
              <a:off x="6575172" y="3766347"/>
              <a:ext cx="164011" cy="136058"/>
              <a:chOff x="5455730" y="4286534"/>
              <a:chExt cx="164011" cy="136058"/>
            </a:xfrm>
          </p:grpSpPr>
          <p:sp>
            <p:nvSpPr>
              <p:cNvPr id="35" name="34 Rectángulo"/>
              <p:cNvSpPr/>
              <p:nvPr/>
            </p:nvSpPr>
            <p:spPr>
              <a:xfrm rot="20563282">
                <a:off x="5455730" y="4286534"/>
                <a:ext cx="154500" cy="1330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65 Rectángulo"/>
              <p:cNvSpPr/>
              <p:nvPr/>
            </p:nvSpPr>
            <p:spPr>
              <a:xfrm rot="20563282">
                <a:off x="5465241" y="4289526"/>
                <a:ext cx="154500" cy="133066"/>
              </a:xfrm>
              <a:prstGeom prst="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60" name="59 Conector recto de flecha"/>
            <p:cNvCxnSpPr/>
            <p:nvPr/>
          </p:nvCxnSpPr>
          <p:spPr>
            <a:xfrm>
              <a:off x="6140810" y="1828800"/>
              <a:ext cx="936000" cy="3096000"/>
            </a:xfrm>
            <a:prstGeom prst="straightConnector1">
              <a:avLst/>
            </a:prstGeom>
            <a:ln>
              <a:solidFill>
                <a:schemeClr val="accent6">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3 Elipse"/>
            <p:cNvSpPr/>
            <p:nvPr/>
          </p:nvSpPr>
          <p:spPr>
            <a:xfrm>
              <a:off x="5244087" y="2550507"/>
              <a:ext cx="2283613" cy="2001890"/>
            </a:xfrm>
            <a:custGeom>
              <a:avLst/>
              <a:gdLst>
                <a:gd name="connsiteX0" fmla="*/ 0 w 1800000"/>
                <a:gd name="connsiteY0" fmla="*/ 900000 h 1800000"/>
                <a:gd name="connsiteX1" fmla="*/ 900000 w 1800000"/>
                <a:gd name="connsiteY1" fmla="*/ 0 h 1800000"/>
                <a:gd name="connsiteX2" fmla="*/ 1800000 w 1800000"/>
                <a:gd name="connsiteY2" fmla="*/ 900000 h 1800000"/>
                <a:gd name="connsiteX3" fmla="*/ 900000 w 1800000"/>
                <a:gd name="connsiteY3" fmla="*/ 1800000 h 1800000"/>
                <a:gd name="connsiteX4" fmla="*/ 0 w 1800000"/>
                <a:gd name="connsiteY4" fmla="*/ 900000 h 1800000"/>
                <a:gd name="connsiteX0" fmla="*/ 0 w 1965100"/>
                <a:gd name="connsiteY0" fmla="*/ 1747257 h 2028588"/>
                <a:gd name="connsiteX1" fmla="*/ 1065100 w 1965100"/>
                <a:gd name="connsiteY1" fmla="*/ 21757 h 2028588"/>
                <a:gd name="connsiteX2" fmla="*/ 1965100 w 1965100"/>
                <a:gd name="connsiteY2" fmla="*/ 921757 h 2028588"/>
                <a:gd name="connsiteX3" fmla="*/ 1065100 w 1965100"/>
                <a:gd name="connsiteY3" fmla="*/ 1821757 h 2028588"/>
                <a:gd name="connsiteX4" fmla="*/ 0 w 1965100"/>
                <a:gd name="connsiteY4" fmla="*/ 1747257 h 2028588"/>
                <a:gd name="connsiteX0" fmla="*/ 0 w 2282600"/>
                <a:gd name="connsiteY0" fmla="*/ 1771481 h 2064956"/>
                <a:gd name="connsiteX1" fmla="*/ 1065100 w 2282600"/>
                <a:gd name="connsiteY1" fmla="*/ 45981 h 2064956"/>
                <a:gd name="connsiteX2" fmla="*/ 2282600 w 2282600"/>
                <a:gd name="connsiteY2" fmla="*/ 717381 h 2064956"/>
                <a:gd name="connsiteX3" fmla="*/ 1065100 w 2282600"/>
                <a:gd name="connsiteY3" fmla="*/ 1845981 h 2064956"/>
                <a:gd name="connsiteX4" fmla="*/ 0 w 2282600"/>
                <a:gd name="connsiteY4" fmla="*/ 1771481 h 2064956"/>
                <a:gd name="connsiteX0" fmla="*/ 5054 w 2287654"/>
                <a:gd name="connsiteY0" fmla="*/ 1877715 h 2100495"/>
                <a:gd name="connsiteX1" fmla="*/ 1514654 w 2287654"/>
                <a:gd name="connsiteY1" fmla="*/ 37915 h 2100495"/>
                <a:gd name="connsiteX2" fmla="*/ 2287654 w 2287654"/>
                <a:gd name="connsiteY2" fmla="*/ 823615 h 2100495"/>
                <a:gd name="connsiteX3" fmla="*/ 1070154 w 2287654"/>
                <a:gd name="connsiteY3" fmla="*/ 1952215 h 2100495"/>
                <a:gd name="connsiteX4" fmla="*/ 5054 w 2287654"/>
                <a:gd name="connsiteY4" fmla="*/ 1877715 h 2100495"/>
                <a:gd name="connsiteX0" fmla="*/ 1013 w 2283613"/>
                <a:gd name="connsiteY0" fmla="*/ 1877715 h 2001890"/>
                <a:gd name="connsiteX1" fmla="*/ 1510613 w 2283613"/>
                <a:gd name="connsiteY1" fmla="*/ 37915 h 2001890"/>
                <a:gd name="connsiteX2" fmla="*/ 2283613 w 2283613"/>
                <a:gd name="connsiteY2" fmla="*/ 823615 h 2001890"/>
                <a:gd name="connsiteX3" fmla="*/ 1751913 w 2283613"/>
                <a:gd name="connsiteY3" fmla="*/ 1723615 h 2001890"/>
                <a:gd name="connsiteX4" fmla="*/ 1013 w 2283613"/>
                <a:gd name="connsiteY4" fmla="*/ 1877715 h 200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613" h="2001890">
                  <a:moveTo>
                    <a:pt x="1013" y="1877715"/>
                  </a:moveTo>
                  <a:cubicBezTo>
                    <a:pt x="-39204" y="1596765"/>
                    <a:pt x="1130180" y="213598"/>
                    <a:pt x="1510613" y="37915"/>
                  </a:cubicBezTo>
                  <a:cubicBezTo>
                    <a:pt x="1891046" y="-137768"/>
                    <a:pt x="2283613" y="326559"/>
                    <a:pt x="2283613" y="823615"/>
                  </a:cubicBezTo>
                  <a:cubicBezTo>
                    <a:pt x="2283613" y="1320671"/>
                    <a:pt x="2132346" y="1547932"/>
                    <a:pt x="1751913" y="1723615"/>
                  </a:cubicBezTo>
                  <a:cubicBezTo>
                    <a:pt x="1371480" y="1899298"/>
                    <a:pt x="41230" y="2158665"/>
                    <a:pt x="1013" y="1877715"/>
                  </a:cubicBezTo>
                  <a:close/>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8 Conector recto de flecha"/>
            <p:cNvCxnSpPr/>
            <p:nvPr/>
          </p:nvCxnSpPr>
          <p:spPr>
            <a:xfrm>
              <a:off x="5181600" y="4226123"/>
              <a:ext cx="3048000" cy="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5641988" y="2334422"/>
              <a:ext cx="0" cy="23760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6515100" y="3157382"/>
              <a:ext cx="72000" cy="72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13 Conector recto de flecha"/>
            <p:cNvCxnSpPr/>
            <p:nvPr/>
          </p:nvCxnSpPr>
          <p:spPr>
            <a:xfrm flipH="1" flipV="1">
              <a:off x="6248400" y="2182022"/>
              <a:ext cx="304800" cy="9987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17 Elipse"/>
            <p:cNvSpPr/>
            <p:nvPr/>
          </p:nvSpPr>
          <p:spPr>
            <a:xfrm>
              <a:off x="5611250" y="4188622"/>
              <a:ext cx="72000" cy="7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6" name="15 Rectángulo"/>
                <p:cNvSpPr/>
                <p:nvPr/>
              </p:nvSpPr>
              <p:spPr>
                <a:xfrm>
                  <a:off x="6248400" y="2015053"/>
                  <a:ext cx="320922"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a:latin typeface="Cambria Math" panose="02040503050406030204" pitchFamily="18" charset="0"/>
                              </a:rPr>
                            </m:ctrlPr>
                          </m:accPr>
                          <m:e>
                            <m:r>
                              <m:rPr>
                                <m:sty m:val="p"/>
                              </m:rPr>
                              <a:rPr lang="es-AR" sz="1400">
                                <a:latin typeface="Cambria Math"/>
                              </a:rPr>
                              <m:t>F</m:t>
                            </m:r>
                          </m:e>
                        </m:acc>
                      </m:oMath>
                    </m:oMathPara>
                  </a14:m>
                  <a:endParaRPr lang="es-AR" sz="1400" dirty="0"/>
                </a:p>
              </p:txBody>
            </p:sp>
          </mc:Choice>
          <mc:Fallback xmlns="">
            <p:sp>
              <p:nvSpPr>
                <p:cNvPr id="16" name="15 Rectángulo"/>
                <p:cNvSpPr>
                  <a:spLocks noRot="1" noChangeAspect="1" noMove="1" noResize="1" noEditPoints="1" noAdjustHandles="1" noChangeArrowheads="1" noChangeShapeType="1" noTextEdit="1"/>
                </p:cNvSpPr>
                <p:nvPr/>
              </p:nvSpPr>
              <p:spPr>
                <a:xfrm>
                  <a:off x="6248400" y="2015053"/>
                  <a:ext cx="320922" cy="333938"/>
                </a:xfrm>
                <a:prstGeom prst="rect">
                  <a:avLst/>
                </a:prstGeom>
                <a:blipFill rotWithShape="1">
                  <a:blip r:embed="rId5"/>
                  <a:stretch>
                    <a:fillRect/>
                  </a:stretch>
                </a:blipFill>
              </p:spPr>
              <p:txBody>
                <a:bodyPr/>
                <a:lstStyle/>
                <a:p>
                  <a:r>
                    <a:rPr lang="es-AR">
                      <a:noFill/>
                    </a:rPr>
                    <a:t> </a:t>
                  </a:r>
                </a:p>
              </p:txBody>
            </p:sp>
          </mc:Fallback>
        </mc:AlternateContent>
        <p:cxnSp>
          <p:nvCxnSpPr>
            <p:cNvPr id="20" name="19 Conector recto de flecha"/>
            <p:cNvCxnSpPr/>
            <p:nvPr/>
          </p:nvCxnSpPr>
          <p:spPr>
            <a:xfrm flipV="1">
              <a:off x="5647250" y="3180723"/>
              <a:ext cx="905950" cy="1043899"/>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24 Rectángulo"/>
                <p:cNvSpPr/>
                <p:nvPr/>
              </p:nvSpPr>
              <p:spPr>
                <a:xfrm>
                  <a:off x="6215436" y="3957482"/>
                  <a:ext cx="322524" cy="339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b</m:t>
                            </m:r>
                          </m:e>
                        </m:acc>
                      </m:oMath>
                    </m:oMathPara>
                  </a14:m>
                  <a:endParaRPr lang="es-AR" sz="1400" dirty="0"/>
                </a:p>
              </p:txBody>
            </p:sp>
          </mc:Choice>
          <mc:Fallback xmlns="">
            <p:sp>
              <p:nvSpPr>
                <p:cNvPr id="25" name="24 Rectángulo"/>
                <p:cNvSpPr>
                  <a:spLocks noRot="1" noChangeAspect="1" noMove="1" noResize="1" noEditPoints="1" noAdjustHandles="1" noChangeArrowheads="1" noChangeShapeType="1" noTextEdit="1"/>
                </p:cNvSpPr>
                <p:nvPr/>
              </p:nvSpPr>
              <p:spPr>
                <a:xfrm>
                  <a:off x="6215436" y="3957482"/>
                  <a:ext cx="322524" cy="339708"/>
                </a:xfrm>
                <a:prstGeom prst="rect">
                  <a:avLst/>
                </a:prstGeom>
                <a:blipFill rotWithShape="1">
                  <a:blip r:embed="rId6"/>
                  <a:stretch>
                    <a:fillRect/>
                  </a:stretch>
                </a:blipFill>
              </p:spPr>
              <p:txBody>
                <a:bodyPr/>
                <a:lstStyle/>
                <a:p>
                  <a:r>
                    <a:rPr lang="es-AR">
                      <a:noFill/>
                    </a:rPr>
                    <a:t> </a:t>
                  </a:r>
                </a:p>
              </p:txBody>
            </p:sp>
          </mc:Fallback>
        </mc:AlternateContent>
        <p:sp>
          <p:nvSpPr>
            <p:cNvPr id="47" name="46 CuadroTexto"/>
            <p:cNvSpPr txBox="1"/>
            <p:nvPr/>
          </p:nvSpPr>
          <p:spPr>
            <a:xfrm>
              <a:off x="5617262" y="2334422"/>
              <a:ext cx="260008" cy="276999"/>
            </a:xfrm>
            <a:prstGeom prst="rect">
              <a:avLst/>
            </a:prstGeom>
            <a:noFill/>
          </p:spPr>
          <p:txBody>
            <a:bodyPr wrap="none" rtlCol="0">
              <a:spAutoFit/>
            </a:bodyPr>
            <a:lstStyle/>
            <a:p>
              <a:r>
                <a:rPr lang="es-AR" sz="1200" dirty="0"/>
                <a:t>Y</a:t>
              </a:r>
            </a:p>
          </p:txBody>
        </p:sp>
        <p:sp>
          <p:nvSpPr>
            <p:cNvPr id="48" name="47 CuadroTexto"/>
            <p:cNvSpPr txBox="1"/>
            <p:nvPr/>
          </p:nvSpPr>
          <p:spPr>
            <a:xfrm>
              <a:off x="8099596" y="4021909"/>
              <a:ext cx="264816" cy="276999"/>
            </a:xfrm>
            <a:prstGeom prst="rect">
              <a:avLst/>
            </a:prstGeom>
            <a:noFill/>
          </p:spPr>
          <p:txBody>
            <a:bodyPr wrap="none" rtlCol="0">
              <a:spAutoFit/>
            </a:bodyPr>
            <a:lstStyle/>
            <a:p>
              <a:r>
                <a:rPr lang="es-AR" sz="1200" dirty="0"/>
                <a:t>X</a:t>
              </a:r>
            </a:p>
          </p:txBody>
        </p:sp>
        <p:sp>
          <p:nvSpPr>
            <p:cNvPr id="39" name="38 CuadroTexto"/>
            <p:cNvSpPr txBox="1"/>
            <p:nvPr/>
          </p:nvSpPr>
          <p:spPr>
            <a:xfrm>
              <a:off x="5418434" y="4164773"/>
              <a:ext cx="266420" cy="276999"/>
            </a:xfrm>
            <a:prstGeom prst="rect">
              <a:avLst/>
            </a:prstGeom>
            <a:noFill/>
          </p:spPr>
          <p:txBody>
            <a:bodyPr wrap="none" rtlCol="0">
              <a:spAutoFit/>
            </a:bodyPr>
            <a:lstStyle/>
            <a:p>
              <a:r>
                <a:rPr lang="es-AR" sz="1200" dirty="0"/>
                <a:t>o</a:t>
              </a:r>
            </a:p>
          </p:txBody>
        </p:sp>
        <mc:AlternateContent xmlns:mc="http://schemas.openxmlformats.org/markup-compatibility/2006" xmlns:a14="http://schemas.microsoft.com/office/drawing/2010/main">
          <mc:Choice Requires="a14">
            <p:sp>
              <p:nvSpPr>
                <p:cNvPr id="43" name="42 Rectángulo"/>
                <p:cNvSpPr/>
                <p:nvPr/>
              </p:nvSpPr>
              <p:spPr>
                <a:xfrm>
                  <a:off x="5869650" y="3447613"/>
                  <a:ext cx="29848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r</m:t>
                            </m:r>
                          </m:e>
                        </m:acc>
                      </m:oMath>
                    </m:oMathPara>
                  </a14:m>
                  <a:endParaRPr lang="es-AR" sz="1400" dirty="0"/>
                </a:p>
              </p:txBody>
            </p:sp>
          </mc:Choice>
          <mc:Fallback xmlns="">
            <p:sp>
              <p:nvSpPr>
                <p:cNvPr id="43" name="42 Rectángulo"/>
                <p:cNvSpPr>
                  <a:spLocks noRot="1" noChangeAspect="1" noMove="1" noResize="1" noEditPoints="1" noAdjustHandles="1" noChangeArrowheads="1" noChangeShapeType="1" noTextEdit="1"/>
                </p:cNvSpPr>
                <p:nvPr/>
              </p:nvSpPr>
              <p:spPr>
                <a:xfrm>
                  <a:off x="5869650" y="3447613"/>
                  <a:ext cx="298480" cy="307777"/>
                </a:xfrm>
                <a:prstGeom prst="rect">
                  <a:avLst/>
                </a:prstGeom>
                <a:blipFill rotWithShape="1">
                  <a:blip r:embed="rId7"/>
                  <a:stretch>
                    <a:fillRect t="-12000" r="-6122"/>
                  </a:stretch>
                </a:blipFill>
              </p:spPr>
              <p:txBody>
                <a:bodyPr/>
                <a:lstStyle/>
                <a:p>
                  <a:r>
                    <a:rPr lang="es-AR">
                      <a:noFill/>
                    </a:rPr>
                    <a:t> </a:t>
                  </a:r>
                </a:p>
              </p:txBody>
            </p:sp>
          </mc:Fallback>
        </mc:AlternateContent>
        <p:sp>
          <p:nvSpPr>
            <p:cNvPr id="44" name="43 CuadroTexto"/>
            <p:cNvSpPr txBox="1"/>
            <p:nvPr/>
          </p:nvSpPr>
          <p:spPr>
            <a:xfrm>
              <a:off x="7829651" y="3601501"/>
              <a:ext cx="1238149" cy="400110"/>
            </a:xfrm>
            <a:prstGeom prst="rect">
              <a:avLst/>
            </a:prstGeom>
            <a:noFill/>
          </p:spPr>
          <p:txBody>
            <a:bodyPr wrap="square" rtlCol="0">
              <a:spAutoFit/>
            </a:bodyPr>
            <a:lstStyle/>
            <a:p>
              <a:r>
                <a:rPr lang="es-AR" sz="1000" dirty="0"/>
                <a:t>Punto de aplicación de la Fuerza</a:t>
              </a:r>
            </a:p>
          </p:txBody>
        </p:sp>
        <p:cxnSp>
          <p:nvCxnSpPr>
            <p:cNvPr id="49" name="48 Conector recto de flecha"/>
            <p:cNvCxnSpPr>
              <a:stCxn id="44" idx="1"/>
            </p:cNvCxnSpPr>
            <p:nvPr/>
          </p:nvCxnSpPr>
          <p:spPr>
            <a:xfrm flipH="1" flipV="1">
              <a:off x="6611013" y="3174642"/>
              <a:ext cx="1218638" cy="626914"/>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553051" y="3035462"/>
              <a:ext cx="628549" cy="400110"/>
            </a:xfrm>
            <a:prstGeom prst="rect">
              <a:avLst/>
            </a:prstGeom>
            <a:noFill/>
          </p:spPr>
          <p:txBody>
            <a:bodyPr wrap="square" rtlCol="0">
              <a:spAutoFit/>
            </a:bodyPr>
            <a:lstStyle/>
            <a:p>
              <a:r>
                <a:rPr lang="es-AR" sz="1000" dirty="0"/>
                <a:t>Eje de rotación</a:t>
              </a:r>
            </a:p>
          </p:txBody>
        </p:sp>
        <p:cxnSp>
          <p:nvCxnSpPr>
            <p:cNvPr id="57" name="56 Conector recto de flecha"/>
            <p:cNvCxnSpPr>
              <a:stCxn id="51" idx="3"/>
            </p:cNvCxnSpPr>
            <p:nvPr/>
          </p:nvCxnSpPr>
          <p:spPr>
            <a:xfrm>
              <a:off x="5181600" y="3235517"/>
              <a:ext cx="370044" cy="1061673"/>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066546" y="4584294"/>
              <a:ext cx="1040670" cy="400110"/>
            </a:xfrm>
            <a:prstGeom prst="rect">
              <a:avLst/>
            </a:prstGeom>
            <a:noFill/>
          </p:spPr>
          <p:txBody>
            <a:bodyPr wrap="none" rtlCol="0">
              <a:spAutoFit/>
            </a:bodyPr>
            <a:lstStyle/>
            <a:p>
              <a:r>
                <a:rPr lang="es-AR" sz="1000" dirty="0"/>
                <a:t>Recta de Acción </a:t>
              </a:r>
              <a:br>
                <a:rPr lang="es-AR" sz="1000" dirty="0"/>
              </a:br>
              <a:r>
                <a:rPr lang="es-AR" sz="1000" dirty="0"/>
                <a:t>de la Fuerza</a:t>
              </a:r>
            </a:p>
          </p:txBody>
        </p:sp>
        <p:cxnSp>
          <p:nvCxnSpPr>
            <p:cNvPr id="70" name="69 Conector recto de flecha"/>
            <p:cNvCxnSpPr/>
            <p:nvPr/>
          </p:nvCxnSpPr>
          <p:spPr>
            <a:xfrm flipV="1">
              <a:off x="5661025" y="3863072"/>
              <a:ext cx="1094163" cy="3686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74 CuadroTexto"/>
            <p:cNvSpPr txBox="1"/>
            <p:nvPr/>
          </p:nvSpPr>
          <p:spPr>
            <a:xfrm>
              <a:off x="5448816" y="4924800"/>
              <a:ext cx="719314" cy="400110"/>
            </a:xfrm>
            <a:prstGeom prst="rect">
              <a:avLst/>
            </a:prstGeom>
            <a:noFill/>
          </p:spPr>
          <p:txBody>
            <a:bodyPr wrap="square" rtlCol="0">
              <a:spAutoFit/>
            </a:bodyPr>
            <a:lstStyle/>
            <a:p>
              <a:r>
                <a:rPr lang="es-AR" sz="1000" dirty="0"/>
                <a:t>Brazo de Palanca</a:t>
              </a:r>
            </a:p>
          </p:txBody>
        </p:sp>
        <p:cxnSp>
          <p:nvCxnSpPr>
            <p:cNvPr id="76" name="75 Conector recto de flecha"/>
            <p:cNvCxnSpPr>
              <a:stCxn id="75" idx="0"/>
            </p:cNvCxnSpPr>
            <p:nvPr/>
          </p:nvCxnSpPr>
          <p:spPr>
            <a:xfrm flipV="1">
              <a:off x="5808473" y="4160408"/>
              <a:ext cx="359657" cy="764392"/>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p:nvPr/>
          </p:nvCxnSpPr>
          <p:spPr>
            <a:xfrm flipV="1">
              <a:off x="5633085" y="2282901"/>
              <a:ext cx="1692000" cy="1944000"/>
            </a:xfrm>
            <a:prstGeom prst="straightConnector1">
              <a:avLst/>
            </a:prstGeom>
            <a:ln w="9525">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83 Arco"/>
            <p:cNvSpPr/>
            <p:nvPr/>
          </p:nvSpPr>
          <p:spPr>
            <a:xfrm>
              <a:off x="6316752" y="2928782"/>
              <a:ext cx="366215" cy="21336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5" name="84 Arco"/>
            <p:cNvSpPr/>
            <p:nvPr/>
          </p:nvSpPr>
          <p:spPr>
            <a:xfrm rot="8836080">
              <a:off x="6362472" y="3183614"/>
              <a:ext cx="366215" cy="21336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86" name="85 Rectángulo"/>
                <p:cNvSpPr/>
                <p:nvPr/>
              </p:nvSpPr>
              <p:spPr>
                <a:xfrm>
                  <a:off x="6491785" y="2749952"/>
                  <a:ext cx="300980"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1100" i="1" smtClean="0">
                            <a:latin typeface="Cambria Math"/>
                            <a:ea typeface="Cambria Math"/>
                          </a:rPr>
                          <m:t>𝜃</m:t>
                        </m:r>
                      </m:oMath>
                    </m:oMathPara>
                  </a14:m>
                  <a:endParaRPr lang="es-AR" sz="1100" dirty="0"/>
                </a:p>
              </p:txBody>
            </p:sp>
          </mc:Choice>
          <mc:Fallback xmlns="">
            <p:sp>
              <p:nvSpPr>
                <p:cNvPr id="86" name="85 Rectángulo"/>
                <p:cNvSpPr>
                  <a:spLocks noRot="1" noChangeAspect="1" noMove="1" noResize="1" noEditPoints="1" noAdjustHandles="1" noChangeArrowheads="1" noChangeShapeType="1" noTextEdit="1"/>
                </p:cNvSpPr>
                <p:nvPr/>
              </p:nvSpPr>
              <p:spPr>
                <a:xfrm>
                  <a:off x="6491785" y="2749952"/>
                  <a:ext cx="300980" cy="261610"/>
                </a:xfrm>
                <a:prstGeom prst="rect">
                  <a:avLst/>
                </a:prstGeom>
                <a:blipFill rotWithShape="1">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7" name="86 Rectángulo"/>
                <p:cNvSpPr/>
                <p:nvPr/>
              </p:nvSpPr>
              <p:spPr>
                <a:xfrm>
                  <a:off x="6333675" y="3391617"/>
                  <a:ext cx="300980"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1100" i="1" smtClean="0">
                            <a:latin typeface="Cambria Math"/>
                            <a:ea typeface="Cambria Math"/>
                          </a:rPr>
                          <m:t>𝜃</m:t>
                        </m:r>
                      </m:oMath>
                    </m:oMathPara>
                  </a14:m>
                  <a:endParaRPr lang="es-AR" sz="1100" dirty="0"/>
                </a:p>
              </p:txBody>
            </p:sp>
          </mc:Choice>
          <mc:Fallback xmlns="">
            <p:sp>
              <p:nvSpPr>
                <p:cNvPr id="87" name="86 Rectángulo"/>
                <p:cNvSpPr>
                  <a:spLocks noRot="1" noChangeAspect="1" noMove="1" noResize="1" noEditPoints="1" noAdjustHandles="1" noChangeArrowheads="1" noChangeShapeType="1" noTextEdit="1"/>
                </p:cNvSpPr>
                <p:nvPr/>
              </p:nvSpPr>
              <p:spPr>
                <a:xfrm>
                  <a:off x="6333675" y="3391617"/>
                  <a:ext cx="300980" cy="261610"/>
                </a:xfrm>
                <a:prstGeom prst="rect">
                  <a:avLst/>
                </a:prstGeom>
                <a:blipFill rotWithShape="1">
                  <a:blip r:embed="rId8"/>
                  <a:stretch>
                    <a:fillRect/>
                  </a:stretch>
                </a:blipFill>
              </p:spPr>
              <p:txBody>
                <a:bodyPr/>
                <a:lstStyle/>
                <a:p>
                  <a:r>
                    <a:rPr lang="es-AR">
                      <a:noFill/>
                    </a:rPr>
                    <a:t> </a:t>
                  </a:r>
                </a:p>
              </p:txBody>
            </p:sp>
          </mc:Fallback>
        </mc:AlternateContent>
      </p:grpSp>
      <mc:AlternateContent xmlns:mc="http://schemas.openxmlformats.org/markup-compatibility/2006" xmlns:a14="http://schemas.microsoft.com/office/drawing/2010/main">
        <mc:Choice Requires="a14">
          <p:sp>
            <p:nvSpPr>
              <p:cNvPr id="88" name="Content Placeholder 2"/>
              <p:cNvSpPr txBox="1">
                <a:spLocks/>
              </p:cNvSpPr>
              <p:nvPr/>
            </p:nvSpPr>
            <p:spPr>
              <a:xfrm>
                <a:off x="838200" y="2015053"/>
                <a:ext cx="3354500" cy="4233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l-GR" sz="1800" i="1">
                          <a:latin typeface="Cambria Math"/>
                          <a:ea typeface="Cambria Math"/>
                        </a:rPr>
                        <m:t>τ</m:t>
                      </m:r>
                      <m:r>
                        <a:rPr lang="es-AR" sz="1800">
                          <a:latin typeface="Cambria Math"/>
                        </a:rPr>
                        <m:t>=</m:t>
                      </m:r>
                      <m:r>
                        <m:rPr>
                          <m:sty m:val="p"/>
                        </m:rPr>
                        <a:rPr lang="es-AR" sz="1800">
                          <a:latin typeface="Cambria Math"/>
                        </a:rPr>
                        <m:t>b</m:t>
                      </m:r>
                      <m:r>
                        <a:rPr lang="es-AR" sz="1800">
                          <a:latin typeface="Cambria Math"/>
                        </a:rPr>
                        <m:t>∗</m:t>
                      </m:r>
                      <m:r>
                        <m:rPr>
                          <m:sty m:val="p"/>
                        </m:rPr>
                        <a:rPr lang="es-AR" sz="1800">
                          <a:latin typeface="Cambria Math"/>
                        </a:rPr>
                        <m:t>F</m:t>
                      </m:r>
                      <m:r>
                        <a:rPr lang="es-AR" sz="1800">
                          <a:latin typeface="Cambria Math"/>
                        </a:rPr>
                        <m:t>    </m:t>
                      </m:r>
                      <m:r>
                        <a:rPr lang="es-AR" sz="1800" i="1">
                          <a:latin typeface="Cambria Math"/>
                          <a:ea typeface="Cambria Math"/>
                        </a:rPr>
                        <m:t>[</m:t>
                      </m:r>
                      <m:r>
                        <a:rPr lang="es-AR" sz="1800" i="1">
                          <a:latin typeface="Cambria Math"/>
                          <a:ea typeface="Cambria Math"/>
                        </a:rPr>
                        <m:t>𝑁</m:t>
                      </m:r>
                      <m:r>
                        <a:rPr lang="es-AR" sz="1800" i="1">
                          <a:latin typeface="Cambria Math"/>
                          <a:ea typeface="Cambria Math"/>
                        </a:rPr>
                        <m:t>∗</m:t>
                      </m:r>
                      <m:r>
                        <a:rPr lang="es-AR" sz="1800" i="1">
                          <a:latin typeface="Cambria Math"/>
                          <a:ea typeface="Cambria Math"/>
                        </a:rPr>
                        <m:t>𝑚</m:t>
                      </m:r>
                      <m:r>
                        <a:rPr lang="es-AR" sz="1800" i="1">
                          <a:latin typeface="Cambria Math"/>
                          <a:ea typeface="Cambria Math"/>
                        </a:rPr>
                        <m:t>]</m:t>
                      </m:r>
                    </m:oMath>
                  </m:oMathPara>
                </a14:m>
                <a:endParaRPr lang="es-ES" sz="1800" dirty="0"/>
              </a:p>
            </p:txBody>
          </p:sp>
        </mc:Choice>
        <mc:Fallback xmlns="">
          <p:sp>
            <p:nvSpPr>
              <p:cNvPr id="88" name="Content Placeholder 2"/>
              <p:cNvSpPr txBox="1">
                <a:spLocks noRot="1" noChangeAspect="1" noMove="1" noResize="1" noEditPoints="1" noAdjustHandles="1" noChangeArrowheads="1" noChangeShapeType="1" noTextEdit="1"/>
              </p:cNvSpPr>
              <p:nvPr/>
            </p:nvSpPr>
            <p:spPr>
              <a:xfrm>
                <a:off x="838200" y="2015053"/>
                <a:ext cx="3354500" cy="423347"/>
              </a:xfrm>
              <a:prstGeom prst="rect">
                <a:avLst/>
              </a:prstGeom>
              <a:blipFill rotWithShape="1">
                <a:blip r:embed="rId9"/>
                <a:stretch>
                  <a:fillRect b="-144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9" name="Content Placeholder 2"/>
              <p:cNvSpPr txBox="1">
                <a:spLocks/>
              </p:cNvSpPr>
              <p:nvPr/>
            </p:nvSpPr>
            <p:spPr>
              <a:xfrm>
                <a:off x="914399" y="2933635"/>
                <a:ext cx="2871091" cy="64776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s-AR" sz="1800" b="0" i="0" smtClean="0">
                          <a:latin typeface="Cambria Math"/>
                        </a:rPr>
                        <m:t>sen</m:t>
                      </m:r>
                      <m:r>
                        <m:rPr>
                          <m:sty m:val="p"/>
                        </m:rPr>
                        <a:rPr lang="el-GR" sz="1800" b="0" i="1" smtClean="0">
                          <a:latin typeface="Cambria Math"/>
                          <a:ea typeface="Cambria Math"/>
                        </a:rPr>
                        <m:t>θ</m:t>
                      </m:r>
                      <m:r>
                        <a:rPr lang="es-AR" sz="1800" i="0">
                          <a:latin typeface="Cambria Math"/>
                        </a:rPr>
                        <m:t>=</m:t>
                      </m:r>
                      <m:f>
                        <m:fPr>
                          <m:ctrlPr>
                            <a:rPr lang="es-AR" sz="1800" b="0" i="1" smtClean="0">
                              <a:latin typeface="Cambria Math" panose="02040503050406030204" pitchFamily="18" charset="0"/>
                            </a:rPr>
                          </m:ctrlPr>
                        </m:fPr>
                        <m:num>
                          <m:r>
                            <m:rPr>
                              <m:sty m:val="p"/>
                            </m:rPr>
                            <a:rPr lang="es-AR" sz="1800" i="0" smtClean="0">
                              <a:latin typeface="Cambria Math"/>
                            </a:rPr>
                            <m:t>b</m:t>
                          </m:r>
                        </m:num>
                        <m:den>
                          <m:r>
                            <a:rPr lang="es-AR" sz="1800" b="0" i="1" smtClean="0">
                              <a:latin typeface="Cambria Math"/>
                            </a:rPr>
                            <m:t>𝑟</m:t>
                          </m:r>
                        </m:den>
                      </m:f>
                      <m:r>
                        <a:rPr lang="es-AR" sz="1800" b="0" i="1" smtClean="0">
                          <a:latin typeface="Cambria Math"/>
                        </a:rPr>
                        <m:t>    </m:t>
                      </m:r>
                      <m:r>
                        <a:rPr lang="es-AR" sz="1800" b="0" i="1" smtClean="0">
                          <a:latin typeface="Cambria Math"/>
                          <a:ea typeface="Cambria Math"/>
                        </a:rPr>
                        <m:t>→   </m:t>
                      </m:r>
                      <m:r>
                        <a:rPr lang="es-AR" sz="1800" b="0" i="1" smtClean="0">
                          <a:latin typeface="Cambria Math"/>
                          <a:ea typeface="Cambria Math"/>
                        </a:rPr>
                        <m:t>𝑏</m:t>
                      </m:r>
                      <m:r>
                        <a:rPr lang="es-AR" sz="1800" b="0" i="1" smtClean="0">
                          <a:latin typeface="Cambria Math"/>
                          <a:ea typeface="Cambria Math"/>
                        </a:rPr>
                        <m:t>=</m:t>
                      </m:r>
                      <m:r>
                        <a:rPr lang="es-AR" sz="1800" b="0" i="1" smtClean="0">
                          <a:latin typeface="Cambria Math"/>
                          <a:ea typeface="Cambria Math"/>
                        </a:rPr>
                        <m:t>𝑟</m:t>
                      </m:r>
                      <m:r>
                        <a:rPr lang="es-AR" sz="1800" b="0" i="1" smtClean="0">
                          <a:latin typeface="Cambria Math"/>
                          <a:ea typeface="Cambria Math"/>
                        </a:rPr>
                        <m:t>∗</m:t>
                      </m:r>
                      <m:r>
                        <m:rPr>
                          <m:sty m:val="p"/>
                        </m:rPr>
                        <a:rPr lang="es-AR" sz="1800">
                          <a:latin typeface="Cambria Math"/>
                        </a:rPr>
                        <m:t>sen</m:t>
                      </m:r>
                      <m:r>
                        <m:rPr>
                          <m:sty m:val="p"/>
                        </m:rPr>
                        <a:rPr lang="el-GR" sz="1800" i="1">
                          <a:latin typeface="Cambria Math"/>
                          <a:ea typeface="Cambria Math"/>
                        </a:rPr>
                        <m:t>θ</m:t>
                      </m:r>
                    </m:oMath>
                  </m:oMathPara>
                </a14:m>
                <a:endParaRPr lang="es-ES" sz="1800" dirty="0"/>
              </a:p>
            </p:txBody>
          </p:sp>
        </mc:Choice>
        <mc:Fallback xmlns="">
          <p:sp>
            <p:nvSpPr>
              <p:cNvPr id="89" name="Content Placeholder 2"/>
              <p:cNvSpPr txBox="1">
                <a:spLocks noRot="1" noChangeAspect="1" noMove="1" noResize="1" noEditPoints="1" noAdjustHandles="1" noChangeArrowheads="1" noChangeShapeType="1" noTextEdit="1"/>
              </p:cNvSpPr>
              <p:nvPr/>
            </p:nvSpPr>
            <p:spPr>
              <a:xfrm>
                <a:off x="914399" y="2933635"/>
                <a:ext cx="2871091" cy="647765"/>
              </a:xfrm>
              <a:prstGeom prst="rect">
                <a:avLst/>
              </a:prstGeom>
              <a:blipFill rotWithShape="1">
                <a:blip r:embed="rId10"/>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0" name="Content Placeholder 2"/>
              <p:cNvSpPr txBox="1">
                <a:spLocks/>
              </p:cNvSpPr>
              <p:nvPr/>
            </p:nvSpPr>
            <p:spPr>
              <a:xfrm>
                <a:off x="914399" y="4072453"/>
                <a:ext cx="3354500" cy="4233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l-GR" sz="1800" i="1">
                          <a:latin typeface="Cambria Math"/>
                          <a:ea typeface="Cambria Math"/>
                        </a:rPr>
                        <m:t>τ</m:t>
                      </m:r>
                      <m:r>
                        <a:rPr lang="es-AR" sz="1800">
                          <a:latin typeface="Cambria Math"/>
                        </a:rPr>
                        <m:t>=</m:t>
                      </m:r>
                      <m:r>
                        <a:rPr lang="es-AR" sz="1800" i="1">
                          <a:latin typeface="Cambria Math"/>
                          <a:ea typeface="Cambria Math"/>
                        </a:rPr>
                        <m:t>𝑟</m:t>
                      </m:r>
                      <m:r>
                        <a:rPr lang="es-AR" sz="1800" i="1">
                          <a:latin typeface="Cambria Math"/>
                          <a:ea typeface="Cambria Math"/>
                        </a:rPr>
                        <m:t>∗</m:t>
                      </m:r>
                      <m:r>
                        <m:rPr>
                          <m:sty m:val="p"/>
                        </m:rPr>
                        <a:rPr lang="es-AR" sz="1800">
                          <a:latin typeface="Cambria Math"/>
                        </a:rPr>
                        <m:t>sen</m:t>
                      </m:r>
                      <m:r>
                        <m:rPr>
                          <m:sty m:val="p"/>
                        </m:rPr>
                        <a:rPr lang="el-GR" sz="1800" i="1">
                          <a:latin typeface="Cambria Math"/>
                          <a:ea typeface="Cambria Math"/>
                        </a:rPr>
                        <m:t>θ</m:t>
                      </m:r>
                      <m:r>
                        <a:rPr lang="es-AR" sz="1800" b="0" i="1" smtClean="0">
                          <a:latin typeface="Cambria Math"/>
                          <a:ea typeface="Cambria Math"/>
                        </a:rPr>
                        <m:t>∗</m:t>
                      </m:r>
                      <m:r>
                        <m:rPr>
                          <m:sty m:val="p"/>
                        </m:rPr>
                        <a:rPr lang="es-AR" sz="1800">
                          <a:latin typeface="Cambria Math"/>
                        </a:rPr>
                        <m:t>F</m:t>
                      </m:r>
                    </m:oMath>
                  </m:oMathPara>
                </a14:m>
                <a:endParaRPr lang="es-ES" sz="1800" dirty="0"/>
              </a:p>
            </p:txBody>
          </p:sp>
        </mc:Choice>
        <mc:Fallback xmlns="">
          <p:sp>
            <p:nvSpPr>
              <p:cNvPr id="90" name="Content Placeholder 2"/>
              <p:cNvSpPr txBox="1">
                <a:spLocks noRot="1" noChangeAspect="1" noMove="1" noResize="1" noEditPoints="1" noAdjustHandles="1" noChangeArrowheads="1" noChangeShapeType="1" noTextEdit="1"/>
              </p:cNvSpPr>
              <p:nvPr/>
            </p:nvSpPr>
            <p:spPr>
              <a:xfrm>
                <a:off x="914399" y="4072453"/>
                <a:ext cx="3354500" cy="423347"/>
              </a:xfrm>
              <a:prstGeom prst="rect">
                <a:avLst/>
              </a:prstGeom>
              <a:blipFill rotWithShape="1">
                <a:blip r:embed="rId11"/>
                <a:stretch>
                  <a:fillRect/>
                </a:stretch>
              </a:blipFill>
            </p:spPr>
            <p:txBody>
              <a:bodyPr/>
              <a:lstStyle/>
              <a:p>
                <a:r>
                  <a:rPr lang="es-AR">
                    <a:noFill/>
                  </a:rPr>
                  <a:t> </a:t>
                </a:r>
              </a:p>
            </p:txBody>
          </p:sp>
        </mc:Fallback>
      </mc:AlternateContent>
      <p:sp>
        <p:nvSpPr>
          <p:cNvPr id="94" name="Rounded Rectangle 5"/>
          <p:cNvSpPr/>
          <p:nvPr/>
        </p:nvSpPr>
        <p:spPr>
          <a:xfrm>
            <a:off x="838200" y="4051300"/>
            <a:ext cx="1981200"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ounded Rectangle 5"/>
          <p:cNvSpPr/>
          <p:nvPr/>
        </p:nvSpPr>
        <p:spPr>
          <a:xfrm>
            <a:off x="838200" y="4648200"/>
            <a:ext cx="1981200"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268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AR" dirty="0"/>
                  <a:t>Momento de la Cantidad de Movimiento o Cantidad de Movimiento Angular (</a:t>
                </a:r>
                <a14:m>
                  <m:oMath xmlns:m="http://schemas.openxmlformats.org/officeDocument/2006/math">
                    <m:acc>
                      <m:accPr>
                        <m:chr m:val="⃗"/>
                        <m:ctrlPr>
                          <a:rPr lang="es-AR" i="1">
                            <a:latin typeface="Cambria Math" panose="02040503050406030204" pitchFamily="18" charset="0"/>
                          </a:rPr>
                        </m:ctrlPr>
                      </m:accPr>
                      <m:e>
                        <m:r>
                          <m:rPr>
                            <m:sty m:val="p"/>
                          </m:rPr>
                          <a:rPr lang="es-AR" b="0" i="0" smtClean="0">
                            <a:latin typeface="Cambria Math"/>
                          </a:rPr>
                          <m:t>L</m:t>
                        </m:r>
                      </m:e>
                    </m:acc>
                  </m:oMath>
                </a14:m>
                <a:r>
                  <a:rPr lang="es-AR" dirty="0"/>
                  <a:t>)  1 de 2</a:t>
                </a:r>
                <a:endParaRPr lang="es-E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306" t="-4118" b="-3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00200"/>
                <a:ext cx="4191001" cy="2223678"/>
              </a:xfrm>
            </p:spPr>
            <p:txBody>
              <a:bodyPr>
                <a:normAutofit/>
              </a:bodyPr>
              <a:lstStyle/>
              <a:p>
                <a:pPr algn="just"/>
                <a:r>
                  <a:rPr lang="es-ES" sz="1800" dirty="0"/>
                  <a:t>Si tomamos el caso de una partícula de masa “m” que se mueve a los largo de una circunferencia de centro “o”. Recordemos que la Cantidad de Movimiento</a:t>
                </a:r>
                <a14:m>
                  <m:oMath xmlns:m="http://schemas.openxmlformats.org/officeDocument/2006/math">
                    <m:r>
                      <a:rPr lang="es-AR" sz="1800" b="0" i="0" smtClean="0">
                        <a:latin typeface="Cambria Math"/>
                      </a:rPr>
                      <m:t> </m:t>
                    </m:r>
                    <m:acc>
                      <m:accPr>
                        <m:chr m:val="⃗"/>
                        <m:ctrlPr>
                          <a:rPr lang="es-AR" sz="1800" i="1">
                            <a:latin typeface="Cambria Math" panose="02040503050406030204" pitchFamily="18" charset="0"/>
                          </a:rPr>
                        </m:ctrlPr>
                      </m:accPr>
                      <m:e>
                        <m:r>
                          <m:rPr>
                            <m:sty m:val="p"/>
                          </m:rPr>
                          <a:rPr lang="es-AR" sz="1800" b="0" i="0" smtClean="0">
                            <a:latin typeface="Cambria Math"/>
                          </a:rPr>
                          <m:t>P</m:t>
                        </m:r>
                      </m:e>
                    </m:acc>
                    <m:r>
                      <a:rPr lang="es-AR" sz="1800" i="0">
                        <a:latin typeface="Cambria Math"/>
                      </a:rPr>
                      <m:t>=</m:t>
                    </m:r>
                    <m:r>
                      <m:rPr>
                        <m:sty m:val="p"/>
                      </m:rPr>
                      <a:rPr lang="es-AR" sz="1800" b="0" i="0" smtClean="0">
                        <a:latin typeface="Cambria Math"/>
                      </a:rPr>
                      <m:t>m</m:t>
                    </m:r>
                    <m:r>
                      <a:rPr lang="es-AR" sz="1800" b="0" i="0" smtClean="0">
                        <a:latin typeface="Cambria Math"/>
                      </a:rPr>
                      <m:t>∗</m:t>
                    </m:r>
                    <m:acc>
                      <m:accPr>
                        <m:chr m:val="⃗"/>
                        <m:ctrlPr>
                          <a:rPr lang="es-AR" sz="1800" i="1">
                            <a:latin typeface="Cambria Math" panose="02040503050406030204" pitchFamily="18" charset="0"/>
                          </a:rPr>
                        </m:ctrlPr>
                      </m:accPr>
                      <m:e>
                        <m:r>
                          <m:rPr>
                            <m:sty m:val="p"/>
                          </m:rPr>
                          <a:rPr lang="es-AR" sz="1800" b="0" i="0" smtClean="0">
                            <a:latin typeface="Cambria Math"/>
                          </a:rPr>
                          <m:t>V</m:t>
                        </m:r>
                      </m:e>
                    </m:acc>
                    <m:r>
                      <a:rPr lang="es-AR" sz="1800" i="0">
                        <a:latin typeface="Cambria Math"/>
                      </a:rPr>
                      <m:t> </m:t>
                    </m:r>
                  </m:oMath>
                </a14:m>
                <a:r>
                  <a:rPr lang="es-ES" sz="1800" dirty="0"/>
                  <a:t> y también sabemos que </a:t>
                </a:r>
                <a14:m>
                  <m:oMath xmlns:m="http://schemas.openxmlformats.org/officeDocument/2006/math">
                    <m:nary>
                      <m:naryPr>
                        <m:chr m:val="∑"/>
                        <m:subHide m:val="on"/>
                        <m:supHide m:val="on"/>
                        <m:ctrlPr>
                          <a:rPr lang="es-ES" sz="1800" i="1" smtClean="0">
                            <a:latin typeface="Cambria Math" panose="02040503050406030204" pitchFamily="18" charset="0"/>
                          </a:rPr>
                        </m:ctrlPr>
                      </m:naryPr>
                      <m:sub/>
                      <m:sup/>
                      <m:e>
                        <m:acc>
                          <m:accPr>
                            <m:chr m:val="⃗"/>
                            <m:ctrlPr>
                              <a:rPr lang="es-AR" sz="1800" i="1">
                                <a:latin typeface="Cambria Math" panose="02040503050406030204" pitchFamily="18" charset="0"/>
                              </a:rPr>
                            </m:ctrlPr>
                          </m:accPr>
                          <m:e>
                            <m:r>
                              <m:rPr>
                                <m:sty m:val="p"/>
                              </m:rPr>
                              <a:rPr lang="es-AR" sz="1800" b="0" i="0" smtClean="0">
                                <a:latin typeface="Cambria Math"/>
                              </a:rPr>
                              <m:t>F</m:t>
                            </m:r>
                          </m:e>
                        </m:acc>
                      </m:e>
                    </m:nary>
                    <m:r>
                      <a:rPr lang="es-AR" sz="1800" b="0" i="0" smtClean="0">
                        <a:latin typeface="Cambria Math"/>
                      </a:rPr>
                      <m:t>=</m:t>
                    </m:r>
                    <m:f>
                      <m:fPr>
                        <m:ctrlPr>
                          <a:rPr lang="es-AR" sz="1800" b="0" i="1" smtClean="0">
                            <a:latin typeface="Cambria Math" panose="02040503050406030204" pitchFamily="18" charset="0"/>
                          </a:rPr>
                        </m:ctrlPr>
                      </m:fPr>
                      <m:num>
                        <m:r>
                          <m:rPr>
                            <m:sty m:val="p"/>
                          </m:rPr>
                          <a:rPr lang="es-AR" sz="1800" b="0" i="0" smtClean="0">
                            <a:latin typeface="Cambria Math"/>
                          </a:rPr>
                          <m:t>d</m:t>
                        </m:r>
                        <m:acc>
                          <m:accPr>
                            <m:chr m:val="⃗"/>
                            <m:ctrlPr>
                              <a:rPr lang="es-AR" sz="1800" i="1">
                                <a:latin typeface="Cambria Math" panose="02040503050406030204" pitchFamily="18" charset="0"/>
                              </a:rPr>
                            </m:ctrlPr>
                          </m:accPr>
                          <m:e>
                            <m:r>
                              <m:rPr>
                                <m:sty m:val="p"/>
                              </m:rPr>
                              <a:rPr lang="es-AR" sz="1800" i="0">
                                <a:latin typeface="Cambria Math"/>
                              </a:rPr>
                              <m:t>P</m:t>
                            </m:r>
                          </m:e>
                        </m:acc>
                      </m:num>
                      <m:den>
                        <m:r>
                          <m:rPr>
                            <m:sty m:val="p"/>
                          </m:rPr>
                          <a:rPr lang="es-AR" sz="1800" b="0" i="0" smtClean="0">
                            <a:latin typeface="Cambria Math"/>
                          </a:rPr>
                          <m:t>dt</m:t>
                        </m:r>
                      </m:den>
                    </m:f>
                  </m:oMath>
                </a14:m>
                <a:r>
                  <a:rPr lang="es-ES" sz="1800" dirty="0"/>
                  <a:t>   </a:t>
                </a:r>
              </a:p>
              <a:p>
                <a:pPr marL="0" indent="0" algn="ctr">
                  <a:buNone/>
                </a:pPr>
                <a:endParaRPr lang="es-AR" sz="2000" b="0" i="1" dirty="0">
                  <a:latin typeface="Cambria Math"/>
                  <a:ea typeface="Cambria Math"/>
                </a:endParaRPr>
              </a:p>
              <a:p>
                <a:pPr marL="0" indent="0" algn="ctr">
                  <a:buNone/>
                </a:pPr>
                <a:endParaRPr lang="es-AR" sz="2000" i="1" dirty="0">
                  <a:latin typeface="Cambria Math"/>
                  <a:ea typeface="Cambria Math"/>
                </a:endParaRPr>
              </a:p>
              <a:p>
                <a:pPr marL="0" indent="0" algn="ctr">
                  <a:buNone/>
                </a:pPr>
                <a:endParaRPr lang="es-ES" sz="2000" dirty="0"/>
              </a:p>
              <a:p>
                <a:pPr marL="0" indent="0" algn="ctr">
                  <a:buNone/>
                </a:pPr>
                <a:endParaRPr lang="es-ES" sz="2000" dirty="0"/>
              </a:p>
              <a:p>
                <a:pPr marL="0" indent="0" algn="ctr">
                  <a:buNone/>
                </a:pPr>
                <a:endParaRPr lang="es-ES" sz="2000" dirty="0"/>
              </a:p>
              <a:p>
                <a:pPr marL="0" indent="0" algn="ctr">
                  <a:buNone/>
                </a:pPr>
                <a:endParaRPr lang="es-ES" sz="2000" dirty="0"/>
              </a:p>
              <a:p>
                <a:pPr marL="0" indent="0" algn="ctr">
                  <a:buNone/>
                </a:pPr>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0"/>
                <a:ext cx="4191001" cy="2223678"/>
              </a:xfrm>
              <a:blipFill rotWithShape="1">
                <a:blip r:embed="rId4"/>
                <a:stretch>
                  <a:fillRect l="-872" t="-1374" r="-101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3 Rectángulo"/>
              <p:cNvSpPr/>
              <p:nvPr/>
            </p:nvSpPr>
            <p:spPr>
              <a:xfrm>
                <a:off x="2469505" y="5808381"/>
                <a:ext cx="4236095" cy="744819"/>
              </a:xfrm>
              <a:prstGeom prst="rect">
                <a:avLst/>
              </a:prstGeom>
            </p:spPr>
            <p:txBody>
              <a:bodyPr wrap="none">
                <a:spAutoFit/>
              </a:bodyPr>
              <a:lstStyle/>
              <a:p>
                <a:pPr algn="ctr"/>
                <a14:m>
                  <m:oMathPara xmlns:m="http://schemas.openxmlformats.org/officeDocument/2006/math">
                    <m:oMathParaPr>
                      <m:jc m:val="right"/>
                    </m:oMathParaPr>
                    <m:oMath xmlns:m="http://schemas.openxmlformats.org/officeDocument/2006/math">
                      <m:r>
                        <a:rPr lang="es-AR" i="1" smtClean="0">
                          <a:latin typeface="Cambria Math"/>
                          <a:ea typeface="Cambria Math"/>
                        </a:rPr>
                        <m:t>𝐿</m:t>
                      </m:r>
                      <m:r>
                        <a:rPr lang="es-AR">
                          <a:latin typeface="Cambria Math"/>
                          <a:ea typeface="Cambria Math"/>
                        </a:rPr>
                        <m:t>=</m:t>
                      </m:r>
                      <m:r>
                        <a:rPr lang="es-AR" b="0" i="1" smtClean="0">
                          <a:latin typeface="Cambria Math"/>
                          <a:ea typeface="Cambria Math"/>
                        </a:rPr>
                        <m:t>𝑏</m:t>
                      </m:r>
                      <m:r>
                        <a:rPr lang="es-AR" i="1">
                          <a:latin typeface="Cambria Math"/>
                          <a:ea typeface="Cambria Math"/>
                        </a:rPr>
                        <m:t>∗</m:t>
                      </m:r>
                      <m:r>
                        <a:rPr lang="es-AR" b="0" i="1" smtClean="0">
                          <a:latin typeface="Cambria Math"/>
                          <a:ea typeface="Cambria Math"/>
                        </a:rPr>
                        <m:t>𝑃</m:t>
                      </m:r>
                      <m:r>
                        <a:rPr lang="es-AR" b="0" i="1" smtClean="0">
                          <a:latin typeface="Cambria Math"/>
                          <a:ea typeface="Cambria Math"/>
                        </a:rPr>
                        <m:t>=</m:t>
                      </m:r>
                      <m:d>
                        <m:dPr>
                          <m:ctrlPr>
                            <a:rPr lang="es-AR" b="0" i="1" smtClean="0">
                              <a:latin typeface="Cambria Math" panose="02040503050406030204" pitchFamily="18" charset="0"/>
                              <a:ea typeface="Cambria Math"/>
                            </a:rPr>
                          </m:ctrlPr>
                        </m:dPr>
                        <m:e>
                          <m:r>
                            <a:rPr lang="es-AR" b="0" i="1" smtClean="0">
                              <a:latin typeface="Cambria Math"/>
                              <a:ea typeface="Cambria Math"/>
                            </a:rPr>
                            <m:t>𝑚</m:t>
                          </m:r>
                          <m:r>
                            <a:rPr lang="es-AR" b="0" i="1" smtClean="0">
                              <a:latin typeface="Cambria Math"/>
                              <a:ea typeface="Cambria Math"/>
                            </a:rPr>
                            <m:t>∗</m:t>
                          </m:r>
                          <m:r>
                            <a:rPr lang="es-AR" b="0" i="1" smtClean="0">
                              <a:latin typeface="Cambria Math"/>
                              <a:ea typeface="Cambria Math"/>
                            </a:rPr>
                            <m:t>𝑘𝑔</m:t>
                          </m:r>
                          <m:r>
                            <a:rPr lang="es-AR" b="0" i="1" smtClean="0">
                              <a:latin typeface="Cambria Math"/>
                              <a:ea typeface="Cambria Math"/>
                            </a:rPr>
                            <m:t>∗</m:t>
                          </m:r>
                          <m:f>
                            <m:fPr>
                              <m:ctrlPr>
                                <a:rPr lang="es-AR" b="0" i="1" smtClean="0">
                                  <a:latin typeface="Cambria Math" panose="02040503050406030204" pitchFamily="18" charset="0"/>
                                  <a:ea typeface="Cambria Math"/>
                                </a:rPr>
                              </m:ctrlPr>
                            </m:fPr>
                            <m:num>
                              <m:r>
                                <a:rPr lang="es-AR" b="0" i="1" smtClean="0">
                                  <a:latin typeface="Cambria Math"/>
                                  <a:ea typeface="Cambria Math"/>
                                </a:rPr>
                                <m:t>𝑚</m:t>
                              </m:r>
                            </m:num>
                            <m:den>
                              <m:r>
                                <a:rPr lang="es-AR" b="0" i="1" smtClean="0">
                                  <a:latin typeface="Cambria Math"/>
                                  <a:ea typeface="Cambria Math"/>
                                </a:rPr>
                                <m:t>𝑠</m:t>
                              </m:r>
                            </m:den>
                          </m:f>
                        </m:e>
                      </m:d>
                      <m:r>
                        <a:rPr lang="es-AR" b="0" i="1" smtClean="0">
                          <a:latin typeface="Cambria Math"/>
                          <a:ea typeface="Cambria Math"/>
                        </a:rPr>
                        <m:t>=</m:t>
                      </m:r>
                      <m:d>
                        <m:dPr>
                          <m:ctrlPr>
                            <a:rPr lang="es-AR" b="0" i="1" smtClean="0">
                              <a:latin typeface="Cambria Math" panose="02040503050406030204" pitchFamily="18" charset="0"/>
                              <a:ea typeface="Cambria Math"/>
                            </a:rPr>
                          </m:ctrlPr>
                        </m:dPr>
                        <m:e>
                          <m:r>
                            <a:rPr lang="es-AR" b="0" i="1" smtClean="0">
                              <a:latin typeface="Cambria Math"/>
                              <a:ea typeface="Cambria Math"/>
                            </a:rPr>
                            <m:t>𝐾𝑔</m:t>
                          </m:r>
                          <m:r>
                            <a:rPr lang="es-AR" b="0" i="1" smtClean="0">
                              <a:latin typeface="Cambria Math"/>
                              <a:ea typeface="Cambria Math"/>
                            </a:rPr>
                            <m:t>∗</m:t>
                          </m:r>
                          <m:f>
                            <m:fPr>
                              <m:ctrlPr>
                                <a:rPr lang="es-AR" b="0" i="1" smtClean="0">
                                  <a:latin typeface="Cambria Math" panose="02040503050406030204" pitchFamily="18" charset="0"/>
                                  <a:ea typeface="Cambria Math"/>
                                </a:rPr>
                              </m:ctrlPr>
                            </m:fPr>
                            <m:num>
                              <m:sSup>
                                <m:sSupPr>
                                  <m:ctrlPr>
                                    <a:rPr lang="es-AR" b="0" i="1" smtClean="0">
                                      <a:latin typeface="Cambria Math" panose="02040503050406030204" pitchFamily="18" charset="0"/>
                                      <a:ea typeface="Cambria Math"/>
                                    </a:rPr>
                                  </m:ctrlPr>
                                </m:sSupPr>
                                <m:e>
                                  <m:r>
                                    <a:rPr lang="es-AR" i="1">
                                      <a:latin typeface="Cambria Math"/>
                                      <a:ea typeface="Cambria Math"/>
                                    </a:rPr>
                                    <m:t>𝑚</m:t>
                                  </m:r>
                                </m:e>
                                <m:sup>
                                  <m:r>
                                    <a:rPr lang="es-AR" b="0" i="1" smtClean="0">
                                      <a:latin typeface="Cambria Math"/>
                                      <a:ea typeface="Cambria Math"/>
                                    </a:rPr>
                                    <m:t>2</m:t>
                                  </m:r>
                                </m:sup>
                              </m:sSup>
                            </m:num>
                            <m:den>
                              <m:r>
                                <a:rPr lang="es-AR" b="0" i="1" smtClean="0">
                                  <a:latin typeface="Cambria Math"/>
                                  <a:ea typeface="Cambria Math"/>
                                </a:rPr>
                                <m:t>𝑠</m:t>
                              </m:r>
                            </m:den>
                          </m:f>
                        </m:e>
                      </m:d>
                    </m:oMath>
                  </m:oMathPara>
                </a14:m>
                <a:endParaRPr lang="es-ES" dirty="0"/>
              </a:p>
            </p:txBody>
          </p:sp>
        </mc:Choice>
        <mc:Fallback xmlns="">
          <p:sp>
            <p:nvSpPr>
              <p:cNvPr id="4" name="3 Rectángulo"/>
              <p:cNvSpPr>
                <a:spLocks noRot="1" noChangeAspect="1" noMove="1" noResize="1" noEditPoints="1" noAdjustHandles="1" noChangeArrowheads="1" noChangeShapeType="1" noTextEdit="1"/>
              </p:cNvSpPr>
              <p:nvPr/>
            </p:nvSpPr>
            <p:spPr>
              <a:xfrm>
                <a:off x="2469505" y="5808381"/>
                <a:ext cx="4236095" cy="744819"/>
              </a:xfrm>
              <a:prstGeom prst="rect">
                <a:avLst/>
              </a:prstGeom>
              <a:blipFill rotWithShape="1">
                <a:blip r:embed="rId5"/>
                <a:stretch>
                  <a:fillRect/>
                </a:stretch>
              </a:blipFill>
            </p:spPr>
            <p:txBody>
              <a:bodyPr/>
              <a:lstStyle/>
              <a:p>
                <a:r>
                  <a:rPr lang="es-AR">
                    <a:noFill/>
                  </a:rPr>
                  <a:t> </a:t>
                </a:r>
              </a:p>
            </p:txBody>
          </p:sp>
        </mc:Fallback>
      </mc:AlternateContent>
      <p:grpSp>
        <p:nvGrpSpPr>
          <p:cNvPr id="27" name="Group 26"/>
          <p:cNvGrpSpPr/>
          <p:nvPr/>
        </p:nvGrpSpPr>
        <p:grpSpPr>
          <a:xfrm>
            <a:off x="4876800" y="1603779"/>
            <a:ext cx="3906635" cy="1991499"/>
            <a:chOff x="1085850" y="2961579"/>
            <a:chExt cx="3906635" cy="1991499"/>
          </a:xfrm>
        </p:grpSpPr>
        <p:sp>
          <p:nvSpPr>
            <p:cNvPr id="5" name="Oval 4"/>
            <p:cNvSpPr/>
            <p:nvPr/>
          </p:nvSpPr>
          <p:spPr>
            <a:xfrm>
              <a:off x="1085850" y="4142679"/>
              <a:ext cx="2971800" cy="533400"/>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54 Elipse"/>
            <p:cNvSpPr/>
            <p:nvPr/>
          </p:nvSpPr>
          <p:spPr>
            <a:xfrm>
              <a:off x="3524250" y="4568079"/>
              <a:ext cx="108000" cy="1080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55 Conector recto de flecha"/>
            <p:cNvCxnSpPr/>
            <p:nvPr/>
          </p:nvCxnSpPr>
          <p:spPr>
            <a:xfrm flipV="1">
              <a:off x="3578250" y="4447479"/>
              <a:ext cx="860400" cy="17460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58 Rectángulo"/>
                <p:cNvSpPr/>
                <p:nvPr/>
              </p:nvSpPr>
              <p:spPr>
                <a:xfrm>
                  <a:off x="4122490" y="4534779"/>
                  <a:ext cx="333745"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V</m:t>
                            </m:r>
                          </m:e>
                        </m:acc>
                      </m:oMath>
                    </m:oMathPara>
                  </a14:m>
                  <a:endParaRPr lang="es-AR" sz="1400" dirty="0"/>
                </a:p>
              </p:txBody>
            </p:sp>
          </mc:Choice>
          <mc:Fallback xmlns="">
            <p:sp>
              <p:nvSpPr>
                <p:cNvPr id="9" name="58 Rectángulo"/>
                <p:cNvSpPr>
                  <a:spLocks noRot="1" noChangeAspect="1" noMove="1" noResize="1" noEditPoints="1" noAdjustHandles="1" noChangeArrowheads="1" noChangeShapeType="1" noTextEdit="1"/>
                </p:cNvSpPr>
                <p:nvPr/>
              </p:nvSpPr>
              <p:spPr>
                <a:xfrm>
                  <a:off x="4122490" y="4534779"/>
                  <a:ext cx="333745" cy="333938"/>
                </a:xfrm>
                <a:prstGeom prst="rect">
                  <a:avLst/>
                </a:prstGeom>
                <a:blipFill rotWithShape="1">
                  <a:blip r:embed="rId6"/>
                  <a:stretch>
                    <a:fillRect/>
                  </a:stretch>
                </a:blipFill>
              </p:spPr>
              <p:txBody>
                <a:bodyPr/>
                <a:lstStyle/>
                <a:p>
                  <a:r>
                    <a:rPr lang="es-ES">
                      <a:noFill/>
                    </a:rPr>
                    <a:t> </a:t>
                  </a:r>
                </a:p>
              </p:txBody>
            </p:sp>
          </mc:Fallback>
        </mc:AlternateContent>
        <p:cxnSp>
          <p:nvCxnSpPr>
            <p:cNvPr id="12" name="55 Conector recto de flecha"/>
            <p:cNvCxnSpPr/>
            <p:nvPr/>
          </p:nvCxnSpPr>
          <p:spPr>
            <a:xfrm flipV="1">
              <a:off x="3571864" y="4337938"/>
              <a:ext cx="1280160" cy="27432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58 Rectángulo"/>
                <p:cNvSpPr/>
                <p:nvPr/>
              </p:nvSpPr>
              <p:spPr>
                <a:xfrm>
                  <a:off x="4652777" y="4386860"/>
                  <a:ext cx="339708"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a:rPr lang="es-AR" sz="1400" b="0" i="1" smtClean="0">
                                <a:latin typeface="Cambria Math"/>
                              </a:rPr>
                              <m:t>𝑃</m:t>
                            </m:r>
                          </m:e>
                        </m:acc>
                      </m:oMath>
                    </m:oMathPara>
                  </a14:m>
                  <a:endParaRPr lang="es-AR" sz="1400" dirty="0"/>
                </a:p>
              </p:txBody>
            </p:sp>
          </mc:Choice>
          <mc:Fallback xmlns="">
            <p:sp>
              <p:nvSpPr>
                <p:cNvPr id="13" name="58 Rectángulo"/>
                <p:cNvSpPr>
                  <a:spLocks noRot="1" noChangeAspect="1" noMove="1" noResize="1" noEditPoints="1" noAdjustHandles="1" noChangeArrowheads="1" noChangeShapeType="1" noTextEdit="1"/>
                </p:cNvSpPr>
                <p:nvPr/>
              </p:nvSpPr>
              <p:spPr>
                <a:xfrm>
                  <a:off x="4652777" y="4386860"/>
                  <a:ext cx="339708" cy="333938"/>
                </a:xfrm>
                <a:prstGeom prst="rect">
                  <a:avLst/>
                </a:prstGeom>
                <a:blipFill rotWithShape="1">
                  <a:blip r:embed="rId7"/>
                  <a:stretch>
                    <a:fillRect t="-11111" r="-16071"/>
                  </a:stretch>
                </a:blipFill>
              </p:spPr>
              <p:txBody>
                <a:bodyPr/>
                <a:lstStyle/>
                <a:p>
                  <a:r>
                    <a:rPr lang="es-ES">
                      <a:noFill/>
                    </a:rPr>
                    <a:t> </a:t>
                  </a:r>
                </a:p>
              </p:txBody>
            </p:sp>
          </mc:Fallback>
        </mc:AlternateContent>
        <p:cxnSp>
          <p:nvCxnSpPr>
            <p:cNvPr id="16" name="19 Conector recto de flecha"/>
            <p:cNvCxnSpPr>
              <a:endCxn id="7" idx="2"/>
            </p:cNvCxnSpPr>
            <p:nvPr/>
          </p:nvCxnSpPr>
          <p:spPr>
            <a:xfrm>
              <a:off x="2568256" y="4409379"/>
              <a:ext cx="955994" cy="212700"/>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42 Rectángulo"/>
                <p:cNvSpPr/>
                <p:nvPr/>
              </p:nvSpPr>
              <p:spPr>
                <a:xfrm>
                  <a:off x="2762250" y="4184049"/>
                  <a:ext cx="29848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r</m:t>
                            </m:r>
                          </m:e>
                        </m:acc>
                      </m:oMath>
                    </m:oMathPara>
                  </a14:m>
                  <a:endParaRPr lang="es-AR" sz="1400" dirty="0"/>
                </a:p>
              </p:txBody>
            </p:sp>
          </mc:Choice>
          <mc:Fallback xmlns="">
            <p:sp>
              <p:nvSpPr>
                <p:cNvPr id="17" name="42 Rectángulo"/>
                <p:cNvSpPr>
                  <a:spLocks noRot="1" noChangeAspect="1" noMove="1" noResize="1" noEditPoints="1" noAdjustHandles="1" noChangeArrowheads="1" noChangeShapeType="1" noTextEdit="1"/>
                </p:cNvSpPr>
                <p:nvPr/>
              </p:nvSpPr>
              <p:spPr>
                <a:xfrm>
                  <a:off x="2762250" y="4184049"/>
                  <a:ext cx="298480" cy="307777"/>
                </a:xfrm>
                <a:prstGeom prst="rect">
                  <a:avLst/>
                </a:prstGeom>
                <a:blipFill rotWithShape="1">
                  <a:blip r:embed="rId8"/>
                  <a:stretch>
                    <a:fillRect t="-11765" r="-8163"/>
                  </a:stretch>
                </a:blipFill>
              </p:spPr>
              <p:txBody>
                <a:bodyPr/>
                <a:lstStyle/>
                <a:p>
                  <a:r>
                    <a:rPr lang="es-ES">
                      <a:noFill/>
                    </a:rPr>
                    <a:t> </a:t>
                  </a:r>
                </a:p>
              </p:txBody>
            </p:sp>
          </mc:Fallback>
        </mc:AlternateContent>
        <p:cxnSp>
          <p:nvCxnSpPr>
            <p:cNvPr id="20" name="10 Conector recto de flecha"/>
            <p:cNvCxnSpPr/>
            <p:nvPr/>
          </p:nvCxnSpPr>
          <p:spPr>
            <a:xfrm flipV="1">
              <a:off x="2568256" y="3079800"/>
              <a:ext cx="0" cy="17640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46 CuadroTexto"/>
            <p:cNvSpPr txBox="1"/>
            <p:nvPr/>
          </p:nvSpPr>
          <p:spPr>
            <a:xfrm>
              <a:off x="2646042" y="2961579"/>
              <a:ext cx="256802" cy="276999"/>
            </a:xfrm>
            <a:prstGeom prst="rect">
              <a:avLst/>
            </a:prstGeom>
            <a:noFill/>
          </p:spPr>
          <p:txBody>
            <a:bodyPr wrap="none" rtlCol="0">
              <a:spAutoFit/>
            </a:bodyPr>
            <a:lstStyle/>
            <a:p>
              <a:r>
                <a:rPr lang="es-AR" sz="1200" dirty="0"/>
                <a:t>Z</a:t>
              </a:r>
            </a:p>
          </p:txBody>
        </p:sp>
        <p:cxnSp>
          <p:nvCxnSpPr>
            <p:cNvPr id="23" name="19 Conector recto de flecha"/>
            <p:cNvCxnSpPr/>
            <p:nvPr/>
          </p:nvCxnSpPr>
          <p:spPr>
            <a:xfrm flipV="1">
              <a:off x="2569907" y="3824691"/>
              <a:ext cx="0" cy="57600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24 Rectángulo"/>
                <p:cNvSpPr/>
                <p:nvPr/>
              </p:nvSpPr>
              <p:spPr>
                <a:xfrm>
                  <a:off x="2538426" y="3786275"/>
                  <a:ext cx="35939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a:latin typeface="Cambria Math"/>
                                <a:ea typeface="Cambria Math"/>
                              </a:rPr>
                              <m:t>ω</m:t>
                            </m:r>
                          </m:e>
                        </m:acc>
                      </m:oMath>
                    </m:oMathPara>
                  </a14:m>
                  <a:endParaRPr lang="es-AR" sz="1400" dirty="0"/>
                </a:p>
              </p:txBody>
            </p:sp>
          </mc:Choice>
          <mc:Fallback xmlns="">
            <p:sp>
              <p:nvSpPr>
                <p:cNvPr id="24" name="24 Rectángulo"/>
                <p:cNvSpPr>
                  <a:spLocks noRot="1" noChangeAspect="1" noMove="1" noResize="1" noEditPoints="1" noAdjustHandles="1" noChangeArrowheads="1" noChangeShapeType="1" noTextEdit="1"/>
                </p:cNvSpPr>
                <p:nvPr/>
              </p:nvSpPr>
              <p:spPr>
                <a:xfrm>
                  <a:off x="2538426" y="3786275"/>
                  <a:ext cx="359393" cy="307777"/>
                </a:xfrm>
                <a:prstGeom prst="rect">
                  <a:avLst/>
                </a:prstGeom>
                <a:blipFill rotWithShape="1">
                  <a:blip r:embed="rId9"/>
                  <a:stretch>
                    <a:fillRect/>
                  </a:stretch>
                </a:blipFill>
              </p:spPr>
              <p:txBody>
                <a:bodyPr/>
                <a:lstStyle/>
                <a:p>
                  <a:r>
                    <a:rPr lang="es-ES">
                      <a:noFill/>
                    </a:rPr>
                    <a:t> </a:t>
                  </a:r>
                </a:p>
              </p:txBody>
            </p:sp>
          </mc:Fallback>
        </mc:AlternateContent>
        <p:cxnSp>
          <p:nvCxnSpPr>
            <p:cNvPr id="25" name="19 Conector recto de flecha"/>
            <p:cNvCxnSpPr/>
            <p:nvPr/>
          </p:nvCxnSpPr>
          <p:spPr>
            <a:xfrm flipV="1">
              <a:off x="2569740" y="3228279"/>
              <a:ext cx="2010" cy="1166175"/>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24 Rectángulo"/>
                <p:cNvSpPr/>
                <p:nvPr/>
              </p:nvSpPr>
              <p:spPr>
                <a:xfrm>
                  <a:off x="2561286" y="3334601"/>
                  <a:ext cx="32733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l-GR" sz="1400" i="1" smtClean="0">
                                <a:latin typeface="Cambria Math"/>
                                <a:ea typeface="Cambria Math"/>
                              </a:rPr>
                              <m:t>α</m:t>
                            </m:r>
                          </m:e>
                        </m:acc>
                      </m:oMath>
                    </m:oMathPara>
                  </a14:m>
                  <a:endParaRPr lang="es-AR" sz="1400" dirty="0"/>
                </a:p>
              </p:txBody>
            </p:sp>
          </mc:Choice>
          <mc:Fallback xmlns="">
            <p:sp>
              <p:nvSpPr>
                <p:cNvPr id="26" name="24 Rectángulo"/>
                <p:cNvSpPr>
                  <a:spLocks noRot="1" noChangeAspect="1" noMove="1" noResize="1" noEditPoints="1" noAdjustHandles="1" noChangeArrowheads="1" noChangeShapeType="1" noTextEdit="1"/>
                </p:cNvSpPr>
                <p:nvPr/>
              </p:nvSpPr>
              <p:spPr>
                <a:xfrm>
                  <a:off x="2561286" y="3334601"/>
                  <a:ext cx="327333" cy="307777"/>
                </a:xfrm>
                <a:prstGeom prst="rect">
                  <a:avLst/>
                </a:prstGeom>
                <a:blipFill rotWithShape="1">
                  <a:blip r:embed="rId10"/>
                  <a:stretch>
                    <a:fillRect/>
                  </a:stretch>
                </a:blipFill>
              </p:spPr>
              <p:txBody>
                <a:bodyPr/>
                <a:lstStyle/>
                <a:p>
                  <a:r>
                    <a:rPr lang="es-ES">
                      <a:noFill/>
                    </a:rPr>
                    <a:t> </a:t>
                  </a:r>
                </a:p>
              </p:txBody>
            </p:sp>
          </mc:Fallback>
        </mc:AlternateContent>
        <p:sp>
          <p:nvSpPr>
            <p:cNvPr id="28" name="38 CuadroTexto"/>
            <p:cNvSpPr txBox="1"/>
            <p:nvPr/>
          </p:nvSpPr>
          <p:spPr>
            <a:xfrm>
              <a:off x="2277110" y="4246350"/>
              <a:ext cx="266420" cy="276999"/>
            </a:xfrm>
            <a:prstGeom prst="rect">
              <a:avLst/>
            </a:prstGeom>
            <a:noFill/>
          </p:spPr>
          <p:txBody>
            <a:bodyPr wrap="none" rtlCol="0">
              <a:spAutoFit/>
            </a:bodyPr>
            <a:lstStyle/>
            <a:p>
              <a:r>
                <a:rPr lang="es-AR" sz="1200" dirty="0"/>
                <a:t>o</a:t>
              </a:r>
            </a:p>
          </p:txBody>
        </p:sp>
        <p:sp>
          <p:nvSpPr>
            <p:cNvPr id="29" name="38 CuadroTexto"/>
            <p:cNvSpPr txBox="1"/>
            <p:nvPr/>
          </p:nvSpPr>
          <p:spPr>
            <a:xfrm>
              <a:off x="3445040" y="4676079"/>
              <a:ext cx="308098" cy="276999"/>
            </a:xfrm>
            <a:prstGeom prst="rect">
              <a:avLst/>
            </a:prstGeom>
            <a:noFill/>
          </p:spPr>
          <p:txBody>
            <a:bodyPr wrap="none" rtlCol="0">
              <a:spAutoFit/>
            </a:bodyPr>
            <a:lstStyle/>
            <a:p>
              <a:r>
                <a:rPr lang="es-AR" sz="1200" dirty="0"/>
                <a:t>m</a:t>
              </a:r>
            </a:p>
          </p:txBody>
        </p:sp>
      </p:grpSp>
      <p:sp>
        <p:nvSpPr>
          <p:cNvPr id="22" name="Content Placeholder 2"/>
          <p:cNvSpPr txBox="1">
            <a:spLocks/>
          </p:cNvSpPr>
          <p:nvPr/>
        </p:nvSpPr>
        <p:spPr>
          <a:xfrm>
            <a:off x="457200" y="3595278"/>
            <a:ext cx="8229600" cy="5649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AR" sz="1800" dirty="0"/>
              <a:t>Quisiéramos hacer algo similar pero para la rotación</a:t>
            </a:r>
            <a:endParaRPr lang="es-ES" sz="1800" dirty="0"/>
          </a:p>
          <a:p>
            <a:pPr marL="0" indent="0" algn="ctr">
              <a:buFont typeface="Arial" panose="020B0604020202020204" pitchFamily="34" charset="0"/>
              <a:buNone/>
            </a:pPr>
            <a:endParaRPr lang="es-AR" sz="1800" i="1" dirty="0">
              <a:latin typeface="Cambria Math"/>
              <a:ea typeface="Cambria Math"/>
            </a:endParaRPr>
          </a:p>
          <a:p>
            <a:pPr marL="0" indent="0" algn="ctr">
              <a:buFont typeface="Arial" panose="020B0604020202020204" pitchFamily="34" charset="0"/>
              <a:buNone/>
            </a:pPr>
            <a:endParaRPr lang="es-AR" sz="1800" i="1" dirty="0">
              <a:latin typeface="Cambria Math"/>
              <a:ea typeface="Cambria Math"/>
            </a:endParaRPr>
          </a:p>
          <a:p>
            <a:pPr marL="0" indent="0" algn="ctr">
              <a:buFont typeface="Arial" panose="020B0604020202020204" pitchFamily="34" charset="0"/>
              <a:buNone/>
            </a:pPr>
            <a:endParaRPr lang="es-ES" sz="1800" dirty="0"/>
          </a:p>
          <a:p>
            <a:pPr marL="0" indent="0" algn="ctr">
              <a:buFont typeface="Arial" panose="020B0604020202020204" pitchFamily="34" charset="0"/>
              <a:buNone/>
            </a:pPr>
            <a:endParaRPr lang="es-ES" sz="1800" dirty="0"/>
          </a:p>
          <a:p>
            <a:pPr marL="0" indent="0" algn="ctr">
              <a:buFont typeface="Arial" panose="020B0604020202020204" pitchFamily="34" charset="0"/>
              <a:buNone/>
            </a:pPr>
            <a:endParaRPr lang="es-ES" sz="1800" dirty="0"/>
          </a:p>
          <a:p>
            <a:pPr marL="0" indent="0" algn="ctr">
              <a:buFont typeface="Arial" panose="020B0604020202020204" pitchFamily="34" charset="0"/>
              <a:buNone/>
            </a:pPr>
            <a:endParaRPr lang="es-ES" sz="1800" dirty="0"/>
          </a:p>
          <a:p>
            <a:pPr marL="0" indent="0" algn="ctr">
              <a:buFont typeface="Arial" panose="020B0604020202020204" pitchFamily="34" charset="0"/>
              <a:buNone/>
            </a:pPr>
            <a:endParaRPr lang="es-ES" sz="1800" dirty="0"/>
          </a:p>
        </p:txBody>
      </p:sp>
      <p:grpSp>
        <p:nvGrpSpPr>
          <p:cNvPr id="6" name="5 Grupo"/>
          <p:cNvGrpSpPr/>
          <p:nvPr/>
        </p:nvGrpSpPr>
        <p:grpSpPr>
          <a:xfrm>
            <a:off x="838200" y="3886200"/>
            <a:ext cx="2522016" cy="2207298"/>
            <a:chOff x="838200" y="3886200"/>
            <a:chExt cx="2522016" cy="2207298"/>
          </a:xfrm>
        </p:grpSpPr>
        <p:sp>
          <p:nvSpPr>
            <p:cNvPr id="32" name="31 Elipse"/>
            <p:cNvSpPr/>
            <p:nvPr/>
          </p:nvSpPr>
          <p:spPr>
            <a:xfrm>
              <a:off x="1295400" y="4163199"/>
              <a:ext cx="1800000" cy="180000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3" name="32 Conector recto de flecha"/>
            <p:cNvCxnSpPr/>
            <p:nvPr/>
          </p:nvCxnSpPr>
          <p:spPr>
            <a:xfrm>
              <a:off x="838200" y="5063199"/>
              <a:ext cx="2520000" cy="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V="1">
              <a:off x="2195400" y="3933498"/>
              <a:ext cx="0" cy="21600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34 Elipse"/>
            <p:cNvSpPr/>
            <p:nvPr/>
          </p:nvSpPr>
          <p:spPr>
            <a:xfrm>
              <a:off x="2141400" y="4114800"/>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6" name="35 Conector recto de flecha"/>
            <p:cNvCxnSpPr/>
            <p:nvPr/>
          </p:nvCxnSpPr>
          <p:spPr>
            <a:xfrm flipH="1">
              <a:off x="976200" y="4168800"/>
              <a:ext cx="1219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37 Elipse"/>
            <p:cNvSpPr/>
            <p:nvPr/>
          </p:nvSpPr>
          <p:spPr>
            <a:xfrm>
              <a:off x="2162174" y="5022035"/>
              <a:ext cx="72000" cy="7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9" name="38 Rectángulo"/>
                <p:cNvSpPr/>
                <p:nvPr/>
              </p:nvSpPr>
              <p:spPr>
                <a:xfrm>
                  <a:off x="976200" y="4191000"/>
                  <a:ext cx="327333"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P</m:t>
                            </m:r>
                          </m:e>
                        </m:acc>
                      </m:oMath>
                    </m:oMathPara>
                  </a14:m>
                  <a:endParaRPr lang="es-AR" sz="1400" dirty="0"/>
                </a:p>
              </p:txBody>
            </p:sp>
          </mc:Choice>
          <mc:Fallback xmlns="">
            <p:sp>
              <p:nvSpPr>
                <p:cNvPr id="39" name="38 Rectángulo"/>
                <p:cNvSpPr>
                  <a:spLocks noRot="1" noChangeAspect="1" noMove="1" noResize="1" noEditPoints="1" noAdjustHandles="1" noChangeArrowheads="1" noChangeShapeType="1" noTextEdit="1"/>
                </p:cNvSpPr>
                <p:nvPr/>
              </p:nvSpPr>
              <p:spPr>
                <a:xfrm>
                  <a:off x="976200" y="4191000"/>
                  <a:ext cx="327333" cy="333938"/>
                </a:xfrm>
                <a:prstGeom prst="rect">
                  <a:avLst/>
                </a:prstGeom>
                <a:blipFill rotWithShape="1">
                  <a:blip r:embed="rId11"/>
                  <a:stretch>
                    <a:fillRect/>
                  </a:stretch>
                </a:blipFill>
              </p:spPr>
              <p:txBody>
                <a:bodyPr/>
                <a:lstStyle/>
                <a:p>
                  <a:r>
                    <a:rPr lang="es-AR">
                      <a:noFill/>
                    </a:rPr>
                    <a:t> </a:t>
                  </a:r>
                </a:p>
              </p:txBody>
            </p:sp>
          </mc:Fallback>
        </mc:AlternateContent>
        <p:cxnSp>
          <p:nvCxnSpPr>
            <p:cNvPr id="40" name="39 Conector recto de flecha"/>
            <p:cNvCxnSpPr/>
            <p:nvPr/>
          </p:nvCxnSpPr>
          <p:spPr>
            <a:xfrm flipV="1">
              <a:off x="2198174" y="4165600"/>
              <a:ext cx="0" cy="86400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40 Rectángulo"/>
                <p:cNvSpPr/>
                <p:nvPr/>
              </p:nvSpPr>
              <p:spPr>
                <a:xfrm>
                  <a:off x="1938637" y="4470400"/>
                  <a:ext cx="322524" cy="339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b</m:t>
                            </m:r>
                          </m:e>
                        </m:acc>
                      </m:oMath>
                    </m:oMathPara>
                  </a14:m>
                  <a:endParaRPr lang="es-AR" sz="1400" dirty="0"/>
                </a:p>
              </p:txBody>
            </p:sp>
          </mc:Choice>
          <mc:Fallback xmlns="">
            <p:sp>
              <p:nvSpPr>
                <p:cNvPr id="41" name="40 Rectángulo"/>
                <p:cNvSpPr>
                  <a:spLocks noRot="1" noChangeAspect="1" noMove="1" noResize="1" noEditPoints="1" noAdjustHandles="1" noChangeArrowheads="1" noChangeShapeType="1" noTextEdit="1"/>
                </p:cNvSpPr>
                <p:nvPr/>
              </p:nvSpPr>
              <p:spPr>
                <a:xfrm>
                  <a:off x="1938637" y="4470400"/>
                  <a:ext cx="322524" cy="339708"/>
                </a:xfrm>
                <a:prstGeom prst="rect">
                  <a:avLst/>
                </a:prstGeom>
                <a:blipFill rotWithShape="1">
                  <a:blip r:embed="rId12"/>
                  <a:stretch>
                    <a:fillRect/>
                  </a:stretch>
                </a:blipFill>
              </p:spPr>
              <p:txBody>
                <a:bodyPr/>
                <a:lstStyle/>
                <a:p>
                  <a:r>
                    <a:rPr lang="es-AR">
                      <a:noFill/>
                    </a:rPr>
                    <a:t> </a:t>
                  </a:r>
                </a:p>
              </p:txBody>
            </p:sp>
          </mc:Fallback>
        </mc:AlternateContent>
        <p:grpSp>
          <p:nvGrpSpPr>
            <p:cNvPr id="42" name="41 Grupo"/>
            <p:cNvGrpSpPr/>
            <p:nvPr/>
          </p:nvGrpSpPr>
          <p:grpSpPr>
            <a:xfrm>
              <a:off x="2084250" y="4175150"/>
              <a:ext cx="111150" cy="114155"/>
              <a:chOff x="6503850" y="2289251"/>
              <a:chExt cx="111150" cy="114155"/>
            </a:xfrm>
          </p:grpSpPr>
          <p:cxnSp>
            <p:nvCxnSpPr>
              <p:cNvPr id="50" name="49 Conector recto"/>
              <p:cNvCxnSpPr/>
              <p:nvPr/>
            </p:nvCxnSpPr>
            <p:spPr>
              <a:xfrm>
                <a:off x="6503850" y="228925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6503850" y="2403406"/>
                <a:ext cx="11115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47 CuadroTexto"/>
            <p:cNvSpPr txBox="1"/>
            <p:nvPr/>
          </p:nvSpPr>
          <p:spPr>
            <a:xfrm>
              <a:off x="2234174" y="3886200"/>
              <a:ext cx="260008" cy="276999"/>
            </a:xfrm>
            <a:prstGeom prst="rect">
              <a:avLst/>
            </a:prstGeom>
            <a:noFill/>
          </p:spPr>
          <p:txBody>
            <a:bodyPr wrap="none" rtlCol="0">
              <a:spAutoFit/>
            </a:bodyPr>
            <a:lstStyle/>
            <a:p>
              <a:r>
                <a:rPr lang="es-AR" sz="1200" dirty="0"/>
                <a:t>Y</a:t>
              </a:r>
            </a:p>
          </p:txBody>
        </p:sp>
        <p:sp>
          <p:nvSpPr>
            <p:cNvPr id="49" name="48 CuadroTexto"/>
            <p:cNvSpPr txBox="1"/>
            <p:nvPr/>
          </p:nvSpPr>
          <p:spPr>
            <a:xfrm>
              <a:off x="3095400" y="5144670"/>
              <a:ext cx="264816" cy="276999"/>
            </a:xfrm>
            <a:prstGeom prst="rect">
              <a:avLst/>
            </a:prstGeom>
            <a:noFill/>
          </p:spPr>
          <p:txBody>
            <a:bodyPr wrap="none" rtlCol="0">
              <a:spAutoFit/>
            </a:bodyPr>
            <a:lstStyle/>
            <a:p>
              <a:r>
                <a:rPr lang="es-AR" sz="1200" dirty="0"/>
                <a:t>X</a:t>
              </a:r>
            </a:p>
          </p:txBody>
        </p:sp>
      </p:grpSp>
      <p:grpSp>
        <p:nvGrpSpPr>
          <p:cNvPr id="52" name="Group 26"/>
          <p:cNvGrpSpPr/>
          <p:nvPr/>
        </p:nvGrpSpPr>
        <p:grpSpPr>
          <a:xfrm>
            <a:off x="4953000" y="3837801"/>
            <a:ext cx="3906635" cy="1877199"/>
            <a:chOff x="1085850" y="3075879"/>
            <a:chExt cx="3906635" cy="1877199"/>
          </a:xfrm>
        </p:grpSpPr>
        <p:sp>
          <p:nvSpPr>
            <p:cNvPr id="53" name="Oval 4"/>
            <p:cNvSpPr/>
            <p:nvPr/>
          </p:nvSpPr>
          <p:spPr>
            <a:xfrm>
              <a:off x="1085850" y="4142679"/>
              <a:ext cx="2971800" cy="533400"/>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54 Elipse"/>
            <p:cNvSpPr/>
            <p:nvPr/>
          </p:nvSpPr>
          <p:spPr>
            <a:xfrm>
              <a:off x="3524250" y="4568079"/>
              <a:ext cx="108000" cy="1080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57" name="55 Conector recto de flecha"/>
            <p:cNvCxnSpPr/>
            <p:nvPr/>
          </p:nvCxnSpPr>
          <p:spPr>
            <a:xfrm flipV="1">
              <a:off x="3571864" y="4337938"/>
              <a:ext cx="1280160" cy="2743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58 Rectángulo"/>
                <p:cNvSpPr/>
                <p:nvPr/>
              </p:nvSpPr>
              <p:spPr>
                <a:xfrm>
                  <a:off x="4652777" y="4386860"/>
                  <a:ext cx="339708"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a:rPr lang="es-AR" sz="1400" b="0" i="1" smtClean="0">
                                <a:latin typeface="Cambria Math"/>
                              </a:rPr>
                              <m:t>𝑃</m:t>
                            </m:r>
                          </m:e>
                        </m:acc>
                      </m:oMath>
                    </m:oMathPara>
                  </a14:m>
                  <a:endParaRPr lang="es-AR" sz="1400" dirty="0"/>
                </a:p>
              </p:txBody>
            </p:sp>
          </mc:Choice>
          <mc:Fallback xmlns="">
            <p:sp>
              <p:nvSpPr>
                <p:cNvPr id="13" name="58 Rectángulo"/>
                <p:cNvSpPr>
                  <a:spLocks noRot="1" noChangeAspect="1" noMove="1" noResize="1" noEditPoints="1" noAdjustHandles="1" noChangeArrowheads="1" noChangeShapeType="1" noTextEdit="1"/>
                </p:cNvSpPr>
                <p:nvPr/>
              </p:nvSpPr>
              <p:spPr>
                <a:xfrm>
                  <a:off x="4652777" y="4386860"/>
                  <a:ext cx="339708" cy="333938"/>
                </a:xfrm>
                <a:prstGeom prst="rect">
                  <a:avLst/>
                </a:prstGeom>
                <a:blipFill rotWithShape="1">
                  <a:blip r:embed="rId7"/>
                  <a:stretch>
                    <a:fillRect t="-11111" r="-16071"/>
                  </a:stretch>
                </a:blipFill>
              </p:spPr>
              <p:txBody>
                <a:bodyPr/>
                <a:lstStyle/>
                <a:p>
                  <a:r>
                    <a:rPr lang="es-ES">
                      <a:noFill/>
                    </a:rPr>
                    <a:t> </a:t>
                  </a:r>
                </a:p>
              </p:txBody>
            </p:sp>
          </mc:Fallback>
        </mc:AlternateContent>
        <p:cxnSp>
          <p:nvCxnSpPr>
            <p:cNvPr id="59" name="19 Conector recto de flecha"/>
            <p:cNvCxnSpPr>
              <a:endCxn id="54" idx="2"/>
            </p:cNvCxnSpPr>
            <p:nvPr/>
          </p:nvCxnSpPr>
          <p:spPr>
            <a:xfrm>
              <a:off x="2568256" y="4409379"/>
              <a:ext cx="955994" cy="212700"/>
            </a:xfrm>
            <a:prstGeom prst="straightConnector1">
              <a:avLst/>
            </a:prstGeom>
            <a:ln w="190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42 Rectángulo"/>
                <p:cNvSpPr/>
                <p:nvPr/>
              </p:nvSpPr>
              <p:spPr>
                <a:xfrm>
                  <a:off x="2762250" y="4184049"/>
                  <a:ext cx="324897" cy="3396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b</m:t>
                            </m:r>
                          </m:e>
                        </m:acc>
                      </m:oMath>
                    </m:oMathPara>
                  </a14:m>
                  <a:endParaRPr lang="es-AR" sz="1400" dirty="0"/>
                </a:p>
              </p:txBody>
            </p:sp>
          </mc:Choice>
          <mc:Fallback xmlns="">
            <p:sp>
              <p:nvSpPr>
                <p:cNvPr id="60" name="42 Rectángulo"/>
                <p:cNvSpPr>
                  <a:spLocks noRot="1" noChangeAspect="1" noMove="1" noResize="1" noEditPoints="1" noAdjustHandles="1" noChangeArrowheads="1" noChangeShapeType="1" noTextEdit="1"/>
                </p:cNvSpPr>
                <p:nvPr/>
              </p:nvSpPr>
              <p:spPr>
                <a:xfrm>
                  <a:off x="2762250" y="4184049"/>
                  <a:ext cx="324897" cy="339645"/>
                </a:xfrm>
                <a:prstGeom prst="rect">
                  <a:avLst/>
                </a:prstGeom>
                <a:blipFill rotWithShape="1">
                  <a:blip r:embed="rId13"/>
                  <a:stretch>
                    <a:fillRect/>
                  </a:stretch>
                </a:blipFill>
              </p:spPr>
              <p:txBody>
                <a:bodyPr/>
                <a:lstStyle/>
                <a:p>
                  <a:r>
                    <a:rPr lang="es-AR">
                      <a:noFill/>
                    </a:rPr>
                    <a:t> </a:t>
                  </a:r>
                </a:p>
              </p:txBody>
            </p:sp>
          </mc:Fallback>
        </mc:AlternateContent>
        <p:cxnSp>
          <p:nvCxnSpPr>
            <p:cNvPr id="61" name="10 Conector recto de flecha"/>
            <p:cNvCxnSpPr/>
            <p:nvPr/>
          </p:nvCxnSpPr>
          <p:spPr>
            <a:xfrm flipV="1">
              <a:off x="2568256" y="3197478"/>
              <a:ext cx="0" cy="16920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46 CuadroTexto"/>
            <p:cNvSpPr txBox="1"/>
            <p:nvPr/>
          </p:nvSpPr>
          <p:spPr>
            <a:xfrm>
              <a:off x="2543530" y="3075879"/>
              <a:ext cx="256802" cy="276999"/>
            </a:xfrm>
            <a:prstGeom prst="rect">
              <a:avLst/>
            </a:prstGeom>
            <a:noFill/>
          </p:spPr>
          <p:txBody>
            <a:bodyPr wrap="none" rtlCol="0">
              <a:spAutoFit/>
            </a:bodyPr>
            <a:lstStyle/>
            <a:p>
              <a:r>
                <a:rPr lang="es-AR" sz="1200" dirty="0"/>
                <a:t>Z</a:t>
              </a:r>
            </a:p>
          </p:txBody>
        </p:sp>
        <p:cxnSp>
          <p:nvCxnSpPr>
            <p:cNvPr id="63" name="19 Conector recto de flecha"/>
            <p:cNvCxnSpPr/>
            <p:nvPr/>
          </p:nvCxnSpPr>
          <p:spPr>
            <a:xfrm flipV="1">
              <a:off x="2569907" y="3505278"/>
              <a:ext cx="0" cy="90000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24 Rectángulo"/>
                <p:cNvSpPr/>
                <p:nvPr/>
              </p:nvSpPr>
              <p:spPr>
                <a:xfrm>
                  <a:off x="2561286" y="3334601"/>
                  <a:ext cx="324576"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L</m:t>
                            </m:r>
                          </m:e>
                        </m:acc>
                      </m:oMath>
                    </m:oMathPara>
                  </a14:m>
                  <a:endParaRPr lang="es-AR" sz="1400" dirty="0"/>
                </a:p>
              </p:txBody>
            </p:sp>
          </mc:Choice>
          <mc:Fallback xmlns="">
            <p:sp>
              <p:nvSpPr>
                <p:cNvPr id="66" name="24 Rectángulo"/>
                <p:cNvSpPr>
                  <a:spLocks noRot="1" noChangeAspect="1" noMove="1" noResize="1" noEditPoints="1" noAdjustHandles="1" noChangeArrowheads="1" noChangeShapeType="1" noTextEdit="1"/>
                </p:cNvSpPr>
                <p:nvPr/>
              </p:nvSpPr>
              <p:spPr>
                <a:xfrm>
                  <a:off x="2561286" y="3334601"/>
                  <a:ext cx="324576" cy="333938"/>
                </a:xfrm>
                <a:prstGeom prst="rect">
                  <a:avLst/>
                </a:prstGeom>
                <a:blipFill rotWithShape="1">
                  <a:blip r:embed="rId14"/>
                  <a:stretch>
                    <a:fillRect/>
                  </a:stretch>
                </a:blipFill>
              </p:spPr>
              <p:txBody>
                <a:bodyPr/>
                <a:lstStyle/>
                <a:p>
                  <a:r>
                    <a:rPr lang="es-AR">
                      <a:noFill/>
                    </a:rPr>
                    <a:t> </a:t>
                  </a:r>
                </a:p>
              </p:txBody>
            </p:sp>
          </mc:Fallback>
        </mc:AlternateContent>
        <p:sp>
          <p:nvSpPr>
            <p:cNvPr id="67" name="38 CuadroTexto"/>
            <p:cNvSpPr txBox="1"/>
            <p:nvPr/>
          </p:nvSpPr>
          <p:spPr>
            <a:xfrm>
              <a:off x="2277110" y="4246350"/>
              <a:ext cx="266420" cy="276999"/>
            </a:xfrm>
            <a:prstGeom prst="rect">
              <a:avLst/>
            </a:prstGeom>
            <a:noFill/>
          </p:spPr>
          <p:txBody>
            <a:bodyPr wrap="none" rtlCol="0">
              <a:spAutoFit/>
            </a:bodyPr>
            <a:lstStyle/>
            <a:p>
              <a:r>
                <a:rPr lang="es-AR" sz="1200" dirty="0"/>
                <a:t>o</a:t>
              </a:r>
            </a:p>
          </p:txBody>
        </p:sp>
        <p:sp>
          <p:nvSpPr>
            <p:cNvPr id="68" name="38 CuadroTexto"/>
            <p:cNvSpPr txBox="1"/>
            <p:nvPr/>
          </p:nvSpPr>
          <p:spPr>
            <a:xfrm>
              <a:off x="3445040" y="4676079"/>
              <a:ext cx="308098" cy="276999"/>
            </a:xfrm>
            <a:prstGeom prst="rect">
              <a:avLst/>
            </a:prstGeom>
            <a:noFill/>
          </p:spPr>
          <p:txBody>
            <a:bodyPr wrap="none" rtlCol="0">
              <a:spAutoFit/>
            </a:bodyPr>
            <a:lstStyle/>
            <a:p>
              <a:r>
                <a:rPr lang="es-AR" sz="1200" dirty="0"/>
                <a:t>m</a:t>
              </a:r>
            </a:p>
          </p:txBody>
        </p:sp>
      </p:grpSp>
    </p:spTree>
    <p:extLst>
      <p:ext uri="{BB962C8B-B14F-4D97-AF65-F5344CB8AC3E}">
        <p14:creationId xmlns:p14="http://schemas.microsoft.com/office/powerpoint/2010/main" val="377069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AR" dirty="0"/>
                  <a:t>Momento de la Cantidad de Movimiento o Cantidad de Movimiento Angular (</a:t>
                </a:r>
                <a14:m>
                  <m:oMath xmlns:m="http://schemas.openxmlformats.org/officeDocument/2006/math">
                    <m:acc>
                      <m:accPr>
                        <m:chr m:val="⃗"/>
                        <m:ctrlPr>
                          <a:rPr lang="es-AR" i="1">
                            <a:latin typeface="Cambria Math" panose="02040503050406030204" pitchFamily="18" charset="0"/>
                          </a:rPr>
                        </m:ctrlPr>
                      </m:accPr>
                      <m:e>
                        <m:r>
                          <m:rPr>
                            <m:sty m:val="p"/>
                          </m:rPr>
                          <a:rPr lang="es-AR" b="0" i="0" smtClean="0">
                            <a:latin typeface="Cambria Math"/>
                          </a:rPr>
                          <m:t>L</m:t>
                        </m:r>
                      </m:e>
                    </m:acc>
                  </m:oMath>
                </a14:m>
                <a:r>
                  <a:rPr lang="es-AR" dirty="0"/>
                  <a:t>) 2 de 2</a:t>
                </a:r>
                <a:endParaRPr lang="es-E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306" t="-4118" b="-3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4648200"/>
                <a:ext cx="8229601" cy="457200"/>
              </a:xfrm>
            </p:spPr>
            <p:txBody>
              <a:bodyPr>
                <a:normAutofit/>
              </a:bodyPr>
              <a:lstStyle/>
              <a:p>
                <a:pPr algn="just"/>
                <a:r>
                  <a:rPr lang="es-AR" sz="1800" dirty="0"/>
                  <a:t>Encontremos una relación entre </a:t>
                </a:r>
                <a14:m>
                  <m:oMath xmlns:m="http://schemas.openxmlformats.org/officeDocument/2006/math">
                    <m:acc>
                      <m:accPr>
                        <m:chr m:val="⃗"/>
                        <m:ctrlPr>
                          <a:rPr lang="es-AR" sz="1800" i="1">
                            <a:latin typeface="Cambria Math" panose="02040503050406030204" pitchFamily="18" charset="0"/>
                          </a:rPr>
                        </m:ctrlPr>
                      </m:accPr>
                      <m:e>
                        <m:r>
                          <m:rPr>
                            <m:sty m:val="p"/>
                          </m:rPr>
                          <a:rPr lang="es-AR" sz="1800">
                            <a:latin typeface="Cambria Math"/>
                          </a:rPr>
                          <m:t>M</m:t>
                        </m:r>
                      </m:e>
                    </m:acc>
                  </m:oMath>
                </a14:m>
                <a:r>
                  <a:rPr lang="es-AR" sz="1800" dirty="0"/>
                  <a:t> y </a:t>
                </a:r>
                <a14:m>
                  <m:oMath xmlns:m="http://schemas.openxmlformats.org/officeDocument/2006/math">
                    <m:r>
                      <a:rPr lang="es-AR" sz="1800">
                        <a:latin typeface="Cambria Math"/>
                        <a:ea typeface="Cambria Math"/>
                      </a:rPr>
                      <m:t> </m:t>
                    </m:r>
                    <m:acc>
                      <m:accPr>
                        <m:chr m:val="⃗"/>
                        <m:ctrlPr>
                          <a:rPr lang="es-AR" sz="1800" i="1">
                            <a:latin typeface="Cambria Math" panose="02040503050406030204" pitchFamily="18" charset="0"/>
                            <a:ea typeface="Cambria Math"/>
                          </a:rPr>
                        </m:ctrlPr>
                      </m:accPr>
                      <m:e>
                        <m:r>
                          <m:rPr>
                            <m:sty m:val="p"/>
                          </m:rPr>
                          <a:rPr lang="es-AR" sz="1800">
                            <a:latin typeface="Cambria Math"/>
                            <a:ea typeface="Cambria Math"/>
                          </a:rPr>
                          <m:t>L</m:t>
                        </m:r>
                      </m:e>
                    </m:acc>
                  </m:oMath>
                </a14:m>
                <a:r>
                  <a:rPr lang="es-AR" sz="1800" dirty="0"/>
                  <a:t> al igual que existe entre </a:t>
                </a:r>
                <a14:m>
                  <m:oMath xmlns:m="http://schemas.openxmlformats.org/officeDocument/2006/math">
                    <m:nary>
                      <m:naryPr>
                        <m:chr m:val="∑"/>
                        <m:subHide m:val="on"/>
                        <m:supHide m:val="on"/>
                        <m:ctrlPr>
                          <a:rPr lang="es-ES" sz="1800" i="1">
                            <a:latin typeface="Cambria Math" panose="02040503050406030204" pitchFamily="18" charset="0"/>
                          </a:rPr>
                        </m:ctrlPr>
                      </m:naryPr>
                      <m:sub/>
                      <m:sup/>
                      <m:e>
                        <m:acc>
                          <m:accPr>
                            <m:chr m:val="⃗"/>
                            <m:ctrlPr>
                              <a:rPr lang="es-AR" sz="1800" i="1">
                                <a:latin typeface="Cambria Math" panose="02040503050406030204" pitchFamily="18" charset="0"/>
                              </a:rPr>
                            </m:ctrlPr>
                          </m:accPr>
                          <m:e>
                            <m:r>
                              <m:rPr>
                                <m:sty m:val="p"/>
                              </m:rPr>
                              <a:rPr lang="es-AR" sz="1800">
                                <a:latin typeface="Cambria Math"/>
                              </a:rPr>
                              <m:t>F</m:t>
                            </m:r>
                          </m:e>
                        </m:acc>
                      </m:e>
                    </m:nary>
                  </m:oMath>
                </a14:m>
                <a:r>
                  <a:rPr lang="es-AR" sz="1800" dirty="0"/>
                  <a:t>  y  </a:t>
                </a:r>
                <a14:m>
                  <m:oMath xmlns:m="http://schemas.openxmlformats.org/officeDocument/2006/math">
                    <m:acc>
                      <m:accPr>
                        <m:chr m:val="⃗"/>
                        <m:ctrlPr>
                          <a:rPr lang="es-AR" sz="1800" i="1">
                            <a:latin typeface="Cambria Math" panose="02040503050406030204" pitchFamily="18" charset="0"/>
                            <a:ea typeface="Cambria Math"/>
                          </a:rPr>
                        </m:ctrlPr>
                      </m:accPr>
                      <m:e>
                        <m:r>
                          <m:rPr>
                            <m:sty m:val="p"/>
                          </m:rPr>
                          <a:rPr lang="es-AR" sz="1800" b="0" i="0" smtClean="0">
                            <a:latin typeface="Cambria Math"/>
                            <a:ea typeface="Cambria Math"/>
                          </a:rPr>
                          <m:t>P</m:t>
                        </m:r>
                      </m:e>
                    </m:acc>
                  </m:oMath>
                </a14:m>
                <a:r>
                  <a:rPr lang="es-AR" sz="1800" dirty="0"/>
                  <a:t> .</a:t>
                </a:r>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4648200"/>
                <a:ext cx="8229601" cy="457200"/>
              </a:xfrm>
              <a:blipFill rotWithShape="1">
                <a:blip r:embed="rId4"/>
                <a:stretch>
                  <a:fillRect l="-444" t="-89333" b="-137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3 Rectángulo"/>
              <p:cNvSpPr/>
              <p:nvPr/>
            </p:nvSpPr>
            <p:spPr>
              <a:xfrm>
                <a:off x="833065" y="3505200"/>
                <a:ext cx="7853735" cy="616451"/>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r>
                        <m:rPr>
                          <m:sty m:val="p"/>
                        </m:rPr>
                        <a:rPr lang="es-AR" i="0" smtClean="0">
                          <a:latin typeface="Cambria Math"/>
                          <a:ea typeface="Cambria Math"/>
                        </a:rPr>
                        <m:t>L</m:t>
                      </m:r>
                      <m:r>
                        <a:rPr lang="es-AR" i="0">
                          <a:latin typeface="Cambria Math"/>
                          <a:ea typeface="Cambria Math"/>
                        </a:rPr>
                        <m:t>=</m:t>
                      </m:r>
                      <m:r>
                        <m:rPr>
                          <m:sty m:val="p"/>
                        </m:rPr>
                        <a:rPr lang="es-AR" b="0" i="0" smtClean="0">
                          <a:latin typeface="Cambria Math"/>
                          <a:ea typeface="Cambria Math"/>
                        </a:rPr>
                        <m:t>b</m:t>
                      </m:r>
                      <m:r>
                        <a:rPr lang="es-AR" i="0">
                          <a:latin typeface="Cambria Math"/>
                          <a:ea typeface="Cambria Math"/>
                        </a:rPr>
                        <m:t>∗</m:t>
                      </m:r>
                      <m:r>
                        <m:rPr>
                          <m:sty m:val="p"/>
                        </m:rPr>
                        <a:rPr lang="es-AR" b="0" i="0" smtClean="0">
                          <a:latin typeface="Cambria Math"/>
                          <a:ea typeface="Cambria Math"/>
                        </a:rPr>
                        <m:t>P</m:t>
                      </m:r>
                      <m:r>
                        <a:rPr lang="es-AR" b="0" i="0" smtClean="0">
                          <a:latin typeface="Cambria Math"/>
                          <a:ea typeface="Cambria Math"/>
                        </a:rPr>
                        <m:t>=   </m:t>
                      </m:r>
                      <m:r>
                        <m:rPr>
                          <m:sty m:val="p"/>
                        </m:rPr>
                        <a:rPr lang="es-AR" b="0" i="0" smtClean="0">
                          <a:latin typeface="Cambria Math"/>
                          <a:ea typeface="Cambria Math"/>
                        </a:rPr>
                        <m:t>como</m:t>
                      </m:r>
                      <m:r>
                        <a:rPr lang="es-AR" b="0" i="0" smtClean="0">
                          <a:latin typeface="Cambria Math"/>
                          <a:ea typeface="Cambria Math"/>
                        </a:rPr>
                        <m:t>   </m:t>
                      </m:r>
                      <m:r>
                        <m:rPr>
                          <m:sty m:val="p"/>
                        </m:rPr>
                        <a:rPr lang="es-AR" b="0" i="0" smtClean="0">
                          <a:latin typeface="Cambria Math"/>
                          <a:ea typeface="Cambria Math"/>
                        </a:rPr>
                        <m:t>sen</m:t>
                      </m:r>
                      <m:r>
                        <a:rPr lang="es-AR" b="0" i="0" smtClean="0">
                          <a:latin typeface="Cambria Math"/>
                          <a:ea typeface="Cambria Math"/>
                        </a:rPr>
                        <m:t>∅=</m:t>
                      </m:r>
                      <m:f>
                        <m:fPr>
                          <m:ctrlPr>
                            <a:rPr lang="es-AR" b="0" i="1" smtClean="0">
                              <a:latin typeface="Cambria Math" panose="02040503050406030204" pitchFamily="18" charset="0"/>
                              <a:ea typeface="Cambria Math"/>
                            </a:rPr>
                          </m:ctrlPr>
                        </m:fPr>
                        <m:num>
                          <m:r>
                            <m:rPr>
                              <m:sty m:val="p"/>
                            </m:rPr>
                            <a:rPr lang="es-AR" b="0" i="0" smtClean="0">
                              <a:latin typeface="Cambria Math"/>
                              <a:ea typeface="Cambria Math"/>
                            </a:rPr>
                            <m:t>b</m:t>
                          </m:r>
                        </m:num>
                        <m:den>
                          <m:r>
                            <m:rPr>
                              <m:sty m:val="p"/>
                            </m:rPr>
                            <a:rPr lang="es-AR" b="0" i="0" smtClean="0">
                              <a:latin typeface="Cambria Math"/>
                              <a:ea typeface="Cambria Math"/>
                            </a:rPr>
                            <m:t>r</m:t>
                          </m:r>
                        </m:den>
                      </m:f>
                      <m:r>
                        <a:rPr lang="es-AR" b="0" i="0" smtClean="0">
                          <a:latin typeface="Cambria Math"/>
                          <a:ea typeface="Cambria Math"/>
                        </a:rPr>
                        <m:t>     ⇒  </m:t>
                      </m:r>
                      <m:r>
                        <m:rPr>
                          <m:sty m:val="p"/>
                        </m:rPr>
                        <a:rPr lang="es-AR" b="0" i="0" smtClean="0">
                          <a:latin typeface="Cambria Math"/>
                          <a:ea typeface="Cambria Math"/>
                        </a:rPr>
                        <m:t>b</m:t>
                      </m:r>
                      <m:r>
                        <a:rPr lang="es-AR" b="0" i="0" smtClean="0">
                          <a:latin typeface="Cambria Math"/>
                          <a:ea typeface="Cambria Math"/>
                        </a:rPr>
                        <m:t>=</m:t>
                      </m:r>
                      <m:r>
                        <m:rPr>
                          <m:sty m:val="p"/>
                        </m:rPr>
                        <a:rPr lang="es-AR" b="0" i="0" smtClean="0">
                          <a:latin typeface="Cambria Math"/>
                          <a:ea typeface="Cambria Math"/>
                        </a:rPr>
                        <m:t>r</m:t>
                      </m:r>
                      <m:r>
                        <a:rPr lang="es-AR" b="0" i="0" smtClean="0">
                          <a:latin typeface="Cambria Math"/>
                          <a:ea typeface="Cambria Math"/>
                        </a:rPr>
                        <m:t>∗</m:t>
                      </m:r>
                      <m:r>
                        <m:rPr>
                          <m:sty m:val="p"/>
                        </m:rPr>
                        <a:rPr lang="es-AR" b="0" i="0" smtClean="0">
                          <a:latin typeface="Cambria Math"/>
                          <a:ea typeface="Cambria Math"/>
                        </a:rPr>
                        <m:t>sen</m:t>
                      </m:r>
                      <m:r>
                        <a:rPr lang="es-AR" b="0" i="0" smtClean="0">
                          <a:latin typeface="Cambria Math"/>
                          <a:ea typeface="Cambria Math"/>
                        </a:rPr>
                        <m:t>∅     </m:t>
                      </m:r>
                      <m:r>
                        <m:rPr>
                          <m:sty m:val="p"/>
                        </m:rPr>
                        <a:rPr lang="es-AR" b="0" i="0" smtClean="0">
                          <a:latin typeface="Cambria Math"/>
                          <a:ea typeface="Cambria Math"/>
                        </a:rPr>
                        <m:t>tendremos</m:t>
                      </m:r>
                    </m:oMath>
                  </m:oMathPara>
                </a14:m>
                <a:endParaRPr lang="es-ES" dirty="0"/>
              </a:p>
            </p:txBody>
          </p:sp>
        </mc:Choice>
        <mc:Fallback xmlns="">
          <p:sp>
            <p:nvSpPr>
              <p:cNvPr id="4" name="3 Rectángulo"/>
              <p:cNvSpPr>
                <a:spLocks noRot="1" noChangeAspect="1" noMove="1" noResize="1" noEditPoints="1" noAdjustHandles="1" noChangeArrowheads="1" noChangeShapeType="1" noTextEdit="1"/>
              </p:cNvSpPr>
              <p:nvPr/>
            </p:nvSpPr>
            <p:spPr>
              <a:xfrm>
                <a:off x="833065" y="3505200"/>
                <a:ext cx="7853735" cy="616451"/>
              </a:xfrm>
              <a:prstGeom prst="rect">
                <a:avLst/>
              </a:prstGeom>
              <a:blipFill rotWithShape="1">
                <a:blip r:embed="rId5"/>
                <a:stretch>
                  <a:fillRect/>
                </a:stretch>
              </a:blipFill>
            </p:spPr>
            <p:txBody>
              <a:bodyPr/>
              <a:lstStyle/>
              <a:p>
                <a:r>
                  <a:rPr lang="es-AR">
                    <a:noFill/>
                  </a:rPr>
                  <a:t> </a:t>
                </a:r>
              </a:p>
            </p:txBody>
          </p:sp>
        </mc:Fallback>
      </mc:AlternateContent>
      <p:grpSp>
        <p:nvGrpSpPr>
          <p:cNvPr id="103" name="102 Grupo"/>
          <p:cNvGrpSpPr/>
          <p:nvPr/>
        </p:nvGrpSpPr>
        <p:grpSpPr>
          <a:xfrm>
            <a:off x="4764817" y="1590060"/>
            <a:ext cx="3921983" cy="2058997"/>
            <a:chOff x="1112776" y="2362200"/>
            <a:chExt cx="4297424" cy="2256099"/>
          </a:xfrm>
        </p:grpSpPr>
        <p:cxnSp>
          <p:nvCxnSpPr>
            <p:cNvPr id="93" name="92 Conector recto de flecha"/>
            <p:cNvCxnSpPr/>
            <p:nvPr/>
          </p:nvCxnSpPr>
          <p:spPr>
            <a:xfrm flipV="1">
              <a:off x="1407780" y="2438400"/>
              <a:ext cx="3693372" cy="1880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a:off x="1270200" y="4343400"/>
              <a:ext cx="3960000"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V="1">
              <a:off x="1402600" y="2362200"/>
              <a:ext cx="0" cy="216000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34 Elipse"/>
            <p:cNvSpPr/>
            <p:nvPr/>
          </p:nvSpPr>
          <p:spPr>
            <a:xfrm>
              <a:off x="1373340" y="2771140"/>
              <a:ext cx="72000" cy="720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37 Elipse"/>
            <p:cNvSpPr/>
            <p:nvPr/>
          </p:nvSpPr>
          <p:spPr>
            <a:xfrm>
              <a:off x="1377200" y="4305300"/>
              <a:ext cx="72000" cy="7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9" name="38 Rectángulo"/>
                <p:cNvSpPr/>
                <p:nvPr/>
              </p:nvSpPr>
              <p:spPr>
                <a:xfrm>
                  <a:off x="1750767" y="2475962"/>
                  <a:ext cx="327333"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P</m:t>
                            </m:r>
                          </m:e>
                        </m:acc>
                      </m:oMath>
                    </m:oMathPara>
                  </a14:m>
                  <a:endParaRPr lang="es-AR" sz="1400" dirty="0"/>
                </a:p>
              </p:txBody>
            </p:sp>
          </mc:Choice>
          <mc:Fallback xmlns="">
            <p:sp>
              <p:nvSpPr>
                <p:cNvPr id="39" name="38 Rectángulo"/>
                <p:cNvSpPr>
                  <a:spLocks noRot="1" noChangeAspect="1" noMove="1" noResize="1" noEditPoints="1" noAdjustHandles="1" noChangeArrowheads="1" noChangeShapeType="1" noTextEdit="1"/>
                </p:cNvSpPr>
                <p:nvPr/>
              </p:nvSpPr>
              <p:spPr>
                <a:xfrm>
                  <a:off x="1750767" y="2475962"/>
                  <a:ext cx="327333" cy="333938"/>
                </a:xfrm>
                <a:prstGeom prst="rect">
                  <a:avLst/>
                </a:prstGeom>
                <a:blipFill rotWithShape="1">
                  <a:blip r:embed="rId6"/>
                  <a:stretch>
                    <a:fillRect/>
                  </a:stretch>
                </a:blipFill>
              </p:spPr>
              <p:txBody>
                <a:bodyPr/>
                <a:lstStyle/>
                <a:p>
                  <a:r>
                    <a:rPr lang="es-AR">
                      <a:noFill/>
                    </a:rPr>
                    <a:t> </a:t>
                  </a:r>
                </a:p>
              </p:txBody>
            </p:sp>
          </mc:Fallback>
        </mc:AlternateContent>
        <p:cxnSp>
          <p:nvCxnSpPr>
            <p:cNvPr id="40" name="39 Conector recto de flecha"/>
            <p:cNvCxnSpPr/>
            <p:nvPr/>
          </p:nvCxnSpPr>
          <p:spPr>
            <a:xfrm flipV="1">
              <a:off x="1412100" y="2806700"/>
              <a:ext cx="0" cy="1512000"/>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40 Rectángulo"/>
                <p:cNvSpPr/>
                <p:nvPr/>
              </p:nvSpPr>
              <p:spPr>
                <a:xfrm>
                  <a:off x="1112776" y="3411546"/>
                  <a:ext cx="29848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r</m:t>
                            </m:r>
                          </m:e>
                        </m:acc>
                      </m:oMath>
                    </m:oMathPara>
                  </a14:m>
                  <a:endParaRPr lang="es-AR" sz="1400" dirty="0"/>
                </a:p>
              </p:txBody>
            </p:sp>
          </mc:Choice>
          <mc:Fallback xmlns="">
            <p:sp>
              <p:nvSpPr>
                <p:cNvPr id="41" name="40 Rectángulo"/>
                <p:cNvSpPr>
                  <a:spLocks noRot="1" noChangeAspect="1" noMove="1" noResize="1" noEditPoints="1" noAdjustHandles="1" noChangeArrowheads="1" noChangeShapeType="1" noTextEdit="1"/>
                </p:cNvSpPr>
                <p:nvPr/>
              </p:nvSpPr>
              <p:spPr>
                <a:xfrm>
                  <a:off x="1112776" y="3411546"/>
                  <a:ext cx="298480" cy="307777"/>
                </a:xfrm>
                <a:prstGeom prst="rect">
                  <a:avLst/>
                </a:prstGeom>
                <a:blipFill rotWithShape="1">
                  <a:blip r:embed="rId7"/>
                  <a:stretch>
                    <a:fillRect t="-12000" r="-6122"/>
                  </a:stretch>
                </a:blipFill>
              </p:spPr>
              <p:txBody>
                <a:bodyPr/>
                <a:lstStyle/>
                <a:p>
                  <a:r>
                    <a:rPr lang="es-AR">
                      <a:noFill/>
                    </a:rPr>
                    <a:t> </a:t>
                  </a:r>
                </a:p>
              </p:txBody>
            </p:sp>
          </mc:Fallback>
        </mc:AlternateContent>
        <p:sp>
          <p:nvSpPr>
            <p:cNvPr id="48" name="47 CuadroTexto"/>
            <p:cNvSpPr txBox="1"/>
            <p:nvPr/>
          </p:nvSpPr>
          <p:spPr>
            <a:xfrm>
              <a:off x="1112776" y="2475082"/>
              <a:ext cx="260008" cy="276999"/>
            </a:xfrm>
            <a:prstGeom prst="rect">
              <a:avLst/>
            </a:prstGeom>
            <a:noFill/>
          </p:spPr>
          <p:txBody>
            <a:bodyPr wrap="none" rtlCol="0">
              <a:spAutoFit/>
            </a:bodyPr>
            <a:lstStyle/>
            <a:p>
              <a:r>
                <a:rPr lang="es-AR" sz="1200" dirty="0"/>
                <a:t>Y</a:t>
              </a:r>
            </a:p>
          </p:txBody>
        </p:sp>
        <p:sp>
          <p:nvSpPr>
            <p:cNvPr id="49" name="48 CuadroTexto"/>
            <p:cNvSpPr txBox="1"/>
            <p:nvPr/>
          </p:nvSpPr>
          <p:spPr>
            <a:xfrm>
              <a:off x="4876992" y="4341300"/>
              <a:ext cx="264816" cy="276999"/>
            </a:xfrm>
            <a:prstGeom prst="rect">
              <a:avLst/>
            </a:prstGeom>
            <a:noFill/>
          </p:spPr>
          <p:txBody>
            <a:bodyPr wrap="none" rtlCol="0">
              <a:spAutoFit/>
            </a:bodyPr>
            <a:lstStyle/>
            <a:p>
              <a:r>
                <a:rPr lang="es-AR" sz="1200" dirty="0"/>
                <a:t>X</a:t>
              </a:r>
            </a:p>
          </p:txBody>
        </p:sp>
        <p:cxnSp>
          <p:nvCxnSpPr>
            <p:cNvPr id="55" name="54 Conector recto de flecha"/>
            <p:cNvCxnSpPr/>
            <p:nvPr/>
          </p:nvCxnSpPr>
          <p:spPr>
            <a:xfrm>
              <a:off x="1450860" y="2809900"/>
              <a:ext cx="612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p:nvPr/>
          </p:nvCxnSpPr>
          <p:spPr>
            <a:xfrm>
              <a:off x="1270200" y="2809900"/>
              <a:ext cx="4140000" cy="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a:endCxn id="79" idx="3"/>
            </p:cNvCxnSpPr>
            <p:nvPr/>
          </p:nvCxnSpPr>
          <p:spPr>
            <a:xfrm flipV="1">
              <a:off x="1415300" y="2833134"/>
              <a:ext cx="888204" cy="1485566"/>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76 Conector recto de flecha"/>
            <p:cNvCxnSpPr>
              <a:endCxn id="82" idx="3"/>
            </p:cNvCxnSpPr>
            <p:nvPr/>
          </p:nvCxnSpPr>
          <p:spPr>
            <a:xfrm flipV="1">
              <a:off x="1412760" y="2833134"/>
              <a:ext cx="1911824" cy="1486142"/>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77 Conector recto de flecha"/>
            <p:cNvCxnSpPr>
              <a:endCxn id="85" idx="3"/>
            </p:cNvCxnSpPr>
            <p:nvPr/>
          </p:nvCxnSpPr>
          <p:spPr>
            <a:xfrm flipV="1">
              <a:off x="1412760" y="2831716"/>
              <a:ext cx="2902424" cy="1488818"/>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78 Elipse"/>
            <p:cNvSpPr/>
            <p:nvPr/>
          </p:nvSpPr>
          <p:spPr>
            <a:xfrm>
              <a:off x="2292960" y="2771678"/>
              <a:ext cx="72000" cy="720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80" name="79 Rectángulo"/>
                <p:cNvSpPr/>
                <p:nvPr/>
              </p:nvSpPr>
              <p:spPr>
                <a:xfrm>
                  <a:off x="2670387" y="2476500"/>
                  <a:ext cx="327333"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P</m:t>
                            </m:r>
                          </m:e>
                        </m:acc>
                      </m:oMath>
                    </m:oMathPara>
                  </a14:m>
                  <a:endParaRPr lang="es-AR" sz="1400" dirty="0"/>
                </a:p>
              </p:txBody>
            </p:sp>
          </mc:Choice>
          <mc:Fallback xmlns="">
            <p:sp>
              <p:nvSpPr>
                <p:cNvPr id="80" name="79 Rectángulo"/>
                <p:cNvSpPr>
                  <a:spLocks noRot="1" noChangeAspect="1" noMove="1" noResize="1" noEditPoints="1" noAdjustHandles="1" noChangeArrowheads="1" noChangeShapeType="1" noTextEdit="1"/>
                </p:cNvSpPr>
                <p:nvPr/>
              </p:nvSpPr>
              <p:spPr>
                <a:xfrm>
                  <a:off x="2670387" y="2476500"/>
                  <a:ext cx="327333" cy="333938"/>
                </a:xfrm>
                <a:prstGeom prst="rect">
                  <a:avLst/>
                </a:prstGeom>
                <a:blipFill rotWithShape="1">
                  <a:blip r:embed="rId8"/>
                  <a:stretch>
                    <a:fillRect/>
                  </a:stretch>
                </a:blipFill>
              </p:spPr>
              <p:txBody>
                <a:bodyPr/>
                <a:lstStyle/>
                <a:p>
                  <a:r>
                    <a:rPr lang="es-AR">
                      <a:noFill/>
                    </a:rPr>
                    <a:t> </a:t>
                  </a:r>
                </a:p>
              </p:txBody>
            </p:sp>
          </mc:Fallback>
        </mc:AlternateContent>
        <p:cxnSp>
          <p:nvCxnSpPr>
            <p:cNvPr id="81" name="80 Conector recto de flecha"/>
            <p:cNvCxnSpPr/>
            <p:nvPr/>
          </p:nvCxnSpPr>
          <p:spPr>
            <a:xfrm>
              <a:off x="2370480" y="2810438"/>
              <a:ext cx="612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81 Elipse"/>
            <p:cNvSpPr/>
            <p:nvPr/>
          </p:nvSpPr>
          <p:spPr>
            <a:xfrm>
              <a:off x="3314040" y="2771678"/>
              <a:ext cx="72000" cy="720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83" name="82 Rectángulo"/>
                <p:cNvSpPr/>
                <p:nvPr/>
              </p:nvSpPr>
              <p:spPr>
                <a:xfrm>
                  <a:off x="3691467" y="2476500"/>
                  <a:ext cx="327333"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P</m:t>
                            </m:r>
                          </m:e>
                        </m:acc>
                      </m:oMath>
                    </m:oMathPara>
                  </a14:m>
                  <a:endParaRPr lang="es-AR" sz="1400" dirty="0"/>
                </a:p>
              </p:txBody>
            </p:sp>
          </mc:Choice>
          <mc:Fallback xmlns="">
            <p:sp>
              <p:nvSpPr>
                <p:cNvPr id="83" name="82 Rectángulo"/>
                <p:cNvSpPr>
                  <a:spLocks noRot="1" noChangeAspect="1" noMove="1" noResize="1" noEditPoints="1" noAdjustHandles="1" noChangeArrowheads="1" noChangeShapeType="1" noTextEdit="1"/>
                </p:cNvSpPr>
                <p:nvPr/>
              </p:nvSpPr>
              <p:spPr>
                <a:xfrm>
                  <a:off x="3691467" y="2476500"/>
                  <a:ext cx="327333" cy="333938"/>
                </a:xfrm>
                <a:prstGeom prst="rect">
                  <a:avLst/>
                </a:prstGeom>
                <a:blipFill rotWithShape="1">
                  <a:blip r:embed="rId9"/>
                  <a:stretch>
                    <a:fillRect/>
                  </a:stretch>
                </a:blipFill>
              </p:spPr>
              <p:txBody>
                <a:bodyPr/>
                <a:lstStyle/>
                <a:p>
                  <a:r>
                    <a:rPr lang="es-AR">
                      <a:noFill/>
                    </a:rPr>
                    <a:t> </a:t>
                  </a:r>
                </a:p>
              </p:txBody>
            </p:sp>
          </mc:Fallback>
        </mc:AlternateContent>
        <p:cxnSp>
          <p:nvCxnSpPr>
            <p:cNvPr id="84" name="83 Conector recto de flecha"/>
            <p:cNvCxnSpPr/>
            <p:nvPr/>
          </p:nvCxnSpPr>
          <p:spPr>
            <a:xfrm>
              <a:off x="3391560" y="2810438"/>
              <a:ext cx="612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5" name="84 Elipse"/>
            <p:cNvSpPr/>
            <p:nvPr/>
          </p:nvSpPr>
          <p:spPr>
            <a:xfrm>
              <a:off x="4304640" y="2770260"/>
              <a:ext cx="72000" cy="7200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86" name="85 Rectángulo"/>
                <p:cNvSpPr/>
                <p:nvPr/>
              </p:nvSpPr>
              <p:spPr>
                <a:xfrm>
                  <a:off x="4650387" y="2793300"/>
                  <a:ext cx="327333" cy="333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P</m:t>
                            </m:r>
                          </m:e>
                        </m:acc>
                      </m:oMath>
                    </m:oMathPara>
                  </a14:m>
                  <a:endParaRPr lang="es-AR" sz="1400" dirty="0"/>
                </a:p>
              </p:txBody>
            </p:sp>
          </mc:Choice>
          <mc:Fallback xmlns="">
            <p:sp>
              <p:nvSpPr>
                <p:cNvPr id="86" name="85 Rectángulo"/>
                <p:cNvSpPr>
                  <a:spLocks noRot="1" noChangeAspect="1" noMove="1" noResize="1" noEditPoints="1" noAdjustHandles="1" noChangeArrowheads="1" noChangeShapeType="1" noTextEdit="1"/>
                </p:cNvSpPr>
                <p:nvPr/>
              </p:nvSpPr>
              <p:spPr>
                <a:xfrm>
                  <a:off x="4650387" y="2793300"/>
                  <a:ext cx="327333" cy="333938"/>
                </a:xfrm>
                <a:prstGeom prst="rect">
                  <a:avLst/>
                </a:prstGeom>
                <a:blipFill rotWithShape="1">
                  <a:blip r:embed="rId10"/>
                  <a:stretch>
                    <a:fillRect/>
                  </a:stretch>
                </a:blipFill>
              </p:spPr>
              <p:txBody>
                <a:bodyPr/>
                <a:lstStyle/>
                <a:p>
                  <a:r>
                    <a:rPr lang="es-AR">
                      <a:noFill/>
                    </a:rPr>
                    <a:t> </a:t>
                  </a:r>
                </a:p>
              </p:txBody>
            </p:sp>
          </mc:Fallback>
        </mc:AlternateContent>
        <p:cxnSp>
          <p:nvCxnSpPr>
            <p:cNvPr id="87" name="86 Conector recto de flecha"/>
            <p:cNvCxnSpPr/>
            <p:nvPr/>
          </p:nvCxnSpPr>
          <p:spPr>
            <a:xfrm>
              <a:off x="4382160" y="2809020"/>
              <a:ext cx="612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87 Rectángulo"/>
                <p:cNvSpPr/>
                <p:nvPr/>
              </p:nvSpPr>
              <p:spPr>
                <a:xfrm>
                  <a:off x="1602912" y="3222992"/>
                  <a:ext cx="37709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sSub>
                              <m:sSubPr>
                                <m:ctrlPr>
                                  <a:rPr lang="es-AR" sz="1400" i="1" smtClean="0">
                                    <a:latin typeface="Cambria Math" panose="02040503050406030204" pitchFamily="18" charset="0"/>
                                  </a:rPr>
                                </m:ctrlPr>
                              </m:sSubPr>
                              <m:e>
                                <m:r>
                                  <m:rPr>
                                    <m:sty m:val="p"/>
                                  </m:rPr>
                                  <a:rPr lang="es-AR" sz="1400" b="0" i="0" smtClean="0">
                                    <a:latin typeface="Cambria Math"/>
                                  </a:rPr>
                                  <m:t>r</m:t>
                                </m:r>
                              </m:e>
                              <m:sub>
                                <m:r>
                                  <a:rPr lang="es-AR" sz="1400" b="0" i="1" smtClean="0">
                                    <a:latin typeface="Cambria Math"/>
                                  </a:rPr>
                                  <m:t>1</m:t>
                                </m:r>
                              </m:sub>
                            </m:sSub>
                          </m:e>
                        </m:acc>
                      </m:oMath>
                    </m:oMathPara>
                  </a14:m>
                  <a:endParaRPr lang="es-AR" sz="1400" dirty="0"/>
                </a:p>
              </p:txBody>
            </p:sp>
          </mc:Choice>
          <mc:Fallback xmlns="">
            <p:sp>
              <p:nvSpPr>
                <p:cNvPr id="88" name="87 Rectángulo"/>
                <p:cNvSpPr>
                  <a:spLocks noRot="1" noChangeAspect="1" noMove="1" noResize="1" noEditPoints="1" noAdjustHandles="1" noChangeArrowheads="1" noChangeShapeType="1" noTextEdit="1"/>
                </p:cNvSpPr>
                <p:nvPr/>
              </p:nvSpPr>
              <p:spPr>
                <a:xfrm>
                  <a:off x="1602912" y="3222992"/>
                  <a:ext cx="377090" cy="307777"/>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9" name="88 Rectángulo"/>
                <p:cNvSpPr/>
                <p:nvPr/>
              </p:nvSpPr>
              <p:spPr>
                <a:xfrm>
                  <a:off x="2140415" y="3222991"/>
                  <a:ext cx="38125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sSub>
                              <m:sSubPr>
                                <m:ctrlPr>
                                  <a:rPr lang="es-AR" sz="1400" i="1" smtClean="0">
                                    <a:latin typeface="Cambria Math" panose="02040503050406030204" pitchFamily="18" charset="0"/>
                                  </a:rPr>
                                </m:ctrlPr>
                              </m:sSubPr>
                              <m:e>
                                <m:r>
                                  <m:rPr>
                                    <m:sty m:val="p"/>
                                  </m:rPr>
                                  <a:rPr lang="es-AR" sz="1400" b="0" i="0" smtClean="0">
                                    <a:latin typeface="Cambria Math"/>
                                  </a:rPr>
                                  <m:t>r</m:t>
                                </m:r>
                              </m:e>
                              <m:sub>
                                <m:r>
                                  <a:rPr lang="es-AR" sz="1400" b="0" i="1" smtClean="0">
                                    <a:latin typeface="Cambria Math"/>
                                  </a:rPr>
                                  <m:t>2</m:t>
                                </m:r>
                              </m:sub>
                            </m:sSub>
                          </m:e>
                        </m:acc>
                      </m:oMath>
                    </m:oMathPara>
                  </a14:m>
                  <a:endParaRPr lang="es-AR" sz="1400" dirty="0"/>
                </a:p>
              </p:txBody>
            </p:sp>
          </mc:Choice>
          <mc:Fallback xmlns="">
            <p:sp>
              <p:nvSpPr>
                <p:cNvPr id="89" name="88 Rectángulo"/>
                <p:cNvSpPr>
                  <a:spLocks noRot="1" noChangeAspect="1" noMove="1" noResize="1" noEditPoints="1" noAdjustHandles="1" noChangeArrowheads="1" noChangeShapeType="1" noTextEdit="1"/>
                </p:cNvSpPr>
                <p:nvPr/>
              </p:nvSpPr>
              <p:spPr>
                <a:xfrm>
                  <a:off x="2140415" y="3222991"/>
                  <a:ext cx="381258" cy="307777"/>
                </a:xfrm>
                <a:prstGeom prst="rect">
                  <a:avLst/>
                </a:prstGeom>
                <a:blipFill rotWithShape="1">
                  <a:blip r:embed="rId1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0" name="89 Rectángulo"/>
                <p:cNvSpPr/>
                <p:nvPr/>
              </p:nvSpPr>
              <p:spPr>
                <a:xfrm>
                  <a:off x="2888830" y="3144314"/>
                  <a:ext cx="3931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sSub>
                              <m:sSubPr>
                                <m:ctrlPr>
                                  <a:rPr lang="es-AR" sz="1400" i="1" smtClean="0">
                                    <a:latin typeface="Cambria Math" panose="02040503050406030204" pitchFamily="18" charset="0"/>
                                  </a:rPr>
                                </m:ctrlPr>
                              </m:sSubPr>
                              <m:e>
                                <m:r>
                                  <m:rPr>
                                    <m:sty m:val="p"/>
                                  </m:rPr>
                                  <a:rPr lang="es-AR" sz="1400" b="0" i="0" smtClean="0">
                                    <a:latin typeface="Cambria Math"/>
                                  </a:rPr>
                                  <m:t>r</m:t>
                                </m:r>
                              </m:e>
                              <m:sub>
                                <m:r>
                                  <a:rPr lang="es-AR" sz="1400" b="0" i="1" smtClean="0">
                                    <a:latin typeface="Cambria Math"/>
                                  </a:rPr>
                                  <m:t>𝑛</m:t>
                                </m:r>
                              </m:sub>
                            </m:sSub>
                          </m:e>
                        </m:acc>
                      </m:oMath>
                    </m:oMathPara>
                  </a14:m>
                  <a:endParaRPr lang="es-AR" sz="1400" dirty="0"/>
                </a:p>
              </p:txBody>
            </p:sp>
          </mc:Choice>
          <mc:Fallback xmlns="">
            <p:sp>
              <p:nvSpPr>
                <p:cNvPr id="90" name="89 Rectángulo"/>
                <p:cNvSpPr>
                  <a:spLocks noRot="1" noChangeAspect="1" noMove="1" noResize="1" noEditPoints="1" noAdjustHandles="1" noChangeArrowheads="1" noChangeShapeType="1" noTextEdit="1"/>
                </p:cNvSpPr>
                <p:nvPr/>
              </p:nvSpPr>
              <p:spPr>
                <a:xfrm>
                  <a:off x="2888830" y="3144314"/>
                  <a:ext cx="393120" cy="307777"/>
                </a:xfrm>
                <a:prstGeom prst="rect">
                  <a:avLst/>
                </a:prstGeom>
                <a:blipFill rotWithShape="1">
                  <a:blip r:embed="rId1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1" name="90 Rectángulo"/>
                <p:cNvSpPr/>
                <p:nvPr/>
              </p:nvSpPr>
              <p:spPr>
                <a:xfrm>
                  <a:off x="4748160" y="3406063"/>
                  <a:ext cx="322524" cy="339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400" i="1" smtClean="0">
                                <a:latin typeface="Cambria Math" panose="02040503050406030204" pitchFamily="18" charset="0"/>
                              </a:rPr>
                            </m:ctrlPr>
                          </m:accPr>
                          <m:e>
                            <m:r>
                              <m:rPr>
                                <m:sty m:val="p"/>
                              </m:rPr>
                              <a:rPr lang="es-AR" sz="1400" b="0" i="0" smtClean="0">
                                <a:latin typeface="Cambria Math"/>
                              </a:rPr>
                              <m:t>b</m:t>
                            </m:r>
                          </m:e>
                        </m:acc>
                      </m:oMath>
                    </m:oMathPara>
                  </a14:m>
                  <a:endParaRPr lang="es-AR" sz="1400" dirty="0"/>
                </a:p>
              </p:txBody>
            </p:sp>
          </mc:Choice>
          <mc:Fallback xmlns="">
            <p:sp>
              <p:nvSpPr>
                <p:cNvPr id="91" name="90 Rectángulo"/>
                <p:cNvSpPr>
                  <a:spLocks noRot="1" noChangeAspect="1" noMove="1" noResize="1" noEditPoints="1" noAdjustHandles="1" noChangeArrowheads="1" noChangeShapeType="1" noTextEdit="1"/>
                </p:cNvSpPr>
                <p:nvPr/>
              </p:nvSpPr>
              <p:spPr>
                <a:xfrm>
                  <a:off x="4748160" y="3406063"/>
                  <a:ext cx="322524" cy="339708"/>
                </a:xfrm>
                <a:prstGeom prst="rect">
                  <a:avLst/>
                </a:prstGeom>
                <a:blipFill rotWithShape="1">
                  <a:blip r:embed="rId14"/>
                  <a:stretch>
                    <a:fillRect/>
                  </a:stretch>
                </a:blipFill>
              </p:spPr>
              <p:txBody>
                <a:bodyPr/>
                <a:lstStyle/>
                <a:p>
                  <a:r>
                    <a:rPr lang="es-AR">
                      <a:noFill/>
                    </a:rPr>
                    <a:t> </a:t>
                  </a:r>
                </a:p>
              </p:txBody>
            </p:sp>
          </mc:Fallback>
        </mc:AlternateContent>
        <p:cxnSp>
          <p:nvCxnSpPr>
            <p:cNvPr id="92" name="91 Conector recto de flecha"/>
            <p:cNvCxnSpPr/>
            <p:nvPr/>
          </p:nvCxnSpPr>
          <p:spPr>
            <a:xfrm flipV="1">
              <a:off x="5068938" y="2793300"/>
              <a:ext cx="0" cy="1548000"/>
            </a:xfrm>
            <a:prstGeom prst="straightConnector1">
              <a:avLst/>
            </a:prstGeom>
            <a:ln w="952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93 Arco"/>
            <p:cNvSpPr/>
            <p:nvPr/>
          </p:nvSpPr>
          <p:spPr>
            <a:xfrm rot="718990">
              <a:off x="4462285" y="2693707"/>
              <a:ext cx="271878" cy="1393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95" name="94 Rectángulo"/>
                <p:cNvSpPr/>
                <p:nvPr/>
              </p:nvSpPr>
              <p:spPr>
                <a:xfrm>
                  <a:off x="4688160" y="2560355"/>
                  <a:ext cx="300980"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1100" i="1" smtClean="0">
                            <a:latin typeface="Cambria Math"/>
                            <a:ea typeface="Cambria Math"/>
                          </a:rPr>
                          <m:t>𝜃</m:t>
                        </m:r>
                      </m:oMath>
                    </m:oMathPara>
                  </a14:m>
                  <a:endParaRPr lang="es-AR" sz="1100" dirty="0"/>
                </a:p>
              </p:txBody>
            </p:sp>
          </mc:Choice>
          <mc:Fallback xmlns="">
            <p:sp>
              <p:nvSpPr>
                <p:cNvPr id="95" name="94 Rectángulo"/>
                <p:cNvSpPr>
                  <a:spLocks noRot="1" noChangeAspect="1" noMove="1" noResize="1" noEditPoints="1" noAdjustHandles="1" noChangeArrowheads="1" noChangeShapeType="1" noTextEdit="1"/>
                </p:cNvSpPr>
                <p:nvPr/>
              </p:nvSpPr>
              <p:spPr>
                <a:xfrm>
                  <a:off x="4688160" y="2560355"/>
                  <a:ext cx="300980" cy="261610"/>
                </a:xfrm>
                <a:prstGeom prst="rect">
                  <a:avLst/>
                </a:prstGeom>
                <a:blipFill rotWithShape="1">
                  <a:blip r:embed="rId1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6" name="95 Rectángulo"/>
                <p:cNvSpPr/>
                <p:nvPr/>
              </p:nvSpPr>
              <p:spPr>
                <a:xfrm>
                  <a:off x="3717820" y="2821965"/>
                  <a:ext cx="300980"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sz="1100" i="1" smtClean="0">
                            <a:latin typeface="Cambria Math"/>
                            <a:ea typeface="Cambria Math"/>
                          </a:rPr>
                          <m:t>𝜃</m:t>
                        </m:r>
                      </m:oMath>
                    </m:oMathPara>
                  </a14:m>
                  <a:endParaRPr lang="es-AR" sz="1100" dirty="0"/>
                </a:p>
              </p:txBody>
            </p:sp>
          </mc:Choice>
          <mc:Fallback xmlns="">
            <p:sp>
              <p:nvSpPr>
                <p:cNvPr id="96" name="95 Rectángulo"/>
                <p:cNvSpPr>
                  <a:spLocks noRot="1" noChangeAspect="1" noMove="1" noResize="1" noEditPoints="1" noAdjustHandles="1" noChangeArrowheads="1" noChangeShapeType="1" noTextEdit="1"/>
                </p:cNvSpPr>
                <p:nvPr/>
              </p:nvSpPr>
              <p:spPr>
                <a:xfrm>
                  <a:off x="3717820" y="2821965"/>
                  <a:ext cx="300980" cy="261610"/>
                </a:xfrm>
                <a:prstGeom prst="rect">
                  <a:avLst/>
                </a:prstGeom>
                <a:blipFill rotWithShape="1">
                  <a:blip r:embed="rId16"/>
                  <a:stretch>
                    <a:fillRect/>
                  </a:stretch>
                </a:blipFill>
              </p:spPr>
              <p:txBody>
                <a:bodyPr/>
                <a:lstStyle/>
                <a:p>
                  <a:r>
                    <a:rPr lang="es-AR">
                      <a:noFill/>
                    </a:rPr>
                    <a:t> </a:t>
                  </a:r>
                </a:p>
              </p:txBody>
            </p:sp>
          </mc:Fallback>
        </mc:AlternateContent>
        <p:sp>
          <p:nvSpPr>
            <p:cNvPr id="97" name="96 Arco"/>
            <p:cNvSpPr/>
            <p:nvPr/>
          </p:nvSpPr>
          <p:spPr>
            <a:xfrm rot="12991090">
              <a:off x="4017992" y="2837145"/>
              <a:ext cx="271878" cy="1393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8" name="97 CuadroTexto"/>
            <p:cNvSpPr txBox="1"/>
            <p:nvPr/>
          </p:nvSpPr>
          <p:spPr>
            <a:xfrm>
              <a:off x="3286811" y="3835090"/>
              <a:ext cx="862017" cy="246221"/>
            </a:xfrm>
            <a:prstGeom prst="rect">
              <a:avLst/>
            </a:prstGeom>
            <a:noFill/>
          </p:spPr>
          <p:txBody>
            <a:bodyPr wrap="square" rtlCol="0">
              <a:spAutoFit/>
            </a:bodyPr>
            <a:lstStyle/>
            <a:p>
              <a:r>
                <a:rPr lang="es-AR" sz="1000" dirty="0"/>
                <a:t>Observador</a:t>
              </a:r>
            </a:p>
          </p:txBody>
        </p:sp>
        <p:cxnSp>
          <p:nvCxnSpPr>
            <p:cNvPr id="99" name="98 Conector recto de flecha"/>
            <p:cNvCxnSpPr>
              <a:stCxn id="98" idx="1"/>
              <a:endCxn id="38" idx="3"/>
            </p:cNvCxnSpPr>
            <p:nvPr/>
          </p:nvCxnSpPr>
          <p:spPr>
            <a:xfrm flipH="1">
              <a:off x="1387744" y="3958200"/>
              <a:ext cx="1899066" cy="408556"/>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0" name="99 Elipse"/>
            <p:cNvSpPr/>
            <p:nvPr/>
          </p:nvSpPr>
          <p:spPr>
            <a:xfrm>
              <a:off x="1143000" y="3886200"/>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1" name="100 Elipse"/>
            <p:cNvSpPr/>
            <p:nvPr/>
          </p:nvSpPr>
          <p:spPr>
            <a:xfrm>
              <a:off x="1866900" y="4474600"/>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02" name="101 Conector curvado"/>
            <p:cNvCxnSpPr>
              <a:stCxn id="100" idx="6"/>
              <a:endCxn id="101" idx="0"/>
            </p:cNvCxnSpPr>
            <p:nvPr/>
          </p:nvCxnSpPr>
          <p:spPr>
            <a:xfrm>
              <a:off x="1215000" y="3922200"/>
              <a:ext cx="687900" cy="552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43 Rectángulo"/>
              <p:cNvSpPr/>
              <p:nvPr/>
            </p:nvSpPr>
            <p:spPr>
              <a:xfrm>
                <a:off x="833065" y="4191000"/>
                <a:ext cx="7853735" cy="410369"/>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r>
                        <m:rPr>
                          <m:sty m:val="p"/>
                        </m:rPr>
                        <a:rPr lang="es-AR" i="0" smtClean="0">
                          <a:latin typeface="Cambria Math"/>
                          <a:ea typeface="Cambria Math"/>
                        </a:rPr>
                        <m:t>L</m:t>
                      </m:r>
                      <m:r>
                        <a:rPr lang="es-AR" i="0">
                          <a:latin typeface="Cambria Math"/>
                          <a:ea typeface="Cambria Math"/>
                        </a:rPr>
                        <m:t>=</m:t>
                      </m:r>
                      <m:r>
                        <m:rPr>
                          <m:sty m:val="p"/>
                        </m:rPr>
                        <a:rPr lang="es-AR" b="0" i="0" smtClean="0">
                          <a:latin typeface="Cambria Math"/>
                          <a:ea typeface="Cambria Math"/>
                        </a:rPr>
                        <m:t>r</m:t>
                      </m:r>
                      <m:r>
                        <a:rPr lang="es-AR" i="0">
                          <a:latin typeface="Cambria Math"/>
                          <a:ea typeface="Cambria Math"/>
                        </a:rPr>
                        <m:t>∗</m:t>
                      </m:r>
                      <m:r>
                        <m:rPr>
                          <m:sty m:val="p"/>
                        </m:rPr>
                        <a:rPr lang="es-AR" i="0">
                          <a:latin typeface="Cambria Math"/>
                          <a:ea typeface="Cambria Math"/>
                        </a:rPr>
                        <m:t>sen</m:t>
                      </m:r>
                      <m:r>
                        <a:rPr lang="es-AR" i="0">
                          <a:latin typeface="Cambria Math"/>
                          <a:ea typeface="Cambria Math"/>
                        </a:rPr>
                        <m:t>∅∗</m:t>
                      </m:r>
                      <m:r>
                        <m:rPr>
                          <m:sty m:val="p"/>
                        </m:rPr>
                        <a:rPr lang="es-AR" b="0" i="0" smtClean="0">
                          <a:latin typeface="Cambria Math"/>
                          <a:ea typeface="Cambria Math"/>
                        </a:rPr>
                        <m:t>P</m:t>
                      </m:r>
                      <m:r>
                        <a:rPr lang="es-AR" b="0" i="0" smtClean="0">
                          <a:latin typeface="Cambria Math"/>
                          <a:ea typeface="Cambria Math"/>
                        </a:rPr>
                        <m:t>            </m:t>
                      </m:r>
                      <m:r>
                        <m:rPr>
                          <m:sty m:val="p"/>
                        </m:rPr>
                        <a:rPr lang="es-AR" b="0" i="0" smtClean="0">
                          <a:latin typeface="Cambria Math"/>
                          <a:ea typeface="Cambria Math"/>
                        </a:rPr>
                        <m:t>o</m:t>
                      </m:r>
                      <m:r>
                        <a:rPr lang="es-AR" b="0" i="0" smtClean="0">
                          <a:latin typeface="Cambria Math"/>
                          <a:ea typeface="Cambria Math"/>
                        </a:rPr>
                        <m:t>                 </m:t>
                      </m:r>
                      <m:acc>
                        <m:accPr>
                          <m:chr m:val="⃗"/>
                          <m:ctrlPr>
                            <a:rPr lang="es-AR" b="0" i="1" smtClean="0">
                              <a:latin typeface="Cambria Math" panose="02040503050406030204" pitchFamily="18" charset="0"/>
                              <a:ea typeface="Cambria Math"/>
                            </a:rPr>
                          </m:ctrlPr>
                        </m:accPr>
                        <m:e>
                          <m:r>
                            <m:rPr>
                              <m:sty m:val="p"/>
                            </m:rPr>
                            <a:rPr lang="es-AR" b="0" i="0" smtClean="0">
                              <a:latin typeface="Cambria Math"/>
                              <a:ea typeface="Cambria Math"/>
                            </a:rPr>
                            <m:t>L</m:t>
                          </m:r>
                        </m:e>
                      </m:acc>
                      <m:r>
                        <a:rPr lang="es-AR" b="0" i="0" smtClean="0">
                          <a:latin typeface="Cambria Math"/>
                          <a:ea typeface="Cambria Math"/>
                        </a:rPr>
                        <m:t>=</m:t>
                      </m:r>
                      <m:acc>
                        <m:accPr>
                          <m:chr m:val="⃗"/>
                          <m:ctrlPr>
                            <a:rPr lang="es-AR" i="1">
                              <a:latin typeface="Cambria Math" panose="02040503050406030204" pitchFamily="18" charset="0"/>
                              <a:ea typeface="Cambria Math"/>
                            </a:rPr>
                          </m:ctrlPr>
                        </m:accPr>
                        <m:e>
                          <m:r>
                            <m:rPr>
                              <m:sty m:val="p"/>
                            </m:rPr>
                            <a:rPr lang="es-AR" b="0" i="0" smtClean="0">
                              <a:latin typeface="Cambria Math"/>
                              <a:ea typeface="Cambria Math"/>
                            </a:rPr>
                            <m:t>b</m:t>
                          </m:r>
                        </m:e>
                      </m:acc>
                      <m:r>
                        <a:rPr lang="es-AR" b="0" i="0" smtClean="0">
                          <a:latin typeface="Cambria Math"/>
                          <a:ea typeface="Cambria Math"/>
                        </a:rPr>
                        <m:t>∗</m:t>
                      </m:r>
                      <m:acc>
                        <m:accPr>
                          <m:chr m:val="⃗"/>
                          <m:ctrlPr>
                            <a:rPr lang="es-AR" i="1">
                              <a:latin typeface="Cambria Math" panose="02040503050406030204" pitchFamily="18" charset="0"/>
                              <a:ea typeface="Cambria Math"/>
                            </a:rPr>
                          </m:ctrlPr>
                        </m:accPr>
                        <m:e>
                          <m:r>
                            <m:rPr>
                              <m:sty m:val="p"/>
                            </m:rPr>
                            <a:rPr lang="es-AR" b="0" i="0" smtClean="0">
                              <a:latin typeface="Cambria Math"/>
                              <a:ea typeface="Cambria Math"/>
                            </a:rPr>
                            <m:t>P</m:t>
                          </m:r>
                        </m:e>
                      </m:acc>
                    </m:oMath>
                  </m:oMathPara>
                </a14:m>
                <a:endParaRPr lang="es-ES" dirty="0"/>
              </a:p>
            </p:txBody>
          </p:sp>
        </mc:Choice>
        <mc:Fallback xmlns="">
          <p:sp>
            <p:nvSpPr>
              <p:cNvPr id="44" name="43 Rectángulo"/>
              <p:cNvSpPr>
                <a:spLocks noRot="1" noChangeAspect="1" noMove="1" noResize="1" noEditPoints="1" noAdjustHandles="1" noChangeArrowheads="1" noChangeShapeType="1" noTextEdit="1"/>
              </p:cNvSpPr>
              <p:nvPr/>
            </p:nvSpPr>
            <p:spPr>
              <a:xfrm>
                <a:off x="833065" y="4191000"/>
                <a:ext cx="7853735" cy="410369"/>
              </a:xfrm>
              <a:prstGeom prst="rect">
                <a:avLst/>
              </a:prstGeom>
              <a:blipFill rotWithShape="1">
                <a:blip r:embed="rId1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5" name="Content Placeholder 2"/>
              <p:cNvSpPr txBox="1">
                <a:spLocks/>
              </p:cNvSpPr>
              <p:nvPr/>
            </p:nvSpPr>
            <p:spPr>
              <a:xfrm>
                <a:off x="457199" y="1600200"/>
                <a:ext cx="3657601" cy="2396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AR" sz="1800" dirty="0"/>
                  <a:t>No siempre una cantidad de movimiento multiplicada por un vector </a:t>
                </a:r>
                <a14:m>
                  <m:oMath xmlns:m="http://schemas.openxmlformats.org/officeDocument/2006/math">
                    <m:acc>
                      <m:accPr>
                        <m:chr m:val="⃗"/>
                        <m:ctrlPr>
                          <a:rPr lang="es-AR" sz="1800" i="1">
                            <a:latin typeface="Cambria Math" panose="02040503050406030204" pitchFamily="18" charset="0"/>
                          </a:rPr>
                        </m:ctrlPr>
                      </m:accPr>
                      <m:e>
                        <m:r>
                          <m:rPr>
                            <m:sty m:val="p"/>
                          </m:rPr>
                          <a:rPr lang="es-AR" sz="1800">
                            <a:latin typeface="Cambria Math"/>
                          </a:rPr>
                          <m:t>b</m:t>
                        </m:r>
                      </m:e>
                    </m:acc>
                  </m:oMath>
                </a14:m>
                <a:r>
                  <a:rPr lang="es-AR" sz="1800" dirty="0"/>
                  <a:t> implica un rotación.</a:t>
                </a:r>
              </a:p>
              <a:p>
                <a:pPr algn="just"/>
                <a:r>
                  <a:rPr lang="es-AR" sz="1800" dirty="0"/>
                  <a:t>Un observador parado en el punto “o” vería como si el vector posición rotara.</a:t>
                </a:r>
                <a:endParaRPr lang="es-ES" sz="1800" dirty="0"/>
              </a:p>
            </p:txBody>
          </p:sp>
        </mc:Choice>
        <mc:Fallback xmlns="">
          <p:sp>
            <p:nvSpPr>
              <p:cNvPr id="45" name="Content Placeholder 2"/>
              <p:cNvSpPr txBox="1">
                <a:spLocks noRot="1" noChangeAspect="1" noMove="1" noResize="1" noEditPoints="1" noAdjustHandles="1" noChangeArrowheads="1" noChangeShapeType="1" noTextEdit="1"/>
              </p:cNvSpPr>
              <p:nvPr/>
            </p:nvSpPr>
            <p:spPr>
              <a:xfrm>
                <a:off x="457199" y="1600200"/>
                <a:ext cx="3657601" cy="2396080"/>
              </a:xfrm>
              <a:prstGeom prst="rect">
                <a:avLst/>
              </a:prstGeom>
              <a:blipFill rotWithShape="1">
                <a:blip r:embed="rId18"/>
                <a:stretch>
                  <a:fillRect l="-1000" t="-1272" r="-133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0" name="49 Rectángulo"/>
              <p:cNvSpPr/>
              <p:nvPr/>
            </p:nvSpPr>
            <p:spPr>
              <a:xfrm>
                <a:off x="833065" y="5105400"/>
                <a:ext cx="7853735" cy="1549014"/>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f>
                        <m:fPr>
                          <m:ctrlPr>
                            <a:rPr lang="es-AR" i="1" smtClean="0">
                              <a:latin typeface="Cambria Math" panose="02040503050406030204" pitchFamily="18" charset="0"/>
                              <a:ea typeface="Cambria Math"/>
                            </a:rPr>
                          </m:ctrlPr>
                        </m:fPr>
                        <m:num>
                          <m:r>
                            <a:rPr lang="es-AR" i="1" smtClean="0">
                              <a:latin typeface="Cambria Math"/>
                              <a:ea typeface="Cambria Math"/>
                            </a:rPr>
                            <m:t>𝑑</m:t>
                          </m:r>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num>
                        <m:den>
                          <m:r>
                            <a:rPr lang="es-AR" i="1" smtClean="0">
                              <a:latin typeface="Cambria Math"/>
                              <a:ea typeface="Cambria Math"/>
                            </a:rPr>
                            <m:t>𝑑</m:t>
                          </m:r>
                          <m:r>
                            <a:rPr lang="es-AR" b="0" i="1" smtClean="0">
                              <a:latin typeface="Cambria Math"/>
                              <a:ea typeface="Cambria Math"/>
                            </a:rPr>
                            <m:t>𝑡</m:t>
                          </m:r>
                        </m:den>
                      </m:f>
                      <m:r>
                        <a:rPr lang="es-AR" i="0">
                          <a:latin typeface="Cambria Math"/>
                          <a:ea typeface="Cambria Math"/>
                        </a:rPr>
                        <m:t>=</m:t>
                      </m:r>
                      <m:r>
                        <m:rPr>
                          <m:sty m:val="p"/>
                        </m:rPr>
                        <a:rPr lang="es-AR" b="0" i="0" smtClean="0">
                          <a:latin typeface="Cambria Math"/>
                          <a:ea typeface="Cambria Math"/>
                        </a:rPr>
                        <m:t>b</m:t>
                      </m:r>
                      <m:r>
                        <a:rPr lang="es-AR" i="0">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𝑑</m:t>
                          </m:r>
                          <m:acc>
                            <m:accPr>
                              <m:chr m:val="⃗"/>
                              <m:ctrlPr>
                                <a:rPr lang="es-AR" i="1" smtClean="0">
                                  <a:latin typeface="Cambria Math" panose="02040503050406030204" pitchFamily="18" charset="0"/>
                                  <a:ea typeface="Cambria Math"/>
                                </a:rPr>
                              </m:ctrlPr>
                            </m:accPr>
                            <m:e>
                              <m:r>
                                <a:rPr lang="es-AR" b="0" i="1" smtClean="0">
                                  <a:latin typeface="Cambria Math"/>
                                  <a:ea typeface="Cambria Math"/>
                                </a:rPr>
                                <m:t>𝑃</m:t>
                              </m:r>
                            </m:e>
                          </m:acc>
                        </m:num>
                        <m:den>
                          <m:r>
                            <a:rPr lang="es-AR" i="1">
                              <a:latin typeface="Cambria Math"/>
                              <a:ea typeface="Cambria Math"/>
                            </a:rPr>
                            <m:t>𝑑𝑡</m:t>
                          </m:r>
                        </m:den>
                      </m:f>
                      <m:r>
                        <a:rPr lang="es-AR" b="0" i="0" smtClean="0">
                          <a:latin typeface="Cambria Math"/>
                          <a:ea typeface="Cambria Math"/>
                        </a:rPr>
                        <m:t>         </m:t>
                      </m:r>
                      <m:r>
                        <m:rPr>
                          <m:sty m:val="p"/>
                        </m:rPr>
                        <a:rPr lang="es-AR" b="0" i="0" smtClean="0">
                          <a:latin typeface="Cambria Math"/>
                          <a:ea typeface="Cambria Math"/>
                        </a:rPr>
                        <m:t>como</m:t>
                      </m:r>
                      <m:r>
                        <a:rPr lang="es-AR" b="0" i="0" smtClean="0">
                          <a:latin typeface="Cambria Math"/>
                          <a:ea typeface="Cambria Math"/>
                        </a:rPr>
                        <m:t>      </m:t>
                      </m:r>
                      <m:nary>
                        <m:naryPr>
                          <m:chr m:val="∑"/>
                          <m:subHide m:val="on"/>
                          <m:supHide m:val="on"/>
                          <m:ctrlPr>
                            <a:rPr lang="es-ES" i="1">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a:latin typeface="Cambria Math"/>
                                </a:rPr>
                                <m:t>F</m:t>
                              </m:r>
                            </m:e>
                          </m:acc>
                        </m:e>
                      </m:nary>
                      <m:r>
                        <a:rPr lang="es-AR" b="0" i="1" smtClean="0">
                          <a:latin typeface="Cambria Math"/>
                        </a:rPr>
                        <m:t>=</m:t>
                      </m:r>
                      <m:f>
                        <m:fPr>
                          <m:ctrlPr>
                            <a:rPr lang="es-AR" i="1">
                              <a:latin typeface="Cambria Math" panose="02040503050406030204" pitchFamily="18" charset="0"/>
                              <a:ea typeface="Cambria Math"/>
                            </a:rPr>
                          </m:ctrlPr>
                        </m:fPr>
                        <m:num>
                          <m:r>
                            <a:rPr lang="es-AR" i="1">
                              <a:latin typeface="Cambria Math"/>
                              <a:ea typeface="Cambria Math"/>
                            </a:rPr>
                            <m:t>𝑑</m:t>
                          </m:r>
                          <m:acc>
                            <m:accPr>
                              <m:chr m:val="⃗"/>
                              <m:ctrlPr>
                                <a:rPr lang="es-AR" i="1">
                                  <a:latin typeface="Cambria Math" panose="02040503050406030204" pitchFamily="18" charset="0"/>
                                  <a:ea typeface="Cambria Math"/>
                                </a:rPr>
                              </m:ctrlPr>
                            </m:accPr>
                            <m:e>
                              <m:r>
                                <a:rPr lang="es-AR" i="1">
                                  <a:latin typeface="Cambria Math"/>
                                  <a:ea typeface="Cambria Math"/>
                                </a:rPr>
                                <m:t>𝑃</m:t>
                              </m:r>
                            </m:e>
                          </m:acc>
                        </m:num>
                        <m:den>
                          <m:r>
                            <a:rPr lang="es-AR" i="1">
                              <a:latin typeface="Cambria Math"/>
                              <a:ea typeface="Cambria Math"/>
                            </a:rPr>
                            <m:t>𝑑𝑡</m:t>
                          </m:r>
                        </m:den>
                      </m:f>
                      <m:r>
                        <a:rPr lang="es-AR" b="0" i="0" smtClean="0">
                          <a:latin typeface="Cambria Math"/>
                          <a:ea typeface="Cambria Math"/>
                        </a:rPr>
                        <m:t>         ⇒           </m:t>
                      </m:r>
                      <m:f>
                        <m:fPr>
                          <m:ctrlPr>
                            <a:rPr lang="es-AR" i="1">
                              <a:latin typeface="Cambria Math" panose="02040503050406030204" pitchFamily="18" charset="0"/>
                              <a:ea typeface="Cambria Math"/>
                            </a:rPr>
                          </m:ctrlPr>
                        </m:fPr>
                        <m:num>
                          <m:r>
                            <a:rPr lang="es-AR" i="1">
                              <a:latin typeface="Cambria Math"/>
                              <a:ea typeface="Cambria Math"/>
                            </a:rPr>
                            <m:t>𝑑</m:t>
                          </m:r>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num>
                        <m:den>
                          <m:r>
                            <a:rPr lang="es-AR" i="1">
                              <a:latin typeface="Cambria Math"/>
                              <a:ea typeface="Cambria Math"/>
                            </a:rPr>
                            <m:t>𝑑𝑡</m:t>
                          </m:r>
                        </m:den>
                      </m:f>
                      <m:r>
                        <a:rPr lang="es-AR">
                          <a:latin typeface="Cambria Math"/>
                          <a:ea typeface="Cambria Math"/>
                        </a:rPr>
                        <m:t>=</m:t>
                      </m:r>
                      <m:r>
                        <m:rPr>
                          <m:sty m:val="p"/>
                        </m:rPr>
                        <a:rPr lang="es-AR">
                          <a:latin typeface="Cambria Math"/>
                          <a:ea typeface="Cambria Math"/>
                        </a:rPr>
                        <m:t>b</m:t>
                      </m:r>
                      <m:r>
                        <a:rPr lang="es-AR">
                          <a:latin typeface="Cambria Math"/>
                          <a:ea typeface="Cambria Math"/>
                        </a:rPr>
                        <m:t>∗</m:t>
                      </m:r>
                      <m:nary>
                        <m:naryPr>
                          <m:chr m:val="∑"/>
                          <m:subHide m:val="on"/>
                          <m:supHide m:val="on"/>
                          <m:ctrlPr>
                            <a:rPr lang="es-ES" i="1">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a:latin typeface="Cambria Math"/>
                                </a:rPr>
                                <m:t>F</m:t>
                              </m:r>
                            </m:e>
                          </m:acc>
                        </m:e>
                      </m:nary>
                    </m:oMath>
                  </m:oMathPara>
                </a14:m>
                <a:endParaRPr lang="es-AR" dirty="0"/>
              </a:p>
              <a:p>
                <a:pPr algn="ctr"/>
                <a14:m>
                  <m:oMathPara xmlns:m="http://schemas.openxmlformats.org/officeDocument/2006/math">
                    <m:oMathParaPr>
                      <m:jc m:val="center"/>
                    </m:oMathParaPr>
                    <m:oMath xmlns:m="http://schemas.openxmlformats.org/officeDocument/2006/math">
                      <m:nary>
                        <m:naryPr>
                          <m:chr m:val="∑"/>
                          <m:subHide m:val="on"/>
                          <m:supHide m:val="on"/>
                          <m:ctrlPr>
                            <a:rPr lang="es-ES" i="1">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b="0" i="0" smtClean="0">
                                  <a:latin typeface="Cambria Math"/>
                                </a:rPr>
                                <m:t>M</m:t>
                              </m:r>
                            </m:e>
                          </m:acc>
                        </m:e>
                      </m:nary>
                      <m:r>
                        <a:rPr lang="es-AR" b="0" i="1" smtClean="0">
                          <a:latin typeface="Cambria Math"/>
                        </a:rPr>
                        <m:t>=</m:t>
                      </m:r>
                      <m:f>
                        <m:fPr>
                          <m:ctrlPr>
                            <a:rPr lang="es-AR" i="1">
                              <a:latin typeface="Cambria Math" panose="02040503050406030204" pitchFamily="18" charset="0"/>
                              <a:ea typeface="Cambria Math"/>
                            </a:rPr>
                          </m:ctrlPr>
                        </m:fPr>
                        <m:num>
                          <m:r>
                            <a:rPr lang="es-AR" i="1">
                              <a:latin typeface="Cambria Math"/>
                              <a:ea typeface="Cambria Math"/>
                            </a:rPr>
                            <m:t>𝑑</m:t>
                          </m:r>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num>
                        <m:den>
                          <m:r>
                            <a:rPr lang="es-AR" i="1">
                              <a:latin typeface="Cambria Math"/>
                              <a:ea typeface="Cambria Math"/>
                            </a:rPr>
                            <m:t>𝑑𝑡</m:t>
                          </m:r>
                        </m:den>
                      </m:f>
                      <m:r>
                        <a:rPr lang="es-AR">
                          <a:latin typeface="Cambria Math"/>
                          <a:ea typeface="Cambria Math"/>
                        </a:rPr>
                        <m:t>=</m:t>
                      </m:r>
                    </m:oMath>
                  </m:oMathPara>
                </a14:m>
                <a:endParaRPr lang="es-ES" dirty="0"/>
              </a:p>
            </p:txBody>
          </p:sp>
        </mc:Choice>
        <mc:Fallback xmlns="">
          <p:sp>
            <p:nvSpPr>
              <p:cNvPr id="50" name="49 Rectángulo"/>
              <p:cNvSpPr>
                <a:spLocks noRot="1" noChangeAspect="1" noMove="1" noResize="1" noEditPoints="1" noAdjustHandles="1" noChangeArrowheads="1" noChangeShapeType="1" noTextEdit="1"/>
              </p:cNvSpPr>
              <p:nvPr/>
            </p:nvSpPr>
            <p:spPr>
              <a:xfrm>
                <a:off x="833065" y="5105400"/>
                <a:ext cx="7853735" cy="1549014"/>
              </a:xfrm>
              <a:prstGeom prst="rect">
                <a:avLst/>
              </a:prstGeom>
              <a:blipFill rotWithShape="1">
                <a:blip r:embed="rId1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1" name="50 CuadroTexto"/>
              <p:cNvSpPr txBox="1"/>
              <p:nvPr/>
            </p:nvSpPr>
            <p:spPr>
              <a:xfrm>
                <a:off x="8290085" y="5181600"/>
                <a:ext cx="271864" cy="368499"/>
              </a:xfrm>
              <a:prstGeom prst="rect">
                <a:avLst/>
              </a:prstGeom>
              <a:noFill/>
            </p:spPr>
            <p:txBody>
              <a:bodyPr wrap="square" rtlCol="0">
                <a:spAutoFit/>
              </a:bodyPr>
              <a:lstStyle/>
              <a:p>
                <a:pPr algn="ctr"/>
                <a14:m>
                  <m:oMath xmlns:m="http://schemas.openxmlformats.org/officeDocument/2006/math">
                    <m:acc>
                      <m:accPr>
                        <m:chr m:val="⃗"/>
                        <m:ctrlPr>
                          <a:rPr lang="es-AR" sz="1600" i="1">
                            <a:latin typeface="Cambria Math" panose="02040503050406030204" pitchFamily="18" charset="0"/>
                          </a:rPr>
                        </m:ctrlPr>
                      </m:accPr>
                      <m:e>
                        <m:r>
                          <m:rPr>
                            <m:sty m:val="p"/>
                          </m:rPr>
                          <a:rPr lang="es-AR" sz="1600">
                            <a:latin typeface="Cambria Math"/>
                          </a:rPr>
                          <m:t>M</m:t>
                        </m:r>
                      </m:e>
                    </m:acc>
                  </m:oMath>
                </a14:m>
                <a:r>
                  <a:rPr lang="es-ES" sz="1600" dirty="0"/>
                  <a:t> </a:t>
                </a:r>
                <a:endParaRPr lang="es-AR" sz="1600" dirty="0"/>
              </a:p>
            </p:txBody>
          </p:sp>
        </mc:Choice>
        <mc:Fallback xmlns="">
          <p:sp>
            <p:nvSpPr>
              <p:cNvPr id="51" name="50 CuadroTexto"/>
              <p:cNvSpPr txBox="1">
                <a:spLocks noRot="1" noChangeAspect="1" noMove="1" noResize="1" noEditPoints="1" noAdjustHandles="1" noChangeArrowheads="1" noChangeShapeType="1" noTextEdit="1"/>
              </p:cNvSpPr>
              <p:nvPr/>
            </p:nvSpPr>
            <p:spPr>
              <a:xfrm>
                <a:off x="8290085" y="5181600"/>
                <a:ext cx="271864" cy="368499"/>
              </a:xfrm>
              <a:prstGeom prst="rect">
                <a:avLst/>
              </a:prstGeom>
              <a:blipFill rotWithShape="1">
                <a:blip r:embed="rId20"/>
                <a:stretch>
                  <a:fillRect l="-6667" r="-4444"/>
                </a:stretch>
              </a:blipFill>
            </p:spPr>
            <p:txBody>
              <a:bodyPr/>
              <a:lstStyle/>
              <a:p>
                <a:r>
                  <a:rPr lang="es-AR">
                    <a:noFill/>
                  </a:rPr>
                  <a:t> </a:t>
                </a:r>
              </a:p>
            </p:txBody>
          </p:sp>
        </mc:Fallback>
      </mc:AlternateContent>
      <p:sp>
        <p:nvSpPr>
          <p:cNvPr id="8" name="7 Elipse"/>
          <p:cNvSpPr/>
          <p:nvPr/>
        </p:nvSpPr>
        <p:spPr>
          <a:xfrm>
            <a:off x="6312922" y="5137993"/>
            <a:ext cx="1136742" cy="69756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52" name="51 Conector recto de flecha"/>
          <p:cNvCxnSpPr>
            <a:stCxn id="51" idx="1"/>
            <a:endCxn id="8" idx="6"/>
          </p:cNvCxnSpPr>
          <p:nvPr/>
        </p:nvCxnSpPr>
        <p:spPr>
          <a:xfrm flipH="1">
            <a:off x="7449664" y="5365850"/>
            <a:ext cx="840421" cy="120925"/>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Rounded Rectangle 5"/>
          <p:cNvSpPr/>
          <p:nvPr/>
        </p:nvSpPr>
        <p:spPr>
          <a:xfrm>
            <a:off x="3721477" y="5879907"/>
            <a:ext cx="1981200" cy="6886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58 CuadroTexto"/>
          <p:cNvSpPr txBox="1"/>
          <p:nvPr/>
        </p:nvSpPr>
        <p:spPr>
          <a:xfrm>
            <a:off x="5762669" y="6070358"/>
            <a:ext cx="2896338" cy="307777"/>
          </a:xfrm>
          <a:prstGeom prst="rect">
            <a:avLst/>
          </a:prstGeom>
          <a:noFill/>
        </p:spPr>
        <p:txBody>
          <a:bodyPr wrap="square" rtlCol="0">
            <a:spAutoFit/>
          </a:bodyPr>
          <a:lstStyle/>
          <a:p>
            <a:r>
              <a:rPr lang="es-AR" sz="1400" dirty="0"/>
              <a:t>2da Ley de la Dinámica Rotacional</a:t>
            </a:r>
          </a:p>
        </p:txBody>
      </p:sp>
    </p:spTree>
    <p:extLst>
      <p:ext uri="{BB962C8B-B14F-4D97-AF65-F5344CB8AC3E}">
        <p14:creationId xmlns:p14="http://schemas.microsoft.com/office/powerpoint/2010/main" val="231014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AR" dirty="0"/>
              <a:t>Conservación de la cantidad de movimiento angular</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24400"/>
              </a:xfrm>
            </p:spPr>
            <p:txBody>
              <a:bodyPr>
                <a:normAutofit/>
              </a:bodyPr>
              <a:lstStyle/>
              <a:p>
                <a:pPr algn="just"/>
                <a:r>
                  <a:rPr lang="es-ES" sz="1800" dirty="0"/>
                  <a:t>Si observamos la ecuación que denominamos </a:t>
                </a:r>
                <a:r>
                  <a:rPr lang="es-AR" sz="1800" dirty="0"/>
                  <a:t>2da Ley de la Dinámica Rotacional</a:t>
                </a:r>
              </a:p>
              <a:p>
                <a:pPr algn="just"/>
                <a:endParaRPr lang="es-AR" sz="1800" dirty="0"/>
              </a:p>
              <a:p>
                <a:pPr marL="0" indent="0" algn="just">
                  <a:buNone/>
                </a:pPr>
                <a14:m>
                  <m:oMathPara xmlns:m="http://schemas.openxmlformats.org/officeDocument/2006/math">
                    <m:oMathParaPr>
                      <m:jc m:val="centerGroup"/>
                    </m:oMathParaPr>
                    <m:oMath xmlns:m="http://schemas.openxmlformats.org/officeDocument/2006/math">
                      <m:nary>
                        <m:naryPr>
                          <m:chr m:val="∑"/>
                          <m:subHide m:val="on"/>
                          <m:supHide m:val="on"/>
                          <m:ctrlPr>
                            <a:rPr lang="es-ES" sz="1800" i="1">
                              <a:latin typeface="Cambria Math" panose="02040503050406030204" pitchFamily="18" charset="0"/>
                            </a:rPr>
                          </m:ctrlPr>
                        </m:naryPr>
                        <m:sub/>
                        <m:sup/>
                        <m:e>
                          <m:acc>
                            <m:accPr>
                              <m:chr m:val="⃗"/>
                              <m:ctrlPr>
                                <a:rPr lang="es-AR" sz="1800" i="1">
                                  <a:latin typeface="Cambria Math" panose="02040503050406030204" pitchFamily="18" charset="0"/>
                                </a:rPr>
                              </m:ctrlPr>
                            </m:accPr>
                            <m:e>
                              <m:r>
                                <m:rPr>
                                  <m:sty m:val="p"/>
                                </m:rPr>
                                <a:rPr lang="es-AR" sz="1800" i="0">
                                  <a:latin typeface="Cambria Math"/>
                                </a:rPr>
                                <m:t>M</m:t>
                              </m:r>
                            </m:e>
                          </m:acc>
                        </m:e>
                      </m:nary>
                      <m:r>
                        <a:rPr lang="es-AR" sz="1800" i="0">
                          <a:latin typeface="Cambria Math"/>
                        </a:rPr>
                        <m:t>=</m:t>
                      </m:r>
                      <m:f>
                        <m:fPr>
                          <m:ctrlPr>
                            <a:rPr lang="es-AR" sz="1800" i="1">
                              <a:latin typeface="Cambria Math" panose="02040503050406030204" pitchFamily="18" charset="0"/>
                              <a:ea typeface="Cambria Math"/>
                            </a:rPr>
                          </m:ctrlPr>
                        </m:fPr>
                        <m:num>
                          <m:r>
                            <m:rPr>
                              <m:sty m:val="p"/>
                            </m:rPr>
                            <a:rPr lang="es-AR" sz="1800" i="0">
                              <a:latin typeface="Cambria Math"/>
                              <a:ea typeface="Cambria Math"/>
                            </a:rPr>
                            <m:t>d</m:t>
                          </m:r>
                          <m:acc>
                            <m:accPr>
                              <m:chr m:val="⃗"/>
                              <m:ctrlPr>
                                <a:rPr lang="es-AR" sz="1800" i="1">
                                  <a:latin typeface="Cambria Math" panose="02040503050406030204" pitchFamily="18" charset="0"/>
                                  <a:ea typeface="Cambria Math"/>
                                </a:rPr>
                              </m:ctrlPr>
                            </m:accPr>
                            <m:e>
                              <m:r>
                                <m:rPr>
                                  <m:sty m:val="p"/>
                                </m:rPr>
                                <a:rPr lang="es-AR" sz="1800" i="0">
                                  <a:latin typeface="Cambria Math"/>
                                  <a:ea typeface="Cambria Math"/>
                                </a:rPr>
                                <m:t>L</m:t>
                              </m:r>
                            </m:e>
                          </m:acc>
                        </m:num>
                        <m:den>
                          <m:r>
                            <m:rPr>
                              <m:sty m:val="p"/>
                            </m:rPr>
                            <a:rPr lang="es-AR" sz="1800" i="0">
                              <a:latin typeface="Cambria Math"/>
                              <a:ea typeface="Cambria Math"/>
                            </a:rPr>
                            <m:t>dt</m:t>
                          </m:r>
                        </m:den>
                      </m:f>
                      <m:r>
                        <a:rPr lang="es-AR" sz="1800" i="0">
                          <a:latin typeface="Cambria Math"/>
                          <a:ea typeface="Cambria Math"/>
                        </a:rPr>
                        <m:t>=</m:t>
                      </m:r>
                    </m:oMath>
                  </m:oMathPara>
                </a14:m>
                <a:endParaRPr lang="es-ES" sz="1800" dirty="0"/>
              </a:p>
              <a:p>
                <a:pPr algn="just"/>
                <a:endParaRPr lang="es-ES" sz="1800" dirty="0"/>
              </a:p>
              <a:p>
                <a:pPr algn="just"/>
                <a:r>
                  <a:rPr lang="es-ES" sz="1800" dirty="0"/>
                  <a:t>Cuando el momento producido por las fuerzas externas es nulo </a:t>
                </a:r>
                <a14:m>
                  <m:oMath xmlns:m="http://schemas.openxmlformats.org/officeDocument/2006/math">
                    <m:nary>
                      <m:naryPr>
                        <m:chr m:val="∑"/>
                        <m:subHide m:val="on"/>
                        <m:supHide m:val="on"/>
                        <m:ctrlPr>
                          <a:rPr lang="es-ES" sz="1800" i="1">
                            <a:latin typeface="Cambria Math" panose="02040503050406030204" pitchFamily="18" charset="0"/>
                          </a:rPr>
                        </m:ctrlPr>
                      </m:naryPr>
                      <m:sub/>
                      <m:sup/>
                      <m:e>
                        <m:acc>
                          <m:accPr>
                            <m:chr m:val="⃗"/>
                            <m:ctrlPr>
                              <a:rPr lang="es-AR" sz="1800" i="1">
                                <a:latin typeface="Cambria Math" panose="02040503050406030204" pitchFamily="18" charset="0"/>
                              </a:rPr>
                            </m:ctrlPr>
                          </m:accPr>
                          <m:e>
                            <m:r>
                              <m:rPr>
                                <m:sty m:val="p"/>
                              </m:rPr>
                              <a:rPr lang="es-AR" sz="1800" i="0">
                                <a:latin typeface="Cambria Math"/>
                              </a:rPr>
                              <m:t>M</m:t>
                            </m:r>
                          </m:e>
                        </m:acc>
                      </m:e>
                    </m:nary>
                    <m:r>
                      <a:rPr lang="es-AR" sz="1800" b="0" i="0" smtClean="0">
                        <a:latin typeface="Cambria Math"/>
                      </a:rPr>
                      <m:t>=0</m:t>
                    </m:r>
                  </m:oMath>
                </a14:m>
                <a:r>
                  <a:rPr lang="es-ES" sz="1800" dirty="0"/>
                  <a:t> podremos decir que </a:t>
                </a:r>
                <a14:m>
                  <m:oMath xmlns:m="http://schemas.openxmlformats.org/officeDocument/2006/math">
                    <m:r>
                      <m:rPr>
                        <m:sty m:val="p"/>
                      </m:rPr>
                      <a:rPr lang="es-AR" sz="1800" i="0" dirty="0">
                        <a:latin typeface="Cambria Math"/>
                      </a:rPr>
                      <m:t>L</m:t>
                    </m:r>
                    <m:r>
                      <a:rPr lang="es-AR" sz="1800" i="0" dirty="0">
                        <a:latin typeface="Cambria Math"/>
                      </a:rPr>
                      <m:t>=</m:t>
                    </m:r>
                    <m:r>
                      <m:rPr>
                        <m:sty m:val="p"/>
                      </m:rPr>
                      <a:rPr lang="es-AR" sz="1800" i="0" dirty="0">
                        <a:latin typeface="Cambria Math"/>
                      </a:rPr>
                      <m:t>cte</m:t>
                    </m:r>
                  </m:oMath>
                </a14:m>
                <a:r>
                  <a:rPr lang="es-ES" sz="1800" dirty="0"/>
                  <a:t> y por lo tanto:</a:t>
                </a:r>
              </a:p>
              <a:p>
                <a:pPr algn="just"/>
                <a:endParaRPr lang="es-ES" sz="1800" dirty="0"/>
              </a:p>
              <a:p>
                <a:pPr algn="just"/>
                <a:endParaRPr lang="es-ES" sz="1800" dirty="0"/>
              </a:p>
              <a:p>
                <a:pPr algn="just"/>
                <a:endParaRPr lang="es-ES" sz="1800" dirty="0"/>
              </a:p>
              <a:p>
                <a:pPr algn="just"/>
                <a:endParaRPr lang="es-ES" sz="1800" dirty="0"/>
              </a:p>
              <a:p>
                <a:pPr marL="0" indent="0" algn="ctr">
                  <a:buNone/>
                </a:pPr>
                <a:r>
                  <a:rPr lang="es-AR" sz="1800" i="1" dirty="0"/>
                  <a:t>Podemos decir que si el momento producido por las fuerzas externas es nulo el Momento de la Cantidad de Movimiento o Cantidad de Movimiento Angular </a:t>
                </a:r>
                <a14:m>
                  <m:oMath xmlns:m="http://schemas.openxmlformats.org/officeDocument/2006/math">
                    <m:acc>
                      <m:accPr>
                        <m:chr m:val="⃗"/>
                        <m:ctrlPr>
                          <a:rPr lang="es-AR" sz="1800" i="1">
                            <a:latin typeface="Cambria Math" panose="02040503050406030204" pitchFamily="18" charset="0"/>
                          </a:rPr>
                        </m:ctrlPr>
                      </m:accPr>
                      <m:e>
                        <m:r>
                          <a:rPr lang="es-AR" sz="1800" i="1">
                            <a:latin typeface="Cambria Math"/>
                          </a:rPr>
                          <m:t>𝐿</m:t>
                        </m:r>
                      </m:e>
                    </m:acc>
                  </m:oMath>
                </a14:m>
                <a:r>
                  <a:rPr lang="es-ES" sz="1800" i="1" dirty="0"/>
                  <a:t> se conserva.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3"/>
                <a:stretch>
                  <a:fillRect l="-444" t="-645" r="-1630"/>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3836274" y="4626269"/>
                <a:ext cx="1014252"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mbria Math"/>
                            </a:rPr>
                          </m:ctrlPr>
                        </m:sSubPr>
                        <m:e>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e>
                        <m:sub>
                          <m:r>
                            <a:rPr lang="es-AR" b="0" i="1" smtClean="0">
                              <a:latin typeface="Cambria Math"/>
                              <a:ea typeface="Cambria Math"/>
                            </a:rPr>
                            <m:t>0</m:t>
                          </m:r>
                        </m:sub>
                      </m:sSub>
                      <m:r>
                        <a:rPr lang="es-AR" b="0" i="1" smtClean="0">
                          <a:latin typeface="Cambria Math"/>
                          <a:ea typeface="Cambria Math"/>
                        </a:rPr>
                        <m:t>=</m:t>
                      </m:r>
                      <m:sSub>
                        <m:sSubPr>
                          <m:ctrlPr>
                            <a:rPr lang="es-AR" i="1">
                              <a:latin typeface="Cambria Math" panose="02040503050406030204" pitchFamily="18" charset="0"/>
                              <a:ea typeface="Cambria Math"/>
                            </a:rPr>
                          </m:ctrlPr>
                        </m:sSubPr>
                        <m:e>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e>
                        <m:sub>
                          <m:r>
                            <a:rPr lang="es-AR" b="0" i="1" smtClean="0">
                              <a:latin typeface="Cambria Math"/>
                              <a:ea typeface="Cambria Math"/>
                            </a:rPr>
                            <m:t>𝐹</m:t>
                          </m:r>
                        </m:sub>
                      </m:sSub>
                    </m:oMath>
                  </m:oMathPara>
                </a14:m>
                <a:endParaRPr lang="es-AR" dirty="0"/>
              </a:p>
            </p:txBody>
          </p:sp>
        </mc:Choice>
        <mc:Fallback xmlns="">
          <p:sp>
            <p:nvSpPr>
              <p:cNvPr id="9" name="8 Rectángulo"/>
              <p:cNvSpPr>
                <a:spLocks noRot="1" noChangeAspect="1" noMove="1" noResize="1" noEditPoints="1" noAdjustHandles="1" noChangeArrowheads="1" noChangeShapeType="1" noTextEdit="1"/>
              </p:cNvSpPr>
              <p:nvPr/>
            </p:nvSpPr>
            <p:spPr>
              <a:xfrm>
                <a:off x="3836274" y="4626269"/>
                <a:ext cx="1014252" cy="402931"/>
              </a:xfrm>
              <a:prstGeom prst="rect">
                <a:avLst/>
              </a:prstGeom>
              <a:blipFill rotWithShape="1">
                <a:blip r:embed="rId4"/>
                <a:stretch>
                  <a:fillRect/>
                </a:stretch>
              </a:blipFill>
            </p:spPr>
            <p:txBody>
              <a:bodyPr/>
              <a:lstStyle/>
              <a:p>
                <a:r>
                  <a:rPr lang="es-AR">
                    <a:noFill/>
                  </a:rPr>
                  <a:t> </a:t>
                </a:r>
              </a:p>
            </p:txBody>
          </p:sp>
        </mc:Fallback>
      </mc:AlternateContent>
      <p:sp>
        <p:nvSpPr>
          <p:cNvPr id="10" name="Rounded Rectangle 5"/>
          <p:cNvSpPr/>
          <p:nvPr/>
        </p:nvSpPr>
        <p:spPr>
          <a:xfrm>
            <a:off x="3352800" y="4483393"/>
            <a:ext cx="1981200" cy="6886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871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a:t>UNIDAD 3</a:t>
            </a:r>
            <a:r>
              <a:rPr lang="es-AR"/>
              <a:t> </a:t>
            </a:r>
            <a:r>
              <a:rPr lang="es-AR" dirty="0"/>
              <a:t>– DINÁMICA DEL SISTEMA DE PARTÍCULAS</a:t>
            </a:r>
            <a:br>
              <a:rPr lang="es-ES" dirty="0"/>
            </a:br>
            <a:r>
              <a:rPr lang="es-AR" dirty="0"/>
              <a:t>Momento de inercia</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590800"/>
                <a:ext cx="8229600" cy="3682463"/>
              </a:xfrm>
            </p:spPr>
            <p:txBody>
              <a:bodyPr>
                <a:normAutofit/>
              </a:bodyPr>
              <a:lstStyle/>
              <a:p>
                <a:pPr algn="just"/>
                <a:r>
                  <a:rPr lang="es-AR" sz="1800" dirty="0">
                    <a:latin typeface="Cambria Math"/>
                    <a:ea typeface="Cambria Math"/>
                  </a:rPr>
                  <a:t>Si tenemos un sola partícula :</a:t>
                </a:r>
              </a:p>
              <a:p>
                <a:pPr algn="just"/>
                <a:endParaRPr lang="es-ES" sz="1800" dirty="0"/>
              </a:p>
              <a:p>
                <a:pPr algn="just"/>
                <a:r>
                  <a:rPr lang="es-ES" sz="1800" dirty="0"/>
                  <a:t>Generalizando a “n” partículas:</a:t>
                </a:r>
              </a:p>
              <a:p>
                <a:pPr marL="0" indent="0" algn="just">
                  <a:buNone/>
                </a:pPr>
                <a14:m>
                  <m:oMathPara xmlns:m="http://schemas.openxmlformats.org/officeDocument/2006/math">
                    <m:oMathParaPr>
                      <m:jc m:val="centerGroup"/>
                    </m:oMathParaPr>
                    <m:oMath xmlns:m="http://schemas.openxmlformats.org/officeDocument/2006/math">
                      <m:sSub>
                        <m:sSubPr>
                          <m:ctrlPr>
                            <a:rPr lang="es-AR" sz="1800" i="1" smtClean="0">
                              <a:latin typeface="Cambria Math" panose="02040503050406030204" pitchFamily="18" charset="0"/>
                              <a:ea typeface="Cambria Math"/>
                            </a:rPr>
                          </m:ctrlPr>
                        </m:sSubPr>
                        <m:e>
                          <m:acc>
                            <m:accPr>
                              <m:chr m:val="⃗"/>
                              <m:ctrlPr>
                                <a:rPr lang="es-AR" sz="1800" i="1">
                                  <a:latin typeface="Cambria Math" panose="02040503050406030204" pitchFamily="18" charset="0"/>
                                  <a:ea typeface="Cambria Math"/>
                                </a:rPr>
                              </m:ctrlPr>
                            </m:accPr>
                            <m:e>
                              <m:r>
                                <m:rPr>
                                  <m:sty m:val="p"/>
                                </m:rPr>
                                <a:rPr lang="es-AR" sz="1800" i="0">
                                  <a:latin typeface="Cambria Math"/>
                                  <a:ea typeface="Cambria Math"/>
                                </a:rPr>
                                <m:t>L</m:t>
                              </m:r>
                            </m:e>
                          </m:acc>
                        </m:e>
                        <m:sub>
                          <m:r>
                            <m:rPr>
                              <m:sty m:val="p"/>
                            </m:rPr>
                            <a:rPr lang="es-AR" sz="1800" b="0" i="0" smtClean="0">
                              <a:latin typeface="Cambria Math"/>
                              <a:ea typeface="Cambria Math"/>
                            </a:rPr>
                            <m:t>Total</m:t>
                          </m:r>
                        </m:sub>
                      </m:sSub>
                      <m:r>
                        <a:rPr lang="es-AR" sz="1800" i="0">
                          <a:latin typeface="Cambria Math"/>
                          <a:ea typeface="Cambria Math"/>
                        </a:rPr>
                        <m:t>=</m:t>
                      </m:r>
                      <m:sSup>
                        <m:sSupPr>
                          <m:ctrlPr>
                            <a:rPr lang="es-AR" sz="1800" i="1" smtClean="0">
                              <a:latin typeface="Cambria Math" panose="02040503050406030204" pitchFamily="18" charset="0"/>
                              <a:ea typeface="Cambria Math"/>
                            </a:rPr>
                          </m:ctrlPr>
                        </m:sSupPr>
                        <m:e>
                          <m:sSubSup>
                            <m:sSubSupPr>
                              <m:ctrlPr>
                                <a:rPr lang="es-AR" sz="1800" i="1">
                                  <a:latin typeface="Cambria Math" panose="02040503050406030204" pitchFamily="18" charset="0"/>
                                  <a:ea typeface="Cambria Math"/>
                                </a:rPr>
                              </m:ctrlPr>
                            </m:sSubSupPr>
                            <m:e>
                              <m:r>
                                <m:rPr>
                                  <m:sty m:val="p"/>
                                </m:rPr>
                                <a:rPr lang="es-AR" sz="1800" i="0">
                                  <a:latin typeface="Cambria Math"/>
                                  <a:ea typeface="Cambria Math"/>
                                </a:rPr>
                                <m:t>r</m:t>
                              </m:r>
                            </m:e>
                            <m:sub>
                              <m:r>
                                <a:rPr lang="es-AR" sz="1800" i="0">
                                  <a:latin typeface="Cambria Math"/>
                                  <a:ea typeface="Cambria Math"/>
                                </a:rPr>
                                <m:t>1</m:t>
                              </m:r>
                            </m:sub>
                            <m:sup/>
                          </m:sSubSup>
                        </m:e>
                        <m:sup>
                          <m:r>
                            <a:rPr lang="es-AR" sz="1800" b="0" i="0" smtClean="0">
                              <a:latin typeface="Cambria Math"/>
                              <a:ea typeface="Cambria Math"/>
                            </a:rPr>
                            <m:t>2</m:t>
                          </m:r>
                        </m:sup>
                      </m:sSup>
                      <m:r>
                        <a:rPr lang="es-AR" sz="1800" i="0">
                          <a:latin typeface="Cambria Math"/>
                          <a:ea typeface="Cambria Math"/>
                        </a:rPr>
                        <m:t>∗</m:t>
                      </m:r>
                      <m:sSub>
                        <m:sSubPr>
                          <m:ctrlPr>
                            <a:rPr lang="es-AR" sz="1800" i="1" smtClean="0">
                              <a:latin typeface="Cambria Math" panose="02040503050406030204" pitchFamily="18" charset="0"/>
                              <a:ea typeface="Cambria Math"/>
                            </a:rPr>
                          </m:ctrlPr>
                        </m:sSubPr>
                        <m:e>
                          <m:r>
                            <m:rPr>
                              <m:sty m:val="p"/>
                            </m:rPr>
                            <a:rPr lang="es-AR" sz="1800" i="0">
                              <a:latin typeface="Cambria Math"/>
                              <a:ea typeface="Cambria Math"/>
                            </a:rPr>
                            <m:t>m</m:t>
                          </m:r>
                        </m:e>
                        <m:sub>
                          <m:r>
                            <a:rPr lang="es-AR" sz="1800" b="0" i="0" smtClean="0">
                              <a:latin typeface="Cambria Math"/>
                              <a:ea typeface="Cambria Math"/>
                            </a:rPr>
                            <m:t>1</m:t>
                          </m:r>
                        </m:sub>
                      </m:sSub>
                      <m:r>
                        <a:rPr lang="es-AR" sz="1800" i="0">
                          <a:latin typeface="Cambria Math"/>
                          <a:ea typeface="Cambria Math"/>
                        </a:rPr>
                        <m:t>∗</m:t>
                      </m:r>
                      <m:r>
                        <m:rPr>
                          <m:sty m:val="p"/>
                        </m:rPr>
                        <a:rPr lang="el-GR" sz="1800" i="1" smtClean="0">
                          <a:latin typeface="Cambria Math"/>
                          <a:ea typeface="Cambria Math"/>
                        </a:rPr>
                        <m:t>ω</m:t>
                      </m:r>
                      <m:r>
                        <a:rPr lang="es-AR" sz="1800" b="0" i="0" smtClean="0">
                          <a:latin typeface="Cambria Math"/>
                          <a:ea typeface="Cambria Math"/>
                        </a:rPr>
                        <m:t>+</m:t>
                      </m:r>
                      <m:sSup>
                        <m:sSupPr>
                          <m:ctrlPr>
                            <a:rPr lang="es-AR" sz="1800" i="1">
                              <a:latin typeface="Cambria Math" panose="02040503050406030204" pitchFamily="18" charset="0"/>
                              <a:ea typeface="Cambria Math"/>
                            </a:rPr>
                          </m:ctrlPr>
                        </m:sSupPr>
                        <m:e>
                          <m:sSubSup>
                            <m:sSubSupPr>
                              <m:ctrlPr>
                                <a:rPr lang="es-AR" sz="1800" i="1" smtClean="0">
                                  <a:latin typeface="Cambria Math" panose="02040503050406030204" pitchFamily="18" charset="0"/>
                                  <a:ea typeface="Cambria Math"/>
                                </a:rPr>
                              </m:ctrlPr>
                            </m:sSubSupPr>
                            <m:e>
                              <m:r>
                                <m:rPr>
                                  <m:sty m:val="p"/>
                                </m:rPr>
                                <a:rPr lang="es-AR" sz="1800" i="0">
                                  <a:latin typeface="Cambria Math"/>
                                  <a:ea typeface="Cambria Math"/>
                                </a:rPr>
                                <m:t>r</m:t>
                              </m:r>
                            </m:e>
                            <m:sub>
                              <m:r>
                                <a:rPr lang="es-AR" sz="1800" b="0" i="0" smtClean="0">
                                  <a:latin typeface="Cambria Math"/>
                                  <a:ea typeface="Cambria Math"/>
                                </a:rPr>
                                <m:t>2</m:t>
                              </m:r>
                            </m:sub>
                            <m:sup/>
                          </m:sSubSup>
                        </m:e>
                        <m:sup>
                          <m:r>
                            <a:rPr lang="es-AR" sz="1800" i="0">
                              <a:latin typeface="Cambria Math"/>
                              <a:ea typeface="Cambria Math"/>
                            </a:rPr>
                            <m:t>2</m:t>
                          </m:r>
                        </m:sup>
                      </m:sSup>
                      <m:r>
                        <a:rPr lang="es-AR" sz="1800" i="0">
                          <a:latin typeface="Cambria Math"/>
                          <a:ea typeface="Cambria Math"/>
                        </a:rPr>
                        <m:t>∗</m:t>
                      </m:r>
                      <m:sSub>
                        <m:sSubPr>
                          <m:ctrlPr>
                            <a:rPr lang="es-AR" sz="1800" i="1">
                              <a:latin typeface="Cambria Math" panose="02040503050406030204" pitchFamily="18" charset="0"/>
                              <a:ea typeface="Cambria Math"/>
                            </a:rPr>
                          </m:ctrlPr>
                        </m:sSubPr>
                        <m:e>
                          <m:r>
                            <m:rPr>
                              <m:sty m:val="p"/>
                            </m:rPr>
                            <a:rPr lang="es-AR" sz="1800" i="0">
                              <a:latin typeface="Cambria Math"/>
                              <a:ea typeface="Cambria Math"/>
                            </a:rPr>
                            <m:t>m</m:t>
                          </m:r>
                        </m:e>
                        <m:sub>
                          <m:r>
                            <a:rPr lang="es-AR" sz="1800" b="0" i="0" smtClean="0">
                              <a:latin typeface="Cambria Math"/>
                              <a:ea typeface="Cambria Math"/>
                            </a:rPr>
                            <m:t>2</m:t>
                          </m:r>
                        </m:sub>
                      </m:sSub>
                      <m:r>
                        <a:rPr lang="es-AR" sz="1800" i="0">
                          <a:latin typeface="Cambria Math"/>
                          <a:ea typeface="Cambria Math"/>
                        </a:rPr>
                        <m:t>∗</m:t>
                      </m:r>
                      <m:r>
                        <m:rPr>
                          <m:sty m:val="p"/>
                        </m:rPr>
                        <a:rPr lang="el-GR" sz="1800" i="1" smtClean="0">
                          <a:latin typeface="Cambria Math"/>
                          <a:ea typeface="Cambria Math"/>
                        </a:rPr>
                        <m:t>ω</m:t>
                      </m:r>
                      <m:r>
                        <a:rPr lang="es-AR" sz="1800" b="0" i="0" smtClean="0">
                          <a:latin typeface="Cambria Math"/>
                          <a:ea typeface="Cambria Math"/>
                        </a:rPr>
                        <m:t>+…+</m:t>
                      </m:r>
                      <m:sSup>
                        <m:sSupPr>
                          <m:ctrlPr>
                            <a:rPr lang="es-AR" sz="1800" i="1">
                              <a:latin typeface="Cambria Math" panose="02040503050406030204" pitchFamily="18" charset="0"/>
                              <a:ea typeface="Cambria Math"/>
                            </a:rPr>
                          </m:ctrlPr>
                        </m:sSupPr>
                        <m:e>
                          <m:sSubSup>
                            <m:sSubSupPr>
                              <m:ctrlPr>
                                <a:rPr lang="es-AR" sz="1800" i="1">
                                  <a:latin typeface="Cambria Math" panose="02040503050406030204" pitchFamily="18" charset="0"/>
                                  <a:ea typeface="Cambria Math"/>
                                </a:rPr>
                              </m:ctrlPr>
                            </m:sSubSupPr>
                            <m:e>
                              <m:r>
                                <m:rPr>
                                  <m:sty m:val="p"/>
                                </m:rPr>
                                <a:rPr lang="es-AR" sz="1800" i="0">
                                  <a:latin typeface="Cambria Math"/>
                                  <a:ea typeface="Cambria Math"/>
                                </a:rPr>
                                <m:t>r</m:t>
                              </m:r>
                            </m:e>
                            <m:sub>
                              <m:r>
                                <m:rPr>
                                  <m:sty m:val="p"/>
                                </m:rPr>
                                <a:rPr lang="es-AR" sz="1800" b="0" i="0" smtClean="0">
                                  <a:latin typeface="Cambria Math"/>
                                  <a:ea typeface="Cambria Math"/>
                                </a:rPr>
                                <m:t>n</m:t>
                              </m:r>
                            </m:sub>
                            <m:sup/>
                          </m:sSubSup>
                        </m:e>
                        <m:sup>
                          <m:r>
                            <a:rPr lang="es-AR" sz="1800" i="0">
                              <a:latin typeface="Cambria Math"/>
                              <a:ea typeface="Cambria Math"/>
                            </a:rPr>
                            <m:t>2</m:t>
                          </m:r>
                        </m:sup>
                      </m:sSup>
                      <m:r>
                        <a:rPr lang="es-AR" sz="1800" i="0">
                          <a:latin typeface="Cambria Math"/>
                          <a:ea typeface="Cambria Math"/>
                        </a:rPr>
                        <m:t>∗</m:t>
                      </m:r>
                      <m:sSub>
                        <m:sSubPr>
                          <m:ctrlPr>
                            <a:rPr lang="es-AR" sz="1800" i="1">
                              <a:latin typeface="Cambria Math" panose="02040503050406030204" pitchFamily="18" charset="0"/>
                              <a:ea typeface="Cambria Math"/>
                            </a:rPr>
                          </m:ctrlPr>
                        </m:sSubPr>
                        <m:e>
                          <m:r>
                            <m:rPr>
                              <m:sty m:val="p"/>
                            </m:rPr>
                            <a:rPr lang="es-AR" sz="1800" i="0">
                              <a:latin typeface="Cambria Math"/>
                              <a:ea typeface="Cambria Math"/>
                            </a:rPr>
                            <m:t>m</m:t>
                          </m:r>
                        </m:e>
                        <m:sub>
                          <m:r>
                            <m:rPr>
                              <m:sty m:val="p"/>
                            </m:rPr>
                            <a:rPr lang="es-AR" sz="1800" b="0" i="0" smtClean="0">
                              <a:latin typeface="Cambria Math"/>
                              <a:ea typeface="Cambria Math"/>
                            </a:rPr>
                            <m:t>n</m:t>
                          </m:r>
                        </m:sub>
                      </m:sSub>
                      <m:r>
                        <a:rPr lang="es-AR" sz="1800" i="0">
                          <a:latin typeface="Cambria Math"/>
                          <a:ea typeface="Cambria Math"/>
                        </a:rPr>
                        <m:t>∗</m:t>
                      </m:r>
                      <m:r>
                        <m:rPr>
                          <m:sty m:val="p"/>
                        </m:rPr>
                        <a:rPr lang="el-GR" sz="1800" i="1" smtClean="0">
                          <a:latin typeface="Cambria Math"/>
                          <a:ea typeface="Cambria Math"/>
                        </a:rPr>
                        <m:t>ω</m:t>
                      </m:r>
                    </m:oMath>
                  </m:oMathPara>
                </a14:m>
                <a:endParaRPr lang="es-ES" sz="1800" dirty="0"/>
              </a:p>
              <a:p>
                <a:pPr marL="0" indent="0" algn="just">
                  <a:buNone/>
                </a:pPr>
                <a14:m>
                  <m:oMathPara xmlns:m="http://schemas.openxmlformats.org/officeDocument/2006/math">
                    <m:oMathParaPr>
                      <m:jc m:val="centerGroup"/>
                    </m:oMathParaPr>
                    <m:oMath xmlns:m="http://schemas.openxmlformats.org/officeDocument/2006/math">
                      <m:sSub>
                        <m:sSubPr>
                          <m:ctrlPr>
                            <a:rPr lang="es-AR" sz="1800" i="1">
                              <a:latin typeface="Cambria Math" panose="02040503050406030204" pitchFamily="18" charset="0"/>
                              <a:ea typeface="Cambria Math"/>
                            </a:rPr>
                          </m:ctrlPr>
                        </m:sSubPr>
                        <m:e>
                          <m:acc>
                            <m:accPr>
                              <m:chr m:val="⃗"/>
                              <m:ctrlPr>
                                <a:rPr lang="es-AR" sz="1800" i="1">
                                  <a:latin typeface="Cambria Math" panose="02040503050406030204" pitchFamily="18" charset="0"/>
                                  <a:ea typeface="Cambria Math"/>
                                </a:rPr>
                              </m:ctrlPr>
                            </m:accPr>
                            <m:e>
                              <m:r>
                                <m:rPr>
                                  <m:sty m:val="p"/>
                                </m:rPr>
                                <a:rPr lang="es-AR" sz="1800">
                                  <a:latin typeface="Cambria Math"/>
                                  <a:ea typeface="Cambria Math"/>
                                </a:rPr>
                                <m:t>L</m:t>
                              </m:r>
                            </m:e>
                          </m:acc>
                        </m:e>
                        <m:sub>
                          <m:r>
                            <m:rPr>
                              <m:sty m:val="p"/>
                            </m:rPr>
                            <a:rPr lang="es-AR" sz="1800">
                              <a:latin typeface="Cambria Math"/>
                              <a:ea typeface="Cambria Math"/>
                            </a:rPr>
                            <m:t>Total</m:t>
                          </m:r>
                        </m:sub>
                      </m:sSub>
                      <m:r>
                        <a:rPr lang="es-AR" sz="1800">
                          <a:latin typeface="Cambria Math"/>
                          <a:ea typeface="Cambria Math"/>
                        </a:rPr>
                        <m:t>=</m:t>
                      </m:r>
                      <m:d>
                        <m:dPr>
                          <m:ctrlPr>
                            <a:rPr lang="es-AR" sz="1800" b="0" i="1" smtClean="0">
                              <a:latin typeface="Cambria Math" panose="02040503050406030204" pitchFamily="18" charset="0"/>
                              <a:ea typeface="Cambria Math"/>
                            </a:rPr>
                          </m:ctrlPr>
                        </m:dPr>
                        <m:e>
                          <m:sSup>
                            <m:sSupPr>
                              <m:ctrlPr>
                                <a:rPr lang="es-AR" sz="1800" i="1">
                                  <a:latin typeface="Cambria Math" panose="02040503050406030204" pitchFamily="18" charset="0"/>
                                  <a:ea typeface="Cambria Math"/>
                                </a:rPr>
                              </m:ctrlPr>
                            </m:sSupPr>
                            <m:e>
                              <m:sSubSup>
                                <m:sSubSupPr>
                                  <m:ctrlPr>
                                    <a:rPr lang="es-AR" sz="1800" i="1">
                                      <a:latin typeface="Cambria Math" panose="02040503050406030204" pitchFamily="18" charset="0"/>
                                      <a:ea typeface="Cambria Math"/>
                                    </a:rPr>
                                  </m:ctrlPr>
                                </m:sSubSupPr>
                                <m:e>
                                  <m:r>
                                    <m:rPr>
                                      <m:sty m:val="p"/>
                                    </m:rPr>
                                    <a:rPr lang="es-AR" sz="1800">
                                      <a:latin typeface="Cambria Math"/>
                                      <a:ea typeface="Cambria Math"/>
                                    </a:rPr>
                                    <m:t>r</m:t>
                                  </m:r>
                                </m:e>
                                <m:sub>
                                  <m:r>
                                    <a:rPr lang="es-AR" sz="1800">
                                      <a:latin typeface="Cambria Math"/>
                                      <a:ea typeface="Cambria Math"/>
                                    </a:rPr>
                                    <m:t>1</m:t>
                                  </m:r>
                                </m:sub>
                                <m:sup/>
                              </m:sSubSup>
                            </m:e>
                            <m:sup>
                              <m:r>
                                <a:rPr lang="es-AR" sz="1800">
                                  <a:latin typeface="Cambria Math"/>
                                  <a:ea typeface="Cambria Math"/>
                                </a:rPr>
                                <m:t>2</m:t>
                              </m:r>
                            </m:sup>
                          </m:sSup>
                          <m:r>
                            <a:rPr lang="es-AR" sz="1800">
                              <a:latin typeface="Cambria Math"/>
                              <a:ea typeface="Cambria Math"/>
                            </a:rPr>
                            <m:t>∗</m:t>
                          </m:r>
                          <m:sSub>
                            <m:sSubPr>
                              <m:ctrlPr>
                                <a:rPr lang="es-AR" sz="1800" i="1">
                                  <a:latin typeface="Cambria Math" panose="02040503050406030204" pitchFamily="18" charset="0"/>
                                  <a:ea typeface="Cambria Math"/>
                                </a:rPr>
                              </m:ctrlPr>
                            </m:sSubPr>
                            <m:e>
                              <m:r>
                                <m:rPr>
                                  <m:sty m:val="p"/>
                                </m:rPr>
                                <a:rPr lang="es-AR" sz="1800">
                                  <a:latin typeface="Cambria Math"/>
                                  <a:ea typeface="Cambria Math"/>
                                </a:rPr>
                                <m:t>m</m:t>
                              </m:r>
                            </m:e>
                            <m:sub>
                              <m:r>
                                <a:rPr lang="es-AR" sz="1800">
                                  <a:latin typeface="Cambria Math"/>
                                  <a:ea typeface="Cambria Math"/>
                                </a:rPr>
                                <m:t>1</m:t>
                              </m:r>
                            </m:sub>
                          </m:sSub>
                          <m:r>
                            <a:rPr lang="es-AR" sz="1800">
                              <a:latin typeface="Cambria Math"/>
                              <a:ea typeface="Cambria Math"/>
                            </a:rPr>
                            <m:t>+</m:t>
                          </m:r>
                          <m:sSup>
                            <m:sSupPr>
                              <m:ctrlPr>
                                <a:rPr lang="es-AR" sz="1800" i="1">
                                  <a:latin typeface="Cambria Math" panose="02040503050406030204" pitchFamily="18" charset="0"/>
                                  <a:ea typeface="Cambria Math"/>
                                </a:rPr>
                              </m:ctrlPr>
                            </m:sSupPr>
                            <m:e>
                              <m:sSubSup>
                                <m:sSubSupPr>
                                  <m:ctrlPr>
                                    <a:rPr lang="es-AR" sz="1800" i="1">
                                      <a:latin typeface="Cambria Math" panose="02040503050406030204" pitchFamily="18" charset="0"/>
                                      <a:ea typeface="Cambria Math"/>
                                    </a:rPr>
                                  </m:ctrlPr>
                                </m:sSubSupPr>
                                <m:e>
                                  <m:r>
                                    <m:rPr>
                                      <m:sty m:val="p"/>
                                    </m:rPr>
                                    <a:rPr lang="es-AR" sz="1800">
                                      <a:latin typeface="Cambria Math"/>
                                      <a:ea typeface="Cambria Math"/>
                                    </a:rPr>
                                    <m:t>r</m:t>
                                  </m:r>
                                </m:e>
                                <m:sub>
                                  <m:r>
                                    <a:rPr lang="es-AR" sz="1800">
                                      <a:latin typeface="Cambria Math"/>
                                      <a:ea typeface="Cambria Math"/>
                                    </a:rPr>
                                    <m:t>2</m:t>
                                  </m:r>
                                </m:sub>
                                <m:sup/>
                              </m:sSubSup>
                            </m:e>
                            <m:sup>
                              <m:r>
                                <a:rPr lang="es-AR" sz="1800">
                                  <a:latin typeface="Cambria Math"/>
                                  <a:ea typeface="Cambria Math"/>
                                </a:rPr>
                                <m:t>2</m:t>
                              </m:r>
                            </m:sup>
                          </m:sSup>
                          <m:r>
                            <a:rPr lang="es-AR" sz="1800">
                              <a:latin typeface="Cambria Math"/>
                              <a:ea typeface="Cambria Math"/>
                            </a:rPr>
                            <m:t>∗</m:t>
                          </m:r>
                          <m:sSub>
                            <m:sSubPr>
                              <m:ctrlPr>
                                <a:rPr lang="es-AR" sz="1800" i="1">
                                  <a:latin typeface="Cambria Math" panose="02040503050406030204" pitchFamily="18" charset="0"/>
                                  <a:ea typeface="Cambria Math"/>
                                </a:rPr>
                              </m:ctrlPr>
                            </m:sSubPr>
                            <m:e>
                              <m:r>
                                <m:rPr>
                                  <m:sty m:val="p"/>
                                </m:rPr>
                                <a:rPr lang="es-AR" sz="1800">
                                  <a:latin typeface="Cambria Math"/>
                                  <a:ea typeface="Cambria Math"/>
                                </a:rPr>
                                <m:t>m</m:t>
                              </m:r>
                            </m:e>
                            <m:sub>
                              <m:r>
                                <a:rPr lang="es-AR" sz="1800">
                                  <a:latin typeface="Cambria Math"/>
                                  <a:ea typeface="Cambria Math"/>
                                </a:rPr>
                                <m:t>2</m:t>
                              </m:r>
                            </m:sub>
                          </m:sSub>
                          <m:r>
                            <a:rPr lang="es-AR" sz="1800">
                              <a:latin typeface="Cambria Math"/>
                              <a:ea typeface="Cambria Math"/>
                            </a:rPr>
                            <m:t>+…+</m:t>
                          </m:r>
                          <m:sSup>
                            <m:sSupPr>
                              <m:ctrlPr>
                                <a:rPr lang="es-AR" sz="1800" i="1">
                                  <a:latin typeface="Cambria Math" panose="02040503050406030204" pitchFamily="18" charset="0"/>
                                  <a:ea typeface="Cambria Math"/>
                                </a:rPr>
                              </m:ctrlPr>
                            </m:sSupPr>
                            <m:e>
                              <m:sSubSup>
                                <m:sSubSupPr>
                                  <m:ctrlPr>
                                    <a:rPr lang="es-AR" sz="1800" i="1">
                                      <a:latin typeface="Cambria Math" panose="02040503050406030204" pitchFamily="18" charset="0"/>
                                      <a:ea typeface="Cambria Math"/>
                                    </a:rPr>
                                  </m:ctrlPr>
                                </m:sSubSupPr>
                                <m:e>
                                  <m:r>
                                    <m:rPr>
                                      <m:sty m:val="p"/>
                                    </m:rPr>
                                    <a:rPr lang="es-AR" sz="1800">
                                      <a:latin typeface="Cambria Math"/>
                                      <a:ea typeface="Cambria Math"/>
                                    </a:rPr>
                                    <m:t>r</m:t>
                                  </m:r>
                                </m:e>
                                <m:sub>
                                  <m:r>
                                    <m:rPr>
                                      <m:sty m:val="p"/>
                                    </m:rPr>
                                    <a:rPr lang="es-AR" sz="1800">
                                      <a:latin typeface="Cambria Math"/>
                                      <a:ea typeface="Cambria Math"/>
                                    </a:rPr>
                                    <m:t>n</m:t>
                                  </m:r>
                                </m:sub>
                                <m:sup/>
                              </m:sSubSup>
                            </m:e>
                            <m:sup>
                              <m:r>
                                <a:rPr lang="es-AR" sz="1800">
                                  <a:latin typeface="Cambria Math"/>
                                  <a:ea typeface="Cambria Math"/>
                                </a:rPr>
                                <m:t>2</m:t>
                              </m:r>
                            </m:sup>
                          </m:sSup>
                          <m:r>
                            <a:rPr lang="es-AR" sz="1800">
                              <a:latin typeface="Cambria Math"/>
                              <a:ea typeface="Cambria Math"/>
                            </a:rPr>
                            <m:t>∗</m:t>
                          </m:r>
                          <m:sSub>
                            <m:sSubPr>
                              <m:ctrlPr>
                                <a:rPr lang="es-AR" sz="1800" i="1">
                                  <a:latin typeface="Cambria Math" panose="02040503050406030204" pitchFamily="18" charset="0"/>
                                  <a:ea typeface="Cambria Math"/>
                                </a:rPr>
                              </m:ctrlPr>
                            </m:sSubPr>
                            <m:e>
                              <m:r>
                                <m:rPr>
                                  <m:sty m:val="p"/>
                                </m:rPr>
                                <a:rPr lang="es-AR" sz="1800">
                                  <a:latin typeface="Cambria Math"/>
                                  <a:ea typeface="Cambria Math"/>
                                </a:rPr>
                                <m:t>m</m:t>
                              </m:r>
                            </m:e>
                            <m:sub>
                              <m:r>
                                <m:rPr>
                                  <m:sty m:val="p"/>
                                </m:rPr>
                                <a:rPr lang="es-AR" sz="1800">
                                  <a:latin typeface="Cambria Math"/>
                                  <a:ea typeface="Cambria Math"/>
                                </a:rPr>
                                <m:t>n</m:t>
                              </m:r>
                            </m:sub>
                          </m:sSub>
                        </m:e>
                      </m:d>
                      <m:r>
                        <a:rPr lang="es-AR" sz="1800">
                          <a:latin typeface="Cambria Math"/>
                          <a:ea typeface="Cambria Math"/>
                        </a:rPr>
                        <m:t>∗</m:t>
                      </m:r>
                      <m:r>
                        <m:rPr>
                          <m:sty m:val="p"/>
                        </m:rPr>
                        <a:rPr lang="el-GR" sz="1800" i="1" smtClean="0">
                          <a:latin typeface="Cambria Math"/>
                          <a:ea typeface="Cambria Math"/>
                        </a:rPr>
                        <m:t>ω</m:t>
                      </m:r>
                      <m:r>
                        <a:rPr lang="es-AR" sz="1800" b="0" i="1" smtClean="0">
                          <a:latin typeface="Cambria Math"/>
                          <a:ea typeface="Cambria Math"/>
                        </a:rPr>
                        <m:t>=</m:t>
                      </m:r>
                      <m:d>
                        <m:dPr>
                          <m:ctrlPr>
                            <a:rPr lang="es-AR" sz="1800" b="0" i="1" smtClean="0">
                              <a:latin typeface="Cambria Math" panose="02040503050406030204" pitchFamily="18" charset="0"/>
                              <a:ea typeface="Cambria Math"/>
                            </a:rPr>
                          </m:ctrlPr>
                        </m:dPr>
                        <m:e>
                          <m:nary>
                            <m:naryPr>
                              <m:chr m:val="∑"/>
                              <m:subHide m:val="on"/>
                              <m:supHide m:val="on"/>
                              <m:ctrlPr>
                                <a:rPr lang="es-ES" sz="1800" i="1">
                                  <a:latin typeface="Cambria Math" panose="02040503050406030204" pitchFamily="18" charset="0"/>
                                </a:rPr>
                              </m:ctrlPr>
                            </m:naryPr>
                            <m:sub/>
                            <m:sup/>
                            <m:e>
                              <m:sSup>
                                <m:sSupPr>
                                  <m:ctrlPr>
                                    <a:rPr lang="es-AR" sz="1800" i="1">
                                      <a:latin typeface="Cambria Math" panose="02040503050406030204" pitchFamily="18" charset="0"/>
                                      <a:ea typeface="Cambria Math"/>
                                    </a:rPr>
                                  </m:ctrlPr>
                                </m:sSupPr>
                                <m:e>
                                  <m:sSubSup>
                                    <m:sSubSupPr>
                                      <m:ctrlPr>
                                        <a:rPr lang="es-AR" sz="1800" i="1">
                                          <a:latin typeface="Cambria Math" panose="02040503050406030204" pitchFamily="18" charset="0"/>
                                          <a:ea typeface="Cambria Math"/>
                                        </a:rPr>
                                      </m:ctrlPr>
                                    </m:sSubSupPr>
                                    <m:e>
                                      <m:r>
                                        <m:rPr>
                                          <m:sty m:val="p"/>
                                        </m:rPr>
                                        <a:rPr lang="es-AR" sz="1800">
                                          <a:latin typeface="Cambria Math"/>
                                          <a:ea typeface="Cambria Math"/>
                                        </a:rPr>
                                        <m:t>r</m:t>
                                      </m:r>
                                    </m:e>
                                    <m:sub>
                                      <m:r>
                                        <m:rPr>
                                          <m:sty m:val="p"/>
                                        </m:rPr>
                                        <a:rPr lang="es-AR" sz="1800" b="0" i="0" smtClean="0">
                                          <a:latin typeface="Cambria Math"/>
                                          <a:ea typeface="Cambria Math"/>
                                        </a:rPr>
                                        <m:t>i</m:t>
                                      </m:r>
                                    </m:sub>
                                    <m:sup/>
                                  </m:sSubSup>
                                </m:e>
                                <m:sup>
                                  <m:r>
                                    <a:rPr lang="es-AR" sz="1800">
                                      <a:latin typeface="Cambria Math"/>
                                      <a:ea typeface="Cambria Math"/>
                                    </a:rPr>
                                    <m:t>2</m:t>
                                  </m:r>
                                </m:sup>
                              </m:sSup>
                              <m:r>
                                <a:rPr lang="es-AR" sz="1800">
                                  <a:latin typeface="Cambria Math"/>
                                  <a:ea typeface="Cambria Math"/>
                                </a:rPr>
                                <m:t>∗</m:t>
                              </m:r>
                              <m:sSub>
                                <m:sSubPr>
                                  <m:ctrlPr>
                                    <a:rPr lang="es-AR" sz="1800" i="1">
                                      <a:latin typeface="Cambria Math" panose="02040503050406030204" pitchFamily="18" charset="0"/>
                                      <a:ea typeface="Cambria Math"/>
                                    </a:rPr>
                                  </m:ctrlPr>
                                </m:sSubPr>
                                <m:e>
                                  <m:r>
                                    <m:rPr>
                                      <m:sty m:val="p"/>
                                    </m:rPr>
                                    <a:rPr lang="es-AR" sz="1800">
                                      <a:latin typeface="Cambria Math"/>
                                      <a:ea typeface="Cambria Math"/>
                                    </a:rPr>
                                    <m:t>m</m:t>
                                  </m:r>
                                </m:e>
                                <m:sub>
                                  <m:r>
                                    <m:rPr>
                                      <m:sty m:val="p"/>
                                    </m:rPr>
                                    <a:rPr lang="es-AR" sz="1800" b="0" i="0" smtClean="0">
                                      <a:latin typeface="Cambria Math"/>
                                      <a:ea typeface="Cambria Math"/>
                                    </a:rPr>
                                    <m:t>i</m:t>
                                  </m:r>
                                </m:sub>
                              </m:sSub>
                            </m:e>
                          </m:nary>
                        </m:e>
                      </m:d>
                      <m:r>
                        <a:rPr lang="es-AR" sz="1800" b="0" i="1" smtClean="0">
                          <a:latin typeface="Cambria Math"/>
                        </a:rPr>
                        <m:t>∗</m:t>
                      </m:r>
                      <m:r>
                        <a:rPr lang="es-AR" sz="1800" b="0" i="1" smtClean="0">
                          <a:latin typeface="Cambria Math"/>
                          <a:ea typeface="Cambria Math"/>
                        </a:rPr>
                        <m:t>𝜔</m:t>
                      </m:r>
                    </m:oMath>
                  </m:oMathPara>
                </a14:m>
                <a:endParaRPr lang="es-ES" sz="1800" dirty="0"/>
              </a:p>
              <a:p>
                <a:r>
                  <a:rPr lang="es-ES" sz="1800" dirty="0"/>
                  <a:t>Donde al producto </a:t>
                </a:r>
                <a14:m>
                  <m:oMath xmlns:m="http://schemas.openxmlformats.org/officeDocument/2006/math">
                    <m:sSup>
                      <m:sSupPr>
                        <m:ctrlPr>
                          <a:rPr lang="es-AR" sz="1800" b="1" i="1" smtClean="0">
                            <a:solidFill>
                              <a:srgbClr val="FF0000"/>
                            </a:solidFill>
                            <a:latin typeface="Cambria Math" panose="02040503050406030204" pitchFamily="18" charset="0"/>
                            <a:ea typeface="Cambria Math"/>
                          </a:rPr>
                        </m:ctrlPr>
                      </m:sSupPr>
                      <m:e>
                        <m:r>
                          <a:rPr lang="es-AR" sz="1800" b="1" i="1">
                            <a:solidFill>
                              <a:srgbClr val="FF0000"/>
                            </a:solidFill>
                            <a:latin typeface="Cambria Math"/>
                            <a:ea typeface="Cambria Math"/>
                          </a:rPr>
                          <m:t>𝒓</m:t>
                        </m:r>
                      </m:e>
                      <m:sup>
                        <m:r>
                          <a:rPr lang="es-AR" sz="1800" b="1" i="1">
                            <a:solidFill>
                              <a:srgbClr val="FF0000"/>
                            </a:solidFill>
                            <a:latin typeface="Cambria Math"/>
                            <a:ea typeface="Cambria Math"/>
                          </a:rPr>
                          <m:t>𝟐</m:t>
                        </m:r>
                      </m:sup>
                    </m:sSup>
                    <m:r>
                      <a:rPr lang="es-AR" sz="1800" b="1" i="1" smtClean="0">
                        <a:solidFill>
                          <a:srgbClr val="FF0000"/>
                        </a:solidFill>
                        <a:latin typeface="Cambria Math"/>
                        <a:ea typeface="Cambria Math"/>
                      </a:rPr>
                      <m:t>∗</m:t>
                    </m:r>
                    <m:r>
                      <a:rPr lang="es-AR" sz="1800" b="1" i="1" smtClean="0">
                        <a:solidFill>
                          <a:srgbClr val="FF0000"/>
                        </a:solidFill>
                        <a:latin typeface="Cambria Math"/>
                        <a:ea typeface="Cambria Math"/>
                      </a:rPr>
                      <m:t>𝒎</m:t>
                    </m:r>
                  </m:oMath>
                </a14:m>
                <a:r>
                  <a:rPr lang="es-ES" sz="1800" b="1" dirty="0">
                    <a:solidFill>
                      <a:srgbClr val="FF0000"/>
                    </a:solidFill>
                  </a:rPr>
                  <a:t> </a:t>
                </a:r>
                <a:r>
                  <a:rPr lang="es-ES" sz="1800" dirty="0"/>
                  <a:t>se lo denomina </a:t>
                </a:r>
                <a:r>
                  <a:rPr lang="es-ES" sz="1800" b="1" dirty="0">
                    <a:solidFill>
                      <a:srgbClr val="FF0000"/>
                    </a:solidFill>
                  </a:rPr>
                  <a:t>Momento de Inercia (I) </a:t>
                </a:r>
                <a:r>
                  <a:rPr lang="es-ES" sz="1800" dirty="0"/>
                  <a:t>de la partícula “m” con respecto a un eje.</a:t>
                </a:r>
              </a:p>
              <a:p>
                <a:pPr marL="0" indent="0">
                  <a:buNone/>
                </a:pPr>
                <a:endParaRPr lang="es-E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590800"/>
                <a:ext cx="8229600" cy="3682463"/>
              </a:xfrm>
              <a:blipFill rotWithShape="1">
                <a:blip r:embed="rId3"/>
                <a:stretch>
                  <a:fillRect l="-444" t="-993"/>
                </a:stretch>
              </a:blipFill>
            </p:spPr>
            <p:txBody>
              <a:bodyPr/>
              <a:lstStyle/>
              <a:p>
                <a:r>
                  <a:rPr lang="es-AR">
                    <a:noFill/>
                  </a:rPr>
                  <a:t> </a:t>
                </a:r>
              </a:p>
            </p:txBody>
          </p:sp>
        </mc:Fallback>
      </mc:AlternateContent>
      <p:sp>
        <p:nvSpPr>
          <p:cNvPr id="35" name="Content Placeholder 2"/>
          <p:cNvSpPr txBox="1">
            <a:spLocks/>
          </p:cNvSpPr>
          <p:nvPr/>
        </p:nvSpPr>
        <p:spPr>
          <a:xfrm>
            <a:off x="457199" y="1600200"/>
            <a:ext cx="5051425"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ES" sz="1800" dirty="0"/>
              <a:t>Quisiéramos encontrar una ecuación para la Dinámica Rotacional (EC 2) que sea de similares características a la de la Dinámica Lineal (EC 1)</a:t>
            </a:r>
          </a:p>
        </p:txBody>
      </p:sp>
      <mc:AlternateContent xmlns:mc="http://schemas.openxmlformats.org/markup-compatibility/2006" xmlns:a14="http://schemas.microsoft.com/office/drawing/2010/main">
        <mc:Choice Requires="a14">
          <p:sp>
            <p:nvSpPr>
              <p:cNvPr id="37" name="36 Rectángulo"/>
              <p:cNvSpPr/>
              <p:nvPr/>
            </p:nvSpPr>
            <p:spPr>
              <a:xfrm>
                <a:off x="5638800" y="1600200"/>
                <a:ext cx="3048000" cy="543867"/>
              </a:xfrm>
              <a:prstGeom prst="rect">
                <a:avLst/>
              </a:prstGeom>
            </p:spPr>
            <p:txBody>
              <a:bodyPr wrap="square">
                <a:spAutoFit/>
              </a:bodyPr>
              <a:lstStyle/>
              <a:p>
                <a14:m>
                  <m:oMath xmlns:m="http://schemas.openxmlformats.org/officeDocument/2006/math">
                    <m:nary>
                      <m:naryPr>
                        <m:chr m:val="∑"/>
                        <m:subHide m:val="on"/>
                        <m:supHide m:val="on"/>
                        <m:ctrlPr>
                          <a:rPr lang="es-ES" i="1" smtClean="0">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b="0" i="0" smtClean="0">
                                <a:latin typeface="Cambria Math"/>
                              </a:rPr>
                              <m:t>F</m:t>
                            </m:r>
                          </m:e>
                        </m:acc>
                      </m:e>
                    </m:nary>
                    <m:r>
                      <a:rPr lang="es-AR" i="1">
                        <a:latin typeface="Cambria Math"/>
                      </a:rPr>
                      <m:t>=</m:t>
                    </m:r>
                    <m:f>
                      <m:fPr>
                        <m:ctrlPr>
                          <a:rPr lang="es-AR" i="1">
                            <a:latin typeface="Cambria Math" panose="02040503050406030204" pitchFamily="18" charset="0"/>
                            <a:ea typeface="Cambria Math"/>
                          </a:rPr>
                        </m:ctrlPr>
                      </m:fPr>
                      <m:num>
                        <m:r>
                          <a:rPr lang="es-AR" i="1">
                            <a:latin typeface="Cambria Math"/>
                            <a:ea typeface="Cambria Math"/>
                          </a:rPr>
                          <m:t>𝑑</m:t>
                        </m:r>
                        <m:acc>
                          <m:accPr>
                            <m:chr m:val="⃗"/>
                            <m:ctrlPr>
                              <a:rPr lang="es-AR" i="1">
                                <a:latin typeface="Cambria Math" panose="02040503050406030204" pitchFamily="18" charset="0"/>
                                <a:ea typeface="Cambria Math"/>
                              </a:rPr>
                            </m:ctrlPr>
                          </m:accPr>
                          <m:e>
                            <m:r>
                              <m:rPr>
                                <m:sty m:val="p"/>
                              </m:rPr>
                              <a:rPr lang="es-AR" b="0" i="0" smtClean="0">
                                <a:latin typeface="Cambria Math"/>
                                <a:ea typeface="Cambria Math"/>
                              </a:rPr>
                              <m:t>P</m:t>
                            </m:r>
                          </m:e>
                        </m:acc>
                      </m:num>
                      <m:den>
                        <m:r>
                          <a:rPr lang="es-AR" i="1">
                            <a:latin typeface="Cambria Math"/>
                            <a:ea typeface="Cambria Math"/>
                          </a:rPr>
                          <m:t>𝑑𝑡</m:t>
                        </m:r>
                      </m:den>
                    </m:f>
                    <m:r>
                      <a:rPr lang="es-AR">
                        <a:latin typeface="Cambria Math"/>
                        <a:ea typeface="Cambria Math"/>
                      </a:rPr>
                      <m:t>=</m:t>
                    </m:r>
                    <m:r>
                      <m:rPr>
                        <m:sty m:val="p"/>
                      </m:rPr>
                      <a:rPr lang="es-AR" b="0" i="0" smtClean="0">
                        <a:latin typeface="Cambria Math"/>
                        <a:ea typeface="Cambria Math"/>
                      </a:rPr>
                      <m:t>m</m:t>
                    </m:r>
                    <m:r>
                      <a:rPr lang="es-AR" b="0" i="0" smtClean="0">
                        <a:latin typeface="Cambria Math"/>
                        <a:ea typeface="Cambria Math"/>
                      </a:rPr>
                      <m:t>∗</m:t>
                    </m:r>
                    <m:r>
                      <m:rPr>
                        <m:sty m:val="p"/>
                      </m:rPr>
                      <a:rPr lang="es-AR" b="0" i="0" smtClean="0">
                        <a:latin typeface="Cambria Math"/>
                        <a:ea typeface="Cambria Math"/>
                      </a:rPr>
                      <m:t>a</m:t>
                    </m:r>
                    <m:r>
                      <a:rPr lang="es-AR" b="0" i="0" smtClean="0">
                        <a:latin typeface="Cambria Math"/>
                        <a:ea typeface="Cambria Math"/>
                      </a:rPr>
                      <m:t>      </m:t>
                    </m:r>
                    <m:d>
                      <m:dPr>
                        <m:ctrlPr>
                          <a:rPr lang="es-AR" b="0" i="1" smtClean="0">
                            <a:latin typeface="Cambria Math" panose="02040503050406030204" pitchFamily="18" charset="0"/>
                            <a:ea typeface="Cambria Math"/>
                          </a:rPr>
                        </m:ctrlPr>
                      </m:dPr>
                      <m:e>
                        <m:r>
                          <m:rPr>
                            <m:sty m:val="p"/>
                          </m:rPr>
                          <a:rPr lang="es-AR" b="0" i="0" smtClean="0">
                            <a:latin typeface="Cambria Math"/>
                            <a:ea typeface="Cambria Math"/>
                          </a:rPr>
                          <m:t>EC</m:t>
                        </m:r>
                        <m:r>
                          <a:rPr lang="es-AR" b="0" i="0" smtClean="0">
                            <a:latin typeface="Cambria Math"/>
                            <a:ea typeface="Cambria Math"/>
                          </a:rPr>
                          <m:t> 1</m:t>
                        </m:r>
                      </m:e>
                    </m:d>
                  </m:oMath>
                </a14:m>
                <a:r>
                  <a:rPr lang="es-ES" dirty="0"/>
                  <a:t> </a:t>
                </a:r>
              </a:p>
            </p:txBody>
          </p:sp>
        </mc:Choice>
        <mc:Fallback xmlns="">
          <p:sp>
            <p:nvSpPr>
              <p:cNvPr id="37" name="36 Rectángulo"/>
              <p:cNvSpPr>
                <a:spLocks noRot="1" noChangeAspect="1" noMove="1" noResize="1" noEditPoints="1" noAdjustHandles="1" noChangeArrowheads="1" noChangeShapeType="1" noTextEdit="1"/>
              </p:cNvSpPr>
              <p:nvPr/>
            </p:nvSpPr>
            <p:spPr>
              <a:xfrm>
                <a:off x="5638800" y="1600200"/>
                <a:ext cx="3048000" cy="543867"/>
              </a:xfrm>
              <a:prstGeom prst="rect">
                <a:avLst/>
              </a:prstGeom>
              <a:blipFill rotWithShape="1">
                <a:blip r:embed="rId4"/>
                <a:stretch>
                  <a:fillRect/>
                </a:stretch>
              </a:blipFill>
            </p:spPr>
            <p:txBody>
              <a:bodyPr/>
              <a:lstStyle/>
              <a:p>
                <a:r>
                  <a:rPr lang="es-AR">
                    <a:noFill/>
                  </a:rPr>
                  <a:t> </a:t>
                </a:r>
              </a:p>
            </p:txBody>
          </p:sp>
        </mc:Fallback>
      </mc:AlternateContent>
      <p:grpSp>
        <p:nvGrpSpPr>
          <p:cNvPr id="4" name="3 Grupo"/>
          <p:cNvGrpSpPr/>
          <p:nvPr/>
        </p:nvGrpSpPr>
        <p:grpSpPr>
          <a:xfrm>
            <a:off x="5629275" y="2133600"/>
            <a:ext cx="3048000" cy="543867"/>
            <a:chOff x="5638800" y="2286000"/>
            <a:chExt cx="3048000" cy="543867"/>
          </a:xfrm>
        </p:grpSpPr>
        <mc:AlternateContent xmlns:mc="http://schemas.openxmlformats.org/markup-compatibility/2006" xmlns:a14="http://schemas.microsoft.com/office/drawing/2010/main">
          <mc:Choice Requires="a14">
            <p:sp>
              <p:nvSpPr>
                <p:cNvPr id="36" name="35 Rectángulo"/>
                <p:cNvSpPr/>
                <p:nvPr/>
              </p:nvSpPr>
              <p:spPr>
                <a:xfrm>
                  <a:off x="5638800" y="2286000"/>
                  <a:ext cx="3048000" cy="543867"/>
                </a:xfrm>
                <a:prstGeom prst="rect">
                  <a:avLst/>
                </a:prstGeom>
              </p:spPr>
              <p:txBody>
                <a:bodyPr wrap="square">
                  <a:spAutoFit/>
                </a:bodyPr>
                <a:lstStyle/>
                <a:p>
                  <a14:m>
                    <m:oMath xmlns:m="http://schemas.openxmlformats.org/officeDocument/2006/math">
                      <m:nary>
                        <m:naryPr>
                          <m:chr m:val="∑"/>
                          <m:subHide m:val="on"/>
                          <m:supHide m:val="on"/>
                          <m:ctrlPr>
                            <a:rPr lang="es-ES" i="1" smtClean="0">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a:latin typeface="Cambria Math"/>
                                </a:rPr>
                                <m:t>M</m:t>
                              </m:r>
                            </m:e>
                          </m:acc>
                        </m:e>
                      </m:nary>
                      <m:r>
                        <a:rPr lang="es-AR" i="1">
                          <a:latin typeface="Cambria Math"/>
                        </a:rPr>
                        <m:t>=</m:t>
                      </m:r>
                      <m:f>
                        <m:fPr>
                          <m:ctrlPr>
                            <a:rPr lang="es-AR" i="1">
                              <a:latin typeface="Cambria Math" panose="02040503050406030204" pitchFamily="18" charset="0"/>
                              <a:ea typeface="Cambria Math"/>
                            </a:rPr>
                          </m:ctrlPr>
                        </m:fPr>
                        <m:num>
                          <m:r>
                            <a:rPr lang="es-AR" i="1">
                              <a:latin typeface="Cambria Math"/>
                              <a:ea typeface="Cambria Math"/>
                            </a:rPr>
                            <m:t>𝑑</m:t>
                          </m:r>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num>
                        <m:den>
                          <m:r>
                            <a:rPr lang="es-AR" i="1">
                              <a:latin typeface="Cambria Math"/>
                              <a:ea typeface="Cambria Math"/>
                            </a:rPr>
                            <m:t>𝑑𝑡</m:t>
                          </m:r>
                        </m:den>
                      </m:f>
                      <m:r>
                        <a:rPr lang="es-AR">
                          <a:latin typeface="Cambria Math"/>
                          <a:ea typeface="Cambria Math"/>
                        </a:rPr>
                        <m:t>=</m:t>
                      </m:r>
                      <m:r>
                        <a:rPr lang="es-AR" b="0" i="0" smtClean="0">
                          <a:latin typeface="Cambria Math"/>
                          <a:ea typeface="Cambria Math"/>
                        </a:rPr>
                        <m:t> </m:t>
                      </m:r>
                      <m:r>
                        <a:rPr lang="es-AR">
                          <a:latin typeface="Cambria Math"/>
                          <a:ea typeface="Cambria Math"/>
                        </a:rPr>
                        <m:t>              (</m:t>
                      </m:r>
                      <m:r>
                        <m:rPr>
                          <m:sty m:val="p"/>
                        </m:rPr>
                        <a:rPr lang="es-AR">
                          <a:latin typeface="Cambria Math"/>
                          <a:ea typeface="Cambria Math"/>
                        </a:rPr>
                        <m:t>EC</m:t>
                      </m:r>
                      <m:r>
                        <a:rPr lang="es-AR">
                          <a:latin typeface="Cambria Math"/>
                          <a:ea typeface="Cambria Math"/>
                        </a:rPr>
                        <m:t> 2)</m:t>
                      </m:r>
                    </m:oMath>
                  </a14:m>
                  <a:r>
                    <a:rPr lang="es-ES" dirty="0"/>
                    <a:t> </a:t>
                  </a:r>
                </a:p>
              </p:txBody>
            </p:sp>
          </mc:Choice>
          <mc:Fallback xmlns="">
            <p:sp>
              <p:nvSpPr>
                <p:cNvPr id="36" name="35 Rectángulo"/>
                <p:cNvSpPr>
                  <a:spLocks noRot="1" noChangeAspect="1" noMove="1" noResize="1" noEditPoints="1" noAdjustHandles="1" noChangeArrowheads="1" noChangeShapeType="1" noTextEdit="1"/>
                </p:cNvSpPr>
                <p:nvPr/>
              </p:nvSpPr>
              <p:spPr>
                <a:xfrm>
                  <a:off x="5638800" y="2286000"/>
                  <a:ext cx="3048000" cy="543867"/>
                </a:xfrm>
                <a:prstGeom prst="rect">
                  <a:avLst/>
                </a:prstGeom>
                <a:blipFill rotWithShape="1">
                  <a:blip r:embed="rId5"/>
                  <a:stretch>
                    <a:fillRect/>
                  </a:stretch>
                </a:blipFill>
              </p:spPr>
              <p:txBody>
                <a:bodyPr/>
                <a:lstStyle/>
                <a:p>
                  <a:r>
                    <a:rPr lang="es-AR">
                      <a:noFill/>
                    </a:rPr>
                    <a:t> </a:t>
                  </a:r>
                </a:p>
              </p:txBody>
            </p:sp>
          </mc:Fallback>
        </mc:AlternateContent>
        <p:sp>
          <p:nvSpPr>
            <p:cNvPr id="38" name="37 Elipse"/>
            <p:cNvSpPr/>
            <p:nvPr/>
          </p:nvSpPr>
          <p:spPr>
            <a:xfrm>
              <a:off x="6858000" y="2352675"/>
              <a:ext cx="762000" cy="47367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mc:AlternateContent xmlns:mc="http://schemas.openxmlformats.org/markup-compatibility/2006" xmlns:a14="http://schemas.microsoft.com/office/drawing/2010/main">
        <mc:Choice Requires="a14">
          <p:sp>
            <p:nvSpPr>
              <p:cNvPr id="5" name="4 Rectángulo"/>
              <p:cNvSpPr/>
              <p:nvPr/>
            </p:nvSpPr>
            <p:spPr>
              <a:xfrm>
                <a:off x="2057400" y="2898532"/>
                <a:ext cx="5181600" cy="402931"/>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acc>
                        <m:accPr>
                          <m:chr m:val="⃗"/>
                          <m:ctrlPr>
                            <a:rPr lang="es-AR" i="1">
                              <a:latin typeface="Cambria Math" panose="02040503050406030204" pitchFamily="18" charset="0"/>
                              <a:ea typeface="Cambria Math"/>
                            </a:rPr>
                          </m:ctrlPr>
                        </m:accPr>
                        <m:e>
                          <m:r>
                            <m:rPr>
                              <m:sty m:val="p"/>
                            </m:rPr>
                            <a:rPr lang="es-AR">
                              <a:latin typeface="Cambria Math"/>
                              <a:ea typeface="Cambria Math"/>
                            </a:rPr>
                            <m:t>L</m:t>
                          </m:r>
                        </m:e>
                      </m:acc>
                      <m:r>
                        <a:rPr lang="es-AR">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r</m:t>
                          </m:r>
                        </m:e>
                      </m:acc>
                      <m:r>
                        <a:rPr lang="es-AR">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P</m:t>
                          </m:r>
                        </m:e>
                      </m:acc>
                      <m:r>
                        <a:rPr lang="es-AR">
                          <a:latin typeface="Cambria Math"/>
                          <a:ea typeface="Cambria Math"/>
                        </a:rPr>
                        <m:t>=</m:t>
                      </m:r>
                      <m:r>
                        <m:rPr>
                          <m:sty m:val="p"/>
                        </m:rPr>
                        <a:rPr lang="es-AR">
                          <a:latin typeface="Cambria Math"/>
                          <a:ea typeface="Cambria Math"/>
                        </a:rPr>
                        <m:t>r</m:t>
                      </m:r>
                      <m:r>
                        <a:rPr lang="es-AR">
                          <a:latin typeface="Cambria Math"/>
                          <a:ea typeface="Cambria Math"/>
                        </a:rPr>
                        <m:t>∗</m:t>
                      </m:r>
                      <m:r>
                        <m:rPr>
                          <m:sty m:val="p"/>
                        </m:rPr>
                        <a:rPr lang="es-AR">
                          <a:latin typeface="Cambria Math"/>
                          <a:ea typeface="Cambria Math"/>
                        </a:rPr>
                        <m:t>m</m:t>
                      </m:r>
                      <m:r>
                        <a:rPr lang="es-AR">
                          <a:latin typeface="Cambria Math"/>
                          <a:ea typeface="Cambria Math"/>
                        </a:rPr>
                        <m:t>∗</m:t>
                      </m:r>
                      <m:r>
                        <m:rPr>
                          <m:sty m:val="p"/>
                        </m:rPr>
                        <a:rPr lang="es-AR">
                          <a:latin typeface="Cambria Math"/>
                          <a:ea typeface="Cambria Math"/>
                        </a:rPr>
                        <m:t>v</m:t>
                      </m:r>
                      <m:r>
                        <a:rPr lang="es-AR">
                          <a:latin typeface="Cambria Math"/>
                          <a:ea typeface="Cambria Math"/>
                        </a:rPr>
                        <m:t>=</m:t>
                      </m:r>
                      <m:r>
                        <m:rPr>
                          <m:sty m:val="p"/>
                        </m:rPr>
                        <a:rPr lang="es-AR">
                          <a:latin typeface="Cambria Math"/>
                          <a:ea typeface="Cambria Math"/>
                        </a:rPr>
                        <m:t>r</m:t>
                      </m:r>
                      <m:r>
                        <a:rPr lang="es-AR">
                          <a:latin typeface="Cambria Math"/>
                          <a:ea typeface="Cambria Math"/>
                        </a:rPr>
                        <m:t>∗</m:t>
                      </m:r>
                      <m:r>
                        <m:rPr>
                          <m:sty m:val="p"/>
                        </m:rPr>
                        <a:rPr lang="es-AR">
                          <a:latin typeface="Cambria Math"/>
                          <a:ea typeface="Cambria Math"/>
                        </a:rPr>
                        <m:t>m</m:t>
                      </m:r>
                      <m:r>
                        <a:rPr lang="es-AR">
                          <a:latin typeface="Cambria Math"/>
                          <a:ea typeface="Cambria Math"/>
                        </a:rPr>
                        <m:t>∗</m:t>
                      </m:r>
                      <m:d>
                        <m:dPr>
                          <m:ctrlPr>
                            <a:rPr lang="es-AR" i="1">
                              <a:latin typeface="Cambria Math" panose="02040503050406030204" pitchFamily="18" charset="0"/>
                              <a:ea typeface="Cambria Math"/>
                            </a:rPr>
                          </m:ctrlPr>
                        </m:dPr>
                        <m:e>
                          <m:r>
                            <m:rPr>
                              <m:sty m:val="p"/>
                            </m:rPr>
                            <a:rPr lang="el-GR" i="1">
                              <a:latin typeface="Cambria Math"/>
                              <a:ea typeface="Cambria Math"/>
                            </a:rPr>
                            <m:t>ω</m:t>
                          </m:r>
                          <m:r>
                            <a:rPr lang="es-AR">
                              <a:latin typeface="Cambria Math"/>
                              <a:ea typeface="Cambria Math"/>
                            </a:rPr>
                            <m:t>∗</m:t>
                          </m:r>
                          <m:r>
                            <m:rPr>
                              <m:sty m:val="p"/>
                            </m:rPr>
                            <a:rPr lang="es-AR">
                              <a:latin typeface="Cambria Math"/>
                              <a:ea typeface="Cambria Math"/>
                            </a:rPr>
                            <m:t>r</m:t>
                          </m:r>
                        </m:e>
                      </m:d>
                      <m:r>
                        <a:rPr lang="es-AR">
                          <a:latin typeface="Cambria Math"/>
                          <a:ea typeface="Cambria Math"/>
                        </a:rPr>
                        <m:t>=</m:t>
                      </m:r>
                      <m:sSup>
                        <m:sSupPr>
                          <m:ctrlPr>
                            <a:rPr lang="es-AR" i="1">
                              <a:latin typeface="Cambria Math" panose="02040503050406030204" pitchFamily="18" charset="0"/>
                              <a:ea typeface="Cambria Math"/>
                            </a:rPr>
                          </m:ctrlPr>
                        </m:sSupPr>
                        <m:e>
                          <m:r>
                            <a:rPr lang="es-AR" i="1">
                              <a:latin typeface="Cambria Math"/>
                              <a:ea typeface="Cambria Math"/>
                            </a:rPr>
                            <m:t>𝑟</m:t>
                          </m:r>
                        </m:e>
                        <m:sup>
                          <m:r>
                            <a:rPr lang="es-AR" i="1">
                              <a:latin typeface="Cambria Math"/>
                              <a:ea typeface="Cambria Math"/>
                            </a:rPr>
                            <m:t>2</m:t>
                          </m:r>
                        </m:sup>
                      </m:sSup>
                      <m:r>
                        <a:rPr lang="es-AR" i="1">
                          <a:latin typeface="Cambria Math"/>
                          <a:ea typeface="Cambria Math"/>
                        </a:rPr>
                        <m:t>∗</m:t>
                      </m:r>
                      <m:r>
                        <a:rPr lang="es-AR" i="1">
                          <a:latin typeface="Cambria Math"/>
                          <a:ea typeface="Cambria Math"/>
                        </a:rPr>
                        <m:t>𝑚</m:t>
                      </m:r>
                      <m:r>
                        <a:rPr lang="es-AR" i="1">
                          <a:latin typeface="Cambria Math"/>
                          <a:ea typeface="Cambria Math"/>
                        </a:rPr>
                        <m:t>∗</m:t>
                      </m:r>
                      <m:r>
                        <a:rPr lang="es-AR" i="1">
                          <a:latin typeface="Cambria Math"/>
                          <a:ea typeface="Cambria Math"/>
                        </a:rPr>
                        <m:t>𝜔</m:t>
                      </m:r>
                    </m:oMath>
                  </m:oMathPara>
                </a14:m>
                <a:endParaRPr lang="es-ES" dirty="0">
                  <a:latin typeface="Cambria Math"/>
                </a:endParaRPr>
              </a:p>
            </p:txBody>
          </p:sp>
        </mc:Choice>
        <mc:Fallback xmlns="">
          <p:sp>
            <p:nvSpPr>
              <p:cNvPr id="5" name="4 Rectángulo"/>
              <p:cNvSpPr>
                <a:spLocks noRot="1" noChangeAspect="1" noMove="1" noResize="1" noEditPoints="1" noAdjustHandles="1" noChangeArrowheads="1" noChangeShapeType="1" noTextEdit="1"/>
              </p:cNvSpPr>
              <p:nvPr/>
            </p:nvSpPr>
            <p:spPr>
              <a:xfrm>
                <a:off x="2057400" y="2898532"/>
                <a:ext cx="5181600" cy="402931"/>
              </a:xfrm>
              <a:prstGeom prst="rect">
                <a:avLst/>
              </a:prstGeom>
              <a:blipFill rotWithShape="1">
                <a:blip r:embed="rId6"/>
                <a:stretch>
                  <a:fillRect t="-1044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10 Rectángulo"/>
              <p:cNvSpPr/>
              <p:nvPr/>
            </p:nvSpPr>
            <p:spPr>
              <a:xfrm>
                <a:off x="1447800" y="5206463"/>
                <a:ext cx="6324600" cy="543867"/>
              </a:xfrm>
              <a:prstGeom prst="rect">
                <a:avLst/>
              </a:prstGeom>
            </p:spPr>
            <p:txBody>
              <a:bodyPr wrap="square">
                <a:spAutoFit/>
              </a:bodyPr>
              <a:lstStyle/>
              <a:p>
                <a:pPr algn="just"/>
                <a14:m>
                  <m:oMath xmlns:m="http://schemas.openxmlformats.org/officeDocument/2006/math">
                    <m:sSub>
                      <m:sSubPr>
                        <m:ctrlPr>
                          <a:rPr lang="es-AR" i="1" smtClean="0">
                            <a:latin typeface="Cambria Math" panose="02040503050406030204" pitchFamily="18" charset="0"/>
                            <a:ea typeface="Cambria Math"/>
                          </a:rPr>
                        </m:ctrlPr>
                      </m:sSubPr>
                      <m:e>
                        <m:acc>
                          <m:accPr>
                            <m:chr m:val="⃗"/>
                            <m:ctrlPr>
                              <a:rPr lang="es-AR" i="1">
                                <a:latin typeface="Cambria Math" panose="02040503050406030204" pitchFamily="18" charset="0"/>
                                <a:ea typeface="Cambria Math"/>
                              </a:rPr>
                            </m:ctrlPr>
                          </m:accPr>
                          <m:e>
                            <m:r>
                              <m:rPr>
                                <m:sty m:val="p"/>
                              </m:rPr>
                              <a:rPr lang="es-AR" i="0">
                                <a:latin typeface="Cambria Math"/>
                                <a:ea typeface="Cambria Math"/>
                              </a:rPr>
                              <m:t>L</m:t>
                            </m:r>
                          </m:e>
                        </m:acc>
                      </m:e>
                      <m:sub>
                        <m:r>
                          <m:rPr>
                            <m:sty m:val="p"/>
                          </m:rPr>
                          <a:rPr lang="es-AR" b="0" i="0" smtClean="0">
                            <a:latin typeface="Cambria Math"/>
                            <a:ea typeface="Cambria Math"/>
                          </a:rPr>
                          <m:t>o</m:t>
                        </m:r>
                      </m:sub>
                    </m:sSub>
                    <m:r>
                      <a:rPr lang="es-AR" i="0">
                        <a:latin typeface="Cambria Math"/>
                        <a:ea typeface="Cambria Math"/>
                      </a:rPr>
                      <m:t>=</m:t>
                    </m:r>
                    <m:sSub>
                      <m:sSubPr>
                        <m:ctrlPr>
                          <a:rPr lang="es-AR" i="1" smtClean="0">
                            <a:latin typeface="Cambria Math" panose="02040503050406030204" pitchFamily="18" charset="0"/>
                            <a:ea typeface="Cambria Math"/>
                          </a:rPr>
                        </m:ctrlPr>
                      </m:sSubPr>
                      <m:e>
                        <m:r>
                          <m:rPr>
                            <m:sty m:val="p"/>
                          </m:rPr>
                          <a:rPr lang="es-AR" b="0" i="0" smtClean="0">
                            <a:latin typeface="Cambria Math"/>
                            <a:ea typeface="Cambria Math"/>
                          </a:rPr>
                          <m:t>I</m:t>
                        </m:r>
                      </m:e>
                      <m:sub>
                        <m:r>
                          <m:rPr>
                            <m:sty m:val="p"/>
                          </m:rPr>
                          <a:rPr lang="es-AR" b="0" i="0" smtClean="0">
                            <a:latin typeface="Cambria Math"/>
                            <a:ea typeface="Cambria Math"/>
                          </a:rPr>
                          <m:t>o</m:t>
                        </m:r>
                      </m:sub>
                    </m:sSub>
                    <m:r>
                      <a:rPr lang="es-AR" i="0">
                        <a:latin typeface="Cambria Math"/>
                        <a:ea typeface="Cambria Math"/>
                      </a:rPr>
                      <m:t>∗</m:t>
                    </m:r>
                    <m:acc>
                      <m:accPr>
                        <m:chr m:val="⃗"/>
                        <m:ctrlPr>
                          <a:rPr lang="es-AR" i="1">
                            <a:latin typeface="Cambria Math" panose="02040503050406030204" pitchFamily="18" charset="0"/>
                            <a:ea typeface="Cambria Math"/>
                          </a:rPr>
                        </m:ctrlPr>
                      </m:accPr>
                      <m:e>
                        <m:r>
                          <m:rPr>
                            <m:sty m:val="p"/>
                          </m:rPr>
                          <a:rPr lang="es-AR">
                            <a:latin typeface="Cambria Math"/>
                            <a:ea typeface="Cambria Math"/>
                          </a:rPr>
                          <m:t>ω</m:t>
                        </m:r>
                      </m:e>
                    </m:acc>
                    <m:r>
                      <a:rPr lang="es-AR" i="0">
                        <a:latin typeface="Cambria Math"/>
                        <a:ea typeface="Cambria Math"/>
                      </a:rPr>
                      <m:t>=</m:t>
                    </m:r>
                    <m:r>
                      <a:rPr lang="es-AR" b="0" i="0" smtClean="0">
                        <a:latin typeface="Cambria Math"/>
                        <a:ea typeface="Cambria Math"/>
                      </a:rPr>
                      <m:t>     </m:t>
                    </m:r>
                    <m:r>
                      <m:rPr>
                        <m:sty m:val="p"/>
                      </m:rPr>
                      <a:rPr lang="es-AR" b="0" i="0" smtClean="0">
                        <a:latin typeface="Cambria Math"/>
                        <a:ea typeface="Cambria Math"/>
                      </a:rPr>
                      <m:t>como</m:t>
                    </m:r>
                    <m:r>
                      <a:rPr lang="es-AR" b="0" i="0" smtClean="0">
                        <a:latin typeface="Cambria Math"/>
                        <a:ea typeface="Cambria Math"/>
                      </a:rPr>
                      <m:t>     </m:t>
                    </m:r>
                    <m:nary>
                      <m:naryPr>
                        <m:chr m:val="∑"/>
                        <m:subHide m:val="on"/>
                        <m:supHide m:val="on"/>
                        <m:ctrlPr>
                          <a:rPr lang="es-ES" i="1">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i="0">
                                <a:latin typeface="Cambria Math"/>
                              </a:rPr>
                              <m:t>M</m:t>
                            </m:r>
                          </m:e>
                        </m:acc>
                      </m:e>
                    </m:nary>
                    <m:r>
                      <a:rPr lang="es-AR" i="0">
                        <a:latin typeface="Cambria Math"/>
                        <a:ea typeface="Cambria Math"/>
                      </a:rPr>
                      <m:t>=</m:t>
                    </m:r>
                    <m:f>
                      <m:fPr>
                        <m:ctrlPr>
                          <a:rPr lang="es-AR" i="1">
                            <a:latin typeface="Cambria Math" panose="02040503050406030204" pitchFamily="18" charset="0"/>
                            <a:ea typeface="Cambria Math"/>
                          </a:rPr>
                        </m:ctrlPr>
                      </m:fPr>
                      <m:num>
                        <m:r>
                          <m:rPr>
                            <m:sty m:val="p"/>
                          </m:rPr>
                          <a:rPr lang="es-AR" i="0">
                            <a:latin typeface="Cambria Math"/>
                            <a:ea typeface="Cambria Math"/>
                          </a:rPr>
                          <m:t>d</m:t>
                        </m:r>
                        <m:acc>
                          <m:accPr>
                            <m:chr m:val="⃗"/>
                            <m:ctrlPr>
                              <a:rPr lang="es-AR" i="1">
                                <a:latin typeface="Cambria Math" panose="02040503050406030204" pitchFamily="18" charset="0"/>
                                <a:ea typeface="Cambria Math"/>
                              </a:rPr>
                            </m:ctrlPr>
                          </m:accPr>
                          <m:e>
                            <m:r>
                              <m:rPr>
                                <m:sty m:val="p"/>
                              </m:rPr>
                              <a:rPr lang="es-AR" i="0">
                                <a:latin typeface="Cambria Math"/>
                                <a:ea typeface="Cambria Math"/>
                              </a:rPr>
                              <m:t>L</m:t>
                            </m:r>
                          </m:e>
                        </m:acc>
                      </m:num>
                      <m:den>
                        <m:r>
                          <m:rPr>
                            <m:sty m:val="p"/>
                          </m:rPr>
                          <a:rPr lang="es-AR" i="0">
                            <a:latin typeface="Cambria Math"/>
                            <a:ea typeface="Cambria Math"/>
                          </a:rPr>
                          <m:t>dt</m:t>
                        </m:r>
                      </m:den>
                    </m:f>
                  </m:oMath>
                </a14:m>
                <a:r>
                  <a:rPr lang="es-ES" dirty="0">
                    <a:latin typeface="Cambria Math"/>
                  </a:rPr>
                  <a:t>   por lo tanto tendremos</a:t>
                </a:r>
              </a:p>
            </p:txBody>
          </p:sp>
        </mc:Choice>
        <mc:Fallback xmlns="">
          <p:sp>
            <p:nvSpPr>
              <p:cNvPr id="11" name="10 Rectángulo"/>
              <p:cNvSpPr>
                <a:spLocks noRot="1" noChangeAspect="1" noMove="1" noResize="1" noEditPoints="1" noAdjustHandles="1" noChangeArrowheads="1" noChangeShapeType="1" noTextEdit="1"/>
              </p:cNvSpPr>
              <p:nvPr/>
            </p:nvSpPr>
            <p:spPr>
              <a:xfrm>
                <a:off x="1447800" y="5206463"/>
                <a:ext cx="6324600" cy="543867"/>
              </a:xfrm>
              <a:prstGeom prst="rect">
                <a:avLst/>
              </a:prstGeom>
              <a:blipFill rotWithShape="1">
                <a:blip r:embed="rId7"/>
                <a:stretch>
                  <a:fillRect b="-449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2" name="11 Rectángulo"/>
              <p:cNvSpPr/>
              <p:nvPr/>
            </p:nvSpPr>
            <p:spPr>
              <a:xfrm>
                <a:off x="1390650" y="5700121"/>
                <a:ext cx="6324600" cy="776879"/>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nary>
                        <m:naryPr>
                          <m:chr m:val="∑"/>
                          <m:subHide m:val="on"/>
                          <m:supHide m:val="on"/>
                          <m:ctrlPr>
                            <a:rPr lang="es-ES" i="1">
                              <a:latin typeface="Cambria Math" panose="02040503050406030204" pitchFamily="18" charset="0"/>
                            </a:rPr>
                          </m:ctrlPr>
                        </m:naryPr>
                        <m:sub/>
                        <m:sup/>
                        <m:e>
                          <m:acc>
                            <m:accPr>
                              <m:chr m:val="⃗"/>
                              <m:ctrlPr>
                                <a:rPr lang="es-AR" i="1">
                                  <a:latin typeface="Cambria Math" panose="02040503050406030204" pitchFamily="18" charset="0"/>
                                </a:rPr>
                              </m:ctrlPr>
                            </m:accPr>
                            <m:e>
                              <m:r>
                                <m:rPr>
                                  <m:sty m:val="p"/>
                                </m:rPr>
                                <a:rPr lang="es-AR">
                                  <a:latin typeface="Cambria Math"/>
                                </a:rPr>
                                <m:t>M</m:t>
                              </m:r>
                            </m:e>
                          </m:acc>
                        </m:e>
                      </m:nary>
                      <m:r>
                        <a:rPr lang="es-AR">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I</m:t>
                          </m:r>
                        </m:e>
                        <m:sub>
                          <m:r>
                            <m:rPr>
                              <m:sty m:val="p"/>
                            </m:rPr>
                            <a:rPr lang="es-AR">
                              <a:latin typeface="Cambria Math"/>
                              <a:ea typeface="Cambria Math"/>
                            </a:rPr>
                            <m:t>o</m:t>
                          </m:r>
                        </m:sub>
                      </m:sSub>
                      <m:r>
                        <a:rPr lang="es-AR">
                          <a:latin typeface="Cambria Math"/>
                          <a:ea typeface="Cambria Math"/>
                        </a:rPr>
                        <m:t>∗</m:t>
                      </m:r>
                      <m:f>
                        <m:fPr>
                          <m:ctrlPr>
                            <a:rPr lang="es-AR" i="1">
                              <a:latin typeface="Cambria Math" panose="02040503050406030204" pitchFamily="18" charset="0"/>
                              <a:ea typeface="Cambria Math"/>
                            </a:rPr>
                          </m:ctrlPr>
                        </m:fPr>
                        <m:num>
                          <m:r>
                            <m:rPr>
                              <m:sty m:val="p"/>
                            </m:rPr>
                            <a:rPr lang="es-AR">
                              <a:latin typeface="Cambria Math"/>
                              <a:ea typeface="Cambria Math"/>
                            </a:rPr>
                            <m:t>d</m:t>
                          </m:r>
                          <m:acc>
                            <m:accPr>
                              <m:chr m:val="⃗"/>
                              <m:ctrlPr>
                                <a:rPr lang="es-AR" i="1">
                                  <a:latin typeface="Cambria Math" panose="02040503050406030204" pitchFamily="18" charset="0"/>
                                  <a:ea typeface="Cambria Math"/>
                                </a:rPr>
                              </m:ctrlPr>
                            </m:accPr>
                            <m:e>
                              <m:r>
                                <a:rPr lang="es-AR" i="1" smtClean="0">
                                  <a:latin typeface="Cambria Math"/>
                                  <a:ea typeface="Cambria Math"/>
                                </a:rPr>
                                <m:t>𝜔</m:t>
                              </m:r>
                            </m:e>
                          </m:acc>
                        </m:num>
                        <m:den>
                          <m:r>
                            <m:rPr>
                              <m:sty m:val="p"/>
                            </m:rPr>
                            <a:rPr lang="es-AR">
                              <a:latin typeface="Cambria Math"/>
                              <a:ea typeface="Cambria Math"/>
                            </a:rPr>
                            <m:t>dt</m:t>
                          </m:r>
                        </m:den>
                      </m:f>
                      <m:r>
                        <a:rPr lang="es-AR" i="0">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I</m:t>
                          </m:r>
                        </m:e>
                        <m:sub>
                          <m:r>
                            <m:rPr>
                              <m:sty m:val="p"/>
                            </m:rPr>
                            <a:rPr lang="es-AR">
                              <a:latin typeface="Cambria Math"/>
                              <a:ea typeface="Cambria Math"/>
                            </a:rPr>
                            <m:t>o</m:t>
                          </m:r>
                        </m:sub>
                      </m:sSub>
                      <m:r>
                        <a:rPr lang="es-AR">
                          <a:latin typeface="Cambria Math"/>
                          <a:ea typeface="Cambria Math"/>
                        </a:rPr>
                        <m:t>∗</m:t>
                      </m:r>
                      <m:acc>
                        <m:accPr>
                          <m:chr m:val="⃗"/>
                          <m:ctrlPr>
                            <a:rPr lang="es-AR" i="1">
                              <a:latin typeface="Cambria Math" panose="02040503050406030204" pitchFamily="18" charset="0"/>
                              <a:ea typeface="Cambria Math"/>
                            </a:rPr>
                          </m:ctrlPr>
                        </m:accPr>
                        <m:e>
                          <m:r>
                            <m:rPr>
                              <m:sty m:val="p"/>
                            </m:rPr>
                            <a:rPr lang="el-GR" i="1" smtClean="0">
                              <a:latin typeface="Cambria Math"/>
                              <a:ea typeface="Cambria Math"/>
                            </a:rPr>
                            <m:t>α</m:t>
                          </m:r>
                        </m:e>
                      </m:acc>
                    </m:oMath>
                  </m:oMathPara>
                </a14:m>
                <a:endParaRPr lang="es-ES" dirty="0">
                  <a:latin typeface="Cambria Math"/>
                </a:endParaRPr>
              </a:p>
            </p:txBody>
          </p:sp>
        </mc:Choice>
        <mc:Fallback xmlns="">
          <p:sp>
            <p:nvSpPr>
              <p:cNvPr id="12" name="11 Rectángulo"/>
              <p:cNvSpPr>
                <a:spLocks noRot="1" noChangeAspect="1" noMove="1" noResize="1" noEditPoints="1" noAdjustHandles="1" noChangeArrowheads="1" noChangeShapeType="1" noTextEdit="1"/>
              </p:cNvSpPr>
              <p:nvPr/>
            </p:nvSpPr>
            <p:spPr>
              <a:xfrm>
                <a:off x="1390650" y="5700121"/>
                <a:ext cx="6324600" cy="776879"/>
              </a:xfrm>
              <a:prstGeom prst="rect">
                <a:avLst/>
              </a:prstGeom>
              <a:blipFill rotWithShape="1">
                <a:blip r:embed="rId8"/>
                <a:stretch>
                  <a:fillRect/>
                </a:stretch>
              </a:blipFill>
            </p:spPr>
            <p:txBody>
              <a:bodyPr/>
              <a:lstStyle/>
              <a:p>
                <a:r>
                  <a:rPr lang="es-AR">
                    <a:noFill/>
                  </a:rPr>
                  <a:t> </a:t>
                </a:r>
              </a:p>
            </p:txBody>
          </p:sp>
        </mc:Fallback>
      </mc:AlternateContent>
      <p:sp>
        <p:nvSpPr>
          <p:cNvPr id="13" name="12 Elipse"/>
          <p:cNvSpPr/>
          <p:nvPr/>
        </p:nvSpPr>
        <p:spPr>
          <a:xfrm>
            <a:off x="5127625" y="5788127"/>
            <a:ext cx="762000" cy="54987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CuadroTexto"/>
          <p:cNvSpPr txBox="1"/>
          <p:nvPr/>
        </p:nvSpPr>
        <p:spPr>
          <a:xfrm>
            <a:off x="76200" y="1103868"/>
            <a:ext cx="1760995" cy="307777"/>
          </a:xfrm>
          <a:prstGeom prst="rect">
            <a:avLst/>
          </a:prstGeom>
          <a:noFill/>
        </p:spPr>
        <p:txBody>
          <a:bodyPr wrap="none" rtlCol="0">
            <a:spAutoFit/>
          </a:bodyPr>
          <a:lstStyle/>
          <a:p>
            <a:r>
              <a:rPr lang="es-AR" sz="1400" dirty="0">
                <a:solidFill>
                  <a:schemeClr val="bg1">
                    <a:lumMod val="50000"/>
                  </a:schemeClr>
                </a:solidFill>
              </a:rPr>
              <a:t>Ejercicios: 4.43 – 4.47</a:t>
            </a:r>
          </a:p>
        </p:txBody>
      </p:sp>
    </p:spTree>
    <p:extLst>
      <p:ext uri="{BB962C8B-B14F-4D97-AF65-F5344CB8AC3E}">
        <p14:creationId xmlns:p14="http://schemas.microsoft.com/office/powerpoint/2010/main" val="4412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Choque (1 de 5)</a:t>
            </a:r>
          </a:p>
        </p:txBody>
      </p:sp>
      <p:sp>
        <p:nvSpPr>
          <p:cNvPr id="3" name="Content Placeholder 2"/>
          <p:cNvSpPr>
            <a:spLocks noGrp="1"/>
          </p:cNvSpPr>
          <p:nvPr>
            <p:ph idx="1"/>
          </p:nvPr>
        </p:nvSpPr>
        <p:spPr>
          <a:xfrm>
            <a:off x="457200" y="1600201"/>
            <a:ext cx="8229600" cy="2704067"/>
          </a:xfrm>
        </p:spPr>
        <p:txBody>
          <a:bodyPr>
            <a:normAutofit/>
          </a:bodyPr>
          <a:lstStyle/>
          <a:p>
            <a:r>
              <a:rPr lang="es-AR" sz="1800" dirty="0"/>
              <a:t>Se llama CHOQUE al fenómenos físico que tiene lugar cuando dos cuerpos se encuentran (e impactan) a consecuencia de su movimiento relativo. </a:t>
            </a:r>
          </a:p>
          <a:p>
            <a:r>
              <a:rPr lang="es-AR" sz="1800" dirty="0"/>
              <a:t>Clasificación de los choques. basada en las condiciones elásticas de los materiales.</a:t>
            </a:r>
          </a:p>
          <a:p>
            <a:pPr marL="800100" lvl="1" indent="-342900">
              <a:buFont typeface="+mj-lt"/>
              <a:buAutoNum type="arabicPeriod"/>
            </a:pPr>
            <a:r>
              <a:rPr lang="es-AR" sz="1600" dirty="0"/>
              <a:t>Choque perfectamente elástico:</a:t>
            </a:r>
          </a:p>
          <a:p>
            <a:pPr marL="800100" lvl="1" indent="-342900">
              <a:buFont typeface="+mj-lt"/>
              <a:buAutoNum type="arabicPeriod"/>
            </a:pPr>
            <a:r>
              <a:rPr lang="es-AR" sz="1600" dirty="0"/>
              <a:t>Choque perfectamente plástico:</a:t>
            </a:r>
          </a:p>
          <a:p>
            <a:pPr marL="800100" lvl="1" indent="-342900">
              <a:buFont typeface="+mj-lt"/>
              <a:buAutoNum type="arabicPeriod"/>
            </a:pPr>
            <a:r>
              <a:rPr lang="es-AR" sz="1600" dirty="0"/>
              <a:t>Choque </a:t>
            </a:r>
            <a:r>
              <a:rPr lang="es-AR" sz="1600" dirty="0" err="1"/>
              <a:t>semielástico</a:t>
            </a:r>
            <a:r>
              <a:rPr lang="es-AR" sz="1600" dirty="0"/>
              <a:t>:</a:t>
            </a:r>
            <a:endParaRPr lang="es-ES" sz="1600" dirty="0"/>
          </a:p>
        </p:txBody>
      </p:sp>
      <p:grpSp>
        <p:nvGrpSpPr>
          <p:cNvPr id="26" name="25 Grupo"/>
          <p:cNvGrpSpPr/>
          <p:nvPr/>
        </p:nvGrpSpPr>
        <p:grpSpPr>
          <a:xfrm>
            <a:off x="722740" y="3797905"/>
            <a:ext cx="3620660" cy="2770874"/>
            <a:chOff x="4660900" y="3479800"/>
            <a:chExt cx="3620660" cy="2770874"/>
          </a:xfrm>
        </p:grpSpPr>
        <p:sp>
          <p:nvSpPr>
            <p:cNvPr id="4" name="3 Elipse"/>
            <p:cNvSpPr/>
            <p:nvPr/>
          </p:nvSpPr>
          <p:spPr>
            <a:xfrm>
              <a:off x="6438340" y="4941510"/>
              <a:ext cx="360000" cy="360000"/>
            </a:xfrm>
            <a:prstGeom prst="ellipse">
              <a:avLst/>
            </a:prstGeom>
            <a:pattFill prst="dkDnDiag">
              <a:fgClr>
                <a:schemeClr val="accent5">
                  <a:lumMod val="60000"/>
                  <a:lumOff val="40000"/>
                </a:schemeClr>
              </a:fgClr>
              <a:bgClr>
                <a:schemeClr val="bg1"/>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Elipse"/>
            <p:cNvSpPr/>
            <p:nvPr/>
          </p:nvSpPr>
          <p:spPr>
            <a:xfrm>
              <a:off x="4660900" y="4760478"/>
              <a:ext cx="360000" cy="360000"/>
            </a:xfrm>
            <a:prstGeom prst="ellipse">
              <a:avLst/>
            </a:prstGeom>
            <a:pattFill prst="pct20">
              <a:fgClr>
                <a:srgbClr val="C00000"/>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7 Conector recto"/>
            <p:cNvCxnSpPr/>
            <p:nvPr/>
          </p:nvCxnSpPr>
          <p:spPr>
            <a:xfrm>
              <a:off x="5020900" y="4940478"/>
              <a:ext cx="277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8 Elipse"/>
            <p:cNvSpPr/>
            <p:nvPr/>
          </p:nvSpPr>
          <p:spPr>
            <a:xfrm>
              <a:off x="6438340" y="5890674"/>
              <a:ext cx="360000" cy="360000"/>
            </a:xfrm>
            <a:prstGeom prst="ellipse">
              <a:avLst/>
            </a:prstGeom>
            <a:pattFill prst="dkDnDiag">
              <a:fgClr>
                <a:schemeClr val="accent5">
                  <a:lumMod val="60000"/>
                  <a:lumOff val="40000"/>
                </a:schemeClr>
              </a:fgClr>
              <a:bgClr>
                <a:schemeClr val="bg1"/>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Elipse"/>
            <p:cNvSpPr/>
            <p:nvPr/>
          </p:nvSpPr>
          <p:spPr>
            <a:xfrm>
              <a:off x="6237779" y="4760478"/>
              <a:ext cx="360000" cy="360000"/>
            </a:xfrm>
            <a:prstGeom prst="ellipse">
              <a:avLst/>
            </a:prstGeom>
            <a:pattFill prst="pct20">
              <a:fgClr>
                <a:srgbClr val="C00000"/>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10 Conector recto de flecha"/>
            <p:cNvCxnSpPr/>
            <p:nvPr/>
          </p:nvCxnSpPr>
          <p:spPr>
            <a:xfrm>
              <a:off x="7789288" y="4927956"/>
              <a:ext cx="4020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6618340" y="5469606"/>
              <a:ext cx="0" cy="396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12 Rectángulo"/>
                <p:cNvSpPr/>
                <p:nvPr/>
              </p:nvSpPr>
              <p:spPr>
                <a:xfrm>
                  <a:off x="6603319" y="5491774"/>
                  <a:ext cx="4587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oMath>
                    </m:oMathPara>
                  </a14:m>
                  <a:endParaRPr lang="es-AR" dirty="0"/>
                </a:p>
              </p:txBody>
            </p:sp>
          </mc:Choice>
          <mc:Fallback xmlns="">
            <p:sp>
              <p:nvSpPr>
                <p:cNvPr id="13" name="12 Rectángulo"/>
                <p:cNvSpPr>
                  <a:spLocks noRot="1" noChangeAspect="1" noMove="1" noResize="1" noEditPoints="1" noAdjustHandles="1" noChangeArrowheads="1" noChangeShapeType="1" noTextEdit="1"/>
                </p:cNvSpPr>
                <p:nvPr/>
              </p:nvSpPr>
              <p:spPr>
                <a:xfrm>
                  <a:off x="6603319" y="5491774"/>
                  <a:ext cx="458779" cy="369332"/>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13 Rectángulo"/>
                <p:cNvSpPr/>
                <p:nvPr/>
              </p:nvSpPr>
              <p:spPr>
                <a:xfrm>
                  <a:off x="5020900" y="4570114"/>
                  <a:ext cx="4641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oMath>
                    </m:oMathPara>
                  </a14:m>
                  <a:endParaRPr lang="es-AR" dirty="0"/>
                </a:p>
              </p:txBody>
            </p:sp>
          </mc:Choice>
          <mc:Fallback xmlns="">
            <p:sp>
              <p:nvSpPr>
                <p:cNvPr id="14" name="13 Rectángulo"/>
                <p:cNvSpPr>
                  <a:spLocks noRot="1" noChangeAspect="1" noMove="1" noResize="1" noEditPoints="1" noAdjustHandles="1" noChangeArrowheads="1" noChangeShapeType="1" noTextEdit="1"/>
                </p:cNvSpPr>
                <p:nvPr/>
              </p:nvSpPr>
              <p:spPr>
                <a:xfrm>
                  <a:off x="5020900" y="4570114"/>
                  <a:ext cx="464101" cy="369332"/>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5" name="14 Rectángulo"/>
                <p:cNvSpPr/>
                <p:nvPr/>
              </p:nvSpPr>
              <p:spPr>
                <a:xfrm>
                  <a:off x="7792900" y="4393210"/>
                  <a:ext cx="488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1</m:t>
                            </m:r>
                          </m:sub>
                        </m:sSub>
                      </m:oMath>
                    </m:oMathPara>
                  </a14:m>
                  <a:endParaRPr lang="es-AR" dirty="0"/>
                </a:p>
              </p:txBody>
            </p:sp>
          </mc:Choice>
          <mc:Fallback xmlns="">
            <p:sp>
              <p:nvSpPr>
                <p:cNvPr id="15" name="14 Rectángulo"/>
                <p:cNvSpPr>
                  <a:spLocks noRot="1" noChangeAspect="1" noMove="1" noResize="1" noEditPoints="1" noAdjustHandles="1" noChangeArrowheads="1" noChangeShapeType="1" noTextEdit="1"/>
                </p:cNvSpPr>
                <p:nvPr/>
              </p:nvSpPr>
              <p:spPr>
                <a:xfrm>
                  <a:off x="7792900" y="4393210"/>
                  <a:ext cx="488660" cy="369332"/>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6" name="15 Rectángulo"/>
                <p:cNvSpPr/>
                <p:nvPr/>
              </p:nvSpPr>
              <p:spPr>
                <a:xfrm>
                  <a:off x="6618779" y="3538050"/>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U</m:t>
                            </m:r>
                          </m:e>
                          <m:sub>
                            <m:r>
                              <a:rPr lang="es-AR">
                                <a:latin typeface="Cambria Math"/>
                                <a:ea typeface="Cambria Math"/>
                              </a:rPr>
                              <m:t>2</m:t>
                            </m:r>
                          </m:sub>
                        </m:sSub>
                      </m:oMath>
                    </m:oMathPara>
                  </a14:m>
                  <a:endParaRPr lang="es-AR" dirty="0"/>
                </a:p>
              </p:txBody>
            </p:sp>
          </mc:Choice>
          <mc:Fallback xmlns="">
            <p:sp>
              <p:nvSpPr>
                <p:cNvPr id="16" name="15 Rectángulo"/>
                <p:cNvSpPr>
                  <a:spLocks noRot="1" noChangeAspect="1" noMove="1" noResize="1" noEditPoints="1" noAdjustHandles="1" noChangeArrowheads="1" noChangeShapeType="1" noTextEdit="1"/>
                </p:cNvSpPr>
                <p:nvPr/>
              </p:nvSpPr>
              <p:spPr>
                <a:xfrm>
                  <a:off x="6618779" y="3538050"/>
                  <a:ext cx="493981" cy="369332"/>
                </a:xfrm>
                <a:prstGeom prst="rect">
                  <a:avLst/>
                </a:prstGeom>
                <a:blipFill rotWithShape="1">
                  <a:blip r:embed="rId6"/>
                  <a:stretch>
                    <a:fillRect/>
                  </a:stretch>
                </a:blipFill>
              </p:spPr>
              <p:txBody>
                <a:bodyPr/>
                <a:lstStyle/>
                <a:p>
                  <a:r>
                    <a:rPr lang="es-AR">
                      <a:noFill/>
                    </a:rPr>
                    <a:t> </a:t>
                  </a:r>
                </a:p>
              </p:txBody>
            </p:sp>
          </mc:Fallback>
        </mc:AlternateContent>
        <p:cxnSp>
          <p:nvCxnSpPr>
            <p:cNvPr id="19" name="18 Conector recto"/>
            <p:cNvCxnSpPr/>
            <p:nvPr/>
          </p:nvCxnSpPr>
          <p:spPr>
            <a:xfrm>
              <a:off x="6618340" y="3962400"/>
              <a:ext cx="0" cy="2268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22 Elipse"/>
            <p:cNvSpPr/>
            <p:nvPr/>
          </p:nvSpPr>
          <p:spPr>
            <a:xfrm>
              <a:off x="7429288" y="4761510"/>
              <a:ext cx="360000" cy="360000"/>
            </a:xfrm>
            <a:prstGeom prst="ellipse">
              <a:avLst/>
            </a:prstGeom>
            <a:pattFill prst="dkDnDiag">
              <a:fgClr>
                <a:schemeClr val="accent5">
                  <a:lumMod val="60000"/>
                  <a:lumOff val="40000"/>
                </a:schemeClr>
              </a:fgClr>
              <a:bgClr>
                <a:schemeClr val="bg1"/>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23 Elipse"/>
            <p:cNvSpPr/>
            <p:nvPr/>
          </p:nvSpPr>
          <p:spPr>
            <a:xfrm>
              <a:off x="6438779" y="3962400"/>
              <a:ext cx="360000" cy="360000"/>
            </a:xfrm>
            <a:prstGeom prst="ellipse">
              <a:avLst/>
            </a:prstGeom>
            <a:pattFill prst="pct20">
              <a:fgClr>
                <a:srgbClr val="C00000"/>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6" name="5 Conector recto de flecha"/>
            <p:cNvCxnSpPr/>
            <p:nvPr/>
          </p:nvCxnSpPr>
          <p:spPr>
            <a:xfrm flipV="1">
              <a:off x="6618779" y="3479800"/>
              <a:ext cx="0" cy="4858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5020900" y="4940478"/>
              <a:ext cx="504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26 Grupo"/>
          <p:cNvGrpSpPr/>
          <p:nvPr/>
        </p:nvGrpSpPr>
        <p:grpSpPr>
          <a:xfrm>
            <a:off x="4837540" y="4251492"/>
            <a:ext cx="3418258" cy="2317287"/>
            <a:chOff x="4660900" y="3933387"/>
            <a:chExt cx="3418258" cy="2317287"/>
          </a:xfrm>
        </p:grpSpPr>
        <p:sp>
          <p:nvSpPr>
            <p:cNvPr id="28" name="27 Elipse"/>
            <p:cNvSpPr/>
            <p:nvPr/>
          </p:nvSpPr>
          <p:spPr>
            <a:xfrm>
              <a:off x="6438340" y="4941510"/>
              <a:ext cx="360000" cy="360000"/>
            </a:xfrm>
            <a:prstGeom prst="ellipse">
              <a:avLst/>
            </a:prstGeom>
            <a:pattFill prst="dkDnDiag">
              <a:fgClr>
                <a:schemeClr val="accent5">
                  <a:lumMod val="60000"/>
                  <a:lumOff val="40000"/>
                </a:schemeClr>
              </a:fgClr>
              <a:bgClr>
                <a:schemeClr val="bg1"/>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4660900" y="4760478"/>
              <a:ext cx="360000" cy="360000"/>
            </a:xfrm>
            <a:prstGeom prst="ellipse">
              <a:avLst/>
            </a:prstGeom>
            <a:pattFill prst="pct20">
              <a:fgClr>
                <a:srgbClr val="C00000"/>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0" name="29 Conector recto"/>
            <p:cNvCxnSpPr/>
            <p:nvPr/>
          </p:nvCxnSpPr>
          <p:spPr>
            <a:xfrm>
              <a:off x="5020900" y="4940478"/>
              <a:ext cx="277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30 Elipse"/>
            <p:cNvSpPr/>
            <p:nvPr/>
          </p:nvSpPr>
          <p:spPr>
            <a:xfrm>
              <a:off x="6438340" y="5890674"/>
              <a:ext cx="360000" cy="360000"/>
            </a:xfrm>
            <a:prstGeom prst="ellipse">
              <a:avLst/>
            </a:prstGeom>
            <a:pattFill prst="dkDnDiag">
              <a:fgClr>
                <a:schemeClr val="accent5">
                  <a:lumMod val="60000"/>
                  <a:lumOff val="40000"/>
                </a:schemeClr>
              </a:fgClr>
              <a:bgClr>
                <a:schemeClr val="bg1"/>
              </a:bgClr>
            </a:patt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31 Elipse"/>
            <p:cNvSpPr/>
            <p:nvPr/>
          </p:nvSpPr>
          <p:spPr>
            <a:xfrm>
              <a:off x="6237779" y="4760478"/>
              <a:ext cx="360000" cy="360000"/>
            </a:xfrm>
            <a:prstGeom prst="ellipse">
              <a:avLst/>
            </a:prstGeom>
            <a:pattFill prst="pct20">
              <a:fgClr>
                <a:srgbClr val="C00000"/>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3" name="32 Conector recto de flecha"/>
            <p:cNvCxnSpPr/>
            <p:nvPr/>
          </p:nvCxnSpPr>
          <p:spPr>
            <a:xfrm flipV="1">
              <a:off x="7233488" y="3965632"/>
              <a:ext cx="402000" cy="343997"/>
            </a:xfrm>
            <a:prstGeom prst="straightConnector1">
              <a:avLst/>
            </a:prstGeom>
            <a:ln w="190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V="1">
              <a:off x="6618340" y="5469606"/>
              <a:ext cx="0" cy="396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34 Rectángulo"/>
                <p:cNvSpPr/>
                <p:nvPr/>
              </p:nvSpPr>
              <p:spPr>
                <a:xfrm>
                  <a:off x="6603319" y="5491774"/>
                  <a:ext cx="4587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1</m:t>
                            </m:r>
                          </m:sub>
                        </m:sSub>
                      </m:oMath>
                    </m:oMathPara>
                  </a14:m>
                  <a:endParaRPr lang="es-AR" dirty="0"/>
                </a:p>
              </p:txBody>
            </p:sp>
          </mc:Choice>
          <mc:Fallback xmlns="">
            <p:sp>
              <p:nvSpPr>
                <p:cNvPr id="35" name="34 Rectángulo"/>
                <p:cNvSpPr>
                  <a:spLocks noRot="1" noChangeAspect="1" noMove="1" noResize="1" noEditPoints="1" noAdjustHandles="1" noChangeArrowheads="1" noChangeShapeType="1" noTextEdit="1"/>
                </p:cNvSpPr>
                <p:nvPr/>
              </p:nvSpPr>
              <p:spPr>
                <a:xfrm>
                  <a:off x="6603319" y="5491774"/>
                  <a:ext cx="458779" cy="369332"/>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35 Rectángulo"/>
                <p:cNvSpPr/>
                <p:nvPr/>
              </p:nvSpPr>
              <p:spPr>
                <a:xfrm>
                  <a:off x="5020900" y="4570114"/>
                  <a:ext cx="4641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ea typeface="Cambria Math"/>
                              </a:rPr>
                            </m:ctrlPr>
                          </m:sSubPr>
                          <m:e>
                            <m:r>
                              <m:rPr>
                                <m:sty m:val="p"/>
                              </m:rPr>
                              <a:rPr lang="es-AR">
                                <a:latin typeface="Cambria Math"/>
                                <a:ea typeface="Cambria Math"/>
                              </a:rPr>
                              <m:t>V</m:t>
                            </m:r>
                          </m:e>
                          <m:sub>
                            <m:r>
                              <a:rPr lang="es-AR">
                                <a:latin typeface="Cambria Math"/>
                                <a:ea typeface="Cambria Math"/>
                              </a:rPr>
                              <m:t>2</m:t>
                            </m:r>
                          </m:sub>
                        </m:sSub>
                      </m:oMath>
                    </m:oMathPara>
                  </a14:m>
                  <a:endParaRPr lang="es-AR" dirty="0"/>
                </a:p>
              </p:txBody>
            </p:sp>
          </mc:Choice>
          <mc:Fallback xmlns="">
            <p:sp>
              <p:nvSpPr>
                <p:cNvPr id="36" name="35 Rectángulo"/>
                <p:cNvSpPr>
                  <a:spLocks noRot="1" noChangeAspect="1" noMove="1" noResize="1" noEditPoints="1" noAdjustHandles="1" noChangeArrowheads="1" noChangeShapeType="1" noTextEdit="1"/>
                </p:cNvSpPr>
                <p:nvPr/>
              </p:nvSpPr>
              <p:spPr>
                <a:xfrm>
                  <a:off x="5020900" y="4570114"/>
                  <a:ext cx="464101" cy="369332"/>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8" name="37 Rectángulo"/>
                <p:cNvSpPr/>
                <p:nvPr/>
              </p:nvSpPr>
              <p:spPr>
                <a:xfrm>
                  <a:off x="7585177" y="3933387"/>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mbria Math"/>
                              </a:rPr>
                            </m:ctrlPr>
                          </m:sSubPr>
                          <m:e>
                            <m:r>
                              <m:rPr>
                                <m:sty m:val="p"/>
                              </m:rPr>
                              <a:rPr lang="es-AR">
                                <a:latin typeface="Cambria Math"/>
                                <a:ea typeface="Cambria Math"/>
                              </a:rPr>
                              <m:t>U</m:t>
                            </m:r>
                          </m:e>
                          <m:sub>
                            <m:r>
                              <a:rPr lang="es-AR" b="0" i="1" smtClean="0">
                                <a:latin typeface="Cambria Math"/>
                                <a:ea typeface="Cambria Math"/>
                              </a:rPr>
                              <m:t>3</m:t>
                            </m:r>
                          </m:sub>
                        </m:sSub>
                      </m:oMath>
                    </m:oMathPara>
                  </a14:m>
                  <a:endParaRPr lang="es-AR" dirty="0"/>
                </a:p>
              </p:txBody>
            </p:sp>
          </mc:Choice>
          <mc:Fallback xmlns="">
            <p:sp>
              <p:nvSpPr>
                <p:cNvPr id="38" name="37 Rectángulo"/>
                <p:cNvSpPr>
                  <a:spLocks noRot="1" noChangeAspect="1" noMove="1" noResize="1" noEditPoints="1" noAdjustHandles="1" noChangeArrowheads="1" noChangeShapeType="1" noTextEdit="1"/>
                </p:cNvSpPr>
                <p:nvPr/>
              </p:nvSpPr>
              <p:spPr>
                <a:xfrm>
                  <a:off x="7585177" y="3933387"/>
                  <a:ext cx="493981" cy="369332"/>
                </a:xfrm>
                <a:prstGeom prst="rect">
                  <a:avLst/>
                </a:prstGeom>
                <a:blipFill rotWithShape="1">
                  <a:blip r:embed="rId7"/>
                  <a:stretch>
                    <a:fillRect/>
                  </a:stretch>
                </a:blipFill>
              </p:spPr>
              <p:txBody>
                <a:bodyPr/>
                <a:lstStyle/>
                <a:p>
                  <a:r>
                    <a:rPr lang="es-AR">
                      <a:noFill/>
                    </a:rPr>
                    <a:t> </a:t>
                  </a:r>
                </a:p>
              </p:txBody>
            </p:sp>
          </mc:Fallback>
        </mc:AlternateContent>
        <p:cxnSp>
          <p:nvCxnSpPr>
            <p:cNvPr id="39" name="38 Conector recto"/>
            <p:cNvCxnSpPr/>
            <p:nvPr/>
          </p:nvCxnSpPr>
          <p:spPr>
            <a:xfrm>
              <a:off x="6618340" y="3962400"/>
              <a:ext cx="0" cy="2268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a:off x="5020900" y="4940478"/>
              <a:ext cx="5040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4" name="43 Elipse"/>
          <p:cNvSpPr/>
          <p:nvPr/>
        </p:nvSpPr>
        <p:spPr>
          <a:xfrm>
            <a:off x="7250689" y="4640505"/>
            <a:ext cx="360000" cy="360000"/>
          </a:xfrm>
          <a:prstGeom prst="ellipse">
            <a:avLst/>
          </a:prstGeom>
          <a:pattFill prst="dkDnDiag">
            <a:fgClr>
              <a:srgbClr val="008000"/>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44 Elipse"/>
          <p:cNvSpPr/>
          <p:nvPr/>
        </p:nvSpPr>
        <p:spPr>
          <a:xfrm>
            <a:off x="7050128" y="4459473"/>
            <a:ext cx="360000" cy="360000"/>
          </a:xfrm>
          <a:prstGeom prst="ellipse">
            <a:avLst/>
          </a:prstGeom>
          <a:pattFill prst="pct20">
            <a:fgClr>
              <a:srgbClr val="008000"/>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46 CuadroTexto"/>
          <p:cNvSpPr txBox="1"/>
          <p:nvPr/>
        </p:nvSpPr>
        <p:spPr>
          <a:xfrm>
            <a:off x="826313" y="6352567"/>
            <a:ext cx="786708" cy="246221"/>
          </a:xfrm>
          <a:prstGeom prst="rect">
            <a:avLst/>
          </a:prstGeom>
          <a:noFill/>
        </p:spPr>
        <p:txBody>
          <a:bodyPr wrap="square" rtlCol="0">
            <a:spAutoFit/>
          </a:bodyPr>
          <a:lstStyle/>
          <a:p>
            <a:pPr algn="ctr"/>
            <a:r>
              <a:rPr lang="es-AR" sz="1000" dirty="0"/>
              <a:t>(1.)</a:t>
            </a:r>
          </a:p>
        </p:txBody>
      </p:sp>
      <p:sp>
        <p:nvSpPr>
          <p:cNvPr id="48" name="47 CuadroTexto"/>
          <p:cNvSpPr txBox="1"/>
          <p:nvPr/>
        </p:nvSpPr>
        <p:spPr>
          <a:xfrm>
            <a:off x="4874933" y="6352567"/>
            <a:ext cx="786708" cy="246221"/>
          </a:xfrm>
          <a:prstGeom prst="rect">
            <a:avLst/>
          </a:prstGeom>
          <a:noFill/>
        </p:spPr>
        <p:txBody>
          <a:bodyPr wrap="square" rtlCol="0">
            <a:spAutoFit/>
          </a:bodyPr>
          <a:lstStyle/>
          <a:p>
            <a:pPr algn="ctr"/>
            <a:r>
              <a:rPr lang="es-AR" sz="1000" dirty="0"/>
              <a:t>(2.)</a:t>
            </a:r>
          </a:p>
        </p:txBody>
      </p:sp>
    </p:spTree>
    <p:extLst>
      <p:ext uri="{BB962C8B-B14F-4D97-AF65-F5344CB8AC3E}">
        <p14:creationId xmlns:p14="http://schemas.microsoft.com/office/powerpoint/2010/main" val="123507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Choque (2 de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81600"/>
              </a:xfrm>
            </p:spPr>
            <p:txBody>
              <a:bodyPr>
                <a:normAutofit/>
              </a:bodyPr>
              <a:lstStyle/>
              <a:p>
                <a:pPr algn="just"/>
                <a:r>
                  <a:rPr lang="es-AR" sz="2000" dirty="0"/>
                  <a:t>Planteo matemático del choque</a:t>
                </a:r>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algn="just"/>
                <a:endParaRPr lang="es-ES" sz="1600" dirty="0"/>
              </a:p>
              <a:p>
                <a:pPr marL="0" indent="0" algn="just">
                  <a:buNone/>
                </a:pPr>
                <a14:m>
                  <m:oMathPara xmlns:m="http://schemas.openxmlformats.org/officeDocument/2006/math">
                    <m:oMathParaPr>
                      <m:jc m:val="left"/>
                    </m:oMathParaPr>
                    <m:oMath xmlns:m="http://schemas.openxmlformats.org/officeDocument/2006/math">
                      <m:r>
                        <m:rPr>
                          <m:sty m:val="p"/>
                        </m:rPr>
                        <a:rPr lang="es-AR" sz="1600" b="0" i="0" smtClean="0">
                          <a:latin typeface="Cambria Math"/>
                        </a:rPr>
                        <m:t>K</m:t>
                      </m:r>
                      <m:r>
                        <a:rPr lang="es-AR" sz="1600" b="0" i="0" smtClean="0">
                          <a:latin typeface="Cambria Math"/>
                        </a:rPr>
                        <m:t>=</m:t>
                      </m:r>
                      <m:r>
                        <m:rPr>
                          <m:sty m:val="p"/>
                        </m:rPr>
                        <a:rPr lang="es-AR" sz="1600" b="0" i="0" smtClean="0">
                          <a:latin typeface="Cambria Math"/>
                        </a:rPr>
                        <m:t>Coeficiente</m:t>
                      </m:r>
                      <m:r>
                        <a:rPr lang="es-AR" sz="1600" b="0" i="0" smtClean="0">
                          <a:latin typeface="Cambria Math"/>
                        </a:rPr>
                        <m:t> </m:t>
                      </m:r>
                      <m:r>
                        <m:rPr>
                          <m:sty m:val="p"/>
                        </m:rPr>
                        <a:rPr lang="es-AR" sz="1600" b="0" i="0" smtClean="0">
                          <a:latin typeface="Cambria Math"/>
                        </a:rPr>
                        <m:t>de</m:t>
                      </m:r>
                      <m:r>
                        <a:rPr lang="es-AR" sz="1600" b="0" i="0" smtClean="0">
                          <a:latin typeface="Cambria Math"/>
                        </a:rPr>
                        <m:t> </m:t>
                      </m:r>
                      <m:r>
                        <m:rPr>
                          <m:sty m:val="p"/>
                        </m:rPr>
                        <a:rPr lang="es-AR" sz="1600" b="0" i="0" smtClean="0">
                          <a:latin typeface="Cambria Math"/>
                        </a:rPr>
                        <m:t>Restituci</m:t>
                      </m:r>
                      <m:r>
                        <a:rPr lang="es-AR" sz="1600" b="0" i="0" smtClean="0">
                          <a:latin typeface="Cambria Math"/>
                        </a:rPr>
                        <m:t>ó</m:t>
                      </m:r>
                      <m:r>
                        <m:rPr>
                          <m:sty m:val="p"/>
                        </m:rPr>
                        <a:rPr lang="es-AR" sz="1600" b="0" i="0" smtClean="0">
                          <a:latin typeface="Cambria Math"/>
                        </a:rPr>
                        <m:t>n</m:t>
                      </m:r>
                      <m:r>
                        <a:rPr lang="es-AR" sz="1600" b="0" i="0" smtClean="0">
                          <a:latin typeface="Cambria Math"/>
                        </a:rPr>
                        <m:t>=</m:t>
                      </m:r>
                      <m:f>
                        <m:fPr>
                          <m:ctrlPr>
                            <a:rPr lang="es-AR" sz="1600" b="0" i="1" smtClean="0">
                              <a:latin typeface="Cambria Math" panose="02040503050406030204" pitchFamily="18" charset="0"/>
                            </a:rPr>
                          </m:ctrlPr>
                        </m:fPr>
                        <m:num>
                          <m:r>
                            <m:rPr>
                              <m:sty m:val="p"/>
                            </m:rPr>
                            <a:rPr lang="es-AR" sz="1600" b="0" i="0" smtClean="0">
                              <a:latin typeface="Cambria Math"/>
                            </a:rPr>
                            <m:t>I</m:t>
                          </m:r>
                          <m:r>
                            <a:rPr lang="es-AR" sz="1600" b="0" i="0" smtClean="0">
                              <a:latin typeface="Cambria Math"/>
                            </a:rPr>
                            <m:t>´</m:t>
                          </m:r>
                        </m:num>
                        <m:den>
                          <m:r>
                            <m:rPr>
                              <m:sty m:val="p"/>
                            </m:rPr>
                            <a:rPr lang="es-AR" sz="1600" b="0" i="0" smtClean="0">
                              <a:latin typeface="Cambria Math"/>
                            </a:rPr>
                            <m:t>I</m:t>
                          </m:r>
                        </m:den>
                      </m:f>
                      <m:r>
                        <a:rPr lang="es-AR" sz="1600" b="0" i="0" smtClean="0">
                          <a:latin typeface="Cambria Math"/>
                        </a:rPr>
                        <m:t>=</m:t>
                      </m:r>
                      <m:f>
                        <m:fPr>
                          <m:ctrlPr>
                            <a:rPr lang="es-AR" sz="1600" b="0" i="1" smtClean="0">
                              <a:latin typeface="Cambria Math" panose="02040503050406030204" pitchFamily="18" charset="0"/>
                            </a:rPr>
                          </m:ctrlPr>
                        </m:fPr>
                        <m:num>
                          <m:r>
                            <m:rPr>
                              <m:sty m:val="p"/>
                            </m:rPr>
                            <a:rPr lang="es-AR" sz="1600" b="0" i="0" smtClean="0">
                              <a:latin typeface="Cambria Math"/>
                            </a:rPr>
                            <m:t>Imp</m:t>
                          </m:r>
                          <m:r>
                            <a:rPr lang="es-AR" sz="1600" b="0" i="0" smtClean="0">
                              <a:latin typeface="Cambria Math"/>
                            </a:rPr>
                            <m:t> </m:t>
                          </m:r>
                          <m:r>
                            <m:rPr>
                              <m:sty m:val="p"/>
                            </m:rPr>
                            <a:rPr lang="es-AR" sz="1600" b="0" i="0" smtClean="0">
                              <a:latin typeface="Cambria Math"/>
                            </a:rPr>
                            <m:t>de</m:t>
                          </m:r>
                          <m:r>
                            <a:rPr lang="es-AR" sz="1600" b="0" i="0" smtClean="0">
                              <a:latin typeface="Cambria Math"/>
                            </a:rPr>
                            <m:t> </m:t>
                          </m:r>
                          <m:r>
                            <m:rPr>
                              <m:sty m:val="p"/>
                            </m:rPr>
                            <a:rPr lang="es-AR" sz="1600" b="0" i="0" smtClean="0">
                              <a:latin typeface="Cambria Math"/>
                            </a:rPr>
                            <m:t>Restituci</m:t>
                          </m:r>
                          <m:r>
                            <a:rPr lang="es-AR" sz="1600" b="0" i="0" smtClean="0">
                              <a:latin typeface="Cambria Math"/>
                            </a:rPr>
                            <m:t>ó</m:t>
                          </m:r>
                          <m:r>
                            <m:rPr>
                              <m:sty m:val="p"/>
                            </m:rPr>
                            <a:rPr lang="es-AR" sz="1600" b="0" i="0" smtClean="0">
                              <a:latin typeface="Cambria Math"/>
                            </a:rPr>
                            <m:t>n</m:t>
                          </m:r>
                        </m:num>
                        <m:den>
                          <m:r>
                            <m:rPr>
                              <m:sty m:val="p"/>
                            </m:rPr>
                            <a:rPr lang="es-AR" sz="1600" b="0" i="0" smtClean="0">
                              <a:latin typeface="Cambria Math"/>
                            </a:rPr>
                            <m:t>Imp</m:t>
                          </m:r>
                          <m:r>
                            <a:rPr lang="es-AR" sz="1600" b="0" i="0" smtClean="0">
                              <a:latin typeface="Cambria Math"/>
                            </a:rPr>
                            <m:t> </m:t>
                          </m:r>
                          <m:r>
                            <m:rPr>
                              <m:sty m:val="p"/>
                            </m:rPr>
                            <a:rPr lang="es-AR" sz="1600" b="0" i="0" smtClean="0">
                              <a:latin typeface="Cambria Math"/>
                            </a:rPr>
                            <m:t>Frenante</m:t>
                          </m:r>
                        </m:den>
                      </m:f>
                      <m:r>
                        <a:rPr lang="es-AR" sz="1600" b="0" i="0" smtClean="0">
                          <a:latin typeface="Cambria Math"/>
                        </a:rPr>
                        <m:t>=</m:t>
                      </m:r>
                      <m:f>
                        <m:fPr>
                          <m:ctrlPr>
                            <a:rPr lang="es-AR" sz="1600" b="0" i="1" smtClean="0">
                              <a:latin typeface="Cambria Math" panose="02040503050406030204" pitchFamily="18" charset="0"/>
                            </a:rPr>
                          </m:ctrlPr>
                        </m:fPr>
                        <m:num>
                          <m:sSub>
                            <m:sSubPr>
                              <m:ctrlPr>
                                <a:rPr lang="es-AR" sz="1600" i="1" strike="sngStrike">
                                  <a:latin typeface="Cambria Math" panose="02040503050406030204" pitchFamily="18" charset="0"/>
                                </a:rPr>
                              </m:ctrlPr>
                            </m:sSubPr>
                            <m:e>
                              <m:r>
                                <m:rPr>
                                  <m:sty m:val="p"/>
                                </m:rPr>
                                <a:rPr lang="es-AR" sz="1600" i="0" strike="sngStrike">
                                  <a:latin typeface="Cambria Math"/>
                                </a:rPr>
                                <m:t>m</m:t>
                              </m:r>
                            </m:e>
                            <m:sub>
                              <m:r>
                                <a:rPr lang="es-AR" sz="1600" i="0" strike="sngStrike">
                                  <a:latin typeface="Cambria Math"/>
                                </a:rPr>
                                <m:t>1</m:t>
                              </m:r>
                            </m:sub>
                          </m:sSub>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u</m:t>
                              </m:r>
                            </m:e>
                            <m:sub>
                              <m:r>
                                <a:rPr lang="es-AR" sz="1600" i="0">
                                  <a:latin typeface="Cambria Math"/>
                                </a:rPr>
                                <m:t>1</m:t>
                              </m:r>
                            </m:sub>
                          </m:sSub>
                        </m:num>
                        <m:den>
                          <m:r>
                            <a:rPr lang="es-AR" sz="1600" b="0" i="0" smtClean="0">
                              <a:latin typeface="Cambria Math"/>
                            </a:rPr>
                            <m:t>−</m:t>
                          </m:r>
                          <m:sSub>
                            <m:sSubPr>
                              <m:ctrlPr>
                                <a:rPr lang="es-AR" sz="1600" i="1" strike="sngStrike" smtClean="0">
                                  <a:latin typeface="Cambria Math" panose="02040503050406030204" pitchFamily="18" charset="0"/>
                                </a:rPr>
                              </m:ctrlPr>
                            </m:sSubPr>
                            <m:e>
                              <m:r>
                                <m:rPr>
                                  <m:sty m:val="p"/>
                                </m:rPr>
                                <a:rPr lang="es-AR" sz="1600" b="0" i="0" strike="sngStrike" smtClean="0">
                                  <a:latin typeface="Cambria Math"/>
                                </a:rPr>
                                <m:t>m</m:t>
                              </m:r>
                            </m:e>
                            <m:sub>
                              <m:r>
                                <a:rPr lang="es-AR" sz="1600" b="0" i="0" strike="sngStrike" smtClean="0">
                                  <a:latin typeface="Cambria Math"/>
                                </a:rPr>
                                <m:t>1</m:t>
                              </m:r>
                            </m:sub>
                          </m:sSub>
                          <m:r>
                            <a:rPr lang="es-AR" sz="1600" i="0">
                              <a:latin typeface="Cambria Math"/>
                            </a:rPr>
                            <m:t>∗</m:t>
                          </m:r>
                          <m:sSub>
                            <m:sSubPr>
                              <m:ctrlPr>
                                <a:rPr lang="es-AR" sz="1600" i="1" smtClean="0">
                                  <a:latin typeface="Cambria Math" panose="02040503050406030204" pitchFamily="18" charset="0"/>
                                </a:rPr>
                              </m:ctrlPr>
                            </m:sSubPr>
                            <m:e>
                              <m:r>
                                <m:rPr>
                                  <m:sty m:val="p"/>
                                </m:rPr>
                                <a:rPr lang="es-AR" sz="1600" b="0" i="0" smtClean="0">
                                  <a:latin typeface="Cambria Math"/>
                                </a:rPr>
                                <m:t>V</m:t>
                              </m:r>
                            </m:e>
                            <m:sub>
                              <m:r>
                                <a:rPr lang="es-AR" sz="1600" b="0" i="0" smtClean="0">
                                  <a:latin typeface="Cambria Math"/>
                                </a:rPr>
                                <m:t>1</m:t>
                              </m:r>
                            </m:sub>
                          </m:sSub>
                        </m:den>
                      </m:f>
                      <m:r>
                        <a:rPr lang="es-AR" sz="1600" b="0" i="0" smtClean="0">
                          <a:latin typeface="Cambria Math"/>
                        </a:rPr>
                        <m:t>=</m:t>
                      </m:r>
                      <m:r>
                        <a:rPr lang="es-AR" sz="1600" b="0" i="1" smtClean="0">
                          <a:latin typeface="Cambria Math"/>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m:rPr>
                                  <m:sty m:val="p"/>
                                </m:rPr>
                                <a:rPr lang="es-AR" sz="1600">
                                  <a:latin typeface="Cambria Math"/>
                                </a:rPr>
                                <m:t>u</m:t>
                              </m:r>
                            </m:e>
                            <m:sub>
                              <m:r>
                                <a:rPr lang="es-AR" sz="1600">
                                  <a:latin typeface="Cambria Math"/>
                                </a:rPr>
                                <m:t>1</m:t>
                              </m:r>
                            </m:sub>
                          </m:sSub>
                        </m:num>
                        <m:den>
                          <m:sSub>
                            <m:sSubPr>
                              <m:ctrlPr>
                                <a:rPr lang="es-AR" sz="1600" i="1">
                                  <a:latin typeface="Cambria Math" panose="02040503050406030204" pitchFamily="18" charset="0"/>
                                </a:rPr>
                              </m:ctrlPr>
                            </m:sSubPr>
                            <m:e>
                              <m:r>
                                <m:rPr>
                                  <m:sty m:val="p"/>
                                </m:rPr>
                                <a:rPr lang="es-AR" sz="1600">
                                  <a:latin typeface="Cambria Math"/>
                                </a:rPr>
                                <m:t>V</m:t>
                              </m:r>
                            </m:e>
                            <m:sub>
                              <m:r>
                                <a:rPr lang="es-AR" sz="1600">
                                  <a:latin typeface="Cambria Math"/>
                                </a:rPr>
                                <m:t>1</m:t>
                              </m:r>
                            </m:sub>
                          </m:sSub>
                        </m:den>
                      </m:f>
                      <m:r>
                        <a:rPr lang="es-AR" sz="1600" b="0" i="1" smtClean="0">
                          <a:latin typeface="Cambria Math"/>
                        </a:rPr>
                        <m:t>               </m:t>
                      </m:r>
                      <m:r>
                        <a:rPr lang="es-AR" sz="1600" b="1" i="0" smtClean="0">
                          <a:latin typeface="Cambria Math"/>
                        </a:rPr>
                        <m:t>(</m:t>
                      </m:r>
                      <m:r>
                        <a:rPr lang="es-AR" sz="1600" b="1" i="0" smtClean="0">
                          <a:latin typeface="Cambria Math"/>
                        </a:rPr>
                        <m:t>𝐄𝐂</m:t>
                      </m:r>
                      <m:r>
                        <a:rPr lang="es-AR" sz="1600" b="1" i="0" smtClean="0">
                          <a:latin typeface="Cambria Math"/>
                        </a:rPr>
                        <m:t> </m:t>
                      </m:r>
                      <m:r>
                        <a:rPr lang="es-AR" sz="1600" b="1" i="0" smtClean="0">
                          <a:latin typeface="Cambria Math"/>
                        </a:rPr>
                        <m:t>𝟏</m:t>
                      </m:r>
                      <m:r>
                        <a:rPr lang="es-AR" sz="1600" b="1" i="0" smtClean="0">
                          <a:latin typeface="Cambria Math"/>
                        </a:rPr>
                        <m:t>)</m:t>
                      </m:r>
                    </m:oMath>
                  </m:oMathPara>
                </a14:m>
                <a:endParaRPr lang="es-ES" sz="1600" b="1" dirty="0"/>
              </a:p>
              <a:p>
                <a:pPr marL="0" indent="0" algn="just">
                  <a:buNone/>
                </a:pPr>
                <a14:m>
                  <m:oMathPara xmlns:m="http://schemas.openxmlformats.org/officeDocument/2006/math">
                    <m:oMathParaPr>
                      <m:jc m:val="left"/>
                    </m:oMathParaPr>
                    <m:oMath xmlns:m="http://schemas.openxmlformats.org/officeDocument/2006/math">
                      <m:r>
                        <m:rPr>
                          <m:sty m:val="p"/>
                        </m:rPr>
                        <a:rPr lang="es-AR" sz="1600">
                          <a:latin typeface="Cambria Math"/>
                        </a:rPr>
                        <m:t>K</m:t>
                      </m:r>
                      <m:r>
                        <a:rPr lang="es-AR" sz="1600">
                          <a:latin typeface="Cambria Math"/>
                        </a:rPr>
                        <m:t>=</m:t>
                      </m:r>
                      <m:f>
                        <m:fPr>
                          <m:ctrlPr>
                            <a:rPr lang="es-AR" sz="1600" i="1">
                              <a:latin typeface="Cambria Math" panose="02040503050406030204" pitchFamily="18" charset="0"/>
                            </a:rPr>
                          </m:ctrlPr>
                        </m:fPr>
                        <m:num>
                          <m:r>
                            <m:rPr>
                              <m:sty m:val="p"/>
                            </m:rPr>
                            <a:rPr lang="es-AR" sz="1600">
                              <a:latin typeface="Cambria Math"/>
                            </a:rPr>
                            <m:t>I</m:t>
                          </m:r>
                          <m:r>
                            <a:rPr lang="es-AR" sz="1600">
                              <a:latin typeface="Cambria Math"/>
                            </a:rPr>
                            <m:t>´</m:t>
                          </m:r>
                        </m:num>
                        <m:den>
                          <m:r>
                            <m:rPr>
                              <m:sty m:val="p"/>
                            </m:rPr>
                            <a:rPr lang="es-AR" sz="1600">
                              <a:latin typeface="Cambria Math"/>
                            </a:rPr>
                            <m:t>I</m:t>
                          </m:r>
                        </m:den>
                      </m:f>
                      <m:r>
                        <a:rPr lang="es-AR" sz="1600">
                          <a:latin typeface="Cambria Math"/>
                        </a:rPr>
                        <m:t>=</m:t>
                      </m:r>
                      <m:f>
                        <m:fPr>
                          <m:ctrlPr>
                            <a:rPr lang="es-AR" sz="1600" i="1">
                              <a:latin typeface="Cambria Math" panose="02040503050406030204" pitchFamily="18" charset="0"/>
                            </a:rPr>
                          </m:ctrlPr>
                        </m:fPr>
                        <m:num>
                          <m:sSub>
                            <m:sSubPr>
                              <m:ctrlPr>
                                <a:rPr lang="es-AR" sz="1600" i="1" strike="sngStrike">
                                  <a:latin typeface="Cambria Math" panose="02040503050406030204" pitchFamily="18" charset="0"/>
                                </a:rPr>
                              </m:ctrlPr>
                            </m:sSubPr>
                            <m:e>
                              <m:r>
                                <m:rPr>
                                  <m:sty m:val="p"/>
                                </m:rPr>
                                <a:rPr lang="es-AR" sz="1600" strike="sngStrike">
                                  <a:latin typeface="Cambria Math"/>
                                </a:rPr>
                                <m:t>m</m:t>
                              </m:r>
                            </m:e>
                            <m:sub>
                              <m:r>
                                <a:rPr lang="es-AR" sz="1600" strike="sngStrike">
                                  <a:latin typeface="Cambria Math"/>
                                </a:rPr>
                                <m:t>1</m:t>
                              </m:r>
                            </m:sub>
                          </m:sSub>
                          <m:r>
                            <a:rPr lang="es-AR" sz="1600">
                              <a:latin typeface="Cambria Math"/>
                            </a:rPr>
                            <m:t>∗</m:t>
                          </m:r>
                          <m:r>
                            <a:rPr lang="es-AR" sz="1600" b="0" i="1" smtClean="0">
                              <a:latin typeface="Cambria Math"/>
                            </a:rPr>
                            <m:t>(</m:t>
                          </m:r>
                          <m:sSub>
                            <m:sSubPr>
                              <m:ctrlPr>
                                <a:rPr lang="es-AR" sz="1600" i="1">
                                  <a:latin typeface="Cambria Math" panose="02040503050406030204" pitchFamily="18" charset="0"/>
                                </a:rPr>
                              </m:ctrlPr>
                            </m:sSubPr>
                            <m:e>
                              <m:r>
                                <m:rPr>
                                  <m:sty m:val="p"/>
                                </m:rPr>
                                <a:rPr lang="es-AR" sz="1600">
                                  <a:latin typeface="Cambria Math"/>
                                </a:rPr>
                                <m:t>u</m:t>
                              </m:r>
                            </m:e>
                            <m:sub>
                              <m:r>
                                <a:rPr lang="es-AR" sz="1600">
                                  <a:latin typeface="Cambria Math"/>
                                </a:rPr>
                                <m:t>1</m:t>
                              </m:r>
                            </m:sub>
                          </m:sSub>
                          <m:r>
                            <a:rPr lang="es-AR" sz="1600" b="0" i="1" smtClean="0">
                              <a:latin typeface="Cambria Math"/>
                            </a:rPr>
                            <m:t>−</m:t>
                          </m:r>
                          <m:sSub>
                            <m:sSubPr>
                              <m:ctrlPr>
                                <a:rPr lang="es-AR" sz="1600" i="1">
                                  <a:latin typeface="Cambria Math" panose="02040503050406030204" pitchFamily="18" charset="0"/>
                                </a:rPr>
                              </m:ctrlPr>
                            </m:sSubPr>
                            <m:e>
                              <m:r>
                                <m:rPr>
                                  <m:sty m:val="p"/>
                                </m:rPr>
                                <a:rPr lang="es-AR" sz="1600">
                                  <a:latin typeface="Cambria Math"/>
                                </a:rPr>
                                <m:t>u</m:t>
                              </m:r>
                            </m:e>
                            <m:sub>
                              <m:r>
                                <a:rPr lang="es-AR" sz="1600" b="0" i="0" smtClean="0">
                                  <a:latin typeface="Cambria Math"/>
                                </a:rPr>
                                <m:t>2</m:t>
                              </m:r>
                            </m:sub>
                          </m:sSub>
                          <m:r>
                            <a:rPr lang="es-AR" sz="1600" b="0" i="1" smtClean="0">
                              <a:latin typeface="Cambria Math"/>
                            </a:rPr>
                            <m:t>)</m:t>
                          </m:r>
                        </m:num>
                        <m:den>
                          <m:r>
                            <a:rPr lang="es-AR" sz="1600">
                              <a:latin typeface="Cambria Math"/>
                            </a:rPr>
                            <m:t>−</m:t>
                          </m:r>
                          <m:sSub>
                            <m:sSubPr>
                              <m:ctrlPr>
                                <a:rPr lang="es-AR" sz="1600" i="1" strike="sngStrike">
                                  <a:latin typeface="Cambria Math" panose="02040503050406030204" pitchFamily="18" charset="0"/>
                                </a:rPr>
                              </m:ctrlPr>
                            </m:sSubPr>
                            <m:e>
                              <m:r>
                                <m:rPr>
                                  <m:sty m:val="p"/>
                                </m:rPr>
                                <a:rPr lang="es-AR" sz="1600" strike="sngStrike">
                                  <a:latin typeface="Cambria Math"/>
                                </a:rPr>
                                <m:t>m</m:t>
                              </m:r>
                            </m:e>
                            <m:sub>
                              <m:r>
                                <a:rPr lang="es-AR" sz="1600" strike="sngStrike">
                                  <a:latin typeface="Cambria Math"/>
                                </a:rPr>
                                <m:t>1</m:t>
                              </m:r>
                            </m:sub>
                          </m:sSub>
                          <m:r>
                            <a:rPr lang="es-AR" sz="1600">
                              <a:latin typeface="Cambria Math"/>
                            </a:rPr>
                            <m:t>∗</m:t>
                          </m:r>
                          <m:sSub>
                            <m:sSubPr>
                              <m:ctrlPr>
                                <a:rPr lang="es-AR" sz="1600" i="1">
                                  <a:latin typeface="Cambria Math" panose="02040503050406030204" pitchFamily="18" charset="0"/>
                                </a:rPr>
                              </m:ctrlPr>
                            </m:sSubPr>
                            <m:e>
                              <m:r>
                                <a:rPr lang="es-AR" sz="1600" b="0" i="1" smtClean="0">
                                  <a:latin typeface="Cambria Math"/>
                                </a:rPr>
                                <m:t>(</m:t>
                              </m:r>
                              <m:r>
                                <m:rPr>
                                  <m:sty m:val="p"/>
                                </m:rPr>
                                <a:rPr lang="es-AR" sz="1600">
                                  <a:latin typeface="Cambria Math"/>
                                </a:rPr>
                                <m:t>V</m:t>
                              </m:r>
                            </m:e>
                            <m:sub>
                              <m:r>
                                <a:rPr lang="es-AR" sz="1600">
                                  <a:latin typeface="Cambria Math"/>
                                </a:rPr>
                                <m:t>1</m:t>
                              </m:r>
                            </m:sub>
                          </m:sSub>
                          <m:r>
                            <a:rPr lang="es-AR" sz="1600" b="0" i="1" smtClean="0">
                              <a:latin typeface="Cambria Math"/>
                            </a:rPr>
                            <m:t>−</m:t>
                          </m:r>
                          <m:sSub>
                            <m:sSubPr>
                              <m:ctrlPr>
                                <a:rPr lang="es-AR" sz="1600" i="1">
                                  <a:latin typeface="Cambria Math" panose="02040503050406030204" pitchFamily="18" charset="0"/>
                                </a:rPr>
                              </m:ctrlPr>
                            </m:sSubPr>
                            <m:e>
                              <m:r>
                                <m:rPr>
                                  <m:sty m:val="p"/>
                                </m:rPr>
                                <a:rPr lang="es-AR" sz="1600">
                                  <a:latin typeface="Cambria Math"/>
                                </a:rPr>
                                <m:t>V</m:t>
                              </m:r>
                            </m:e>
                            <m:sub>
                              <m:r>
                                <a:rPr lang="es-AR" sz="1600" b="0" i="0" smtClean="0">
                                  <a:latin typeface="Cambria Math"/>
                                </a:rPr>
                                <m:t>2</m:t>
                              </m:r>
                            </m:sub>
                          </m:sSub>
                          <m:r>
                            <a:rPr lang="es-AR" sz="1600" b="0" i="1" smtClean="0">
                              <a:latin typeface="Cambria Math"/>
                            </a:rPr>
                            <m:t>)</m:t>
                          </m:r>
                        </m:den>
                      </m:f>
                      <m:r>
                        <a:rPr lang="es-AR" sz="1600">
                          <a:latin typeface="Cambria Math"/>
                        </a:rPr>
                        <m:t>=</m:t>
                      </m:r>
                      <m:r>
                        <a:rPr lang="es-AR" sz="1600" b="0" i="1" smtClean="0">
                          <a:latin typeface="Cambria Math"/>
                        </a:rPr>
                        <m:t>−</m:t>
                      </m:r>
                      <m:f>
                        <m:fPr>
                          <m:ctrlPr>
                            <a:rPr lang="es-AR" sz="1600" i="1">
                              <a:latin typeface="Cambria Math" panose="02040503050406030204" pitchFamily="18" charset="0"/>
                            </a:rPr>
                          </m:ctrlPr>
                        </m:fPr>
                        <m:num>
                          <m:r>
                            <a:rPr lang="es-AR" sz="1600" i="1">
                              <a:latin typeface="Cambria Math"/>
                            </a:rPr>
                            <m:t>(</m:t>
                          </m:r>
                          <m:sSub>
                            <m:sSubPr>
                              <m:ctrlPr>
                                <a:rPr lang="es-AR" sz="1600" i="1">
                                  <a:latin typeface="Cambria Math" panose="02040503050406030204" pitchFamily="18" charset="0"/>
                                </a:rPr>
                              </m:ctrlPr>
                            </m:sSubPr>
                            <m:e>
                              <m:r>
                                <m:rPr>
                                  <m:sty m:val="p"/>
                                </m:rPr>
                                <a:rPr lang="es-AR" sz="1600">
                                  <a:latin typeface="Cambria Math"/>
                                </a:rPr>
                                <m:t>u</m:t>
                              </m:r>
                            </m:e>
                            <m:sub>
                              <m:r>
                                <a:rPr lang="es-AR" sz="1600">
                                  <a:latin typeface="Cambria Math"/>
                                </a:rPr>
                                <m:t>1</m:t>
                              </m:r>
                            </m:sub>
                          </m:sSub>
                          <m:r>
                            <a:rPr lang="es-AR" sz="1600" i="1">
                              <a:latin typeface="Cambria Math"/>
                            </a:rPr>
                            <m:t>−</m:t>
                          </m:r>
                          <m:sSub>
                            <m:sSubPr>
                              <m:ctrlPr>
                                <a:rPr lang="es-AR" sz="1600" i="1">
                                  <a:latin typeface="Cambria Math" panose="02040503050406030204" pitchFamily="18" charset="0"/>
                                </a:rPr>
                              </m:ctrlPr>
                            </m:sSubPr>
                            <m:e>
                              <m:r>
                                <m:rPr>
                                  <m:sty m:val="p"/>
                                </m:rPr>
                                <a:rPr lang="es-AR" sz="1600">
                                  <a:latin typeface="Cambria Math"/>
                                </a:rPr>
                                <m:t>u</m:t>
                              </m:r>
                            </m:e>
                            <m:sub>
                              <m:r>
                                <a:rPr lang="es-AR" sz="1600">
                                  <a:latin typeface="Cambria Math"/>
                                </a:rPr>
                                <m:t>2</m:t>
                              </m:r>
                            </m:sub>
                          </m:sSub>
                          <m:r>
                            <a:rPr lang="es-AR" sz="1600" i="1">
                              <a:latin typeface="Cambria Math"/>
                            </a:rPr>
                            <m:t>)</m:t>
                          </m:r>
                        </m:num>
                        <m:den>
                          <m:sSub>
                            <m:sSubPr>
                              <m:ctrlPr>
                                <a:rPr lang="es-AR" sz="1600" i="1">
                                  <a:latin typeface="Cambria Math" panose="02040503050406030204" pitchFamily="18" charset="0"/>
                                </a:rPr>
                              </m:ctrlPr>
                            </m:sSubPr>
                            <m:e>
                              <m:r>
                                <a:rPr lang="es-AR" sz="1600" i="1">
                                  <a:latin typeface="Cambria Math"/>
                                </a:rPr>
                                <m:t>(</m:t>
                              </m:r>
                              <m:r>
                                <m:rPr>
                                  <m:sty m:val="p"/>
                                </m:rPr>
                                <a:rPr lang="es-AR" sz="1600">
                                  <a:latin typeface="Cambria Math"/>
                                </a:rPr>
                                <m:t>V</m:t>
                              </m:r>
                            </m:e>
                            <m:sub>
                              <m:r>
                                <a:rPr lang="es-AR" sz="1600">
                                  <a:latin typeface="Cambria Math"/>
                                </a:rPr>
                                <m:t>1</m:t>
                              </m:r>
                            </m:sub>
                          </m:sSub>
                          <m:r>
                            <a:rPr lang="es-AR" sz="1600" i="1">
                              <a:latin typeface="Cambria Math"/>
                            </a:rPr>
                            <m:t>−</m:t>
                          </m:r>
                          <m:sSub>
                            <m:sSubPr>
                              <m:ctrlPr>
                                <a:rPr lang="es-AR" sz="1600" i="1">
                                  <a:latin typeface="Cambria Math" panose="02040503050406030204" pitchFamily="18" charset="0"/>
                                </a:rPr>
                              </m:ctrlPr>
                            </m:sSubPr>
                            <m:e>
                              <m:r>
                                <m:rPr>
                                  <m:sty m:val="p"/>
                                </m:rPr>
                                <a:rPr lang="es-AR" sz="1600">
                                  <a:latin typeface="Cambria Math"/>
                                </a:rPr>
                                <m:t>V</m:t>
                              </m:r>
                            </m:e>
                            <m:sub>
                              <m:r>
                                <a:rPr lang="es-AR" sz="1600">
                                  <a:latin typeface="Cambria Math"/>
                                </a:rPr>
                                <m:t>2</m:t>
                              </m:r>
                            </m:sub>
                          </m:sSub>
                          <m:r>
                            <a:rPr lang="es-AR" sz="1600" i="1">
                              <a:latin typeface="Cambria Math"/>
                            </a:rPr>
                            <m:t>)</m:t>
                          </m:r>
                        </m:den>
                      </m:f>
                      <m:r>
                        <a:rPr lang="es-AR" sz="1600">
                          <a:latin typeface="Cambria Math"/>
                        </a:rPr>
                        <m:t>=</m:t>
                      </m:r>
                      <m:r>
                        <a:rPr lang="es-AR" sz="1600" b="1">
                          <a:latin typeface="Cambria Math"/>
                        </a:rPr>
                        <m:t>(</m:t>
                      </m:r>
                      <m:r>
                        <a:rPr lang="es-AR" sz="1600" b="1">
                          <a:latin typeface="Cambria Math"/>
                        </a:rPr>
                        <m:t>𝐄𝐂</m:t>
                      </m:r>
                      <m:r>
                        <a:rPr lang="es-AR" sz="1600" b="1">
                          <a:latin typeface="Cambria Math"/>
                        </a:rPr>
                        <m:t> </m:t>
                      </m:r>
                      <m:r>
                        <a:rPr lang="es-AR" sz="1600" b="1" i="0" smtClean="0">
                          <a:latin typeface="Cambria Math"/>
                        </a:rPr>
                        <m:t>𝟐</m:t>
                      </m:r>
                      <m:r>
                        <a:rPr lang="es-AR" sz="1600" b="1">
                          <a:latin typeface="Cambria Math"/>
                        </a:rPr>
                        <m:t>)</m:t>
                      </m:r>
                    </m:oMath>
                  </m:oMathPara>
                </a14:m>
                <a:endParaRPr lang="es-E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81600"/>
              </a:xfrm>
              <a:blipFill rotWithShape="1">
                <a:blip r:embed="rId3"/>
                <a:stretch>
                  <a:fillRect l="-593" t="-58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graphicFrame>
            <p:nvGraphicFramePr>
              <p:cNvPr id="4" name="3 Tabla"/>
              <p:cNvGraphicFramePr>
                <a:graphicFrameLocks noGrp="1"/>
              </p:cNvGraphicFramePr>
              <p:nvPr>
                <p:extLst>
                  <p:ext uri="{D42A27DB-BD31-4B8C-83A1-F6EECF244321}">
                    <p14:modId xmlns:p14="http://schemas.microsoft.com/office/powerpoint/2010/main" val="1040797456"/>
                  </p:ext>
                </p:extLst>
              </p:nvPr>
            </p:nvGraphicFramePr>
            <p:xfrm>
              <a:off x="279400" y="3505200"/>
              <a:ext cx="8559802" cy="1951736"/>
            </p:xfrm>
            <a:graphic>
              <a:graphicData uri="http://schemas.openxmlformats.org/drawingml/2006/table">
                <a:tbl>
                  <a:tblPr firstRow="1" bandRow="1">
                    <a:tableStyleId>{5C22544A-7EE6-4342-B048-85BDC9FD1C3A}</a:tableStyleId>
                  </a:tblPr>
                  <a:tblGrid>
                    <a:gridCol w="2853267">
                      <a:extLst>
                        <a:ext uri="{9D8B030D-6E8A-4147-A177-3AD203B41FA5}">
                          <a16:colId xmlns:a16="http://schemas.microsoft.com/office/drawing/2014/main" val="20000"/>
                        </a:ext>
                      </a:extLst>
                    </a:gridCol>
                    <a:gridCol w="1426634">
                      <a:extLst>
                        <a:ext uri="{9D8B030D-6E8A-4147-A177-3AD203B41FA5}">
                          <a16:colId xmlns:a16="http://schemas.microsoft.com/office/drawing/2014/main" val="20001"/>
                        </a:ext>
                      </a:extLst>
                    </a:gridCol>
                    <a:gridCol w="1426634">
                      <a:extLst>
                        <a:ext uri="{9D8B030D-6E8A-4147-A177-3AD203B41FA5}">
                          <a16:colId xmlns:a16="http://schemas.microsoft.com/office/drawing/2014/main" val="20002"/>
                        </a:ext>
                      </a:extLst>
                    </a:gridCol>
                    <a:gridCol w="2853267">
                      <a:extLst>
                        <a:ext uri="{9D8B030D-6E8A-4147-A177-3AD203B41FA5}">
                          <a16:colId xmlns:a16="http://schemas.microsoft.com/office/drawing/2014/main" val="20003"/>
                        </a:ext>
                      </a:extLst>
                    </a:gridCol>
                  </a:tblGrid>
                  <a:tr h="370840">
                    <a:tc gridSpan="2">
                      <a:txBody>
                        <a:bodyPr/>
                        <a:lstStyle/>
                        <a:p>
                          <a:pPr algn="ctr"/>
                          <a:r>
                            <a:rPr lang="es-AR" sz="1800" b="0" i="0" u="none" strike="noStrike" kern="1200" baseline="0" dirty="0">
                              <a:solidFill>
                                <a:schemeClr val="tx1"/>
                              </a:solidFill>
                              <a:latin typeface="+mn-lt"/>
                              <a:ea typeface="+mn-ea"/>
                              <a:cs typeface="+mn-cs"/>
                            </a:rPr>
                            <a:t>PRIMERA ETAPA</a:t>
                          </a:r>
                          <a:endParaRPr lang="es-A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dirty="0"/>
                        </a:p>
                      </a:txBody>
                      <a:tcPr/>
                    </a:tc>
                    <a:tc gridSpan="2">
                      <a:txBody>
                        <a:bodyPr/>
                        <a:lstStyle/>
                        <a:p>
                          <a:pPr algn="ctr"/>
                          <a:r>
                            <a:rPr lang="es-AR" sz="1800" b="0" i="0" u="none" strike="noStrike" kern="1200" baseline="0" dirty="0">
                              <a:solidFill>
                                <a:schemeClr val="tx1"/>
                              </a:solidFill>
                              <a:latin typeface="+mn-lt"/>
                              <a:ea typeface="+mn-ea"/>
                              <a:cs typeface="+mn-cs"/>
                            </a:rPr>
                            <a:t>SEGUNDA ETAPA</a:t>
                          </a:r>
                          <a:endParaRPr lang="es-A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dirty="0"/>
                        </a:p>
                      </a:txBody>
                      <a:tcPr/>
                    </a:tc>
                    <a:extLst>
                      <a:ext uri="{0D108BD9-81ED-4DB2-BD59-A6C34878D82A}">
                        <a16:rowId xmlns:a16="http://schemas.microsoft.com/office/drawing/2014/main" val="10000"/>
                      </a:ext>
                    </a:extLst>
                  </a:tr>
                  <a:tr h="370840">
                    <a:tc>
                      <a:txBody>
                        <a:bodyPr/>
                        <a:lstStyle/>
                        <a:p>
                          <a:r>
                            <a:rPr lang="es-AR" dirty="0"/>
                            <a:t>(Inicio)</a:t>
                          </a:r>
                          <a:r>
                            <a:rPr lang="es-AR" baseline="0" dirty="0"/>
                            <a:t> </a:t>
                          </a:r>
                          <a14:m>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m:rPr>
                                      <m:sty m:val="p"/>
                                    </m:rPr>
                                    <a:rPr lang="es-AR" b="0" i="0" smtClean="0">
                                      <a:latin typeface="Cambria Math"/>
                                    </a:rPr>
                                    <m:t>rel</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r>
                                <a:rPr lang="es-AR" b="0" i="1" smtClean="0">
                                  <a:latin typeface="Cambria Math"/>
                                </a:rPr>
                                <m:t>−</m:t>
                              </m:r>
                              <m:sSub>
                                <m:sSubPr>
                                  <m:ctrlPr>
                                    <a:rPr lang="es-AR" i="1">
                                      <a:latin typeface="Cambria Math" panose="02040503050406030204" pitchFamily="18" charset="0"/>
                                    </a:rPr>
                                  </m:ctrlPr>
                                </m:sSubPr>
                                <m:e>
                                  <m:r>
                                    <m:rPr>
                                      <m:sty m:val="p"/>
                                    </m:rPr>
                                    <a:rPr lang="es-AR">
                                      <a:latin typeface="Cambria Math"/>
                                    </a:rPr>
                                    <m:t>V</m:t>
                                  </m:r>
                                </m:e>
                                <m:sub>
                                  <m:r>
                                    <a:rPr lang="es-AR">
                                      <a:latin typeface="Cambria Math"/>
                                    </a:rPr>
                                    <m:t>2</m:t>
                                  </m:r>
                                </m:sub>
                              </m:sSub>
                              <m:r>
                                <a:rPr lang="es-AR" b="0" i="1"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oMath>
                          </a14:m>
                          <a:endParaRPr lang="es-AR" i="0"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(Fin)    </a:t>
                          </a:r>
                          <a:r>
                            <a:rPr lang="es-AR" baseline="0" dirty="0"/>
                            <a:t> </a:t>
                          </a:r>
                          <a14:m>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m:rPr>
                                      <m:sty m:val="p"/>
                                    </m:rPr>
                                    <a:rPr lang="es-AR" b="0" i="0" smtClean="0">
                                      <a:latin typeface="Cambria Math"/>
                                    </a:rPr>
                                    <m:t>rel</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r>
                                <a:rPr lang="es-AR" b="0" i="1" smtClean="0">
                                  <a:latin typeface="Cambria Math"/>
                                </a:rPr>
                                <m:t>−</m:t>
                              </m:r>
                              <m:sSub>
                                <m:sSubPr>
                                  <m:ctrlPr>
                                    <a:rPr lang="es-AR" i="1">
                                      <a:latin typeface="Cambria Math" panose="02040503050406030204" pitchFamily="18" charset="0"/>
                                    </a:rPr>
                                  </m:ctrlPr>
                                </m:sSubPr>
                                <m:e>
                                  <m:r>
                                    <m:rPr>
                                      <m:sty m:val="p"/>
                                    </m:rPr>
                                    <a:rPr lang="es-AR">
                                      <a:latin typeface="Cambria Math"/>
                                    </a:rPr>
                                    <m:t>V</m:t>
                                  </m:r>
                                </m:e>
                                <m:sub>
                                  <m:r>
                                    <a:rPr lang="es-AR">
                                      <a:latin typeface="Cambria Math"/>
                                    </a:rPr>
                                    <m:t>2</m:t>
                                  </m:r>
                                </m:sub>
                              </m:sSub>
                              <m:r>
                                <a:rPr lang="es-AR" b="0" i="1" smtClean="0">
                                  <a:latin typeface="Cambria Math"/>
                                </a:rPr>
                                <m:t>=</m:t>
                              </m:r>
                              <m:r>
                                <a:rPr lang="es-AR" i="1" smtClean="0">
                                  <a:latin typeface="Cambria Math"/>
                                </a:rPr>
                                <m:t>0</m:t>
                              </m:r>
                            </m:oMath>
                          </a14:m>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m:rPr>
                                        <m:sty m:val="p"/>
                                      </m:rPr>
                                      <a:rPr lang="es-AR" b="0" i="0" smtClean="0">
                                        <a:latin typeface="Cambria Math"/>
                                      </a:rPr>
                                      <m:t>rel</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r>
                                  <a:rPr lang="es-AR" b="0" i="1" smtClean="0">
                                    <a:latin typeface="Cambria Math"/>
                                  </a:rPr>
                                  <m:t>−</m:t>
                                </m:r>
                                <m:sSub>
                                  <m:sSubPr>
                                    <m:ctrlPr>
                                      <a:rPr lang="es-AR" i="1">
                                        <a:latin typeface="Cambria Math" panose="02040503050406030204" pitchFamily="18" charset="0"/>
                                      </a:rPr>
                                    </m:ctrlPr>
                                  </m:sSubPr>
                                  <m:e>
                                    <m:r>
                                      <m:rPr>
                                        <m:sty m:val="p"/>
                                      </m:rPr>
                                      <a:rPr lang="es-AR">
                                        <a:latin typeface="Cambria Math"/>
                                      </a:rPr>
                                      <m:t>V</m:t>
                                    </m:r>
                                  </m:e>
                                  <m:sub>
                                    <m:r>
                                      <a:rPr lang="es-AR">
                                        <a:latin typeface="Cambria Math"/>
                                      </a:rPr>
                                      <m:t>2</m:t>
                                    </m:r>
                                  </m:sub>
                                </m:sSub>
                                <m:r>
                                  <a:rPr lang="es-AR" b="0" i="1" smtClean="0">
                                    <a:latin typeface="Cambria Math"/>
                                  </a:rPr>
                                  <m:t>=</m:t>
                                </m:r>
                                <m:r>
                                  <a:rPr lang="es-AR" i="1" smtClean="0">
                                    <a:latin typeface="Cambria Math"/>
                                  </a:rPr>
                                  <m:t>0</m:t>
                                </m:r>
                              </m:oMath>
                            </m:oMathPara>
                          </a14:m>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(Inicio) </a:t>
                          </a:r>
                          <a14:m>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u</m:t>
                                  </m:r>
                                </m:e>
                                <m:sub>
                                  <m:r>
                                    <m:rPr>
                                      <m:sty m:val="p"/>
                                    </m:rPr>
                                    <a:rPr lang="es-AR" b="0" i="0" smtClean="0">
                                      <a:latin typeface="Cambria Math"/>
                                    </a:rPr>
                                    <m:t>rel</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u</m:t>
                                  </m:r>
                                </m:e>
                                <m:sub>
                                  <m:r>
                                    <a:rPr lang="es-AR" b="0" i="0" smtClean="0">
                                      <a:latin typeface="Cambria Math"/>
                                    </a:rPr>
                                    <m:t>1</m:t>
                                  </m:r>
                                </m:sub>
                              </m:sSub>
                              <m:r>
                                <a:rPr lang="es-AR" b="0" i="1" smtClean="0">
                                  <a:latin typeface="Cambria Math"/>
                                </a:rPr>
                                <m:t>−</m:t>
                              </m:r>
                              <m:sSub>
                                <m:sSubPr>
                                  <m:ctrlPr>
                                    <a:rPr lang="es-AR" i="1">
                                      <a:latin typeface="Cambria Math" panose="02040503050406030204" pitchFamily="18" charset="0"/>
                                    </a:rPr>
                                  </m:ctrlPr>
                                </m:sSubPr>
                                <m:e>
                                  <m:r>
                                    <m:rPr>
                                      <m:sty m:val="p"/>
                                    </m:rPr>
                                    <a:rPr lang="es-AR" b="0" i="0" smtClean="0">
                                      <a:latin typeface="Cambria Math"/>
                                    </a:rPr>
                                    <m:t>u</m:t>
                                  </m:r>
                                </m:e>
                                <m:sub>
                                  <m:r>
                                    <a:rPr lang="es-AR">
                                      <a:latin typeface="Cambria Math"/>
                                    </a:rPr>
                                    <m:t>2</m:t>
                                  </m:r>
                                </m:sub>
                              </m:sSub>
                              <m:r>
                                <a:rPr lang="es-AR" b="0" i="1" smtClean="0">
                                  <a:latin typeface="Cambria Math"/>
                                </a:rPr>
                                <m:t>=</m:t>
                              </m:r>
                              <m:r>
                                <a:rPr lang="es-AR" i="1" smtClean="0">
                                  <a:latin typeface="Cambria Math"/>
                                </a:rPr>
                                <m:t>0</m:t>
                              </m:r>
                            </m:oMath>
                          </a14:m>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(Fin) </a:t>
                          </a:r>
                          <a14:m>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u</m:t>
                                  </m:r>
                                </m:e>
                                <m:sub>
                                  <m:r>
                                    <m:rPr>
                                      <m:sty m:val="p"/>
                                    </m:rPr>
                                    <a:rPr lang="es-AR" b="0" i="0" smtClean="0">
                                      <a:latin typeface="Cambria Math"/>
                                    </a:rPr>
                                    <m:t>rel</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u</m:t>
                                  </m:r>
                                </m:e>
                                <m:sub>
                                  <m:r>
                                    <a:rPr lang="es-AR" b="0" i="0" smtClean="0">
                                      <a:latin typeface="Cambria Math"/>
                                    </a:rPr>
                                    <m:t>1</m:t>
                                  </m:r>
                                </m:sub>
                              </m:sSub>
                              <m:r>
                                <a:rPr lang="es-AR" b="0" i="1" smtClean="0">
                                  <a:latin typeface="Cambria Math"/>
                                </a:rPr>
                                <m:t>−</m:t>
                              </m:r>
                              <m:sSub>
                                <m:sSubPr>
                                  <m:ctrlPr>
                                    <a:rPr lang="es-AR" i="1">
                                      <a:latin typeface="Cambria Math" panose="02040503050406030204" pitchFamily="18" charset="0"/>
                                    </a:rPr>
                                  </m:ctrlPr>
                                </m:sSubPr>
                                <m:e>
                                  <m:r>
                                    <m:rPr>
                                      <m:sty m:val="p"/>
                                    </m:rPr>
                                    <a:rPr lang="es-AR" b="0" i="0" smtClean="0">
                                      <a:latin typeface="Cambria Math"/>
                                    </a:rPr>
                                    <m:t>u</m:t>
                                  </m:r>
                                </m:e>
                                <m:sub>
                                  <m:r>
                                    <a:rPr lang="es-AR">
                                      <a:latin typeface="Cambria Math"/>
                                    </a:rPr>
                                    <m:t>2</m:t>
                                  </m:r>
                                </m:sub>
                              </m:sSub>
                              <m:r>
                                <a:rPr lang="es-AR" b="0" i="1"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u</m:t>
                                  </m:r>
                                </m:e>
                                <m:sub>
                                  <m:r>
                                    <a:rPr lang="es-AR" b="0" i="0" smtClean="0">
                                      <a:latin typeface="Cambria Math"/>
                                    </a:rPr>
                                    <m:t>1</m:t>
                                  </m:r>
                                </m:sub>
                              </m:sSub>
                            </m:oMath>
                          </a14:m>
                          <a:r>
                            <a:rPr lang="es-AR" dirty="0"/>
                            <a:t>   </a:t>
                          </a:r>
                          <a:r>
                            <a:rPr lang="es-AR" baseline="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a:rPr>
                                  <m:t>I</m:t>
                                </m:r>
                                <m:r>
                                  <a:rPr lang="es-AR" b="0" i="0" smtClean="0">
                                    <a:latin typeface="Cambria Math"/>
                                  </a:rPr>
                                  <m:t>=</m:t>
                                </m:r>
                                <m:r>
                                  <m:rPr>
                                    <m:sty m:val="p"/>
                                  </m:rPr>
                                  <a:rPr lang="es-AR" b="0" i="0" smtClean="0">
                                    <a:latin typeface="Cambria Math"/>
                                  </a:rPr>
                                  <m:t>Impulso</m:t>
                                </m:r>
                                <m:r>
                                  <a:rPr lang="es-AR" b="0" i="0" smtClean="0">
                                    <a:latin typeface="Cambria Math"/>
                                  </a:rPr>
                                  <m:t> </m:t>
                                </m:r>
                                <m:r>
                                  <m:rPr>
                                    <m:sty m:val="p"/>
                                  </m:rPr>
                                  <a:rPr lang="es-AR" b="0" i="0" smtClean="0">
                                    <a:latin typeface="Cambria Math"/>
                                  </a:rPr>
                                  <m:t>Frenante</m:t>
                                </m:r>
                              </m:oMath>
                            </m:oMathPara>
                          </a14:m>
                          <a:endParaRPr lang="es-AR" b="0" i="0" dirty="0">
                            <a:latin typeface="Cambria Math"/>
                          </a:endParaRPr>
                        </a:p>
                        <a:p>
                          <a:pPr/>
                          <a14:m>
                            <m:oMathPara xmlns:m="http://schemas.openxmlformats.org/officeDocument/2006/math">
                              <m:oMathParaPr>
                                <m:jc m:val="centerGroup"/>
                              </m:oMathParaPr>
                              <m:oMath xmlns:m="http://schemas.openxmlformats.org/officeDocument/2006/math">
                                <m:r>
                                  <m:rPr>
                                    <m:sty m:val="p"/>
                                  </m:rPr>
                                  <a:rPr lang="es-AR" b="0" i="0" smtClean="0">
                                    <a:latin typeface="Cambria Math"/>
                                  </a:rPr>
                                  <m:t>I</m:t>
                                </m:r>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m:rPr>
                                        <m:sty m:val="p"/>
                                      </m:rPr>
                                      <a:rPr lang="es-AR" b="0" i="0" smtClean="0">
                                        <a:latin typeface="Cambria Math"/>
                                      </a:rPr>
                                      <m:t>rel</m:t>
                                    </m:r>
                                    <m:r>
                                      <a:rPr lang="es-AR" b="0" i="0" smtClean="0">
                                        <a:latin typeface="Cambria Math"/>
                                      </a:rPr>
                                      <m:t> (</m:t>
                                    </m:r>
                                    <m:r>
                                      <m:rPr>
                                        <m:sty m:val="p"/>
                                      </m:rPr>
                                      <a:rPr lang="es-AR" b="0" i="0" smtClean="0">
                                        <a:latin typeface="Cambria Math"/>
                                      </a:rPr>
                                      <m:t>Fin</m:t>
                                    </m:r>
                                    <m:r>
                                      <a:rPr lang="es-AR" b="0" i="0" smtClean="0">
                                        <a:latin typeface="Cambria Math"/>
                                      </a:rPr>
                                      <m:t>)</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m:rPr>
                                        <m:sty m:val="p"/>
                                      </m:rPr>
                                      <a:rPr lang="es-AR" b="0" i="0" smtClean="0">
                                        <a:latin typeface="Cambria Math"/>
                                      </a:rPr>
                                      <m:t>rel</m:t>
                                    </m:r>
                                    <m:r>
                                      <a:rPr lang="es-AR" b="0" i="0" smtClean="0">
                                        <a:latin typeface="Cambria Math"/>
                                      </a:rPr>
                                      <m:t> </m:t>
                                    </m:r>
                                    <m:d>
                                      <m:dPr>
                                        <m:ctrlPr>
                                          <a:rPr lang="es-AR" b="0" i="1" smtClean="0">
                                            <a:latin typeface="Cambria Math" panose="02040503050406030204" pitchFamily="18" charset="0"/>
                                          </a:rPr>
                                        </m:ctrlPr>
                                      </m:dPr>
                                      <m:e>
                                        <m:r>
                                          <m:rPr>
                                            <m:sty m:val="p"/>
                                          </m:rPr>
                                          <a:rPr lang="es-AR" b="0" i="0" smtClean="0">
                                            <a:latin typeface="Cambria Math"/>
                                          </a:rPr>
                                          <m:t>Inicio</m:t>
                                        </m:r>
                                      </m:e>
                                    </m:d>
                                  </m:sub>
                                </m:sSub>
                              </m:oMath>
                            </m:oMathPara>
                          </a14:m>
                          <a:endParaRPr lang="es-AR" b="0" i="0" dirty="0"/>
                        </a:p>
                        <a:p>
                          <a:pPr/>
                          <a14:m>
                            <m:oMathPara xmlns:m="http://schemas.openxmlformats.org/officeDocument/2006/math">
                              <m:oMathParaPr>
                                <m:jc m:val="centerGroup"/>
                              </m:oMathParaPr>
                              <m:oMath xmlns:m="http://schemas.openxmlformats.org/officeDocument/2006/math">
                                <m:r>
                                  <m:rPr>
                                    <m:sty m:val="p"/>
                                  </m:rPr>
                                  <a:rPr lang="es-AR" b="0" i="0" smtClean="0">
                                    <a:latin typeface="Cambria Math"/>
                                  </a:rPr>
                                  <m:t>I</m:t>
                                </m:r>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m</m:t>
                                    </m:r>
                                  </m:e>
                                  <m:sub>
                                    <m:r>
                                      <a:rPr lang="es-AR" b="0" i="0" smtClean="0">
                                        <a:latin typeface="Cambria Math"/>
                                      </a:rPr>
                                      <m:t>1</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oMath>
                            </m:oMathPara>
                          </a14:m>
                          <a:endParaRPr lang="es-AR"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a:p>
                      </a:txBody>
                      <a:tcPr/>
                    </a:tc>
                    <a:tc>
                      <a:txBody>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a:rPr>
                                  <m:t>I</m:t>
                                </m:r>
                                <m:r>
                                  <a:rPr lang="es-AR" b="0" i="0" smtClean="0">
                                    <a:latin typeface="Cambria Math"/>
                                  </a:rPr>
                                  <m:t>´=</m:t>
                                </m:r>
                                <m:r>
                                  <m:rPr>
                                    <m:sty m:val="p"/>
                                  </m:rPr>
                                  <a:rPr lang="es-AR" b="0" i="0" smtClean="0">
                                    <a:latin typeface="Cambria Math"/>
                                  </a:rPr>
                                  <m:t>Impulso</m:t>
                                </m:r>
                                <m:r>
                                  <a:rPr lang="es-AR" b="0" i="0" smtClean="0">
                                    <a:latin typeface="Cambria Math"/>
                                  </a:rPr>
                                  <m:t> </m:t>
                                </m:r>
                                <m:r>
                                  <m:rPr>
                                    <m:sty m:val="p"/>
                                  </m:rPr>
                                  <a:rPr lang="es-AR" b="0" i="0" smtClean="0">
                                    <a:latin typeface="Cambria Math"/>
                                  </a:rPr>
                                  <m:t>de</m:t>
                                </m:r>
                                <m:r>
                                  <a:rPr lang="es-AR" b="0" i="0" smtClean="0">
                                    <a:latin typeface="Cambria Math"/>
                                  </a:rPr>
                                  <m:t> </m:t>
                                </m:r>
                                <m:r>
                                  <m:rPr>
                                    <m:sty m:val="p"/>
                                  </m:rPr>
                                  <a:rPr lang="es-AR" b="0" i="0" smtClean="0">
                                    <a:latin typeface="Cambria Math"/>
                                  </a:rPr>
                                  <m:t>restituci</m:t>
                                </m:r>
                                <m:r>
                                  <a:rPr lang="es-AR" b="0" i="0" smtClean="0">
                                    <a:latin typeface="Cambria Math"/>
                                  </a:rPr>
                                  <m:t>ó</m:t>
                                </m:r>
                                <m:r>
                                  <m:rPr>
                                    <m:sty m:val="p"/>
                                  </m:rPr>
                                  <a:rPr lang="es-AR" b="0" i="0" smtClean="0">
                                    <a:latin typeface="Cambria Math"/>
                                  </a:rPr>
                                  <m:t>n</m:t>
                                </m:r>
                              </m:oMath>
                            </m:oMathPara>
                          </a14:m>
                          <a:endParaRPr lang="es-AR" b="0" i="0" dirty="0">
                            <a:latin typeface="Cambria Math"/>
                          </a:endParaRPr>
                        </a:p>
                        <a:p>
                          <a:pPr/>
                          <a14:m>
                            <m:oMathPara xmlns:m="http://schemas.openxmlformats.org/officeDocument/2006/math">
                              <m:oMathParaPr>
                                <m:jc m:val="centerGroup"/>
                              </m:oMathParaPr>
                              <m:oMath xmlns:m="http://schemas.openxmlformats.org/officeDocument/2006/math">
                                <m:r>
                                  <m:rPr>
                                    <m:sty m:val="p"/>
                                  </m:rPr>
                                  <a:rPr lang="es-AR" b="0" i="0" smtClean="0">
                                    <a:latin typeface="Cambria Math"/>
                                  </a:rPr>
                                  <m:t>I</m:t>
                                </m:r>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u</m:t>
                                    </m:r>
                                  </m:e>
                                  <m:sub>
                                    <m:r>
                                      <m:rPr>
                                        <m:sty m:val="p"/>
                                      </m:rPr>
                                      <a:rPr lang="es-AR" b="0" i="0" smtClean="0">
                                        <a:latin typeface="Cambria Math"/>
                                      </a:rPr>
                                      <m:t>rel</m:t>
                                    </m:r>
                                    <m:r>
                                      <a:rPr lang="es-AR" b="0" i="0" smtClean="0">
                                        <a:latin typeface="Cambria Math"/>
                                      </a:rPr>
                                      <m:t> (</m:t>
                                    </m:r>
                                    <m:r>
                                      <m:rPr>
                                        <m:sty m:val="p"/>
                                      </m:rPr>
                                      <a:rPr lang="es-AR" b="0" i="0" smtClean="0">
                                        <a:latin typeface="Cambria Math"/>
                                      </a:rPr>
                                      <m:t>Fin</m:t>
                                    </m:r>
                                    <m:r>
                                      <a:rPr lang="es-AR" b="0" i="0" smtClean="0">
                                        <a:latin typeface="Cambria Math"/>
                                      </a:rPr>
                                      <m:t>)</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u</m:t>
                                    </m:r>
                                  </m:e>
                                  <m:sub>
                                    <m:r>
                                      <m:rPr>
                                        <m:sty m:val="p"/>
                                      </m:rPr>
                                      <a:rPr lang="es-AR" b="0" i="0" smtClean="0">
                                        <a:latin typeface="Cambria Math"/>
                                      </a:rPr>
                                      <m:t>rel</m:t>
                                    </m:r>
                                    <m:r>
                                      <a:rPr lang="es-AR" b="0" i="0" smtClean="0">
                                        <a:latin typeface="Cambria Math"/>
                                      </a:rPr>
                                      <m:t> </m:t>
                                    </m:r>
                                    <m:d>
                                      <m:dPr>
                                        <m:ctrlPr>
                                          <a:rPr lang="es-AR" b="0" i="1" smtClean="0">
                                            <a:latin typeface="Cambria Math" panose="02040503050406030204" pitchFamily="18" charset="0"/>
                                          </a:rPr>
                                        </m:ctrlPr>
                                      </m:dPr>
                                      <m:e>
                                        <m:r>
                                          <m:rPr>
                                            <m:sty m:val="p"/>
                                          </m:rPr>
                                          <a:rPr lang="es-AR" b="0" i="0" smtClean="0">
                                            <a:latin typeface="Cambria Math"/>
                                          </a:rPr>
                                          <m:t>Inicio</m:t>
                                        </m:r>
                                      </m:e>
                                    </m:d>
                                  </m:sub>
                                </m:sSub>
                              </m:oMath>
                            </m:oMathPara>
                          </a14:m>
                          <a:endParaRPr lang="es-AR" b="0" i="0" dirty="0"/>
                        </a:p>
                        <a:p>
                          <a:pPr/>
                          <a14:m>
                            <m:oMathPara xmlns:m="http://schemas.openxmlformats.org/officeDocument/2006/math">
                              <m:oMathParaPr>
                                <m:jc m:val="centerGroup"/>
                              </m:oMathParaPr>
                              <m:oMath xmlns:m="http://schemas.openxmlformats.org/officeDocument/2006/math">
                                <m:r>
                                  <m:rPr>
                                    <m:sty m:val="p"/>
                                  </m:rPr>
                                  <a:rPr lang="es-AR" b="0" i="0" smtClean="0">
                                    <a:latin typeface="Cambria Math"/>
                                  </a:rPr>
                                  <m:t>I</m:t>
                                </m:r>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m</m:t>
                                    </m:r>
                                  </m:e>
                                  <m:sub>
                                    <m:r>
                                      <a:rPr lang="es-AR" b="0" i="0" smtClean="0">
                                        <a:latin typeface="Cambria Math"/>
                                      </a:rPr>
                                      <m:t>1</m:t>
                                    </m:r>
                                  </m:sub>
                                </m:sSub>
                                <m:r>
                                  <a:rPr lang="es-AR" b="0" i="0" smtClean="0">
                                    <a:latin typeface="Cambria Math"/>
                                  </a:rPr>
                                  <m:t>∗</m:t>
                                </m:r>
                                <m:sSub>
                                  <m:sSubPr>
                                    <m:ctrlPr>
                                      <a:rPr lang="es-AR" i="1" smtClean="0">
                                        <a:latin typeface="Cambria Math" panose="02040503050406030204" pitchFamily="18" charset="0"/>
                                      </a:rPr>
                                    </m:ctrlPr>
                                  </m:sSubPr>
                                  <m:e>
                                    <m:r>
                                      <m:rPr>
                                        <m:sty m:val="p"/>
                                      </m:rPr>
                                      <a:rPr lang="es-AR" b="0" i="0" smtClean="0">
                                        <a:latin typeface="Cambria Math"/>
                                      </a:rPr>
                                      <m:t>u</m:t>
                                    </m:r>
                                  </m:e>
                                  <m:sub>
                                    <m:r>
                                      <a:rPr lang="es-AR" b="0" i="0" smtClean="0">
                                        <a:latin typeface="Cambria Math"/>
                                      </a:rPr>
                                      <m:t>1</m:t>
                                    </m:r>
                                  </m:sub>
                                </m:sSub>
                              </m:oMath>
                            </m:oMathPara>
                          </a14:m>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mc:Choice>
        <mc:Fallback xmlns="">
          <p:graphicFrame>
            <p:nvGraphicFramePr>
              <p:cNvPr id="4" name="3 Tabla"/>
              <p:cNvGraphicFramePr>
                <a:graphicFrameLocks noGrp="1"/>
              </p:cNvGraphicFramePr>
              <p:nvPr>
                <p:extLst>
                  <p:ext uri="{D42A27DB-BD31-4B8C-83A1-F6EECF244321}">
                    <p14:modId xmlns:p14="http://schemas.microsoft.com/office/powerpoint/2010/main" val="1040797456"/>
                  </p:ext>
                </p:extLst>
              </p:nvPr>
            </p:nvGraphicFramePr>
            <p:xfrm>
              <a:off x="279400" y="3505200"/>
              <a:ext cx="8559802" cy="1951736"/>
            </p:xfrm>
            <a:graphic>
              <a:graphicData uri="http://schemas.openxmlformats.org/drawingml/2006/table">
                <a:tbl>
                  <a:tblPr firstRow="1" bandRow="1">
                    <a:tableStyleId>{5C22544A-7EE6-4342-B048-85BDC9FD1C3A}</a:tableStyleId>
                  </a:tblPr>
                  <a:tblGrid>
                    <a:gridCol w="2853267"/>
                    <a:gridCol w="1426634"/>
                    <a:gridCol w="1426634"/>
                    <a:gridCol w="2853267"/>
                  </a:tblGrid>
                  <a:tr h="370840">
                    <a:tc gridSpan="2">
                      <a:txBody>
                        <a:bodyPr/>
                        <a:lstStyle/>
                        <a:p>
                          <a:pPr algn="ctr"/>
                          <a:r>
                            <a:rPr lang="es-AR" sz="1800" b="0" i="0" u="none" strike="noStrike" kern="1200" baseline="0" dirty="0" smtClean="0">
                              <a:solidFill>
                                <a:schemeClr val="tx1"/>
                              </a:solidFill>
                              <a:latin typeface="+mn-lt"/>
                              <a:ea typeface="+mn-ea"/>
                              <a:cs typeface="+mn-cs"/>
                            </a:rPr>
                            <a:t>PRIMERA ETAPA</a:t>
                          </a:r>
                          <a:endParaRPr lang="es-A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dirty="0"/>
                        </a:p>
                      </a:txBody>
                      <a:tcPr/>
                    </a:tc>
                    <a:tc gridSpan="2">
                      <a:txBody>
                        <a:bodyPr/>
                        <a:lstStyle/>
                        <a:p>
                          <a:pPr algn="ctr"/>
                          <a:r>
                            <a:rPr lang="es-AR" sz="1800" b="0" i="0" u="none" strike="noStrike" kern="1200" baseline="0" dirty="0" smtClean="0">
                              <a:solidFill>
                                <a:schemeClr val="tx1"/>
                              </a:solidFill>
                              <a:latin typeface="+mn-lt"/>
                              <a:ea typeface="+mn-ea"/>
                              <a:cs typeface="+mn-cs"/>
                            </a:rPr>
                            <a:t>SEGUNDA ETAPA</a:t>
                          </a:r>
                          <a:endParaRPr lang="es-A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dirty="0"/>
                        </a:p>
                      </a:txBody>
                      <a:tcPr/>
                    </a:tc>
                  </a:tr>
                  <a:tr h="640080">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14" t="-62857" r="-200000" b="-147619"/>
                          </a:stretch>
                        </a:blipFill>
                      </a:tcPr>
                    </a:tc>
                    <a:tc gridSpan="2">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214" t="-62857" r="-100000" b="-147619"/>
                          </a:stretch>
                        </a:blipFill>
                      </a:tcPr>
                    </a:tc>
                    <a:tc hMerge="1">
                      <a:txBody>
                        <a:bodyPr/>
                        <a:lstStyle/>
                        <a:p>
                          <a:endParaRPr lang="es-AR"/>
                        </a:p>
                      </a:txBody>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00214" t="-62857" b="-147619"/>
                          </a:stretch>
                        </a:blipFill>
                      </a:tcPr>
                    </a:tc>
                  </a:tr>
                  <a:tr h="940816">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14" t="-111039" r="-200000" b="-649"/>
                          </a:stretch>
                        </a:blipFill>
                      </a:tcPr>
                    </a:tc>
                    <a:tc gridSpan="2">
                      <a:txBody>
                        <a:bodyPr/>
                        <a:lstStyle/>
                        <a:p>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a:p>
                      </a:txBody>
                      <a:tcPr/>
                    </a:tc>
                    <a:tc>
                      <a:txBody>
                        <a:bodyPr/>
                        <a:lstStyle/>
                        <a:p>
                          <a:endParaRPr lang="es-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200214" t="-111039" b="-649"/>
                          </a:stretch>
                        </a:blipFill>
                      </a:tcPr>
                    </a:tc>
                  </a:tr>
                </a:tbl>
              </a:graphicData>
            </a:graphic>
          </p:graphicFrame>
        </mc:Fallback>
      </mc:AlternateContent>
      <p:grpSp>
        <p:nvGrpSpPr>
          <p:cNvPr id="5" name="4 Grupo"/>
          <p:cNvGrpSpPr/>
          <p:nvPr/>
        </p:nvGrpSpPr>
        <p:grpSpPr>
          <a:xfrm>
            <a:off x="304800" y="2110902"/>
            <a:ext cx="2097080" cy="1241898"/>
            <a:chOff x="711200" y="1974334"/>
            <a:chExt cx="2097080" cy="1241898"/>
          </a:xfrm>
        </p:grpSpPr>
        <p:sp>
          <p:nvSpPr>
            <p:cNvPr id="6" name="5 Rectángulo"/>
            <p:cNvSpPr/>
            <p:nvPr/>
          </p:nvSpPr>
          <p:spPr>
            <a:xfrm>
              <a:off x="711200" y="2677500"/>
              <a:ext cx="1600200" cy="144000"/>
            </a:xfrm>
            <a:prstGeom prst="rect">
              <a:avLst/>
            </a:prstGeom>
            <a:pattFill prst="ltUpDiag">
              <a:fgClr>
                <a:schemeClr val="bg1">
                  <a:lumMod val="50000"/>
                </a:schemeClr>
              </a:fgClr>
              <a:bgClr>
                <a:schemeClr val="bg1"/>
              </a:bgClr>
            </a:patt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rot="5400000">
              <a:off x="2041400" y="2399300"/>
              <a:ext cx="396000" cy="144000"/>
            </a:xfrm>
            <a:prstGeom prst="rect">
              <a:avLst/>
            </a:prstGeom>
            <a:pattFill prst="ltUpDiag">
              <a:fgClr>
                <a:schemeClr val="bg1">
                  <a:lumMod val="50000"/>
                </a:schemeClr>
              </a:fgClr>
              <a:bgClr>
                <a:schemeClr val="bg1"/>
              </a:bgClr>
            </a:patt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Elipse"/>
            <p:cNvSpPr/>
            <p:nvPr/>
          </p:nvSpPr>
          <p:spPr>
            <a:xfrm>
              <a:off x="1638300" y="2159000"/>
              <a:ext cx="504000" cy="5040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9" name="8 Conector recto de flecha"/>
            <p:cNvCxnSpPr/>
            <p:nvPr/>
          </p:nvCxnSpPr>
          <p:spPr>
            <a:xfrm>
              <a:off x="1890300" y="2411000"/>
              <a:ext cx="7767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9 CuadroTexto"/>
                <p:cNvSpPr txBox="1"/>
                <p:nvPr/>
              </p:nvSpPr>
              <p:spPr>
                <a:xfrm>
                  <a:off x="2349500" y="1974334"/>
                  <a:ext cx="458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oMath>
                    </m:oMathPara>
                  </a14:m>
                  <a:endParaRPr lang="es-AR"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2349500" y="1974334"/>
                  <a:ext cx="458780" cy="369332"/>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10 CuadroTexto"/>
                <p:cNvSpPr txBox="1"/>
                <p:nvPr/>
              </p:nvSpPr>
              <p:spPr>
                <a:xfrm>
                  <a:off x="1819870" y="2846900"/>
                  <a:ext cx="893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2</m:t>
                            </m:r>
                          </m:sub>
                        </m:sSub>
                        <m:r>
                          <a:rPr lang="es-AR" b="0" i="0" smtClean="0">
                            <a:latin typeface="Cambria Math"/>
                          </a:rPr>
                          <m:t>=0</m:t>
                        </m:r>
                      </m:oMath>
                    </m:oMathPara>
                  </a14:m>
                  <a:endParaRPr lang="es-AR"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1819870" y="2846900"/>
                  <a:ext cx="893706" cy="369332"/>
                </a:xfrm>
                <a:prstGeom prst="rect">
                  <a:avLst/>
                </a:prstGeom>
                <a:blipFill rotWithShape="1">
                  <a:blip r:embed="rId6"/>
                  <a:stretch>
                    <a:fillRect/>
                  </a:stretch>
                </a:blipFill>
              </p:spPr>
              <p:txBody>
                <a:bodyPr/>
                <a:lstStyle/>
                <a:p>
                  <a:r>
                    <a:rPr lang="es-AR">
                      <a:noFill/>
                    </a:rPr>
                    <a:t> </a:t>
                  </a:r>
                </a:p>
              </p:txBody>
            </p:sp>
          </mc:Fallback>
        </mc:AlternateContent>
      </p:grpSp>
      <p:grpSp>
        <p:nvGrpSpPr>
          <p:cNvPr id="12" name="11 Grupo"/>
          <p:cNvGrpSpPr/>
          <p:nvPr/>
        </p:nvGrpSpPr>
        <p:grpSpPr>
          <a:xfrm>
            <a:off x="3637760" y="2295568"/>
            <a:ext cx="1969525" cy="1057232"/>
            <a:chOff x="711200" y="2159000"/>
            <a:chExt cx="1969525" cy="1057232"/>
          </a:xfrm>
        </p:grpSpPr>
        <p:sp>
          <p:nvSpPr>
            <p:cNvPr id="13" name="12 Rectángulo"/>
            <p:cNvSpPr/>
            <p:nvPr/>
          </p:nvSpPr>
          <p:spPr>
            <a:xfrm>
              <a:off x="711200" y="2677500"/>
              <a:ext cx="1600200" cy="144000"/>
            </a:xfrm>
            <a:prstGeom prst="rect">
              <a:avLst/>
            </a:prstGeom>
            <a:pattFill prst="ltUpDiag">
              <a:fgClr>
                <a:schemeClr val="bg1">
                  <a:lumMod val="50000"/>
                </a:schemeClr>
              </a:fgClr>
              <a:bgClr>
                <a:schemeClr val="bg1"/>
              </a:bgClr>
            </a:patt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Rectángulo"/>
            <p:cNvSpPr/>
            <p:nvPr/>
          </p:nvSpPr>
          <p:spPr>
            <a:xfrm rot="5400000">
              <a:off x="2041400" y="2399300"/>
              <a:ext cx="396000" cy="144000"/>
            </a:xfrm>
            <a:prstGeom prst="rect">
              <a:avLst/>
            </a:prstGeom>
            <a:pattFill prst="ltUpDiag">
              <a:fgClr>
                <a:schemeClr val="bg1">
                  <a:lumMod val="50000"/>
                </a:schemeClr>
              </a:fgClr>
              <a:bgClr>
                <a:schemeClr val="bg1"/>
              </a:bgClr>
            </a:patt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Elipse"/>
            <p:cNvSpPr/>
            <p:nvPr/>
          </p:nvSpPr>
          <p:spPr>
            <a:xfrm>
              <a:off x="1890300" y="2159000"/>
              <a:ext cx="252000" cy="5040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6" name="15 CuadroTexto"/>
                <p:cNvSpPr txBox="1"/>
                <p:nvPr/>
              </p:nvSpPr>
              <p:spPr>
                <a:xfrm>
                  <a:off x="1264440" y="2846900"/>
                  <a:ext cx="14162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1</m:t>
                            </m:r>
                          </m:sub>
                        </m:sSub>
                        <m:r>
                          <a:rPr lang="es-AR" b="0" i="0" smtClean="0">
                            <a:latin typeface="Cambria Math"/>
                          </a:rPr>
                          <m:t>=</m:t>
                        </m:r>
                        <m:sSub>
                          <m:sSubPr>
                            <m:ctrlPr>
                              <a:rPr lang="es-AR" i="1">
                                <a:latin typeface="Cambria Math" panose="02040503050406030204" pitchFamily="18" charset="0"/>
                              </a:rPr>
                            </m:ctrlPr>
                          </m:sSubPr>
                          <m:e>
                            <m:r>
                              <m:rPr>
                                <m:sty m:val="p"/>
                              </m:rPr>
                              <a:rPr lang="es-AR">
                                <a:latin typeface="Cambria Math"/>
                              </a:rPr>
                              <m:t>V</m:t>
                            </m:r>
                          </m:e>
                          <m:sub>
                            <m:r>
                              <a:rPr lang="es-AR">
                                <a:latin typeface="Cambria Math"/>
                              </a:rPr>
                              <m:t>2</m:t>
                            </m:r>
                          </m:sub>
                        </m:sSub>
                        <m:r>
                          <a:rPr lang="es-AR" b="0" i="0" smtClean="0">
                            <a:latin typeface="Cambria Math"/>
                          </a:rPr>
                          <m:t>=0</m:t>
                        </m:r>
                      </m:oMath>
                    </m:oMathPara>
                  </a14:m>
                  <a:endParaRPr lang="es-AR" dirty="0"/>
                </a:p>
              </p:txBody>
            </p:sp>
          </mc:Choice>
          <mc:Fallback xmlns="">
            <p:sp>
              <p:nvSpPr>
                <p:cNvPr id="16" name="15 CuadroTexto"/>
                <p:cNvSpPr txBox="1">
                  <a:spLocks noRot="1" noChangeAspect="1" noMove="1" noResize="1" noEditPoints="1" noAdjustHandles="1" noChangeArrowheads="1" noChangeShapeType="1" noTextEdit="1"/>
                </p:cNvSpPr>
                <p:nvPr/>
              </p:nvSpPr>
              <p:spPr>
                <a:xfrm>
                  <a:off x="1264440" y="2846900"/>
                  <a:ext cx="1416285" cy="369332"/>
                </a:xfrm>
                <a:prstGeom prst="rect">
                  <a:avLst/>
                </a:prstGeom>
                <a:blipFill rotWithShape="1">
                  <a:blip r:embed="rId7"/>
                  <a:stretch>
                    <a:fillRect/>
                  </a:stretch>
                </a:blipFill>
              </p:spPr>
              <p:txBody>
                <a:bodyPr/>
                <a:lstStyle/>
                <a:p>
                  <a:r>
                    <a:rPr lang="es-AR">
                      <a:noFill/>
                    </a:rPr>
                    <a:t> </a:t>
                  </a:r>
                </a:p>
              </p:txBody>
            </p:sp>
          </mc:Fallback>
        </mc:AlternateContent>
      </p:grpSp>
      <p:grpSp>
        <p:nvGrpSpPr>
          <p:cNvPr id="17" name="16 Grupo"/>
          <p:cNvGrpSpPr/>
          <p:nvPr/>
        </p:nvGrpSpPr>
        <p:grpSpPr>
          <a:xfrm>
            <a:off x="6970720" y="2110902"/>
            <a:ext cx="2002376" cy="1241898"/>
            <a:chOff x="711200" y="1974334"/>
            <a:chExt cx="2002376" cy="1241898"/>
          </a:xfrm>
        </p:grpSpPr>
        <p:sp>
          <p:nvSpPr>
            <p:cNvPr id="18" name="17 Rectángulo"/>
            <p:cNvSpPr/>
            <p:nvPr/>
          </p:nvSpPr>
          <p:spPr>
            <a:xfrm>
              <a:off x="711200" y="2677500"/>
              <a:ext cx="1600200" cy="144000"/>
            </a:xfrm>
            <a:prstGeom prst="rect">
              <a:avLst/>
            </a:prstGeom>
            <a:pattFill prst="ltUpDiag">
              <a:fgClr>
                <a:schemeClr val="bg1">
                  <a:lumMod val="50000"/>
                </a:schemeClr>
              </a:fgClr>
              <a:bgClr>
                <a:schemeClr val="bg1"/>
              </a:bgClr>
            </a:patt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Rectángulo"/>
            <p:cNvSpPr/>
            <p:nvPr/>
          </p:nvSpPr>
          <p:spPr>
            <a:xfrm rot="5400000">
              <a:off x="2041400" y="2399300"/>
              <a:ext cx="396000" cy="144000"/>
            </a:xfrm>
            <a:prstGeom prst="rect">
              <a:avLst/>
            </a:prstGeom>
            <a:pattFill prst="ltUpDiag">
              <a:fgClr>
                <a:schemeClr val="bg1">
                  <a:lumMod val="50000"/>
                </a:schemeClr>
              </a:fgClr>
              <a:bgClr>
                <a:schemeClr val="bg1"/>
              </a:bgClr>
            </a:patt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19 Elipse"/>
            <p:cNvSpPr/>
            <p:nvPr/>
          </p:nvSpPr>
          <p:spPr>
            <a:xfrm>
              <a:off x="1638300" y="2159000"/>
              <a:ext cx="504000" cy="5040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1" name="20 Conector recto de flecha"/>
            <p:cNvCxnSpPr/>
            <p:nvPr/>
          </p:nvCxnSpPr>
          <p:spPr>
            <a:xfrm flipH="1">
              <a:off x="1117180" y="2411000"/>
              <a:ext cx="7767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21 CuadroTexto"/>
                <p:cNvSpPr txBox="1"/>
                <p:nvPr/>
              </p:nvSpPr>
              <p:spPr>
                <a:xfrm>
                  <a:off x="979480" y="1974334"/>
                  <a:ext cx="467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u</m:t>
                            </m:r>
                          </m:e>
                          <m:sub>
                            <m:r>
                              <a:rPr lang="es-AR" b="0" i="0" smtClean="0">
                                <a:latin typeface="Cambria Math"/>
                              </a:rPr>
                              <m:t>1</m:t>
                            </m:r>
                          </m:sub>
                        </m:sSub>
                      </m:oMath>
                    </m:oMathPara>
                  </a14:m>
                  <a:endParaRPr lang="es-AR"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979480" y="1974334"/>
                  <a:ext cx="467820" cy="369332"/>
                </a:xfrm>
                <a:prstGeom prst="rect">
                  <a:avLst/>
                </a:prstGeom>
                <a:blipFill rotWithShape="1">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22 CuadroTexto"/>
                <p:cNvSpPr txBox="1"/>
                <p:nvPr/>
              </p:nvSpPr>
              <p:spPr>
                <a:xfrm>
                  <a:off x="1819870" y="2846900"/>
                  <a:ext cx="893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b="0" i="0" smtClean="0">
                                <a:latin typeface="Cambria Math"/>
                              </a:rPr>
                              <m:t>V</m:t>
                            </m:r>
                          </m:e>
                          <m:sub>
                            <m:r>
                              <a:rPr lang="es-AR" b="0" i="0" smtClean="0">
                                <a:latin typeface="Cambria Math"/>
                              </a:rPr>
                              <m:t>2</m:t>
                            </m:r>
                          </m:sub>
                        </m:sSub>
                        <m:r>
                          <a:rPr lang="es-AR" b="0" i="0" smtClean="0">
                            <a:latin typeface="Cambria Math"/>
                          </a:rPr>
                          <m:t>=0</m:t>
                        </m:r>
                      </m:oMath>
                    </m:oMathPara>
                  </a14:m>
                  <a:endParaRPr lang="es-AR" dirty="0"/>
                </a:p>
              </p:txBody>
            </p:sp>
          </mc:Choice>
          <mc:Fallback xmlns="">
            <p:sp>
              <p:nvSpPr>
                <p:cNvPr id="23" name="22 CuadroTexto"/>
                <p:cNvSpPr txBox="1">
                  <a:spLocks noRot="1" noChangeAspect="1" noMove="1" noResize="1" noEditPoints="1" noAdjustHandles="1" noChangeArrowheads="1" noChangeShapeType="1" noTextEdit="1"/>
                </p:cNvSpPr>
                <p:nvPr/>
              </p:nvSpPr>
              <p:spPr>
                <a:xfrm>
                  <a:off x="1819870" y="2846900"/>
                  <a:ext cx="893706" cy="369332"/>
                </a:xfrm>
                <a:prstGeom prst="rect">
                  <a:avLst/>
                </a:prstGeom>
                <a:blipFill rotWithShape="1">
                  <a:blip r:embed="rId9"/>
                  <a:stretch>
                    <a:fillRect/>
                  </a:stretch>
                </a:blipFill>
              </p:spPr>
              <p:txBody>
                <a:bodyPr/>
                <a:lstStyle/>
                <a:p>
                  <a:r>
                    <a:rPr lang="es-AR">
                      <a:noFill/>
                    </a:rPr>
                    <a:t> </a:t>
                  </a:r>
                </a:p>
              </p:txBody>
            </p:sp>
          </mc:Fallback>
        </mc:AlternateContent>
      </p:grpSp>
    </p:spTree>
    <p:extLst>
      <p:ext uri="{BB962C8B-B14F-4D97-AF65-F5344CB8AC3E}">
        <p14:creationId xmlns:p14="http://schemas.microsoft.com/office/powerpoint/2010/main" val="124050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Choque (3 de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321634"/>
              </a:xfrm>
            </p:spPr>
            <p:txBody>
              <a:bodyPr>
                <a:normAutofit/>
              </a:bodyPr>
              <a:lstStyle/>
              <a:p>
                <a:r>
                  <a:rPr lang="es-AR" sz="1800" dirty="0"/>
                  <a:t>Choque perfectamente Elástico:</a:t>
                </a:r>
              </a:p>
              <a:p>
                <a:pPr lvl="1"/>
                <a:r>
                  <a:rPr lang="es-AR" sz="1600" dirty="0"/>
                  <a:t>La Cantidad de Movimiento se conserva:  </a:t>
                </a:r>
                <a14:m>
                  <m:oMath xmlns:m="http://schemas.openxmlformats.org/officeDocument/2006/math">
                    <m:sSub>
                      <m:sSubPr>
                        <m:ctrlPr>
                          <a:rPr lang="es-AR" sz="1600" i="1" smtClean="0">
                            <a:latin typeface="Cambria Math" panose="02040503050406030204" pitchFamily="18" charset="0"/>
                          </a:rPr>
                        </m:ctrlPr>
                      </m:sSubPr>
                      <m:e>
                        <m:r>
                          <a:rPr lang="es-AR" sz="1600" i="0" smtClean="0">
                            <a:latin typeface="Cambria Math"/>
                            <a:ea typeface="Cambria Math"/>
                          </a:rPr>
                          <m:t>∆</m:t>
                        </m:r>
                      </m:e>
                      <m:sub>
                        <m:r>
                          <m:rPr>
                            <m:sty m:val="p"/>
                          </m:rPr>
                          <a:rPr lang="es-AR" sz="1600" b="0" i="0" smtClean="0">
                            <a:latin typeface="Cambria Math"/>
                          </a:rPr>
                          <m:t>P</m:t>
                        </m:r>
                      </m:sub>
                    </m:sSub>
                    <m:r>
                      <a:rPr lang="es-AR" sz="1600" i="0">
                        <a:latin typeface="Cambria Math"/>
                      </a:rPr>
                      <m:t>=</m:t>
                    </m:r>
                    <m:r>
                      <a:rPr lang="es-AR" sz="1600" b="0" i="0" smtClean="0">
                        <a:latin typeface="Cambria Math"/>
                      </a:rPr>
                      <m:t>0      </m:t>
                    </m:r>
                    <m:r>
                      <a:rPr lang="es-AR" sz="1600" b="0" i="0" smtClean="0">
                        <a:latin typeface="Cambria Math"/>
                        <a:ea typeface="Cambria Math"/>
                      </a:rPr>
                      <m:t>→</m:t>
                    </m:r>
                  </m:oMath>
                </a14:m>
                <a:endParaRPr lang="es-AR" sz="1600" dirty="0">
                  <a:latin typeface="Cambria Math"/>
                </a:endParaRPr>
              </a:p>
              <a:p>
                <a:pPr marL="457200" lvl="1" indent="0">
                  <a:buNone/>
                </a:pPr>
                <a:endParaRPr lang="es-AR" sz="1600" i="1" dirty="0">
                  <a:latin typeface="Cambria Math"/>
                  <a:ea typeface="Cambria Math"/>
                </a:endParaRPr>
              </a:p>
              <a:p>
                <a:pPr marL="457200" lvl="1" indent="0">
                  <a:buNone/>
                </a:pPr>
                <a14:m>
                  <m:oMathPara xmlns:m="http://schemas.openxmlformats.org/officeDocument/2006/math">
                    <m:oMathParaPr>
                      <m:jc m:val="centerGroup"/>
                    </m:oMathParaPr>
                    <m:oMath xmlns:m="http://schemas.openxmlformats.org/officeDocument/2006/math">
                      <m:sSub>
                        <m:sSubPr>
                          <m:ctrlPr>
                            <a:rPr lang="es-AR" sz="1600" i="1">
                              <a:latin typeface="Cambria Math" panose="02040503050406030204" pitchFamily="18" charset="0"/>
                              <a:ea typeface="Cambria Math"/>
                            </a:rPr>
                          </m:ctrlPr>
                        </m:sSubPr>
                        <m:e>
                          <m:r>
                            <m:rPr>
                              <m:sty m:val="p"/>
                            </m:rPr>
                            <a:rPr lang="es-AR" sz="1600">
                              <a:latin typeface="Cambria Math"/>
                              <a:ea typeface="Cambria Math"/>
                            </a:rPr>
                            <m:t>P</m:t>
                          </m:r>
                        </m:e>
                        <m:sub>
                          <m:r>
                            <m:rPr>
                              <m:sty m:val="p"/>
                            </m:rPr>
                            <a:rPr lang="es-AR" sz="1600">
                              <a:latin typeface="Cambria Math"/>
                              <a:ea typeface="Cambria Math"/>
                            </a:rPr>
                            <m:t>i</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P</m:t>
                          </m:r>
                        </m:e>
                        <m:sub>
                          <m:r>
                            <m:rPr>
                              <m:sty m:val="p"/>
                            </m:rPr>
                            <a:rPr lang="es-AR" sz="1600">
                              <a:latin typeface="Cambria Math"/>
                              <a:ea typeface="Cambria Math"/>
                            </a:rPr>
                            <m:t>f</m:t>
                          </m:r>
                        </m:sub>
                      </m:sSub>
                      <m:r>
                        <a:rPr lang="es-AR" sz="1600" b="0" i="1" smtClean="0">
                          <a:latin typeface="Cambria Math"/>
                          <a:ea typeface="Cambria Math"/>
                        </a:rPr>
                        <m:t>   ⟹   </m:t>
                      </m:r>
                      <m:sSub>
                        <m:sSubPr>
                          <m:ctrlPr>
                            <a:rPr lang="es-AR" sz="1600" i="1">
                              <a:latin typeface="Cambria Math" panose="02040503050406030204" pitchFamily="18" charset="0"/>
                              <a:ea typeface="Cambria Math"/>
                            </a:rPr>
                          </m:ctrlPr>
                        </m:sSubPr>
                        <m:e>
                          <m:r>
                            <m:rPr>
                              <m:sty m:val="p"/>
                            </m:rPr>
                            <a:rPr lang="es-AR" sz="1600" b="0" i="0" smtClean="0">
                              <a:latin typeface="Cambria Math"/>
                              <a:ea typeface="Cambria Math"/>
                            </a:rPr>
                            <m:t>m</m:t>
                          </m:r>
                        </m:e>
                        <m:sub>
                          <m:r>
                            <a:rPr lang="es-AR" sz="1600" b="0" i="0" smtClean="0">
                              <a:latin typeface="Cambria Math"/>
                              <a:ea typeface="Cambria Math"/>
                            </a:rPr>
                            <m:t>1</m:t>
                          </m:r>
                        </m:sub>
                      </m:sSub>
                      <m:r>
                        <a:rPr lang="es-AR" sz="1600" b="0" i="0"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b="0" i="0" smtClean="0">
                              <a:latin typeface="Cambria Math"/>
                              <a:ea typeface="Cambria Math"/>
                            </a:rPr>
                            <m:t>V</m:t>
                          </m:r>
                        </m:e>
                        <m:sub>
                          <m:r>
                            <a:rPr lang="es-AR" sz="1600" i="0">
                              <a:latin typeface="Cambria Math"/>
                              <a:ea typeface="Cambria Math"/>
                            </a:rPr>
                            <m:t>1</m:t>
                          </m:r>
                        </m:sub>
                      </m:sSub>
                      <m:r>
                        <a:rPr lang="es-AR" sz="1600" b="0" i="0"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i="0">
                              <a:latin typeface="Cambria Math"/>
                              <a:ea typeface="Cambria Math"/>
                            </a:rPr>
                            <m:t>m</m:t>
                          </m:r>
                        </m:e>
                        <m:sub>
                          <m:r>
                            <a:rPr lang="es-AR" sz="1600" b="0" i="0" smtClean="0">
                              <a:latin typeface="Cambria Math"/>
                              <a:ea typeface="Cambria Math"/>
                            </a:rPr>
                            <m:t>2</m:t>
                          </m:r>
                        </m:sub>
                      </m:sSub>
                      <m:r>
                        <a:rPr lang="es-AR" sz="1600" b="0" i="0"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b="0" i="0" smtClean="0">
                              <a:latin typeface="Cambria Math"/>
                              <a:ea typeface="Cambria Math"/>
                            </a:rPr>
                            <m:t>V</m:t>
                          </m:r>
                        </m:e>
                        <m:sub>
                          <m:r>
                            <a:rPr lang="es-AR" sz="1600" b="0" i="0" smtClean="0">
                              <a:latin typeface="Cambria Math"/>
                              <a:ea typeface="Cambria Math"/>
                            </a:rPr>
                            <m:t>2</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b="0" i="0" smtClean="0">
                              <a:latin typeface="Cambria Math"/>
                              <a:ea typeface="Cambria Math"/>
                            </a:rPr>
                            <m:t>U</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2</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b="0" i="0" smtClean="0">
                              <a:latin typeface="Cambria Math"/>
                              <a:ea typeface="Cambria Math"/>
                            </a:rPr>
                            <m:t>U</m:t>
                          </m:r>
                        </m:e>
                        <m:sub>
                          <m:r>
                            <a:rPr lang="es-AR" sz="1600">
                              <a:latin typeface="Cambria Math"/>
                              <a:ea typeface="Cambria Math"/>
                            </a:rPr>
                            <m:t>2</m:t>
                          </m:r>
                        </m:sub>
                      </m:sSub>
                    </m:oMath>
                  </m:oMathPara>
                </a14:m>
                <a:endParaRPr lang="es-AR" sz="1600" dirty="0"/>
              </a:p>
              <a:p>
                <a:pPr lvl="1"/>
                <a:endParaRPr lang="es-AR" sz="1600" dirty="0"/>
              </a:p>
              <a:p>
                <a:pPr lvl="1"/>
                <a:r>
                  <a:rPr lang="es-AR" sz="1600" dirty="0"/>
                  <a:t>La Energía Cinética se conserva: </a:t>
                </a:r>
                <a14:m>
                  <m:oMath xmlns:m="http://schemas.openxmlformats.org/officeDocument/2006/math">
                    <m:sSub>
                      <m:sSubPr>
                        <m:ctrlPr>
                          <a:rPr lang="es-AR" sz="1600" i="1">
                            <a:latin typeface="Cambria Math" panose="02040503050406030204" pitchFamily="18" charset="0"/>
                          </a:rPr>
                        </m:ctrlPr>
                      </m:sSubPr>
                      <m:e>
                        <m:r>
                          <a:rPr lang="es-AR" sz="1600" i="0">
                            <a:latin typeface="Cambria Math"/>
                            <a:ea typeface="Cambria Math"/>
                          </a:rPr>
                          <m:t>∆</m:t>
                        </m:r>
                      </m:e>
                      <m:sub>
                        <m:r>
                          <m:rPr>
                            <m:sty m:val="p"/>
                          </m:rPr>
                          <a:rPr lang="es-AR" sz="1600" b="0" i="0" smtClean="0">
                            <a:latin typeface="Cambria Math"/>
                            <a:ea typeface="Cambria Math"/>
                          </a:rPr>
                          <m:t>E</m:t>
                        </m:r>
                        <m:r>
                          <a:rPr lang="es-AR" sz="1600" b="0" i="1" smtClean="0">
                            <a:latin typeface="Cambria Math"/>
                            <a:ea typeface="Cambria Math"/>
                          </a:rPr>
                          <m:t>𝑐</m:t>
                        </m:r>
                      </m:sub>
                    </m:sSub>
                    <m:r>
                      <a:rPr lang="es-AR" sz="1600" i="0">
                        <a:latin typeface="Cambria Math"/>
                      </a:rPr>
                      <m:t>=0</m:t>
                    </m:r>
                  </m:oMath>
                </a14:m>
                <a:endParaRPr lang="es-AR" sz="1600" dirty="0"/>
              </a:p>
              <a:p>
                <a:pPr lvl="1"/>
                <a:endParaRPr lang="es-AR" sz="1600" dirty="0"/>
              </a:p>
              <a:p>
                <a:pPr marL="457200" lvl="1" indent="0">
                  <a:buNone/>
                </a:pPr>
                <a14:m>
                  <m:oMathPara xmlns:m="http://schemas.openxmlformats.org/officeDocument/2006/math">
                    <m:oMathParaPr>
                      <m:jc m:val="centerGroup"/>
                    </m:oMathParaPr>
                    <m:oMath xmlns:m="http://schemas.openxmlformats.org/officeDocument/2006/math">
                      <m:sSub>
                        <m:sSubPr>
                          <m:ctrlPr>
                            <a:rPr lang="es-AR" sz="1600" i="1">
                              <a:latin typeface="Cambria Math" panose="02040503050406030204" pitchFamily="18" charset="0"/>
                              <a:ea typeface="Cambria Math"/>
                            </a:rPr>
                          </m:ctrlPr>
                        </m:sSubPr>
                        <m:e>
                          <m:r>
                            <m:rPr>
                              <m:sty m:val="p"/>
                            </m:rPr>
                            <a:rPr lang="es-AR" sz="1600">
                              <a:latin typeface="Cambria Math"/>
                              <a:ea typeface="Cambria Math"/>
                            </a:rPr>
                            <m:t>E</m:t>
                          </m:r>
                          <m:r>
                            <a:rPr lang="es-AR" sz="1600" i="1">
                              <a:latin typeface="Cambria Math"/>
                              <a:ea typeface="Cambria Math"/>
                            </a:rPr>
                            <m:t>𝑐</m:t>
                          </m:r>
                        </m:e>
                        <m:sub>
                          <m:r>
                            <m:rPr>
                              <m:sty m:val="p"/>
                            </m:rPr>
                            <a:rPr lang="es-AR" sz="1600">
                              <a:latin typeface="Cambria Math"/>
                              <a:ea typeface="Cambria Math"/>
                            </a:rPr>
                            <m:t>i</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E</m:t>
                          </m:r>
                          <m:r>
                            <a:rPr lang="es-AR" sz="1600" i="1">
                              <a:latin typeface="Cambria Math"/>
                              <a:ea typeface="Cambria Math"/>
                            </a:rPr>
                            <m:t>𝑐</m:t>
                          </m:r>
                        </m:e>
                        <m:sub>
                          <m:r>
                            <m:rPr>
                              <m:sty m:val="p"/>
                            </m:rPr>
                            <a:rPr lang="es-AR" sz="1600">
                              <a:latin typeface="Cambria Math"/>
                              <a:ea typeface="Cambria Math"/>
                            </a:rPr>
                            <m:t>f</m:t>
                          </m:r>
                        </m:sub>
                      </m:sSub>
                      <m:r>
                        <a:rPr lang="es-AR" sz="1600" b="0" i="1" smtClean="0">
                          <a:latin typeface="Cambria Math"/>
                          <a:ea typeface="Cambria Math"/>
                        </a:rPr>
                        <m:t>  ⟹     </m:t>
                      </m:r>
                      <m:f>
                        <m:fPr>
                          <m:ctrlPr>
                            <a:rPr lang="es-AR" sz="1600" b="0" i="1" smtClean="0">
                              <a:latin typeface="Cambria Math" panose="02040503050406030204" pitchFamily="18" charset="0"/>
                              <a:ea typeface="Cambria Math"/>
                            </a:rPr>
                          </m:ctrlPr>
                        </m:fPr>
                        <m:num>
                          <m:r>
                            <a:rPr lang="es-AR" sz="1600" b="0" i="1" smtClean="0">
                              <a:latin typeface="Cambria Math"/>
                              <a:ea typeface="Cambria Math"/>
                            </a:rPr>
                            <m:t>1</m:t>
                          </m:r>
                        </m:num>
                        <m:den>
                          <m:r>
                            <a:rPr lang="es-AR" sz="1600" b="0" i="1" smtClean="0">
                              <a:latin typeface="Cambria Math"/>
                              <a:ea typeface="Cambria Math"/>
                            </a:rPr>
                            <m:t>2</m:t>
                          </m:r>
                        </m:den>
                      </m:f>
                      <m:r>
                        <a:rPr lang="es-AR" sz="1600" b="0" i="1"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p>
                        <m:sSupPr>
                          <m:ctrlPr>
                            <a:rPr lang="es-AR" sz="1600" i="1">
                              <a:latin typeface="Cambria Math" panose="02040503050406030204" pitchFamily="18" charset="0"/>
                              <a:ea typeface="Cambria Math"/>
                            </a:rPr>
                          </m:ctrlPr>
                        </m:sSupPr>
                        <m:e>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a:rPr lang="es-AR" sz="1600">
                                  <a:latin typeface="Cambria Math"/>
                                  <a:ea typeface="Cambria Math"/>
                                </a:rPr>
                                <m:t>1</m:t>
                              </m:r>
                            </m:sub>
                          </m:sSub>
                        </m:e>
                        <m:sup>
                          <m:r>
                            <a:rPr lang="es-AR" sz="1600" i="1">
                              <a:latin typeface="Cambria Math"/>
                              <a:ea typeface="Cambria Math"/>
                            </a:rPr>
                            <m:t>2</m:t>
                          </m:r>
                        </m:sup>
                      </m:sSup>
                      <m:r>
                        <a:rPr lang="es-AR" sz="1600">
                          <a:latin typeface="Cambria Math"/>
                          <a:ea typeface="Cambria Math"/>
                        </a:rPr>
                        <m:t>+</m:t>
                      </m:r>
                      <m:sSub>
                        <m:sSubPr>
                          <m:ctrlPr>
                            <a:rPr lang="es-AR" sz="1600" i="1">
                              <a:latin typeface="Cambria Math" panose="02040503050406030204" pitchFamily="18" charset="0"/>
                              <a:ea typeface="Cambria Math"/>
                            </a:rPr>
                          </m:ctrlPr>
                        </m:sSubPr>
                        <m:e>
                          <m:f>
                            <m:fPr>
                              <m:ctrlPr>
                                <a:rPr lang="es-AR" sz="1600" i="1">
                                  <a:latin typeface="Cambria Math" panose="02040503050406030204" pitchFamily="18" charset="0"/>
                                  <a:ea typeface="Cambria Math"/>
                                </a:rPr>
                              </m:ctrlPr>
                            </m:fPr>
                            <m:num>
                              <m:r>
                                <a:rPr lang="es-AR" sz="1600" i="1">
                                  <a:latin typeface="Cambria Math"/>
                                  <a:ea typeface="Cambria Math"/>
                                </a:rPr>
                                <m:t>1</m:t>
                              </m:r>
                            </m:num>
                            <m:den>
                              <m:r>
                                <a:rPr lang="es-AR" sz="1600" i="1">
                                  <a:latin typeface="Cambria Math"/>
                                  <a:ea typeface="Cambria Math"/>
                                </a:rPr>
                                <m:t>2</m:t>
                              </m:r>
                            </m:den>
                          </m:f>
                          <m:r>
                            <a:rPr lang="es-AR" sz="1600" i="1">
                              <a:latin typeface="Cambria Math"/>
                              <a:ea typeface="Cambria Math"/>
                            </a:rPr>
                            <m:t>∗</m:t>
                          </m:r>
                          <m:r>
                            <m:rPr>
                              <m:sty m:val="p"/>
                            </m:rPr>
                            <a:rPr lang="es-AR" sz="1600">
                              <a:latin typeface="Cambria Math"/>
                              <a:ea typeface="Cambria Math"/>
                            </a:rPr>
                            <m:t>m</m:t>
                          </m:r>
                        </m:e>
                        <m:sub>
                          <m:r>
                            <a:rPr lang="es-AR" sz="1600">
                              <a:latin typeface="Cambria Math"/>
                              <a:ea typeface="Cambria Math"/>
                            </a:rPr>
                            <m:t>2</m:t>
                          </m:r>
                        </m:sub>
                      </m:sSub>
                      <m:r>
                        <a:rPr lang="es-AR" sz="1600">
                          <a:latin typeface="Cambria Math"/>
                          <a:ea typeface="Cambria Math"/>
                        </a:rPr>
                        <m:t>∗</m:t>
                      </m:r>
                      <m:sSup>
                        <m:sSupPr>
                          <m:ctrlPr>
                            <a:rPr lang="es-AR" sz="1600" i="1">
                              <a:latin typeface="Cambria Math" panose="02040503050406030204" pitchFamily="18" charset="0"/>
                              <a:ea typeface="Cambria Math"/>
                            </a:rPr>
                          </m:ctrlPr>
                        </m:sSupPr>
                        <m:e>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a:rPr lang="es-AR" sz="1600">
                                  <a:latin typeface="Cambria Math"/>
                                  <a:ea typeface="Cambria Math"/>
                                </a:rPr>
                                <m:t>2</m:t>
                              </m:r>
                            </m:sub>
                          </m:sSub>
                        </m:e>
                        <m:sup>
                          <m:r>
                            <a:rPr lang="es-AR" sz="1600" i="1">
                              <a:latin typeface="Cambria Math"/>
                              <a:ea typeface="Cambria Math"/>
                            </a:rPr>
                            <m:t>2</m:t>
                          </m:r>
                        </m:sup>
                      </m:sSup>
                      <m:r>
                        <a:rPr lang="es-AR" sz="1600">
                          <a:latin typeface="Cambria Math"/>
                          <a:ea typeface="Cambria Math"/>
                        </a:rPr>
                        <m:t>=</m:t>
                      </m:r>
                      <m:f>
                        <m:fPr>
                          <m:ctrlPr>
                            <a:rPr lang="es-AR" sz="1600" i="1">
                              <a:latin typeface="Cambria Math" panose="02040503050406030204" pitchFamily="18" charset="0"/>
                              <a:ea typeface="Cambria Math"/>
                            </a:rPr>
                          </m:ctrlPr>
                        </m:fPr>
                        <m:num>
                          <m:r>
                            <a:rPr lang="es-AR" sz="1600" i="1">
                              <a:latin typeface="Cambria Math"/>
                              <a:ea typeface="Cambria Math"/>
                            </a:rPr>
                            <m:t>1</m:t>
                          </m:r>
                        </m:num>
                        <m:den>
                          <m:r>
                            <a:rPr lang="es-AR" sz="1600" i="1">
                              <a:latin typeface="Cambria Math"/>
                              <a:ea typeface="Cambria Math"/>
                            </a:rPr>
                            <m:t>2</m:t>
                          </m:r>
                        </m:den>
                      </m:f>
                      <m:r>
                        <a:rPr lang="es-AR" sz="1600" i="1">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p>
                        <m:sSupPr>
                          <m:ctrlPr>
                            <a:rPr lang="es-AR" sz="1600" i="1">
                              <a:latin typeface="Cambria Math" panose="02040503050406030204" pitchFamily="18" charset="0"/>
                              <a:ea typeface="Cambria Math"/>
                            </a:rPr>
                          </m:ctrlPr>
                        </m:sSupPr>
                        <m:e>
                          <m:sSub>
                            <m:sSubPr>
                              <m:ctrlPr>
                                <a:rPr lang="es-AR" sz="1600" i="1">
                                  <a:latin typeface="Cambria Math" panose="02040503050406030204" pitchFamily="18" charset="0"/>
                                  <a:ea typeface="Cambria Math"/>
                                </a:rPr>
                              </m:ctrlPr>
                            </m:sSubPr>
                            <m:e>
                              <m:r>
                                <m:rPr>
                                  <m:sty m:val="p"/>
                                </m:rPr>
                                <a:rPr lang="es-AR" sz="1600">
                                  <a:latin typeface="Cambria Math"/>
                                  <a:ea typeface="Cambria Math"/>
                                </a:rPr>
                                <m:t>U</m:t>
                              </m:r>
                            </m:e>
                            <m:sub>
                              <m:r>
                                <a:rPr lang="es-AR" sz="1600">
                                  <a:latin typeface="Cambria Math"/>
                                  <a:ea typeface="Cambria Math"/>
                                </a:rPr>
                                <m:t>1</m:t>
                              </m:r>
                            </m:sub>
                          </m:sSub>
                        </m:e>
                        <m:sup>
                          <m:r>
                            <a:rPr lang="es-AR" sz="1600" i="1">
                              <a:latin typeface="Cambria Math"/>
                              <a:ea typeface="Cambria Math"/>
                            </a:rPr>
                            <m:t>2</m:t>
                          </m:r>
                        </m:sup>
                      </m:sSup>
                      <m:r>
                        <a:rPr lang="es-AR" sz="1600">
                          <a:latin typeface="Cambria Math"/>
                          <a:ea typeface="Cambria Math"/>
                        </a:rPr>
                        <m:t>+</m:t>
                      </m:r>
                      <m:f>
                        <m:fPr>
                          <m:ctrlPr>
                            <a:rPr lang="es-AR" sz="1600" i="1">
                              <a:latin typeface="Cambria Math" panose="02040503050406030204" pitchFamily="18" charset="0"/>
                              <a:ea typeface="Cambria Math"/>
                            </a:rPr>
                          </m:ctrlPr>
                        </m:fPr>
                        <m:num>
                          <m:r>
                            <a:rPr lang="es-AR" sz="1600" i="1">
                              <a:latin typeface="Cambria Math"/>
                              <a:ea typeface="Cambria Math"/>
                            </a:rPr>
                            <m:t>1</m:t>
                          </m:r>
                        </m:num>
                        <m:den>
                          <m:r>
                            <a:rPr lang="es-AR" sz="1600" i="1">
                              <a:latin typeface="Cambria Math"/>
                              <a:ea typeface="Cambria Math"/>
                            </a:rPr>
                            <m:t>2</m:t>
                          </m:r>
                        </m:den>
                      </m:f>
                      <m:r>
                        <a:rPr lang="es-AR" sz="1600" i="1">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2</m:t>
                          </m:r>
                        </m:sub>
                      </m:sSub>
                      <m:r>
                        <a:rPr lang="es-AR" sz="1600">
                          <a:latin typeface="Cambria Math"/>
                          <a:ea typeface="Cambria Math"/>
                        </a:rPr>
                        <m:t>∗</m:t>
                      </m:r>
                      <m:sSup>
                        <m:sSupPr>
                          <m:ctrlPr>
                            <a:rPr lang="es-AR" sz="1600" i="1">
                              <a:latin typeface="Cambria Math" panose="02040503050406030204" pitchFamily="18" charset="0"/>
                              <a:ea typeface="Cambria Math"/>
                            </a:rPr>
                          </m:ctrlPr>
                        </m:sSupPr>
                        <m:e>
                          <m:sSub>
                            <m:sSubPr>
                              <m:ctrlPr>
                                <a:rPr lang="es-AR" sz="1600" i="1">
                                  <a:latin typeface="Cambria Math" panose="02040503050406030204" pitchFamily="18" charset="0"/>
                                  <a:ea typeface="Cambria Math"/>
                                </a:rPr>
                              </m:ctrlPr>
                            </m:sSubPr>
                            <m:e>
                              <m:r>
                                <m:rPr>
                                  <m:sty m:val="p"/>
                                </m:rPr>
                                <a:rPr lang="es-AR" sz="1600">
                                  <a:latin typeface="Cambria Math"/>
                                  <a:ea typeface="Cambria Math"/>
                                </a:rPr>
                                <m:t>U</m:t>
                              </m:r>
                            </m:e>
                            <m:sub>
                              <m:r>
                                <a:rPr lang="es-AR" sz="1600">
                                  <a:latin typeface="Cambria Math"/>
                                  <a:ea typeface="Cambria Math"/>
                                </a:rPr>
                                <m:t>2</m:t>
                              </m:r>
                            </m:sub>
                          </m:sSub>
                        </m:e>
                        <m:sup>
                          <m:r>
                            <a:rPr lang="es-AR" sz="1600" i="1">
                              <a:latin typeface="Cambria Math"/>
                              <a:ea typeface="Cambria Math"/>
                            </a:rPr>
                            <m:t>2</m:t>
                          </m:r>
                        </m:sup>
                      </m:sSup>
                    </m:oMath>
                  </m:oMathPara>
                </a14:m>
                <a:endParaRPr lang="es-AR" sz="1600" dirty="0"/>
              </a:p>
              <a:p>
                <a:pPr lvl="1"/>
                <a:endParaRPr lang="es-AR" sz="1600" dirty="0"/>
              </a:p>
              <a:p>
                <a:pPr lvl="1"/>
                <a:r>
                  <a:rPr lang="es-AR" sz="1600" dirty="0">
                    <a:latin typeface="Cambria Math"/>
                  </a:rPr>
                  <a:t>El coeficiente de Restitución es igual a 1</a:t>
                </a:r>
              </a:p>
              <a:p>
                <a:pPr lvl="1"/>
                <a:endParaRPr lang="es-AR" sz="1600" i="0" dirty="0">
                  <a:latin typeface="Cambria Math"/>
                </a:endParaRPr>
              </a:p>
              <a:p>
                <a:pPr marL="457200" lvl="1" indent="0">
                  <a:buNone/>
                </a:pPr>
                <a14:m>
                  <m:oMathPara xmlns:m="http://schemas.openxmlformats.org/officeDocument/2006/math">
                    <m:oMathParaPr>
                      <m:jc m:val="centerGroup"/>
                    </m:oMathParaPr>
                    <m:oMath xmlns:m="http://schemas.openxmlformats.org/officeDocument/2006/math">
                      <m:r>
                        <a:rPr lang="es-AR" sz="1600" i="0">
                          <a:latin typeface="Cambria Math"/>
                        </a:rPr>
                        <m:t>−</m:t>
                      </m:r>
                      <m:f>
                        <m:fPr>
                          <m:ctrlPr>
                            <a:rPr lang="es-AR" sz="1600" i="1">
                              <a:latin typeface="Cambria Math" panose="02040503050406030204" pitchFamily="18" charset="0"/>
                            </a:rPr>
                          </m:ctrlPr>
                        </m:fPr>
                        <m:num>
                          <m:d>
                            <m:dPr>
                              <m:ctrlPr>
                                <a:rPr lang="es-AR" sz="1600" i="1">
                                  <a:latin typeface="Cambria Math" panose="02040503050406030204" pitchFamily="18" charset="0"/>
                                </a:rPr>
                              </m:ctrlPr>
                            </m:dPr>
                            <m:e>
                              <m:sSub>
                                <m:sSubPr>
                                  <m:ctrlPr>
                                    <a:rPr lang="es-AR" sz="1600" i="1">
                                      <a:latin typeface="Cambria Math" panose="02040503050406030204" pitchFamily="18" charset="0"/>
                                    </a:rPr>
                                  </m:ctrlPr>
                                </m:sSubPr>
                                <m:e>
                                  <m:r>
                                    <m:rPr>
                                      <m:sty m:val="p"/>
                                    </m:rPr>
                                    <a:rPr lang="es-AR" sz="1600" b="0" i="0" smtClean="0">
                                      <a:latin typeface="Cambria Math"/>
                                    </a:rPr>
                                    <m:t>U</m:t>
                                  </m:r>
                                </m:e>
                                <m:sub>
                                  <m:r>
                                    <a:rPr lang="es-AR" sz="1600" i="0">
                                      <a:latin typeface="Cambria Math"/>
                                    </a:rPr>
                                    <m:t>1</m:t>
                                  </m:r>
                                </m:sub>
                              </m:sSub>
                              <m:r>
                                <a:rPr lang="es-AR" sz="1600" i="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U</m:t>
                                  </m:r>
                                </m:e>
                                <m:sub>
                                  <m:r>
                                    <a:rPr lang="es-AR" sz="1600" i="0">
                                      <a:latin typeface="Cambria Math"/>
                                    </a:rPr>
                                    <m:t>2</m:t>
                                  </m:r>
                                </m:sub>
                              </m:sSub>
                            </m:e>
                          </m:d>
                        </m:num>
                        <m:den>
                          <m:sSub>
                            <m:sSubPr>
                              <m:ctrlPr>
                                <a:rPr lang="es-AR" sz="1600" i="1">
                                  <a:latin typeface="Cambria Math" panose="02040503050406030204" pitchFamily="18" charset="0"/>
                                </a:rPr>
                              </m:ctrlPr>
                            </m:sSubPr>
                            <m:e>
                              <m:r>
                                <a:rPr lang="es-AR" sz="1600" i="0">
                                  <a:latin typeface="Cambria Math"/>
                                </a:rPr>
                                <m:t>(</m:t>
                              </m:r>
                              <m:r>
                                <m:rPr>
                                  <m:sty m:val="p"/>
                                </m:rPr>
                                <a:rPr lang="es-AR" sz="1600" i="0">
                                  <a:latin typeface="Cambria Math"/>
                                </a:rPr>
                                <m:t>V</m:t>
                              </m:r>
                            </m:e>
                            <m:sub>
                              <m:r>
                                <a:rPr lang="es-AR" sz="1600" i="0">
                                  <a:latin typeface="Cambria Math"/>
                                </a:rPr>
                                <m:t>1</m:t>
                              </m:r>
                            </m:sub>
                          </m:sSub>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a:rPr lang="es-AR" sz="1600" i="0">
                                  <a:latin typeface="Cambria Math"/>
                                </a:rPr>
                                <m:t>2</m:t>
                              </m:r>
                            </m:sub>
                          </m:sSub>
                          <m:r>
                            <a:rPr lang="es-AR" sz="1600" i="0">
                              <a:latin typeface="Cambria Math"/>
                            </a:rPr>
                            <m:t>)</m:t>
                          </m:r>
                        </m:den>
                      </m:f>
                      <m:r>
                        <a:rPr lang="es-AR" sz="1600" b="0" i="0" smtClean="0">
                          <a:latin typeface="Cambria Math"/>
                        </a:rPr>
                        <m:t>=1</m:t>
                      </m:r>
                    </m:oMath>
                  </m:oMathPara>
                </a14:m>
                <a:endParaRPr lang="es-A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321634"/>
              </a:xfrm>
              <a:blipFill rotWithShape="1">
                <a:blip r:embed="rId3"/>
                <a:stretch>
                  <a:fillRect l="-444" t="-706"/>
                </a:stretch>
              </a:blipFill>
            </p:spPr>
            <p:txBody>
              <a:bodyPr/>
              <a:lstStyle/>
              <a:p>
                <a:r>
                  <a:rPr lang="es-AR">
                    <a:noFill/>
                  </a:rPr>
                  <a:t> </a:t>
                </a:r>
              </a:p>
            </p:txBody>
          </p:sp>
        </mc:Fallback>
      </mc:AlternateContent>
      <p:sp>
        <p:nvSpPr>
          <p:cNvPr id="34" name="Rounded Rectangle 5"/>
          <p:cNvSpPr/>
          <p:nvPr/>
        </p:nvSpPr>
        <p:spPr>
          <a:xfrm>
            <a:off x="1919052" y="2442977"/>
            <a:ext cx="4849759"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5"/>
          <p:cNvSpPr/>
          <p:nvPr/>
        </p:nvSpPr>
        <p:spPr>
          <a:xfrm>
            <a:off x="3527440" y="4927600"/>
            <a:ext cx="1603360" cy="6295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5"/>
          <p:cNvSpPr/>
          <p:nvPr/>
        </p:nvSpPr>
        <p:spPr>
          <a:xfrm>
            <a:off x="988915" y="3594461"/>
            <a:ext cx="6734810" cy="5714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36 CuadroTexto"/>
          <p:cNvSpPr txBox="1"/>
          <p:nvPr/>
        </p:nvSpPr>
        <p:spPr>
          <a:xfrm>
            <a:off x="76200" y="1103868"/>
            <a:ext cx="1272080" cy="307777"/>
          </a:xfrm>
          <a:prstGeom prst="rect">
            <a:avLst/>
          </a:prstGeom>
          <a:noFill/>
        </p:spPr>
        <p:txBody>
          <a:bodyPr wrap="none" rtlCol="0">
            <a:spAutoFit/>
          </a:bodyPr>
          <a:lstStyle/>
          <a:p>
            <a:r>
              <a:rPr lang="es-AR" sz="1400" dirty="0">
                <a:solidFill>
                  <a:schemeClr val="bg1">
                    <a:lumMod val="50000"/>
                  </a:schemeClr>
                </a:solidFill>
              </a:rPr>
              <a:t>Ejercicios: 4.21</a:t>
            </a:r>
          </a:p>
        </p:txBody>
      </p:sp>
    </p:spTree>
    <p:extLst>
      <p:ext uri="{BB962C8B-B14F-4D97-AF65-F5344CB8AC3E}">
        <p14:creationId xmlns:p14="http://schemas.microsoft.com/office/powerpoint/2010/main" val="199912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Choque (4 de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321634"/>
              </a:xfrm>
            </p:spPr>
            <p:txBody>
              <a:bodyPr>
                <a:normAutofit/>
              </a:bodyPr>
              <a:lstStyle/>
              <a:p>
                <a:r>
                  <a:rPr lang="es-AR" sz="1800" dirty="0"/>
                  <a:t>Choque perfectamente Plástico o Inelástico:</a:t>
                </a:r>
              </a:p>
              <a:p>
                <a:pPr lvl="1"/>
                <a:r>
                  <a:rPr lang="es-AR" sz="1600" dirty="0"/>
                  <a:t>La Cantidad de Movimiento se conserva:  </a:t>
                </a:r>
                <a14:m>
                  <m:oMath xmlns:m="http://schemas.openxmlformats.org/officeDocument/2006/math">
                    <m:sSub>
                      <m:sSubPr>
                        <m:ctrlPr>
                          <a:rPr lang="es-AR" sz="1600" i="1" smtClean="0">
                            <a:latin typeface="Cambria Math" panose="02040503050406030204" pitchFamily="18" charset="0"/>
                          </a:rPr>
                        </m:ctrlPr>
                      </m:sSubPr>
                      <m:e>
                        <m:r>
                          <a:rPr lang="es-AR" sz="1600" i="0" smtClean="0">
                            <a:latin typeface="Cambria Math"/>
                            <a:ea typeface="Cambria Math"/>
                          </a:rPr>
                          <m:t>∆</m:t>
                        </m:r>
                      </m:e>
                      <m:sub>
                        <m:r>
                          <m:rPr>
                            <m:sty m:val="p"/>
                          </m:rPr>
                          <a:rPr lang="es-AR" sz="1600" b="0" i="0" smtClean="0">
                            <a:latin typeface="Cambria Math"/>
                          </a:rPr>
                          <m:t>P</m:t>
                        </m:r>
                      </m:sub>
                    </m:sSub>
                    <m:r>
                      <a:rPr lang="es-AR" sz="1600" i="0">
                        <a:latin typeface="Cambria Math"/>
                      </a:rPr>
                      <m:t>=</m:t>
                    </m:r>
                    <m:r>
                      <a:rPr lang="es-AR" sz="1600" b="0" i="0" smtClean="0">
                        <a:latin typeface="Cambria Math"/>
                      </a:rPr>
                      <m:t>0</m:t>
                    </m:r>
                  </m:oMath>
                </a14:m>
                <a:endParaRPr lang="es-AR" sz="1600" dirty="0">
                  <a:latin typeface="Cambria Math"/>
                </a:endParaRPr>
              </a:p>
              <a:p>
                <a:pPr marL="457200" lvl="1" indent="0">
                  <a:buNone/>
                </a:pPr>
                <a:endParaRPr lang="es-AR" sz="1600" i="1" dirty="0">
                  <a:latin typeface="Cambria Math"/>
                  <a:ea typeface="Cambria Math"/>
                </a:endParaRPr>
              </a:p>
              <a:p>
                <a:pPr marL="457200" lvl="1" indent="0">
                  <a:buNone/>
                </a:pPr>
                <a14:m>
                  <m:oMathPara xmlns:m="http://schemas.openxmlformats.org/officeDocument/2006/math">
                    <m:oMathParaPr>
                      <m:jc m:val="centerGroup"/>
                    </m:oMathParaPr>
                    <m:oMath xmlns:m="http://schemas.openxmlformats.org/officeDocument/2006/math">
                      <m:sSub>
                        <m:sSubPr>
                          <m:ctrlPr>
                            <a:rPr lang="es-AR" sz="1600" i="1">
                              <a:latin typeface="Cambria Math" panose="02040503050406030204" pitchFamily="18" charset="0"/>
                              <a:ea typeface="Cambria Math"/>
                            </a:rPr>
                          </m:ctrlPr>
                        </m:sSubPr>
                        <m:e>
                          <m:r>
                            <m:rPr>
                              <m:sty m:val="p"/>
                            </m:rPr>
                            <a:rPr lang="es-AR" sz="1600">
                              <a:latin typeface="Cambria Math"/>
                              <a:ea typeface="Cambria Math"/>
                            </a:rPr>
                            <m:t>P</m:t>
                          </m:r>
                        </m:e>
                        <m:sub>
                          <m:r>
                            <m:rPr>
                              <m:sty m:val="p"/>
                            </m:rPr>
                            <a:rPr lang="es-AR" sz="1600">
                              <a:latin typeface="Cambria Math"/>
                              <a:ea typeface="Cambria Math"/>
                            </a:rPr>
                            <m:t>i</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P</m:t>
                          </m:r>
                        </m:e>
                        <m:sub>
                          <m:r>
                            <m:rPr>
                              <m:sty m:val="p"/>
                            </m:rPr>
                            <a:rPr lang="es-AR" sz="1600">
                              <a:latin typeface="Cambria Math"/>
                              <a:ea typeface="Cambria Math"/>
                            </a:rPr>
                            <m:t>f</m:t>
                          </m:r>
                        </m:sub>
                      </m:sSub>
                      <m:r>
                        <a:rPr lang="es-AR" sz="1600" b="0" i="1" smtClean="0">
                          <a:latin typeface="Cambria Math"/>
                          <a:ea typeface="Cambria Math"/>
                        </a:rPr>
                        <m:t>   ⟹     </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2</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a:rPr lang="es-AR" sz="1600">
                              <a:latin typeface="Cambria Math"/>
                              <a:ea typeface="Cambria Math"/>
                            </a:rPr>
                            <m:t>2</m:t>
                          </m:r>
                        </m:sub>
                      </m:sSub>
                      <m:r>
                        <a:rPr lang="es-AR" sz="1600">
                          <a:latin typeface="Cambria Math"/>
                          <a:ea typeface="Cambria Math"/>
                        </a:rPr>
                        <m:t>=</m:t>
                      </m:r>
                      <m:r>
                        <a:rPr lang="es-AR" sz="1600" i="1">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2</m:t>
                          </m:r>
                        </m:sub>
                      </m:sSub>
                      <m:r>
                        <a:rPr lang="es-AR" sz="1600" i="1">
                          <a:latin typeface="Cambria Math"/>
                          <a:ea typeface="Cambria Math"/>
                        </a:rPr>
                        <m:t>)</m:t>
                      </m:r>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U</m:t>
                          </m:r>
                        </m:e>
                        <m:sub>
                          <m:r>
                            <a:rPr lang="es-AR" sz="1600">
                              <a:latin typeface="Cambria Math"/>
                              <a:ea typeface="Cambria Math"/>
                            </a:rPr>
                            <m:t>2</m:t>
                          </m:r>
                        </m:sub>
                      </m:sSub>
                    </m:oMath>
                  </m:oMathPara>
                </a14:m>
                <a:endParaRPr lang="es-AR" sz="1600" dirty="0"/>
              </a:p>
              <a:p>
                <a:pPr lvl="1"/>
                <a:endParaRPr lang="es-AR" sz="1600" dirty="0"/>
              </a:p>
              <a:p>
                <a:pPr lvl="1"/>
                <a:r>
                  <a:rPr lang="es-AR" sz="1600" dirty="0"/>
                  <a:t>La Energía Cinética </a:t>
                </a:r>
                <a:r>
                  <a:rPr lang="es-AR" sz="1600" b="1" dirty="0"/>
                  <a:t>NO</a:t>
                </a:r>
                <a:r>
                  <a:rPr lang="es-AR" sz="1600" dirty="0"/>
                  <a:t> se conserva: </a:t>
                </a:r>
                <a14:m>
                  <m:oMath xmlns:m="http://schemas.openxmlformats.org/officeDocument/2006/math">
                    <m:sSub>
                      <m:sSubPr>
                        <m:ctrlPr>
                          <a:rPr lang="es-AR" sz="1600" i="1">
                            <a:latin typeface="Cambria Math" panose="02040503050406030204" pitchFamily="18" charset="0"/>
                          </a:rPr>
                        </m:ctrlPr>
                      </m:sSubPr>
                      <m:e>
                        <m:r>
                          <a:rPr lang="es-AR" sz="1600" i="0">
                            <a:latin typeface="Cambria Math"/>
                            <a:ea typeface="Cambria Math"/>
                          </a:rPr>
                          <m:t>∆</m:t>
                        </m:r>
                      </m:e>
                      <m:sub>
                        <m:r>
                          <m:rPr>
                            <m:sty m:val="p"/>
                          </m:rPr>
                          <a:rPr lang="es-AR" sz="1600" b="0" i="0" smtClean="0">
                            <a:latin typeface="Cambria Math"/>
                            <a:ea typeface="Cambria Math"/>
                          </a:rPr>
                          <m:t>E</m:t>
                        </m:r>
                        <m:r>
                          <a:rPr lang="es-AR" sz="1600" b="0" i="1" smtClean="0">
                            <a:latin typeface="Cambria Math"/>
                            <a:ea typeface="Cambria Math"/>
                          </a:rPr>
                          <m:t>𝑐</m:t>
                        </m:r>
                      </m:sub>
                    </m:sSub>
                    <m:r>
                      <a:rPr lang="es-AR" sz="1600" i="1">
                        <a:latin typeface="Cambria Math"/>
                        <a:ea typeface="Cambria Math"/>
                      </a:rPr>
                      <m:t>≠</m:t>
                    </m:r>
                    <m:r>
                      <a:rPr lang="es-AR" sz="1600" i="0">
                        <a:latin typeface="Cambria Math"/>
                      </a:rPr>
                      <m:t>0</m:t>
                    </m:r>
                  </m:oMath>
                </a14:m>
                <a:endParaRPr lang="es-AR" sz="1600" dirty="0"/>
              </a:p>
              <a:p>
                <a:pPr lvl="1"/>
                <a:endParaRPr lang="es-AR" sz="1600" dirty="0"/>
              </a:p>
              <a:p>
                <a:pPr marL="457200" lvl="1" indent="0">
                  <a:buNone/>
                </a:pPr>
                <a14:m>
                  <m:oMathPara xmlns:m="http://schemas.openxmlformats.org/officeDocument/2006/math">
                    <m:oMathParaPr>
                      <m:jc m:val="centerGroup"/>
                    </m:oMathParaPr>
                    <m:oMath xmlns:m="http://schemas.openxmlformats.org/officeDocument/2006/math">
                      <m:sSub>
                        <m:sSubPr>
                          <m:ctrlPr>
                            <a:rPr lang="es-AR" sz="1600" i="1">
                              <a:latin typeface="Cambria Math" panose="02040503050406030204" pitchFamily="18" charset="0"/>
                              <a:ea typeface="Cambria Math"/>
                            </a:rPr>
                          </m:ctrlPr>
                        </m:sSubPr>
                        <m:e>
                          <m:r>
                            <m:rPr>
                              <m:sty m:val="p"/>
                            </m:rPr>
                            <a:rPr lang="es-AR" sz="1600">
                              <a:latin typeface="Cambria Math"/>
                              <a:ea typeface="Cambria Math"/>
                            </a:rPr>
                            <m:t>E</m:t>
                          </m:r>
                          <m:r>
                            <a:rPr lang="es-AR" sz="1600" i="1">
                              <a:latin typeface="Cambria Math"/>
                              <a:ea typeface="Cambria Math"/>
                            </a:rPr>
                            <m:t>𝑐</m:t>
                          </m:r>
                        </m:e>
                        <m:sub>
                          <m:r>
                            <m:rPr>
                              <m:sty m:val="p"/>
                            </m:rPr>
                            <a:rPr lang="es-AR" sz="1600">
                              <a:latin typeface="Cambria Math"/>
                              <a:ea typeface="Cambria Math"/>
                            </a:rPr>
                            <m:t>i</m:t>
                          </m:r>
                        </m:sub>
                      </m:sSub>
                      <m:r>
                        <a:rPr lang="es-AR" sz="1600" i="1">
                          <a:latin typeface="Cambria Math"/>
                          <a:ea typeface="Cambria Math"/>
                        </a:rPr>
                        <m:t>&gt;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E</m:t>
                          </m:r>
                          <m:r>
                            <a:rPr lang="es-AR" sz="1600" i="1">
                              <a:latin typeface="Cambria Math"/>
                              <a:ea typeface="Cambria Math"/>
                            </a:rPr>
                            <m:t>𝑐</m:t>
                          </m:r>
                        </m:e>
                        <m:sub>
                          <m:r>
                            <m:rPr>
                              <m:sty m:val="p"/>
                            </m:rPr>
                            <a:rPr lang="es-AR" sz="1600">
                              <a:latin typeface="Cambria Math"/>
                              <a:ea typeface="Cambria Math"/>
                            </a:rPr>
                            <m:t>f</m:t>
                          </m:r>
                        </m:sub>
                      </m:sSub>
                    </m:oMath>
                  </m:oMathPara>
                </a14:m>
                <a:endParaRPr lang="es-AR" sz="1600" dirty="0"/>
              </a:p>
              <a:p>
                <a:pPr lvl="1"/>
                <a:endParaRPr lang="es-AR" sz="1600" dirty="0"/>
              </a:p>
              <a:p>
                <a:pPr lvl="1"/>
                <a:r>
                  <a:rPr lang="es-AR" sz="1600" dirty="0">
                    <a:latin typeface="Cambria Math"/>
                  </a:rPr>
                  <a:t>El coeficiente de Restitución es igual a cero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321634"/>
              </a:xfrm>
              <a:blipFill rotWithShape="1">
                <a:blip r:embed="rId3"/>
                <a:stretch>
                  <a:fillRect l="-444" t="-706"/>
                </a:stretch>
              </a:blipFill>
            </p:spPr>
            <p:txBody>
              <a:bodyPr/>
              <a:lstStyle/>
              <a:p>
                <a:r>
                  <a:rPr lang="es-AR">
                    <a:noFill/>
                  </a:rPr>
                  <a:t> </a:t>
                </a:r>
              </a:p>
            </p:txBody>
          </p:sp>
        </mc:Fallback>
      </mc:AlternateContent>
      <p:sp>
        <p:nvSpPr>
          <p:cNvPr id="34" name="Rounded Rectangle 5"/>
          <p:cNvSpPr/>
          <p:nvPr/>
        </p:nvSpPr>
        <p:spPr>
          <a:xfrm>
            <a:off x="1919052" y="2442977"/>
            <a:ext cx="4849759"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5"/>
          <p:cNvSpPr/>
          <p:nvPr/>
        </p:nvSpPr>
        <p:spPr>
          <a:xfrm>
            <a:off x="3428999" y="3505200"/>
            <a:ext cx="1752601" cy="5714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6 CuadroTexto"/>
          <p:cNvSpPr txBox="1"/>
          <p:nvPr/>
        </p:nvSpPr>
        <p:spPr>
          <a:xfrm>
            <a:off x="76200" y="1103868"/>
            <a:ext cx="1272080" cy="307777"/>
          </a:xfrm>
          <a:prstGeom prst="rect">
            <a:avLst/>
          </a:prstGeom>
          <a:noFill/>
        </p:spPr>
        <p:txBody>
          <a:bodyPr wrap="none" rtlCol="0">
            <a:spAutoFit/>
          </a:bodyPr>
          <a:lstStyle/>
          <a:p>
            <a:r>
              <a:rPr lang="es-AR" sz="1400" dirty="0">
                <a:solidFill>
                  <a:schemeClr val="bg1">
                    <a:lumMod val="50000"/>
                  </a:schemeClr>
                </a:solidFill>
              </a:rPr>
              <a:t>Ejercicios: 4.20</a:t>
            </a:r>
          </a:p>
        </p:txBody>
      </p:sp>
    </p:spTree>
    <p:extLst>
      <p:ext uri="{BB962C8B-B14F-4D97-AF65-F5344CB8AC3E}">
        <p14:creationId xmlns:p14="http://schemas.microsoft.com/office/powerpoint/2010/main" val="417225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Choque (5 de 5)</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321634"/>
              </a:xfrm>
            </p:spPr>
            <p:txBody>
              <a:bodyPr>
                <a:normAutofit/>
              </a:bodyPr>
              <a:lstStyle/>
              <a:p>
                <a:r>
                  <a:rPr lang="es-AR" sz="1800" dirty="0"/>
                  <a:t>Choque </a:t>
                </a:r>
                <a:r>
                  <a:rPr lang="es-AR" sz="1800" dirty="0" err="1"/>
                  <a:t>Semielástico</a:t>
                </a:r>
                <a:r>
                  <a:rPr lang="es-AR" sz="1800" dirty="0"/>
                  <a:t>:</a:t>
                </a:r>
              </a:p>
              <a:p>
                <a:pPr lvl="1"/>
                <a:r>
                  <a:rPr lang="es-AR" sz="1600" dirty="0"/>
                  <a:t>La Cantidad de Movimiento se conserva:  </a:t>
                </a:r>
                <a14:m>
                  <m:oMath xmlns:m="http://schemas.openxmlformats.org/officeDocument/2006/math">
                    <m:sSub>
                      <m:sSubPr>
                        <m:ctrlPr>
                          <a:rPr lang="es-AR" sz="1600" i="1" smtClean="0">
                            <a:latin typeface="Cambria Math" panose="02040503050406030204" pitchFamily="18" charset="0"/>
                          </a:rPr>
                        </m:ctrlPr>
                      </m:sSubPr>
                      <m:e>
                        <m:r>
                          <a:rPr lang="es-AR" sz="1600" i="0" smtClean="0">
                            <a:latin typeface="Cambria Math"/>
                            <a:ea typeface="Cambria Math"/>
                          </a:rPr>
                          <m:t>∆</m:t>
                        </m:r>
                      </m:e>
                      <m:sub>
                        <m:r>
                          <m:rPr>
                            <m:sty m:val="p"/>
                          </m:rPr>
                          <a:rPr lang="es-AR" sz="1600" b="0" i="0" smtClean="0">
                            <a:latin typeface="Cambria Math"/>
                          </a:rPr>
                          <m:t>P</m:t>
                        </m:r>
                      </m:sub>
                    </m:sSub>
                    <m:r>
                      <a:rPr lang="es-AR" sz="1600" i="0">
                        <a:latin typeface="Cambria Math"/>
                      </a:rPr>
                      <m:t>=</m:t>
                    </m:r>
                    <m:r>
                      <a:rPr lang="es-AR" sz="1600" b="0" i="0" smtClean="0">
                        <a:latin typeface="Cambria Math"/>
                      </a:rPr>
                      <m:t>0</m:t>
                    </m:r>
                  </m:oMath>
                </a14:m>
                <a:endParaRPr lang="es-AR" sz="1600" dirty="0">
                  <a:latin typeface="Cambria Math"/>
                </a:endParaRPr>
              </a:p>
              <a:p>
                <a:pPr marL="457200" lvl="1" indent="0">
                  <a:buNone/>
                </a:pPr>
                <a:endParaRPr lang="es-AR" sz="1600" i="1" dirty="0">
                  <a:latin typeface="Cambria Math"/>
                  <a:ea typeface="Cambria Math"/>
                </a:endParaRPr>
              </a:p>
              <a:p>
                <a:pPr marL="457200" lvl="1" indent="0">
                  <a:buNone/>
                </a:pPr>
                <a14:m>
                  <m:oMathPara xmlns:m="http://schemas.openxmlformats.org/officeDocument/2006/math">
                    <m:oMathParaPr>
                      <m:jc m:val="centerGroup"/>
                    </m:oMathParaPr>
                    <m:oMath xmlns:m="http://schemas.openxmlformats.org/officeDocument/2006/math">
                      <m:sSub>
                        <m:sSubPr>
                          <m:ctrlPr>
                            <a:rPr lang="es-AR" sz="1600" i="1">
                              <a:latin typeface="Cambria Math" panose="02040503050406030204" pitchFamily="18" charset="0"/>
                              <a:ea typeface="Cambria Math"/>
                            </a:rPr>
                          </m:ctrlPr>
                        </m:sSubPr>
                        <m:e>
                          <m:r>
                            <m:rPr>
                              <m:sty m:val="p"/>
                            </m:rPr>
                            <a:rPr lang="es-AR" sz="1600">
                              <a:latin typeface="Cambria Math"/>
                              <a:ea typeface="Cambria Math"/>
                            </a:rPr>
                            <m:t>P</m:t>
                          </m:r>
                        </m:e>
                        <m:sub>
                          <m:r>
                            <m:rPr>
                              <m:sty m:val="p"/>
                            </m:rPr>
                            <a:rPr lang="es-AR" sz="1600">
                              <a:latin typeface="Cambria Math"/>
                              <a:ea typeface="Cambria Math"/>
                            </a:rPr>
                            <m:t>i</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P</m:t>
                          </m:r>
                        </m:e>
                        <m:sub>
                          <m:r>
                            <m:rPr>
                              <m:sty m:val="p"/>
                            </m:rPr>
                            <a:rPr lang="es-AR" sz="1600">
                              <a:latin typeface="Cambria Math"/>
                              <a:ea typeface="Cambria Math"/>
                            </a:rPr>
                            <m:t>f</m:t>
                          </m:r>
                        </m:sub>
                      </m:sSub>
                      <m:r>
                        <a:rPr lang="es-AR" sz="1600" b="0" i="1" smtClean="0">
                          <a:latin typeface="Cambria Math"/>
                          <a:ea typeface="Cambria Math"/>
                        </a:rPr>
                        <m:t>   ⟹   </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2</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a:rPr lang="es-AR" sz="1600">
                              <a:latin typeface="Cambria Math"/>
                              <a:ea typeface="Cambria Math"/>
                            </a:rPr>
                            <m:t>2</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U</m:t>
                          </m:r>
                        </m:e>
                        <m:sub>
                          <m:r>
                            <a:rPr lang="es-AR" sz="1600">
                              <a:latin typeface="Cambria Math"/>
                              <a:ea typeface="Cambria Math"/>
                            </a:rPr>
                            <m:t>1</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m</m:t>
                          </m:r>
                        </m:e>
                        <m:sub>
                          <m:r>
                            <a:rPr lang="es-AR" sz="1600">
                              <a:latin typeface="Cambria Math"/>
                              <a:ea typeface="Cambria Math"/>
                            </a:rPr>
                            <m:t>2</m:t>
                          </m:r>
                        </m:sub>
                      </m:sSub>
                      <m:r>
                        <a:rPr lang="es-AR" sz="160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U</m:t>
                          </m:r>
                        </m:e>
                        <m:sub>
                          <m:r>
                            <a:rPr lang="es-AR" sz="1600">
                              <a:latin typeface="Cambria Math"/>
                              <a:ea typeface="Cambria Math"/>
                            </a:rPr>
                            <m:t>2</m:t>
                          </m:r>
                        </m:sub>
                      </m:sSub>
                    </m:oMath>
                  </m:oMathPara>
                </a14:m>
                <a:endParaRPr lang="es-AR" sz="1600" dirty="0"/>
              </a:p>
              <a:p>
                <a:pPr lvl="1"/>
                <a:endParaRPr lang="es-AR" sz="1600" dirty="0"/>
              </a:p>
              <a:p>
                <a:pPr lvl="1"/>
                <a:r>
                  <a:rPr lang="es-AR" sz="1600" dirty="0"/>
                  <a:t>La Energía Cinética </a:t>
                </a:r>
                <a:r>
                  <a:rPr lang="es-AR" sz="1600" b="1" dirty="0"/>
                  <a:t>NO</a:t>
                </a:r>
                <a:r>
                  <a:rPr lang="es-AR" sz="1600" dirty="0"/>
                  <a:t> se conserva: </a:t>
                </a:r>
                <a14:m>
                  <m:oMath xmlns:m="http://schemas.openxmlformats.org/officeDocument/2006/math">
                    <m:sSub>
                      <m:sSubPr>
                        <m:ctrlPr>
                          <a:rPr lang="es-AR" sz="1600" i="1">
                            <a:latin typeface="Cambria Math" panose="02040503050406030204" pitchFamily="18" charset="0"/>
                          </a:rPr>
                        </m:ctrlPr>
                      </m:sSubPr>
                      <m:e>
                        <m:r>
                          <a:rPr lang="es-AR" sz="1600" i="0">
                            <a:latin typeface="Cambria Math"/>
                            <a:ea typeface="Cambria Math"/>
                          </a:rPr>
                          <m:t>∆</m:t>
                        </m:r>
                      </m:e>
                      <m:sub>
                        <m:r>
                          <m:rPr>
                            <m:sty m:val="p"/>
                          </m:rPr>
                          <a:rPr lang="es-AR" sz="1600" b="0" i="0" smtClean="0">
                            <a:latin typeface="Cambria Math"/>
                            <a:ea typeface="Cambria Math"/>
                          </a:rPr>
                          <m:t>E</m:t>
                        </m:r>
                        <m:r>
                          <a:rPr lang="es-AR" sz="1600" b="0" i="1" smtClean="0">
                            <a:latin typeface="Cambria Math"/>
                            <a:ea typeface="Cambria Math"/>
                          </a:rPr>
                          <m:t>𝑐</m:t>
                        </m:r>
                      </m:sub>
                    </m:sSub>
                    <m:r>
                      <a:rPr lang="es-AR" sz="1600" i="1">
                        <a:latin typeface="Cambria Math"/>
                        <a:ea typeface="Cambria Math"/>
                      </a:rPr>
                      <m:t>≠</m:t>
                    </m:r>
                    <m:r>
                      <a:rPr lang="es-AR" sz="1600" i="0">
                        <a:latin typeface="Cambria Math"/>
                      </a:rPr>
                      <m:t>0</m:t>
                    </m:r>
                  </m:oMath>
                </a14:m>
                <a:endParaRPr lang="es-AR" sz="1600" dirty="0"/>
              </a:p>
              <a:p>
                <a:pPr lvl="1"/>
                <a:endParaRPr lang="es-AR" sz="1600" dirty="0"/>
              </a:p>
              <a:p>
                <a:pPr marL="457200" lvl="1" indent="0">
                  <a:buNone/>
                </a:pPr>
                <a14:m>
                  <m:oMathPara xmlns:m="http://schemas.openxmlformats.org/officeDocument/2006/math">
                    <m:oMathParaPr>
                      <m:jc m:val="centerGroup"/>
                    </m:oMathParaPr>
                    <m:oMath xmlns:m="http://schemas.openxmlformats.org/officeDocument/2006/math">
                      <m:sSub>
                        <m:sSubPr>
                          <m:ctrlPr>
                            <a:rPr lang="es-AR" sz="1600" i="1">
                              <a:latin typeface="Cambria Math" panose="02040503050406030204" pitchFamily="18" charset="0"/>
                              <a:ea typeface="Cambria Math"/>
                            </a:rPr>
                          </m:ctrlPr>
                        </m:sSubPr>
                        <m:e>
                          <m:r>
                            <m:rPr>
                              <m:sty m:val="p"/>
                            </m:rPr>
                            <a:rPr lang="es-AR" sz="1600">
                              <a:latin typeface="Cambria Math"/>
                              <a:ea typeface="Cambria Math"/>
                            </a:rPr>
                            <m:t>E</m:t>
                          </m:r>
                          <m:r>
                            <a:rPr lang="es-AR" sz="1600" i="1">
                              <a:latin typeface="Cambria Math"/>
                              <a:ea typeface="Cambria Math"/>
                            </a:rPr>
                            <m:t>𝑐</m:t>
                          </m:r>
                        </m:e>
                        <m:sub>
                          <m:r>
                            <m:rPr>
                              <m:sty m:val="p"/>
                            </m:rPr>
                            <a:rPr lang="es-AR" sz="1600">
                              <a:latin typeface="Cambria Math"/>
                              <a:ea typeface="Cambria Math"/>
                            </a:rPr>
                            <m:t>i</m:t>
                          </m:r>
                        </m:sub>
                      </m:sSub>
                      <m:r>
                        <a:rPr lang="es-AR" sz="1600" i="1">
                          <a:latin typeface="Cambria Math"/>
                          <a:ea typeface="Cambria Math"/>
                        </a:rPr>
                        <m:t>&gt;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E</m:t>
                          </m:r>
                          <m:r>
                            <a:rPr lang="es-AR" sz="1600" i="1">
                              <a:latin typeface="Cambria Math"/>
                              <a:ea typeface="Cambria Math"/>
                            </a:rPr>
                            <m:t>𝑐</m:t>
                          </m:r>
                        </m:e>
                        <m:sub>
                          <m:r>
                            <m:rPr>
                              <m:sty m:val="p"/>
                            </m:rPr>
                            <a:rPr lang="es-AR" sz="1600">
                              <a:latin typeface="Cambria Math"/>
                              <a:ea typeface="Cambria Math"/>
                            </a:rPr>
                            <m:t>f</m:t>
                          </m:r>
                        </m:sub>
                      </m:sSub>
                    </m:oMath>
                  </m:oMathPara>
                </a14:m>
                <a:endParaRPr lang="es-AR" sz="1600" dirty="0"/>
              </a:p>
              <a:p>
                <a:pPr lvl="1"/>
                <a:endParaRPr lang="es-AR" sz="1600" dirty="0"/>
              </a:p>
              <a:p>
                <a:pPr lvl="1"/>
                <a:r>
                  <a:rPr lang="es-AR" sz="1600" dirty="0">
                    <a:latin typeface="Cambria Math"/>
                  </a:rPr>
                  <a:t>El coeficiente de Restitución es mayor que cero “0” pero menor que uno “1”</a:t>
                </a:r>
              </a:p>
              <a:p>
                <a:pPr lvl="1"/>
                <a:endParaRPr lang="es-AR" sz="1600" dirty="0">
                  <a:latin typeface="Cambria Math"/>
                </a:endParaRPr>
              </a:p>
              <a:p>
                <a:pPr marL="457200" lvl="1" indent="0">
                  <a:buNone/>
                </a:pPr>
                <a14:m>
                  <m:oMathPara xmlns:m="http://schemas.openxmlformats.org/officeDocument/2006/math">
                    <m:oMathParaPr>
                      <m:jc m:val="centerGroup"/>
                    </m:oMathParaPr>
                    <m:oMath xmlns:m="http://schemas.openxmlformats.org/officeDocument/2006/math">
                      <m:r>
                        <a:rPr lang="es-AR" sz="1600" i="1">
                          <a:latin typeface="Cambria Math"/>
                          <a:ea typeface="Cambria Math"/>
                        </a:rPr>
                        <m:t>0</m:t>
                      </m:r>
                      <m:r>
                        <a:rPr lang="es-AR" sz="1600">
                          <a:latin typeface="Cambria Math"/>
                          <a:ea typeface="Cambria Math"/>
                        </a:rPr>
                        <m:t>&lt;</m:t>
                      </m:r>
                      <m:r>
                        <a:rPr lang="es-AR" sz="1600">
                          <a:latin typeface="Cambria Math"/>
                        </a:rPr>
                        <m:t>−</m:t>
                      </m:r>
                      <m:f>
                        <m:fPr>
                          <m:ctrlPr>
                            <a:rPr lang="es-AR" sz="1600" i="1">
                              <a:latin typeface="Cambria Math" panose="02040503050406030204" pitchFamily="18" charset="0"/>
                            </a:rPr>
                          </m:ctrlPr>
                        </m:fPr>
                        <m:num>
                          <m:d>
                            <m:dPr>
                              <m:ctrlPr>
                                <a:rPr lang="es-AR" sz="1600" i="1">
                                  <a:latin typeface="Cambria Math" panose="02040503050406030204" pitchFamily="18" charset="0"/>
                                </a:rPr>
                              </m:ctrlPr>
                            </m:dPr>
                            <m:e>
                              <m:sSub>
                                <m:sSubPr>
                                  <m:ctrlPr>
                                    <a:rPr lang="es-AR" sz="1600" i="1">
                                      <a:latin typeface="Cambria Math" panose="02040503050406030204" pitchFamily="18" charset="0"/>
                                    </a:rPr>
                                  </m:ctrlPr>
                                </m:sSubPr>
                                <m:e>
                                  <m:r>
                                    <m:rPr>
                                      <m:sty m:val="p"/>
                                    </m:rPr>
                                    <a:rPr lang="es-AR" sz="1600">
                                      <a:latin typeface="Cambria Math"/>
                                    </a:rPr>
                                    <m:t>U</m:t>
                                  </m:r>
                                </m:e>
                                <m:sub>
                                  <m:r>
                                    <a:rPr lang="es-AR" sz="1600">
                                      <a:latin typeface="Cambria Math"/>
                                    </a:rPr>
                                    <m:t>1</m:t>
                                  </m:r>
                                </m:sub>
                              </m:sSub>
                              <m:r>
                                <a:rPr lang="es-AR" sz="1600">
                                  <a:latin typeface="Cambria Math"/>
                                </a:rPr>
                                <m:t>−</m:t>
                              </m:r>
                              <m:sSub>
                                <m:sSubPr>
                                  <m:ctrlPr>
                                    <a:rPr lang="es-AR" sz="1600" i="1">
                                      <a:latin typeface="Cambria Math" panose="02040503050406030204" pitchFamily="18" charset="0"/>
                                    </a:rPr>
                                  </m:ctrlPr>
                                </m:sSubPr>
                                <m:e>
                                  <m:r>
                                    <m:rPr>
                                      <m:sty m:val="p"/>
                                    </m:rPr>
                                    <a:rPr lang="es-AR" sz="1600">
                                      <a:latin typeface="Cambria Math"/>
                                    </a:rPr>
                                    <m:t>U</m:t>
                                  </m:r>
                                </m:e>
                                <m:sub>
                                  <m:r>
                                    <a:rPr lang="es-AR" sz="1600">
                                      <a:latin typeface="Cambria Math"/>
                                    </a:rPr>
                                    <m:t>2</m:t>
                                  </m:r>
                                </m:sub>
                              </m:sSub>
                            </m:e>
                          </m:d>
                        </m:num>
                        <m:den>
                          <m:sSub>
                            <m:sSubPr>
                              <m:ctrlPr>
                                <a:rPr lang="es-AR" sz="1600" i="1">
                                  <a:latin typeface="Cambria Math" panose="02040503050406030204" pitchFamily="18" charset="0"/>
                                </a:rPr>
                              </m:ctrlPr>
                            </m:sSubPr>
                            <m:e>
                              <m:r>
                                <a:rPr lang="es-AR" sz="1600">
                                  <a:latin typeface="Cambria Math"/>
                                </a:rPr>
                                <m:t>(</m:t>
                              </m:r>
                              <m:r>
                                <m:rPr>
                                  <m:sty m:val="p"/>
                                </m:rPr>
                                <a:rPr lang="es-AR" sz="1600">
                                  <a:latin typeface="Cambria Math"/>
                                </a:rPr>
                                <m:t>V</m:t>
                              </m:r>
                            </m:e>
                            <m:sub>
                              <m:r>
                                <a:rPr lang="es-AR" sz="1600">
                                  <a:latin typeface="Cambria Math"/>
                                </a:rPr>
                                <m:t>1</m:t>
                              </m:r>
                            </m:sub>
                          </m:sSub>
                          <m:r>
                            <a:rPr lang="es-AR" sz="1600">
                              <a:latin typeface="Cambria Math"/>
                            </a:rPr>
                            <m:t>−</m:t>
                          </m:r>
                          <m:sSub>
                            <m:sSubPr>
                              <m:ctrlPr>
                                <a:rPr lang="es-AR" sz="1600" i="1">
                                  <a:latin typeface="Cambria Math" panose="02040503050406030204" pitchFamily="18" charset="0"/>
                                </a:rPr>
                              </m:ctrlPr>
                            </m:sSubPr>
                            <m:e>
                              <m:r>
                                <m:rPr>
                                  <m:sty m:val="p"/>
                                </m:rPr>
                                <a:rPr lang="es-AR" sz="1600">
                                  <a:latin typeface="Cambria Math"/>
                                </a:rPr>
                                <m:t>V</m:t>
                              </m:r>
                            </m:e>
                            <m:sub>
                              <m:r>
                                <a:rPr lang="es-AR" sz="1600">
                                  <a:latin typeface="Cambria Math"/>
                                </a:rPr>
                                <m:t>2</m:t>
                              </m:r>
                            </m:sub>
                          </m:sSub>
                          <m:r>
                            <a:rPr lang="es-AR" sz="1600">
                              <a:latin typeface="Cambria Math"/>
                            </a:rPr>
                            <m:t>)</m:t>
                          </m:r>
                        </m:den>
                      </m:f>
                      <m:r>
                        <a:rPr lang="es-AR" sz="1600">
                          <a:latin typeface="Cambria Math"/>
                        </a:rPr>
                        <m:t>&lt;1</m:t>
                      </m:r>
                    </m:oMath>
                  </m:oMathPara>
                </a14:m>
                <a:endParaRPr lang="es-AR" sz="1600" dirty="0"/>
              </a:p>
              <a:p>
                <a:pPr marL="457200" lvl="1" indent="0">
                  <a:buNone/>
                </a:pPr>
                <a:endParaRPr lang="es-AR" sz="1600" dirty="0">
                  <a:latin typeface="Cambria Math"/>
                </a:endParaRPr>
              </a:p>
              <a:p>
                <a:pPr lvl="1"/>
                <a:endParaRPr lang="es-AR" sz="1600" dirty="0">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321634"/>
              </a:xfrm>
              <a:blipFill rotWithShape="1">
                <a:blip r:embed="rId3"/>
                <a:stretch>
                  <a:fillRect l="-444" t="-706"/>
                </a:stretch>
              </a:blipFill>
            </p:spPr>
            <p:txBody>
              <a:bodyPr/>
              <a:lstStyle/>
              <a:p>
                <a:r>
                  <a:rPr lang="es-AR">
                    <a:noFill/>
                  </a:rPr>
                  <a:t> </a:t>
                </a:r>
              </a:p>
            </p:txBody>
          </p:sp>
        </mc:Fallback>
      </mc:AlternateContent>
      <p:sp>
        <p:nvSpPr>
          <p:cNvPr id="34" name="Rounded Rectangle 5"/>
          <p:cNvSpPr/>
          <p:nvPr/>
        </p:nvSpPr>
        <p:spPr>
          <a:xfrm>
            <a:off x="1919052" y="2442977"/>
            <a:ext cx="4849759"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5"/>
          <p:cNvSpPr/>
          <p:nvPr/>
        </p:nvSpPr>
        <p:spPr>
          <a:xfrm>
            <a:off x="3428999" y="3505200"/>
            <a:ext cx="1752601" cy="5714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3370378" y="4721043"/>
            <a:ext cx="1937035" cy="6616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6 CuadroTexto"/>
          <p:cNvSpPr txBox="1"/>
          <p:nvPr/>
        </p:nvSpPr>
        <p:spPr>
          <a:xfrm>
            <a:off x="76200" y="1103868"/>
            <a:ext cx="1272080" cy="307777"/>
          </a:xfrm>
          <a:prstGeom prst="rect">
            <a:avLst/>
          </a:prstGeom>
          <a:noFill/>
        </p:spPr>
        <p:txBody>
          <a:bodyPr wrap="none" rtlCol="0">
            <a:spAutoFit/>
          </a:bodyPr>
          <a:lstStyle/>
          <a:p>
            <a:r>
              <a:rPr lang="es-AR" sz="1400" dirty="0">
                <a:solidFill>
                  <a:schemeClr val="bg1">
                    <a:lumMod val="50000"/>
                  </a:schemeClr>
                </a:solidFill>
              </a:rPr>
              <a:t>Ejercicios: 4.24</a:t>
            </a:r>
          </a:p>
        </p:txBody>
      </p:sp>
    </p:spTree>
    <p:extLst>
      <p:ext uri="{BB962C8B-B14F-4D97-AF65-F5344CB8AC3E}">
        <p14:creationId xmlns:p14="http://schemas.microsoft.com/office/powerpoint/2010/main" val="3818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Centro de masa</a:t>
            </a:r>
          </a:p>
        </p:txBody>
      </p:sp>
      <p:sp>
        <p:nvSpPr>
          <p:cNvPr id="3" name="Content Placeholder 2"/>
          <p:cNvSpPr>
            <a:spLocks noGrp="1"/>
          </p:cNvSpPr>
          <p:nvPr>
            <p:ph idx="1"/>
          </p:nvPr>
        </p:nvSpPr>
        <p:spPr>
          <a:xfrm>
            <a:off x="457200" y="1600201"/>
            <a:ext cx="8229600" cy="1066799"/>
          </a:xfrm>
        </p:spPr>
        <p:txBody>
          <a:bodyPr>
            <a:normAutofit lnSpcReduction="10000"/>
          </a:bodyPr>
          <a:lstStyle/>
          <a:p>
            <a:pPr algn="just"/>
            <a:r>
              <a:rPr lang="es-AR" sz="1600" dirty="0"/>
              <a:t>Hasta el momento estuvimos trabajando idealizando a todo los cuerpos como si fueran una partícula en la cual se concentra toda la masa del cuerpo. Que pasaría si ahora tenemos un sistema formado por un conjunto de partículas y quisiéramos idealizar ese conjunto de partículas en una sola partícula.</a:t>
            </a:r>
            <a:endParaRPr lang="es-ES" sz="1600" dirty="0"/>
          </a:p>
        </p:txBody>
      </p:sp>
      <p:grpSp>
        <p:nvGrpSpPr>
          <p:cNvPr id="63" name="62 Grupo"/>
          <p:cNvGrpSpPr/>
          <p:nvPr/>
        </p:nvGrpSpPr>
        <p:grpSpPr>
          <a:xfrm>
            <a:off x="457200" y="3008652"/>
            <a:ext cx="3297600" cy="3381848"/>
            <a:chOff x="457200" y="3008652"/>
            <a:chExt cx="3297600" cy="3381848"/>
          </a:xfrm>
        </p:grpSpPr>
        <p:cxnSp>
          <p:nvCxnSpPr>
            <p:cNvPr id="5" name="4 Conector recto de flecha"/>
            <p:cNvCxnSpPr/>
            <p:nvPr/>
          </p:nvCxnSpPr>
          <p:spPr>
            <a:xfrm flipV="1">
              <a:off x="1778065" y="3085100"/>
              <a:ext cx="0" cy="1980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1774800" y="5057001"/>
              <a:ext cx="19800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V="1">
              <a:off x="2543849" y="3683332"/>
              <a:ext cx="474902" cy="326336"/>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30 Rectángulo"/>
                <p:cNvSpPr/>
                <p:nvPr/>
              </p:nvSpPr>
              <p:spPr>
                <a:xfrm>
                  <a:off x="3446702" y="5065100"/>
                  <a:ext cx="30809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200" i="0" smtClean="0">
                            <a:latin typeface="Cambria Math"/>
                          </a:rPr>
                          <m:t>X</m:t>
                        </m:r>
                      </m:oMath>
                    </m:oMathPara>
                  </a14:m>
                  <a:endParaRPr lang="es-AR" sz="1200" dirty="0"/>
                </a:p>
              </p:txBody>
            </p:sp>
          </mc:Choice>
          <mc:Fallback xmlns="">
            <p:sp>
              <p:nvSpPr>
                <p:cNvPr id="31" name="30 Rectángulo"/>
                <p:cNvSpPr>
                  <a:spLocks noRot="1" noChangeAspect="1" noMove="1" noResize="1" noEditPoints="1" noAdjustHandles="1" noChangeArrowheads="1" noChangeShapeType="1" noTextEdit="1"/>
                </p:cNvSpPr>
                <p:nvPr/>
              </p:nvSpPr>
              <p:spPr>
                <a:xfrm>
                  <a:off x="3446702" y="5065100"/>
                  <a:ext cx="308098" cy="276999"/>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35 Rectángulo"/>
                <p:cNvSpPr/>
                <p:nvPr/>
              </p:nvSpPr>
              <p:spPr>
                <a:xfrm>
                  <a:off x="1423768" y="3008652"/>
                  <a:ext cx="30809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Y</m:t>
                        </m:r>
                      </m:oMath>
                    </m:oMathPara>
                  </a14:m>
                  <a:endParaRPr lang="es-AR" sz="1200" dirty="0"/>
                </a:p>
              </p:txBody>
            </p:sp>
          </mc:Choice>
          <mc:Fallback xmlns="">
            <p:sp>
              <p:nvSpPr>
                <p:cNvPr id="36" name="35 Rectángulo"/>
                <p:cNvSpPr>
                  <a:spLocks noRot="1" noChangeAspect="1" noMove="1" noResize="1" noEditPoints="1" noAdjustHandles="1" noChangeArrowheads="1" noChangeShapeType="1" noTextEdit="1"/>
                </p:cNvSpPr>
                <p:nvPr/>
              </p:nvSpPr>
              <p:spPr>
                <a:xfrm>
                  <a:off x="1423768" y="3008652"/>
                  <a:ext cx="308098" cy="276999"/>
                </a:xfrm>
                <a:prstGeom prst="rect">
                  <a:avLst/>
                </a:prstGeom>
                <a:blipFill rotWithShape="1">
                  <a:blip r:embed="rId4"/>
                  <a:stretch>
                    <a:fillRect/>
                  </a:stretch>
                </a:blipFill>
              </p:spPr>
              <p:txBody>
                <a:bodyPr/>
                <a:lstStyle/>
                <a:p>
                  <a:r>
                    <a:rPr lang="es-AR">
                      <a:noFill/>
                    </a:rPr>
                    <a:t> </a:t>
                  </a:r>
                </a:p>
              </p:txBody>
            </p:sp>
          </mc:Fallback>
        </mc:AlternateContent>
        <p:cxnSp>
          <p:nvCxnSpPr>
            <p:cNvPr id="43" name="42 Conector recto de flecha"/>
            <p:cNvCxnSpPr/>
            <p:nvPr/>
          </p:nvCxnSpPr>
          <p:spPr>
            <a:xfrm flipH="1">
              <a:off x="558865" y="5058835"/>
              <a:ext cx="1219200" cy="1113932"/>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43 Rectángulo"/>
                <p:cNvSpPr/>
                <p:nvPr/>
              </p:nvSpPr>
              <p:spPr>
                <a:xfrm>
                  <a:off x="562359" y="6113501"/>
                  <a:ext cx="31508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𝑍</m:t>
                        </m:r>
                      </m:oMath>
                    </m:oMathPara>
                  </a14:m>
                  <a:endParaRPr lang="es-AR" sz="1200" dirty="0"/>
                </a:p>
              </p:txBody>
            </p:sp>
          </mc:Choice>
          <mc:Fallback xmlns="">
            <p:sp>
              <p:nvSpPr>
                <p:cNvPr id="44" name="43 Rectángulo"/>
                <p:cNvSpPr>
                  <a:spLocks noRot="1" noChangeAspect="1" noMove="1" noResize="1" noEditPoints="1" noAdjustHandles="1" noChangeArrowheads="1" noChangeShapeType="1" noTextEdit="1"/>
                </p:cNvSpPr>
                <p:nvPr/>
              </p:nvSpPr>
              <p:spPr>
                <a:xfrm>
                  <a:off x="562359" y="6113501"/>
                  <a:ext cx="315086" cy="276999"/>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5" name="44 Rectángulo"/>
                <p:cNvSpPr/>
                <p:nvPr/>
              </p:nvSpPr>
              <p:spPr>
                <a:xfrm>
                  <a:off x="2174902" y="3683332"/>
                  <a:ext cx="41671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m:rPr>
                                <m:sty m:val="p"/>
                              </m:rPr>
                              <a:rPr lang="es-AR" sz="1200" b="0" i="0" smtClean="0">
                                <a:latin typeface="Cambria Math"/>
                              </a:rPr>
                              <m:t>m</m:t>
                            </m:r>
                          </m:e>
                          <m:sub>
                            <m:r>
                              <a:rPr lang="es-AR" sz="1200" b="0" i="0" smtClean="0">
                                <a:latin typeface="Cambria Math"/>
                              </a:rPr>
                              <m:t>1</m:t>
                            </m:r>
                          </m:sub>
                        </m:sSub>
                      </m:oMath>
                    </m:oMathPara>
                  </a14:m>
                  <a:endParaRPr lang="es-AR" sz="1200" dirty="0"/>
                </a:p>
              </p:txBody>
            </p:sp>
          </mc:Choice>
          <mc:Fallback xmlns="">
            <p:sp>
              <p:nvSpPr>
                <p:cNvPr id="45" name="44 Rectángulo"/>
                <p:cNvSpPr>
                  <a:spLocks noRot="1" noChangeAspect="1" noMove="1" noResize="1" noEditPoints="1" noAdjustHandles="1" noChangeArrowheads="1" noChangeShapeType="1" noTextEdit="1"/>
                </p:cNvSpPr>
                <p:nvPr/>
              </p:nvSpPr>
              <p:spPr>
                <a:xfrm>
                  <a:off x="2174902" y="3683332"/>
                  <a:ext cx="416716" cy="276999"/>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6" name="45 Rectángulo"/>
                <p:cNvSpPr/>
                <p:nvPr/>
              </p:nvSpPr>
              <p:spPr>
                <a:xfrm>
                  <a:off x="2764800" y="3419365"/>
                  <a:ext cx="367921"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V</m:t>
                                </m:r>
                              </m:e>
                              <m:sub>
                                <m:r>
                                  <a:rPr lang="es-AR" sz="1200" i="0">
                                    <a:latin typeface="Cambria Math"/>
                                  </a:rPr>
                                  <m:t>1</m:t>
                                </m:r>
                              </m:sub>
                            </m:sSub>
                          </m:e>
                        </m:acc>
                      </m:oMath>
                    </m:oMathPara>
                  </a14:m>
                  <a:endParaRPr lang="es-AR" sz="1200" dirty="0"/>
                </a:p>
              </p:txBody>
            </p:sp>
          </mc:Choice>
          <mc:Fallback xmlns="">
            <p:sp>
              <p:nvSpPr>
                <p:cNvPr id="46" name="45 Rectángulo"/>
                <p:cNvSpPr>
                  <a:spLocks noRot="1" noChangeAspect="1" noMove="1" noResize="1" noEditPoints="1" noAdjustHandles="1" noChangeArrowheads="1" noChangeShapeType="1" noTextEdit="1"/>
                </p:cNvSpPr>
                <p:nvPr/>
              </p:nvSpPr>
              <p:spPr>
                <a:xfrm>
                  <a:off x="2764800" y="3419365"/>
                  <a:ext cx="367921" cy="299441"/>
                </a:xfrm>
                <a:prstGeom prst="rect">
                  <a:avLst/>
                </a:prstGeom>
                <a:blipFill rotWithShape="1">
                  <a:blip r:embed="rId7"/>
                  <a:stretch>
                    <a:fillRect/>
                  </a:stretch>
                </a:blipFill>
              </p:spPr>
              <p:txBody>
                <a:bodyPr/>
                <a:lstStyle/>
                <a:p>
                  <a:r>
                    <a:rPr lang="es-AR">
                      <a:noFill/>
                    </a:rPr>
                    <a:t> </a:t>
                  </a:r>
                </a:p>
              </p:txBody>
            </p:sp>
          </mc:Fallback>
        </mc:AlternateContent>
        <p:cxnSp>
          <p:nvCxnSpPr>
            <p:cNvPr id="47" name="46 Conector recto de flecha"/>
            <p:cNvCxnSpPr/>
            <p:nvPr/>
          </p:nvCxnSpPr>
          <p:spPr>
            <a:xfrm flipV="1">
              <a:off x="1774800" y="4009669"/>
              <a:ext cx="769049" cy="1047332"/>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47 Rectángulo"/>
                <p:cNvSpPr/>
                <p:nvPr/>
              </p:nvSpPr>
              <p:spPr>
                <a:xfrm>
                  <a:off x="1975363" y="4249659"/>
                  <a:ext cx="35259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r</m:t>
                                </m:r>
                              </m:e>
                              <m:sub>
                                <m:r>
                                  <a:rPr lang="es-AR" sz="1200" i="0">
                                    <a:latin typeface="Cambria Math"/>
                                  </a:rPr>
                                  <m:t>1</m:t>
                                </m:r>
                              </m:sub>
                            </m:sSub>
                          </m:e>
                        </m:acc>
                      </m:oMath>
                    </m:oMathPara>
                  </a14:m>
                  <a:endParaRPr lang="es-AR" sz="1200" dirty="0"/>
                </a:p>
              </p:txBody>
            </p:sp>
          </mc:Choice>
          <mc:Fallback xmlns="">
            <p:sp>
              <p:nvSpPr>
                <p:cNvPr id="48" name="47 Rectángulo"/>
                <p:cNvSpPr>
                  <a:spLocks noRot="1" noChangeAspect="1" noMove="1" noResize="1" noEditPoints="1" noAdjustHandles="1" noChangeArrowheads="1" noChangeShapeType="1" noTextEdit="1"/>
                </p:cNvSpPr>
                <p:nvPr/>
              </p:nvSpPr>
              <p:spPr>
                <a:xfrm>
                  <a:off x="1975363" y="4249659"/>
                  <a:ext cx="352596" cy="276999"/>
                </a:xfrm>
                <a:prstGeom prst="rect">
                  <a:avLst/>
                </a:prstGeom>
                <a:blipFill rotWithShape="1">
                  <a:blip r:embed="rId8"/>
                  <a:stretch>
                    <a:fillRect/>
                  </a:stretch>
                </a:blipFill>
              </p:spPr>
              <p:txBody>
                <a:bodyPr/>
                <a:lstStyle/>
                <a:p>
                  <a:r>
                    <a:rPr lang="es-AR">
                      <a:noFill/>
                    </a:rPr>
                    <a:t> </a:t>
                  </a:r>
                </a:p>
              </p:txBody>
            </p:sp>
          </mc:Fallback>
        </mc:AlternateContent>
        <p:cxnSp>
          <p:nvCxnSpPr>
            <p:cNvPr id="49" name="48 Conector recto de flecha"/>
            <p:cNvCxnSpPr/>
            <p:nvPr/>
          </p:nvCxnSpPr>
          <p:spPr>
            <a:xfrm flipH="1" flipV="1">
              <a:off x="719902" y="3923323"/>
              <a:ext cx="377847" cy="326336"/>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49 Rectángulo"/>
                <p:cNvSpPr/>
                <p:nvPr/>
              </p:nvSpPr>
              <p:spPr>
                <a:xfrm>
                  <a:off x="1064996" y="4009668"/>
                  <a:ext cx="42030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m:rPr>
                                <m:sty m:val="p"/>
                              </m:rPr>
                              <a:rPr lang="es-AR" sz="1200" b="0" i="0" smtClean="0">
                                <a:latin typeface="Cambria Math"/>
                              </a:rPr>
                              <m:t>m</m:t>
                            </m:r>
                          </m:e>
                          <m:sub>
                            <m:r>
                              <a:rPr lang="es-AR" sz="1200" b="0" i="0" smtClean="0">
                                <a:latin typeface="Cambria Math"/>
                              </a:rPr>
                              <m:t>2</m:t>
                            </m:r>
                          </m:sub>
                        </m:sSub>
                      </m:oMath>
                    </m:oMathPara>
                  </a14:m>
                  <a:endParaRPr lang="es-AR" sz="1200" dirty="0"/>
                </a:p>
              </p:txBody>
            </p:sp>
          </mc:Choice>
          <mc:Fallback xmlns="">
            <p:sp>
              <p:nvSpPr>
                <p:cNvPr id="50" name="49 Rectángulo"/>
                <p:cNvSpPr>
                  <a:spLocks noRot="1" noChangeAspect="1" noMove="1" noResize="1" noEditPoints="1" noAdjustHandles="1" noChangeArrowheads="1" noChangeShapeType="1" noTextEdit="1"/>
                </p:cNvSpPr>
                <p:nvPr/>
              </p:nvSpPr>
              <p:spPr>
                <a:xfrm>
                  <a:off x="1064996" y="4009668"/>
                  <a:ext cx="420307" cy="276999"/>
                </a:xfrm>
                <a:prstGeom prst="rect">
                  <a:avLst/>
                </a:prstGeom>
                <a:blipFill rotWithShape="1">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1" name="50 Rectángulo"/>
                <p:cNvSpPr/>
                <p:nvPr/>
              </p:nvSpPr>
              <p:spPr>
                <a:xfrm>
                  <a:off x="457200" y="3915996"/>
                  <a:ext cx="371512"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V</m:t>
                                </m:r>
                              </m:e>
                              <m:sub>
                                <m:r>
                                  <a:rPr lang="es-AR" sz="1200" b="0" i="0" smtClean="0">
                                    <a:latin typeface="Cambria Math"/>
                                  </a:rPr>
                                  <m:t>2</m:t>
                                </m:r>
                              </m:sub>
                            </m:sSub>
                          </m:e>
                        </m:acc>
                      </m:oMath>
                    </m:oMathPara>
                  </a14:m>
                  <a:endParaRPr lang="es-AR" sz="1200" dirty="0"/>
                </a:p>
              </p:txBody>
            </p:sp>
          </mc:Choice>
          <mc:Fallback xmlns="">
            <p:sp>
              <p:nvSpPr>
                <p:cNvPr id="51" name="50 Rectángulo"/>
                <p:cNvSpPr>
                  <a:spLocks noRot="1" noChangeAspect="1" noMove="1" noResize="1" noEditPoints="1" noAdjustHandles="1" noChangeArrowheads="1" noChangeShapeType="1" noTextEdit="1"/>
                </p:cNvSpPr>
                <p:nvPr/>
              </p:nvSpPr>
              <p:spPr>
                <a:xfrm>
                  <a:off x="457200" y="3915996"/>
                  <a:ext cx="371512" cy="299441"/>
                </a:xfrm>
                <a:prstGeom prst="rect">
                  <a:avLst/>
                </a:prstGeom>
                <a:blipFill rotWithShape="1">
                  <a:blip r:embed="rId10"/>
                  <a:stretch>
                    <a:fillRect/>
                  </a:stretch>
                </a:blipFill>
              </p:spPr>
              <p:txBody>
                <a:bodyPr/>
                <a:lstStyle/>
                <a:p>
                  <a:r>
                    <a:rPr lang="es-AR">
                      <a:noFill/>
                    </a:rPr>
                    <a:t> </a:t>
                  </a:r>
                </a:p>
              </p:txBody>
            </p:sp>
          </mc:Fallback>
        </mc:AlternateContent>
        <p:cxnSp>
          <p:nvCxnSpPr>
            <p:cNvPr id="53" name="52 Conector recto de flecha"/>
            <p:cNvCxnSpPr/>
            <p:nvPr/>
          </p:nvCxnSpPr>
          <p:spPr>
            <a:xfrm flipH="1" flipV="1">
              <a:off x="1097749" y="4249659"/>
              <a:ext cx="673901" cy="804523"/>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54 Rectángulo"/>
                <p:cNvSpPr/>
                <p:nvPr/>
              </p:nvSpPr>
              <p:spPr>
                <a:xfrm>
                  <a:off x="1039112" y="4419600"/>
                  <a:ext cx="35618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r</m:t>
                                </m:r>
                              </m:e>
                              <m:sub>
                                <m:r>
                                  <a:rPr lang="es-AR" sz="1200" b="0" i="0" smtClean="0">
                                    <a:latin typeface="Cambria Math"/>
                                  </a:rPr>
                                  <m:t>2</m:t>
                                </m:r>
                              </m:sub>
                            </m:sSub>
                          </m:e>
                        </m:acc>
                      </m:oMath>
                    </m:oMathPara>
                  </a14:m>
                  <a:endParaRPr lang="es-AR" sz="1200" dirty="0"/>
                </a:p>
              </p:txBody>
            </p:sp>
          </mc:Choice>
          <mc:Fallback xmlns="">
            <p:sp>
              <p:nvSpPr>
                <p:cNvPr id="55" name="54 Rectángulo"/>
                <p:cNvSpPr>
                  <a:spLocks noRot="1" noChangeAspect="1" noMove="1" noResize="1" noEditPoints="1" noAdjustHandles="1" noChangeArrowheads="1" noChangeShapeType="1" noTextEdit="1"/>
                </p:cNvSpPr>
                <p:nvPr/>
              </p:nvSpPr>
              <p:spPr>
                <a:xfrm>
                  <a:off x="1039112" y="4419600"/>
                  <a:ext cx="356187" cy="276999"/>
                </a:xfrm>
                <a:prstGeom prst="rect">
                  <a:avLst/>
                </a:prstGeom>
                <a:blipFill rotWithShape="1">
                  <a:blip r:embed="rId11"/>
                  <a:stretch>
                    <a:fillRect/>
                  </a:stretch>
                </a:blipFill>
              </p:spPr>
              <p:txBody>
                <a:bodyPr/>
                <a:lstStyle/>
                <a:p>
                  <a:r>
                    <a:rPr lang="es-AR">
                      <a:noFill/>
                    </a:rPr>
                    <a:t> </a:t>
                  </a:r>
                </a:p>
              </p:txBody>
            </p:sp>
          </mc:Fallback>
        </mc:AlternateContent>
        <p:cxnSp>
          <p:nvCxnSpPr>
            <p:cNvPr id="56" name="55 Conector recto de flecha"/>
            <p:cNvCxnSpPr/>
            <p:nvPr/>
          </p:nvCxnSpPr>
          <p:spPr>
            <a:xfrm>
              <a:off x="2473858" y="5821018"/>
              <a:ext cx="404911" cy="198782"/>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56 Rectángulo"/>
                <p:cNvSpPr/>
                <p:nvPr/>
              </p:nvSpPr>
              <p:spPr>
                <a:xfrm>
                  <a:off x="2057142" y="5829683"/>
                  <a:ext cx="42511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m:rPr>
                                <m:sty m:val="p"/>
                              </m:rPr>
                              <a:rPr lang="es-AR" sz="1200" b="0" i="0" smtClean="0">
                                <a:latin typeface="Cambria Math"/>
                              </a:rPr>
                              <m:t>m</m:t>
                            </m:r>
                          </m:e>
                          <m:sub>
                            <m:r>
                              <m:rPr>
                                <m:sty m:val="p"/>
                              </m:rPr>
                              <a:rPr lang="es-AR" sz="1200" b="0" i="0" smtClean="0">
                                <a:latin typeface="Cambria Math"/>
                              </a:rPr>
                              <m:t>n</m:t>
                            </m:r>
                          </m:sub>
                        </m:sSub>
                      </m:oMath>
                    </m:oMathPara>
                  </a14:m>
                  <a:endParaRPr lang="es-AR" sz="1200" dirty="0"/>
                </a:p>
              </p:txBody>
            </p:sp>
          </mc:Choice>
          <mc:Fallback xmlns="">
            <p:sp>
              <p:nvSpPr>
                <p:cNvPr id="57" name="56 Rectángulo"/>
                <p:cNvSpPr>
                  <a:spLocks noRot="1" noChangeAspect="1" noMove="1" noResize="1" noEditPoints="1" noAdjustHandles="1" noChangeArrowheads="1" noChangeShapeType="1" noTextEdit="1"/>
                </p:cNvSpPr>
                <p:nvPr/>
              </p:nvSpPr>
              <p:spPr>
                <a:xfrm>
                  <a:off x="2057142" y="5829683"/>
                  <a:ext cx="425116" cy="276999"/>
                </a:xfrm>
                <a:prstGeom prst="rect">
                  <a:avLst/>
                </a:prstGeom>
                <a:blipFill rotWithShape="1">
                  <a:blip r:embed="rId1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8" name="57 Rectángulo"/>
                <p:cNvSpPr/>
                <p:nvPr/>
              </p:nvSpPr>
              <p:spPr>
                <a:xfrm>
                  <a:off x="2653190" y="5615801"/>
                  <a:ext cx="376320"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V</m:t>
                                </m:r>
                              </m:e>
                              <m:sub>
                                <m:r>
                                  <m:rPr>
                                    <m:sty m:val="p"/>
                                  </m:rPr>
                                  <a:rPr lang="es-AR" sz="1200" b="0" i="0" smtClean="0">
                                    <a:latin typeface="Cambria Math"/>
                                  </a:rPr>
                                  <m:t>n</m:t>
                                </m:r>
                              </m:sub>
                            </m:sSub>
                          </m:e>
                        </m:acc>
                      </m:oMath>
                    </m:oMathPara>
                  </a14:m>
                  <a:endParaRPr lang="es-AR" sz="1200" dirty="0"/>
                </a:p>
              </p:txBody>
            </p:sp>
          </mc:Choice>
          <mc:Fallback xmlns="">
            <p:sp>
              <p:nvSpPr>
                <p:cNvPr id="58" name="57 Rectángulo"/>
                <p:cNvSpPr>
                  <a:spLocks noRot="1" noChangeAspect="1" noMove="1" noResize="1" noEditPoints="1" noAdjustHandles="1" noChangeArrowheads="1" noChangeShapeType="1" noTextEdit="1"/>
                </p:cNvSpPr>
                <p:nvPr/>
              </p:nvSpPr>
              <p:spPr>
                <a:xfrm>
                  <a:off x="2653190" y="5615801"/>
                  <a:ext cx="376320" cy="299441"/>
                </a:xfrm>
                <a:prstGeom prst="rect">
                  <a:avLst/>
                </a:prstGeom>
                <a:blipFill rotWithShape="1">
                  <a:blip r:embed="rId13"/>
                  <a:stretch>
                    <a:fillRect/>
                  </a:stretch>
                </a:blipFill>
              </p:spPr>
              <p:txBody>
                <a:bodyPr/>
                <a:lstStyle/>
                <a:p>
                  <a:r>
                    <a:rPr lang="es-AR">
                      <a:noFill/>
                    </a:rPr>
                    <a:t> </a:t>
                  </a:r>
                </a:p>
              </p:txBody>
            </p:sp>
          </mc:Fallback>
        </mc:AlternateContent>
        <p:cxnSp>
          <p:nvCxnSpPr>
            <p:cNvPr id="60" name="59 Conector recto de flecha"/>
            <p:cNvCxnSpPr/>
            <p:nvPr/>
          </p:nvCxnSpPr>
          <p:spPr>
            <a:xfrm>
              <a:off x="1771650" y="5054600"/>
              <a:ext cx="702208" cy="766418"/>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61 Rectángulo"/>
                <p:cNvSpPr/>
                <p:nvPr/>
              </p:nvSpPr>
              <p:spPr>
                <a:xfrm>
                  <a:off x="1803137" y="5285601"/>
                  <a:ext cx="36099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r</m:t>
                                </m:r>
                              </m:e>
                              <m:sub>
                                <m:r>
                                  <m:rPr>
                                    <m:sty m:val="p"/>
                                  </m:rPr>
                                  <a:rPr lang="es-AR" sz="1200" b="0" i="0" smtClean="0">
                                    <a:latin typeface="Cambria Math"/>
                                  </a:rPr>
                                  <m:t>n</m:t>
                                </m:r>
                              </m:sub>
                            </m:sSub>
                          </m:e>
                        </m:acc>
                      </m:oMath>
                    </m:oMathPara>
                  </a14:m>
                  <a:endParaRPr lang="es-AR" sz="1200" dirty="0"/>
                </a:p>
              </p:txBody>
            </p:sp>
          </mc:Choice>
          <mc:Fallback xmlns="">
            <p:sp>
              <p:nvSpPr>
                <p:cNvPr id="62" name="61 Rectángulo"/>
                <p:cNvSpPr>
                  <a:spLocks noRot="1" noChangeAspect="1" noMove="1" noResize="1" noEditPoints="1" noAdjustHandles="1" noChangeArrowheads="1" noChangeShapeType="1" noTextEdit="1"/>
                </p:cNvSpPr>
                <p:nvPr/>
              </p:nvSpPr>
              <p:spPr>
                <a:xfrm>
                  <a:off x="1803137" y="5285601"/>
                  <a:ext cx="360996" cy="276999"/>
                </a:xfrm>
                <a:prstGeom prst="rect">
                  <a:avLst/>
                </a:prstGeom>
                <a:blipFill rotWithShape="1">
                  <a:blip r:embed="rId14"/>
                  <a:stretch>
                    <a:fillRect/>
                  </a:stretch>
                </a:blipFill>
              </p:spPr>
              <p:txBody>
                <a:bodyPr/>
                <a:lstStyle/>
                <a:p>
                  <a:r>
                    <a:rPr lang="es-AR">
                      <a:noFill/>
                    </a:rPr>
                    <a:t> </a:t>
                  </a:r>
                </a:p>
              </p:txBody>
            </p:sp>
          </mc:Fallback>
        </mc:AlternateContent>
      </p:grpSp>
      <p:grpSp>
        <p:nvGrpSpPr>
          <p:cNvPr id="88" name="87 Grupo"/>
          <p:cNvGrpSpPr/>
          <p:nvPr/>
        </p:nvGrpSpPr>
        <p:grpSpPr>
          <a:xfrm>
            <a:off x="5338465" y="3018952"/>
            <a:ext cx="3195935" cy="3381848"/>
            <a:chOff x="5338465" y="3018952"/>
            <a:chExt cx="3195935" cy="3381848"/>
          </a:xfrm>
        </p:grpSpPr>
        <p:cxnSp>
          <p:nvCxnSpPr>
            <p:cNvPr id="65" name="64 Conector recto de flecha"/>
            <p:cNvCxnSpPr/>
            <p:nvPr/>
          </p:nvCxnSpPr>
          <p:spPr>
            <a:xfrm flipV="1">
              <a:off x="6557665" y="3095400"/>
              <a:ext cx="0" cy="1980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p:nvPr/>
          </p:nvCxnSpPr>
          <p:spPr>
            <a:xfrm>
              <a:off x="6554400" y="5067301"/>
              <a:ext cx="19800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p:nvPr/>
          </p:nvCxnSpPr>
          <p:spPr>
            <a:xfrm flipV="1">
              <a:off x="7308838" y="4065716"/>
              <a:ext cx="474902" cy="326336"/>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67 Rectángulo"/>
                <p:cNvSpPr/>
                <p:nvPr/>
              </p:nvSpPr>
              <p:spPr>
                <a:xfrm>
                  <a:off x="8226302" y="5075400"/>
                  <a:ext cx="30809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200" i="0" smtClean="0">
                            <a:latin typeface="Cambria Math"/>
                          </a:rPr>
                          <m:t>X</m:t>
                        </m:r>
                      </m:oMath>
                    </m:oMathPara>
                  </a14:m>
                  <a:endParaRPr lang="es-AR" sz="1200" dirty="0"/>
                </a:p>
              </p:txBody>
            </p:sp>
          </mc:Choice>
          <mc:Fallback xmlns="">
            <p:sp>
              <p:nvSpPr>
                <p:cNvPr id="68" name="67 Rectángulo"/>
                <p:cNvSpPr>
                  <a:spLocks noRot="1" noChangeAspect="1" noMove="1" noResize="1" noEditPoints="1" noAdjustHandles="1" noChangeArrowheads="1" noChangeShapeType="1" noTextEdit="1"/>
                </p:cNvSpPr>
                <p:nvPr/>
              </p:nvSpPr>
              <p:spPr>
                <a:xfrm>
                  <a:off x="8226302" y="5075400"/>
                  <a:ext cx="308098" cy="276999"/>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9" name="68 Rectángulo"/>
                <p:cNvSpPr/>
                <p:nvPr/>
              </p:nvSpPr>
              <p:spPr>
                <a:xfrm>
                  <a:off x="6203368" y="3018952"/>
                  <a:ext cx="30809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Y</m:t>
                        </m:r>
                      </m:oMath>
                    </m:oMathPara>
                  </a14:m>
                  <a:endParaRPr lang="es-AR" sz="1200" dirty="0"/>
                </a:p>
              </p:txBody>
            </p:sp>
          </mc:Choice>
          <mc:Fallback xmlns="">
            <p:sp>
              <p:nvSpPr>
                <p:cNvPr id="69" name="68 Rectángulo"/>
                <p:cNvSpPr>
                  <a:spLocks noRot="1" noChangeAspect="1" noMove="1" noResize="1" noEditPoints="1" noAdjustHandles="1" noChangeArrowheads="1" noChangeShapeType="1" noTextEdit="1"/>
                </p:cNvSpPr>
                <p:nvPr/>
              </p:nvSpPr>
              <p:spPr>
                <a:xfrm>
                  <a:off x="6203368" y="3018952"/>
                  <a:ext cx="308098" cy="276999"/>
                </a:xfrm>
                <a:prstGeom prst="rect">
                  <a:avLst/>
                </a:prstGeom>
                <a:blipFill rotWithShape="1">
                  <a:blip r:embed="rId15"/>
                  <a:stretch>
                    <a:fillRect/>
                  </a:stretch>
                </a:blipFill>
              </p:spPr>
              <p:txBody>
                <a:bodyPr/>
                <a:lstStyle/>
                <a:p>
                  <a:r>
                    <a:rPr lang="es-AR">
                      <a:noFill/>
                    </a:rPr>
                    <a:t> </a:t>
                  </a:r>
                </a:p>
              </p:txBody>
            </p:sp>
          </mc:Fallback>
        </mc:AlternateContent>
        <p:cxnSp>
          <p:nvCxnSpPr>
            <p:cNvPr id="70" name="69 Conector recto de flecha"/>
            <p:cNvCxnSpPr/>
            <p:nvPr/>
          </p:nvCxnSpPr>
          <p:spPr>
            <a:xfrm flipH="1">
              <a:off x="5338465" y="5069135"/>
              <a:ext cx="1219200" cy="1113932"/>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70 Rectángulo"/>
                <p:cNvSpPr/>
                <p:nvPr/>
              </p:nvSpPr>
              <p:spPr>
                <a:xfrm>
                  <a:off x="5341959" y="6123801"/>
                  <a:ext cx="31508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𝑍</m:t>
                        </m:r>
                      </m:oMath>
                    </m:oMathPara>
                  </a14:m>
                  <a:endParaRPr lang="es-AR" sz="1200" dirty="0"/>
                </a:p>
              </p:txBody>
            </p:sp>
          </mc:Choice>
          <mc:Fallback xmlns="">
            <p:sp>
              <p:nvSpPr>
                <p:cNvPr id="71" name="70 Rectángulo"/>
                <p:cNvSpPr>
                  <a:spLocks noRot="1" noChangeAspect="1" noMove="1" noResize="1" noEditPoints="1" noAdjustHandles="1" noChangeArrowheads="1" noChangeShapeType="1" noTextEdit="1"/>
                </p:cNvSpPr>
                <p:nvPr/>
              </p:nvSpPr>
              <p:spPr>
                <a:xfrm>
                  <a:off x="5341959" y="6123801"/>
                  <a:ext cx="315086" cy="276999"/>
                </a:xfrm>
                <a:prstGeom prst="rect">
                  <a:avLst/>
                </a:prstGeom>
                <a:blipFill rotWithShape="1">
                  <a:blip r:embed="rId5"/>
                  <a:stretch>
                    <a:fillRect/>
                  </a:stretch>
                </a:blipFill>
              </p:spPr>
              <p:txBody>
                <a:bodyPr/>
                <a:lstStyle/>
                <a:p>
                  <a:r>
                    <a:rPr lang="es-AR">
                      <a:noFill/>
                    </a:rPr>
                    <a:t> </a:t>
                  </a:r>
                </a:p>
              </p:txBody>
            </p:sp>
          </mc:Fallback>
        </mc:AlternateContent>
        <p:sp>
          <p:nvSpPr>
            <p:cNvPr id="72" name="71 Rectángulo"/>
            <p:cNvSpPr/>
            <p:nvPr/>
          </p:nvSpPr>
          <p:spPr>
            <a:xfrm>
              <a:off x="7039015" y="4148167"/>
              <a:ext cx="316112" cy="276999"/>
            </a:xfrm>
            <a:prstGeom prst="rect">
              <a:avLst/>
            </a:prstGeom>
          </p:spPr>
          <p:txBody>
            <a:bodyPr wrap="none">
              <a:spAutoFit/>
            </a:bodyPr>
            <a:lstStyle/>
            <a:p>
              <a:r>
                <a:rPr lang="es-AR" sz="1200" dirty="0"/>
                <a:t>M</a:t>
              </a:r>
            </a:p>
          </p:txBody>
        </p:sp>
        <mc:AlternateContent xmlns:mc="http://schemas.openxmlformats.org/markup-compatibility/2006" xmlns:a14="http://schemas.microsoft.com/office/drawing/2010/main">
          <mc:Choice Requires="a14">
            <p:sp>
              <p:nvSpPr>
                <p:cNvPr id="73" name="72 Rectángulo"/>
                <p:cNvSpPr/>
                <p:nvPr/>
              </p:nvSpPr>
              <p:spPr>
                <a:xfrm>
                  <a:off x="7470834" y="3810610"/>
                  <a:ext cx="312906"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r>
                              <m:rPr>
                                <m:sty m:val="p"/>
                              </m:rPr>
                              <a:rPr lang="es-AR" sz="1200" smtClean="0">
                                <a:latin typeface="Cambria Math"/>
                              </a:rPr>
                              <m:t>V</m:t>
                            </m:r>
                          </m:e>
                        </m:acc>
                      </m:oMath>
                    </m:oMathPara>
                  </a14:m>
                  <a:endParaRPr lang="es-AR" sz="1200" dirty="0"/>
                </a:p>
              </p:txBody>
            </p:sp>
          </mc:Choice>
          <mc:Fallback xmlns="">
            <p:sp>
              <p:nvSpPr>
                <p:cNvPr id="73" name="72 Rectángulo"/>
                <p:cNvSpPr>
                  <a:spLocks noRot="1" noChangeAspect="1" noMove="1" noResize="1" noEditPoints="1" noAdjustHandles="1" noChangeArrowheads="1" noChangeShapeType="1" noTextEdit="1"/>
                </p:cNvSpPr>
                <p:nvPr/>
              </p:nvSpPr>
              <p:spPr>
                <a:xfrm>
                  <a:off x="7470834" y="3810610"/>
                  <a:ext cx="312906" cy="299441"/>
                </a:xfrm>
                <a:prstGeom prst="rect">
                  <a:avLst/>
                </a:prstGeom>
                <a:blipFill rotWithShape="1">
                  <a:blip r:embed="rId16"/>
                  <a:stretch>
                    <a:fillRect/>
                  </a:stretch>
                </a:blipFill>
              </p:spPr>
              <p:txBody>
                <a:bodyPr/>
                <a:lstStyle/>
                <a:p>
                  <a:r>
                    <a:rPr lang="es-AR">
                      <a:noFill/>
                    </a:rPr>
                    <a:t> </a:t>
                  </a:r>
                </a:p>
              </p:txBody>
            </p:sp>
          </mc:Fallback>
        </mc:AlternateContent>
        <p:cxnSp>
          <p:nvCxnSpPr>
            <p:cNvPr id="74" name="73 Conector recto de flecha"/>
            <p:cNvCxnSpPr/>
            <p:nvPr/>
          </p:nvCxnSpPr>
          <p:spPr>
            <a:xfrm flipV="1">
              <a:off x="6554400" y="4398458"/>
              <a:ext cx="754438" cy="668844"/>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74 Rectángulo"/>
                <p:cNvSpPr/>
                <p:nvPr/>
              </p:nvSpPr>
              <p:spPr>
                <a:xfrm>
                  <a:off x="6754963" y="4513420"/>
                  <a:ext cx="28405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r>
                              <m:rPr>
                                <m:sty m:val="p"/>
                              </m:rPr>
                              <a:rPr lang="es-AR" sz="1200">
                                <a:latin typeface="Cambria Math"/>
                              </a:rPr>
                              <m:t>r</m:t>
                            </m:r>
                          </m:e>
                        </m:acc>
                      </m:oMath>
                    </m:oMathPara>
                  </a14:m>
                  <a:endParaRPr lang="es-AR" sz="1200" dirty="0"/>
                </a:p>
              </p:txBody>
            </p:sp>
          </mc:Choice>
          <mc:Fallback xmlns="">
            <p:sp>
              <p:nvSpPr>
                <p:cNvPr id="75" name="74 Rectángulo"/>
                <p:cNvSpPr>
                  <a:spLocks noRot="1" noChangeAspect="1" noMove="1" noResize="1" noEditPoints="1" noAdjustHandles="1" noChangeArrowheads="1" noChangeShapeType="1" noTextEdit="1"/>
                </p:cNvSpPr>
                <p:nvPr/>
              </p:nvSpPr>
              <p:spPr>
                <a:xfrm>
                  <a:off x="6754963" y="4513420"/>
                  <a:ext cx="284052" cy="276999"/>
                </a:xfrm>
                <a:prstGeom prst="rect">
                  <a:avLst/>
                </a:prstGeom>
                <a:blipFill rotWithShape="1">
                  <a:blip r:embed="rId17"/>
                  <a:stretch>
                    <a:fillRect t="-2174"/>
                  </a:stretch>
                </a:blipFill>
              </p:spPr>
              <p:txBody>
                <a:bodyPr/>
                <a:lstStyle/>
                <a:p>
                  <a:r>
                    <a:rPr lang="es-AR">
                      <a:noFill/>
                    </a:rPr>
                    <a:t> </a:t>
                  </a:r>
                </a:p>
              </p:txBody>
            </p:sp>
          </mc:Fallback>
        </mc:AlternateContent>
      </p:grpSp>
      <mc:AlternateContent xmlns:mc="http://schemas.openxmlformats.org/markup-compatibility/2006" xmlns:a14="http://schemas.microsoft.com/office/drawing/2010/main">
        <mc:Choice Requires="a14">
          <p:sp>
            <p:nvSpPr>
              <p:cNvPr id="89" name="Content Placeholder 2"/>
              <p:cNvSpPr txBox="1">
                <a:spLocks/>
              </p:cNvSpPr>
              <p:nvPr/>
            </p:nvSpPr>
            <p:spPr>
              <a:xfrm>
                <a:off x="3887582" y="4286667"/>
                <a:ext cx="1368835" cy="423347"/>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center"/>
                    </m:oMathParaPr>
                    <m:oMath xmlns:m="http://schemas.openxmlformats.org/officeDocument/2006/math">
                      <m:r>
                        <a:rPr lang="es-ES" sz="3600" i="1" smtClean="0">
                          <a:latin typeface="Cambria Math"/>
                          <a:ea typeface="Cambria Math"/>
                        </a:rPr>
                        <m:t>⟹</m:t>
                      </m:r>
                    </m:oMath>
                  </m:oMathPara>
                </a14:m>
                <a:endParaRPr lang="es-ES" sz="3600" dirty="0"/>
              </a:p>
            </p:txBody>
          </p:sp>
        </mc:Choice>
        <mc:Fallback xmlns="">
          <p:sp>
            <p:nvSpPr>
              <p:cNvPr id="89" name="Content Placeholder 2"/>
              <p:cNvSpPr txBox="1">
                <a:spLocks noRot="1" noChangeAspect="1" noMove="1" noResize="1" noEditPoints="1" noAdjustHandles="1" noChangeArrowheads="1" noChangeShapeType="1" noTextEdit="1"/>
              </p:cNvSpPr>
              <p:nvPr/>
            </p:nvSpPr>
            <p:spPr>
              <a:xfrm>
                <a:off x="3887582" y="4286667"/>
                <a:ext cx="1368835" cy="423347"/>
              </a:xfrm>
              <a:prstGeom prst="rect">
                <a:avLst/>
              </a:prstGeom>
              <a:blipFill rotWithShape="1">
                <a:blip r:embed="rId18"/>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409316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Centro de masa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3735366"/>
              </a:xfrm>
            </p:spPr>
            <p:txBody>
              <a:bodyPr>
                <a:normAutofit/>
              </a:bodyPr>
              <a:lstStyle/>
              <a:p>
                <a:pPr algn="just"/>
                <a:r>
                  <a:rPr lang="es-AR" sz="2000" dirty="0"/>
                  <a:t>Si analizamos la cantidad de movimiento de las partículas tendremos:</a:t>
                </a:r>
              </a:p>
              <a:p>
                <a:pPr algn="just"/>
                <a:endParaRPr lang="es-AR" sz="2000" dirty="0"/>
              </a:p>
              <a:p>
                <a:pPr algn="just"/>
                <a:endParaRPr lang="es-AR" sz="1600" dirty="0"/>
              </a:p>
              <a:p>
                <a:pPr marL="533400" indent="0" algn="just">
                  <a:buNone/>
                </a:pPr>
                <a:r>
                  <a:rPr lang="es-ES" sz="2000" dirty="0"/>
                  <a:t>Donde: </a:t>
                </a:r>
                <a14:m>
                  <m:oMath xmlns:m="http://schemas.openxmlformats.org/officeDocument/2006/math">
                    <m:r>
                      <m:rPr>
                        <m:sty m:val="p"/>
                      </m:rPr>
                      <a:rPr lang="es-AR" sz="2000" i="0">
                        <a:latin typeface="Cambria Math"/>
                      </a:rPr>
                      <m:t>M</m:t>
                    </m:r>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1</m:t>
                        </m:r>
                      </m:sub>
                    </m:sSub>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2</m:t>
                        </m:r>
                      </m:sub>
                    </m:sSub>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i="0">
                            <a:latin typeface="Cambria Math"/>
                          </a:rPr>
                          <m:t>n</m:t>
                        </m:r>
                      </m:sub>
                    </m:sSub>
                    <m:r>
                      <a:rPr lang="es-AR" sz="2000" b="0" i="0" smtClean="0">
                        <a:latin typeface="Cambria Math"/>
                      </a:rPr>
                      <m:t>=</m:t>
                    </m:r>
                    <m:nary>
                      <m:naryPr>
                        <m:chr m:val="∑"/>
                        <m:limLoc m:val="subSup"/>
                        <m:ctrlPr>
                          <a:rPr lang="es-AR" sz="2000" b="0" i="1" smtClean="0">
                            <a:latin typeface="Cambria Math" panose="02040503050406030204" pitchFamily="18" charset="0"/>
                          </a:rPr>
                        </m:ctrlPr>
                      </m:naryPr>
                      <m:sub>
                        <m:r>
                          <m:rPr>
                            <m:sty m:val="p"/>
                            <m:brk m:alnAt="25"/>
                          </m:rPr>
                          <a:rPr lang="es-AR" sz="2000" b="0" i="0" smtClean="0">
                            <a:latin typeface="Cambria Math"/>
                          </a:rPr>
                          <m:t>i</m:t>
                        </m:r>
                        <m:r>
                          <a:rPr lang="es-AR" sz="2000" b="0" i="0" smtClean="0">
                            <a:latin typeface="Cambria Math"/>
                          </a:rPr>
                          <m:t>=1</m:t>
                        </m:r>
                      </m:sub>
                      <m:sup>
                        <m:r>
                          <m:rPr>
                            <m:sty m:val="p"/>
                          </m:rPr>
                          <a:rPr lang="es-AR" sz="2000" b="0" i="0" smtClean="0">
                            <a:latin typeface="Cambria Math"/>
                          </a:rPr>
                          <m:t>n</m:t>
                        </m:r>
                      </m:sup>
                      <m:e>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b="0" i="0" smtClean="0">
                                <a:latin typeface="Cambria Math"/>
                              </a:rPr>
                              <m:t>i</m:t>
                            </m:r>
                          </m:sub>
                        </m:sSub>
                      </m:e>
                    </m:nary>
                  </m:oMath>
                </a14:m>
                <a:endParaRPr lang="es-ES" sz="2000" dirty="0"/>
              </a:p>
              <a:p>
                <a:pPr algn="just"/>
                <a:r>
                  <a:rPr lang="es-ES" sz="2000" dirty="0"/>
                  <a:t>Podemos rescribir la primera ecuación como:</a:t>
                </a:r>
              </a:p>
              <a:p>
                <a:pPr algn="just"/>
                <a:endParaRPr lang="es-ES" sz="2000" dirty="0"/>
              </a:p>
              <a:p>
                <a:pPr algn="just"/>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3735366"/>
              </a:xfrm>
              <a:blipFill rotWithShape="1">
                <a:blip r:embed="rId3"/>
                <a:stretch>
                  <a:fillRect l="-593" t="-81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8" name="37 Rectángulo"/>
              <p:cNvSpPr/>
              <p:nvPr/>
            </p:nvSpPr>
            <p:spPr>
              <a:xfrm>
                <a:off x="914400" y="2057400"/>
                <a:ext cx="6926512" cy="437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sz="2000" b="0" i="1" smtClean="0">
                              <a:latin typeface="Cambria Math" panose="02040503050406030204" pitchFamily="18" charset="0"/>
                            </a:rPr>
                          </m:ctrlPr>
                        </m:sSubPr>
                        <m:e>
                          <m:r>
                            <m:rPr>
                              <m:sty m:val="p"/>
                            </m:rPr>
                            <a:rPr lang="es-AR" sz="2000" b="0" i="0" smtClean="0">
                              <a:latin typeface="Cambria Math"/>
                            </a:rPr>
                            <m:t>P</m:t>
                          </m:r>
                        </m:e>
                        <m:sub>
                          <m:r>
                            <a:rPr lang="es-AR" sz="2000" b="0" i="0" smtClean="0">
                              <a:latin typeface="Cambria Math"/>
                            </a:rPr>
                            <m:t>1</m:t>
                          </m:r>
                        </m:sub>
                      </m:sSub>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P</m:t>
                          </m:r>
                        </m:e>
                        <m:sub>
                          <m:r>
                            <a:rPr lang="es-AR" sz="2000" b="0" i="0" smtClean="0">
                              <a:latin typeface="Cambria Math"/>
                            </a:rPr>
                            <m:t>2</m:t>
                          </m:r>
                        </m:sub>
                      </m:sSub>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P</m:t>
                          </m:r>
                        </m:e>
                        <m:sub>
                          <m:r>
                            <m:rPr>
                              <m:sty m:val="p"/>
                            </m:rPr>
                            <a:rPr lang="es-AR" sz="2000" b="0" i="0" smtClean="0">
                              <a:latin typeface="Cambria Math"/>
                            </a:rPr>
                            <m:t>n</m:t>
                          </m:r>
                        </m:sub>
                      </m:sSub>
                      <m:r>
                        <a:rPr lang="es-AR" sz="2000" b="0" i="0" smtClean="0">
                          <a:latin typeface="Cambria Math"/>
                        </a:rPr>
                        <m:t>=</m:t>
                      </m:r>
                      <m:sSub>
                        <m:sSubPr>
                          <m:ctrlPr>
                            <a:rPr lang="es-AR" sz="2000" i="1">
                              <a:latin typeface="Cambria Math" panose="02040503050406030204" pitchFamily="18" charset="0"/>
                            </a:rPr>
                          </m:ctrlPr>
                        </m:sSubPr>
                        <m:e>
                          <m:r>
                            <m:rPr>
                              <m:sty m:val="p"/>
                            </m:rPr>
                            <a:rPr lang="es-AR" sz="2000" b="0" i="0" smtClean="0">
                              <a:latin typeface="Cambria Math"/>
                            </a:rPr>
                            <m:t>m</m:t>
                          </m:r>
                        </m:e>
                        <m:sub>
                          <m:r>
                            <a:rPr lang="es-AR" sz="2000" i="0">
                              <a:latin typeface="Cambria Math"/>
                            </a:rPr>
                            <m:t>1</m:t>
                          </m:r>
                        </m:sub>
                      </m:sSub>
                      <m:r>
                        <a:rPr lang="es-AR" sz="2000" b="0" i="0" smtClean="0">
                          <a:latin typeface="Cambria Math"/>
                        </a:rPr>
                        <m:t>∗</m:t>
                      </m:r>
                      <m:acc>
                        <m:accPr>
                          <m:chr m:val="⃗"/>
                          <m:ctrlPr>
                            <a:rPr lang="es-AR" sz="2000" b="0" i="1" smtClean="0">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V</m:t>
                              </m:r>
                            </m:e>
                            <m:sub>
                              <m:r>
                                <a:rPr lang="es-AR" sz="2000" i="0">
                                  <a:latin typeface="Cambria Math"/>
                                </a:rPr>
                                <m:t>1</m:t>
                              </m:r>
                            </m:sub>
                          </m:sSub>
                        </m:e>
                      </m:acc>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b="0" i="0" smtClean="0">
                              <a:latin typeface="Cambria Math"/>
                            </a:rPr>
                            <m:t>2</m:t>
                          </m:r>
                        </m:sub>
                      </m:sSub>
                      <m:r>
                        <a:rPr lang="es-AR" sz="2000" b="0" i="0" smtClean="0">
                          <a:latin typeface="Cambria Math"/>
                        </a:rPr>
                        <m:t>∗</m:t>
                      </m:r>
                      <m:acc>
                        <m:accPr>
                          <m:chr m:val="⃗"/>
                          <m:ctrlPr>
                            <a:rPr lang="es-AR" sz="2000" b="0" i="1" smtClean="0">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V</m:t>
                              </m:r>
                            </m:e>
                            <m:sub>
                              <m:r>
                                <a:rPr lang="es-AR" sz="2000" i="0">
                                  <a:latin typeface="Cambria Math"/>
                                </a:rPr>
                                <m:t>2</m:t>
                              </m:r>
                            </m:sub>
                          </m:sSub>
                        </m:e>
                      </m:acc>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b="0" i="0" smtClean="0">
                              <a:latin typeface="Cambria Math"/>
                            </a:rPr>
                            <m:t>n</m:t>
                          </m:r>
                        </m:sub>
                      </m:sSub>
                      <m:r>
                        <a:rPr lang="es-AR" sz="2000" i="0">
                          <a:latin typeface="Cambria Math"/>
                        </a:rPr>
                        <m:t>∗</m:t>
                      </m:r>
                      <m:acc>
                        <m:accPr>
                          <m:chr m:val="⃗"/>
                          <m:ctrlPr>
                            <a:rPr lang="es-AR" sz="2000" b="0" i="1" smtClean="0">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V</m:t>
                              </m:r>
                            </m:e>
                            <m:sub>
                              <m:r>
                                <m:rPr>
                                  <m:sty m:val="p"/>
                                </m:rPr>
                                <a:rPr lang="es-AR" sz="2000" i="0">
                                  <a:latin typeface="Cambria Math"/>
                                </a:rPr>
                                <m:t>n</m:t>
                              </m:r>
                            </m:sub>
                          </m:sSub>
                        </m:e>
                      </m:acc>
                      <m:r>
                        <a:rPr lang="es-AR" sz="2000" b="0" i="0" smtClean="0">
                          <a:latin typeface="Cambria Math"/>
                        </a:rPr>
                        <m:t>=</m:t>
                      </m:r>
                      <m:acc>
                        <m:accPr>
                          <m:chr m:val="⃗"/>
                          <m:ctrlPr>
                            <a:rPr lang="es-AR" sz="2000" b="0" i="1" smtClean="0">
                              <a:latin typeface="Cambria Math" panose="02040503050406030204" pitchFamily="18" charset="0"/>
                            </a:rPr>
                          </m:ctrlPr>
                        </m:accPr>
                        <m:e>
                          <m:r>
                            <m:rPr>
                              <m:sty m:val="p"/>
                            </m:rPr>
                            <a:rPr lang="es-AR" sz="2000" i="0">
                              <a:latin typeface="Cambria Math"/>
                            </a:rPr>
                            <m:t>P</m:t>
                          </m:r>
                        </m:e>
                      </m:acc>
                      <m:r>
                        <a:rPr lang="es-AR" sz="2000" b="0" i="0" smtClean="0">
                          <a:latin typeface="Cambria Math"/>
                        </a:rPr>
                        <m:t>=</m:t>
                      </m:r>
                      <m:r>
                        <m:rPr>
                          <m:sty m:val="p"/>
                        </m:rPr>
                        <a:rPr lang="es-AR" sz="2000" b="0" i="0" smtClean="0">
                          <a:latin typeface="Cambria Math"/>
                        </a:rPr>
                        <m:t>M</m:t>
                      </m:r>
                      <m:r>
                        <a:rPr lang="es-AR" sz="2000" b="0" i="0" smtClean="0">
                          <a:latin typeface="Cambria Math"/>
                        </a:rPr>
                        <m:t>∗</m:t>
                      </m:r>
                      <m:acc>
                        <m:accPr>
                          <m:chr m:val="⃗"/>
                          <m:ctrlPr>
                            <a:rPr lang="es-AR" sz="2000" b="0" i="1" smtClean="0">
                              <a:latin typeface="Cambria Math" panose="02040503050406030204" pitchFamily="18" charset="0"/>
                            </a:rPr>
                          </m:ctrlPr>
                        </m:accPr>
                        <m:e>
                          <m:r>
                            <m:rPr>
                              <m:sty m:val="p"/>
                            </m:rPr>
                            <a:rPr lang="es-AR" sz="2000" b="0" i="0" smtClean="0">
                              <a:latin typeface="Cambria Math"/>
                            </a:rPr>
                            <m:t>V</m:t>
                          </m:r>
                        </m:e>
                      </m:acc>
                    </m:oMath>
                  </m:oMathPara>
                </a14:m>
                <a:endParaRPr lang="es-AR" sz="2000" b="0" dirty="0"/>
              </a:p>
            </p:txBody>
          </p:sp>
        </mc:Choice>
        <mc:Fallback xmlns="">
          <p:sp>
            <p:nvSpPr>
              <p:cNvPr id="38" name="37 Rectángulo"/>
              <p:cNvSpPr>
                <a:spLocks noRot="1" noChangeAspect="1" noMove="1" noResize="1" noEditPoints="1" noAdjustHandles="1" noChangeArrowheads="1" noChangeShapeType="1" noTextEdit="1"/>
              </p:cNvSpPr>
              <p:nvPr/>
            </p:nvSpPr>
            <p:spPr>
              <a:xfrm>
                <a:off x="914400" y="2057400"/>
                <a:ext cx="6926512" cy="437492"/>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3" name="42 Rectángulo"/>
              <p:cNvSpPr/>
              <p:nvPr/>
            </p:nvSpPr>
            <p:spPr>
              <a:xfrm>
                <a:off x="914400" y="3361876"/>
                <a:ext cx="5375382" cy="699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2000" b="0" i="0" smtClean="0">
                          <a:latin typeface="Cambria Math"/>
                        </a:rPr>
                        <m:t>M</m:t>
                      </m:r>
                      <m:r>
                        <a:rPr lang="es-AR" sz="2000" b="0" i="0" smtClean="0">
                          <a:latin typeface="Cambria Math"/>
                        </a:rPr>
                        <m:t>∗</m:t>
                      </m:r>
                      <m:f>
                        <m:fPr>
                          <m:ctrlPr>
                            <a:rPr lang="es-AR" sz="2000" b="0" i="1" smtClean="0">
                              <a:latin typeface="Cambria Math" panose="02040503050406030204" pitchFamily="18" charset="0"/>
                            </a:rPr>
                          </m:ctrlPr>
                        </m:fPr>
                        <m:num>
                          <m:r>
                            <m:rPr>
                              <m:sty m:val="p"/>
                            </m:rPr>
                            <a:rPr lang="es-AR" sz="2000" b="0" i="0" smtClean="0">
                              <a:latin typeface="Cambria Math"/>
                            </a:rPr>
                            <m:t>d</m:t>
                          </m:r>
                          <m:acc>
                            <m:accPr>
                              <m:chr m:val="⃗"/>
                              <m:ctrlPr>
                                <a:rPr lang="es-AR" sz="2000" b="0" i="1" smtClean="0">
                                  <a:latin typeface="Cambria Math" panose="02040503050406030204" pitchFamily="18" charset="0"/>
                                </a:rPr>
                              </m:ctrlPr>
                            </m:accPr>
                            <m:e>
                              <m:r>
                                <m:rPr>
                                  <m:sty m:val="p"/>
                                </m:rPr>
                                <a:rPr lang="es-AR" sz="2000" b="0" i="0" smtClean="0">
                                  <a:latin typeface="Cambria Math"/>
                                </a:rPr>
                                <m:t>r</m:t>
                              </m:r>
                            </m:e>
                          </m:acc>
                        </m:num>
                        <m:den>
                          <m:r>
                            <m:rPr>
                              <m:sty m:val="p"/>
                            </m:rPr>
                            <a:rPr lang="es-AR" sz="2000" b="0" i="0" smtClean="0">
                              <a:latin typeface="Cambria Math"/>
                            </a:rPr>
                            <m:t>dt</m:t>
                          </m:r>
                        </m:den>
                      </m:f>
                      <m:r>
                        <a:rPr lang="es-AR" sz="2000" b="0" i="0" smtClean="0">
                          <a:latin typeface="Cambria Math"/>
                        </a:rPr>
                        <m:t>=</m:t>
                      </m:r>
                      <m:sSub>
                        <m:sSubPr>
                          <m:ctrlPr>
                            <a:rPr lang="es-AR" sz="2000" i="1">
                              <a:latin typeface="Cambria Math" panose="02040503050406030204" pitchFamily="18" charset="0"/>
                            </a:rPr>
                          </m:ctrlPr>
                        </m:sSubPr>
                        <m:e>
                          <m:r>
                            <m:rPr>
                              <m:sty m:val="p"/>
                            </m:rPr>
                            <a:rPr lang="es-AR" sz="2000" b="0" i="0" smtClean="0">
                              <a:latin typeface="Cambria Math"/>
                            </a:rPr>
                            <m:t>m</m:t>
                          </m:r>
                        </m:e>
                        <m:sub>
                          <m:r>
                            <a:rPr lang="es-AR" sz="2000" i="0">
                              <a:latin typeface="Cambria Math"/>
                            </a:rPr>
                            <m:t>1</m:t>
                          </m:r>
                        </m:sub>
                      </m:sSub>
                      <m:r>
                        <a:rPr lang="es-AR" sz="2000" b="0" i="0" smtClean="0">
                          <a:latin typeface="Cambria Math"/>
                        </a:rPr>
                        <m:t>∗</m:t>
                      </m:r>
                      <m:f>
                        <m:fPr>
                          <m:ctrlPr>
                            <a:rPr lang="es-AR" sz="2000" i="1">
                              <a:latin typeface="Cambria Math" panose="02040503050406030204" pitchFamily="18" charset="0"/>
                            </a:rPr>
                          </m:ctrlPr>
                        </m:fPr>
                        <m:num>
                          <m:r>
                            <m:rPr>
                              <m:sty m:val="p"/>
                            </m:rPr>
                            <a:rPr lang="es-AR" sz="2000" i="0">
                              <a:latin typeface="Cambria Math"/>
                            </a:rPr>
                            <m:t>d</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b="0" i="0" smtClean="0">
                                      <a:latin typeface="Cambria Math"/>
                                    </a:rPr>
                                    <m:t>r</m:t>
                                  </m:r>
                                </m:e>
                                <m:sub>
                                  <m:r>
                                    <a:rPr lang="es-AR" sz="2000" i="0">
                                      <a:latin typeface="Cambria Math"/>
                                    </a:rPr>
                                    <m:t>1</m:t>
                                  </m:r>
                                </m:sub>
                              </m:sSub>
                            </m:e>
                          </m:acc>
                        </m:num>
                        <m:den>
                          <m:r>
                            <m:rPr>
                              <m:sty m:val="p"/>
                            </m:rPr>
                            <a:rPr lang="es-AR" sz="2000" i="0">
                              <a:latin typeface="Cambria Math"/>
                            </a:rPr>
                            <m:t>dt</m:t>
                          </m:r>
                        </m:den>
                      </m:f>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b="0" i="0" smtClean="0">
                              <a:latin typeface="Cambria Math"/>
                            </a:rPr>
                            <m:t>2</m:t>
                          </m:r>
                        </m:sub>
                      </m:sSub>
                      <m:r>
                        <a:rPr lang="es-AR" sz="2000" b="0" i="0" smtClean="0">
                          <a:latin typeface="Cambria Math"/>
                        </a:rPr>
                        <m:t>∗</m:t>
                      </m:r>
                      <m:f>
                        <m:fPr>
                          <m:ctrlPr>
                            <a:rPr lang="es-AR" sz="2000" i="1">
                              <a:latin typeface="Cambria Math" panose="02040503050406030204" pitchFamily="18" charset="0"/>
                            </a:rPr>
                          </m:ctrlPr>
                        </m:fPr>
                        <m:num>
                          <m:r>
                            <m:rPr>
                              <m:sty m:val="p"/>
                            </m:rPr>
                            <a:rPr lang="es-AR" sz="2000" i="0">
                              <a:latin typeface="Cambria Math"/>
                            </a:rPr>
                            <m:t>d</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a:rPr lang="es-AR" sz="2000" b="0" i="0" smtClean="0">
                                      <a:latin typeface="Cambria Math"/>
                                    </a:rPr>
                                    <m:t>2</m:t>
                                  </m:r>
                                </m:sub>
                              </m:sSub>
                            </m:e>
                          </m:acc>
                        </m:num>
                        <m:den>
                          <m:r>
                            <m:rPr>
                              <m:sty m:val="p"/>
                            </m:rPr>
                            <a:rPr lang="es-AR" sz="2000" i="0">
                              <a:latin typeface="Cambria Math"/>
                            </a:rPr>
                            <m:t>dt</m:t>
                          </m:r>
                        </m:den>
                      </m:f>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b="0" i="0" smtClean="0">
                              <a:latin typeface="Cambria Math"/>
                            </a:rPr>
                            <m:t>n</m:t>
                          </m:r>
                        </m:sub>
                      </m:sSub>
                      <m:r>
                        <a:rPr lang="es-AR" sz="2000" i="0">
                          <a:latin typeface="Cambria Math"/>
                        </a:rPr>
                        <m:t>∗</m:t>
                      </m:r>
                      <m:f>
                        <m:fPr>
                          <m:ctrlPr>
                            <a:rPr lang="es-AR" sz="2000" i="1">
                              <a:latin typeface="Cambria Math" panose="02040503050406030204" pitchFamily="18" charset="0"/>
                            </a:rPr>
                          </m:ctrlPr>
                        </m:fPr>
                        <m:num>
                          <m:r>
                            <m:rPr>
                              <m:sty m:val="p"/>
                            </m:rPr>
                            <a:rPr lang="es-AR" sz="2000" i="0">
                              <a:latin typeface="Cambria Math"/>
                            </a:rPr>
                            <m:t>d</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m:rPr>
                                      <m:sty m:val="p"/>
                                    </m:rPr>
                                    <a:rPr lang="es-AR" sz="2000" b="0" i="0" smtClean="0">
                                      <a:latin typeface="Cambria Math"/>
                                    </a:rPr>
                                    <m:t>n</m:t>
                                  </m:r>
                                </m:sub>
                              </m:sSub>
                            </m:e>
                          </m:acc>
                        </m:num>
                        <m:den>
                          <m:r>
                            <m:rPr>
                              <m:sty m:val="p"/>
                            </m:rPr>
                            <a:rPr lang="es-AR" sz="2000" i="0">
                              <a:latin typeface="Cambria Math"/>
                            </a:rPr>
                            <m:t>dt</m:t>
                          </m:r>
                        </m:den>
                      </m:f>
                      <m:r>
                        <a:rPr lang="es-AR" sz="2000" b="0" i="0" smtClean="0">
                          <a:latin typeface="Cambria Math"/>
                        </a:rPr>
                        <m:t>=</m:t>
                      </m:r>
                    </m:oMath>
                  </m:oMathPara>
                </a14:m>
                <a:endParaRPr lang="es-AR" sz="2000" b="0" dirty="0"/>
              </a:p>
            </p:txBody>
          </p:sp>
        </mc:Choice>
        <mc:Fallback xmlns="">
          <p:sp>
            <p:nvSpPr>
              <p:cNvPr id="43" name="42 Rectángulo"/>
              <p:cNvSpPr>
                <a:spLocks noRot="1" noChangeAspect="1" noMove="1" noResize="1" noEditPoints="1" noAdjustHandles="1" noChangeArrowheads="1" noChangeShapeType="1" noTextEdit="1"/>
              </p:cNvSpPr>
              <p:nvPr/>
            </p:nvSpPr>
            <p:spPr>
              <a:xfrm>
                <a:off x="914400" y="3361876"/>
                <a:ext cx="5375382" cy="699422"/>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4" name="43 Rectángulo"/>
              <p:cNvSpPr/>
              <p:nvPr/>
            </p:nvSpPr>
            <p:spPr>
              <a:xfrm>
                <a:off x="914400" y="4101178"/>
                <a:ext cx="6264535" cy="699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AR" sz="2000" b="0" i="1" smtClean="0">
                              <a:latin typeface="Cambria Math" panose="02040503050406030204" pitchFamily="18" charset="0"/>
                            </a:rPr>
                          </m:ctrlPr>
                        </m:fPr>
                        <m:num>
                          <m:r>
                            <m:rPr>
                              <m:sty m:val="p"/>
                            </m:rPr>
                            <a:rPr lang="es-AR" sz="2000" i="0">
                              <a:latin typeface="Cambria Math"/>
                            </a:rPr>
                            <m:t>d</m:t>
                          </m:r>
                          <m:r>
                            <a:rPr lang="es-AR" sz="2000" i="0">
                              <a:latin typeface="Cambria Math"/>
                            </a:rPr>
                            <m:t>(</m:t>
                          </m:r>
                          <m:r>
                            <m:rPr>
                              <m:sty m:val="p"/>
                            </m:rPr>
                            <a:rPr lang="es-AR" sz="2000" i="0">
                              <a:latin typeface="Cambria Math"/>
                            </a:rPr>
                            <m:t>M</m:t>
                          </m:r>
                          <m:r>
                            <a:rPr lang="es-AR" sz="2000" i="0">
                              <a:latin typeface="Cambria Math"/>
                            </a:rPr>
                            <m:t>∗</m:t>
                          </m:r>
                          <m:acc>
                            <m:accPr>
                              <m:chr m:val="⃗"/>
                              <m:ctrlPr>
                                <a:rPr lang="es-AR" sz="2000" b="0" i="1" smtClean="0">
                                  <a:latin typeface="Cambria Math" panose="02040503050406030204" pitchFamily="18" charset="0"/>
                                </a:rPr>
                              </m:ctrlPr>
                            </m:accPr>
                            <m:e>
                              <m:r>
                                <m:rPr>
                                  <m:sty m:val="p"/>
                                </m:rPr>
                                <a:rPr lang="es-AR" sz="2000" b="0" i="0" smtClean="0">
                                  <a:latin typeface="Cambria Math"/>
                                </a:rPr>
                                <m:t>r</m:t>
                              </m:r>
                            </m:e>
                          </m:acc>
                          <m:r>
                            <a:rPr lang="es-AR" sz="2000" b="0" i="0" smtClean="0">
                              <a:latin typeface="Cambria Math"/>
                            </a:rPr>
                            <m:t>)</m:t>
                          </m:r>
                        </m:num>
                        <m:den>
                          <m:r>
                            <m:rPr>
                              <m:sty m:val="p"/>
                            </m:rPr>
                            <a:rPr lang="es-AR" sz="2000" b="0" i="0" smtClean="0">
                              <a:latin typeface="Cambria Math"/>
                            </a:rPr>
                            <m:t>dt</m:t>
                          </m:r>
                        </m:den>
                      </m:f>
                      <m:r>
                        <a:rPr lang="es-AR" sz="2000" b="0" i="0" smtClean="0">
                          <a:latin typeface="Cambria Math"/>
                        </a:rPr>
                        <m:t>=</m:t>
                      </m:r>
                      <m:f>
                        <m:fPr>
                          <m:ctrlPr>
                            <a:rPr lang="es-AR" sz="2000" i="1">
                              <a:latin typeface="Cambria Math" panose="02040503050406030204" pitchFamily="18" charset="0"/>
                            </a:rPr>
                          </m:ctrlPr>
                        </m:fPr>
                        <m:num>
                          <m:r>
                            <m:rPr>
                              <m:sty m:val="p"/>
                            </m:rPr>
                            <a:rPr lang="es-AR" sz="2000" i="0">
                              <a:latin typeface="Cambria Math"/>
                            </a:rPr>
                            <m:t>d</m:t>
                          </m:r>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1</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b="0" i="0" smtClean="0">
                                      <a:latin typeface="Cambria Math"/>
                                    </a:rPr>
                                    <m:t>r</m:t>
                                  </m:r>
                                </m:e>
                                <m:sub>
                                  <m:r>
                                    <a:rPr lang="es-AR" sz="2000" i="0">
                                      <a:latin typeface="Cambria Math"/>
                                    </a:rPr>
                                    <m:t>1</m:t>
                                  </m:r>
                                </m:sub>
                              </m:sSub>
                            </m:e>
                          </m:acc>
                          <m:r>
                            <a:rPr lang="es-AR" sz="2000" b="0" i="0" smtClean="0">
                              <a:latin typeface="Cambria Math"/>
                            </a:rPr>
                            <m:t>)</m:t>
                          </m:r>
                        </m:num>
                        <m:den>
                          <m:r>
                            <m:rPr>
                              <m:sty m:val="p"/>
                            </m:rPr>
                            <a:rPr lang="es-AR" sz="2000" i="0">
                              <a:latin typeface="Cambria Math"/>
                            </a:rPr>
                            <m:t>dt</m:t>
                          </m:r>
                        </m:den>
                      </m:f>
                      <m:r>
                        <a:rPr lang="es-AR" sz="2000" i="0">
                          <a:latin typeface="Cambria Math"/>
                        </a:rPr>
                        <m:t>+</m:t>
                      </m:r>
                      <m:f>
                        <m:fPr>
                          <m:ctrlPr>
                            <a:rPr lang="es-AR" sz="2000" i="1">
                              <a:latin typeface="Cambria Math" panose="02040503050406030204" pitchFamily="18" charset="0"/>
                            </a:rPr>
                          </m:ctrlPr>
                        </m:fPr>
                        <m:num>
                          <m:r>
                            <m:rPr>
                              <m:sty m:val="p"/>
                            </m:rPr>
                            <a:rPr lang="es-AR" sz="2000" i="0">
                              <a:latin typeface="Cambria Math"/>
                            </a:rPr>
                            <m:t>d</m:t>
                          </m:r>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2</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a:rPr lang="es-AR" sz="2000" b="0" i="0" smtClean="0">
                                      <a:latin typeface="Cambria Math"/>
                                    </a:rPr>
                                    <m:t>2</m:t>
                                  </m:r>
                                </m:sub>
                              </m:sSub>
                            </m:e>
                          </m:acc>
                          <m:r>
                            <a:rPr lang="es-AR" sz="2000" b="0" i="0" smtClean="0">
                              <a:latin typeface="Cambria Math"/>
                            </a:rPr>
                            <m:t>)</m:t>
                          </m:r>
                        </m:num>
                        <m:den>
                          <m:r>
                            <m:rPr>
                              <m:sty m:val="p"/>
                            </m:rPr>
                            <a:rPr lang="es-AR" sz="2000" i="0">
                              <a:latin typeface="Cambria Math"/>
                            </a:rPr>
                            <m:t>dt</m:t>
                          </m:r>
                        </m:den>
                      </m:f>
                      <m:r>
                        <a:rPr lang="es-AR" sz="2000" i="0">
                          <a:latin typeface="Cambria Math"/>
                        </a:rPr>
                        <m:t>+..+</m:t>
                      </m:r>
                      <m:f>
                        <m:fPr>
                          <m:ctrlPr>
                            <a:rPr lang="es-AR" sz="2000" i="1">
                              <a:latin typeface="Cambria Math" panose="02040503050406030204" pitchFamily="18" charset="0"/>
                            </a:rPr>
                          </m:ctrlPr>
                        </m:fPr>
                        <m:num>
                          <m:r>
                            <m:rPr>
                              <m:sty m:val="p"/>
                            </m:rPr>
                            <a:rPr lang="es-AR" sz="2000" i="0">
                              <a:latin typeface="Cambria Math"/>
                            </a:rPr>
                            <m:t>d</m:t>
                          </m:r>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i="0">
                                  <a:latin typeface="Cambria Math"/>
                                </a:rPr>
                                <m:t>n</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m:rPr>
                                      <m:sty m:val="p"/>
                                    </m:rPr>
                                    <a:rPr lang="es-AR" sz="2000" b="0" i="0" smtClean="0">
                                      <a:latin typeface="Cambria Math"/>
                                    </a:rPr>
                                    <m:t>n</m:t>
                                  </m:r>
                                </m:sub>
                              </m:sSub>
                            </m:e>
                          </m:acc>
                          <m:r>
                            <a:rPr lang="es-AR" sz="2000" b="0" i="0" smtClean="0">
                              <a:latin typeface="Cambria Math"/>
                            </a:rPr>
                            <m:t>)</m:t>
                          </m:r>
                        </m:num>
                        <m:den>
                          <m:r>
                            <m:rPr>
                              <m:sty m:val="p"/>
                            </m:rPr>
                            <a:rPr lang="es-AR" sz="2000" i="0">
                              <a:latin typeface="Cambria Math"/>
                            </a:rPr>
                            <m:t>dt</m:t>
                          </m:r>
                        </m:den>
                      </m:f>
                      <m:r>
                        <a:rPr lang="es-AR" sz="2000" b="0" i="0" smtClean="0">
                          <a:latin typeface="Cambria Math"/>
                        </a:rPr>
                        <m:t>=</m:t>
                      </m:r>
                    </m:oMath>
                  </m:oMathPara>
                </a14:m>
                <a:endParaRPr lang="es-AR" sz="2000" b="0" dirty="0"/>
              </a:p>
            </p:txBody>
          </p:sp>
        </mc:Choice>
        <mc:Fallback xmlns="">
          <p:sp>
            <p:nvSpPr>
              <p:cNvPr id="44" name="43 Rectángulo"/>
              <p:cNvSpPr>
                <a:spLocks noRot="1" noChangeAspect="1" noMove="1" noResize="1" noEditPoints="1" noAdjustHandles="1" noChangeArrowheads="1" noChangeShapeType="1" noTextEdit="1"/>
              </p:cNvSpPr>
              <p:nvPr/>
            </p:nvSpPr>
            <p:spPr>
              <a:xfrm>
                <a:off x="914400" y="4101178"/>
                <a:ext cx="6264535" cy="699422"/>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5" name="44 Rectángulo"/>
              <p:cNvSpPr/>
              <p:nvPr/>
            </p:nvSpPr>
            <p:spPr>
              <a:xfrm>
                <a:off x="914400" y="4800600"/>
                <a:ext cx="5104987" cy="699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AR" sz="2000" b="0" i="1" smtClean="0">
                              <a:latin typeface="Cambria Math" panose="02040503050406030204" pitchFamily="18" charset="0"/>
                            </a:rPr>
                          </m:ctrlPr>
                        </m:fPr>
                        <m:num>
                          <m:r>
                            <m:rPr>
                              <m:sty m:val="p"/>
                            </m:rPr>
                            <a:rPr lang="es-AR" sz="2000" i="0">
                              <a:latin typeface="Cambria Math"/>
                            </a:rPr>
                            <m:t>d</m:t>
                          </m:r>
                          <m:r>
                            <a:rPr lang="es-AR" sz="2000" i="0">
                              <a:latin typeface="Cambria Math"/>
                            </a:rPr>
                            <m:t>(</m:t>
                          </m:r>
                          <m:r>
                            <m:rPr>
                              <m:sty m:val="p"/>
                            </m:rPr>
                            <a:rPr lang="es-AR" sz="2000" i="0">
                              <a:latin typeface="Cambria Math"/>
                            </a:rPr>
                            <m:t>M</m:t>
                          </m:r>
                          <m:r>
                            <a:rPr lang="es-AR" sz="2000" i="0">
                              <a:latin typeface="Cambria Math"/>
                            </a:rPr>
                            <m:t>∗</m:t>
                          </m:r>
                          <m:acc>
                            <m:accPr>
                              <m:chr m:val="⃗"/>
                              <m:ctrlPr>
                                <a:rPr lang="es-AR" sz="2000" b="0" i="1" smtClean="0">
                                  <a:latin typeface="Cambria Math" panose="02040503050406030204" pitchFamily="18" charset="0"/>
                                </a:rPr>
                              </m:ctrlPr>
                            </m:accPr>
                            <m:e>
                              <m:r>
                                <m:rPr>
                                  <m:sty m:val="p"/>
                                </m:rPr>
                                <a:rPr lang="es-AR" sz="2000" b="0" i="0" smtClean="0">
                                  <a:latin typeface="Cambria Math"/>
                                </a:rPr>
                                <m:t>r</m:t>
                              </m:r>
                            </m:e>
                          </m:acc>
                          <m:r>
                            <a:rPr lang="es-AR" sz="2000" b="0" i="0" smtClean="0">
                              <a:latin typeface="Cambria Math"/>
                            </a:rPr>
                            <m:t>)</m:t>
                          </m:r>
                        </m:num>
                        <m:den>
                          <m:r>
                            <m:rPr>
                              <m:sty m:val="p"/>
                            </m:rPr>
                            <a:rPr lang="es-AR" sz="2000" b="0" i="0" smtClean="0">
                              <a:latin typeface="Cambria Math"/>
                            </a:rPr>
                            <m:t>dt</m:t>
                          </m:r>
                        </m:den>
                      </m:f>
                      <m:r>
                        <a:rPr lang="es-AR" sz="2000" b="0" i="0" smtClean="0">
                          <a:latin typeface="Cambria Math"/>
                        </a:rPr>
                        <m:t>=</m:t>
                      </m:r>
                      <m:f>
                        <m:fPr>
                          <m:ctrlPr>
                            <a:rPr lang="es-AR" sz="2000" i="1">
                              <a:latin typeface="Cambria Math" panose="02040503050406030204" pitchFamily="18" charset="0"/>
                            </a:rPr>
                          </m:ctrlPr>
                        </m:fPr>
                        <m:num>
                          <m:r>
                            <m:rPr>
                              <m:sty m:val="p"/>
                            </m:rPr>
                            <a:rPr lang="es-AR" sz="2000" i="0">
                              <a:latin typeface="Cambria Math"/>
                            </a:rPr>
                            <m:t>d</m:t>
                          </m:r>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1</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b="0" i="0" smtClean="0">
                                      <a:latin typeface="Cambria Math"/>
                                    </a:rPr>
                                    <m:t>r</m:t>
                                  </m:r>
                                </m:e>
                                <m:sub>
                                  <m:r>
                                    <a:rPr lang="es-AR" sz="2000" i="0">
                                      <a:latin typeface="Cambria Math"/>
                                    </a:rPr>
                                    <m:t>1</m:t>
                                  </m:r>
                                </m:sub>
                              </m:sSub>
                            </m:e>
                          </m:acc>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2</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a:rPr lang="es-AR" sz="2000" i="0">
                                      <a:latin typeface="Cambria Math"/>
                                    </a:rPr>
                                    <m:t>2</m:t>
                                  </m:r>
                                </m:sub>
                              </m:sSub>
                            </m:e>
                          </m:acc>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i="0">
                                  <a:latin typeface="Cambria Math"/>
                                </a:rPr>
                                <m:t>n</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m:rPr>
                                      <m:sty m:val="p"/>
                                    </m:rPr>
                                    <a:rPr lang="es-AR" sz="2000" i="0">
                                      <a:latin typeface="Cambria Math"/>
                                    </a:rPr>
                                    <m:t>n</m:t>
                                  </m:r>
                                </m:sub>
                              </m:sSub>
                            </m:e>
                          </m:acc>
                          <m:r>
                            <a:rPr lang="es-AR" sz="2000" b="0" i="0" smtClean="0">
                              <a:latin typeface="Cambria Math"/>
                            </a:rPr>
                            <m:t>)</m:t>
                          </m:r>
                        </m:num>
                        <m:den>
                          <m:r>
                            <m:rPr>
                              <m:sty m:val="p"/>
                            </m:rPr>
                            <a:rPr lang="es-AR" sz="2000" i="0">
                              <a:latin typeface="Cambria Math"/>
                            </a:rPr>
                            <m:t>dt</m:t>
                          </m:r>
                        </m:den>
                      </m:f>
                      <m:r>
                        <a:rPr lang="es-AR" sz="2000" b="0" i="0" smtClean="0">
                          <a:latin typeface="Cambria Math"/>
                        </a:rPr>
                        <m:t>=</m:t>
                      </m:r>
                    </m:oMath>
                  </m:oMathPara>
                </a14:m>
                <a:endParaRPr lang="es-AR" sz="2000" b="0" dirty="0"/>
              </a:p>
            </p:txBody>
          </p:sp>
        </mc:Choice>
        <mc:Fallback xmlns="">
          <p:sp>
            <p:nvSpPr>
              <p:cNvPr id="45" name="44 Rectángulo"/>
              <p:cNvSpPr>
                <a:spLocks noRot="1" noChangeAspect="1" noMove="1" noResize="1" noEditPoints="1" noAdjustHandles="1" noChangeArrowheads="1" noChangeShapeType="1" noTextEdit="1"/>
              </p:cNvSpPr>
              <p:nvPr/>
            </p:nvSpPr>
            <p:spPr>
              <a:xfrm>
                <a:off x="914400" y="4800600"/>
                <a:ext cx="5104987" cy="699422"/>
              </a:xfrm>
              <a:prstGeom prst="rect">
                <a:avLst/>
              </a:prstGeom>
              <a:blipFill rotWithShape="1">
                <a:blip r:embed="rId7"/>
                <a:stretch>
                  <a:fillRect/>
                </a:stretch>
              </a:blipFill>
            </p:spPr>
            <p:txBody>
              <a:bodyPr/>
              <a:lstStyle/>
              <a:p>
                <a:r>
                  <a:rPr lang="es-AR">
                    <a:noFill/>
                  </a:rPr>
                  <a:t> </a:t>
                </a:r>
              </a:p>
            </p:txBody>
          </p:sp>
        </mc:Fallback>
      </mc:AlternateContent>
      <p:sp>
        <p:nvSpPr>
          <p:cNvPr id="4" name="3 Elipse"/>
          <p:cNvSpPr/>
          <p:nvPr/>
        </p:nvSpPr>
        <p:spPr>
          <a:xfrm>
            <a:off x="1193800" y="4800600"/>
            <a:ext cx="762000" cy="4572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45 Elipse"/>
          <p:cNvSpPr/>
          <p:nvPr/>
        </p:nvSpPr>
        <p:spPr>
          <a:xfrm>
            <a:off x="2413000" y="4800600"/>
            <a:ext cx="3225800" cy="4572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47" name="46 Rectángulo"/>
              <p:cNvSpPr/>
              <p:nvPr/>
            </p:nvSpPr>
            <p:spPr>
              <a:xfrm>
                <a:off x="914400" y="5543490"/>
                <a:ext cx="48109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2000" i="0" smtClean="0">
                          <a:latin typeface="Cambria Math"/>
                        </a:rPr>
                        <m:t>M</m:t>
                      </m:r>
                      <m:r>
                        <a:rPr lang="es-AR" sz="2000" i="0" smtClean="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m:rPr>
                                  <m:sty m:val="p"/>
                                </m:rPr>
                                <a:rPr lang="es-AR" sz="2000" b="0" i="0" smtClean="0">
                                  <a:latin typeface="Cambria Math"/>
                                </a:rPr>
                                <m:t>CM</m:t>
                              </m:r>
                            </m:sub>
                          </m:sSub>
                        </m:e>
                      </m:acc>
                      <m:r>
                        <a:rPr lang="es-AR" sz="2000" b="0" i="0" smtClean="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1</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a:rPr lang="es-AR" sz="2000" i="0">
                                  <a:latin typeface="Cambria Math"/>
                                </a:rPr>
                                <m:t>1</m:t>
                              </m:r>
                            </m:sub>
                          </m:sSub>
                        </m:e>
                      </m:acc>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a:rPr lang="es-AR" sz="2000" i="0">
                              <a:latin typeface="Cambria Math"/>
                            </a:rPr>
                            <m:t>2</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a:rPr lang="es-AR" sz="2000" i="0">
                                  <a:latin typeface="Cambria Math"/>
                                </a:rPr>
                                <m:t>2</m:t>
                              </m:r>
                            </m:sub>
                          </m:sSub>
                        </m:e>
                      </m:acc>
                      <m:r>
                        <a:rPr lang="es-AR" sz="2000" i="0">
                          <a:latin typeface="Cambria Math"/>
                        </a:rPr>
                        <m:t>+</m:t>
                      </m:r>
                      <m:sSub>
                        <m:sSubPr>
                          <m:ctrlPr>
                            <a:rPr lang="es-AR" sz="2000" i="1">
                              <a:latin typeface="Cambria Math" panose="02040503050406030204" pitchFamily="18" charset="0"/>
                            </a:rPr>
                          </m:ctrlPr>
                        </m:sSubPr>
                        <m:e>
                          <m:r>
                            <m:rPr>
                              <m:sty m:val="p"/>
                            </m:rPr>
                            <a:rPr lang="es-AR" sz="2000" i="0">
                              <a:latin typeface="Cambria Math"/>
                            </a:rPr>
                            <m:t>m</m:t>
                          </m:r>
                        </m:e>
                        <m:sub>
                          <m:r>
                            <m:rPr>
                              <m:sty m:val="p"/>
                            </m:rPr>
                            <a:rPr lang="es-AR" sz="2000" i="0">
                              <a:latin typeface="Cambria Math"/>
                            </a:rPr>
                            <m:t>n</m:t>
                          </m:r>
                        </m:sub>
                      </m:sSub>
                      <m:r>
                        <a:rPr lang="es-AR" sz="2000" i="0">
                          <a:latin typeface="Cambria Math"/>
                        </a:rPr>
                        <m:t>∗</m:t>
                      </m:r>
                      <m:acc>
                        <m:accPr>
                          <m:chr m:val="⃗"/>
                          <m:ctrlPr>
                            <a:rPr lang="es-AR" sz="2000" i="1">
                              <a:latin typeface="Cambria Math" panose="02040503050406030204" pitchFamily="18" charset="0"/>
                            </a:rPr>
                          </m:ctrlPr>
                        </m:accPr>
                        <m:e>
                          <m:sSub>
                            <m:sSubPr>
                              <m:ctrlPr>
                                <a:rPr lang="es-AR" sz="2000" i="1">
                                  <a:latin typeface="Cambria Math" panose="02040503050406030204" pitchFamily="18" charset="0"/>
                                </a:rPr>
                              </m:ctrlPr>
                            </m:sSubPr>
                            <m:e>
                              <m:r>
                                <m:rPr>
                                  <m:sty m:val="p"/>
                                </m:rPr>
                                <a:rPr lang="es-AR" sz="2000" i="0">
                                  <a:latin typeface="Cambria Math"/>
                                </a:rPr>
                                <m:t>r</m:t>
                              </m:r>
                            </m:e>
                            <m:sub>
                              <m:r>
                                <m:rPr>
                                  <m:sty m:val="p"/>
                                </m:rPr>
                                <a:rPr lang="es-AR" sz="2000" i="0">
                                  <a:latin typeface="Cambria Math"/>
                                </a:rPr>
                                <m:t>n</m:t>
                              </m:r>
                            </m:sub>
                          </m:sSub>
                        </m:e>
                      </m:acc>
                      <m:r>
                        <a:rPr lang="es-AR" sz="2000" b="0" i="0" smtClean="0">
                          <a:latin typeface="Cambria Math"/>
                        </a:rPr>
                        <m:t>=</m:t>
                      </m:r>
                    </m:oMath>
                  </m:oMathPara>
                </a14:m>
                <a:endParaRPr lang="es-AR" sz="2000" b="0" dirty="0"/>
              </a:p>
            </p:txBody>
          </p:sp>
        </mc:Choice>
        <mc:Fallback xmlns="">
          <p:sp>
            <p:nvSpPr>
              <p:cNvPr id="47" name="46 Rectángulo"/>
              <p:cNvSpPr>
                <a:spLocks noRot="1" noChangeAspect="1" noMove="1" noResize="1" noEditPoints="1" noAdjustHandles="1" noChangeArrowheads="1" noChangeShapeType="1" noTextEdit="1"/>
              </p:cNvSpPr>
              <p:nvPr/>
            </p:nvSpPr>
            <p:spPr>
              <a:xfrm>
                <a:off x="914400" y="5543490"/>
                <a:ext cx="4810932" cy="400110"/>
              </a:xfrm>
              <a:prstGeom prst="rect">
                <a:avLst/>
              </a:prstGeom>
              <a:blipFill rotWithShape="1">
                <a:blip r:embed="rId8"/>
                <a:stretch>
                  <a:fillRect/>
                </a:stretch>
              </a:blipFill>
            </p:spPr>
            <p:txBody>
              <a:bodyPr/>
              <a:lstStyle/>
              <a:p>
                <a:r>
                  <a:rPr lang="es-AR">
                    <a:noFill/>
                  </a:rPr>
                  <a:t> </a:t>
                </a:r>
              </a:p>
            </p:txBody>
          </p:sp>
        </mc:Fallback>
      </mc:AlternateContent>
      <p:sp>
        <p:nvSpPr>
          <p:cNvPr id="8" name="7 Abrir corchete"/>
          <p:cNvSpPr/>
          <p:nvPr/>
        </p:nvSpPr>
        <p:spPr>
          <a:xfrm rot="16200000">
            <a:off x="1709100" y="5766800"/>
            <a:ext cx="108000" cy="360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48" name="47 CuadroTexto"/>
          <p:cNvSpPr txBox="1"/>
          <p:nvPr/>
        </p:nvSpPr>
        <p:spPr>
          <a:xfrm>
            <a:off x="2279196" y="6172200"/>
            <a:ext cx="2369004" cy="246221"/>
          </a:xfrm>
          <a:prstGeom prst="rect">
            <a:avLst/>
          </a:prstGeom>
          <a:noFill/>
        </p:spPr>
        <p:txBody>
          <a:bodyPr wrap="square" rtlCol="0">
            <a:spAutoFit/>
          </a:bodyPr>
          <a:lstStyle/>
          <a:p>
            <a:r>
              <a:rPr lang="es-AR" sz="1000" dirty="0"/>
              <a:t>POSICIÓN DEL CENTRO DE MASA</a:t>
            </a:r>
          </a:p>
        </p:txBody>
      </p:sp>
      <p:cxnSp>
        <p:nvCxnSpPr>
          <p:cNvPr id="27" name="26 Conector angular"/>
          <p:cNvCxnSpPr>
            <a:stCxn id="8" idx="1"/>
            <a:endCxn id="48" idx="1"/>
          </p:cNvCxnSpPr>
          <p:nvPr/>
        </p:nvCxnSpPr>
        <p:spPr>
          <a:xfrm rot="16200000" flipH="1">
            <a:off x="1873893" y="5890007"/>
            <a:ext cx="294511" cy="51609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79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UNIDAD 3</a:t>
            </a:r>
            <a:r>
              <a:rPr lang="es-AR" dirty="0"/>
              <a:t> – DINÁMICA DEL SISTEMA DE PARTÍCULAS</a:t>
            </a:r>
            <a:br>
              <a:rPr lang="es-ES" dirty="0"/>
            </a:br>
            <a:r>
              <a:rPr lang="es-ES" dirty="0"/>
              <a:t>Posición, Velocidad y Aceleración </a:t>
            </a:r>
            <a:r>
              <a:rPr lang="es-AR" dirty="0"/>
              <a:t>del centro de masa</a:t>
            </a:r>
            <a:endParaRPr lang="es-ES" dirty="0"/>
          </a:p>
        </p:txBody>
      </p:sp>
      <p:sp>
        <p:nvSpPr>
          <p:cNvPr id="3" name="Content Placeholder 2"/>
          <p:cNvSpPr>
            <a:spLocks noGrp="1"/>
          </p:cNvSpPr>
          <p:nvPr>
            <p:ph idx="1"/>
          </p:nvPr>
        </p:nvSpPr>
        <p:spPr>
          <a:xfrm>
            <a:off x="457200" y="1600200"/>
            <a:ext cx="8229600" cy="3969083"/>
          </a:xfrm>
        </p:spPr>
        <p:txBody>
          <a:bodyPr>
            <a:normAutofit/>
          </a:bodyPr>
          <a:lstStyle/>
          <a:p>
            <a:pPr algn="just"/>
            <a:r>
              <a:rPr lang="es-ES" sz="2000" dirty="0"/>
              <a:t>Posición del Centro de Masa</a:t>
            </a:r>
          </a:p>
          <a:p>
            <a:pPr algn="just"/>
            <a:endParaRPr lang="es-ES" sz="2000" dirty="0"/>
          </a:p>
          <a:p>
            <a:pPr algn="just"/>
            <a:endParaRPr lang="es-ES" sz="2000" dirty="0"/>
          </a:p>
          <a:p>
            <a:pPr algn="just"/>
            <a:r>
              <a:rPr lang="es-ES" sz="2000" dirty="0"/>
              <a:t>Velocidad del Centro de Masa</a:t>
            </a:r>
          </a:p>
          <a:p>
            <a:pPr algn="just"/>
            <a:endParaRPr lang="es-ES" sz="2000" dirty="0"/>
          </a:p>
          <a:p>
            <a:pPr algn="just"/>
            <a:endParaRPr lang="es-ES" sz="2000" dirty="0"/>
          </a:p>
          <a:p>
            <a:pPr algn="just"/>
            <a:endParaRPr lang="es-ES" sz="2000" dirty="0"/>
          </a:p>
          <a:p>
            <a:pPr algn="just"/>
            <a:r>
              <a:rPr lang="es-ES" sz="2000" dirty="0"/>
              <a:t>Aceleración del Centro de Masa</a:t>
            </a:r>
          </a:p>
          <a:p>
            <a:pPr algn="just"/>
            <a:endParaRPr lang="es-ES" sz="2000" dirty="0"/>
          </a:p>
        </p:txBody>
      </p:sp>
      <p:grpSp>
        <p:nvGrpSpPr>
          <p:cNvPr id="4" name="3 Grupo"/>
          <p:cNvGrpSpPr/>
          <p:nvPr/>
        </p:nvGrpSpPr>
        <p:grpSpPr>
          <a:xfrm>
            <a:off x="5338465" y="2133600"/>
            <a:ext cx="3195935" cy="3381848"/>
            <a:chOff x="5338465" y="3018952"/>
            <a:chExt cx="3195935" cy="3381848"/>
          </a:xfrm>
        </p:grpSpPr>
        <p:cxnSp>
          <p:nvCxnSpPr>
            <p:cNvPr id="5" name="4 Conector recto de flecha"/>
            <p:cNvCxnSpPr/>
            <p:nvPr/>
          </p:nvCxnSpPr>
          <p:spPr>
            <a:xfrm flipV="1">
              <a:off x="6557665" y="3095400"/>
              <a:ext cx="0" cy="1980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a:off x="6554400" y="5067301"/>
              <a:ext cx="19800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7308838" y="4065716"/>
              <a:ext cx="474902" cy="326336"/>
            </a:xfrm>
            <a:prstGeom prst="straightConnector1">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7 Rectángulo"/>
                <p:cNvSpPr/>
                <p:nvPr/>
              </p:nvSpPr>
              <p:spPr>
                <a:xfrm>
                  <a:off x="8226302" y="5075400"/>
                  <a:ext cx="30809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200" i="0" smtClean="0">
                            <a:latin typeface="Cambria Math"/>
                          </a:rPr>
                          <m:t>X</m:t>
                        </m:r>
                      </m:oMath>
                    </m:oMathPara>
                  </a14:m>
                  <a:endParaRPr lang="es-AR" sz="1200" dirty="0"/>
                </a:p>
              </p:txBody>
            </p:sp>
          </mc:Choice>
          <mc:Fallback xmlns="">
            <p:sp>
              <p:nvSpPr>
                <p:cNvPr id="8" name="7 Rectángulo"/>
                <p:cNvSpPr>
                  <a:spLocks noRot="1" noChangeAspect="1" noMove="1" noResize="1" noEditPoints="1" noAdjustHandles="1" noChangeArrowheads="1" noChangeShapeType="1" noTextEdit="1"/>
                </p:cNvSpPr>
                <p:nvPr/>
              </p:nvSpPr>
              <p:spPr>
                <a:xfrm>
                  <a:off x="8226302" y="5075400"/>
                  <a:ext cx="308098" cy="276999"/>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6203368" y="3018952"/>
                  <a:ext cx="30809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Y</m:t>
                        </m:r>
                      </m:oMath>
                    </m:oMathPara>
                  </a14:m>
                  <a:endParaRPr lang="es-AR" sz="1200" dirty="0"/>
                </a:p>
              </p:txBody>
            </p:sp>
          </mc:Choice>
          <mc:Fallback xmlns="">
            <p:sp>
              <p:nvSpPr>
                <p:cNvPr id="9" name="8 Rectángulo"/>
                <p:cNvSpPr>
                  <a:spLocks noRot="1" noChangeAspect="1" noMove="1" noResize="1" noEditPoints="1" noAdjustHandles="1" noChangeArrowheads="1" noChangeShapeType="1" noTextEdit="1"/>
                </p:cNvSpPr>
                <p:nvPr/>
              </p:nvSpPr>
              <p:spPr>
                <a:xfrm>
                  <a:off x="6203368" y="3018952"/>
                  <a:ext cx="308098" cy="276999"/>
                </a:xfrm>
                <a:prstGeom prst="rect">
                  <a:avLst/>
                </a:prstGeom>
                <a:blipFill rotWithShape="1">
                  <a:blip r:embed="rId4"/>
                  <a:stretch>
                    <a:fillRect/>
                  </a:stretch>
                </a:blipFill>
              </p:spPr>
              <p:txBody>
                <a:bodyPr/>
                <a:lstStyle/>
                <a:p>
                  <a:r>
                    <a:rPr lang="es-AR">
                      <a:noFill/>
                    </a:rPr>
                    <a:t> </a:t>
                  </a:r>
                </a:p>
              </p:txBody>
            </p:sp>
          </mc:Fallback>
        </mc:AlternateContent>
        <p:cxnSp>
          <p:nvCxnSpPr>
            <p:cNvPr id="10" name="9 Conector recto de flecha"/>
            <p:cNvCxnSpPr/>
            <p:nvPr/>
          </p:nvCxnSpPr>
          <p:spPr>
            <a:xfrm flipH="1">
              <a:off x="5338465" y="5069135"/>
              <a:ext cx="1219200" cy="1113932"/>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10 Rectángulo"/>
                <p:cNvSpPr/>
                <p:nvPr/>
              </p:nvSpPr>
              <p:spPr>
                <a:xfrm>
                  <a:off x="5341959" y="6123801"/>
                  <a:ext cx="31508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𝑍</m:t>
                        </m:r>
                      </m:oMath>
                    </m:oMathPara>
                  </a14:m>
                  <a:endParaRPr lang="es-AR" sz="1200" dirty="0"/>
                </a:p>
              </p:txBody>
            </p:sp>
          </mc:Choice>
          <mc:Fallback xmlns="">
            <p:sp>
              <p:nvSpPr>
                <p:cNvPr id="11" name="10 Rectángulo"/>
                <p:cNvSpPr>
                  <a:spLocks noRot="1" noChangeAspect="1" noMove="1" noResize="1" noEditPoints="1" noAdjustHandles="1" noChangeArrowheads="1" noChangeShapeType="1" noTextEdit="1"/>
                </p:cNvSpPr>
                <p:nvPr/>
              </p:nvSpPr>
              <p:spPr>
                <a:xfrm>
                  <a:off x="5341959" y="6123801"/>
                  <a:ext cx="315086" cy="276999"/>
                </a:xfrm>
                <a:prstGeom prst="rect">
                  <a:avLst/>
                </a:prstGeom>
                <a:blipFill rotWithShape="1">
                  <a:blip r:embed="rId5"/>
                  <a:stretch>
                    <a:fillRect/>
                  </a:stretch>
                </a:blipFill>
              </p:spPr>
              <p:txBody>
                <a:bodyPr/>
                <a:lstStyle/>
                <a:p>
                  <a:r>
                    <a:rPr lang="es-AR">
                      <a:noFill/>
                    </a:rPr>
                    <a:t> </a:t>
                  </a:r>
                </a:p>
              </p:txBody>
            </p:sp>
          </mc:Fallback>
        </mc:AlternateContent>
        <p:sp>
          <p:nvSpPr>
            <p:cNvPr id="12" name="11 Rectángulo"/>
            <p:cNvSpPr/>
            <p:nvPr/>
          </p:nvSpPr>
          <p:spPr>
            <a:xfrm>
              <a:off x="7039015" y="4148167"/>
              <a:ext cx="316112" cy="276999"/>
            </a:xfrm>
            <a:prstGeom prst="rect">
              <a:avLst/>
            </a:prstGeom>
          </p:spPr>
          <p:txBody>
            <a:bodyPr wrap="none">
              <a:spAutoFit/>
            </a:bodyPr>
            <a:lstStyle/>
            <a:p>
              <a:r>
                <a:rPr lang="es-AR" sz="1200" dirty="0"/>
                <a:t>M</a:t>
              </a:r>
            </a:p>
          </p:txBody>
        </p:sp>
        <mc:AlternateContent xmlns:mc="http://schemas.openxmlformats.org/markup-compatibility/2006" xmlns:a14="http://schemas.microsoft.com/office/drawing/2010/main">
          <mc:Choice Requires="a14">
            <p:sp>
              <p:nvSpPr>
                <p:cNvPr id="13" name="12 Rectángulo"/>
                <p:cNvSpPr/>
                <p:nvPr/>
              </p:nvSpPr>
              <p:spPr>
                <a:xfrm>
                  <a:off x="7470834" y="3810610"/>
                  <a:ext cx="477310" cy="29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smtClean="0">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b="0" i="0" smtClean="0">
                                    <a:latin typeface="Cambria Math"/>
                                  </a:rPr>
                                  <m:t>V</m:t>
                                </m:r>
                              </m:e>
                              <m:sub>
                                <m:r>
                                  <m:rPr>
                                    <m:sty m:val="p"/>
                                  </m:rPr>
                                  <a:rPr lang="es-AR" sz="1200">
                                    <a:latin typeface="Cambria Math"/>
                                  </a:rPr>
                                  <m:t>CM</m:t>
                                </m:r>
                              </m:sub>
                            </m:sSub>
                          </m:e>
                        </m:acc>
                      </m:oMath>
                    </m:oMathPara>
                  </a14:m>
                  <a:endParaRPr lang="es-AR" sz="1200" dirty="0"/>
                </a:p>
              </p:txBody>
            </p:sp>
          </mc:Choice>
          <mc:Fallback xmlns="">
            <p:sp>
              <p:nvSpPr>
                <p:cNvPr id="13" name="12 Rectángulo"/>
                <p:cNvSpPr>
                  <a:spLocks noRot="1" noChangeAspect="1" noMove="1" noResize="1" noEditPoints="1" noAdjustHandles="1" noChangeArrowheads="1" noChangeShapeType="1" noTextEdit="1"/>
                </p:cNvSpPr>
                <p:nvPr/>
              </p:nvSpPr>
              <p:spPr>
                <a:xfrm>
                  <a:off x="7470834" y="3810610"/>
                  <a:ext cx="477310" cy="299441"/>
                </a:xfrm>
                <a:prstGeom prst="rect">
                  <a:avLst/>
                </a:prstGeom>
                <a:blipFill rotWithShape="1">
                  <a:blip r:embed="rId6"/>
                  <a:stretch>
                    <a:fillRect/>
                  </a:stretch>
                </a:blipFill>
              </p:spPr>
              <p:txBody>
                <a:bodyPr/>
                <a:lstStyle/>
                <a:p>
                  <a:r>
                    <a:rPr lang="es-AR">
                      <a:noFill/>
                    </a:rPr>
                    <a:t> </a:t>
                  </a:r>
                </a:p>
              </p:txBody>
            </p:sp>
          </mc:Fallback>
        </mc:AlternateContent>
        <p:cxnSp>
          <p:nvCxnSpPr>
            <p:cNvPr id="14" name="13 Conector recto de flecha"/>
            <p:cNvCxnSpPr/>
            <p:nvPr/>
          </p:nvCxnSpPr>
          <p:spPr>
            <a:xfrm flipV="1">
              <a:off x="6554400" y="4398458"/>
              <a:ext cx="754438" cy="668844"/>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14 Rectángulo"/>
                <p:cNvSpPr/>
                <p:nvPr/>
              </p:nvSpPr>
              <p:spPr>
                <a:xfrm>
                  <a:off x="6631138" y="4465795"/>
                  <a:ext cx="46198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AR" sz="1200" i="1">
                                <a:latin typeface="Cambria Math" panose="02040503050406030204" pitchFamily="18" charset="0"/>
                              </a:rPr>
                            </m:ctrlPr>
                          </m:accPr>
                          <m:e>
                            <m:sSub>
                              <m:sSubPr>
                                <m:ctrlPr>
                                  <a:rPr lang="es-AR" sz="1200" i="1">
                                    <a:latin typeface="Cambria Math" panose="02040503050406030204" pitchFamily="18" charset="0"/>
                                  </a:rPr>
                                </m:ctrlPr>
                              </m:sSubPr>
                              <m:e>
                                <m:r>
                                  <m:rPr>
                                    <m:sty m:val="p"/>
                                  </m:rPr>
                                  <a:rPr lang="es-AR" sz="1200">
                                    <a:latin typeface="Cambria Math"/>
                                  </a:rPr>
                                  <m:t>r</m:t>
                                </m:r>
                              </m:e>
                              <m:sub>
                                <m:r>
                                  <m:rPr>
                                    <m:sty m:val="p"/>
                                  </m:rPr>
                                  <a:rPr lang="es-AR" sz="1200">
                                    <a:latin typeface="Cambria Math"/>
                                  </a:rPr>
                                  <m:t>CM</m:t>
                                </m:r>
                              </m:sub>
                            </m:sSub>
                          </m:e>
                        </m:acc>
                      </m:oMath>
                    </m:oMathPara>
                  </a14:m>
                  <a:endParaRPr lang="es-AR" sz="1200" dirty="0"/>
                </a:p>
              </p:txBody>
            </p:sp>
          </mc:Choice>
          <mc:Fallback xmlns="">
            <p:sp>
              <p:nvSpPr>
                <p:cNvPr id="15" name="14 Rectángulo"/>
                <p:cNvSpPr>
                  <a:spLocks noRot="1" noChangeAspect="1" noMove="1" noResize="1" noEditPoints="1" noAdjustHandles="1" noChangeArrowheads="1" noChangeShapeType="1" noTextEdit="1"/>
                </p:cNvSpPr>
                <p:nvPr/>
              </p:nvSpPr>
              <p:spPr>
                <a:xfrm>
                  <a:off x="6631138" y="4465795"/>
                  <a:ext cx="461986" cy="276999"/>
                </a:xfrm>
                <a:prstGeom prst="rect">
                  <a:avLst/>
                </a:prstGeom>
                <a:blipFill rotWithShape="1">
                  <a:blip r:embed="rId7"/>
                  <a:stretch>
                    <a:fillRect/>
                  </a:stretch>
                </a:blipFill>
              </p:spPr>
              <p:txBody>
                <a:bodyPr/>
                <a:lstStyle/>
                <a:p>
                  <a:r>
                    <a:rPr lang="es-AR">
                      <a:noFill/>
                    </a:rPr>
                    <a:t> </a:t>
                  </a:r>
                </a:p>
              </p:txBody>
            </p:sp>
          </mc:Fallback>
        </mc:AlternateContent>
      </p:grpSp>
      <mc:AlternateContent xmlns:mc="http://schemas.openxmlformats.org/markup-compatibility/2006" xmlns:a14="http://schemas.microsoft.com/office/drawing/2010/main">
        <mc:Choice Requires="a14">
          <p:sp>
            <p:nvSpPr>
              <p:cNvPr id="16" name="15 Rectángulo"/>
              <p:cNvSpPr/>
              <p:nvPr/>
            </p:nvSpPr>
            <p:spPr>
              <a:xfrm>
                <a:off x="895350" y="2010489"/>
                <a:ext cx="401436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AR" i="0" smtClean="0">
                          <a:latin typeface="Cambria Math"/>
                        </a:rPr>
                        <m:t>M</m:t>
                      </m:r>
                      <m:r>
                        <a:rPr lang="es-AR" i="0" smtClean="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i="0">
                                  <a:latin typeface="Cambria Math"/>
                                </a:rPr>
                                <m:t>r</m:t>
                              </m:r>
                            </m:e>
                            <m:sub>
                              <m:r>
                                <m:rPr>
                                  <m:sty m:val="p"/>
                                </m:rPr>
                                <a:rPr lang="es-AR" b="0" i="0" smtClean="0">
                                  <a:latin typeface="Cambria Math"/>
                                </a:rPr>
                                <m:t>CM</m:t>
                              </m:r>
                            </m:sub>
                          </m:sSub>
                        </m:e>
                      </m:acc>
                      <m:r>
                        <a:rPr lang="es-AR" b="0" i="0" smtClean="0">
                          <a:latin typeface="Cambria Math"/>
                        </a:rPr>
                        <m:t>=</m:t>
                      </m:r>
                      <m:sSub>
                        <m:sSubPr>
                          <m:ctrlPr>
                            <a:rPr lang="es-AR" i="1">
                              <a:latin typeface="Cambria Math" panose="02040503050406030204" pitchFamily="18" charset="0"/>
                            </a:rPr>
                          </m:ctrlPr>
                        </m:sSubPr>
                        <m:e>
                          <m:r>
                            <m:rPr>
                              <m:sty m:val="p"/>
                            </m:rPr>
                            <a:rPr lang="es-AR" i="0">
                              <a:latin typeface="Cambria Math"/>
                            </a:rPr>
                            <m:t>m</m:t>
                          </m:r>
                        </m:e>
                        <m:sub>
                          <m:r>
                            <a:rPr lang="es-AR" i="0">
                              <a:latin typeface="Cambria Math"/>
                            </a:rPr>
                            <m:t>1</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i="0">
                                  <a:latin typeface="Cambria Math"/>
                                </a:rPr>
                                <m:t>r</m:t>
                              </m:r>
                            </m:e>
                            <m:sub>
                              <m:r>
                                <a:rPr lang="es-AR" i="0">
                                  <a:latin typeface="Cambria Math" panose="02040503050406030204" pitchFamily="18" charset="0"/>
                                </a:rPr>
                                <m:t>1</m:t>
                              </m:r>
                            </m:sub>
                          </m:sSub>
                        </m:e>
                      </m:acc>
                      <m:r>
                        <a:rPr lang="es-AR" i="0">
                          <a:latin typeface="Cambria Math"/>
                        </a:rPr>
                        <m:t>+</m:t>
                      </m:r>
                      <m:sSub>
                        <m:sSubPr>
                          <m:ctrlPr>
                            <a:rPr lang="es-AR" i="1">
                              <a:latin typeface="Cambria Math" panose="02040503050406030204" pitchFamily="18" charset="0"/>
                            </a:rPr>
                          </m:ctrlPr>
                        </m:sSubPr>
                        <m:e>
                          <m:r>
                            <m:rPr>
                              <m:sty m:val="p"/>
                            </m:rPr>
                            <a:rPr lang="es-AR" i="0">
                              <a:latin typeface="Cambria Math"/>
                            </a:rPr>
                            <m:t>m</m:t>
                          </m:r>
                        </m:e>
                        <m:sub>
                          <m:r>
                            <a:rPr lang="es-AR" i="0">
                              <a:latin typeface="Cambria Math"/>
                            </a:rPr>
                            <m:t>2</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i="0">
                                  <a:latin typeface="Cambria Math"/>
                                </a:rPr>
                                <m:t>r</m:t>
                              </m:r>
                            </m:e>
                            <m:sub>
                              <m:r>
                                <a:rPr lang="es-AR" i="0">
                                  <a:latin typeface="Cambria Math"/>
                                </a:rPr>
                                <m:t>2</m:t>
                              </m:r>
                            </m:sub>
                          </m:sSub>
                        </m:e>
                      </m:acc>
                      <m:r>
                        <a:rPr lang="es-AR" i="0">
                          <a:latin typeface="Cambria Math"/>
                        </a:rPr>
                        <m:t>+</m:t>
                      </m:r>
                      <m:sSub>
                        <m:sSubPr>
                          <m:ctrlPr>
                            <a:rPr lang="es-AR" i="1">
                              <a:latin typeface="Cambria Math" panose="02040503050406030204" pitchFamily="18" charset="0"/>
                            </a:rPr>
                          </m:ctrlPr>
                        </m:sSubPr>
                        <m:e>
                          <m:r>
                            <m:rPr>
                              <m:sty m:val="p"/>
                            </m:rPr>
                            <a:rPr lang="es-AR" i="0">
                              <a:latin typeface="Cambria Math"/>
                            </a:rPr>
                            <m:t>m</m:t>
                          </m:r>
                        </m:e>
                        <m:sub>
                          <m:r>
                            <m:rPr>
                              <m:sty m:val="p"/>
                            </m:rPr>
                            <a:rPr lang="es-AR" i="0">
                              <a:latin typeface="Cambria Math"/>
                            </a:rPr>
                            <m:t>n</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i="0">
                                  <a:latin typeface="Cambria Math"/>
                                </a:rPr>
                                <m:t>r</m:t>
                              </m:r>
                            </m:e>
                            <m:sub>
                              <m:r>
                                <m:rPr>
                                  <m:sty m:val="p"/>
                                </m:rPr>
                                <a:rPr lang="es-AR" i="0">
                                  <a:latin typeface="Cambria Math"/>
                                </a:rPr>
                                <m:t>n</m:t>
                              </m:r>
                            </m:sub>
                          </m:sSub>
                        </m:e>
                      </m:acc>
                    </m:oMath>
                  </m:oMathPara>
                </a14:m>
                <a:endParaRPr lang="es-AR" b="0" dirty="0"/>
              </a:p>
            </p:txBody>
          </p:sp>
        </mc:Choice>
        <mc:Fallback xmlns="">
          <p:sp>
            <p:nvSpPr>
              <p:cNvPr id="16" name="15 Rectángulo"/>
              <p:cNvSpPr>
                <a:spLocks noRot="1" noChangeAspect="1" noMove="1" noResize="1" noEditPoints="1" noAdjustHandles="1" noChangeArrowheads="1" noChangeShapeType="1" noTextEdit="1"/>
              </p:cNvSpPr>
              <p:nvPr/>
            </p:nvSpPr>
            <p:spPr>
              <a:xfrm>
                <a:off x="895350" y="2010489"/>
                <a:ext cx="4014369" cy="369332"/>
              </a:xfrm>
              <a:prstGeom prst="rect">
                <a:avLst/>
              </a:prstGeom>
              <a:blipFill rotWithShape="1">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16 Rectángulo"/>
              <p:cNvSpPr/>
              <p:nvPr/>
            </p:nvSpPr>
            <p:spPr>
              <a:xfrm>
                <a:off x="895350" y="3714690"/>
                <a:ext cx="4106445" cy="40293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AR" i="0" smtClean="0">
                          <a:latin typeface="Cambria Math"/>
                        </a:rPr>
                        <m:t>M</m:t>
                      </m:r>
                      <m:r>
                        <a:rPr lang="es-AR" i="0" smtClean="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b="0" i="0" smtClean="0">
                                  <a:latin typeface="Cambria Math"/>
                                </a:rPr>
                                <m:t>CM</m:t>
                              </m:r>
                            </m:sub>
                          </m:sSub>
                        </m:e>
                      </m:acc>
                      <m:r>
                        <a:rPr lang="es-AR" b="0" i="0" smtClean="0">
                          <a:latin typeface="Cambria Math"/>
                        </a:rPr>
                        <m:t>=</m:t>
                      </m:r>
                      <m:sSub>
                        <m:sSubPr>
                          <m:ctrlPr>
                            <a:rPr lang="es-AR" i="1">
                              <a:latin typeface="Cambria Math" panose="02040503050406030204" pitchFamily="18" charset="0"/>
                            </a:rPr>
                          </m:ctrlPr>
                        </m:sSubPr>
                        <m:e>
                          <m:r>
                            <m:rPr>
                              <m:sty m:val="p"/>
                            </m:rPr>
                            <a:rPr lang="es-AR" i="0">
                              <a:latin typeface="Cambria Math"/>
                            </a:rPr>
                            <m:t>m</m:t>
                          </m:r>
                        </m:e>
                        <m:sub>
                          <m:r>
                            <a:rPr lang="es-AR" i="0">
                              <a:latin typeface="Cambria Math"/>
                            </a:rPr>
                            <m:t>1</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V</m:t>
                              </m:r>
                            </m:e>
                            <m:sub>
                              <m:r>
                                <a:rPr lang="es-AR" i="0">
                                  <a:latin typeface="Cambria Math"/>
                                </a:rPr>
                                <m:t>1</m:t>
                              </m:r>
                            </m:sub>
                          </m:sSub>
                        </m:e>
                      </m:acc>
                      <m:r>
                        <a:rPr lang="es-AR" i="0">
                          <a:latin typeface="Cambria Math"/>
                        </a:rPr>
                        <m:t>+</m:t>
                      </m:r>
                      <m:sSub>
                        <m:sSubPr>
                          <m:ctrlPr>
                            <a:rPr lang="es-AR" i="1">
                              <a:latin typeface="Cambria Math" panose="02040503050406030204" pitchFamily="18" charset="0"/>
                            </a:rPr>
                          </m:ctrlPr>
                        </m:sSubPr>
                        <m:e>
                          <m:r>
                            <m:rPr>
                              <m:sty m:val="p"/>
                            </m:rPr>
                            <a:rPr lang="es-AR" i="0">
                              <a:latin typeface="Cambria Math"/>
                            </a:rPr>
                            <m:t>m</m:t>
                          </m:r>
                        </m:e>
                        <m:sub>
                          <m:r>
                            <a:rPr lang="es-AR" i="0">
                              <a:latin typeface="Cambria Math"/>
                            </a:rPr>
                            <m:t>2</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V</m:t>
                              </m:r>
                            </m:e>
                            <m:sub>
                              <m:r>
                                <a:rPr lang="es-AR" i="0">
                                  <a:latin typeface="Cambria Math"/>
                                </a:rPr>
                                <m:t>2</m:t>
                              </m:r>
                            </m:sub>
                          </m:sSub>
                        </m:e>
                      </m:acc>
                      <m:r>
                        <a:rPr lang="es-AR" i="0">
                          <a:latin typeface="Cambria Math"/>
                        </a:rPr>
                        <m:t>+</m:t>
                      </m:r>
                      <m:sSub>
                        <m:sSubPr>
                          <m:ctrlPr>
                            <a:rPr lang="es-AR" i="1">
                              <a:latin typeface="Cambria Math" panose="02040503050406030204" pitchFamily="18" charset="0"/>
                            </a:rPr>
                          </m:ctrlPr>
                        </m:sSubPr>
                        <m:e>
                          <m:r>
                            <m:rPr>
                              <m:sty m:val="p"/>
                            </m:rPr>
                            <a:rPr lang="es-AR" i="0">
                              <a:latin typeface="Cambria Math"/>
                            </a:rPr>
                            <m:t>m</m:t>
                          </m:r>
                        </m:e>
                        <m:sub>
                          <m:r>
                            <m:rPr>
                              <m:sty m:val="p"/>
                            </m:rPr>
                            <a:rPr lang="es-AR" i="0">
                              <a:latin typeface="Cambria Math"/>
                            </a:rPr>
                            <m:t>n</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n</m:t>
                              </m:r>
                            </m:sub>
                          </m:sSub>
                        </m:e>
                      </m:acc>
                    </m:oMath>
                  </m:oMathPara>
                </a14:m>
                <a:endParaRPr lang="es-AR" b="0" dirty="0"/>
              </a:p>
            </p:txBody>
          </p:sp>
        </mc:Choice>
        <mc:Fallback xmlns="">
          <p:sp>
            <p:nvSpPr>
              <p:cNvPr id="17" name="16 Rectángulo"/>
              <p:cNvSpPr>
                <a:spLocks noRot="1" noChangeAspect="1" noMove="1" noResize="1" noEditPoints="1" noAdjustHandles="1" noChangeArrowheads="1" noChangeShapeType="1" noTextEdit="1"/>
              </p:cNvSpPr>
              <p:nvPr/>
            </p:nvSpPr>
            <p:spPr>
              <a:xfrm>
                <a:off x="895350" y="3714690"/>
                <a:ext cx="4106445" cy="402931"/>
              </a:xfrm>
              <a:prstGeom prst="rect">
                <a:avLst/>
              </a:prstGeom>
              <a:blipFill rotWithShape="1">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17 Rectángulo"/>
              <p:cNvSpPr/>
              <p:nvPr/>
            </p:nvSpPr>
            <p:spPr>
              <a:xfrm>
                <a:off x="895350" y="3073381"/>
                <a:ext cx="1601400" cy="63882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s-AR" i="1" smtClean="0">
                              <a:latin typeface="Cambria Math" panose="02040503050406030204" pitchFamily="18" charset="0"/>
                            </a:rPr>
                          </m:ctrlPr>
                        </m:fPr>
                        <m:num>
                          <m:r>
                            <m:rPr>
                              <m:sty m:val="p"/>
                            </m:rPr>
                            <a:rPr lang="es-AR" i="0">
                              <a:latin typeface="Cambria Math"/>
                            </a:rPr>
                            <m:t>d</m:t>
                          </m:r>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i="0">
                                      <a:latin typeface="Cambria Math"/>
                                    </a:rPr>
                                    <m:t>r</m:t>
                                  </m:r>
                                </m:e>
                                <m:sub>
                                  <m:r>
                                    <m:rPr>
                                      <m:sty m:val="p"/>
                                    </m:rPr>
                                    <a:rPr lang="es-AR" i="0">
                                      <a:latin typeface="Cambria Math"/>
                                    </a:rPr>
                                    <m:t>CM</m:t>
                                  </m:r>
                                </m:sub>
                              </m:sSub>
                            </m:e>
                          </m:acc>
                          <m:r>
                            <a:rPr lang="es-AR" i="0">
                              <a:latin typeface="Cambria Math"/>
                            </a:rPr>
                            <m:t>)</m:t>
                          </m:r>
                        </m:num>
                        <m:den>
                          <m:r>
                            <m:rPr>
                              <m:sty m:val="p"/>
                            </m:rPr>
                            <a:rPr lang="es-AR" i="0">
                              <a:latin typeface="Cambria Math"/>
                            </a:rPr>
                            <m:t>dt</m:t>
                          </m:r>
                        </m:den>
                      </m:f>
                      <m:r>
                        <a:rPr lang="es-AR" b="0" i="0" smtClean="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CM</m:t>
                              </m:r>
                            </m:sub>
                          </m:sSub>
                        </m:e>
                      </m:acc>
                    </m:oMath>
                  </m:oMathPara>
                </a14:m>
                <a:endParaRPr lang="es-AR" dirty="0"/>
              </a:p>
            </p:txBody>
          </p:sp>
        </mc:Choice>
        <mc:Fallback xmlns="">
          <p:sp>
            <p:nvSpPr>
              <p:cNvPr id="18" name="17 Rectángulo"/>
              <p:cNvSpPr>
                <a:spLocks noRot="1" noChangeAspect="1" noMove="1" noResize="1" noEditPoints="1" noAdjustHandles="1" noChangeArrowheads="1" noChangeShapeType="1" noTextEdit="1"/>
              </p:cNvSpPr>
              <p:nvPr/>
            </p:nvSpPr>
            <p:spPr>
              <a:xfrm>
                <a:off x="895350" y="3073381"/>
                <a:ext cx="1601400" cy="638829"/>
              </a:xfrm>
              <a:prstGeom prst="rect">
                <a:avLst/>
              </a:prstGeom>
              <a:blipFill rotWithShape="1">
                <a:blip r:embed="rId10"/>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9" name="18 Rectángulo"/>
              <p:cNvSpPr/>
              <p:nvPr/>
            </p:nvSpPr>
            <p:spPr>
              <a:xfrm>
                <a:off x="901412" y="5269468"/>
                <a:ext cx="4096442"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AR" i="0" smtClean="0">
                          <a:latin typeface="Cambria Math"/>
                        </a:rPr>
                        <m:t>M</m:t>
                      </m:r>
                      <m:r>
                        <a:rPr lang="es-AR" i="0" smtClean="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a</m:t>
                              </m:r>
                            </m:e>
                            <m:sub>
                              <m:r>
                                <m:rPr>
                                  <m:sty m:val="p"/>
                                </m:rPr>
                                <a:rPr lang="es-AR" b="0" i="0" smtClean="0">
                                  <a:latin typeface="Cambria Math"/>
                                </a:rPr>
                                <m:t>CM</m:t>
                              </m:r>
                            </m:sub>
                          </m:sSub>
                        </m:e>
                      </m:acc>
                      <m:r>
                        <a:rPr lang="es-AR" b="0" i="0" smtClean="0">
                          <a:latin typeface="Cambria Math"/>
                        </a:rPr>
                        <m:t>=</m:t>
                      </m:r>
                      <m:sSub>
                        <m:sSubPr>
                          <m:ctrlPr>
                            <a:rPr lang="es-AR" i="1">
                              <a:latin typeface="Cambria Math" panose="02040503050406030204" pitchFamily="18" charset="0"/>
                            </a:rPr>
                          </m:ctrlPr>
                        </m:sSubPr>
                        <m:e>
                          <m:r>
                            <m:rPr>
                              <m:sty m:val="p"/>
                            </m:rPr>
                            <a:rPr lang="es-AR" i="0">
                              <a:latin typeface="Cambria Math"/>
                            </a:rPr>
                            <m:t>m</m:t>
                          </m:r>
                        </m:e>
                        <m:sub>
                          <m:r>
                            <a:rPr lang="es-AR" i="0">
                              <a:latin typeface="Cambria Math"/>
                            </a:rPr>
                            <m:t>1</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a</m:t>
                              </m:r>
                            </m:e>
                            <m:sub>
                              <m:r>
                                <a:rPr lang="es-AR" i="0">
                                  <a:latin typeface="Cambria Math"/>
                                </a:rPr>
                                <m:t>1</m:t>
                              </m:r>
                            </m:sub>
                          </m:sSub>
                        </m:e>
                      </m:acc>
                      <m:r>
                        <a:rPr lang="es-AR" i="0">
                          <a:latin typeface="Cambria Math"/>
                        </a:rPr>
                        <m:t>+</m:t>
                      </m:r>
                      <m:sSub>
                        <m:sSubPr>
                          <m:ctrlPr>
                            <a:rPr lang="es-AR" i="1">
                              <a:latin typeface="Cambria Math" panose="02040503050406030204" pitchFamily="18" charset="0"/>
                            </a:rPr>
                          </m:ctrlPr>
                        </m:sSubPr>
                        <m:e>
                          <m:r>
                            <m:rPr>
                              <m:sty m:val="p"/>
                            </m:rPr>
                            <a:rPr lang="es-AR" i="0">
                              <a:latin typeface="Cambria Math"/>
                            </a:rPr>
                            <m:t>m</m:t>
                          </m:r>
                        </m:e>
                        <m:sub>
                          <m:r>
                            <a:rPr lang="es-AR" i="0">
                              <a:latin typeface="Cambria Math"/>
                            </a:rPr>
                            <m:t>2</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a</m:t>
                              </m:r>
                            </m:e>
                            <m:sub>
                              <m:r>
                                <a:rPr lang="es-AR" i="0">
                                  <a:latin typeface="Cambria Math"/>
                                </a:rPr>
                                <m:t>2</m:t>
                              </m:r>
                            </m:sub>
                          </m:sSub>
                        </m:e>
                      </m:acc>
                      <m:r>
                        <a:rPr lang="es-AR" i="0">
                          <a:latin typeface="Cambria Math"/>
                        </a:rPr>
                        <m:t>+</m:t>
                      </m:r>
                      <m:sSub>
                        <m:sSubPr>
                          <m:ctrlPr>
                            <a:rPr lang="es-AR" i="1">
                              <a:latin typeface="Cambria Math" panose="02040503050406030204" pitchFamily="18" charset="0"/>
                            </a:rPr>
                          </m:ctrlPr>
                        </m:sSubPr>
                        <m:e>
                          <m:r>
                            <m:rPr>
                              <m:sty m:val="p"/>
                            </m:rPr>
                            <a:rPr lang="es-AR" i="0">
                              <a:latin typeface="Cambria Math"/>
                            </a:rPr>
                            <m:t>m</m:t>
                          </m:r>
                        </m:e>
                        <m:sub>
                          <m:r>
                            <m:rPr>
                              <m:sty m:val="p"/>
                            </m:rPr>
                            <a:rPr lang="es-AR" i="0">
                              <a:latin typeface="Cambria Math"/>
                            </a:rPr>
                            <m:t>n</m:t>
                          </m:r>
                        </m:sub>
                      </m:sSub>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a</m:t>
                              </m:r>
                            </m:e>
                            <m:sub>
                              <m:r>
                                <m:rPr>
                                  <m:sty m:val="p"/>
                                </m:rPr>
                                <a:rPr lang="es-AR" i="0">
                                  <a:latin typeface="Cambria Math"/>
                                </a:rPr>
                                <m:t>n</m:t>
                              </m:r>
                            </m:sub>
                          </m:sSub>
                        </m:e>
                      </m:acc>
                    </m:oMath>
                  </m:oMathPara>
                </a14:m>
                <a:endParaRPr lang="es-AR" b="0" dirty="0"/>
              </a:p>
            </p:txBody>
          </p:sp>
        </mc:Choice>
        <mc:Fallback xmlns="">
          <p:sp>
            <p:nvSpPr>
              <p:cNvPr id="19" name="18 Rectángulo"/>
              <p:cNvSpPr>
                <a:spLocks noRot="1" noChangeAspect="1" noMove="1" noResize="1" noEditPoints="1" noAdjustHandles="1" noChangeArrowheads="1" noChangeShapeType="1" noTextEdit="1"/>
              </p:cNvSpPr>
              <p:nvPr/>
            </p:nvSpPr>
            <p:spPr>
              <a:xfrm>
                <a:off x="901412" y="5269468"/>
                <a:ext cx="4096442" cy="369332"/>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 name="19 Rectángulo"/>
              <p:cNvSpPr/>
              <p:nvPr/>
            </p:nvSpPr>
            <p:spPr>
              <a:xfrm>
                <a:off x="901412" y="4551959"/>
                <a:ext cx="1639038" cy="68262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s-AR" i="1" smtClean="0">
                              <a:latin typeface="Cambria Math" panose="02040503050406030204" pitchFamily="18" charset="0"/>
                            </a:rPr>
                          </m:ctrlPr>
                        </m:fPr>
                        <m:num>
                          <m:r>
                            <m:rPr>
                              <m:sty m:val="p"/>
                            </m:rPr>
                            <a:rPr lang="es-AR" i="0">
                              <a:latin typeface="Cambria Math"/>
                            </a:rPr>
                            <m:t>d</m:t>
                          </m:r>
                          <m:r>
                            <a:rPr lang="es-AR" i="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CM</m:t>
                                  </m:r>
                                </m:sub>
                              </m:sSub>
                            </m:e>
                          </m:acc>
                          <m:r>
                            <a:rPr lang="es-AR" i="0">
                              <a:latin typeface="Cambria Math"/>
                            </a:rPr>
                            <m:t>)</m:t>
                          </m:r>
                        </m:num>
                        <m:den>
                          <m:r>
                            <m:rPr>
                              <m:sty m:val="p"/>
                            </m:rPr>
                            <a:rPr lang="es-AR" i="0">
                              <a:latin typeface="Cambria Math"/>
                            </a:rPr>
                            <m:t>dt</m:t>
                          </m:r>
                        </m:den>
                      </m:f>
                      <m:r>
                        <a:rPr lang="es-AR" b="0" i="0" smtClean="0">
                          <a:latin typeface="Cambria Math"/>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m:rPr>
                                  <m:sty m:val="p"/>
                                </m:rPr>
                                <a:rPr lang="es-AR" b="0" i="0" smtClean="0">
                                  <a:latin typeface="Cambria Math"/>
                                </a:rPr>
                                <m:t>a</m:t>
                              </m:r>
                            </m:e>
                            <m:sub>
                              <m:r>
                                <m:rPr>
                                  <m:sty m:val="p"/>
                                </m:rPr>
                                <a:rPr lang="es-AR" i="0">
                                  <a:latin typeface="Cambria Math"/>
                                </a:rPr>
                                <m:t>CM</m:t>
                              </m:r>
                            </m:sub>
                          </m:sSub>
                        </m:e>
                      </m:acc>
                    </m:oMath>
                  </m:oMathPara>
                </a14:m>
                <a:endParaRPr lang="es-AR" dirty="0"/>
              </a:p>
            </p:txBody>
          </p:sp>
        </mc:Choice>
        <mc:Fallback xmlns="">
          <p:sp>
            <p:nvSpPr>
              <p:cNvPr id="20" name="19 Rectángulo"/>
              <p:cNvSpPr>
                <a:spLocks noRot="1" noChangeAspect="1" noMove="1" noResize="1" noEditPoints="1" noAdjustHandles="1" noChangeArrowheads="1" noChangeShapeType="1" noTextEdit="1"/>
              </p:cNvSpPr>
              <p:nvPr/>
            </p:nvSpPr>
            <p:spPr>
              <a:xfrm>
                <a:off x="901412" y="4551959"/>
                <a:ext cx="1639038" cy="682623"/>
              </a:xfrm>
              <a:prstGeom prst="rect">
                <a:avLst/>
              </a:prstGeom>
              <a:blipFill rotWithShape="1">
                <a:blip r:embed="rId12"/>
                <a:stretch>
                  <a:fillRect/>
                </a:stretch>
              </a:blipFill>
            </p:spPr>
            <p:txBody>
              <a:bodyPr/>
              <a:lstStyle/>
              <a:p>
                <a:r>
                  <a:rPr lang="es-AR">
                    <a:noFill/>
                  </a:rPr>
                  <a:t> </a:t>
                </a:r>
              </a:p>
            </p:txBody>
          </p:sp>
        </mc:Fallback>
      </mc:AlternateContent>
      <p:sp>
        <p:nvSpPr>
          <p:cNvPr id="21" name="Rounded Rectangle 5"/>
          <p:cNvSpPr/>
          <p:nvPr/>
        </p:nvSpPr>
        <p:spPr>
          <a:xfrm>
            <a:off x="838200" y="2010489"/>
            <a:ext cx="4071519"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5"/>
          <p:cNvSpPr/>
          <p:nvPr/>
        </p:nvSpPr>
        <p:spPr>
          <a:xfrm>
            <a:off x="866774" y="3716092"/>
            <a:ext cx="4071519"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5"/>
          <p:cNvSpPr/>
          <p:nvPr/>
        </p:nvSpPr>
        <p:spPr>
          <a:xfrm>
            <a:off x="852906" y="5247587"/>
            <a:ext cx="4071519" cy="4197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23 CuadroTexto"/>
          <p:cNvSpPr txBox="1"/>
          <p:nvPr/>
        </p:nvSpPr>
        <p:spPr>
          <a:xfrm>
            <a:off x="76200" y="1103868"/>
            <a:ext cx="2349297" cy="307777"/>
          </a:xfrm>
          <a:prstGeom prst="rect">
            <a:avLst/>
          </a:prstGeom>
          <a:noFill/>
        </p:spPr>
        <p:txBody>
          <a:bodyPr wrap="none" rtlCol="0">
            <a:spAutoFit/>
          </a:bodyPr>
          <a:lstStyle/>
          <a:p>
            <a:r>
              <a:rPr lang="es-AR" sz="1400" dirty="0">
                <a:solidFill>
                  <a:schemeClr val="bg1">
                    <a:lumMod val="50000"/>
                  </a:schemeClr>
                </a:solidFill>
              </a:rPr>
              <a:t>Ejercicios: 4.01 - 4.02 – 4.08 - </a:t>
            </a:r>
          </a:p>
        </p:txBody>
      </p:sp>
    </p:spTree>
    <p:extLst>
      <p:ext uri="{BB962C8B-B14F-4D97-AF65-F5344CB8AC3E}">
        <p14:creationId xmlns:p14="http://schemas.microsoft.com/office/powerpoint/2010/main" val="1483747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C68FCC6BFF744789BB7407B47A87CD" ma:contentTypeVersion="2" ma:contentTypeDescription="Create a new document." ma:contentTypeScope="" ma:versionID="0fd4e461c264d7d404349f0988e061b6">
  <xsd:schema xmlns:xsd="http://www.w3.org/2001/XMLSchema" xmlns:xs="http://www.w3.org/2001/XMLSchema" xmlns:p="http://schemas.microsoft.com/office/2006/metadata/properties" xmlns:ns2="3814c2f1-016c-4e19-ba2c-55544e05b3f7" targetNamespace="http://schemas.microsoft.com/office/2006/metadata/properties" ma:root="true" ma:fieldsID="f487d486563855f2743e8f11746dca36" ns2:_="">
    <xsd:import namespace="3814c2f1-016c-4e19-ba2c-55544e05b3f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4c2f1-016c-4e19-ba2c-55544e05b3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1652A-F35D-4A3A-87D6-D74B6F5DB360}"/>
</file>

<file path=customXml/itemProps2.xml><?xml version="1.0" encoding="utf-8"?>
<ds:datastoreItem xmlns:ds="http://schemas.openxmlformats.org/officeDocument/2006/customXml" ds:itemID="{6E8ED285-30D6-4089-8059-5DB245AA6146}"/>
</file>

<file path=customXml/itemProps3.xml><?xml version="1.0" encoding="utf-8"?>
<ds:datastoreItem xmlns:ds="http://schemas.openxmlformats.org/officeDocument/2006/customXml" ds:itemID="{88F7C774-224D-474B-90B7-FB84757C9AE2}"/>
</file>

<file path=docProps/app.xml><?xml version="1.0" encoding="utf-8"?>
<Properties xmlns="http://schemas.openxmlformats.org/officeDocument/2006/extended-properties" xmlns:vt="http://schemas.openxmlformats.org/officeDocument/2006/docPropsVTypes">
  <TotalTime>1526</TotalTime>
  <Words>2063</Words>
  <Application>Microsoft Office PowerPoint</Application>
  <PresentationFormat>On-screen Show (4:3)</PresentationFormat>
  <Paragraphs>312</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Cambria Math</vt:lpstr>
      <vt:lpstr>Office Theme</vt:lpstr>
      <vt:lpstr>Custom Design</vt:lpstr>
      <vt:lpstr>UNIDAD 3 – DINÁMICA DEL SISTEMA DE PARTÍCULAS </vt:lpstr>
      <vt:lpstr>UNIDAD 3 – DINÁMICA DEL SISTEMA DE PARTÍCULAS Choque (1 de 5)</vt:lpstr>
      <vt:lpstr>UNIDAD 3 – DINÁMICA DEL SISTEMA DE PARTÍCULAS Choque (2 de 5)</vt:lpstr>
      <vt:lpstr>UNIDAD 3 – DINÁMICA DEL SISTEMA DE PARTÍCULAS Choque (3 de 5)</vt:lpstr>
      <vt:lpstr>UNIDAD 3 – DINÁMICA DEL SISTEMA DE PARTÍCULAS Choque (4 de 5)</vt:lpstr>
      <vt:lpstr>UNIDAD 3 – DINÁMICA DEL SISTEMA DE PARTÍCULAS Choque (5 de 5)</vt:lpstr>
      <vt:lpstr>UNIDAD 3 – DINÁMICA DEL SISTEMA DE PARTÍCULAS Centro de masa</vt:lpstr>
      <vt:lpstr>UNIDAD 3 – DINÁMICA DEL SISTEMA DE PARTÍCULAS Centro de masa</vt:lpstr>
      <vt:lpstr>UNIDAD 3 – DINÁMICA DEL SISTEMA DE PARTÍCULAS Posición, Velocidad y Aceleración del centro de masa</vt:lpstr>
      <vt:lpstr>UNIDAD 3 – DINÁMICA DEL SISTEMA DE PARTÍCULAS Momento de una Fuerza (M ⃗) o Torque (τ ⃗)</vt:lpstr>
      <vt:lpstr>UNIDAD 3 – DINÁMICA DEL SISTEMA DE PARTÍCULAS Momento de una Fuerza (M ⃗) o Torque (τ ⃗)</vt:lpstr>
      <vt:lpstr>UNIDAD 3 – DINÁMICA DEL SISTEMA DE PARTÍCULAS Momento de la Cantidad de Movimiento o Cantidad de Movimiento Angular (L ⃗)  1 de 2</vt:lpstr>
      <vt:lpstr>UNIDAD 3 – DINÁMICA DEL SISTEMA DE PARTÍCULAS Momento de la Cantidad de Movimiento o Cantidad de Movimiento Angular (L ⃗) 2 de 2</vt:lpstr>
      <vt:lpstr>UNIDAD 3 – DINÁMICA DEL SISTEMA DE PARTÍCULAS Conservación de la cantidad de movimiento angular</vt:lpstr>
      <vt:lpstr>UNIDAD 3 – DINÁMICA DEL SISTEMA DE PARTÍCULAS Momento de inercia</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Otheguy, Fabricio</dc:creator>
  <cp:lastModifiedBy>Otheguy, Fabricio</cp:lastModifiedBy>
  <cp:revision>136</cp:revision>
  <cp:lastPrinted>2014-09-22T14:52:58Z</cp:lastPrinted>
  <dcterms:created xsi:type="dcterms:W3CDTF">2014-03-14T17:59:02Z</dcterms:created>
  <dcterms:modified xsi:type="dcterms:W3CDTF">2018-12-03T23:04:18Z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0x010100A8C68FCC6BFF744789BB7407B47A87CD</vt:lpwstr>
  </property>
</Properties>
</file>