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4"/>
  </p:notesMasterIdLst>
  <p:sldIdLst>
    <p:sldId id="259" r:id="rId3"/>
    <p:sldId id="266" r:id="rId4"/>
    <p:sldId id="267" r:id="rId5"/>
    <p:sldId id="272" r:id="rId6"/>
    <p:sldId id="270" r:id="rId7"/>
    <p:sldId id="276" r:id="rId8"/>
    <p:sldId id="277" r:id="rId9"/>
    <p:sldId id="275" r:id="rId10"/>
    <p:sldId id="271" r:id="rId11"/>
    <p:sldId id="278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323" autoAdjust="0"/>
  </p:normalViewPr>
  <p:slideViewPr>
    <p:cSldViewPr>
      <p:cViewPr varScale="1">
        <p:scale>
          <a:sx n="65" d="100"/>
          <a:sy n="65" d="100"/>
        </p:scale>
        <p:origin x="12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3D28D-9FEC-4002-924D-E4E045E8E193}" type="datetimeFigureOut">
              <a:rPr lang="es-ES" smtClean="0"/>
              <a:t>03/12/2018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6C298-D119-4C20-9DDE-7B5925B388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04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60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66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La rotación se produce cuando</a:t>
                </a:r>
                <a:r>
                  <a:rPr lang="es-AR" baseline="0" dirty="0"/>
                  <a:t> todas las partículas describen trayectorias circulares alrededor de un eje, llamado eje de rotación.</a:t>
                </a:r>
              </a:p>
              <a:p>
                <a:r>
                  <a:rPr lang="es-AR" i="0" baseline="0" dirty="0"/>
                  <a:t>La traslación se produce cuando la línea que uno dos puntos cualesquiera del cuerpo permanece paralela a su posición inicial, por lo que cada punto tiene la misma velocidad.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Es evidente que si el cilindro rueda</a:t>
                </a:r>
                <a:r>
                  <a:rPr lang="es-AR" baseline="0" dirty="0"/>
                  <a:t> sin resbalar, la generatriz de contacto con el plano tiene velocidad instantánea nula, por ejemplo un punto P que en un instante se encuentra sobre la generatriz de contacto tendrá velocidad instantánea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sz="1200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e>
                    </m:acc>
                    <m:r>
                      <a:rPr lang="es-AR" sz="12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acc>
                    <m:r>
                      <a:rPr lang="es-ES" sz="1200" i="1" smtClean="0">
                        <a:latin typeface="Cambria Math"/>
                        <a:ea typeface="Cambria Math"/>
                      </a:rPr>
                      <m:t>∧</m:t>
                    </m:r>
                    <m:acc>
                      <m:accPr>
                        <m:chr m:val="⃗"/>
                        <m:ctrlPr>
                          <a:rPr lang="es-ES" sz="1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s-AR" sz="12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acc>
                    <m:r>
                      <a:rPr lang="es-AR" sz="12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s-A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A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AR" sz="1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ES" i="0" dirty="0"/>
                  <a:t>  expresión que constituye la condición de</a:t>
                </a:r>
                <a:r>
                  <a:rPr lang="es-ES" i="0" baseline="0" dirty="0"/>
                  <a:t> rodadura.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Aclaremos que este eje instantáneo se está moviendo,</a:t>
                </a:r>
                <a:r>
                  <a:rPr lang="es-AR" baseline="0" dirty="0"/>
                  <a:t> es decir que cambia de posición con una velocidad igual a la de traslación de del CM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Aclaremos que este eje instantáneo se está moviendo,</a:t>
                </a:r>
                <a:r>
                  <a:rPr lang="es-AR" baseline="0" dirty="0"/>
                  <a:t> es decir que cambia de posición con una velocidad igual a la de traslación de del CM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63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7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AR" dirty="0"/>
                  <a:t> </a:t>
                </a:r>
                <a:r>
                  <a:rPr lang="es-E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Hemos visto que un cuerpo no tiene un J único, sino infinitos J dado que puede</a:t>
                </a:r>
              </a:p>
              <a:p>
                <a:r>
                  <a:rPr lang="es-E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girar alrededor de infinitos ejes diferentes. Sin embargo hay una relación simple entre el</a:t>
                </a:r>
              </a:p>
              <a:p>
                <a:r>
                  <a:rPr lang="es-ES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Jcm</a:t>
                </a:r>
                <a:r>
                  <a:rPr lang="es-E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(para un eje </a:t>
                </a:r>
                <a:r>
                  <a:rPr lang="es-ES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baricéntrico</a:t>
                </a:r>
                <a:r>
                  <a:rPr lang="es-E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cualquiera) y el J(P) (para cualquier otro eje paralelo al</a:t>
                </a:r>
              </a:p>
              <a:p>
                <a:r>
                  <a:rPr lang="es-ES" sz="1200" b="0" i="0" u="none" strike="noStrike" kern="1200" baseline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baricéntrico</a:t>
                </a:r>
                <a:r>
                  <a:rPr lang="es-E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original, pero desplazado una distancia d.)</a:t>
                </a:r>
                <a:endParaRPr lang="es-ES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Para</a:t>
                </a:r>
                <a:r>
                  <a:rPr lang="es-ES" baseline="0" dirty="0" smtClean="0"/>
                  <a:t> el cálculo de otras ecuaciones haremos: </a:t>
                </a:r>
              </a:p>
              <a:p>
                <a:r>
                  <a:rPr lang="es-ES" baseline="0" dirty="0" smtClean="0"/>
                  <a:t> - Calcular el área debajo de la recta del segundo gráfico 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x=X−X_o=(V_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+V_1)/2∗(t_1−t_0 )   →X=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o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+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(V_o+V_1)/2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∗t</a:t>
                </a:r>
                <a:endParaRPr lang="es-ES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dirty="0" smtClean="0"/>
                  <a:t> - Elevamos al cuadrado la ecuación de velocidad  </a:t>
                </a:r>
                <a:r>
                  <a:rPr lang="es-AR" sz="1200" b="0" i="0" smtClean="0">
                    <a:latin typeface="Cambria Math"/>
                  </a:rPr>
                  <a:t>V^2</a:t>
                </a:r>
                <a:r>
                  <a:rPr lang="es-AR" sz="1200" i="0">
                    <a:latin typeface="Cambria Math"/>
                  </a:rPr>
                  <a:t>=</a:t>
                </a:r>
                <a:r>
                  <a:rPr lang="es-AR" sz="120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(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o+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)〗^2=〖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V</a:t>
                </a:r>
                <a:r>
                  <a:rPr lang="es-AR" sz="1200" b="0" i="0" smtClean="0">
                    <a:latin typeface="Cambria Math"/>
                  </a:rPr>
                  <a:t>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</a:t>
                </a:r>
                <a:r>
                  <a:rPr lang="es-AR" sz="1200" i="0">
                    <a:latin typeface="Cambria Math"/>
                  </a:rPr>
                  <a:t>∗t</a:t>
                </a:r>
                <a:r>
                  <a:rPr lang="es-AR" sz="1200" b="0" i="0" smtClean="0">
                    <a:latin typeface="Cambria Math"/>
                  </a:rPr>
                  <a:t>+a^2∗t^2</a:t>
                </a:r>
                <a:r>
                  <a:rPr lang="es-ES" i="0" dirty="0" smtClean="0"/>
                  <a:t>=</a:t>
                </a:r>
                <a:r>
                  <a:rPr lang="es-AR" sz="1200" b="0" i="0" smtClean="0">
                    <a:latin typeface="Cambria Math"/>
                  </a:rPr>
                  <a:t>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</a:t>
                </a:r>
                <a:r>
                  <a:rPr lang="es-AR" sz="1200" b="0" i="0" smtClean="0">
                    <a:latin typeface="Cambria Math"/>
                  </a:rPr>
                  <a:t>a∗(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o∗t</a:t>
                </a:r>
                <a:r>
                  <a:rPr lang="es-AR" sz="1200" b="0" i="0" smtClean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1/2</a:t>
                </a:r>
                <a:r>
                  <a:rPr lang="es-AR" sz="1200" b="0" i="0" smtClean="0">
                    <a:latin typeface="Cambria Math"/>
                  </a:rPr>
                  <a:t>∗</a:t>
                </a:r>
                <a:r>
                  <a:rPr lang="es-AR" sz="1200" b="0" i="0" smtClean="0">
                    <a:latin typeface="Cambria Math"/>
                  </a:rPr>
                  <a:t>a∗</a:t>
                </a:r>
                <a:r>
                  <a:rPr lang="es-AR" sz="1200" b="0" i="0" smtClean="0">
                    <a:latin typeface="Cambria Math"/>
                  </a:rPr>
                  <a:t>t^2</a:t>
                </a:r>
                <a:r>
                  <a:rPr lang="es-AR" sz="1200" b="0" i="0" smtClean="0">
                    <a:latin typeface="Cambria Math"/>
                  </a:rPr>
                  <a:t> )=〖</a:t>
                </a:r>
                <a:r>
                  <a:rPr lang="es-AR" sz="1200" b="0" i="0" smtClean="0">
                    <a:latin typeface="Cambria Math"/>
                  </a:rPr>
                  <a:t>V_</a:t>
                </a:r>
                <a:r>
                  <a:rPr lang="es-AR" sz="1200" i="0">
                    <a:latin typeface="Cambria Math"/>
                  </a:rPr>
                  <a:t>o</a:t>
                </a:r>
                <a:r>
                  <a:rPr lang="es-AR" sz="1200" b="0" i="0" smtClean="0">
                    <a:latin typeface="Cambria Math"/>
                  </a:rPr>
                  <a:t>〗^</a:t>
                </a:r>
                <a:r>
                  <a:rPr lang="es-AR" sz="1200" b="0" i="0" smtClean="0">
                    <a:latin typeface="Cambria Math"/>
                  </a:rPr>
                  <a:t>2</a:t>
                </a:r>
                <a:r>
                  <a:rPr lang="es-AR" sz="1200" i="0">
                    <a:latin typeface="Cambria Math"/>
                  </a:rPr>
                  <a:t>+</a:t>
                </a:r>
                <a:r>
                  <a:rPr lang="es-AR" sz="1200" b="0" i="0" smtClean="0">
                    <a:latin typeface="Cambria Math"/>
                  </a:rPr>
                  <a:t>2∗a∗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∆</a:t>
                </a:r>
                <a:r>
                  <a:rPr lang="es-ES" i="0" baseline="0" smtClean="0">
                    <a:latin typeface="Cambria Math"/>
                    <a:ea typeface="Cambria Math"/>
                  </a:rPr>
                  <a:t>_</a:t>
                </a:r>
                <a:r>
                  <a:rPr lang="es-AR" b="0" i="0" baseline="0" smtClean="0">
                    <a:latin typeface="Cambria Math"/>
                    <a:ea typeface="Cambria Math"/>
                  </a:rPr>
                  <a:t>x</a:t>
                </a:r>
                <a:endParaRPr lang="es-ES" i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6C298-D119-4C20-9DDE-7B5925B3885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38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3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3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6187"/>
            <a:ext cx="7467600" cy="103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FB64-017A-48F4-95C5-1AB244DFCFD4}" type="slidenum">
              <a:rPr lang="es-ES" smtClean="0"/>
              <a:t>‹#›</a:t>
            </a:fld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6187"/>
            <a:ext cx="987425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429010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2"/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3"/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  <a:p>
            <a:pPr lvl="4"/>
            <a:r>
              <a:rPr lang="es-ES" dirty="0" err="1"/>
              <a:t>Fifth</a:t>
            </a:r>
            <a:r>
              <a:rPr lang="es-ES" dirty="0"/>
              <a:t>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0516-2E46-4262-9D59-56DF36F234E5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31924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– DINAMICA DEL CUERPO RÍGIDO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000" dirty="0"/>
              <a:t>Para que los conceptos a estudiar resulten más claros, evitaremos aquellas complicaciones accesorias que la rotación de un cuerpo real nos pueda traer. Para eso formularemos la hipótesis del cuerpo rígido.</a:t>
            </a:r>
            <a:endParaRPr lang="es-ES" sz="2000" dirty="0"/>
          </a:p>
          <a:p>
            <a:r>
              <a:rPr lang="es-AR" sz="2000" dirty="0"/>
              <a:t>El cuerpo rígido no existe en la naturaleza; es un cuerpo ideal. Mientras todos los cuerpos reales, bajo la acción de las fuerzas que soportan, son susceptibles en mayor o menor grado, de sufrir deformaciones tales como torcerse, doblarse o vibrar, el cuerpo rígido conservará rigurosamente su forma siempre, sin importar cuánto de grandes sean las fuerzas que soporte. Entonces definiremos:</a:t>
            </a:r>
          </a:p>
          <a:p>
            <a:pPr marL="0" indent="0">
              <a:buNone/>
            </a:pPr>
            <a:endParaRPr lang="es-AR" sz="2000" dirty="0"/>
          </a:p>
          <a:p>
            <a:pPr marL="0" indent="0" algn="ctr">
              <a:buNone/>
            </a:pPr>
            <a:r>
              <a:rPr lang="es-AR" sz="2000" i="1" dirty="0"/>
              <a:t>CUERPO RÍGIDO es todo cuerpo extenso, es decir constituido por muchas partículas, donde todas ellas guardan entre sí relaciones de distancia invariables.</a:t>
            </a:r>
            <a:endParaRPr lang="es-ES" sz="2000" i="1" dirty="0"/>
          </a:p>
        </p:txBody>
      </p:sp>
    </p:spTree>
    <p:extLst>
      <p:ext uri="{BB962C8B-B14F-4D97-AF65-F5344CB8AC3E}">
        <p14:creationId xmlns:p14="http://schemas.microsoft.com/office/powerpoint/2010/main" val="4182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AR" dirty="0"/>
              <a:t>Precesión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4625"/>
            <a:ext cx="6934200" cy="5342298"/>
          </a:xfrm>
        </p:spPr>
      </p:pic>
    </p:spTree>
    <p:extLst>
      <p:ext uri="{BB962C8B-B14F-4D97-AF65-F5344CB8AC3E}">
        <p14:creationId xmlns:p14="http://schemas.microsoft.com/office/powerpoint/2010/main" val="132576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AR" dirty="0"/>
              <a:t>Energía cinética de </a:t>
            </a:r>
            <a:r>
              <a:rPr lang="es-AR" dirty="0" err="1"/>
              <a:t>rotaciónular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xx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34338" cy="512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ES" dirty="0"/>
              <a:t>Ecuaciones generales de la dinámica del sólido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s-AR" sz="2000" dirty="0"/>
              <a:t>xx</a:t>
            </a: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7086600" cy="198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618496"/>
            <a:ext cx="7172325" cy="28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39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ES" dirty="0"/>
              <a:t>Momento angular del cuerpo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75325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AR" dirty="0"/>
              <a:t>Conservación del momento angular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xx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371600"/>
            <a:ext cx="90868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0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ES" dirty="0"/>
              <a:t>Momento de inercia de un rígido con respecto a un eje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xx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7" r="16667"/>
          <a:stretch/>
        </p:blipFill>
        <p:spPr>
          <a:xfrm>
            <a:off x="0" y="1507792"/>
            <a:ext cx="9115624" cy="49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ES" dirty="0"/>
              <a:t>Fórmulas de momento de inercia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Varilla o Barra delgada uniforme rotando por un eje paralelo a su CM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7778" r="8256" b="38889"/>
          <a:stretch/>
        </p:blipFill>
        <p:spPr>
          <a:xfrm>
            <a:off x="457200" y="1981200"/>
            <a:ext cx="7493994" cy="47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ES" dirty="0"/>
              <a:t>Fórmulas de momento de inercia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xx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7638"/>
          <a:stretch/>
        </p:blipFill>
        <p:spPr>
          <a:xfrm>
            <a:off x="304799" y="1574799"/>
            <a:ext cx="8523439" cy="39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ES" dirty="0"/>
              <a:t>Fórmulas de momento de inercia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xx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5833"/>
          <a:stretch/>
        </p:blipFill>
        <p:spPr>
          <a:xfrm>
            <a:off x="38099" y="1600200"/>
            <a:ext cx="904630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UNIDAD 5 - DINAMICA DEL CUERPO RÍGIDO</a:t>
            </a:r>
            <a:br>
              <a:rPr lang="es-ES" dirty="0"/>
            </a:br>
            <a:r>
              <a:rPr lang="es-AR" dirty="0"/>
              <a:t>Teorema de Steiner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908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teorema de los ejes paralelos o teorema de Steiner. </a:t>
            </a:r>
            <a:r>
              <a:rPr lang="en-GB" sz="2000" dirty="0"/>
              <a:t>J = </a:t>
            </a:r>
            <a:r>
              <a:rPr lang="en-GB" sz="2000" dirty="0" err="1"/>
              <a:t>Jcm</a:t>
            </a:r>
            <a:r>
              <a:rPr lang="en-GB" sz="2000" dirty="0"/>
              <a:t> + M•d2</a:t>
            </a:r>
            <a:endParaRPr lang="es-E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362200"/>
            <a:ext cx="37147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03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486</Words>
  <Application>Microsoft Office PowerPoint</Application>
  <PresentationFormat>On-screen Show (4:3)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Custom Design</vt:lpstr>
      <vt:lpstr>UNIDAD 5 – DINAMICA DEL CUERPO RÍGIDO </vt:lpstr>
      <vt:lpstr>UNIDAD 5 - DINAMICA DEL CUERPO RÍGIDO Ecuaciones generales de la dinámica del sólido rígido</vt:lpstr>
      <vt:lpstr>UNIDAD 5 - DINAMICA DEL CUERPO RÍGIDO Momento angular del cuerpo rígido</vt:lpstr>
      <vt:lpstr>UNIDAD 5 - DINAMICA DEL CUERPO RÍGIDO Conservación del momento angular</vt:lpstr>
      <vt:lpstr>UNIDAD 5 - DINAMICA DEL CUERPO RÍGIDO Momento de inercia de un rígido con respecto a un eje</vt:lpstr>
      <vt:lpstr>UNIDAD 5 - DINAMICA DEL CUERPO RÍGIDO Fórmulas de momento de inercia</vt:lpstr>
      <vt:lpstr>UNIDAD 5 - DINAMICA DEL CUERPO RÍGIDO Fórmulas de momento de inercia</vt:lpstr>
      <vt:lpstr>UNIDAD 5 - DINAMICA DEL CUERPO RÍGIDO Fórmulas de momento de inercia</vt:lpstr>
      <vt:lpstr>UNIDAD 5 - DINAMICA DEL CUERPO RÍGIDO Teorema de Steiner</vt:lpstr>
      <vt:lpstr>UNIDAD 5 - DINAMICA DEL CUERPO RÍGIDO Precesión</vt:lpstr>
      <vt:lpstr>UNIDAD 5 - DINAMICA DEL CUERPO RÍGIDO Energía cinética de rotaciónular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Otheguy, Fabricio</dc:creator>
  <cp:lastModifiedBy>Otheguy, Fabricio</cp:lastModifiedBy>
  <cp:revision>80</cp:revision>
  <dcterms:created xsi:type="dcterms:W3CDTF">2014-03-14T17:59:02Z</dcterms:created>
  <dcterms:modified xsi:type="dcterms:W3CDTF">2018-12-03T23:06:03Z</dcterms:modified>
</cp:coreProperties>
</file>