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notesMasterIdLst>
    <p:notesMasterId r:id="rId11"/>
  </p:notesMasterIdLst>
  <p:sldIdLst>
    <p:sldId id="277" r:id="rId3"/>
    <p:sldId id="259" r:id="rId4"/>
    <p:sldId id="266" r:id="rId5"/>
    <p:sldId id="267" r:id="rId6"/>
    <p:sldId id="270" r:id="rId7"/>
    <p:sldId id="274" r:id="rId8"/>
    <p:sldId id="275" r:id="rId9"/>
    <p:sldId id="27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434" autoAdjust="0"/>
  </p:normalViewPr>
  <p:slideViewPr>
    <p:cSldViewPr>
      <p:cViewPr varScale="1">
        <p:scale>
          <a:sx n="55" d="100"/>
          <a:sy n="55" d="100"/>
        </p:scale>
        <p:origin x="153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3D28D-9FEC-4002-924D-E4E045E8E193}" type="datetimeFigureOut">
              <a:rPr lang="es-ES" smtClean="0"/>
              <a:t>21/10/2019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6C298-D119-4C20-9DDE-7B5925B388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504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C298-D119-4C20-9DDE-7B5925B38854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4608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AR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- El primer paso para resolver un sistema de fuerzas concurrentes consiste en adoptar un sistema de referencia con dos ejes cartesianos con origen en el punto material.</a:t>
                </a:r>
              </a:p>
              <a:p>
                <a:r>
                  <a:rPr lang="es-AR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- En un segundo pasa se proyecta cada una de las fuerzas del sistema, sobre cada uno de los ejes cartesianos, planteando para cada fuerza: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2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s-AR" sz="1200" i="1">
                            <a:latin typeface="Cambria Math"/>
                          </a:rPr>
                          <m:t>𝑖</m:t>
                        </m:r>
                        <m:r>
                          <a:rPr lang="es-AR" sz="1200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s-AR" sz="12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A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200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s-AR" sz="1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s-AR" sz="1200" b="0" i="1" smtClean="0">
                        <a:latin typeface="Cambria Math"/>
                      </a:rPr>
                      <m:t>∗</m:t>
                    </m:r>
                    <m:func>
                      <m:funcPr>
                        <m:ctrlPr>
                          <a:rPr lang="es-A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AR" sz="12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s-A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1200" b="0" i="1" smtClean="0">
                                <a:latin typeface="Cambria Math"/>
                                <a:ea typeface="Cambria Math"/>
                              </a:rPr>
                              <m:t>∅</m:t>
                            </m:r>
                          </m:e>
                          <m:sub>
                            <m:r>
                              <a:rPr lang="es-AR" sz="12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es-AR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2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s-AR" sz="1200" i="1">
                            <a:latin typeface="Cambria Math"/>
                          </a:rPr>
                          <m:t>𝑖</m:t>
                        </m:r>
                        <m:r>
                          <a:rPr lang="es-AR" sz="1200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s-AR" sz="12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A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200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s-AR" sz="1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s-AR" sz="1200" b="0" i="1" smtClean="0">
                        <a:latin typeface="Cambria Math"/>
                      </a:rPr>
                      <m:t>∗</m:t>
                    </m:r>
                    <m:func>
                      <m:funcPr>
                        <m:ctrlPr>
                          <a:rPr lang="es-A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AR" sz="1200" b="0" i="0" smtClean="0">
                            <a:latin typeface="Cambria Math"/>
                          </a:rPr>
                          <m:t>sen</m:t>
                        </m:r>
                      </m:fName>
                      <m:e>
                        <m:sSub>
                          <m:sSubPr>
                            <m:ctrlPr>
                              <a:rPr lang="es-A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1200" b="0" i="1" smtClean="0">
                                <a:latin typeface="Cambria Math"/>
                                <a:ea typeface="Cambria Math"/>
                              </a:rPr>
                              <m:t>∅</m:t>
                            </m:r>
                          </m:e>
                          <m:sub>
                            <m:r>
                              <a:rPr lang="es-AR" sz="12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s-AR" sz="1200" b="0" i="0" u="none" strike="noStrike" kern="120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r>
                  <a:rPr lang="es-AR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- En un tercer paso se calculan las componentes de la fuerza resultante, haciendo: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ES" sz="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es-ES" sz="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800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s-AR" sz="8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s-AR" sz="800" b="0" i="1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  <m:r>
                          <a:rPr lang="es-AR" sz="8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s-AR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9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AR" sz="900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e>
                    </m:nary>
                  </m:oMath>
                </a14:m>
                <a:r>
                  <a:rPr lang="es-AR" sz="1200" dirty="0"/>
                  <a:t>		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ES" sz="1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es-E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1200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s-AR" sz="12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s-AR" sz="1200" b="0" i="1" smtClean="0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  <m:r>
                          <a:rPr lang="es-AR" sz="12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s-A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12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AR" sz="1200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e>
                    </m:nary>
                  </m:oMath>
                </a14:m>
                <a:endParaRPr lang="es-ES" i="0" dirty="0"/>
              </a:p>
              <a:p>
                <a:r>
                  <a:rPr lang="es-ES" i="0" dirty="0"/>
                  <a:t>- </a:t>
                </a:r>
                <a:r>
                  <a:rPr lang="es-AR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Si el sistema estuviera equilibrado, tales sumatorias resultarían nulas; caso contrario, pasamos al próximo paso.</a:t>
                </a:r>
                <a:endParaRPr lang="es-ES" i="0" dirty="0"/>
              </a:p>
              <a:p>
                <a:endParaRPr lang="es-ES" i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Para</a:t>
                </a:r>
                <a:r>
                  <a:rPr lang="es-ES" baseline="0" dirty="0" smtClean="0"/>
                  <a:t> el cálculo de otras ecuaciones haremos: </a:t>
                </a:r>
              </a:p>
              <a:p>
                <a:r>
                  <a:rPr lang="es-ES" baseline="0" dirty="0" smtClean="0"/>
                  <a:t> - Calcular el área debajo de la recta del segundo gráfico </a:t>
                </a:r>
                <a:r>
                  <a:rPr lang="es-ES" i="0" baseline="0" smtClean="0">
                    <a:latin typeface="Cambria Math"/>
                    <a:ea typeface="Cambria Math"/>
                  </a:rPr>
                  <a:t>∆_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x=X−X_o=(V_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o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+V_1)/2∗(t_1−t_0 )   →X=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X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o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+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(V_o+V_1)/2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∗t</a:t>
                </a:r>
                <a:endParaRPr lang="es-ES" i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ES" dirty="0" smtClean="0"/>
                  <a:t> - Elevamos al cuadrado la ecuación de velocidad  </a:t>
                </a:r>
                <a:r>
                  <a:rPr lang="es-AR" sz="1200" b="0" i="0" smtClean="0">
                    <a:latin typeface="Cambria Math"/>
                  </a:rPr>
                  <a:t>V^2</a:t>
                </a:r>
                <a:r>
                  <a:rPr lang="es-AR" sz="1200" i="0">
                    <a:latin typeface="Cambria Math"/>
                  </a:rPr>
                  <a:t>=</a:t>
                </a:r>
                <a:r>
                  <a:rPr lang="es-AR" sz="1200" i="0" smtClean="0">
                    <a:latin typeface="Cambria Math"/>
                  </a:rPr>
                  <a:t>〖</a:t>
                </a:r>
                <a:r>
                  <a:rPr lang="es-AR" sz="1200" b="0" i="0" smtClean="0">
                    <a:latin typeface="Cambria Math"/>
                  </a:rPr>
                  <a:t>(</a:t>
                </a:r>
                <a:r>
                  <a:rPr lang="es-AR" sz="1200" b="0" i="0" smtClean="0">
                    <a:latin typeface="Cambria Math"/>
                  </a:rPr>
                  <a:t>V</a:t>
                </a:r>
                <a:r>
                  <a:rPr lang="es-AR" sz="1200" b="0" i="0" smtClean="0">
                    <a:latin typeface="Cambria Math"/>
                  </a:rPr>
                  <a:t>_</a:t>
                </a:r>
                <a:r>
                  <a:rPr lang="es-AR" sz="1200" i="0">
                    <a:latin typeface="Cambria Math"/>
                  </a:rPr>
                  <a:t>o+</a:t>
                </a:r>
                <a:r>
                  <a:rPr lang="es-AR" sz="1200" b="0" i="0" smtClean="0">
                    <a:latin typeface="Cambria Math"/>
                  </a:rPr>
                  <a:t>a</a:t>
                </a:r>
                <a:r>
                  <a:rPr lang="es-AR" sz="1200" i="0">
                    <a:latin typeface="Cambria Math"/>
                  </a:rPr>
                  <a:t>∗t</a:t>
                </a:r>
                <a:r>
                  <a:rPr lang="es-AR" sz="1200" b="0" i="0" smtClean="0">
                    <a:latin typeface="Cambria Math"/>
                  </a:rPr>
                  <a:t>)〗^2=〖</a:t>
                </a:r>
                <a:r>
                  <a:rPr lang="es-AR" sz="1200" b="0" i="0" smtClean="0">
                    <a:latin typeface="Cambria Math"/>
                  </a:rPr>
                  <a:t>V</a:t>
                </a:r>
                <a:r>
                  <a:rPr lang="es-AR" sz="1200" b="0" i="0" smtClean="0">
                    <a:latin typeface="Cambria Math"/>
                  </a:rPr>
                  <a:t>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〗^2</a:t>
                </a:r>
                <a:r>
                  <a:rPr lang="es-AR" sz="1200" i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2∗</a:t>
                </a:r>
                <a:r>
                  <a:rPr lang="es-AR" sz="1200" b="0" i="0" smtClean="0">
                    <a:latin typeface="Cambria Math"/>
                  </a:rPr>
                  <a:t>V</a:t>
                </a:r>
                <a:r>
                  <a:rPr lang="es-AR" sz="1200" b="0" i="0" smtClean="0">
                    <a:latin typeface="Cambria Math"/>
                  </a:rPr>
                  <a:t>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∗</a:t>
                </a:r>
                <a:r>
                  <a:rPr lang="es-AR" sz="1200" b="0" i="0" smtClean="0">
                    <a:latin typeface="Cambria Math"/>
                  </a:rPr>
                  <a:t>a</a:t>
                </a:r>
                <a:r>
                  <a:rPr lang="es-AR" sz="1200" i="0">
                    <a:latin typeface="Cambria Math"/>
                  </a:rPr>
                  <a:t>∗t</a:t>
                </a:r>
                <a:r>
                  <a:rPr lang="es-AR" sz="1200" b="0" i="0" smtClean="0">
                    <a:latin typeface="Cambria Math"/>
                  </a:rPr>
                  <a:t>+a^2∗t^2</a:t>
                </a:r>
                <a:r>
                  <a:rPr lang="es-ES" i="0" dirty="0" smtClean="0"/>
                  <a:t>=</a:t>
                </a:r>
                <a:r>
                  <a:rPr lang="es-AR" sz="1200" b="0" i="0" smtClean="0">
                    <a:latin typeface="Cambria Math"/>
                  </a:rPr>
                  <a:t>〖</a:t>
                </a:r>
                <a:r>
                  <a:rPr lang="es-AR" sz="1200" b="0" i="0" smtClean="0">
                    <a:latin typeface="Cambria Math"/>
                  </a:rPr>
                  <a:t>V_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〗^</a:t>
                </a:r>
                <a:r>
                  <a:rPr lang="es-AR" sz="1200" b="0" i="0" smtClean="0">
                    <a:latin typeface="Cambria Math"/>
                  </a:rPr>
                  <a:t>2</a:t>
                </a:r>
                <a:r>
                  <a:rPr lang="es-AR" sz="1200" i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2∗</a:t>
                </a:r>
                <a:r>
                  <a:rPr lang="es-AR" sz="1200" b="0" i="0" smtClean="0">
                    <a:latin typeface="Cambria Math"/>
                  </a:rPr>
                  <a:t>a∗(</a:t>
                </a:r>
                <a:r>
                  <a:rPr lang="es-AR" sz="1200" b="0" i="0" smtClean="0">
                    <a:latin typeface="Cambria Math"/>
                  </a:rPr>
                  <a:t>V_</a:t>
                </a:r>
                <a:r>
                  <a:rPr lang="es-AR" sz="1200" i="0">
                    <a:latin typeface="Cambria Math"/>
                  </a:rPr>
                  <a:t>o∗t</a:t>
                </a:r>
                <a:r>
                  <a:rPr lang="es-AR" sz="1200" b="0" i="0" smtClean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1/2</a:t>
                </a:r>
                <a:r>
                  <a:rPr lang="es-AR" sz="1200" b="0" i="0" smtClean="0">
                    <a:latin typeface="Cambria Math"/>
                  </a:rPr>
                  <a:t>∗</a:t>
                </a:r>
                <a:r>
                  <a:rPr lang="es-AR" sz="1200" b="0" i="0" smtClean="0">
                    <a:latin typeface="Cambria Math"/>
                  </a:rPr>
                  <a:t>a∗</a:t>
                </a:r>
                <a:r>
                  <a:rPr lang="es-AR" sz="1200" b="0" i="0" smtClean="0">
                    <a:latin typeface="Cambria Math"/>
                  </a:rPr>
                  <a:t>t^2</a:t>
                </a:r>
                <a:r>
                  <a:rPr lang="es-AR" sz="1200" b="0" i="0" smtClean="0">
                    <a:latin typeface="Cambria Math"/>
                  </a:rPr>
                  <a:t> )=〖</a:t>
                </a:r>
                <a:r>
                  <a:rPr lang="es-AR" sz="1200" b="0" i="0" smtClean="0">
                    <a:latin typeface="Cambria Math"/>
                  </a:rPr>
                  <a:t>V_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〗^</a:t>
                </a:r>
                <a:r>
                  <a:rPr lang="es-AR" sz="1200" b="0" i="0" smtClean="0">
                    <a:latin typeface="Cambria Math"/>
                  </a:rPr>
                  <a:t>2</a:t>
                </a:r>
                <a:r>
                  <a:rPr lang="es-AR" sz="1200" i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2∗a∗</a:t>
                </a:r>
                <a:r>
                  <a:rPr lang="es-ES" i="0" baseline="0" smtClean="0">
                    <a:latin typeface="Cambria Math"/>
                    <a:ea typeface="Cambria Math"/>
                  </a:rPr>
                  <a:t>∆</a:t>
                </a:r>
                <a:r>
                  <a:rPr lang="es-ES" i="0" baseline="0" smtClean="0">
                    <a:latin typeface="Cambria Math"/>
                    <a:ea typeface="Cambria Math"/>
                  </a:rPr>
                  <a:t>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x</a:t>
                </a:r>
                <a:endParaRPr lang="es-ES" i="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C298-D119-4C20-9DDE-7B5925B38854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388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AR" sz="1200" dirty="0"/>
                  <a:t>Debemos abandonar la hipótesis del punto material usada en el caso anterior. Ahora el cuerpo es extenso, y formularemos para él otra hipótesis: la del cuerpo rígido.</a:t>
                </a:r>
              </a:p>
              <a:p>
                <a:endParaRPr lang="es-ES" i="0" dirty="0"/>
              </a:p>
              <a:p>
                <a:r>
                  <a:rPr lang="es-AR" sz="1200" dirty="0"/>
                  <a:t>La </a:t>
                </a:r>
                <a:r>
                  <a:rPr lang="es-AR" sz="1200" dirty="0" err="1"/>
                  <a:t>cupla</a:t>
                </a:r>
                <a:r>
                  <a:rPr lang="es-AR" sz="1200" dirty="0"/>
                  <a:t> es un ejemplo de un sistema de fuerzas no concurrentes</a:t>
                </a:r>
                <a:endParaRPr lang="es-ES" i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Para</a:t>
                </a:r>
                <a:r>
                  <a:rPr lang="es-ES" baseline="0" dirty="0" smtClean="0"/>
                  <a:t> el cálculo de otras ecuaciones haremos: </a:t>
                </a:r>
              </a:p>
              <a:p>
                <a:r>
                  <a:rPr lang="es-ES" baseline="0" dirty="0" smtClean="0"/>
                  <a:t> - Calcular el área debajo de la recta del segundo gráfico </a:t>
                </a:r>
                <a:r>
                  <a:rPr lang="es-ES" i="0" baseline="0" smtClean="0">
                    <a:latin typeface="Cambria Math"/>
                    <a:ea typeface="Cambria Math"/>
                  </a:rPr>
                  <a:t>∆_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x=X−X_o=(V_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o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+V_1)/2∗(t_1−t_0 )   →X=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X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o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+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(V_o+V_1)/2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∗t</a:t>
                </a:r>
                <a:endParaRPr lang="es-ES" i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ES" dirty="0" smtClean="0"/>
                  <a:t> - Elevamos al cuadrado la ecuación de velocidad  </a:t>
                </a:r>
                <a:r>
                  <a:rPr lang="es-AR" sz="1200" b="0" i="0" smtClean="0">
                    <a:latin typeface="Cambria Math"/>
                  </a:rPr>
                  <a:t>V^2</a:t>
                </a:r>
                <a:r>
                  <a:rPr lang="es-AR" sz="1200" i="0">
                    <a:latin typeface="Cambria Math"/>
                  </a:rPr>
                  <a:t>=</a:t>
                </a:r>
                <a:r>
                  <a:rPr lang="es-AR" sz="1200" i="0" smtClean="0">
                    <a:latin typeface="Cambria Math"/>
                  </a:rPr>
                  <a:t>〖</a:t>
                </a:r>
                <a:r>
                  <a:rPr lang="es-AR" sz="1200" b="0" i="0" smtClean="0">
                    <a:latin typeface="Cambria Math"/>
                  </a:rPr>
                  <a:t>(</a:t>
                </a:r>
                <a:r>
                  <a:rPr lang="es-AR" sz="1200" b="0" i="0" smtClean="0">
                    <a:latin typeface="Cambria Math"/>
                  </a:rPr>
                  <a:t>V</a:t>
                </a:r>
                <a:r>
                  <a:rPr lang="es-AR" sz="1200" b="0" i="0" smtClean="0">
                    <a:latin typeface="Cambria Math"/>
                  </a:rPr>
                  <a:t>_</a:t>
                </a:r>
                <a:r>
                  <a:rPr lang="es-AR" sz="1200" i="0">
                    <a:latin typeface="Cambria Math"/>
                  </a:rPr>
                  <a:t>o+</a:t>
                </a:r>
                <a:r>
                  <a:rPr lang="es-AR" sz="1200" b="0" i="0" smtClean="0">
                    <a:latin typeface="Cambria Math"/>
                  </a:rPr>
                  <a:t>a</a:t>
                </a:r>
                <a:r>
                  <a:rPr lang="es-AR" sz="1200" i="0">
                    <a:latin typeface="Cambria Math"/>
                  </a:rPr>
                  <a:t>∗t</a:t>
                </a:r>
                <a:r>
                  <a:rPr lang="es-AR" sz="1200" b="0" i="0" smtClean="0">
                    <a:latin typeface="Cambria Math"/>
                  </a:rPr>
                  <a:t>)〗^2=〖</a:t>
                </a:r>
                <a:r>
                  <a:rPr lang="es-AR" sz="1200" b="0" i="0" smtClean="0">
                    <a:latin typeface="Cambria Math"/>
                  </a:rPr>
                  <a:t>V</a:t>
                </a:r>
                <a:r>
                  <a:rPr lang="es-AR" sz="1200" b="0" i="0" smtClean="0">
                    <a:latin typeface="Cambria Math"/>
                  </a:rPr>
                  <a:t>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〗^2</a:t>
                </a:r>
                <a:r>
                  <a:rPr lang="es-AR" sz="1200" i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2∗</a:t>
                </a:r>
                <a:r>
                  <a:rPr lang="es-AR" sz="1200" b="0" i="0" smtClean="0">
                    <a:latin typeface="Cambria Math"/>
                  </a:rPr>
                  <a:t>V</a:t>
                </a:r>
                <a:r>
                  <a:rPr lang="es-AR" sz="1200" b="0" i="0" smtClean="0">
                    <a:latin typeface="Cambria Math"/>
                  </a:rPr>
                  <a:t>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∗</a:t>
                </a:r>
                <a:r>
                  <a:rPr lang="es-AR" sz="1200" b="0" i="0" smtClean="0">
                    <a:latin typeface="Cambria Math"/>
                  </a:rPr>
                  <a:t>a</a:t>
                </a:r>
                <a:r>
                  <a:rPr lang="es-AR" sz="1200" i="0">
                    <a:latin typeface="Cambria Math"/>
                  </a:rPr>
                  <a:t>∗t</a:t>
                </a:r>
                <a:r>
                  <a:rPr lang="es-AR" sz="1200" b="0" i="0" smtClean="0">
                    <a:latin typeface="Cambria Math"/>
                  </a:rPr>
                  <a:t>+a^2∗t^2</a:t>
                </a:r>
                <a:r>
                  <a:rPr lang="es-ES" i="0" dirty="0" smtClean="0"/>
                  <a:t>=</a:t>
                </a:r>
                <a:r>
                  <a:rPr lang="es-AR" sz="1200" b="0" i="0" smtClean="0">
                    <a:latin typeface="Cambria Math"/>
                  </a:rPr>
                  <a:t>〖</a:t>
                </a:r>
                <a:r>
                  <a:rPr lang="es-AR" sz="1200" b="0" i="0" smtClean="0">
                    <a:latin typeface="Cambria Math"/>
                  </a:rPr>
                  <a:t>V_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〗^</a:t>
                </a:r>
                <a:r>
                  <a:rPr lang="es-AR" sz="1200" b="0" i="0" smtClean="0">
                    <a:latin typeface="Cambria Math"/>
                  </a:rPr>
                  <a:t>2</a:t>
                </a:r>
                <a:r>
                  <a:rPr lang="es-AR" sz="1200" i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2∗</a:t>
                </a:r>
                <a:r>
                  <a:rPr lang="es-AR" sz="1200" b="0" i="0" smtClean="0">
                    <a:latin typeface="Cambria Math"/>
                  </a:rPr>
                  <a:t>a∗(</a:t>
                </a:r>
                <a:r>
                  <a:rPr lang="es-AR" sz="1200" b="0" i="0" smtClean="0">
                    <a:latin typeface="Cambria Math"/>
                  </a:rPr>
                  <a:t>V_</a:t>
                </a:r>
                <a:r>
                  <a:rPr lang="es-AR" sz="1200" i="0">
                    <a:latin typeface="Cambria Math"/>
                  </a:rPr>
                  <a:t>o∗t</a:t>
                </a:r>
                <a:r>
                  <a:rPr lang="es-AR" sz="1200" b="0" i="0" smtClean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1/2</a:t>
                </a:r>
                <a:r>
                  <a:rPr lang="es-AR" sz="1200" b="0" i="0" smtClean="0">
                    <a:latin typeface="Cambria Math"/>
                  </a:rPr>
                  <a:t>∗</a:t>
                </a:r>
                <a:r>
                  <a:rPr lang="es-AR" sz="1200" b="0" i="0" smtClean="0">
                    <a:latin typeface="Cambria Math"/>
                  </a:rPr>
                  <a:t>a∗</a:t>
                </a:r>
                <a:r>
                  <a:rPr lang="es-AR" sz="1200" b="0" i="0" smtClean="0">
                    <a:latin typeface="Cambria Math"/>
                  </a:rPr>
                  <a:t>t^2</a:t>
                </a:r>
                <a:r>
                  <a:rPr lang="es-AR" sz="1200" b="0" i="0" smtClean="0">
                    <a:latin typeface="Cambria Math"/>
                  </a:rPr>
                  <a:t> )=〖</a:t>
                </a:r>
                <a:r>
                  <a:rPr lang="es-AR" sz="1200" b="0" i="0" smtClean="0">
                    <a:latin typeface="Cambria Math"/>
                  </a:rPr>
                  <a:t>V_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〗^</a:t>
                </a:r>
                <a:r>
                  <a:rPr lang="es-AR" sz="1200" b="0" i="0" smtClean="0">
                    <a:latin typeface="Cambria Math"/>
                  </a:rPr>
                  <a:t>2</a:t>
                </a:r>
                <a:r>
                  <a:rPr lang="es-AR" sz="1200" i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2∗a∗</a:t>
                </a:r>
                <a:r>
                  <a:rPr lang="es-ES" i="0" baseline="0" smtClean="0">
                    <a:latin typeface="Cambria Math"/>
                    <a:ea typeface="Cambria Math"/>
                  </a:rPr>
                  <a:t>∆</a:t>
                </a:r>
                <a:r>
                  <a:rPr lang="es-ES" i="0" baseline="0" smtClean="0">
                    <a:latin typeface="Cambria Math"/>
                    <a:ea typeface="Cambria Math"/>
                  </a:rPr>
                  <a:t>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x</a:t>
                </a:r>
                <a:endParaRPr lang="es-ES" i="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C298-D119-4C20-9DDE-7B5925B38854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38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AR" dirty="0"/>
                  <a:t> </a:t>
                </a:r>
                <a:r>
                  <a:rPr lang="es-AR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El concepto de grado de libertad puede darse también de otra manera, relacionándolo con cada uno de los movimientos elementales que puede hacer el punto material, la chapa o el cuerpo. Y los movimientos elementales son las rotaciones y las traslaciones. Así, un cuerpo en el espacio, tiene 6 grados de libertad, porque puede hacer 3 traslaciones (una en la dirección de cada eje cartesiano) y 3 rotaciones (también una en torno de cada eje cartesiano).</a:t>
                </a:r>
                <a:endParaRPr lang="es-ES" i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Para</a:t>
                </a:r>
                <a:r>
                  <a:rPr lang="es-ES" baseline="0" dirty="0" smtClean="0"/>
                  <a:t> el cálculo de otras ecuaciones haremos: </a:t>
                </a:r>
              </a:p>
              <a:p>
                <a:r>
                  <a:rPr lang="es-ES" baseline="0" dirty="0" smtClean="0"/>
                  <a:t> - Calcular el área debajo de la recta del segundo gráfico </a:t>
                </a:r>
                <a:r>
                  <a:rPr lang="es-ES" i="0" baseline="0" smtClean="0">
                    <a:latin typeface="Cambria Math"/>
                    <a:ea typeface="Cambria Math"/>
                  </a:rPr>
                  <a:t>∆_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x=X−X_o=(V_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o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+V_1)/2∗(t_1−t_0 )   →X=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X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o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+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(V_o+V_1)/2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∗t</a:t>
                </a:r>
                <a:endParaRPr lang="es-ES" i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ES" dirty="0" smtClean="0"/>
                  <a:t> - Elevamos al cuadrado la ecuación de velocidad  </a:t>
                </a:r>
                <a:r>
                  <a:rPr lang="es-AR" sz="1200" b="0" i="0" smtClean="0">
                    <a:latin typeface="Cambria Math"/>
                  </a:rPr>
                  <a:t>V^2</a:t>
                </a:r>
                <a:r>
                  <a:rPr lang="es-AR" sz="1200" i="0">
                    <a:latin typeface="Cambria Math"/>
                  </a:rPr>
                  <a:t>=</a:t>
                </a:r>
                <a:r>
                  <a:rPr lang="es-AR" sz="1200" i="0" smtClean="0">
                    <a:latin typeface="Cambria Math"/>
                  </a:rPr>
                  <a:t>〖</a:t>
                </a:r>
                <a:r>
                  <a:rPr lang="es-AR" sz="1200" b="0" i="0" smtClean="0">
                    <a:latin typeface="Cambria Math"/>
                  </a:rPr>
                  <a:t>(</a:t>
                </a:r>
                <a:r>
                  <a:rPr lang="es-AR" sz="1200" b="0" i="0" smtClean="0">
                    <a:latin typeface="Cambria Math"/>
                  </a:rPr>
                  <a:t>V</a:t>
                </a:r>
                <a:r>
                  <a:rPr lang="es-AR" sz="1200" b="0" i="0" smtClean="0">
                    <a:latin typeface="Cambria Math"/>
                  </a:rPr>
                  <a:t>_</a:t>
                </a:r>
                <a:r>
                  <a:rPr lang="es-AR" sz="1200" i="0">
                    <a:latin typeface="Cambria Math"/>
                  </a:rPr>
                  <a:t>o+</a:t>
                </a:r>
                <a:r>
                  <a:rPr lang="es-AR" sz="1200" b="0" i="0" smtClean="0">
                    <a:latin typeface="Cambria Math"/>
                  </a:rPr>
                  <a:t>a</a:t>
                </a:r>
                <a:r>
                  <a:rPr lang="es-AR" sz="1200" i="0">
                    <a:latin typeface="Cambria Math"/>
                  </a:rPr>
                  <a:t>∗t</a:t>
                </a:r>
                <a:r>
                  <a:rPr lang="es-AR" sz="1200" b="0" i="0" smtClean="0">
                    <a:latin typeface="Cambria Math"/>
                  </a:rPr>
                  <a:t>)〗^2=〖</a:t>
                </a:r>
                <a:r>
                  <a:rPr lang="es-AR" sz="1200" b="0" i="0" smtClean="0">
                    <a:latin typeface="Cambria Math"/>
                  </a:rPr>
                  <a:t>V</a:t>
                </a:r>
                <a:r>
                  <a:rPr lang="es-AR" sz="1200" b="0" i="0" smtClean="0">
                    <a:latin typeface="Cambria Math"/>
                  </a:rPr>
                  <a:t>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〗^2</a:t>
                </a:r>
                <a:r>
                  <a:rPr lang="es-AR" sz="1200" i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2∗</a:t>
                </a:r>
                <a:r>
                  <a:rPr lang="es-AR" sz="1200" b="0" i="0" smtClean="0">
                    <a:latin typeface="Cambria Math"/>
                  </a:rPr>
                  <a:t>V</a:t>
                </a:r>
                <a:r>
                  <a:rPr lang="es-AR" sz="1200" b="0" i="0" smtClean="0">
                    <a:latin typeface="Cambria Math"/>
                  </a:rPr>
                  <a:t>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∗</a:t>
                </a:r>
                <a:r>
                  <a:rPr lang="es-AR" sz="1200" b="0" i="0" smtClean="0">
                    <a:latin typeface="Cambria Math"/>
                  </a:rPr>
                  <a:t>a</a:t>
                </a:r>
                <a:r>
                  <a:rPr lang="es-AR" sz="1200" i="0">
                    <a:latin typeface="Cambria Math"/>
                  </a:rPr>
                  <a:t>∗t</a:t>
                </a:r>
                <a:r>
                  <a:rPr lang="es-AR" sz="1200" b="0" i="0" smtClean="0">
                    <a:latin typeface="Cambria Math"/>
                  </a:rPr>
                  <a:t>+a^2∗t^2</a:t>
                </a:r>
                <a:r>
                  <a:rPr lang="es-ES" i="0" dirty="0" smtClean="0"/>
                  <a:t>=</a:t>
                </a:r>
                <a:r>
                  <a:rPr lang="es-AR" sz="1200" b="0" i="0" smtClean="0">
                    <a:latin typeface="Cambria Math"/>
                  </a:rPr>
                  <a:t>〖</a:t>
                </a:r>
                <a:r>
                  <a:rPr lang="es-AR" sz="1200" b="0" i="0" smtClean="0">
                    <a:latin typeface="Cambria Math"/>
                  </a:rPr>
                  <a:t>V_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〗^</a:t>
                </a:r>
                <a:r>
                  <a:rPr lang="es-AR" sz="1200" b="0" i="0" smtClean="0">
                    <a:latin typeface="Cambria Math"/>
                  </a:rPr>
                  <a:t>2</a:t>
                </a:r>
                <a:r>
                  <a:rPr lang="es-AR" sz="1200" i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2∗</a:t>
                </a:r>
                <a:r>
                  <a:rPr lang="es-AR" sz="1200" b="0" i="0" smtClean="0">
                    <a:latin typeface="Cambria Math"/>
                  </a:rPr>
                  <a:t>a∗(</a:t>
                </a:r>
                <a:r>
                  <a:rPr lang="es-AR" sz="1200" b="0" i="0" smtClean="0">
                    <a:latin typeface="Cambria Math"/>
                  </a:rPr>
                  <a:t>V_</a:t>
                </a:r>
                <a:r>
                  <a:rPr lang="es-AR" sz="1200" i="0">
                    <a:latin typeface="Cambria Math"/>
                  </a:rPr>
                  <a:t>o∗t</a:t>
                </a:r>
                <a:r>
                  <a:rPr lang="es-AR" sz="1200" b="0" i="0" smtClean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1/2</a:t>
                </a:r>
                <a:r>
                  <a:rPr lang="es-AR" sz="1200" b="0" i="0" smtClean="0">
                    <a:latin typeface="Cambria Math"/>
                  </a:rPr>
                  <a:t>∗</a:t>
                </a:r>
                <a:r>
                  <a:rPr lang="es-AR" sz="1200" b="0" i="0" smtClean="0">
                    <a:latin typeface="Cambria Math"/>
                  </a:rPr>
                  <a:t>a∗</a:t>
                </a:r>
                <a:r>
                  <a:rPr lang="es-AR" sz="1200" b="0" i="0" smtClean="0">
                    <a:latin typeface="Cambria Math"/>
                  </a:rPr>
                  <a:t>t^2</a:t>
                </a:r>
                <a:r>
                  <a:rPr lang="es-AR" sz="1200" b="0" i="0" smtClean="0">
                    <a:latin typeface="Cambria Math"/>
                  </a:rPr>
                  <a:t> )=〖</a:t>
                </a:r>
                <a:r>
                  <a:rPr lang="es-AR" sz="1200" b="0" i="0" smtClean="0">
                    <a:latin typeface="Cambria Math"/>
                  </a:rPr>
                  <a:t>V_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〗^</a:t>
                </a:r>
                <a:r>
                  <a:rPr lang="es-AR" sz="1200" b="0" i="0" smtClean="0">
                    <a:latin typeface="Cambria Math"/>
                  </a:rPr>
                  <a:t>2</a:t>
                </a:r>
                <a:r>
                  <a:rPr lang="es-AR" sz="1200" i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2∗a∗</a:t>
                </a:r>
                <a:r>
                  <a:rPr lang="es-ES" i="0" baseline="0" smtClean="0">
                    <a:latin typeface="Cambria Math"/>
                    <a:ea typeface="Cambria Math"/>
                  </a:rPr>
                  <a:t>∆</a:t>
                </a:r>
                <a:r>
                  <a:rPr lang="es-ES" i="0" baseline="0" smtClean="0">
                    <a:latin typeface="Cambria Math"/>
                    <a:ea typeface="Cambria Math"/>
                  </a:rPr>
                  <a:t>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x</a:t>
                </a:r>
                <a:endParaRPr lang="es-ES" i="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C298-D119-4C20-9DDE-7B5925B38854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388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s-ES" i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Para</a:t>
                </a:r>
                <a:r>
                  <a:rPr lang="es-ES" baseline="0" dirty="0" smtClean="0"/>
                  <a:t> el cálculo de otras ecuaciones haremos: </a:t>
                </a:r>
              </a:p>
              <a:p>
                <a:r>
                  <a:rPr lang="es-ES" baseline="0" dirty="0" smtClean="0"/>
                  <a:t> - Calcular el área debajo de la recta del segundo gráfico </a:t>
                </a:r>
                <a:r>
                  <a:rPr lang="es-ES" i="0" baseline="0" smtClean="0">
                    <a:latin typeface="Cambria Math"/>
                    <a:ea typeface="Cambria Math"/>
                  </a:rPr>
                  <a:t>∆_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x=X−X_o=(V_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o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+V_1)/2∗(t_1−t_0 )   →X=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X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o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+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(V_o+V_1)/2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∗t</a:t>
                </a:r>
                <a:endParaRPr lang="es-ES" i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ES" dirty="0" smtClean="0"/>
                  <a:t> - Elevamos al cuadrado la ecuación de velocidad  </a:t>
                </a:r>
                <a:r>
                  <a:rPr lang="es-AR" sz="1200" b="0" i="0" smtClean="0">
                    <a:latin typeface="Cambria Math"/>
                  </a:rPr>
                  <a:t>V^2</a:t>
                </a:r>
                <a:r>
                  <a:rPr lang="es-AR" sz="1200" i="0">
                    <a:latin typeface="Cambria Math"/>
                  </a:rPr>
                  <a:t>=</a:t>
                </a:r>
                <a:r>
                  <a:rPr lang="es-AR" sz="1200" i="0" smtClean="0">
                    <a:latin typeface="Cambria Math"/>
                  </a:rPr>
                  <a:t>〖</a:t>
                </a:r>
                <a:r>
                  <a:rPr lang="es-AR" sz="1200" b="0" i="0" smtClean="0">
                    <a:latin typeface="Cambria Math"/>
                  </a:rPr>
                  <a:t>(</a:t>
                </a:r>
                <a:r>
                  <a:rPr lang="es-AR" sz="1200" b="0" i="0" smtClean="0">
                    <a:latin typeface="Cambria Math"/>
                  </a:rPr>
                  <a:t>V</a:t>
                </a:r>
                <a:r>
                  <a:rPr lang="es-AR" sz="1200" b="0" i="0" smtClean="0">
                    <a:latin typeface="Cambria Math"/>
                  </a:rPr>
                  <a:t>_</a:t>
                </a:r>
                <a:r>
                  <a:rPr lang="es-AR" sz="1200" i="0">
                    <a:latin typeface="Cambria Math"/>
                  </a:rPr>
                  <a:t>o+</a:t>
                </a:r>
                <a:r>
                  <a:rPr lang="es-AR" sz="1200" b="0" i="0" smtClean="0">
                    <a:latin typeface="Cambria Math"/>
                  </a:rPr>
                  <a:t>a</a:t>
                </a:r>
                <a:r>
                  <a:rPr lang="es-AR" sz="1200" i="0">
                    <a:latin typeface="Cambria Math"/>
                  </a:rPr>
                  <a:t>∗t</a:t>
                </a:r>
                <a:r>
                  <a:rPr lang="es-AR" sz="1200" b="0" i="0" smtClean="0">
                    <a:latin typeface="Cambria Math"/>
                  </a:rPr>
                  <a:t>)〗^2=〖</a:t>
                </a:r>
                <a:r>
                  <a:rPr lang="es-AR" sz="1200" b="0" i="0" smtClean="0">
                    <a:latin typeface="Cambria Math"/>
                  </a:rPr>
                  <a:t>V</a:t>
                </a:r>
                <a:r>
                  <a:rPr lang="es-AR" sz="1200" b="0" i="0" smtClean="0">
                    <a:latin typeface="Cambria Math"/>
                  </a:rPr>
                  <a:t>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〗^2</a:t>
                </a:r>
                <a:r>
                  <a:rPr lang="es-AR" sz="1200" i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2∗</a:t>
                </a:r>
                <a:r>
                  <a:rPr lang="es-AR" sz="1200" b="0" i="0" smtClean="0">
                    <a:latin typeface="Cambria Math"/>
                  </a:rPr>
                  <a:t>V</a:t>
                </a:r>
                <a:r>
                  <a:rPr lang="es-AR" sz="1200" b="0" i="0" smtClean="0">
                    <a:latin typeface="Cambria Math"/>
                  </a:rPr>
                  <a:t>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∗</a:t>
                </a:r>
                <a:r>
                  <a:rPr lang="es-AR" sz="1200" b="0" i="0" smtClean="0">
                    <a:latin typeface="Cambria Math"/>
                  </a:rPr>
                  <a:t>a</a:t>
                </a:r>
                <a:r>
                  <a:rPr lang="es-AR" sz="1200" i="0">
                    <a:latin typeface="Cambria Math"/>
                  </a:rPr>
                  <a:t>∗t</a:t>
                </a:r>
                <a:r>
                  <a:rPr lang="es-AR" sz="1200" b="0" i="0" smtClean="0">
                    <a:latin typeface="Cambria Math"/>
                  </a:rPr>
                  <a:t>+a^2∗t^2</a:t>
                </a:r>
                <a:r>
                  <a:rPr lang="es-ES" i="0" dirty="0" smtClean="0"/>
                  <a:t>=</a:t>
                </a:r>
                <a:r>
                  <a:rPr lang="es-AR" sz="1200" b="0" i="0" smtClean="0">
                    <a:latin typeface="Cambria Math"/>
                  </a:rPr>
                  <a:t>〖</a:t>
                </a:r>
                <a:r>
                  <a:rPr lang="es-AR" sz="1200" b="0" i="0" smtClean="0">
                    <a:latin typeface="Cambria Math"/>
                  </a:rPr>
                  <a:t>V_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〗^</a:t>
                </a:r>
                <a:r>
                  <a:rPr lang="es-AR" sz="1200" b="0" i="0" smtClean="0">
                    <a:latin typeface="Cambria Math"/>
                  </a:rPr>
                  <a:t>2</a:t>
                </a:r>
                <a:r>
                  <a:rPr lang="es-AR" sz="1200" i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2∗</a:t>
                </a:r>
                <a:r>
                  <a:rPr lang="es-AR" sz="1200" b="0" i="0" smtClean="0">
                    <a:latin typeface="Cambria Math"/>
                  </a:rPr>
                  <a:t>a∗(</a:t>
                </a:r>
                <a:r>
                  <a:rPr lang="es-AR" sz="1200" b="0" i="0" smtClean="0">
                    <a:latin typeface="Cambria Math"/>
                  </a:rPr>
                  <a:t>V_</a:t>
                </a:r>
                <a:r>
                  <a:rPr lang="es-AR" sz="1200" i="0">
                    <a:latin typeface="Cambria Math"/>
                  </a:rPr>
                  <a:t>o∗t</a:t>
                </a:r>
                <a:r>
                  <a:rPr lang="es-AR" sz="1200" b="0" i="0" smtClean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1/2</a:t>
                </a:r>
                <a:r>
                  <a:rPr lang="es-AR" sz="1200" b="0" i="0" smtClean="0">
                    <a:latin typeface="Cambria Math"/>
                  </a:rPr>
                  <a:t>∗</a:t>
                </a:r>
                <a:r>
                  <a:rPr lang="es-AR" sz="1200" b="0" i="0" smtClean="0">
                    <a:latin typeface="Cambria Math"/>
                  </a:rPr>
                  <a:t>a∗</a:t>
                </a:r>
                <a:r>
                  <a:rPr lang="es-AR" sz="1200" b="0" i="0" smtClean="0">
                    <a:latin typeface="Cambria Math"/>
                  </a:rPr>
                  <a:t>t^2</a:t>
                </a:r>
                <a:r>
                  <a:rPr lang="es-AR" sz="1200" b="0" i="0" smtClean="0">
                    <a:latin typeface="Cambria Math"/>
                  </a:rPr>
                  <a:t> )=〖</a:t>
                </a:r>
                <a:r>
                  <a:rPr lang="es-AR" sz="1200" b="0" i="0" smtClean="0">
                    <a:latin typeface="Cambria Math"/>
                  </a:rPr>
                  <a:t>V_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〗^</a:t>
                </a:r>
                <a:r>
                  <a:rPr lang="es-AR" sz="1200" b="0" i="0" smtClean="0">
                    <a:latin typeface="Cambria Math"/>
                  </a:rPr>
                  <a:t>2</a:t>
                </a:r>
                <a:r>
                  <a:rPr lang="es-AR" sz="1200" i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2∗a∗</a:t>
                </a:r>
                <a:r>
                  <a:rPr lang="es-ES" i="0" baseline="0" smtClean="0">
                    <a:latin typeface="Cambria Math"/>
                    <a:ea typeface="Cambria Math"/>
                  </a:rPr>
                  <a:t>∆</a:t>
                </a:r>
                <a:r>
                  <a:rPr lang="es-ES" i="0" baseline="0" smtClean="0">
                    <a:latin typeface="Cambria Math"/>
                    <a:ea typeface="Cambria Math"/>
                  </a:rPr>
                  <a:t>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x</a:t>
                </a:r>
                <a:endParaRPr lang="es-ES" i="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C298-D119-4C20-9DDE-7B5925B38854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8048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s-ES" i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Para</a:t>
                </a:r>
                <a:r>
                  <a:rPr lang="es-ES" baseline="0" dirty="0" smtClean="0"/>
                  <a:t> el cálculo de otras ecuaciones haremos: </a:t>
                </a:r>
              </a:p>
              <a:p>
                <a:r>
                  <a:rPr lang="es-ES" baseline="0" dirty="0" smtClean="0"/>
                  <a:t> - Calcular el área debajo de la recta del segundo gráfico </a:t>
                </a:r>
                <a:r>
                  <a:rPr lang="es-ES" i="0" baseline="0" smtClean="0">
                    <a:latin typeface="Cambria Math"/>
                    <a:ea typeface="Cambria Math"/>
                  </a:rPr>
                  <a:t>∆_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x=X−X_o=(V_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o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+V_1)/2∗(t_1−t_0 )   →X=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X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o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+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(V_o+V_1)/2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∗t</a:t>
                </a:r>
                <a:endParaRPr lang="es-ES" i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ES" dirty="0" smtClean="0"/>
                  <a:t> - Elevamos al cuadrado la ecuación de velocidad  </a:t>
                </a:r>
                <a:r>
                  <a:rPr lang="es-AR" sz="1200" b="0" i="0" smtClean="0">
                    <a:latin typeface="Cambria Math"/>
                  </a:rPr>
                  <a:t>V^2</a:t>
                </a:r>
                <a:r>
                  <a:rPr lang="es-AR" sz="1200" i="0">
                    <a:latin typeface="Cambria Math"/>
                  </a:rPr>
                  <a:t>=</a:t>
                </a:r>
                <a:r>
                  <a:rPr lang="es-AR" sz="1200" i="0" smtClean="0">
                    <a:latin typeface="Cambria Math"/>
                  </a:rPr>
                  <a:t>〖</a:t>
                </a:r>
                <a:r>
                  <a:rPr lang="es-AR" sz="1200" b="0" i="0" smtClean="0">
                    <a:latin typeface="Cambria Math"/>
                  </a:rPr>
                  <a:t>(</a:t>
                </a:r>
                <a:r>
                  <a:rPr lang="es-AR" sz="1200" b="0" i="0" smtClean="0">
                    <a:latin typeface="Cambria Math"/>
                  </a:rPr>
                  <a:t>V</a:t>
                </a:r>
                <a:r>
                  <a:rPr lang="es-AR" sz="1200" b="0" i="0" smtClean="0">
                    <a:latin typeface="Cambria Math"/>
                  </a:rPr>
                  <a:t>_</a:t>
                </a:r>
                <a:r>
                  <a:rPr lang="es-AR" sz="1200" i="0">
                    <a:latin typeface="Cambria Math"/>
                  </a:rPr>
                  <a:t>o+</a:t>
                </a:r>
                <a:r>
                  <a:rPr lang="es-AR" sz="1200" b="0" i="0" smtClean="0">
                    <a:latin typeface="Cambria Math"/>
                  </a:rPr>
                  <a:t>a</a:t>
                </a:r>
                <a:r>
                  <a:rPr lang="es-AR" sz="1200" i="0">
                    <a:latin typeface="Cambria Math"/>
                  </a:rPr>
                  <a:t>∗t</a:t>
                </a:r>
                <a:r>
                  <a:rPr lang="es-AR" sz="1200" b="0" i="0" smtClean="0">
                    <a:latin typeface="Cambria Math"/>
                  </a:rPr>
                  <a:t>)〗^2=〖</a:t>
                </a:r>
                <a:r>
                  <a:rPr lang="es-AR" sz="1200" b="0" i="0" smtClean="0">
                    <a:latin typeface="Cambria Math"/>
                  </a:rPr>
                  <a:t>V</a:t>
                </a:r>
                <a:r>
                  <a:rPr lang="es-AR" sz="1200" b="0" i="0" smtClean="0">
                    <a:latin typeface="Cambria Math"/>
                  </a:rPr>
                  <a:t>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〗^2</a:t>
                </a:r>
                <a:r>
                  <a:rPr lang="es-AR" sz="1200" i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2∗</a:t>
                </a:r>
                <a:r>
                  <a:rPr lang="es-AR" sz="1200" b="0" i="0" smtClean="0">
                    <a:latin typeface="Cambria Math"/>
                  </a:rPr>
                  <a:t>V</a:t>
                </a:r>
                <a:r>
                  <a:rPr lang="es-AR" sz="1200" b="0" i="0" smtClean="0">
                    <a:latin typeface="Cambria Math"/>
                  </a:rPr>
                  <a:t>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∗</a:t>
                </a:r>
                <a:r>
                  <a:rPr lang="es-AR" sz="1200" b="0" i="0" smtClean="0">
                    <a:latin typeface="Cambria Math"/>
                  </a:rPr>
                  <a:t>a</a:t>
                </a:r>
                <a:r>
                  <a:rPr lang="es-AR" sz="1200" i="0">
                    <a:latin typeface="Cambria Math"/>
                  </a:rPr>
                  <a:t>∗t</a:t>
                </a:r>
                <a:r>
                  <a:rPr lang="es-AR" sz="1200" b="0" i="0" smtClean="0">
                    <a:latin typeface="Cambria Math"/>
                  </a:rPr>
                  <a:t>+a^2∗t^2</a:t>
                </a:r>
                <a:r>
                  <a:rPr lang="es-ES" i="0" dirty="0" smtClean="0"/>
                  <a:t>=</a:t>
                </a:r>
                <a:r>
                  <a:rPr lang="es-AR" sz="1200" b="0" i="0" smtClean="0">
                    <a:latin typeface="Cambria Math"/>
                  </a:rPr>
                  <a:t>〖</a:t>
                </a:r>
                <a:r>
                  <a:rPr lang="es-AR" sz="1200" b="0" i="0" smtClean="0">
                    <a:latin typeface="Cambria Math"/>
                  </a:rPr>
                  <a:t>V_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〗^</a:t>
                </a:r>
                <a:r>
                  <a:rPr lang="es-AR" sz="1200" b="0" i="0" smtClean="0">
                    <a:latin typeface="Cambria Math"/>
                  </a:rPr>
                  <a:t>2</a:t>
                </a:r>
                <a:r>
                  <a:rPr lang="es-AR" sz="1200" i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2∗</a:t>
                </a:r>
                <a:r>
                  <a:rPr lang="es-AR" sz="1200" b="0" i="0" smtClean="0">
                    <a:latin typeface="Cambria Math"/>
                  </a:rPr>
                  <a:t>a∗(</a:t>
                </a:r>
                <a:r>
                  <a:rPr lang="es-AR" sz="1200" b="0" i="0" smtClean="0">
                    <a:latin typeface="Cambria Math"/>
                  </a:rPr>
                  <a:t>V_</a:t>
                </a:r>
                <a:r>
                  <a:rPr lang="es-AR" sz="1200" i="0">
                    <a:latin typeface="Cambria Math"/>
                  </a:rPr>
                  <a:t>o∗t</a:t>
                </a:r>
                <a:r>
                  <a:rPr lang="es-AR" sz="1200" b="0" i="0" smtClean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1/2</a:t>
                </a:r>
                <a:r>
                  <a:rPr lang="es-AR" sz="1200" b="0" i="0" smtClean="0">
                    <a:latin typeface="Cambria Math"/>
                  </a:rPr>
                  <a:t>∗</a:t>
                </a:r>
                <a:r>
                  <a:rPr lang="es-AR" sz="1200" b="0" i="0" smtClean="0">
                    <a:latin typeface="Cambria Math"/>
                  </a:rPr>
                  <a:t>a∗</a:t>
                </a:r>
                <a:r>
                  <a:rPr lang="es-AR" sz="1200" b="0" i="0" smtClean="0">
                    <a:latin typeface="Cambria Math"/>
                  </a:rPr>
                  <a:t>t^2</a:t>
                </a:r>
                <a:r>
                  <a:rPr lang="es-AR" sz="1200" b="0" i="0" smtClean="0">
                    <a:latin typeface="Cambria Math"/>
                  </a:rPr>
                  <a:t> )=〖</a:t>
                </a:r>
                <a:r>
                  <a:rPr lang="es-AR" sz="1200" b="0" i="0" smtClean="0">
                    <a:latin typeface="Cambria Math"/>
                  </a:rPr>
                  <a:t>V_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〗^</a:t>
                </a:r>
                <a:r>
                  <a:rPr lang="es-AR" sz="1200" b="0" i="0" smtClean="0">
                    <a:latin typeface="Cambria Math"/>
                  </a:rPr>
                  <a:t>2</a:t>
                </a:r>
                <a:r>
                  <a:rPr lang="es-AR" sz="1200" i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2∗a∗</a:t>
                </a:r>
                <a:r>
                  <a:rPr lang="es-ES" i="0" baseline="0" smtClean="0">
                    <a:latin typeface="Cambria Math"/>
                    <a:ea typeface="Cambria Math"/>
                  </a:rPr>
                  <a:t>∆</a:t>
                </a:r>
                <a:r>
                  <a:rPr lang="es-ES" i="0" baseline="0" smtClean="0">
                    <a:latin typeface="Cambria Math"/>
                    <a:ea typeface="Cambria Math"/>
                  </a:rPr>
                  <a:t>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x</a:t>
                </a:r>
                <a:endParaRPr lang="es-ES" i="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C298-D119-4C20-9DDE-7B5925B38854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2963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s-ES" i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Para</a:t>
                </a:r>
                <a:r>
                  <a:rPr lang="es-ES" baseline="0" dirty="0" smtClean="0"/>
                  <a:t> el cálculo de otras ecuaciones haremos: </a:t>
                </a:r>
              </a:p>
              <a:p>
                <a:r>
                  <a:rPr lang="es-ES" baseline="0" dirty="0" smtClean="0"/>
                  <a:t> - Calcular el área debajo de la recta del segundo gráfico </a:t>
                </a:r>
                <a:r>
                  <a:rPr lang="es-ES" i="0" baseline="0" smtClean="0">
                    <a:latin typeface="Cambria Math"/>
                    <a:ea typeface="Cambria Math"/>
                  </a:rPr>
                  <a:t>∆_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x=X−X_o=(V_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o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+V_1)/2∗(t_1−t_0 )   →X=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X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o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+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(V_o+V_1)/2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∗t</a:t>
                </a:r>
                <a:endParaRPr lang="es-ES" i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ES" dirty="0" smtClean="0"/>
                  <a:t> - Elevamos al cuadrado la ecuación de velocidad  </a:t>
                </a:r>
                <a:r>
                  <a:rPr lang="es-AR" sz="1200" b="0" i="0" smtClean="0">
                    <a:latin typeface="Cambria Math"/>
                  </a:rPr>
                  <a:t>V^2</a:t>
                </a:r>
                <a:r>
                  <a:rPr lang="es-AR" sz="1200" i="0">
                    <a:latin typeface="Cambria Math"/>
                  </a:rPr>
                  <a:t>=</a:t>
                </a:r>
                <a:r>
                  <a:rPr lang="es-AR" sz="1200" i="0" smtClean="0">
                    <a:latin typeface="Cambria Math"/>
                  </a:rPr>
                  <a:t>〖</a:t>
                </a:r>
                <a:r>
                  <a:rPr lang="es-AR" sz="1200" b="0" i="0" smtClean="0">
                    <a:latin typeface="Cambria Math"/>
                  </a:rPr>
                  <a:t>(</a:t>
                </a:r>
                <a:r>
                  <a:rPr lang="es-AR" sz="1200" b="0" i="0" smtClean="0">
                    <a:latin typeface="Cambria Math"/>
                  </a:rPr>
                  <a:t>V</a:t>
                </a:r>
                <a:r>
                  <a:rPr lang="es-AR" sz="1200" b="0" i="0" smtClean="0">
                    <a:latin typeface="Cambria Math"/>
                  </a:rPr>
                  <a:t>_</a:t>
                </a:r>
                <a:r>
                  <a:rPr lang="es-AR" sz="1200" i="0">
                    <a:latin typeface="Cambria Math"/>
                  </a:rPr>
                  <a:t>o+</a:t>
                </a:r>
                <a:r>
                  <a:rPr lang="es-AR" sz="1200" b="0" i="0" smtClean="0">
                    <a:latin typeface="Cambria Math"/>
                  </a:rPr>
                  <a:t>a</a:t>
                </a:r>
                <a:r>
                  <a:rPr lang="es-AR" sz="1200" i="0">
                    <a:latin typeface="Cambria Math"/>
                  </a:rPr>
                  <a:t>∗t</a:t>
                </a:r>
                <a:r>
                  <a:rPr lang="es-AR" sz="1200" b="0" i="0" smtClean="0">
                    <a:latin typeface="Cambria Math"/>
                  </a:rPr>
                  <a:t>)〗^2=〖</a:t>
                </a:r>
                <a:r>
                  <a:rPr lang="es-AR" sz="1200" b="0" i="0" smtClean="0">
                    <a:latin typeface="Cambria Math"/>
                  </a:rPr>
                  <a:t>V</a:t>
                </a:r>
                <a:r>
                  <a:rPr lang="es-AR" sz="1200" b="0" i="0" smtClean="0">
                    <a:latin typeface="Cambria Math"/>
                  </a:rPr>
                  <a:t>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〗^2</a:t>
                </a:r>
                <a:r>
                  <a:rPr lang="es-AR" sz="1200" i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2∗</a:t>
                </a:r>
                <a:r>
                  <a:rPr lang="es-AR" sz="1200" b="0" i="0" smtClean="0">
                    <a:latin typeface="Cambria Math"/>
                  </a:rPr>
                  <a:t>V</a:t>
                </a:r>
                <a:r>
                  <a:rPr lang="es-AR" sz="1200" b="0" i="0" smtClean="0">
                    <a:latin typeface="Cambria Math"/>
                  </a:rPr>
                  <a:t>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∗</a:t>
                </a:r>
                <a:r>
                  <a:rPr lang="es-AR" sz="1200" b="0" i="0" smtClean="0">
                    <a:latin typeface="Cambria Math"/>
                  </a:rPr>
                  <a:t>a</a:t>
                </a:r>
                <a:r>
                  <a:rPr lang="es-AR" sz="1200" i="0">
                    <a:latin typeface="Cambria Math"/>
                  </a:rPr>
                  <a:t>∗t</a:t>
                </a:r>
                <a:r>
                  <a:rPr lang="es-AR" sz="1200" b="0" i="0" smtClean="0">
                    <a:latin typeface="Cambria Math"/>
                  </a:rPr>
                  <a:t>+a^2∗t^2</a:t>
                </a:r>
                <a:r>
                  <a:rPr lang="es-ES" i="0" dirty="0" smtClean="0"/>
                  <a:t>=</a:t>
                </a:r>
                <a:r>
                  <a:rPr lang="es-AR" sz="1200" b="0" i="0" smtClean="0">
                    <a:latin typeface="Cambria Math"/>
                  </a:rPr>
                  <a:t>〖</a:t>
                </a:r>
                <a:r>
                  <a:rPr lang="es-AR" sz="1200" b="0" i="0" smtClean="0">
                    <a:latin typeface="Cambria Math"/>
                  </a:rPr>
                  <a:t>V_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〗^</a:t>
                </a:r>
                <a:r>
                  <a:rPr lang="es-AR" sz="1200" b="0" i="0" smtClean="0">
                    <a:latin typeface="Cambria Math"/>
                  </a:rPr>
                  <a:t>2</a:t>
                </a:r>
                <a:r>
                  <a:rPr lang="es-AR" sz="1200" i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2∗</a:t>
                </a:r>
                <a:r>
                  <a:rPr lang="es-AR" sz="1200" b="0" i="0" smtClean="0">
                    <a:latin typeface="Cambria Math"/>
                  </a:rPr>
                  <a:t>a∗(</a:t>
                </a:r>
                <a:r>
                  <a:rPr lang="es-AR" sz="1200" b="0" i="0" smtClean="0">
                    <a:latin typeface="Cambria Math"/>
                  </a:rPr>
                  <a:t>V_</a:t>
                </a:r>
                <a:r>
                  <a:rPr lang="es-AR" sz="1200" i="0">
                    <a:latin typeface="Cambria Math"/>
                  </a:rPr>
                  <a:t>o∗t</a:t>
                </a:r>
                <a:r>
                  <a:rPr lang="es-AR" sz="1200" b="0" i="0" smtClean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1/2</a:t>
                </a:r>
                <a:r>
                  <a:rPr lang="es-AR" sz="1200" b="0" i="0" smtClean="0">
                    <a:latin typeface="Cambria Math"/>
                  </a:rPr>
                  <a:t>∗</a:t>
                </a:r>
                <a:r>
                  <a:rPr lang="es-AR" sz="1200" b="0" i="0" smtClean="0">
                    <a:latin typeface="Cambria Math"/>
                  </a:rPr>
                  <a:t>a∗</a:t>
                </a:r>
                <a:r>
                  <a:rPr lang="es-AR" sz="1200" b="0" i="0" smtClean="0">
                    <a:latin typeface="Cambria Math"/>
                  </a:rPr>
                  <a:t>t^2</a:t>
                </a:r>
                <a:r>
                  <a:rPr lang="es-AR" sz="1200" b="0" i="0" smtClean="0">
                    <a:latin typeface="Cambria Math"/>
                  </a:rPr>
                  <a:t> )=〖</a:t>
                </a:r>
                <a:r>
                  <a:rPr lang="es-AR" sz="1200" b="0" i="0" smtClean="0">
                    <a:latin typeface="Cambria Math"/>
                  </a:rPr>
                  <a:t>V_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〗^</a:t>
                </a:r>
                <a:r>
                  <a:rPr lang="es-AR" sz="1200" b="0" i="0" smtClean="0">
                    <a:latin typeface="Cambria Math"/>
                  </a:rPr>
                  <a:t>2</a:t>
                </a:r>
                <a:r>
                  <a:rPr lang="es-AR" sz="1200" i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2∗a∗</a:t>
                </a:r>
                <a:r>
                  <a:rPr lang="es-ES" i="0" baseline="0" smtClean="0">
                    <a:latin typeface="Cambria Math"/>
                    <a:ea typeface="Cambria Math"/>
                  </a:rPr>
                  <a:t>∆</a:t>
                </a:r>
                <a:r>
                  <a:rPr lang="es-ES" i="0" baseline="0" smtClean="0">
                    <a:latin typeface="Cambria Math"/>
                    <a:ea typeface="Cambria Math"/>
                  </a:rPr>
                  <a:t>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x</a:t>
                </a:r>
                <a:endParaRPr lang="es-ES" i="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C298-D119-4C20-9DDE-7B5925B38854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584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dirty="0" err="1"/>
              <a:t>Click</a:t>
            </a:r>
            <a:r>
              <a:rPr lang="es-ES" dirty="0"/>
              <a:t> to </a:t>
            </a:r>
            <a:r>
              <a:rPr lang="es-ES" dirty="0" err="1"/>
              <a:t>edit</a:t>
            </a:r>
            <a:r>
              <a:rPr lang="es-ES" dirty="0"/>
              <a:t> Master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style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err="1"/>
              <a:t>Click</a:t>
            </a:r>
            <a:r>
              <a:rPr lang="es-ES" dirty="0"/>
              <a:t> to </a:t>
            </a:r>
            <a:r>
              <a:rPr lang="es-ES" dirty="0" err="1"/>
              <a:t>edit</a:t>
            </a:r>
            <a:r>
              <a:rPr lang="es-ES" dirty="0"/>
              <a:t> Master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style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FB64-017A-48F4-95C5-1AB244DFCFD4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00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Click</a:t>
            </a:r>
            <a:r>
              <a:rPr lang="es-ES" dirty="0"/>
              <a:t> to </a:t>
            </a:r>
            <a:r>
              <a:rPr lang="es-ES" dirty="0" err="1"/>
              <a:t>edit</a:t>
            </a:r>
            <a:r>
              <a:rPr lang="es-ES" dirty="0"/>
              <a:t> Master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style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err="1"/>
              <a:t>Click</a:t>
            </a:r>
            <a:r>
              <a:rPr lang="es-ES" dirty="0"/>
              <a:t> to </a:t>
            </a:r>
            <a:r>
              <a:rPr lang="es-ES" dirty="0" err="1"/>
              <a:t>edit</a:t>
            </a:r>
            <a:r>
              <a:rPr lang="es-ES" dirty="0"/>
              <a:t> Master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styles</a:t>
            </a:r>
            <a:endParaRPr lang="es-ES" dirty="0"/>
          </a:p>
          <a:p>
            <a:pPr lvl="1"/>
            <a:r>
              <a:rPr lang="es-ES" dirty="0" err="1"/>
              <a:t>Second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s-ES" dirty="0"/>
          </a:p>
          <a:p>
            <a:pPr lvl="2"/>
            <a:r>
              <a:rPr lang="es-ES" dirty="0" err="1"/>
              <a:t>Third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s-ES" dirty="0"/>
          </a:p>
          <a:p>
            <a:pPr lvl="3"/>
            <a:r>
              <a:rPr lang="es-ES" dirty="0" err="1"/>
              <a:t>Fourth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s-ES" dirty="0"/>
          </a:p>
          <a:p>
            <a:pPr lvl="4"/>
            <a:r>
              <a:rPr lang="es-ES" dirty="0" err="1"/>
              <a:t>Fifth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FB64-017A-48F4-95C5-1AB244DFCFD4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935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Click</a:t>
            </a:r>
            <a:r>
              <a:rPr lang="es-ES" dirty="0"/>
              <a:t> to </a:t>
            </a:r>
            <a:r>
              <a:rPr lang="es-ES" dirty="0" err="1"/>
              <a:t>edit</a:t>
            </a:r>
            <a:r>
              <a:rPr lang="es-ES" dirty="0"/>
              <a:t> Master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style</a:t>
            </a:r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FB64-017A-48F4-95C5-1AB244DFCFD4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532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96187"/>
            <a:ext cx="7467600" cy="10366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 err="1"/>
              <a:t>Click</a:t>
            </a:r>
            <a:r>
              <a:rPr lang="es-ES" dirty="0"/>
              <a:t> to </a:t>
            </a:r>
            <a:r>
              <a:rPr lang="es-ES" dirty="0" err="1"/>
              <a:t>edit</a:t>
            </a:r>
            <a:r>
              <a:rPr lang="es-ES" dirty="0"/>
              <a:t> Master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style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err="1"/>
              <a:t>Click</a:t>
            </a:r>
            <a:r>
              <a:rPr lang="es-ES" dirty="0"/>
              <a:t> to </a:t>
            </a:r>
            <a:r>
              <a:rPr lang="es-ES" dirty="0" err="1"/>
              <a:t>edit</a:t>
            </a:r>
            <a:r>
              <a:rPr lang="es-ES" dirty="0"/>
              <a:t> Master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styles</a:t>
            </a:r>
            <a:endParaRPr lang="es-ES" dirty="0"/>
          </a:p>
          <a:p>
            <a:pPr lvl="1"/>
            <a:r>
              <a:rPr lang="es-ES" dirty="0" err="1"/>
              <a:t>Second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s-ES" dirty="0"/>
          </a:p>
          <a:p>
            <a:pPr lvl="2"/>
            <a:r>
              <a:rPr lang="es-ES" dirty="0" err="1"/>
              <a:t>Third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s-ES" dirty="0"/>
          </a:p>
          <a:p>
            <a:pPr lvl="3"/>
            <a:r>
              <a:rPr lang="es-ES" dirty="0" err="1"/>
              <a:t>Fourth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s-ES" dirty="0"/>
          </a:p>
          <a:p>
            <a:pPr lvl="4"/>
            <a:r>
              <a:rPr lang="es-ES" dirty="0" err="1"/>
              <a:t>Fifth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7FB64-017A-48F4-95C5-1AB244DFCFD4}" type="slidenum">
              <a:rPr lang="es-ES" smtClean="0"/>
              <a:t>‹#›</a:t>
            </a:fld>
            <a:endParaRPr lang="es-E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96187"/>
            <a:ext cx="987425" cy="103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1429010"/>
            <a:ext cx="9144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87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8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err="1"/>
              <a:t>Click</a:t>
            </a:r>
            <a:r>
              <a:rPr lang="es-ES" dirty="0"/>
              <a:t> to </a:t>
            </a:r>
            <a:r>
              <a:rPr lang="es-ES" dirty="0" err="1"/>
              <a:t>edit</a:t>
            </a:r>
            <a:r>
              <a:rPr lang="es-ES" dirty="0"/>
              <a:t> Master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style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err="1"/>
              <a:t>Click</a:t>
            </a:r>
            <a:r>
              <a:rPr lang="es-ES" dirty="0"/>
              <a:t> to </a:t>
            </a:r>
            <a:r>
              <a:rPr lang="es-ES" dirty="0" err="1"/>
              <a:t>edit</a:t>
            </a:r>
            <a:r>
              <a:rPr lang="es-ES" dirty="0"/>
              <a:t> Master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styles</a:t>
            </a:r>
            <a:endParaRPr lang="es-ES" dirty="0"/>
          </a:p>
          <a:p>
            <a:pPr lvl="1"/>
            <a:r>
              <a:rPr lang="es-ES" dirty="0" err="1"/>
              <a:t>Second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s-ES" dirty="0"/>
          </a:p>
          <a:p>
            <a:pPr lvl="2"/>
            <a:r>
              <a:rPr lang="es-ES" dirty="0" err="1"/>
              <a:t>Third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s-ES" dirty="0"/>
          </a:p>
          <a:p>
            <a:pPr lvl="3"/>
            <a:r>
              <a:rPr lang="es-ES" dirty="0" err="1"/>
              <a:t>Fourth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s-ES" dirty="0"/>
          </a:p>
          <a:p>
            <a:pPr lvl="4"/>
            <a:r>
              <a:rPr lang="es-ES" dirty="0" err="1"/>
              <a:t>Fifth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40516-2E46-4262-9D59-56DF36F234E5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731924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685539-FA5F-4E20-AA40-404056C81999}"/>
              </a:ext>
            </a:extLst>
          </p:cNvPr>
          <p:cNvSpPr/>
          <p:nvPr/>
        </p:nvSpPr>
        <p:spPr>
          <a:xfrm>
            <a:off x="152400" y="1997839"/>
            <a:ext cx="8686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La Estática es la parte de la mecánica que estudia las	 condiciones  que deben	</a:t>
            </a:r>
          </a:p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cumplirse para que un cuerpo, sobre el que	 actúan	 fuerzas,	 permanezca	 en equilibrio.</a:t>
            </a:r>
          </a:p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La Estática estudia las condiciones de equilibrio de los cuerpos sometidos a diversas fuerzas. La Estática es la parte de la física que estudia los cuerpos sobre los que actúan fuerzas y momentos cuyas resultantes son nulas, de forma que permanecen en reposo o en movimiento no acelerado. El objeto de la estática es determinar la fuerza resultante y el momento resultante de todas las fuerzas que actúan sobre un cuerpo para poder establecer sus condiciones de equilibrio.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15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UNIDAD 6 – ESTÁTICA</a:t>
            </a:r>
            <a:br>
              <a:rPr lang="es-ES" dirty="0"/>
            </a:b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ES" sz="2000" dirty="0"/>
                  <a:t>ESTÁTICA es la parte de la Física que se ocupa del equilibrio de los sistemas de fuerzas. Recurriendo a las Leyes de Equilibrio tenemos que:</a:t>
                </a:r>
              </a:p>
              <a:p>
                <a:endParaRPr lang="es-ES" sz="2000" dirty="0"/>
              </a:p>
              <a:p>
                <a:pPr marL="0" indent="0">
                  <a:buNone/>
                </a:pPr>
                <a:r>
                  <a:rPr lang="es-ES" sz="2000" dirty="0"/>
                  <a:t>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es-E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AR" sz="2000" b="0" i="0" smtClean="0">
                                    <a:latin typeface="Cambria Math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AR" sz="2000" b="0" i="0" smtClean="0">
                                    <a:latin typeface="Cambria Math"/>
                                  </a:rPr>
                                  <m:t>i</m:t>
                                </m:r>
                              </m:sub>
                            </m:sSub>
                          </m:e>
                        </m:acc>
                        <m:r>
                          <a:rPr lang="es-AR" sz="2000" b="0" i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s-AR" sz="20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s-AR" sz="20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acc>
                          <m:accPr>
                            <m:chr m:val="⃗"/>
                            <m:ctrlP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A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AR" sz="2000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AR" sz="2000" b="0" i="0" smtClean="0">
                                    <a:latin typeface="Cambria Math" panose="02040503050406030204" pitchFamily="18" charset="0"/>
                                  </a:rPr>
                                  <m:t>cm</m:t>
                                </m:r>
                              </m:sub>
                            </m:sSub>
                          </m:e>
                        </m:acc>
                      </m:e>
                    </m:nary>
                  </m:oMath>
                </a14:m>
                <a:r>
                  <a:rPr lang="es-ES" sz="2000" dirty="0"/>
                  <a:t>   	 Si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A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A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AR" sz="200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AR" sz="2000">
                                <a:latin typeface="Cambria Math" panose="02040503050406030204" pitchFamily="18" charset="0"/>
                              </a:rPr>
                              <m:t>cm</m:t>
                            </m:r>
                          </m:sub>
                        </m:sSub>
                      </m:e>
                    </m:acc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ES" sz="2000" dirty="0"/>
                  <a:t>  	</a:t>
                </a:r>
                <a14:m>
                  <m:oMath xmlns:m="http://schemas.openxmlformats.org/officeDocument/2006/math">
                    <m:r>
                      <a:rPr lang="es-A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=&gt;</m:t>
                    </m:r>
                  </m:oMath>
                </a14:m>
                <a:r>
                  <a:rPr lang="es-ES" sz="2000" dirty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AR" sz="2000">
                                    <a:latin typeface="Cambria Math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AR" sz="2000">
                                    <a:latin typeface="Cambria Math"/>
                                  </a:rPr>
                                  <m:t>i</m:t>
                                </m:r>
                              </m:sub>
                            </m:sSub>
                          </m:e>
                        </m:acc>
                        <m:r>
                          <a:rPr lang="es-AR" sz="2000">
                            <a:latin typeface="Cambria Math"/>
                          </a:rPr>
                          <m:t>=</m:t>
                        </m:r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nary>
                  </m:oMath>
                </a14:m>
                <a:endParaRPr lang="es-ES" sz="2000" dirty="0"/>
              </a:p>
              <a:p>
                <a:pPr marL="0" indent="0">
                  <a:buNone/>
                </a:pPr>
                <a:r>
                  <a:rPr lang="es-ES" sz="2000" dirty="0"/>
                  <a:t>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AR" sz="2000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AR" sz="2000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sub>
                            </m:sSub>
                          </m:e>
                        </m:acc>
                        <m:r>
                          <a:rPr lang="es-AR" sz="2000" i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s-A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AR" sz="2000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AR" sz="2000" b="0" i="0" smtClean="0">
                                <a:latin typeface="Cambria Math" panose="02040503050406030204" pitchFamily="18" charset="0"/>
                              </a:rPr>
                              <m:t>o</m:t>
                            </m:r>
                          </m:sub>
                        </m:sSub>
                        <m:r>
                          <a:rPr lang="es-AR" sz="2000" i="0">
                            <a:latin typeface="Cambria Math" panose="02040503050406030204" pitchFamily="18" charset="0"/>
                          </a:rPr>
                          <m:t>∗</m:t>
                        </m:r>
                        <m:acc>
                          <m:accPr>
                            <m:chr m:val="⃗"/>
                            <m:ctrlPr>
                              <a:rPr lang="es-A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s-AR" sz="20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</m:acc>
                      </m:e>
                    </m:nary>
                  </m:oMath>
                </a14:m>
                <a:r>
                  <a:rPr lang="es-ES" sz="2000" dirty="0"/>
                  <a:t>    	 Si 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A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s-AR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</m:acc>
                    <m:r>
                      <a:rPr lang="es-AR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ES" sz="2000" dirty="0"/>
                  <a:t>  	</a:t>
                </a:r>
                <a14:m>
                  <m:oMath xmlns:m="http://schemas.openxmlformats.org/officeDocument/2006/math"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=&gt;</m:t>
                    </m:r>
                  </m:oMath>
                </a14:m>
                <a:r>
                  <a:rPr lang="es-ES" sz="2000" dirty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AR" sz="200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AR" sz="200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sub>
                            </m:sSub>
                          </m:e>
                        </m:acc>
                        <m:r>
                          <a:rPr lang="es-AR" sz="2000">
                            <a:latin typeface="Cambria Math"/>
                          </a:rPr>
                          <m:t>=</m:t>
                        </m:r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nary>
                  </m:oMath>
                </a14:m>
                <a:endParaRPr lang="es-ES" sz="2000" dirty="0"/>
              </a:p>
              <a:p>
                <a:endParaRPr lang="es-AR" sz="2000" dirty="0"/>
              </a:p>
              <a:p>
                <a:endParaRPr lang="es-AR" sz="2000" dirty="0"/>
              </a:p>
              <a:p>
                <a:r>
                  <a:rPr lang="es-AR" sz="2000" dirty="0"/>
                  <a:t>Los sistemas de fuerzas pueden ser unidimensionales, bidimensionales o  tridimensionales. Nos ocuparemos directamente de los bidimensionales, también llamados sistemas de fuerzas </a:t>
                </a:r>
                <a:r>
                  <a:rPr lang="es-AR" sz="2000" dirty="0" err="1"/>
                  <a:t>coplanares</a:t>
                </a:r>
                <a:r>
                  <a:rPr lang="es-AR" sz="2000" dirty="0"/>
                  <a:t>, por el hecho de compartir el mismo plano.</a:t>
                </a:r>
                <a:endParaRPr lang="es-E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67" t="-80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867400" y="2667000"/>
            <a:ext cx="12954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4"/>
          <p:cNvSpPr/>
          <p:nvPr/>
        </p:nvSpPr>
        <p:spPr>
          <a:xfrm>
            <a:off x="7162800" y="2901434"/>
            <a:ext cx="1072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Equilibrio</a:t>
            </a:r>
          </a:p>
        </p:txBody>
      </p:sp>
    </p:spTree>
    <p:extLst>
      <p:ext uri="{BB962C8B-B14F-4D97-AF65-F5344CB8AC3E}">
        <p14:creationId xmlns:p14="http://schemas.microsoft.com/office/powerpoint/2010/main" val="4182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UNIDAD 6 – ESTÁTICA </a:t>
            </a:r>
            <a:br>
              <a:rPr lang="es-AR" dirty="0"/>
            </a:br>
            <a:r>
              <a:rPr lang="es-ES" dirty="0"/>
              <a:t>Sistemas de fuerzas concurrentes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AR" sz="2000" dirty="0"/>
                  <a:t>Para que un sistema de fuerzas sea estrictamente concurrente, deberemos introducir el concepto de </a:t>
                </a:r>
                <a:r>
                  <a:rPr lang="es-AR" sz="2000" b="1" dirty="0"/>
                  <a:t>punto material</a:t>
                </a:r>
                <a:r>
                  <a:rPr lang="es-AR" sz="2000" dirty="0"/>
                  <a:t>, definiéndolo como un cuerpo sin dimensiones (como el punto geométrico), pero no obstante con masa. De esta manera, todas las fuerzas que se apliquen, deberán ser forzosamente concurrentes.</a:t>
                </a:r>
              </a:p>
              <a:p>
                <a:pPr algn="just"/>
                <a:endParaRPr lang="es-AR" sz="2000" dirty="0"/>
              </a:p>
              <a:p>
                <a:pPr algn="just"/>
                <a:r>
                  <a:rPr lang="es-AR" sz="2000" dirty="0"/>
                  <a:t>Condiciones generales de equilibrio para un sistema de fuerzas concurrentes. </a:t>
                </a:r>
              </a:p>
              <a:p>
                <a:pPr algn="just"/>
                <a:endParaRPr lang="es-AR" sz="2000" dirty="0"/>
              </a:p>
              <a:p>
                <a:pPr marL="0" indent="0" algn="just">
                  <a:buNone/>
                </a:pPr>
                <a:r>
                  <a:rPr lang="es-AR" sz="2000" dirty="0"/>
                  <a:t>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AR" sz="2000">
                                    <a:latin typeface="Cambria Math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AR" sz="20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sub>
                            </m:sSub>
                          </m:e>
                        </m:acc>
                        <m:r>
                          <a:rPr lang="es-AR" sz="2000">
                            <a:latin typeface="Cambria Math"/>
                          </a:rPr>
                          <m:t>=</m:t>
                        </m:r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nary>
                  </m:oMath>
                </a14:m>
                <a:endParaRPr lang="es-AR" sz="2000" b="0" i="0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s-ES" sz="2000" dirty="0"/>
                  <a:t> 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AR" sz="2000">
                                    <a:latin typeface="Cambria Math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AR" sz="2000" b="0" i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sub>
                            </m:sSub>
                          </m:e>
                        </m:acc>
                        <m:r>
                          <a:rPr lang="es-AR" sz="2000">
                            <a:latin typeface="Cambria Math"/>
                          </a:rPr>
                          <m:t>=</m:t>
                        </m:r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nary>
                  </m:oMath>
                </a14:m>
                <a:endParaRPr lang="es-AR" sz="2000" dirty="0"/>
              </a:p>
              <a:p>
                <a:pPr marL="0" indent="0" algn="just">
                  <a:buNone/>
                </a:pPr>
                <a:r>
                  <a:rPr lang="es-ES" sz="2000" dirty="0"/>
                  <a:t> 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AR" sz="2000">
                                    <a:latin typeface="Cambria Math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AR" sz="2000" b="0" i="0" smtClean="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sub>
                            </m:sSub>
                          </m:e>
                        </m:acc>
                        <m:r>
                          <a:rPr lang="es-AR" sz="2000">
                            <a:latin typeface="Cambria Math"/>
                          </a:rPr>
                          <m:t>=</m:t>
                        </m:r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nary>
                  </m:oMath>
                </a14:m>
                <a:endParaRPr lang="es-AR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0">
                <a:blip r:embed="rId3"/>
                <a:stretch>
                  <a:fillRect l="-667" t="-750" r="-741" b="-3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/>
          <p:cNvSpPr/>
          <p:nvPr/>
        </p:nvSpPr>
        <p:spPr>
          <a:xfrm flipH="1">
            <a:off x="2209800" y="4572000"/>
            <a:ext cx="76200" cy="1143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88761" y="4761953"/>
                <a:ext cx="1300099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AR">
                                      <a:latin typeface="Cambria Math"/>
                                    </a:rPr>
                                    <m:t>F</m:t>
                                  </m:r>
                                </m:e>
                                <m:sub/>
                              </m:sSub>
                            </m:e>
                          </m:acc>
                          <m:r>
                            <a:rPr lang="es-AR">
                              <a:latin typeface="Cambria Math"/>
                            </a:rPr>
                            <m:t>=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nary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761" y="4761953"/>
                <a:ext cx="1300099" cy="76309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5638800" y="53340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6200000">
            <a:off x="5143500" y="48387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120640" y="5220247"/>
            <a:ext cx="73152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683783" y="5061993"/>
                <a:ext cx="349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783" y="5061993"/>
                <a:ext cx="34977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677272" y="4067269"/>
                <a:ext cx="354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b="0" i="0" smtClean="0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272" y="4067269"/>
                <a:ext cx="35458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136625" y="5645181"/>
                <a:ext cx="349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b="0" i="0" smtClean="0">
                          <a:latin typeface="Cambria Math" panose="02040503050406030204" pitchFamily="18" charset="0"/>
                        </a:rPr>
                        <m:t>z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625" y="5645181"/>
                <a:ext cx="349775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39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UNIDAD 6 – ESTÁTICA</a:t>
            </a:r>
            <a:br>
              <a:rPr lang="es-ES" dirty="0"/>
            </a:br>
            <a:r>
              <a:rPr lang="es-ES" dirty="0"/>
              <a:t>Sistemas de fuerzas no concurrentes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720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AR" sz="2000" dirty="0"/>
                  <a:t>Cuando las fuerzas del sistema tienen puntos de aplicación diferentes sobre el cuerpo, se dice que son no concurrentes. </a:t>
                </a:r>
              </a:p>
              <a:p>
                <a:pPr algn="just"/>
                <a:r>
                  <a:rPr lang="es-AR" sz="2000" dirty="0"/>
                  <a:t>Un sistema de dos fuerzas del mismo módulo, que actúan sobre rectas paralelas y tienen sentidos opuestos, forman una </a:t>
                </a:r>
                <a:r>
                  <a:rPr lang="es-AR" sz="2000" dirty="0" err="1"/>
                  <a:t>cupla</a:t>
                </a:r>
                <a:r>
                  <a:rPr lang="es-AR" sz="2000" dirty="0"/>
                  <a:t>. Ocurre que toda </a:t>
                </a:r>
                <a:r>
                  <a:rPr lang="es-AR" sz="2000" dirty="0" err="1"/>
                  <a:t>cupla</a:t>
                </a:r>
                <a:r>
                  <a:rPr lang="es-AR" sz="2000" dirty="0"/>
                  <a:t> genera una Momento, cuyo valor podemos obtener aplicando el teorema de </a:t>
                </a:r>
                <a:r>
                  <a:rPr lang="es-AR" sz="2000" dirty="0" err="1"/>
                  <a:t>Varignon</a:t>
                </a:r>
                <a:r>
                  <a:rPr lang="es-AR" sz="2000" dirty="0"/>
                  <a:t>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AR" sz="2000" i="1">
                                  <a:latin typeface="Cambria Math"/>
                                </a:rPr>
                                <m:t>𝐹</m:t>
                              </m:r>
                            </m:sub>
                          </m:sSub>
                          <m:r>
                            <a:rPr lang="es-AR" sz="2000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/>
                                </a:rPr>
                                <m:t>𝑅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ES" sz="2000" dirty="0"/>
              </a:p>
              <a:p>
                <a:pPr algn="just"/>
                <a:r>
                  <a:rPr lang="es-AR" sz="2000" dirty="0"/>
                  <a:t>Condiciones generales de equilibrio para un sistema de fuerzas no concurrentes.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s-AR" sz="2000" i="1">
                                <a:latin typeface="Cambria Math"/>
                              </a:rPr>
                              <m:t>𝑖𝑥</m:t>
                            </m:r>
                          </m:sub>
                        </m:sSub>
                        <m:r>
                          <a:rPr lang="es-AR" sz="2000" i="1">
                            <a:latin typeface="Cambria Math"/>
                          </a:rPr>
                          <m:t>=0</m:t>
                        </m:r>
                      </m:e>
                    </m:nary>
                  </m:oMath>
                </a14:m>
                <a:r>
                  <a:rPr lang="es-AR" sz="2000" dirty="0"/>
                  <a:t>	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s-AR" sz="2000" i="1">
                                <a:latin typeface="Cambria Math"/>
                              </a:rPr>
                              <m:t>𝑖𝑦</m:t>
                            </m:r>
                          </m:sub>
                        </m:sSub>
                        <m:r>
                          <a:rPr lang="es-AR" sz="2000" i="1">
                            <a:latin typeface="Cambria Math"/>
                          </a:rPr>
                          <m:t>=0</m:t>
                        </m:r>
                      </m:e>
                    </m:nary>
                  </m:oMath>
                </a14:m>
                <a:r>
                  <a:rPr lang="es-AR" sz="2000" dirty="0"/>
                  <a:t>	</a:t>
                </a:r>
                <a:r>
                  <a:rPr lang="es-E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s-AR" sz="2000" i="1">
                                <a:latin typeface="Cambria Math"/>
                              </a:rPr>
                              <m:t>𝐹</m:t>
                            </m:r>
                          </m:sub>
                        </m:sSub>
                        <m:r>
                          <a:rPr lang="es-AR" sz="2000" i="1">
                            <a:latin typeface="Cambria Math"/>
                          </a:rPr>
                          <m:t>=</m:t>
                        </m:r>
                        <m:r>
                          <a:rPr lang="es-AR" sz="2000" b="0" i="1" smtClean="0">
                            <a:latin typeface="Cambria Math"/>
                          </a:rPr>
                          <m:t>0</m:t>
                        </m:r>
                      </m:e>
                    </m:nary>
                  </m:oMath>
                </a14:m>
                <a:endParaRPr lang="es-AR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72000"/>
              </a:xfrm>
              <a:blipFill rotWithShape="1">
                <a:blip r:embed="rId3"/>
                <a:stretch>
                  <a:fillRect l="-593" t="-667" r="-74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255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UNIDAD 6 – ESTÁTICA</a:t>
            </a:r>
            <a:br>
              <a:rPr lang="es-ES" dirty="0"/>
            </a:br>
            <a:r>
              <a:rPr lang="es-ES" dirty="0"/>
              <a:t>Vínculos Grados de libertad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9083"/>
          </a:xfrm>
        </p:spPr>
        <p:txBody>
          <a:bodyPr>
            <a:normAutofit/>
          </a:bodyPr>
          <a:lstStyle/>
          <a:p>
            <a:pPr algn="just"/>
            <a:r>
              <a:rPr lang="es-AR" sz="2000" dirty="0"/>
              <a:t>VÍNCULO es toda condición geométrica que limita la movilidad de un cuerpo o de un conjunto de puntos materiales.</a:t>
            </a:r>
          </a:p>
          <a:p>
            <a:pPr algn="just"/>
            <a:endParaRPr lang="es-AR" sz="2000" dirty="0"/>
          </a:p>
          <a:p>
            <a:r>
              <a:rPr lang="es-AR" sz="2000" dirty="0"/>
              <a:t>Grados de libertad: El número de coordenadas libres que tenga un punto material (o un sistema) se denomina grado de libertad.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277539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UNIDAD 6 – ESTÁTICA</a:t>
            </a:r>
            <a:br>
              <a:rPr lang="es-ES" dirty="0"/>
            </a:br>
            <a:r>
              <a:rPr lang="es-ES" dirty="0"/>
              <a:t>Tipos de vínculos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752600"/>
            <a:ext cx="7772400" cy="481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35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UNIDAD 6 – ESTÁTICA</a:t>
            </a:r>
            <a:br>
              <a:rPr lang="es-ES" dirty="0"/>
            </a:br>
            <a:r>
              <a:rPr lang="es-ES" dirty="0"/>
              <a:t>Tipos de vínculos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1676400"/>
            <a:ext cx="68770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93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UNIDAD 6 – ESTÁTICA</a:t>
            </a:r>
            <a:br>
              <a:rPr lang="es-ES" dirty="0"/>
            </a:br>
            <a:r>
              <a:rPr lang="es-ES" dirty="0"/>
              <a:t>Tipos de vínculos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" y="1752600"/>
            <a:ext cx="68675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23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458</Words>
  <Application>Microsoft Office PowerPoint</Application>
  <PresentationFormat>On-screen Show (4:3)</PresentationFormat>
  <Paragraphs>54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</vt:lpstr>
      <vt:lpstr>Calibri</vt:lpstr>
      <vt:lpstr>Cambria Math</vt:lpstr>
      <vt:lpstr>Office Theme</vt:lpstr>
      <vt:lpstr>Custom Design</vt:lpstr>
      <vt:lpstr>PowerPoint Presentation</vt:lpstr>
      <vt:lpstr>UNIDAD 6 – ESTÁTICA </vt:lpstr>
      <vt:lpstr>UNIDAD 6 – ESTÁTICA  Sistemas de fuerzas concurrentes</vt:lpstr>
      <vt:lpstr>UNIDAD 6 – ESTÁTICA Sistemas de fuerzas no concurrentes</vt:lpstr>
      <vt:lpstr>UNIDAD 6 – ESTÁTICA Vínculos Grados de libertad</vt:lpstr>
      <vt:lpstr>UNIDAD 6 – ESTÁTICA Tipos de vínculos</vt:lpstr>
      <vt:lpstr>UNIDAD 6 – ESTÁTICA Tipos de vínculos</vt:lpstr>
      <vt:lpstr>UNIDAD 6 – ESTÁTICA Tipos de vínculos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Otheguy, Fabricio</dc:creator>
  <cp:lastModifiedBy>Otheguy, Fabricio</cp:lastModifiedBy>
  <cp:revision>86</cp:revision>
  <dcterms:created xsi:type="dcterms:W3CDTF">2014-03-14T17:59:02Z</dcterms:created>
  <dcterms:modified xsi:type="dcterms:W3CDTF">2019-10-22T01:50:32Z</dcterms:modified>
</cp:coreProperties>
</file>