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 id="2147483656" r:id="rId3"/>
  </p:sldMasterIdLst>
  <p:notesMasterIdLst>
    <p:notesMasterId r:id="rId36"/>
  </p:notesMasterIdLst>
  <p:sldIdLst>
    <p:sldId id="323" r:id="rId4"/>
    <p:sldId id="259" r:id="rId5"/>
    <p:sldId id="287" r:id="rId6"/>
    <p:sldId id="296" r:id="rId7"/>
    <p:sldId id="286" r:id="rId8"/>
    <p:sldId id="318" r:id="rId9"/>
    <p:sldId id="319" r:id="rId10"/>
    <p:sldId id="266" r:id="rId11"/>
    <p:sldId id="325" r:id="rId12"/>
    <p:sldId id="326" r:id="rId13"/>
    <p:sldId id="289" r:id="rId14"/>
    <p:sldId id="327" r:id="rId15"/>
    <p:sldId id="324" r:id="rId16"/>
    <p:sldId id="320" r:id="rId17"/>
    <p:sldId id="321" r:id="rId18"/>
    <p:sldId id="291" r:id="rId19"/>
    <p:sldId id="330" r:id="rId20"/>
    <p:sldId id="331" r:id="rId21"/>
    <p:sldId id="293" r:id="rId22"/>
    <p:sldId id="328" r:id="rId23"/>
    <p:sldId id="329" r:id="rId24"/>
    <p:sldId id="332" r:id="rId25"/>
    <p:sldId id="333" r:id="rId26"/>
    <p:sldId id="299" r:id="rId27"/>
    <p:sldId id="305" r:id="rId28"/>
    <p:sldId id="297" r:id="rId29"/>
    <p:sldId id="306" r:id="rId30"/>
    <p:sldId id="334" r:id="rId31"/>
    <p:sldId id="335" r:id="rId32"/>
    <p:sldId id="336" r:id="rId33"/>
    <p:sldId id="300" r:id="rId34"/>
    <p:sldId id="301" r:id="rId35"/>
  </p:sldIdLst>
  <p:sldSz cx="9144000" cy="6858000" type="screen4x3"/>
  <p:notesSz cx="7010400" cy="9223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44" userDrawn="1">
          <p15:clr>
            <a:srgbClr val="A4A3A4"/>
          </p15:clr>
        </p15:guide>
        <p15:guide id="3" pos="5664" userDrawn="1">
          <p15:clr>
            <a:srgbClr val="A4A3A4"/>
          </p15:clr>
        </p15:guide>
        <p15:guide id="4" orient="horz" pos="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22" autoAdjust="0"/>
  </p:normalViewPr>
  <p:slideViewPr>
    <p:cSldViewPr>
      <p:cViewPr varScale="1">
        <p:scale>
          <a:sx n="68" d="100"/>
          <a:sy n="68" d="100"/>
        </p:scale>
        <p:origin x="1386" y="72"/>
      </p:cViewPr>
      <p:guideLst>
        <p:guide orient="horz" pos="2160"/>
        <p:guide pos="144"/>
        <p:guide pos="5664"/>
        <p:guide orient="horz" pos="9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169"/>
          </a:xfrm>
          <a:prstGeom prst="rect">
            <a:avLst/>
          </a:prstGeom>
        </p:spPr>
        <p:txBody>
          <a:bodyPr vert="horz" lIns="92757" tIns="46378" rIns="92757" bIns="46378" rtlCol="0"/>
          <a:lstStyle>
            <a:lvl1pPr algn="l">
              <a:defRPr sz="1200"/>
            </a:lvl1pPr>
          </a:lstStyle>
          <a:p>
            <a:endParaRPr lang="es-ES"/>
          </a:p>
        </p:txBody>
      </p:sp>
      <p:sp>
        <p:nvSpPr>
          <p:cNvPr id="3" name="Date Placeholder 2"/>
          <p:cNvSpPr>
            <a:spLocks noGrp="1"/>
          </p:cNvSpPr>
          <p:nvPr>
            <p:ph type="dt" idx="1"/>
          </p:nvPr>
        </p:nvSpPr>
        <p:spPr>
          <a:xfrm>
            <a:off x="3970938" y="0"/>
            <a:ext cx="3037840" cy="461169"/>
          </a:xfrm>
          <a:prstGeom prst="rect">
            <a:avLst/>
          </a:prstGeom>
        </p:spPr>
        <p:txBody>
          <a:bodyPr vert="horz" lIns="92757" tIns="46378" rIns="92757" bIns="46378" rtlCol="0"/>
          <a:lstStyle>
            <a:lvl1pPr algn="r">
              <a:defRPr sz="1200"/>
            </a:lvl1pPr>
          </a:lstStyle>
          <a:p>
            <a:fld id="{0BC3D28D-9FEC-4002-924D-E4E045E8E193}" type="datetimeFigureOut">
              <a:rPr lang="es-ES" smtClean="0"/>
              <a:t>26/06/2020</a:t>
            </a:fld>
            <a:endParaRPr lang="es-ES"/>
          </a:p>
        </p:txBody>
      </p:sp>
      <p:sp>
        <p:nvSpPr>
          <p:cNvPr id="4" name="Slide Image Placeholder 3"/>
          <p:cNvSpPr>
            <a:spLocks noGrp="1" noRot="1" noChangeAspect="1"/>
          </p:cNvSpPr>
          <p:nvPr>
            <p:ph type="sldImg" idx="2"/>
          </p:nvPr>
        </p:nvSpPr>
        <p:spPr>
          <a:xfrm>
            <a:off x="1198563" y="692150"/>
            <a:ext cx="4613275" cy="3459163"/>
          </a:xfrm>
          <a:prstGeom prst="rect">
            <a:avLst/>
          </a:prstGeom>
          <a:noFill/>
          <a:ln w="12700">
            <a:solidFill>
              <a:prstClr val="black"/>
            </a:solidFill>
          </a:ln>
        </p:spPr>
        <p:txBody>
          <a:bodyPr vert="horz" lIns="92757" tIns="46378" rIns="92757" bIns="46378" rtlCol="0" anchor="ctr"/>
          <a:lstStyle/>
          <a:p>
            <a:endParaRPr lang="es-ES"/>
          </a:p>
        </p:txBody>
      </p:sp>
      <p:sp>
        <p:nvSpPr>
          <p:cNvPr id="5" name="Notes Placeholder 4"/>
          <p:cNvSpPr>
            <a:spLocks noGrp="1"/>
          </p:cNvSpPr>
          <p:nvPr>
            <p:ph type="body" sz="quarter" idx="3"/>
          </p:nvPr>
        </p:nvSpPr>
        <p:spPr>
          <a:xfrm>
            <a:off x="701040" y="4381103"/>
            <a:ext cx="5608320" cy="4150519"/>
          </a:xfrm>
          <a:prstGeom prst="rect">
            <a:avLst/>
          </a:prstGeom>
        </p:spPr>
        <p:txBody>
          <a:bodyPr vert="horz" lIns="92757" tIns="46378" rIns="92757" bIns="4637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760605"/>
            <a:ext cx="3037840" cy="461169"/>
          </a:xfrm>
          <a:prstGeom prst="rect">
            <a:avLst/>
          </a:prstGeom>
        </p:spPr>
        <p:txBody>
          <a:bodyPr vert="horz" lIns="92757" tIns="46378" rIns="92757" bIns="46378" rtlCol="0" anchor="b"/>
          <a:lstStyle>
            <a:lvl1pPr algn="l">
              <a:defRPr sz="1200"/>
            </a:lvl1pPr>
          </a:lstStyle>
          <a:p>
            <a:endParaRPr lang="es-ES"/>
          </a:p>
        </p:txBody>
      </p:sp>
      <p:sp>
        <p:nvSpPr>
          <p:cNvPr id="7" name="Slide Number Placeholder 6"/>
          <p:cNvSpPr>
            <a:spLocks noGrp="1"/>
          </p:cNvSpPr>
          <p:nvPr>
            <p:ph type="sldNum" sz="quarter" idx="5"/>
          </p:nvPr>
        </p:nvSpPr>
        <p:spPr>
          <a:xfrm>
            <a:off x="3970938" y="8760605"/>
            <a:ext cx="3037840" cy="461169"/>
          </a:xfrm>
          <a:prstGeom prst="rect">
            <a:avLst/>
          </a:prstGeom>
        </p:spPr>
        <p:txBody>
          <a:bodyPr vert="horz" lIns="92757" tIns="46378" rIns="92757" bIns="46378" rtlCol="0" anchor="b"/>
          <a:lstStyle>
            <a:lvl1pPr algn="r">
              <a:defRPr sz="1200"/>
            </a:lvl1pPr>
          </a:lstStyle>
          <a:p>
            <a:fld id="{4136C298-D119-4C20-9DDE-7B5925B38854}" type="slidenum">
              <a:rPr lang="es-ES" smtClean="0"/>
              <a:t>‹Nº›</a:t>
            </a:fld>
            <a:endParaRPr lang="es-ES"/>
          </a:p>
        </p:txBody>
      </p:sp>
    </p:spTree>
    <p:extLst>
      <p:ext uri="{BB962C8B-B14F-4D97-AF65-F5344CB8AC3E}">
        <p14:creationId xmlns:p14="http://schemas.microsoft.com/office/powerpoint/2010/main" val="120504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i="0" dirty="0"/>
              <a:t>Estas ondas mecánicas requieren de una fuente de perturbación para iniciar el movimiento (debemos aportar energía),</a:t>
            </a:r>
            <a:r>
              <a:rPr lang="es-ES" i="0" baseline="0" dirty="0"/>
              <a:t> requieren de un medio a perturbar y una conexión física por el medio del cual partes adyacentes de un medio puedan perturbarse.</a:t>
            </a:r>
          </a:p>
          <a:p>
            <a:endParaRPr lang="es-ES" dirty="0"/>
          </a:p>
        </p:txBody>
      </p:sp>
      <p:sp>
        <p:nvSpPr>
          <p:cNvPr id="4" name="Slide Number Placeholder 3"/>
          <p:cNvSpPr>
            <a:spLocks noGrp="1"/>
          </p:cNvSpPr>
          <p:nvPr>
            <p:ph type="sldNum" sz="quarter" idx="10"/>
          </p:nvPr>
        </p:nvSpPr>
        <p:spPr/>
        <p:txBody>
          <a:bodyPr/>
          <a:lstStyle/>
          <a:p>
            <a:fld id="{4136C298-D119-4C20-9DDE-7B5925B38854}" type="slidenum">
              <a:rPr lang="es-ES" smtClean="0"/>
              <a:t>1</a:t>
            </a:fld>
            <a:endParaRPr lang="es-ES" dirty="0"/>
          </a:p>
        </p:txBody>
      </p:sp>
    </p:spTree>
    <p:extLst>
      <p:ext uri="{BB962C8B-B14F-4D97-AF65-F5344CB8AC3E}">
        <p14:creationId xmlns:p14="http://schemas.microsoft.com/office/powerpoint/2010/main" val="269516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a:p>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12</a:t>
            </a:fld>
            <a:endParaRPr lang="es-ES" dirty="0"/>
          </a:p>
        </p:txBody>
      </p:sp>
    </p:spTree>
    <p:extLst>
      <p:ext uri="{BB962C8B-B14F-4D97-AF65-F5344CB8AC3E}">
        <p14:creationId xmlns:p14="http://schemas.microsoft.com/office/powerpoint/2010/main" val="1845438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sz="1200" b="0" i="0" u="none" strike="noStrike" kern="1200" baseline="0" dirty="0">
                    <a:solidFill>
                      <a:schemeClr val="tx1"/>
                    </a:solidFill>
                    <a:latin typeface="+mn-lt"/>
                    <a:ea typeface="+mn-ea"/>
                    <a:cs typeface="+mn-cs"/>
                  </a:rPr>
                  <a:t>El efecto producido en un lugar por 2 o más trenes de ondas se llama interferencia. </a:t>
                </a:r>
              </a:p>
              <a:p>
                <a:r>
                  <a:rPr lang="es-AR" sz="1200" b="0" i="0" u="none" strike="noStrike" kern="1200" baseline="0" dirty="0">
                    <a:solidFill>
                      <a:schemeClr val="tx1"/>
                    </a:solidFill>
                    <a:latin typeface="+mn-lt"/>
                    <a:ea typeface="+mn-ea"/>
                    <a:cs typeface="+mn-cs"/>
                  </a:rPr>
                  <a:t>Estudiaremos a continuación la interferencia producida por una onda viajera en una cuerda, con su onda reflejada. Supongamos que las ecuaciones de ambas ondas fueran: </a:t>
                </a:r>
                <a14:m>
                  <m:oMath xmlns:m="http://schemas.openxmlformats.org/officeDocument/2006/math">
                    <m:r>
                      <a:rPr lang="es-AR" sz="1200" i="1" smtClean="0">
                        <a:latin typeface="Cambria Math"/>
                        <a:ea typeface="Cambria Math"/>
                      </a:rPr>
                      <m:t>𝑌</m:t>
                    </m:r>
                    <m:r>
                      <a:rPr lang="es-AR" sz="1200" b="0" i="1" smtClean="0">
                        <a:latin typeface="Cambria Math"/>
                        <a:ea typeface="Cambria Math"/>
                      </a:rPr>
                      <m:t>1</m:t>
                    </m:r>
                    <m:r>
                      <a:rPr lang="es-AR" sz="1200" i="1" smtClean="0">
                        <a:latin typeface="Cambria Math"/>
                        <a:ea typeface="Cambria Math"/>
                      </a:rPr>
                      <m:t>=</m:t>
                    </m:r>
                    <m:r>
                      <a:rPr lang="es-AR" sz="1200" i="1" smtClean="0">
                        <a:latin typeface="Cambria Math"/>
                        <a:ea typeface="Cambria Math"/>
                      </a:rPr>
                      <m:t>𝐴</m:t>
                    </m:r>
                    <m:r>
                      <a:rPr lang="es-AR" sz="1200" i="1" smtClean="0">
                        <a:latin typeface="Cambria Math"/>
                        <a:ea typeface="Cambria Math"/>
                      </a:rPr>
                      <m:t>∗</m:t>
                    </m:r>
                    <m:r>
                      <a:rPr lang="es-AR" sz="1200" i="1" smtClean="0">
                        <a:latin typeface="Cambria Math"/>
                        <a:ea typeface="Cambria Math"/>
                      </a:rPr>
                      <m:t>𝑠𝑒𝑛</m:t>
                    </m:r>
                    <m:r>
                      <a:rPr lang="es-AR" sz="1200" i="1" smtClean="0">
                        <a:latin typeface="Cambria Math"/>
                        <a:ea typeface="Cambria Math"/>
                      </a:rPr>
                      <m:t>(</m:t>
                    </m:r>
                    <m:r>
                      <a:rPr lang="es-AR" sz="1200" i="1" smtClean="0">
                        <a:latin typeface="Cambria Math"/>
                        <a:ea typeface="Cambria Math"/>
                      </a:rPr>
                      <m:t>𝜔</m:t>
                    </m:r>
                    <m:r>
                      <a:rPr lang="es-AR" sz="1200" i="1" smtClean="0">
                        <a:latin typeface="Cambria Math"/>
                        <a:ea typeface="Cambria Math"/>
                      </a:rPr>
                      <m:t>∗</m:t>
                    </m:r>
                    <m:r>
                      <a:rPr lang="es-AR" sz="1200" i="1" smtClean="0">
                        <a:latin typeface="Cambria Math"/>
                        <a:ea typeface="Cambria Math"/>
                      </a:rPr>
                      <m:t>𝑡</m:t>
                    </m:r>
                    <m:r>
                      <a:rPr lang="es-AR" sz="1200" b="0" i="1" smtClean="0">
                        <a:latin typeface="Cambria Math"/>
                        <a:ea typeface="Cambria Math"/>
                      </a:rPr>
                      <m:t>+</m:t>
                    </m:r>
                    <m:r>
                      <a:rPr lang="es-AR" sz="1200" b="0" i="1" smtClean="0">
                        <a:latin typeface="Cambria Math"/>
                        <a:ea typeface="Cambria Math"/>
                      </a:rPr>
                      <m:t>𝑘</m:t>
                    </m:r>
                    <m:r>
                      <a:rPr lang="es-AR" sz="1200" b="0" i="1" smtClean="0">
                        <a:latin typeface="Cambria Math"/>
                        <a:ea typeface="Cambria Math"/>
                      </a:rPr>
                      <m:t>∗</m:t>
                    </m:r>
                    <m:r>
                      <a:rPr lang="es-AR" sz="1200" b="0" i="1" smtClean="0">
                        <a:latin typeface="Cambria Math"/>
                        <a:ea typeface="Cambria Math"/>
                      </a:rPr>
                      <m:t>𝑋</m:t>
                    </m:r>
                    <m:r>
                      <a:rPr lang="es-AR" sz="1200" i="1">
                        <a:latin typeface="Cambria Math"/>
                        <a:ea typeface="Cambria Math"/>
                      </a:rPr>
                      <m:t>)</m:t>
                    </m:r>
                  </m:oMath>
                </a14:m>
                <a:r>
                  <a:rPr lang="es-ES" sz="1200" dirty="0"/>
                  <a:t>  y   </a:t>
                </a:r>
                <a14:m>
                  <m:oMath xmlns:m="http://schemas.openxmlformats.org/officeDocument/2006/math">
                    <m:r>
                      <a:rPr lang="es-AR" sz="1200" i="1" smtClean="0">
                        <a:latin typeface="Cambria Math"/>
                        <a:ea typeface="Cambria Math"/>
                      </a:rPr>
                      <m:t>𝑌</m:t>
                    </m:r>
                    <m:r>
                      <a:rPr lang="es-AR" sz="1200" b="0" i="1" smtClean="0">
                        <a:latin typeface="Cambria Math"/>
                        <a:ea typeface="Cambria Math"/>
                      </a:rPr>
                      <m:t>2</m:t>
                    </m:r>
                    <m:r>
                      <a:rPr lang="es-AR" sz="1200" i="1" smtClean="0">
                        <a:latin typeface="Cambria Math"/>
                        <a:ea typeface="Cambria Math"/>
                      </a:rPr>
                      <m:t>=</m:t>
                    </m:r>
                    <m:r>
                      <a:rPr lang="es-AR" sz="1200" i="1" smtClean="0">
                        <a:latin typeface="Cambria Math"/>
                        <a:ea typeface="Cambria Math"/>
                      </a:rPr>
                      <m:t>𝐴</m:t>
                    </m:r>
                    <m:r>
                      <a:rPr lang="es-AR" sz="1200" i="1" smtClean="0">
                        <a:latin typeface="Cambria Math"/>
                        <a:ea typeface="Cambria Math"/>
                      </a:rPr>
                      <m:t>∗</m:t>
                    </m:r>
                    <m:r>
                      <a:rPr lang="es-AR" sz="1200" i="1" smtClean="0">
                        <a:latin typeface="Cambria Math"/>
                        <a:ea typeface="Cambria Math"/>
                      </a:rPr>
                      <m:t>𝑠𝑒𝑛</m:t>
                    </m:r>
                    <m:r>
                      <a:rPr lang="es-AR" sz="1200" i="1" smtClean="0">
                        <a:latin typeface="Cambria Math"/>
                        <a:ea typeface="Cambria Math"/>
                      </a:rPr>
                      <m:t>(</m:t>
                    </m:r>
                    <m:r>
                      <a:rPr lang="es-AR" sz="1200" i="1" smtClean="0">
                        <a:latin typeface="Cambria Math"/>
                        <a:ea typeface="Cambria Math"/>
                      </a:rPr>
                      <m:t>𝜔</m:t>
                    </m:r>
                    <m:r>
                      <a:rPr lang="es-AR" sz="1200" i="1" smtClean="0">
                        <a:latin typeface="Cambria Math"/>
                        <a:ea typeface="Cambria Math"/>
                      </a:rPr>
                      <m:t>∗</m:t>
                    </m:r>
                    <m:r>
                      <a:rPr lang="es-AR" sz="1200" i="1" smtClean="0">
                        <a:latin typeface="Cambria Math"/>
                        <a:ea typeface="Cambria Math"/>
                      </a:rPr>
                      <m:t>𝑡</m:t>
                    </m:r>
                    <m:r>
                      <a:rPr lang="es-AR" sz="1200" i="1" smtClean="0">
                        <a:latin typeface="Cambria Math"/>
                        <a:ea typeface="Cambria Math"/>
                      </a:rPr>
                      <m:t>−</m:t>
                    </m:r>
                    <m:r>
                      <a:rPr lang="es-AR" sz="1200" b="0" i="1" smtClean="0">
                        <a:latin typeface="Cambria Math"/>
                        <a:ea typeface="Cambria Math"/>
                      </a:rPr>
                      <m:t>𝑘</m:t>
                    </m:r>
                    <m:r>
                      <a:rPr lang="es-AR" sz="1200" b="0" i="1" smtClean="0">
                        <a:latin typeface="Cambria Math"/>
                        <a:ea typeface="Cambria Math"/>
                      </a:rPr>
                      <m:t>∗</m:t>
                    </m:r>
                    <m:r>
                      <a:rPr lang="es-AR" sz="1200" b="0" i="1" smtClean="0">
                        <a:latin typeface="Cambria Math"/>
                        <a:ea typeface="Cambria Math"/>
                      </a:rPr>
                      <m:t>𝑋</m:t>
                    </m:r>
                    <m:r>
                      <a:rPr lang="es-AR" sz="1200" i="1">
                        <a:latin typeface="Cambria Math"/>
                        <a:ea typeface="Cambria Math"/>
                      </a:rPr>
                      <m:t>)</m:t>
                    </m:r>
                  </m:oMath>
                </a14:m>
                <a:endParaRPr lang="es-E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a:p>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13</a:t>
            </a:fld>
            <a:endParaRPr lang="es-ES" dirty="0"/>
          </a:p>
        </p:txBody>
      </p:sp>
    </p:spTree>
    <p:extLst>
      <p:ext uri="{BB962C8B-B14F-4D97-AF65-F5344CB8AC3E}">
        <p14:creationId xmlns:p14="http://schemas.microsoft.com/office/powerpoint/2010/main" val="3626934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sz="1200" b="0" i="0" u="none" strike="noStrike" kern="1200" baseline="0" dirty="0">
                    <a:solidFill>
                      <a:schemeClr val="tx1"/>
                    </a:solidFill>
                    <a:latin typeface="+mn-lt"/>
                    <a:ea typeface="+mn-ea"/>
                    <a:cs typeface="+mn-cs"/>
                  </a:rPr>
                  <a:t>Los nodos consecutivos están separados por media longitud de onda. </a:t>
                </a:r>
                <a14:m>
                  <m:oMath xmlns:m="http://schemas.openxmlformats.org/officeDocument/2006/math">
                    <m:r>
                      <m:rPr>
                        <m:sty m:val="p"/>
                      </m:rPr>
                      <a:rPr lang="es-AR" sz="1200" b="0" i="0" smtClean="0">
                        <a:latin typeface="Cambria Math"/>
                        <a:ea typeface="Cambria Math"/>
                      </a:rPr>
                      <m:t>X</m:t>
                    </m:r>
                    <m:r>
                      <a:rPr lang="es-AR" sz="1200" b="0" i="1" smtClean="0">
                        <a:latin typeface="Cambria Math"/>
                        <a:ea typeface="Cambria Math"/>
                      </a:rPr>
                      <m:t>=0∗</m:t>
                    </m:r>
                    <m:r>
                      <a:rPr lang="es-AR" sz="1200" b="0" i="1" smtClean="0">
                        <a:latin typeface="Cambria Math"/>
                        <a:ea typeface="Cambria Math"/>
                      </a:rPr>
                      <m:t>𝜆</m:t>
                    </m:r>
                    <m:r>
                      <a:rPr lang="es-AR" sz="1200" b="0" i="0" smtClean="0">
                        <a:latin typeface="Cambria Math"/>
                        <a:ea typeface="Cambria Math"/>
                      </a:rPr>
                      <m:t>,</m:t>
                    </m:r>
                    <m:f>
                      <m:fPr>
                        <m:ctrlPr>
                          <a:rPr lang="es-AR" sz="1200" b="0" i="1" smtClean="0">
                            <a:latin typeface="Cambria Math" panose="02040503050406030204" pitchFamily="18" charset="0"/>
                            <a:ea typeface="Cambria Math"/>
                          </a:rPr>
                        </m:ctrlPr>
                      </m:fPr>
                      <m:num>
                        <m:r>
                          <a:rPr lang="es-AR" sz="1200" b="0" i="1" smtClean="0">
                            <a:latin typeface="Cambria Math"/>
                            <a:ea typeface="Cambria Math"/>
                          </a:rPr>
                          <m:t>1</m:t>
                        </m:r>
                      </m:num>
                      <m:den>
                        <m:r>
                          <a:rPr lang="es-AR" sz="1200" b="0" i="1" smtClean="0">
                            <a:latin typeface="Cambria Math"/>
                            <a:ea typeface="Cambria Math"/>
                          </a:rPr>
                          <m:t>2</m:t>
                        </m:r>
                      </m:den>
                    </m:f>
                    <m:r>
                      <a:rPr lang="es-AR" sz="1200" b="0" i="1" smtClean="0">
                        <a:latin typeface="Cambria Math"/>
                        <a:ea typeface="Cambria Math"/>
                      </a:rPr>
                      <m:t>∗</m:t>
                    </m:r>
                    <m:r>
                      <a:rPr lang="es-AR" sz="1200" b="0" i="1" smtClean="0">
                        <a:latin typeface="Cambria Math"/>
                        <a:ea typeface="Cambria Math"/>
                      </a:rPr>
                      <m:t>𝜆</m:t>
                    </m:r>
                    <m:r>
                      <a:rPr lang="es-AR" sz="1200" b="0" i="0" smtClean="0">
                        <a:latin typeface="Cambria Math"/>
                        <a:ea typeface="Cambria Math"/>
                      </a:rPr>
                      <m:t>,</m:t>
                    </m:r>
                    <m:r>
                      <a:rPr lang="es-AR" sz="1200" b="0" i="1" smtClean="0">
                        <a:latin typeface="Cambria Math"/>
                        <a:ea typeface="Cambria Math"/>
                      </a:rPr>
                      <m:t> 1∗</m:t>
                    </m:r>
                    <m:r>
                      <a:rPr lang="es-AR" sz="1200" b="0" i="1" smtClean="0">
                        <a:latin typeface="Cambria Math"/>
                        <a:ea typeface="Cambria Math"/>
                      </a:rPr>
                      <m:t>𝜆</m:t>
                    </m:r>
                    <m:r>
                      <a:rPr lang="es-AR" sz="1200" b="0" i="0" smtClean="0">
                        <a:latin typeface="Cambria Math"/>
                        <a:ea typeface="Cambria Math"/>
                      </a:rPr>
                      <m:t> </m:t>
                    </m:r>
                  </m:oMath>
                </a14:m>
                <a:r>
                  <a:rPr lang="es-AR" sz="1200" b="0" i="0" u="none" strike="noStrike" kern="1200" baseline="0" dirty="0">
                    <a:solidFill>
                      <a:schemeClr val="tx1"/>
                    </a:solidFill>
                    <a:latin typeface="+mn-lt"/>
                    <a:ea typeface="+mn-ea"/>
                    <a:cs typeface="+mn-cs"/>
                  </a:rPr>
                  <a:t>         </a:t>
                </a:r>
                <a14:m>
                  <m:oMath xmlns:m="http://schemas.openxmlformats.org/officeDocument/2006/math">
                    <m:r>
                      <m:rPr>
                        <m:sty m:val="p"/>
                      </m:rPr>
                      <a:rPr lang="es-AR" sz="1200" b="0" i="0" smtClean="0">
                        <a:latin typeface="Cambria Math"/>
                        <a:ea typeface="Cambria Math"/>
                      </a:rPr>
                      <m:t>X</m:t>
                    </m:r>
                    <m:r>
                      <a:rPr lang="es-AR" sz="1200" b="0" i="1" smtClean="0">
                        <a:latin typeface="Cambria Math"/>
                        <a:ea typeface="Cambria Math"/>
                      </a:rPr>
                      <m:t>=</m:t>
                    </m:r>
                    <m:f>
                      <m:fPr>
                        <m:ctrlPr>
                          <a:rPr lang="es-AR" sz="1200" b="0" i="1" smtClean="0">
                            <a:latin typeface="Cambria Math" panose="02040503050406030204" pitchFamily="18" charset="0"/>
                            <a:ea typeface="Cambria Math"/>
                          </a:rPr>
                        </m:ctrlPr>
                      </m:fPr>
                      <m:num>
                        <m:r>
                          <a:rPr lang="es-AR" sz="1200" b="0" i="1" smtClean="0">
                            <a:latin typeface="Cambria Math"/>
                            <a:ea typeface="Cambria Math"/>
                          </a:rPr>
                          <m:t>1</m:t>
                        </m:r>
                      </m:num>
                      <m:den>
                        <m:r>
                          <a:rPr lang="es-AR" sz="1200" b="0" i="1" smtClean="0">
                            <a:latin typeface="Cambria Math"/>
                            <a:ea typeface="Cambria Math"/>
                          </a:rPr>
                          <m:t>2</m:t>
                        </m:r>
                      </m:den>
                    </m:f>
                    <m:r>
                      <a:rPr lang="es-AR" sz="1200" b="0" i="1" smtClean="0">
                        <a:latin typeface="Cambria Math"/>
                        <a:ea typeface="Cambria Math"/>
                      </a:rPr>
                      <m:t>∗</m:t>
                    </m:r>
                    <m:r>
                      <a:rPr lang="es-AR" sz="1200" b="0" i="1" smtClean="0">
                        <a:latin typeface="Cambria Math"/>
                        <a:ea typeface="Cambria Math"/>
                      </a:rPr>
                      <m:t>𝑛</m:t>
                    </m:r>
                    <m:r>
                      <a:rPr lang="es-AR" sz="1200" b="0" i="1" smtClean="0">
                        <a:latin typeface="Cambria Math"/>
                        <a:ea typeface="Cambria Math"/>
                      </a:rPr>
                      <m:t>∗</m:t>
                    </m:r>
                    <m:r>
                      <a:rPr lang="es-AR" sz="1200" b="0" i="1" smtClean="0">
                        <a:latin typeface="Cambria Math"/>
                        <a:ea typeface="Cambria Math"/>
                      </a:rPr>
                      <m:t>𝜆</m:t>
                    </m:r>
                  </m:oMath>
                </a14:m>
                <a:endParaRPr lang="es-AR"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u="none" strike="noStrike" kern="1200" baseline="0" dirty="0">
                    <a:solidFill>
                      <a:schemeClr val="tx1"/>
                    </a:solidFill>
                    <a:latin typeface="+mn-lt"/>
                    <a:ea typeface="+mn-ea"/>
                    <a:cs typeface="+mn-cs"/>
                  </a:rPr>
                  <a:t>Los vientres consecutivos están separados por media longitud de onda.</a:t>
                </a:r>
                <a14:m>
                  <m:oMath xmlns:m="http://schemas.openxmlformats.org/officeDocument/2006/math">
                    <m:r>
                      <a:rPr lang="es-AR" sz="1200" b="0" i="0" smtClean="0">
                        <a:latin typeface="Cambria Math"/>
                        <a:ea typeface="Cambria Math"/>
                      </a:rPr>
                      <m:t>  </m:t>
                    </m:r>
                    <m:r>
                      <m:rPr>
                        <m:sty m:val="p"/>
                      </m:rPr>
                      <a:rPr lang="es-AR" sz="1200" b="0" i="0" smtClean="0">
                        <a:latin typeface="Cambria Math"/>
                        <a:ea typeface="Cambria Math"/>
                      </a:rPr>
                      <m:t>X</m:t>
                    </m:r>
                    <m:r>
                      <a:rPr lang="es-AR" sz="1200" b="0" i="1" smtClean="0">
                        <a:latin typeface="Cambria Math"/>
                        <a:ea typeface="Cambria Math"/>
                      </a:rPr>
                      <m:t>=</m:t>
                    </m:r>
                    <m:f>
                      <m:fPr>
                        <m:ctrlPr>
                          <a:rPr lang="es-AR" sz="1200" b="0" i="1" smtClean="0">
                            <a:latin typeface="Cambria Math" panose="02040503050406030204" pitchFamily="18" charset="0"/>
                            <a:ea typeface="Cambria Math"/>
                          </a:rPr>
                        </m:ctrlPr>
                      </m:fPr>
                      <m:num>
                        <m:r>
                          <a:rPr lang="es-AR" sz="1200" b="0" i="1" smtClean="0">
                            <a:latin typeface="Cambria Math"/>
                            <a:ea typeface="Cambria Math"/>
                          </a:rPr>
                          <m:t>1</m:t>
                        </m:r>
                      </m:num>
                      <m:den>
                        <m:r>
                          <a:rPr lang="es-AR" sz="1200" b="0" i="1" smtClean="0">
                            <a:latin typeface="Cambria Math"/>
                            <a:ea typeface="Cambria Math"/>
                          </a:rPr>
                          <m:t>4</m:t>
                        </m:r>
                      </m:den>
                    </m:f>
                    <m:r>
                      <a:rPr lang="es-AR" sz="1200" b="0" i="1" smtClean="0">
                        <a:latin typeface="Cambria Math"/>
                        <a:ea typeface="Cambria Math"/>
                      </a:rPr>
                      <m:t>∗</m:t>
                    </m:r>
                    <m:r>
                      <a:rPr lang="es-AR" sz="1200" b="0" i="1" smtClean="0">
                        <a:latin typeface="Cambria Math"/>
                        <a:ea typeface="Cambria Math"/>
                      </a:rPr>
                      <m:t>𝜆</m:t>
                    </m:r>
                    <m:r>
                      <a:rPr lang="es-AR" sz="1200" b="0" i="0" smtClean="0">
                        <a:latin typeface="Cambria Math"/>
                        <a:ea typeface="Cambria Math"/>
                      </a:rPr>
                      <m:t>,</m:t>
                    </m:r>
                    <m:f>
                      <m:fPr>
                        <m:ctrlPr>
                          <a:rPr lang="es-AR" sz="1200" b="0" i="1" smtClean="0">
                            <a:latin typeface="Cambria Math" panose="02040503050406030204" pitchFamily="18" charset="0"/>
                            <a:ea typeface="Cambria Math"/>
                          </a:rPr>
                        </m:ctrlPr>
                      </m:fPr>
                      <m:num>
                        <m:r>
                          <a:rPr lang="es-AR" sz="1200" b="0" i="1" smtClean="0">
                            <a:latin typeface="Cambria Math"/>
                            <a:ea typeface="Cambria Math"/>
                          </a:rPr>
                          <m:t>3</m:t>
                        </m:r>
                      </m:num>
                      <m:den>
                        <m:r>
                          <a:rPr lang="es-AR" sz="1200" b="0" i="1" smtClean="0">
                            <a:latin typeface="Cambria Math"/>
                            <a:ea typeface="Cambria Math"/>
                          </a:rPr>
                          <m:t>4</m:t>
                        </m:r>
                      </m:den>
                    </m:f>
                    <m:r>
                      <a:rPr lang="es-AR" sz="1200" b="0" i="1" smtClean="0">
                        <a:latin typeface="Cambria Math"/>
                        <a:ea typeface="Cambria Math"/>
                      </a:rPr>
                      <m:t>∗</m:t>
                    </m:r>
                    <m:r>
                      <a:rPr lang="es-AR" sz="1200" b="0" i="1" smtClean="0">
                        <a:latin typeface="Cambria Math"/>
                        <a:ea typeface="Cambria Math"/>
                      </a:rPr>
                      <m:t>𝜆</m:t>
                    </m:r>
                    <m:r>
                      <a:rPr lang="es-AR" sz="1200" b="0" i="0" smtClean="0">
                        <a:latin typeface="Cambria Math"/>
                        <a:ea typeface="Cambria Math"/>
                      </a:rPr>
                      <m:t>,</m:t>
                    </m:r>
                    <m:f>
                      <m:fPr>
                        <m:ctrlPr>
                          <a:rPr lang="es-AR" sz="1200" b="0" i="1" smtClean="0">
                            <a:latin typeface="Cambria Math" panose="02040503050406030204" pitchFamily="18" charset="0"/>
                            <a:ea typeface="Cambria Math"/>
                          </a:rPr>
                        </m:ctrlPr>
                      </m:fPr>
                      <m:num>
                        <m:r>
                          <a:rPr lang="es-AR" sz="1200" b="0" i="1" smtClean="0">
                            <a:latin typeface="Cambria Math"/>
                            <a:ea typeface="Cambria Math"/>
                          </a:rPr>
                          <m:t>5</m:t>
                        </m:r>
                      </m:num>
                      <m:den>
                        <m:r>
                          <a:rPr lang="es-AR" sz="1200" b="0" i="1" smtClean="0">
                            <a:latin typeface="Cambria Math"/>
                            <a:ea typeface="Cambria Math"/>
                          </a:rPr>
                          <m:t>4</m:t>
                        </m:r>
                      </m:den>
                    </m:f>
                    <m:r>
                      <a:rPr lang="es-AR" sz="1200" b="0" i="1" smtClean="0">
                        <a:latin typeface="Cambria Math"/>
                        <a:ea typeface="Cambria Math"/>
                      </a:rPr>
                      <m:t>∗</m:t>
                    </m:r>
                    <m:r>
                      <a:rPr lang="es-AR" sz="1200" b="0" i="1" smtClean="0">
                        <a:latin typeface="Cambria Math"/>
                        <a:ea typeface="Cambria Math"/>
                      </a:rPr>
                      <m:t>𝜆</m:t>
                    </m:r>
                    <m:r>
                      <a:rPr lang="es-AR" sz="1200" b="0" i="0" smtClean="0">
                        <a:latin typeface="Cambria Math"/>
                        <a:ea typeface="Cambria Math"/>
                      </a:rPr>
                      <m:t>          </m:t>
                    </m:r>
                    <m:r>
                      <m:rPr>
                        <m:sty m:val="p"/>
                      </m:rPr>
                      <a:rPr lang="es-AR" sz="1200" b="0" i="0" smtClean="0">
                        <a:latin typeface="Cambria Math"/>
                        <a:ea typeface="Cambria Math"/>
                      </a:rPr>
                      <m:t>X</m:t>
                    </m:r>
                    <m:r>
                      <a:rPr lang="es-AR" sz="1200" b="0" i="1" smtClean="0">
                        <a:latin typeface="Cambria Math"/>
                        <a:ea typeface="Cambria Math"/>
                      </a:rPr>
                      <m:t>=[</m:t>
                    </m:r>
                    <m:f>
                      <m:fPr>
                        <m:ctrlPr>
                          <a:rPr lang="es-AR" sz="1200" b="0" i="1" smtClean="0">
                            <a:latin typeface="Cambria Math" panose="02040503050406030204" pitchFamily="18" charset="0"/>
                            <a:ea typeface="Cambria Math"/>
                          </a:rPr>
                        </m:ctrlPr>
                      </m:fPr>
                      <m:num>
                        <m:r>
                          <a:rPr lang="es-AR" sz="1200" b="0" i="1" smtClean="0">
                            <a:latin typeface="Cambria Math"/>
                            <a:ea typeface="Cambria Math"/>
                          </a:rPr>
                          <m:t>2∗</m:t>
                        </m:r>
                        <m:r>
                          <a:rPr lang="es-AR" sz="1200" b="0" i="1" smtClean="0">
                            <a:latin typeface="Cambria Math"/>
                            <a:ea typeface="Cambria Math"/>
                          </a:rPr>
                          <m:t>𝑛</m:t>
                        </m:r>
                        <m:r>
                          <a:rPr lang="es-AR" sz="1200" b="0" i="1" smtClean="0">
                            <a:latin typeface="Cambria Math"/>
                            <a:ea typeface="Cambria Math"/>
                          </a:rPr>
                          <m:t>+1</m:t>
                        </m:r>
                      </m:num>
                      <m:den>
                        <m:r>
                          <a:rPr lang="es-AR" sz="1200" b="0" i="1" smtClean="0">
                            <a:latin typeface="Cambria Math"/>
                            <a:ea typeface="Cambria Math"/>
                          </a:rPr>
                          <m:t>4</m:t>
                        </m:r>
                      </m:den>
                    </m:f>
                    <m:r>
                      <a:rPr lang="es-AR" sz="1200" b="0" i="1" smtClean="0">
                        <a:latin typeface="Cambria Math"/>
                        <a:ea typeface="Cambria Math"/>
                      </a:rPr>
                      <m:t>]∗</m:t>
                    </m:r>
                    <m:r>
                      <a:rPr lang="es-AR" sz="1200" b="0" i="1" smtClean="0">
                        <a:latin typeface="Cambria Math"/>
                        <a:ea typeface="Cambria Math"/>
                      </a:rPr>
                      <m:t>𝜆</m:t>
                    </m:r>
                  </m:oMath>
                </a14:m>
                <a:endParaRPr lang="es-AR" sz="1200" b="0" i="0" u="none" strike="noStrike" kern="1200" baseline="0" dirty="0">
                  <a:solidFill>
                    <a:schemeClr val="tx1"/>
                  </a:solidFill>
                  <a:latin typeface="+mn-lt"/>
                  <a:ea typeface="+mn-ea"/>
                  <a:cs typeface="+mn-cs"/>
                </a:endParaRPr>
              </a:p>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16</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19</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20</a:t>
            </a:fld>
            <a:endParaRPr lang="es-ES" dirty="0"/>
          </a:p>
        </p:txBody>
      </p:sp>
    </p:spTree>
    <p:extLst>
      <p:ext uri="{BB962C8B-B14F-4D97-AF65-F5344CB8AC3E}">
        <p14:creationId xmlns:p14="http://schemas.microsoft.com/office/powerpoint/2010/main" val="1676243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21</a:t>
            </a:fld>
            <a:endParaRPr lang="es-ES" dirty="0"/>
          </a:p>
        </p:txBody>
      </p:sp>
    </p:spTree>
    <p:extLst>
      <p:ext uri="{BB962C8B-B14F-4D97-AF65-F5344CB8AC3E}">
        <p14:creationId xmlns:p14="http://schemas.microsoft.com/office/powerpoint/2010/main" val="3067935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22</a:t>
            </a:fld>
            <a:endParaRPr lang="es-ES" dirty="0"/>
          </a:p>
        </p:txBody>
      </p:sp>
    </p:spTree>
    <p:extLst>
      <p:ext uri="{BB962C8B-B14F-4D97-AF65-F5344CB8AC3E}">
        <p14:creationId xmlns:p14="http://schemas.microsoft.com/office/powerpoint/2010/main" val="1285396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23</a:t>
            </a:fld>
            <a:endParaRPr lang="es-ES" dirty="0"/>
          </a:p>
        </p:txBody>
      </p:sp>
    </p:spTree>
    <p:extLst>
      <p:ext uri="{BB962C8B-B14F-4D97-AF65-F5344CB8AC3E}">
        <p14:creationId xmlns:p14="http://schemas.microsoft.com/office/powerpoint/2010/main" val="1021772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24</a:t>
            </a:fld>
            <a:endParaRPr lang="es-ES" dirty="0"/>
          </a:p>
        </p:txBody>
      </p:sp>
    </p:spTree>
    <p:extLst>
      <p:ext uri="{BB962C8B-B14F-4D97-AF65-F5344CB8AC3E}">
        <p14:creationId xmlns:p14="http://schemas.microsoft.com/office/powerpoint/2010/main" val="556389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25</a:t>
            </a:fld>
            <a:endParaRPr lang="es-ES" dirty="0"/>
          </a:p>
        </p:txBody>
      </p:sp>
    </p:spTree>
    <p:extLst>
      <p:ext uri="{BB962C8B-B14F-4D97-AF65-F5344CB8AC3E}">
        <p14:creationId xmlns:p14="http://schemas.microsoft.com/office/powerpoint/2010/main" val="242013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i="0" dirty="0"/>
              <a:t>Estas ondas mecánicas requieren de una fuente de perturbación para iniciar el movimiento (debemos aportar energía),</a:t>
            </a:r>
            <a:r>
              <a:rPr lang="es-ES" i="0" baseline="0" dirty="0"/>
              <a:t> requieren de un medio a perturbar y una conexión física por el medio del cual partes adyacentes de un medio puedan perturbarse.</a:t>
            </a:r>
          </a:p>
          <a:p>
            <a:endParaRPr lang="es-ES" dirty="0"/>
          </a:p>
        </p:txBody>
      </p:sp>
      <p:sp>
        <p:nvSpPr>
          <p:cNvPr id="4" name="Slide Number Placeholder 3"/>
          <p:cNvSpPr>
            <a:spLocks noGrp="1"/>
          </p:cNvSpPr>
          <p:nvPr>
            <p:ph type="sldNum" sz="quarter" idx="10"/>
          </p:nvPr>
        </p:nvSpPr>
        <p:spPr/>
        <p:txBody>
          <a:bodyPr/>
          <a:lstStyle/>
          <a:p>
            <a:fld id="{4136C298-D119-4C20-9DDE-7B5925B38854}" type="slidenum">
              <a:rPr lang="es-ES" smtClean="0"/>
              <a:t>2</a:t>
            </a:fld>
            <a:endParaRPr lang="es-ES" dirty="0"/>
          </a:p>
        </p:txBody>
      </p:sp>
    </p:spTree>
    <p:extLst>
      <p:ext uri="{BB962C8B-B14F-4D97-AF65-F5344CB8AC3E}">
        <p14:creationId xmlns:p14="http://schemas.microsoft.com/office/powerpoint/2010/main" val="1024608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26</a:t>
            </a:fld>
            <a:endParaRPr lang="es-ES" dirty="0"/>
          </a:p>
        </p:txBody>
      </p:sp>
    </p:spTree>
    <p:extLst>
      <p:ext uri="{BB962C8B-B14F-4D97-AF65-F5344CB8AC3E}">
        <p14:creationId xmlns:p14="http://schemas.microsoft.com/office/powerpoint/2010/main" val="2954930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27</a:t>
            </a:fld>
            <a:endParaRPr lang="es-ES" dirty="0"/>
          </a:p>
        </p:txBody>
      </p:sp>
    </p:spTree>
    <p:extLst>
      <p:ext uri="{BB962C8B-B14F-4D97-AF65-F5344CB8AC3E}">
        <p14:creationId xmlns:p14="http://schemas.microsoft.com/office/powerpoint/2010/main" val="3276849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31</a:t>
            </a:fld>
            <a:endParaRPr lang="es-ES" dirty="0"/>
          </a:p>
        </p:txBody>
      </p:sp>
    </p:spTree>
    <p:extLst>
      <p:ext uri="{BB962C8B-B14F-4D97-AF65-F5344CB8AC3E}">
        <p14:creationId xmlns:p14="http://schemas.microsoft.com/office/powerpoint/2010/main" val="2500496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32</a:t>
            </a:fld>
            <a:endParaRPr lang="es-ES" dirty="0"/>
          </a:p>
        </p:txBody>
      </p:sp>
    </p:spTree>
    <p:extLst>
      <p:ext uri="{BB962C8B-B14F-4D97-AF65-F5344CB8AC3E}">
        <p14:creationId xmlns:p14="http://schemas.microsoft.com/office/powerpoint/2010/main" val="67313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ES" i="0" dirty="0"/>
                  <a:t>Ondas Transversales: las partículas que conforman el medio se mueven perpendicularmente a la dirección de propagación.</a:t>
                </a:r>
              </a:p>
              <a:p>
                <a:r>
                  <a:rPr lang="es-ES" i="0" dirty="0"/>
                  <a:t>Ondas Longitudinales: las</a:t>
                </a:r>
                <a:r>
                  <a:rPr lang="es-ES" i="0" baseline="0" dirty="0"/>
                  <a:t> partículas que conforman el medio se mueven en la misma dirección que la propagación.</a:t>
                </a:r>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3</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sz="1200" b="0" i="0" u="none" strike="noStrike" kern="1200" baseline="0" dirty="0">
                    <a:solidFill>
                      <a:schemeClr val="tx1"/>
                    </a:solidFill>
                    <a:latin typeface="+mn-lt"/>
                    <a:ea typeface="+mn-ea"/>
                    <a:cs typeface="+mn-cs"/>
                  </a:rPr>
                  <a:t>Longitud de onda es la distancia entre dos crestas sucesivas. Es la distancia que recorre la onda en el tiempo de un período.</a:t>
                </a:r>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d>
                      <m:dPr>
                        <m:ctrlPr>
                          <a:rPr lang="es-AR" sz="1200" i="1" smtClean="0">
                            <a:latin typeface="Cambria Math" panose="02040503050406030204" pitchFamily="18" charset="0"/>
                            <a:ea typeface="Cambria Math"/>
                          </a:rPr>
                        </m:ctrlPr>
                      </m:dPr>
                      <m:e>
                        <m:r>
                          <a:rPr lang="es-AR" sz="1200" i="1" smtClean="0">
                            <a:latin typeface="Cambria Math"/>
                            <a:ea typeface="Cambria Math"/>
                          </a:rPr>
                          <m:t>𝑘</m:t>
                        </m:r>
                        <m:r>
                          <a:rPr lang="es-AR" sz="1200" i="1" smtClean="0">
                            <a:latin typeface="Cambria Math"/>
                            <a:ea typeface="Cambria Math"/>
                          </a:rPr>
                          <m:t>∗</m:t>
                        </m:r>
                        <m:r>
                          <a:rPr lang="es-AR" sz="1200" i="1" smtClean="0">
                            <a:latin typeface="Cambria Math"/>
                            <a:ea typeface="Cambria Math"/>
                          </a:rPr>
                          <m:t>𝑋</m:t>
                        </m:r>
                        <m:r>
                          <a:rPr lang="es-AR" sz="1200" b="0" i="1" smtClean="0">
                            <a:latin typeface="Cambria Math"/>
                            <a:ea typeface="Cambria Math"/>
                          </a:rPr>
                          <m:t>−</m:t>
                        </m:r>
                        <m:r>
                          <a:rPr lang="es-AR" sz="1200" i="1">
                            <a:latin typeface="Cambria Math"/>
                            <a:ea typeface="Cambria Math"/>
                          </a:rPr>
                          <m:t>𝜔</m:t>
                        </m:r>
                        <m:r>
                          <a:rPr lang="es-AR" sz="1200" i="1">
                            <a:latin typeface="Cambria Math"/>
                            <a:ea typeface="Cambria Math"/>
                          </a:rPr>
                          <m:t>∗</m:t>
                        </m:r>
                        <m:r>
                          <a:rPr lang="es-AR" sz="1200" i="1">
                            <a:latin typeface="Cambria Math"/>
                            <a:ea typeface="Cambria Math"/>
                          </a:rPr>
                          <m:t>𝑡</m:t>
                        </m:r>
                        <m:r>
                          <a:rPr lang="es-AR" sz="1200" b="0" i="1" smtClean="0">
                            <a:latin typeface="Cambria Math"/>
                            <a:ea typeface="Cambria Math"/>
                          </a:rPr>
                          <m:t>+</m:t>
                        </m:r>
                        <m:r>
                          <a:rPr lang="es-AR" sz="1200" b="0" i="1" smtClean="0">
                            <a:latin typeface="Cambria Math"/>
                            <a:ea typeface="Cambria Math"/>
                          </a:rPr>
                          <m:t>𝜙</m:t>
                        </m:r>
                      </m:e>
                    </m:d>
                    <m:r>
                      <a:rPr lang="es-AR" sz="1200" b="0" i="1" smtClean="0">
                        <a:latin typeface="Cambria Math"/>
                        <a:ea typeface="Cambria Math"/>
                      </a:rPr>
                      <m:t>=</m:t>
                    </m:r>
                    <m:r>
                      <a:rPr lang="es-AR" sz="1200" b="0" i="1" smtClean="0">
                        <a:latin typeface="Cambria Math"/>
                        <a:ea typeface="Cambria Math"/>
                      </a:rPr>
                      <m:t>𝑐𝑡𝑒</m:t>
                    </m:r>
                  </m:oMath>
                </a14:m>
                <a:r>
                  <a:rPr lang="es-ES" sz="1200" dirty="0"/>
                  <a:t>  se lo denomina Fase de la onda y es constante.</a:t>
                </a:r>
                <a:r>
                  <a:rPr lang="es-ES" sz="1200" baseline="0" dirty="0"/>
                  <a:t> Si derivamos esta ecuación tendremos:</a:t>
                </a:r>
              </a:p>
              <a:p>
                <a:pPr/>
                <a14:m>
                  <m:oMathPara xmlns:m="http://schemas.openxmlformats.org/officeDocument/2006/math">
                    <m:oMathParaPr>
                      <m:jc m:val="left"/>
                    </m:oMathParaPr>
                    <m:oMath xmlns:m="http://schemas.openxmlformats.org/officeDocument/2006/math">
                      <m:r>
                        <a:rPr lang="es-AR" sz="1200" i="1" smtClean="0">
                          <a:latin typeface="Cambria Math"/>
                          <a:ea typeface="Cambria Math"/>
                        </a:rPr>
                        <m:t>𝑘</m:t>
                      </m:r>
                      <m:r>
                        <a:rPr lang="es-AR" sz="1200" i="1" smtClean="0">
                          <a:latin typeface="Cambria Math"/>
                          <a:ea typeface="Cambria Math"/>
                        </a:rPr>
                        <m:t>∗</m:t>
                      </m:r>
                      <m:f>
                        <m:fPr>
                          <m:ctrlPr>
                            <a:rPr lang="es-AR" sz="1200" i="1" smtClean="0">
                              <a:latin typeface="Cambria Math" panose="02040503050406030204" pitchFamily="18" charset="0"/>
                              <a:ea typeface="Cambria Math"/>
                            </a:rPr>
                          </m:ctrlPr>
                        </m:fPr>
                        <m:num>
                          <m:r>
                            <a:rPr lang="es-AR" sz="1200" i="1" smtClean="0">
                              <a:latin typeface="Cambria Math"/>
                              <a:ea typeface="Cambria Math"/>
                            </a:rPr>
                            <m:t>𝑑</m:t>
                          </m:r>
                          <m:r>
                            <a:rPr lang="es-AR" sz="1200" b="0" i="1" smtClean="0">
                              <a:latin typeface="Cambria Math"/>
                              <a:ea typeface="Cambria Math"/>
                            </a:rPr>
                            <m:t>𝑋</m:t>
                          </m:r>
                        </m:num>
                        <m:den>
                          <m:r>
                            <a:rPr lang="es-AR" sz="1200" i="1" smtClean="0">
                              <a:latin typeface="Cambria Math"/>
                              <a:ea typeface="Cambria Math"/>
                            </a:rPr>
                            <m:t>𝑑</m:t>
                          </m:r>
                          <m:r>
                            <a:rPr lang="es-AR" sz="1200" b="0" i="1" smtClean="0">
                              <a:latin typeface="Cambria Math"/>
                              <a:ea typeface="Cambria Math"/>
                            </a:rPr>
                            <m:t>𝑡</m:t>
                          </m:r>
                        </m:den>
                      </m:f>
                      <m:r>
                        <a:rPr lang="es-AR" sz="1200" b="0" i="1" smtClean="0">
                          <a:latin typeface="Cambria Math"/>
                          <a:ea typeface="Cambria Math"/>
                        </a:rPr>
                        <m:t>−</m:t>
                      </m:r>
                      <m:r>
                        <a:rPr lang="es-AR" sz="1200" i="1" smtClean="0">
                          <a:latin typeface="Cambria Math"/>
                          <a:ea typeface="Cambria Math"/>
                        </a:rPr>
                        <m:t>𝜔</m:t>
                      </m:r>
                      <m:r>
                        <a:rPr lang="es-AR" sz="1200" b="0" i="1" smtClean="0">
                          <a:latin typeface="Cambria Math"/>
                          <a:ea typeface="Cambria Math"/>
                        </a:rPr>
                        <m:t>=0     →     </m:t>
                      </m:r>
                      <m:r>
                        <a:rPr lang="es-AR" sz="1200" i="1" smtClean="0">
                          <a:latin typeface="Cambria Math"/>
                          <a:ea typeface="Cambria Math"/>
                        </a:rPr>
                        <m:t>𝑘</m:t>
                      </m:r>
                      <m:r>
                        <a:rPr lang="es-AR" sz="1200" i="1" smtClean="0">
                          <a:latin typeface="Cambria Math"/>
                          <a:ea typeface="Cambria Math"/>
                        </a:rPr>
                        <m:t>∗</m:t>
                      </m:r>
                      <m:r>
                        <a:rPr lang="es-AR" sz="1200" b="0" i="1" smtClean="0">
                          <a:latin typeface="Cambria Math"/>
                          <a:ea typeface="Cambria Math"/>
                        </a:rPr>
                        <m:t>𝑉</m:t>
                      </m:r>
                      <m:r>
                        <a:rPr lang="es-AR" sz="1200" b="0" i="1" smtClean="0">
                          <a:latin typeface="Cambria Math"/>
                          <a:ea typeface="Cambria Math"/>
                        </a:rPr>
                        <m:t>=</m:t>
                      </m:r>
                      <m:r>
                        <a:rPr lang="es-AR" sz="1200" i="1" smtClean="0">
                          <a:latin typeface="Cambria Math"/>
                          <a:ea typeface="Cambria Math"/>
                        </a:rPr>
                        <m:t>𝜔</m:t>
                      </m:r>
                      <m:r>
                        <a:rPr lang="es-AR" sz="1200" b="0" i="1" smtClean="0">
                          <a:latin typeface="Cambria Math"/>
                          <a:ea typeface="Cambria Math"/>
                        </a:rPr>
                        <m:t>       →         </m:t>
                      </m:r>
                      <m:r>
                        <a:rPr lang="es-AR" sz="1200" b="0" i="1" smtClean="0">
                          <a:latin typeface="Cambria Math"/>
                          <a:ea typeface="Cambria Math"/>
                        </a:rPr>
                        <m:t>𝑉</m:t>
                      </m:r>
                      <m:r>
                        <a:rPr lang="es-AR" sz="1200" b="0" i="1" smtClean="0">
                          <a:latin typeface="Cambria Math"/>
                          <a:ea typeface="Cambria Math"/>
                        </a:rPr>
                        <m:t>=</m:t>
                      </m:r>
                      <m:f>
                        <m:fPr>
                          <m:ctrlPr>
                            <a:rPr lang="es-AR" sz="1200" b="0" i="1" smtClean="0">
                              <a:latin typeface="Cambria Math" panose="02040503050406030204" pitchFamily="18" charset="0"/>
                              <a:ea typeface="Cambria Math"/>
                            </a:rPr>
                          </m:ctrlPr>
                        </m:fPr>
                        <m:num>
                          <m:r>
                            <a:rPr lang="es-AR" sz="1200" i="1" smtClean="0">
                              <a:latin typeface="Cambria Math"/>
                              <a:ea typeface="Cambria Math"/>
                            </a:rPr>
                            <m:t>𝜔</m:t>
                          </m:r>
                        </m:num>
                        <m:den>
                          <m:r>
                            <a:rPr lang="es-AR" sz="1200" b="0" i="1" smtClean="0">
                              <a:latin typeface="Cambria Math"/>
                              <a:ea typeface="Cambria Math"/>
                            </a:rPr>
                            <m:t>𝑘</m:t>
                          </m:r>
                        </m:den>
                      </m:f>
                    </m:oMath>
                  </m:oMathPara>
                </a14:m>
                <a:endParaRPr lang="es-ES" sz="1200" baseline="0" dirty="0"/>
              </a:p>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5</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8</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sz="1200" b="0" i="0" u="none" strike="noStrike" kern="1200" baseline="0" dirty="0">
                    <a:solidFill>
                      <a:schemeClr val="tx1"/>
                    </a:solidFill>
                    <a:latin typeface="+mn-lt"/>
                    <a:ea typeface="+mn-ea"/>
                    <a:cs typeface="+mn-cs"/>
                  </a:rPr>
                  <a:t>El efecto producido en un lugar por 2 o más trenes de ondas se llama interferencia. </a:t>
                </a:r>
              </a:p>
              <a:p>
                <a:r>
                  <a:rPr lang="es-AR" sz="1200" b="0" i="0" u="none" strike="noStrike" kern="1200" baseline="0" dirty="0">
                    <a:solidFill>
                      <a:schemeClr val="tx1"/>
                    </a:solidFill>
                    <a:latin typeface="+mn-lt"/>
                    <a:ea typeface="+mn-ea"/>
                    <a:cs typeface="+mn-cs"/>
                  </a:rPr>
                  <a:t>Estudiaremos a continuación la interferencia producida por una onda viajera en una cuerda, con su onda reflejada. Supongamos que las ecuaciones de ambas ondas fueran: </a:t>
                </a:r>
                <a14:m>
                  <m:oMath xmlns:m="http://schemas.openxmlformats.org/officeDocument/2006/math">
                    <m:r>
                      <a:rPr lang="es-AR" sz="1200" i="1" smtClean="0">
                        <a:latin typeface="Cambria Math"/>
                        <a:ea typeface="Cambria Math"/>
                      </a:rPr>
                      <m:t>𝑌</m:t>
                    </m:r>
                    <m:r>
                      <a:rPr lang="es-AR" sz="1200" b="0" i="1" smtClean="0">
                        <a:latin typeface="Cambria Math"/>
                        <a:ea typeface="Cambria Math"/>
                      </a:rPr>
                      <m:t>1</m:t>
                    </m:r>
                    <m:r>
                      <a:rPr lang="es-AR" sz="1200" i="1" smtClean="0">
                        <a:latin typeface="Cambria Math"/>
                        <a:ea typeface="Cambria Math"/>
                      </a:rPr>
                      <m:t>=</m:t>
                    </m:r>
                    <m:r>
                      <a:rPr lang="es-AR" sz="1200" i="1" smtClean="0">
                        <a:latin typeface="Cambria Math"/>
                        <a:ea typeface="Cambria Math"/>
                      </a:rPr>
                      <m:t>𝐴</m:t>
                    </m:r>
                    <m:r>
                      <a:rPr lang="es-AR" sz="1200" i="1" smtClean="0">
                        <a:latin typeface="Cambria Math"/>
                        <a:ea typeface="Cambria Math"/>
                      </a:rPr>
                      <m:t>∗</m:t>
                    </m:r>
                    <m:r>
                      <a:rPr lang="es-AR" sz="1200" i="1" smtClean="0">
                        <a:latin typeface="Cambria Math"/>
                        <a:ea typeface="Cambria Math"/>
                      </a:rPr>
                      <m:t>𝑠𝑒𝑛</m:t>
                    </m:r>
                    <m:r>
                      <a:rPr lang="es-AR" sz="1200" i="1" smtClean="0">
                        <a:latin typeface="Cambria Math"/>
                        <a:ea typeface="Cambria Math"/>
                      </a:rPr>
                      <m:t>(</m:t>
                    </m:r>
                    <m:r>
                      <a:rPr lang="es-AR" sz="1200" i="1" smtClean="0">
                        <a:latin typeface="Cambria Math"/>
                        <a:ea typeface="Cambria Math"/>
                      </a:rPr>
                      <m:t>𝜔</m:t>
                    </m:r>
                    <m:r>
                      <a:rPr lang="es-AR" sz="1200" i="1" smtClean="0">
                        <a:latin typeface="Cambria Math"/>
                        <a:ea typeface="Cambria Math"/>
                      </a:rPr>
                      <m:t>∗</m:t>
                    </m:r>
                    <m:r>
                      <a:rPr lang="es-AR" sz="1200" i="1" smtClean="0">
                        <a:latin typeface="Cambria Math"/>
                        <a:ea typeface="Cambria Math"/>
                      </a:rPr>
                      <m:t>𝑡</m:t>
                    </m:r>
                    <m:r>
                      <a:rPr lang="es-AR" sz="1200" b="0" i="1" smtClean="0">
                        <a:latin typeface="Cambria Math"/>
                        <a:ea typeface="Cambria Math"/>
                      </a:rPr>
                      <m:t>+</m:t>
                    </m:r>
                    <m:r>
                      <a:rPr lang="es-AR" sz="1200" b="0" i="1" smtClean="0">
                        <a:latin typeface="Cambria Math"/>
                        <a:ea typeface="Cambria Math"/>
                      </a:rPr>
                      <m:t>𝑘</m:t>
                    </m:r>
                    <m:r>
                      <a:rPr lang="es-AR" sz="1200" b="0" i="1" smtClean="0">
                        <a:latin typeface="Cambria Math"/>
                        <a:ea typeface="Cambria Math"/>
                      </a:rPr>
                      <m:t>∗</m:t>
                    </m:r>
                    <m:r>
                      <a:rPr lang="es-AR" sz="1200" b="0" i="1" smtClean="0">
                        <a:latin typeface="Cambria Math"/>
                        <a:ea typeface="Cambria Math"/>
                      </a:rPr>
                      <m:t>𝑋</m:t>
                    </m:r>
                    <m:r>
                      <a:rPr lang="es-AR" sz="1200" i="1">
                        <a:latin typeface="Cambria Math"/>
                        <a:ea typeface="Cambria Math"/>
                      </a:rPr>
                      <m:t>)</m:t>
                    </m:r>
                  </m:oMath>
                </a14:m>
                <a:r>
                  <a:rPr lang="es-ES" sz="1200" dirty="0"/>
                  <a:t>  y   </a:t>
                </a:r>
                <a14:m>
                  <m:oMath xmlns:m="http://schemas.openxmlformats.org/officeDocument/2006/math">
                    <m:r>
                      <a:rPr lang="es-AR" sz="1200" i="1" smtClean="0">
                        <a:latin typeface="Cambria Math"/>
                        <a:ea typeface="Cambria Math"/>
                      </a:rPr>
                      <m:t>𝑌</m:t>
                    </m:r>
                    <m:r>
                      <a:rPr lang="es-AR" sz="1200" b="0" i="1" smtClean="0">
                        <a:latin typeface="Cambria Math"/>
                        <a:ea typeface="Cambria Math"/>
                      </a:rPr>
                      <m:t>2</m:t>
                    </m:r>
                    <m:r>
                      <a:rPr lang="es-AR" sz="1200" i="1" smtClean="0">
                        <a:latin typeface="Cambria Math"/>
                        <a:ea typeface="Cambria Math"/>
                      </a:rPr>
                      <m:t>=</m:t>
                    </m:r>
                    <m:r>
                      <a:rPr lang="es-AR" sz="1200" i="1" smtClean="0">
                        <a:latin typeface="Cambria Math"/>
                        <a:ea typeface="Cambria Math"/>
                      </a:rPr>
                      <m:t>𝐴</m:t>
                    </m:r>
                    <m:r>
                      <a:rPr lang="es-AR" sz="1200" i="1" smtClean="0">
                        <a:latin typeface="Cambria Math"/>
                        <a:ea typeface="Cambria Math"/>
                      </a:rPr>
                      <m:t>∗</m:t>
                    </m:r>
                    <m:r>
                      <a:rPr lang="es-AR" sz="1200" i="1" smtClean="0">
                        <a:latin typeface="Cambria Math"/>
                        <a:ea typeface="Cambria Math"/>
                      </a:rPr>
                      <m:t>𝑠𝑒𝑛</m:t>
                    </m:r>
                    <m:r>
                      <a:rPr lang="es-AR" sz="1200" i="1" smtClean="0">
                        <a:latin typeface="Cambria Math"/>
                        <a:ea typeface="Cambria Math"/>
                      </a:rPr>
                      <m:t>(</m:t>
                    </m:r>
                    <m:r>
                      <a:rPr lang="es-AR" sz="1200" i="1" smtClean="0">
                        <a:latin typeface="Cambria Math"/>
                        <a:ea typeface="Cambria Math"/>
                      </a:rPr>
                      <m:t>𝜔</m:t>
                    </m:r>
                    <m:r>
                      <a:rPr lang="es-AR" sz="1200" i="1" smtClean="0">
                        <a:latin typeface="Cambria Math"/>
                        <a:ea typeface="Cambria Math"/>
                      </a:rPr>
                      <m:t>∗</m:t>
                    </m:r>
                    <m:r>
                      <a:rPr lang="es-AR" sz="1200" i="1" smtClean="0">
                        <a:latin typeface="Cambria Math"/>
                        <a:ea typeface="Cambria Math"/>
                      </a:rPr>
                      <m:t>𝑡</m:t>
                    </m:r>
                    <m:r>
                      <a:rPr lang="es-AR" sz="1200" i="1" smtClean="0">
                        <a:latin typeface="Cambria Math"/>
                        <a:ea typeface="Cambria Math"/>
                      </a:rPr>
                      <m:t>−</m:t>
                    </m:r>
                    <m:r>
                      <a:rPr lang="es-AR" sz="1200" b="0" i="1" smtClean="0">
                        <a:latin typeface="Cambria Math"/>
                        <a:ea typeface="Cambria Math"/>
                      </a:rPr>
                      <m:t>𝑘</m:t>
                    </m:r>
                    <m:r>
                      <a:rPr lang="es-AR" sz="1200" b="0" i="1" smtClean="0">
                        <a:latin typeface="Cambria Math"/>
                        <a:ea typeface="Cambria Math"/>
                      </a:rPr>
                      <m:t>∗</m:t>
                    </m:r>
                    <m:r>
                      <a:rPr lang="es-AR" sz="1200" b="0" i="1" smtClean="0">
                        <a:latin typeface="Cambria Math"/>
                        <a:ea typeface="Cambria Math"/>
                      </a:rPr>
                      <m:t>𝑋</m:t>
                    </m:r>
                    <m:r>
                      <a:rPr lang="es-AR" sz="1200" i="1">
                        <a:latin typeface="Cambria Math"/>
                        <a:ea typeface="Cambria Math"/>
                      </a:rPr>
                      <m:t>)</m:t>
                    </m:r>
                  </m:oMath>
                </a14:m>
                <a:endParaRPr lang="es-E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a:p>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9</a:t>
            </a:fld>
            <a:endParaRPr lang="es-ES" dirty="0"/>
          </a:p>
        </p:txBody>
      </p:sp>
    </p:spTree>
    <p:extLst>
      <p:ext uri="{BB962C8B-B14F-4D97-AF65-F5344CB8AC3E}">
        <p14:creationId xmlns:p14="http://schemas.microsoft.com/office/powerpoint/2010/main" val="4271462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sz="1200" b="0" i="0" u="none" strike="noStrike" kern="1200" baseline="0" dirty="0">
                    <a:solidFill>
                      <a:schemeClr val="tx1"/>
                    </a:solidFill>
                    <a:latin typeface="+mn-lt"/>
                    <a:ea typeface="+mn-ea"/>
                    <a:cs typeface="+mn-cs"/>
                  </a:rPr>
                  <a:t>El efecto producido en un lugar por 2 o más trenes de ondas se llama interferencia. </a:t>
                </a:r>
              </a:p>
              <a:p>
                <a:r>
                  <a:rPr lang="es-AR" sz="1200" b="0" i="0" u="none" strike="noStrike" kern="1200" baseline="0" dirty="0">
                    <a:solidFill>
                      <a:schemeClr val="tx1"/>
                    </a:solidFill>
                    <a:latin typeface="+mn-lt"/>
                    <a:ea typeface="+mn-ea"/>
                    <a:cs typeface="+mn-cs"/>
                  </a:rPr>
                  <a:t>Estudiaremos a continuación la interferencia producida por una onda viajera en una cuerda, con su onda reflejada. Supongamos que las ecuaciones de ambas ondas fueran: </a:t>
                </a:r>
                <a14:m>
                  <m:oMath xmlns:m="http://schemas.openxmlformats.org/officeDocument/2006/math">
                    <m:r>
                      <a:rPr lang="es-AR" sz="1200" i="1" smtClean="0">
                        <a:latin typeface="Cambria Math"/>
                        <a:ea typeface="Cambria Math"/>
                      </a:rPr>
                      <m:t>𝑌</m:t>
                    </m:r>
                    <m:r>
                      <a:rPr lang="es-AR" sz="1200" b="0" i="1" smtClean="0">
                        <a:latin typeface="Cambria Math"/>
                        <a:ea typeface="Cambria Math"/>
                      </a:rPr>
                      <m:t>1</m:t>
                    </m:r>
                    <m:r>
                      <a:rPr lang="es-AR" sz="1200" i="1" smtClean="0">
                        <a:latin typeface="Cambria Math"/>
                        <a:ea typeface="Cambria Math"/>
                      </a:rPr>
                      <m:t>=</m:t>
                    </m:r>
                    <m:r>
                      <a:rPr lang="es-AR" sz="1200" i="1" smtClean="0">
                        <a:latin typeface="Cambria Math"/>
                        <a:ea typeface="Cambria Math"/>
                      </a:rPr>
                      <m:t>𝐴</m:t>
                    </m:r>
                    <m:r>
                      <a:rPr lang="es-AR" sz="1200" i="1" smtClean="0">
                        <a:latin typeface="Cambria Math"/>
                        <a:ea typeface="Cambria Math"/>
                      </a:rPr>
                      <m:t>∗</m:t>
                    </m:r>
                    <m:r>
                      <a:rPr lang="es-AR" sz="1200" i="1" smtClean="0">
                        <a:latin typeface="Cambria Math"/>
                        <a:ea typeface="Cambria Math"/>
                      </a:rPr>
                      <m:t>𝑠𝑒𝑛</m:t>
                    </m:r>
                    <m:r>
                      <a:rPr lang="es-AR" sz="1200" i="1" smtClean="0">
                        <a:latin typeface="Cambria Math"/>
                        <a:ea typeface="Cambria Math"/>
                      </a:rPr>
                      <m:t>(</m:t>
                    </m:r>
                    <m:r>
                      <a:rPr lang="es-AR" sz="1200" i="1" smtClean="0">
                        <a:latin typeface="Cambria Math"/>
                        <a:ea typeface="Cambria Math"/>
                      </a:rPr>
                      <m:t>𝜔</m:t>
                    </m:r>
                    <m:r>
                      <a:rPr lang="es-AR" sz="1200" i="1" smtClean="0">
                        <a:latin typeface="Cambria Math"/>
                        <a:ea typeface="Cambria Math"/>
                      </a:rPr>
                      <m:t>∗</m:t>
                    </m:r>
                    <m:r>
                      <a:rPr lang="es-AR" sz="1200" i="1" smtClean="0">
                        <a:latin typeface="Cambria Math"/>
                        <a:ea typeface="Cambria Math"/>
                      </a:rPr>
                      <m:t>𝑡</m:t>
                    </m:r>
                    <m:r>
                      <a:rPr lang="es-AR" sz="1200" b="0" i="1" smtClean="0">
                        <a:latin typeface="Cambria Math"/>
                        <a:ea typeface="Cambria Math"/>
                      </a:rPr>
                      <m:t>+</m:t>
                    </m:r>
                    <m:r>
                      <a:rPr lang="es-AR" sz="1200" b="0" i="1" smtClean="0">
                        <a:latin typeface="Cambria Math"/>
                        <a:ea typeface="Cambria Math"/>
                      </a:rPr>
                      <m:t>𝑘</m:t>
                    </m:r>
                    <m:r>
                      <a:rPr lang="es-AR" sz="1200" b="0" i="1" smtClean="0">
                        <a:latin typeface="Cambria Math"/>
                        <a:ea typeface="Cambria Math"/>
                      </a:rPr>
                      <m:t>∗</m:t>
                    </m:r>
                    <m:r>
                      <a:rPr lang="es-AR" sz="1200" b="0" i="1" smtClean="0">
                        <a:latin typeface="Cambria Math"/>
                        <a:ea typeface="Cambria Math"/>
                      </a:rPr>
                      <m:t>𝑋</m:t>
                    </m:r>
                    <m:r>
                      <a:rPr lang="es-AR" sz="1200" i="1">
                        <a:latin typeface="Cambria Math"/>
                        <a:ea typeface="Cambria Math"/>
                      </a:rPr>
                      <m:t>)</m:t>
                    </m:r>
                  </m:oMath>
                </a14:m>
                <a:r>
                  <a:rPr lang="es-ES" sz="1200" dirty="0"/>
                  <a:t>  y   </a:t>
                </a:r>
                <a14:m>
                  <m:oMath xmlns:m="http://schemas.openxmlformats.org/officeDocument/2006/math">
                    <m:r>
                      <a:rPr lang="es-AR" sz="1200" i="1" smtClean="0">
                        <a:latin typeface="Cambria Math"/>
                        <a:ea typeface="Cambria Math"/>
                      </a:rPr>
                      <m:t>𝑌</m:t>
                    </m:r>
                    <m:r>
                      <a:rPr lang="es-AR" sz="1200" b="0" i="1" smtClean="0">
                        <a:latin typeface="Cambria Math"/>
                        <a:ea typeface="Cambria Math"/>
                      </a:rPr>
                      <m:t>2</m:t>
                    </m:r>
                    <m:r>
                      <a:rPr lang="es-AR" sz="1200" i="1" smtClean="0">
                        <a:latin typeface="Cambria Math"/>
                        <a:ea typeface="Cambria Math"/>
                      </a:rPr>
                      <m:t>=</m:t>
                    </m:r>
                    <m:r>
                      <a:rPr lang="es-AR" sz="1200" i="1" smtClean="0">
                        <a:latin typeface="Cambria Math"/>
                        <a:ea typeface="Cambria Math"/>
                      </a:rPr>
                      <m:t>𝐴</m:t>
                    </m:r>
                    <m:r>
                      <a:rPr lang="es-AR" sz="1200" i="1" smtClean="0">
                        <a:latin typeface="Cambria Math"/>
                        <a:ea typeface="Cambria Math"/>
                      </a:rPr>
                      <m:t>∗</m:t>
                    </m:r>
                    <m:r>
                      <a:rPr lang="es-AR" sz="1200" i="1" smtClean="0">
                        <a:latin typeface="Cambria Math"/>
                        <a:ea typeface="Cambria Math"/>
                      </a:rPr>
                      <m:t>𝑠𝑒𝑛</m:t>
                    </m:r>
                    <m:r>
                      <a:rPr lang="es-AR" sz="1200" i="1" smtClean="0">
                        <a:latin typeface="Cambria Math"/>
                        <a:ea typeface="Cambria Math"/>
                      </a:rPr>
                      <m:t>(</m:t>
                    </m:r>
                    <m:r>
                      <a:rPr lang="es-AR" sz="1200" i="1" smtClean="0">
                        <a:latin typeface="Cambria Math"/>
                        <a:ea typeface="Cambria Math"/>
                      </a:rPr>
                      <m:t>𝜔</m:t>
                    </m:r>
                    <m:r>
                      <a:rPr lang="es-AR" sz="1200" i="1" smtClean="0">
                        <a:latin typeface="Cambria Math"/>
                        <a:ea typeface="Cambria Math"/>
                      </a:rPr>
                      <m:t>∗</m:t>
                    </m:r>
                    <m:r>
                      <a:rPr lang="es-AR" sz="1200" i="1" smtClean="0">
                        <a:latin typeface="Cambria Math"/>
                        <a:ea typeface="Cambria Math"/>
                      </a:rPr>
                      <m:t>𝑡</m:t>
                    </m:r>
                    <m:r>
                      <a:rPr lang="es-AR" sz="1200" i="1" smtClean="0">
                        <a:latin typeface="Cambria Math"/>
                        <a:ea typeface="Cambria Math"/>
                      </a:rPr>
                      <m:t>−</m:t>
                    </m:r>
                    <m:r>
                      <a:rPr lang="es-AR" sz="1200" b="0" i="1" smtClean="0">
                        <a:latin typeface="Cambria Math"/>
                        <a:ea typeface="Cambria Math"/>
                      </a:rPr>
                      <m:t>𝑘</m:t>
                    </m:r>
                    <m:r>
                      <a:rPr lang="es-AR" sz="1200" b="0" i="1" smtClean="0">
                        <a:latin typeface="Cambria Math"/>
                        <a:ea typeface="Cambria Math"/>
                      </a:rPr>
                      <m:t>∗</m:t>
                    </m:r>
                    <m:r>
                      <a:rPr lang="es-AR" sz="1200" b="0" i="1" smtClean="0">
                        <a:latin typeface="Cambria Math"/>
                        <a:ea typeface="Cambria Math"/>
                      </a:rPr>
                      <m:t>𝑋</m:t>
                    </m:r>
                    <m:r>
                      <a:rPr lang="es-AR" sz="1200" i="1">
                        <a:latin typeface="Cambria Math"/>
                        <a:ea typeface="Cambria Math"/>
                      </a:rPr>
                      <m:t>)</m:t>
                    </m:r>
                  </m:oMath>
                </a14:m>
                <a:endParaRPr lang="es-E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a:p>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10</a:t>
            </a:fld>
            <a:endParaRPr lang="es-ES" dirty="0"/>
          </a:p>
        </p:txBody>
      </p:sp>
    </p:spTree>
    <p:extLst>
      <p:ext uri="{BB962C8B-B14F-4D97-AF65-F5344CB8AC3E}">
        <p14:creationId xmlns:p14="http://schemas.microsoft.com/office/powerpoint/2010/main" val="4075057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AR" sz="1200" b="0" i="0" u="none" strike="noStrike" kern="1200" baseline="0" dirty="0">
                    <a:solidFill>
                      <a:schemeClr val="tx1"/>
                    </a:solidFill>
                    <a:latin typeface="+mn-lt"/>
                    <a:ea typeface="+mn-ea"/>
                    <a:cs typeface="+mn-cs"/>
                  </a:rPr>
                  <a:t>El efecto producido en un lugar por 2 o más trenes de ondas se llama interferencia. </a:t>
                </a:r>
              </a:p>
              <a:p>
                <a:r>
                  <a:rPr lang="es-AR" sz="1200" b="0" i="0" u="none" strike="noStrike" kern="1200" baseline="0" dirty="0">
                    <a:solidFill>
                      <a:schemeClr val="tx1"/>
                    </a:solidFill>
                    <a:latin typeface="+mn-lt"/>
                    <a:ea typeface="+mn-ea"/>
                    <a:cs typeface="+mn-cs"/>
                  </a:rPr>
                  <a:t>Estudiaremos a continuación la interferencia producida por una onda viajera en una cuerda, con su onda reflejada. Supongamos que las ecuaciones de ambas ondas fueran: </a:t>
                </a:r>
                <a14:m>
                  <m:oMath xmlns:m="http://schemas.openxmlformats.org/officeDocument/2006/math">
                    <m:r>
                      <a:rPr lang="es-AR" sz="1200" i="1" smtClean="0">
                        <a:latin typeface="Cambria Math"/>
                        <a:ea typeface="Cambria Math"/>
                      </a:rPr>
                      <m:t>𝑌</m:t>
                    </m:r>
                    <m:r>
                      <a:rPr lang="es-AR" sz="1200" b="0" i="1" smtClean="0">
                        <a:latin typeface="Cambria Math"/>
                        <a:ea typeface="Cambria Math"/>
                      </a:rPr>
                      <m:t>1</m:t>
                    </m:r>
                    <m:r>
                      <a:rPr lang="es-AR" sz="1200" i="1" smtClean="0">
                        <a:latin typeface="Cambria Math"/>
                        <a:ea typeface="Cambria Math"/>
                      </a:rPr>
                      <m:t>=</m:t>
                    </m:r>
                    <m:r>
                      <a:rPr lang="es-AR" sz="1200" i="1" smtClean="0">
                        <a:latin typeface="Cambria Math"/>
                        <a:ea typeface="Cambria Math"/>
                      </a:rPr>
                      <m:t>𝐴</m:t>
                    </m:r>
                    <m:r>
                      <a:rPr lang="es-AR" sz="1200" i="1" smtClean="0">
                        <a:latin typeface="Cambria Math"/>
                        <a:ea typeface="Cambria Math"/>
                      </a:rPr>
                      <m:t>∗</m:t>
                    </m:r>
                    <m:r>
                      <a:rPr lang="es-AR" sz="1200" i="1" smtClean="0">
                        <a:latin typeface="Cambria Math"/>
                        <a:ea typeface="Cambria Math"/>
                      </a:rPr>
                      <m:t>𝑠𝑒𝑛</m:t>
                    </m:r>
                    <m:r>
                      <a:rPr lang="es-AR" sz="1200" i="1" smtClean="0">
                        <a:latin typeface="Cambria Math"/>
                        <a:ea typeface="Cambria Math"/>
                      </a:rPr>
                      <m:t>(</m:t>
                    </m:r>
                    <m:r>
                      <a:rPr lang="es-AR" sz="1200" i="1" smtClean="0">
                        <a:latin typeface="Cambria Math"/>
                        <a:ea typeface="Cambria Math"/>
                      </a:rPr>
                      <m:t>𝜔</m:t>
                    </m:r>
                    <m:r>
                      <a:rPr lang="es-AR" sz="1200" i="1" smtClean="0">
                        <a:latin typeface="Cambria Math"/>
                        <a:ea typeface="Cambria Math"/>
                      </a:rPr>
                      <m:t>∗</m:t>
                    </m:r>
                    <m:r>
                      <a:rPr lang="es-AR" sz="1200" i="1" smtClean="0">
                        <a:latin typeface="Cambria Math"/>
                        <a:ea typeface="Cambria Math"/>
                      </a:rPr>
                      <m:t>𝑡</m:t>
                    </m:r>
                    <m:r>
                      <a:rPr lang="es-AR" sz="1200" b="0" i="1" smtClean="0">
                        <a:latin typeface="Cambria Math"/>
                        <a:ea typeface="Cambria Math"/>
                      </a:rPr>
                      <m:t>+</m:t>
                    </m:r>
                    <m:r>
                      <a:rPr lang="es-AR" sz="1200" b="0" i="1" smtClean="0">
                        <a:latin typeface="Cambria Math"/>
                        <a:ea typeface="Cambria Math"/>
                      </a:rPr>
                      <m:t>𝑘</m:t>
                    </m:r>
                    <m:r>
                      <a:rPr lang="es-AR" sz="1200" b="0" i="1" smtClean="0">
                        <a:latin typeface="Cambria Math"/>
                        <a:ea typeface="Cambria Math"/>
                      </a:rPr>
                      <m:t>∗</m:t>
                    </m:r>
                    <m:r>
                      <a:rPr lang="es-AR" sz="1200" b="0" i="1" smtClean="0">
                        <a:latin typeface="Cambria Math"/>
                        <a:ea typeface="Cambria Math"/>
                      </a:rPr>
                      <m:t>𝑋</m:t>
                    </m:r>
                    <m:r>
                      <a:rPr lang="es-AR" sz="1200" i="1">
                        <a:latin typeface="Cambria Math"/>
                        <a:ea typeface="Cambria Math"/>
                      </a:rPr>
                      <m:t>)</m:t>
                    </m:r>
                  </m:oMath>
                </a14:m>
                <a:r>
                  <a:rPr lang="es-ES" sz="1200" dirty="0"/>
                  <a:t>  y   </a:t>
                </a:r>
                <a14:m>
                  <m:oMath xmlns:m="http://schemas.openxmlformats.org/officeDocument/2006/math">
                    <m:r>
                      <a:rPr lang="es-AR" sz="1200" i="1" smtClean="0">
                        <a:latin typeface="Cambria Math"/>
                        <a:ea typeface="Cambria Math"/>
                      </a:rPr>
                      <m:t>𝑌</m:t>
                    </m:r>
                    <m:r>
                      <a:rPr lang="es-AR" sz="1200" b="0" i="1" smtClean="0">
                        <a:latin typeface="Cambria Math"/>
                        <a:ea typeface="Cambria Math"/>
                      </a:rPr>
                      <m:t>2</m:t>
                    </m:r>
                    <m:r>
                      <a:rPr lang="es-AR" sz="1200" i="1" smtClean="0">
                        <a:latin typeface="Cambria Math"/>
                        <a:ea typeface="Cambria Math"/>
                      </a:rPr>
                      <m:t>=</m:t>
                    </m:r>
                    <m:r>
                      <a:rPr lang="es-AR" sz="1200" i="1" smtClean="0">
                        <a:latin typeface="Cambria Math"/>
                        <a:ea typeface="Cambria Math"/>
                      </a:rPr>
                      <m:t>𝐴</m:t>
                    </m:r>
                    <m:r>
                      <a:rPr lang="es-AR" sz="1200" i="1" smtClean="0">
                        <a:latin typeface="Cambria Math"/>
                        <a:ea typeface="Cambria Math"/>
                      </a:rPr>
                      <m:t>∗</m:t>
                    </m:r>
                    <m:r>
                      <a:rPr lang="es-AR" sz="1200" i="1" smtClean="0">
                        <a:latin typeface="Cambria Math"/>
                        <a:ea typeface="Cambria Math"/>
                      </a:rPr>
                      <m:t>𝑠𝑒𝑛</m:t>
                    </m:r>
                    <m:d>
                      <m:dPr>
                        <m:ctrlPr>
                          <a:rPr lang="es-AR" sz="1200" i="1" smtClean="0">
                            <a:latin typeface="Cambria Math" panose="02040503050406030204" pitchFamily="18" charset="0"/>
                            <a:ea typeface="Cambria Math"/>
                          </a:rPr>
                        </m:ctrlPr>
                      </m:dPr>
                      <m:e>
                        <m:r>
                          <a:rPr lang="es-AR" sz="1200" i="1" smtClean="0">
                            <a:latin typeface="Cambria Math"/>
                            <a:ea typeface="Cambria Math"/>
                          </a:rPr>
                          <m:t>𝜔</m:t>
                        </m:r>
                        <m:r>
                          <a:rPr lang="es-AR" sz="1200" i="1" smtClean="0">
                            <a:latin typeface="Cambria Math"/>
                            <a:ea typeface="Cambria Math"/>
                          </a:rPr>
                          <m:t>∗</m:t>
                        </m:r>
                        <m:r>
                          <a:rPr lang="es-AR" sz="1200" i="1" smtClean="0">
                            <a:latin typeface="Cambria Math"/>
                            <a:ea typeface="Cambria Math"/>
                          </a:rPr>
                          <m:t>𝑡</m:t>
                        </m:r>
                        <m:r>
                          <a:rPr lang="es-AR" sz="1200" i="1" smtClean="0">
                            <a:latin typeface="Cambria Math"/>
                            <a:ea typeface="Cambria Math"/>
                          </a:rPr>
                          <m:t>−</m:t>
                        </m:r>
                        <m:r>
                          <a:rPr lang="es-AR" sz="1200" b="0" i="1" smtClean="0">
                            <a:latin typeface="Cambria Math"/>
                            <a:ea typeface="Cambria Math"/>
                          </a:rPr>
                          <m:t>𝑘</m:t>
                        </m:r>
                        <m:r>
                          <a:rPr lang="es-AR" sz="1200" b="0" i="1" smtClean="0">
                            <a:latin typeface="Cambria Math"/>
                            <a:ea typeface="Cambria Math"/>
                          </a:rPr>
                          <m:t>∗</m:t>
                        </m:r>
                        <m:r>
                          <a:rPr lang="es-AR" sz="1200" b="0" i="1" smtClean="0">
                            <a:latin typeface="Cambria Math"/>
                            <a:ea typeface="Cambria Math"/>
                          </a:rPr>
                          <m:t>𝑋</m:t>
                        </m:r>
                      </m:e>
                    </m:d>
                  </m:oMath>
                </a14:m>
                <a:endParaRPr lang="es-ES" sz="1200" dirty="0">
                  <a:ea typeface="Cambria Math"/>
                </a:endParaRPr>
              </a:p>
              <a:p>
                <a:endParaRPr lang="es-ES" sz="1200" dirty="0"/>
              </a:p>
              <a:p>
                <a:r>
                  <a:rPr lang="es-ES" sz="1200" b="0" i="0" u="none" strike="noStrike" kern="1200" baseline="0" dirty="0">
                    <a:solidFill>
                      <a:schemeClr val="tx1"/>
                    </a:solidFill>
                    <a:latin typeface="+mn-lt"/>
                    <a:ea typeface="+mn-ea"/>
                    <a:cs typeface="+mn-cs"/>
                  </a:rPr>
                  <a:t>En trigonometría existe una fórmula que permite convertir en producto la suma de los senos de dos ángulos; ella es:</a:t>
                </a:r>
                <a:endParaRPr lang="es-E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a:p>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11</a:t>
            </a:fld>
            <a:endParaRPr lang="es-ES" dirty="0"/>
          </a:p>
        </p:txBody>
      </p:sp>
    </p:spTree>
    <p:extLst>
      <p:ext uri="{BB962C8B-B14F-4D97-AF65-F5344CB8AC3E}">
        <p14:creationId xmlns:p14="http://schemas.microsoft.com/office/powerpoint/2010/main" val="23638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err="1"/>
              <a:t>Click</a:t>
            </a:r>
            <a:r>
              <a:rPr lang="es-ES" dirty="0"/>
              <a:t> to </a:t>
            </a:r>
            <a:r>
              <a:rPr lang="es-ES" dirty="0" err="1"/>
              <a:t>edit</a:t>
            </a:r>
            <a:r>
              <a:rPr lang="es-ES" dirty="0"/>
              <a:t> Master </a:t>
            </a:r>
            <a:r>
              <a:rPr lang="es-ES" dirty="0" err="1"/>
              <a:t>subtitle</a:t>
            </a:r>
            <a:r>
              <a:rPr lang="es-ES" dirty="0"/>
              <a:t> </a:t>
            </a:r>
            <a:r>
              <a:rPr lang="es-ES" dirty="0" err="1"/>
              <a:t>style</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28300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Content Placeholder 2"/>
          <p:cNvSpPr>
            <a:spLocks noGrp="1"/>
          </p:cNvSpPr>
          <p:nvPr>
            <p:ph idx="1"/>
          </p:nvPr>
        </p:nvSpPr>
        <p:spPr/>
        <p:txBody>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380935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319532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err="1"/>
              <a:t>Click</a:t>
            </a:r>
            <a:r>
              <a:rPr lang="es-ES" dirty="0"/>
              <a:t> to </a:t>
            </a:r>
            <a:r>
              <a:rPr lang="es-ES" dirty="0" err="1"/>
              <a:t>edit</a:t>
            </a:r>
            <a:r>
              <a:rPr lang="es-ES" dirty="0"/>
              <a:t> Master </a:t>
            </a:r>
            <a:r>
              <a:rPr lang="es-ES" dirty="0" err="1"/>
              <a:t>subtitle</a:t>
            </a:r>
            <a:r>
              <a:rPr lang="es-ES" dirty="0"/>
              <a:t> </a:t>
            </a:r>
            <a:r>
              <a:rPr lang="es-ES" dirty="0" err="1"/>
              <a:t>style</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259613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Content Placeholder 2"/>
          <p:cNvSpPr>
            <a:spLocks noGrp="1"/>
          </p:cNvSpPr>
          <p:nvPr>
            <p:ph idx="1"/>
          </p:nvPr>
        </p:nvSpPr>
        <p:spPr/>
        <p:txBody>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187432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111847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023A9C8-7E8F-4C8B-8346-F2A71EEAE445}"/>
              </a:ext>
            </a:extLst>
          </p:cNvPr>
          <p:cNvSpPr/>
          <p:nvPr userDrawn="1"/>
        </p:nvSpPr>
        <p:spPr>
          <a:xfrm>
            <a:off x="0" y="1447800"/>
            <a:ext cx="9144000" cy="5410200"/>
          </a:xfrm>
          <a:prstGeom prst="rect">
            <a:avLst/>
          </a:prstGeom>
          <a:solidFill>
            <a:srgbClr val="0C57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FA7FB64-017A-48F4-95C5-1AB244DFCFD4}" type="slidenum">
              <a:rPr lang="es-ES" smtClean="0"/>
              <a:t>‹Nº›</a:t>
            </a:fld>
            <a:endParaRPr lang="es-ES" dirty="0"/>
          </a:p>
        </p:txBody>
      </p:sp>
    </p:spTree>
    <p:extLst>
      <p:ext uri="{BB962C8B-B14F-4D97-AF65-F5344CB8AC3E}">
        <p14:creationId xmlns:p14="http://schemas.microsoft.com/office/powerpoint/2010/main" val="303544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6187"/>
            <a:ext cx="7467600" cy="1036637"/>
          </a:xfrm>
          <a:prstGeom prst="rect">
            <a:avLst/>
          </a:prstGeom>
        </p:spPr>
        <p:txBody>
          <a:bodyPr vert="horz" lIns="91440" tIns="45720" rIns="91440" bIns="45720" rtlCol="0" anchor="t">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7FB64-017A-48F4-95C5-1AB244DFCFD4}" type="slidenum">
              <a:rPr lang="es-ES" smtClean="0"/>
              <a:t>‹Nº›</a:t>
            </a:fld>
            <a:endParaRPr lang="es-ES" dirty="0"/>
          </a:p>
        </p:txBody>
      </p:sp>
      <p:pic>
        <p:nvPicPr>
          <p:cNvPr id="2052"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01000" y="196187"/>
            <a:ext cx="98742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a:off x="0" y="1429010"/>
            <a:ext cx="91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87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8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40516-2E46-4262-9D59-56DF36F234E5}" type="slidenum">
              <a:rPr lang="es-ES" smtClean="0"/>
              <a:t>‹Nº›</a:t>
            </a:fld>
            <a:endParaRPr lang="es-ES" dirty="0"/>
          </a:p>
        </p:txBody>
      </p:sp>
    </p:spTree>
    <p:extLst>
      <p:ext uri="{BB962C8B-B14F-4D97-AF65-F5344CB8AC3E}">
        <p14:creationId xmlns:p14="http://schemas.microsoft.com/office/powerpoint/2010/main" val="1187319249"/>
      </p:ext>
    </p:extLst>
  </p:cSld>
  <p:clrMap bg1="lt1" tx1="dk1" bg2="lt2" tx2="dk2" accent1="accent1" accent2="accent2" accent3="accent3" accent4="accent4" accent5="accent5" accent6="accent6" hlink="hlink" folHlink="folHlink"/>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6187"/>
            <a:ext cx="7467600" cy="1036637"/>
          </a:xfrm>
          <a:prstGeom prst="rect">
            <a:avLst/>
          </a:prstGeom>
        </p:spPr>
        <p:txBody>
          <a:bodyPr vert="horz" lIns="91440" tIns="45720" rIns="91440" bIns="45720" rtlCol="0" anchor="t">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7FB64-017A-48F4-95C5-1AB244DFCFD4}" type="slidenum">
              <a:rPr lang="es-ES" smtClean="0"/>
              <a:t>‹Nº›</a:t>
            </a:fld>
            <a:endParaRPr lang="es-ES" dirty="0"/>
          </a:p>
        </p:txBody>
      </p:sp>
      <p:pic>
        <p:nvPicPr>
          <p:cNvPr id="2052" name="Picture 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01000" y="196187"/>
            <a:ext cx="98742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a:off x="0" y="1429010"/>
            <a:ext cx="91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44483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20.png"/><Relationship Id="rId3" Type="http://schemas.openxmlformats.org/officeDocument/2006/relationships/image" Target="../media/image470.png"/><Relationship Id="rId7" Type="http://schemas.openxmlformats.org/officeDocument/2006/relationships/image" Target="../media/image510.png"/><Relationship Id="rId2" Type="http://schemas.openxmlformats.org/officeDocument/2006/relationships/image" Target="../media/image460.png"/><Relationship Id="rId1" Type="http://schemas.openxmlformats.org/officeDocument/2006/relationships/slideLayout" Target="../slideLayouts/slideLayout7.xml"/><Relationship Id="rId6" Type="http://schemas.openxmlformats.org/officeDocument/2006/relationships/image" Target="../media/image500.png"/><Relationship Id="rId5" Type="http://schemas.openxmlformats.org/officeDocument/2006/relationships/image" Target="../media/image490.png"/><Relationship Id="rId4" Type="http://schemas.openxmlformats.org/officeDocument/2006/relationships/image" Target="../media/image480.png"/><Relationship Id="rId9"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80.png"/><Relationship Id="rId5" Type="http://schemas.openxmlformats.org/officeDocument/2006/relationships/image" Target="../media/image570.png"/><Relationship Id="rId4" Type="http://schemas.openxmlformats.org/officeDocument/2006/relationships/image" Target="../media/image560.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3.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1.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66.png"/><Relationship Id="rId9" Type="http://schemas.openxmlformats.org/officeDocument/2006/relationships/image" Target="../media/image78.png"/></Relationships>
</file>

<file path=ppt/slides/_rels/slide21.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73.png"/><Relationship Id="rId7" Type="http://schemas.openxmlformats.org/officeDocument/2006/relationships/image" Target="../media/image8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7.png"/><Relationship Id="rId11" Type="http://schemas.openxmlformats.org/officeDocument/2006/relationships/image" Target="../media/image93.png"/><Relationship Id="rId5" Type="http://schemas.openxmlformats.org/officeDocument/2006/relationships/image" Target="../media/image86.png"/><Relationship Id="rId10" Type="http://schemas.openxmlformats.org/officeDocument/2006/relationships/image" Target="../media/image92.png"/><Relationship Id="rId4" Type="http://schemas.openxmlformats.org/officeDocument/2006/relationships/image" Target="../media/image85.png"/><Relationship Id="rId9" Type="http://schemas.openxmlformats.org/officeDocument/2006/relationships/image" Target="../media/image9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73.png"/><Relationship Id="rId3" Type="http://schemas.openxmlformats.org/officeDocument/2006/relationships/image" Target="../media/image8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17.xml"/><Relationship Id="rId16"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5" Type="http://schemas.openxmlformats.org/officeDocument/2006/relationships/image" Target="../media/image104.png"/><Relationship Id="rId10" Type="http://schemas.openxmlformats.org/officeDocument/2006/relationships/image" Target="../media/image101.png"/><Relationship Id="rId4" Type="http://schemas.openxmlformats.org/officeDocument/2006/relationships/image" Target="../media/image94.png"/><Relationship Id="rId9" Type="http://schemas.openxmlformats.org/officeDocument/2006/relationships/image" Target="../media/image100.png"/><Relationship Id="rId14" Type="http://schemas.openxmlformats.org/officeDocument/2006/relationships/image" Target="../media/image6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350.png"/><Relationship Id="rId7" Type="http://schemas.openxmlformats.org/officeDocument/2006/relationships/image" Target="../media/image6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30.png"/><Relationship Id="rId5" Type="http://schemas.openxmlformats.org/officeDocument/2006/relationships/image" Target="../media/image370.png"/><Relationship Id="rId4" Type="http://schemas.openxmlformats.org/officeDocument/2006/relationships/image" Target="../media/image360.png"/></Relationships>
</file>

<file path=ppt/slides/_rels/slide26.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29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80.png"/><Relationship Id="rId5" Type="http://schemas.openxmlformats.org/officeDocument/2006/relationships/image" Target="../media/image670.png"/><Relationship Id="rId4" Type="http://schemas.openxmlformats.org/officeDocument/2006/relationships/image" Target="../media/image660.png"/></Relationships>
</file>

<file path=ppt/slides/_rels/slide27.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90.png"/><Relationship Id="rId7" Type="http://schemas.openxmlformats.org/officeDocument/2006/relationships/image" Target="../media/image10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710.png"/><Relationship Id="rId4" Type="http://schemas.openxmlformats.org/officeDocument/2006/relationships/image" Target="../media/image700.png"/></Relationships>
</file>

<file path=ppt/slides/_rels/slide2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5" Type="http://schemas.openxmlformats.org/officeDocument/2006/relationships/image" Target="../media/image114.png"/><Relationship Id="rId4" Type="http://schemas.openxmlformats.org/officeDocument/2006/relationships/image" Target="../media/image113.png"/></Relationships>
</file>

<file path=ppt/slides/_rels/slide29.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07.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10.jpeg"/><Relationship Id="rId5" Type="http://schemas.openxmlformats.org/officeDocument/2006/relationships/image" Target="../media/image109.jpeg"/><Relationship Id="rId10" Type="http://schemas.openxmlformats.org/officeDocument/2006/relationships/image" Target="../media/image123.png"/><Relationship Id="rId4" Type="http://schemas.openxmlformats.org/officeDocument/2006/relationships/image" Target="../media/image108.emf"/><Relationship Id="rId9" Type="http://schemas.openxmlformats.org/officeDocument/2006/relationships/image" Target="../media/image12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3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17.png"/><Relationship Id="rId4" Type="http://schemas.openxmlformats.org/officeDocument/2006/relationships/image" Target="../media/image13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7" Type="http://schemas.openxmlformats.org/officeDocument/2006/relationships/image" Target="../media/image9.png"/><Relationship Id="rId12"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5.png"/><Relationship Id="rId9" Type="http://schemas.openxmlformats.org/officeDocument/2006/relationships/image" Target="../media/image11.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0.png"/><Relationship Id="rId3" Type="http://schemas.openxmlformats.org/officeDocument/2006/relationships/image" Target="../media/image140.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Movimiento ondulatorio</a:t>
            </a:r>
            <a:endParaRPr lang="es-ES" dirty="0"/>
          </a:p>
        </p:txBody>
      </p:sp>
      <p:sp>
        <p:nvSpPr>
          <p:cNvPr id="3" name="Content Placeholder 2"/>
          <p:cNvSpPr>
            <a:spLocks noGrp="1"/>
          </p:cNvSpPr>
          <p:nvPr>
            <p:ph idx="1"/>
          </p:nvPr>
        </p:nvSpPr>
        <p:spPr>
          <a:xfrm>
            <a:off x="228600" y="1858962"/>
            <a:ext cx="8763000" cy="1036638"/>
          </a:xfrm>
        </p:spPr>
        <p:txBody>
          <a:bodyPr>
            <a:normAutofit/>
          </a:bodyPr>
          <a:lstStyle/>
          <a:p>
            <a:r>
              <a:rPr lang="es-ES" sz="2000" dirty="0"/>
              <a:t>El movimiento ondulatorio es un recurso de la naturaleza que hace posible el transporte de cantidad de movimiento y de energía desde un punto del espacio hasta otro, sin transporte de materia.</a:t>
            </a:r>
          </a:p>
        </p:txBody>
      </p:sp>
      <p:sp>
        <p:nvSpPr>
          <p:cNvPr id="4" name="Rectángulo 3">
            <a:extLst>
              <a:ext uri="{FF2B5EF4-FFF2-40B4-BE49-F238E27FC236}">
                <a16:creationId xmlns:a16="http://schemas.microsoft.com/office/drawing/2014/main" id="{41DDD0D9-25CC-4815-B4CB-BC5440F52FA6}"/>
              </a:ext>
            </a:extLst>
          </p:cNvPr>
          <p:cNvSpPr/>
          <p:nvPr/>
        </p:nvSpPr>
        <p:spPr>
          <a:xfrm>
            <a:off x="228600" y="1597855"/>
            <a:ext cx="2533258" cy="369332"/>
          </a:xfrm>
          <a:prstGeom prst="rect">
            <a:avLst/>
          </a:prstGeom>
        </p:spPr>
        <p:txBody>
          <a:bodyPr wrap="none">
            <a:spAutoFit/>
          </a:bodyPr>
          <a:lstStyle/>
          <a:p>
            <a:r>
              <a:rPr lang="es-AR" b="1" dirty="0"/>
              <a:t>Movimiento ondulatorio</a:t>
            </a:r>
            <a:endParaRPr lang="es-ES" b="1" dirty="0"/>
          </a:p>
        </p:txBody>
      </p:sp>
      <p:sp>
        <p:nvSpPr>
          <p:cNvPr id="5" name="Content Placeholder 2">
            <a:extLst>
              <a:ext uri="{FF2B5EF4-FFF2-40B4-BE49-F238E27FC236}">
                <a16:creationId xmlns:a16="http://schemas.microsoft.com/office/drawing/2014/main" id="{C52A8018-8F39-4A08-A3C6-53640C11C0FD}"/>
              </a:ext>
            </a:extLst>
          </p:cNvPr>
          <p:cNvSpPr txBox="1">
            <a:spLocks/>
          </p:cNvSpPr>
          <p:nvPr/>
        </p:nvSpPr>
        <p:spPr>
          <a:xfrm>
            <a:off x="242668" y="3611562"/>
            <a:ext cx="8763000" cy="21034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ES" sz="2000" dirty="0"/>
              <a:t>Las ondas pueden clasificarse de diversas maneras. De acuerdo a su naturaleza, las ondas pueden ser  mecánicas o electromagnéticas. </a:t>
            </a:r>
          </a:p>
          <a:p>
            <a:pPr lvl="1"/>
            <a:r>
              <a:rPr lang="es-ES" sz="2000" b="1" dirty="0"/>
              <a:t>Ondas Mecánicas</a:t>
            </a:r>
            <a:r>
              <a:rPr lang="es-ES" sz="2000" dirty="0"/>
              <a:t>: en estas las ondas son perturbaciones que se propagan gracias a las propiedades elásticas del medio material. </a:t>
            </a:r>
          </a:p>
          <a:p>
            <a:pPr lvl="1"/>
            <a:r>
              <a:rPr lang="es-ES" sz="2000" b="1" dirty="0"/>
              <a:t>Ondas Electromagnéticas </a:t>
            </a:r>
            <a:r>
              <a:rPr lang="es-ES" sz="2000" dirty="0"/>
              <a:t>(radio, luz, TV, radar, </a:t>
            </a:r>
            <a:r>
              <a:rPr lang="es-ES" sz="2000" dirty="0" err="1"/>
              <a:t>etc</a:t>
            </a:r>
            <a:r>
              <a:rPr lang="es-ES" sz="2000" dirty="0"/>
              <a:t>): la propagación no necesita de ningún medio material para que pueda ocurrir.</a:t>
            </a:r>
          </a:p>
        </p:txBody>
      </p:sp>
      <p:sp>
        <p:nvSpPr>
          <p:cNvPr id="6" name="Rectángulo 5">
            <a:extLst>
              <a:ext uri="{FF2B5EF4-FFF2-40B4-BE49-F238E27FC236}">
                <a16:creationId xmlns:a16="http://schemas.microsoft.com/office/drawing/2014/main" id="{06100303-CC29-4CBA-90EC-A1D53C92AA7D}"/>
              </a:ext>
            </a:extLst>
          </p:cNvPr>
          <p:cNvSpPr/>
          <p:nvPr/>
        </p:nvSpPr>
        <p:spPr>
          <a:xfrm>
            <a:off x="242668" y="3350455"/>
            <a:ext cx="2595839" cy="369332"/>
          </a:xfrm>
          <a:prstGeom prst="rect">
            <a:avLst/>
          </a:prstGeom>
        </p:spPr>
        <p:txBody>
          <a:bodyPr wrap="none">
            <a:spAutoFit/>
          </a:bodyPr>
          <a:lstStyle/>
          <a:p>
            <a:r>
              <a:rPr lang="es-AR" b="1" dirty="0"/>
              <a:t>Clasificación de las ondas</a:t>
            </a:r>
            <a:endParaRPr lang="es-ES" b="1" dirty="0"/>
          </a:p>
        </p:txBody>
      </p:sp>
    </p:spTree>
    <p:extLst>
      <p:ext uri="{BB962C8B-B14F-4D97-AF65-F5344CB8AC3E}">
        <p14:creationId xmlns:p14="http://schemas.microsoft.com/office/powerpoint/2010/main" val="382816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Ondas estacionarias</a:t>
            </a:r>
            <a:endParaRPr lang="es-ES" dirty="0"/>
          </a:p>
        </p:txBody>
      </p:sp>
      <p:sp>
        <p:nvSpPr>
          <p:cNvPr id="3" name="Content Placeholder 2"/>
          <p:cNvSpPr>
            <a:spLocks noGrp="1"/>
          </p:cNvSpPr>
          <p:nvPr>
            <p:ph idx="1"/>
          </p:nvPr>
        </p:nvSpPr>
        <p:spPr>
          <a:xfrm>
            <a:off x="228600" y="1600200"/>
            <a:ext cx="8915400" cy="914400"/>
          </a:xfrm>
        </p:spPr>
        <p:txBody>
          <a:bodyPr>
            <a:normAutofit/>
          </a:bodyPr>
          <a:lstStyle/>
          <a:p>
            <a:pPr lvl="1" algn="just"/>
            <a:r>
              <a:rPr lang="es-ES" sz="1600" dirty="0"/>
              <a:t>Reflexión de pulsos: Cuando un pulso se está propagando a lo largo de una cuerda tensa y llega al extremo de la misma, se produce el fenómeno de la reflexión. Sin embargo, la forma en que se produzca dicho regreso, podrá ser diferente, según cómo sea la fijación de la cuerda.</a:t>
            </a:r>
          </a:p>
        </p:txBody>
      </p:sp>
      <p:pic>
        <p:nvPicPr>
          <p:cNvPr id="5" name="Imagen 4">
            <a:extLst>
              <a:ext uri="{FF2B5EF4-FFF2-40B4-BE49-F238E27FC236}">
                <a16:creationId xmlns:a16="http://schemas.microsoft.com/office/drawing/2014/main" id="{C717812F-FF6C-45F3-A184-9DECB2A52C19}"/>
              </a:ext>
            </a:extLst>
          </p:cNvPr>
          <p:cNvPicPr>
            <a:picLocks noChangeAspect="1"/>
          </p:cNvPicPr>
          <p:nvPr/>
        </p:nvPicPr>
        <p:blipFill>
          <a:blip r:embed="rId3"/>
          <a:stretch>
            <a:fillRect/>
          </a:stretch>
        </p:blipFill>
        <p:spPr>
          <a:xfrm>
            <a:off x="1371600" y="2590800"/>
            <a:ext cx="6191250" cy="1914525"/>
          </a:xfrm>
          <a:prstGeom prst="rect">
            <a:avLst/>
          </a:prstGeom>
        </p:spPr>
      </p:pic>
    </p:spTree>
    <p:extLst>
      <p:ext uri="{BB962C8B-B14F-4D97-AF65-F5344CB8AC3E}">
        <p14:creationId xmlns:p14="http://schemas.microsoft.com/office/powerpoint/2010/main" val="40450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Ondas estacionarias</a:t>
            </a:r>
            <a:endParaRPr lang="es-ES" dirty="0"/>
          </a:p>
        </p:txBody>
      </p:sp>
      <p:sp>
        <p:nvSpPr>
          <p:cNvPr id="3" name="Content Placeholder 2"/>
          <p:cNvSpPr>
            <a:spLocks noGrp="1"/>
          </p:cNvSpPr>
          <p:nvPr>
            <p:ph idx="1"/>
          </p:nvPr>
        </p:nvSpPr>
        <p:spPr>
          <a:xfrm>
            <a:off x="228600" y="1600200"/>
            <a:ext cx="8915400" cy="1036637"/>
          </a:xfrm>
        </p:spPr>
        <p:txBody>
          <a:bodyPr>
            <a:normAutofit/>
          </a:bodyPr>
          <a:lstStyle/>
          <a:p>
            <a:pPr algn="just"/>
            <a:r>
              <a:rPr lang="es-ES" sz="2000" dirty="0"/>
              <a:t>El efecto producido en un lugar por 2 o más trenes de ondas se llama interferencia. Estudiaremos a continuación la interferencia producida por una onda viajera en una cuerda, con su onda reflejada. </a:t>
            </a:r>
          </a:p>
        </p:txBody>
      </p:sp>
      <p:sp>
        <p:nvSpPr>
          <p:cNvPr id="4" name="Content Placeholder 2">
            <a:extLst>
              <a:ext uri="{FF2B5EF4-FFF2-40B4-BE49-F238E27FC236}">
                <a16:creationId xmlns:a16="http://schemas.microsoft.com/office/drawing/2014/main" id="{A417EBA5-1BDA-48D1-A5A0-E0548EBEABA5}"/>
              </a:ext>
            </a:extLst>
          </p:cNvPr>
          <p:cNvSpPr txBox="1">
            <a:spLocks/>
          </p:cNvSpPr>
          <p:nvPr/>
        </p:nvSpPr>
        <p:spPr>
          <a:xfrm>
            <a:off x="228600" y="3657600"/>
            <a:ext cx="89154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ES" sz="2000" dirty="0"/>
              <a:t>Supongamos que las ecuaciones de ambas ondas fueran:</a:t>
            </a:r>
            <a:r>
              <a:rPr lang="es-AR" sz="2000" dirty="0"/>
              <a:t>La ecuación que le corresponde a una onda estacionaria es  y = y1 + y2</a:t>
            </a:r>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92F5118C-ECB2-4DD0-A550-2611C0104F68}"/>
                  </a:ext>
                </a:extLst>
              </p:cNvPr>
              <p:cNvSpPr/>
              <p:nvPr/>
            </p:nvSpPr>
            <p:spPr>
              <a:xfrm>
                <a:off x="838200" y="2694650"/>
                <a:ext cx="670560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ea typeface="Cambria Math"/>
                            </a:rPr>
                          </m:ctrlPr>
                        </m:sSubPr>
                        <m:e>
                          <m:r>
                            <a:rPr lang="es-ES" b="0" i="1" smtClean="0">
                              <a:latin typeface="Cambria Math" panose="02040503050406030204" pitchFamily="18" charset="0"/>
                              <a:ea typeface="Cambria Math"/>
                            </a:rPr>
                            <m:t>𝑌</m:t>
                          </m:r>
                        </m:e>
                        <m:sub>
                          <m:r>
                            <a:rPr lang="es-ES" b="0" i="1" smtClean="0">
                              <a:latin typeface="Cambria Math" panose="02040503050406030204" pitchFamily="18" charset="0"/>
                              <a:ea typeface="Cambria Math"/>
                            </a:rPr>
                            <m:t>1</m:t>
                          </m:r>
                        </m:sub>
                      </m:sSub>
                      <m:r>
                        <a:rPr lang="es-AR" i="1">
                          <a:latin typeface="Cambria Math"/>
                          <a:ea typeface="Cambria Math"/>
                        </a:rPr>
                        <m:t>=</m:t>
                      </m:r>
                      <m:r>
                        <a:rPr lang="es-AR" i="1">
                          <a:latin typeface="Cambria Math"/>
                          <a:ea typeface="Cambria Math"/>
                        </a:rPr>
                        <m:t>𝐴</m:t>
                      </m:r>
                      <m:r>
                        <a:rPr lang="es-AR" i="1">
                          <a:latin typeface="Cambria Math"/>
                          <a:ea typeface="Cambria Math"/>
                        </a:rPr>
                        <m:t>∗</m:t>
                      </m:r>
                      <m:r>
                        <a:rPr lang="es-AR" i="1">
                          <a:latin typeface="Cambria Math"/>
                          <a:ea typeface="Cambria Math"/>
                        </a:rPr>
                        <m:t>𝑠𝑒𝑛</m:t>
                      </m:r>
                      <m:r>
                        <a:rPr lang="es-AR" i="1">
                          <a:latin typeface="Cambria Math"/>
                          <a:ea typeface="Cambria Math"/>
                        </a:rPr>
                        <m:t>(</m:t>
                      </m:r>
                      <m:r>
                        <a:rPr lang="es-AR" i="1">
                          <a:latin typeface="Cambria Math"/>
                          <a:ea typeface="Cambria Math"/>
                        </a:rPr>
                        <m:t>𝑘</m:t>
                      </m:r>
                      <m:r>
                        <a:rPr lang="es-AR" i="1">
                          <a:latin typeface="Cambria Math"/>
                          <a:ea typeface="Cambria Math"/>
                        </a:rPr>
                        <m:t>∗</m:t>
                      </m:r>
                      <m:r>
                        <a:rPr lang="es-AR" i="1">
                          <a:latin typeface="Cambria Math"/>
                          <a:ea typeface="Cambria Math"/>
                        </a:rPr>
                        <m:t>𝑋</m:t>
                      </m:r>
                      <m:r>
                        <a:rPr lang="es-AR" i="1">
                          <a:latin typeface="Cambria Math"/>
                          <a:ea typeface="Cambria Math"/>
                        </a:rPr>
                        <m:t>−</m:t>
                      </m:r>
                      <m:r>
                        <a:rPr lang="es-AR" i="1">
                          <a:latin typeface="Cambria Math"/>
                          <a:ea typeface="Cambria Math"/>
                        </a:rPr>
                        <m:t>𝜔</m:t>
                      </m:r>
                      <m:r>
                        <a:rPr lang="es-AR" i="1">
                          <a:latin typeface="Cambria Math"/>
                          <a:ea typeface="Cambria Math"/>
                        </a:rPr>
                        <m:t>∗</m:t>
                      </m:r>
                      <m:r>
                        <a:rPr lang="es-AR" i="1">
                          <a:latin typeface="Cambria Math"/>
                          <a:ea typeface="Cambria Math"/>
                        </a:rPr>
                        <m:t>𝑡</m:t>
                      </m:r>
                      <m:r>
                        <a:rPr lang="es-AR" i="1">
                          <a:latin typeface="Cambria Math"/>
                          <a:ea typeface="Cambria Math"/>
                        </a:rPr>
                        <m:t>)</m:t>
                      </m:r>
                    </m:oMath>
                  </m:oMathPara>
                </a14:m>
                <a:endParaRPr lang="es-ES" dirty="0"/>
              </a:p>
            </p:txBody>
          </p:sp>
        </mc:Choice>
        <mc:Fallback xmlns="">
          <p:sp>
            <p:nvSpPr>
              <p:cNvPr id="5" name="Rectángulo 4">
                <a:extLst>
                  <a:ext uri="{FF2B5EF4-FFF2-40B4-BE49-F238E27FC236}">
                    <a16:creationId xmlns:a16="http://schemas.microsoft.com/office/drawing/2014/main" id="{92F5118C-ECB2-4DD0-A550-2611C0104F68}"/>
                  </a:ext>
                </a:extLst>
              </p:cNvPr>
              <p:cNvSpPr>
                <a:spLocks noRot="1" noChangeAspect="1" noMove="1" noResize="1" noEditPoints="1" noAdjustHandles="1" noChangeArrowheads="1" noChangeShapeType="1" noTextEdit="1"/>
              </p:cNvSpPr>
              <p:nvPr/>
            </p:nvSpPr>
            <p:spPr>
              <a:xfrm>
                <a:off x="838200" y="2694650"/>
                <a:ext cx="6705600" cy="369332"/>
              </a:xfrm>
              <a:prstGeom prst="rect">
                <a:avLst/>
              </a:prstGeom>
              <a:blipFill>
                <a:blip r:embed="rId3"/>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E18238E1-7B82-44A2-9F0B-4A16057AF283}"/>
                  </a:ext>
                </a:extLst>
              </p:cNvPr>
              <p:cNvSpPr/>
              <p:nvPr/>
            </p:nvSpPr>
            <p:spPr>
              <a:xfrm>
                <a:off x="838200" y="3059668"/>
                <a:ext cx="670560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ea typeface="Cambria Math"/>
                            </a:rPr>
                          </m:ctrlPr>
                        </m:sSubPr>
                        <m:e>
                          <m:r>
                            <a:rPr lang="es-ES" b="0" i="1" smtClean="0">
                              <a:latin typeface="Cambria Math" panose="02040503050406030204" pitchFamily="18" charset="0"/>
                              <a:ea typeface="Cambria Math"/>
                            </a:rPr>
                            <m:t>𝑌</m:t>
                          </m:r>
                        </m:e>
                        <m:sub>
                          <m:r>
                            <a:rPr lang="es-ES" b="0" i="1" smtClean="0">
                              <a:latin typeface="Cambria Math" panose="02040503050406030204" pitchFamily="18" charset="0"/>
                              <a:ea typeface="Cambria Math"/>
                            </a:rPr>
                            <m:t>2</m:t>
                          </m:r>
                        </m:sub>
                      </m:sSub>
                      <m:r>
                        <a:rPr lang="es-AR" i="1">
                          <a:latin typeface="Cambria Math"/>
                          <a:ea typeface="Cambria Math"/>
                        </a:rPr>
                        <m:t>=</m:t>
                      </m:r>
                      <m:r>
                        <a:rPr lang="es-AR" i="1">
                          <a:latin typeface="Cambria Math"/>
                          <a:ea typeface="Cambria Math"/>
                        </a:rPr>
                        <m:t>𝐴</m:t>
                      </m:r>
                      <m:r>
                        <a:rPr lang="es-AR" i="1">
                          <a:latin typeface="Cambria Math"/>
                          <a:ea typeface="Cambria Math"/>
                        </a:rPr>
                        <m:t>∗</m:t>
                      </m:r>
                      <m:r>
                        <a:rPr lang="es-AR" i="1">
                          <a:latin typeface="Cambria Math"/>
                          <a:ea typeface="Cambria Math"/>
                        </a:rPr>
                        <m:t>𝑠𝑒𝑛</m:t>
                      </m:r>
                      <m:r>
                        <a:rPr lang="es-AR" i="1">
                          <a:latin typeface="Cambria Math"/>
                          <a:ea typeface="Cambria Math"/>
                        </a:rPr>
                        <m:t>(</m:t>
                      </m:r>
                      <m:r>
                        <a:rPr lang="es-AR" i="1">
                          <a:latin typeface="Cambria Math"/>
                          <a:ea typeface="Cambria Math"/>
                        </a:rPr>
                        <m:t>𝑘</m:t>
                      </m:r>
                      <m:r>
                        <a:rPr lang="es-AR" i="1">
                          <a:latin typeface="Cambria Math"/>
                          <a:ea typeface="Cambria Math"/>
                        </a:rPr>
                        <m:t>∗</m:t>
                      </m:r>
                      <m:r>
                        <a:rPr lang="es-AR" i="1">
                          <a:latin typeface="Cambria Math"/>
                          <a:ea typeface="Cambria Math"/>
                        </a:rPr>
                        <m:t>𝑋</m:t>
                      </m:r>
                      <m:r>
                        <a:rPr lang="es-AR" i="1">
                          <a:latin typeface="Cambria Math"/>
                          <a:ea typeface="Cambria Math"/>
                        </a:rPr>
                        <m:t>−</m:t>
                      </m:r>
                      <m:r>
                        <a:rPr lang="es-AR" i="1">
                          <a:latin typeface="Cambria Math"/>
                          <a:ea typeface="Cambria Math"/>
                        </a:rPr>
                        <m:t>𝜔</m:t>
                      </m:r>
                      <m:r>
                        <a:rPr lang="es-AR" i="1">
                          <a:latin typeface="Cambria Math"/>
                          <a:ea typeface="Cambria Math"/>
                        </a:rPr>
                        <m:t>∗</m:t>
                      </m:r>
                      <m:r>
                        <a:rPr lang="es-AR" i="1">
                          <a:latin typeface="Cambria Math"/>
                          <a:ea typeface="Cambria Math"/>
                        </a:rPr>
                        <m:t>𝑡</m:t>
                      </m:r>
                      <m:r>
                        <a:rPr lang="es-AR" i="1">
                          <a:latin typeface="Cambria Math"/>
                          <a:ea typeface="Cambria Math"/>
                        </a:rPr>
                        <m:t>)</m:t>
                      </m:r>
                    </m:oMath>
                  </m:oMathPara>
                </a14:m>
                <a:endParaRPr lang="es-ES" dirty="0"/>
              </a:p>
            </p:txBody>
          </p:sp>
        </mc:Choice>
        <mc:Fallback xmlns="">
          <p:sp>
            <p:nvSpPr>
              <p:cNvPr id="6" name="Rectángulo 5">
                <a:extLst>
                  <a:ext uri="{FF2B5EF4-FFF2-40B4-BE49-F238E27FC236}">
                    <a16:creationId xmlns:a16="http://schemas.microsoft.com/office/drawing/2014/main" id="{E18238E1-7B82-44A2-9F0B-4A16057AF283}"/>
                  </a:ext>
                </a:extLst>
              </p:cNvPr>
              <p:cNvSpPr>
                <a:spLocks noRot="1" noChangeAspect="1" noMove="1" noResize="1" noEditPoints="1" noAdjustHandles="1" noChangeArrowheads="1" noChangeShapeType="1" noTextEdit="1"/>
              </p:cNvSpPr>
              <p:nvPr/>
            </p:nvSpPr>
            <p:spPr>
              <a:xfrm>
                <a:off x="838200" y="3059668"/>
                <a:ext cx="6705600" cy="369332"/>
              </a:xfrm>
              <a:prstGeom prst="rect">
                <a:avLst/>
              </a:prstGeom>
              <a:blipFill>
                <a:blip r:embed="rId4"/>
                <a:stretch>
                  <a:fillRect b="-1147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EB16048C-B231-4444-9D7A-D9A82B8D4343}"/>
                  </a:ext>
                </a:extLst>
              </p:cNvPr>
              <p:cNvSpPr/>
              <p:nvPr/>
            </p:nvSpPr>
            <p:spPr>
              <a:xfrm>
                <a:off x="457200" y="5255697"/>
                <a:ext cx="3655681" cy="369332"/>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r>
                        <a:rPr lang="es-AR" i="1">
                          <a:latin typeface="Cambria Math"/>
                          <a:ea typeface="Cambria Math"/>
                        </a:rPr>
                        <m:t>𝑌</m:t>
                      </m:r>
                      <m:r>
                        <a:rPr lang="es-AR" i="1">
                          <a:latin typeface="Cambria Math"/>
                          <a:ea typeface="Cambria Math"/>
                        </a:rPr>
                        <m:t>=2∗</m:t>
                      </m:r>
                      <m:r>
                        <a:rPr lang="es-AR" i="1">
                          <a:latin typeface="Cambria Math"/>
                          <a:ea typeface="Cambria Math"/>
                        </a:rPr>
                        <m:t>𝐴</m:t>
                      </m:r>
                      <m:r>
                        <a:rPr lang="es-AR" i="1">
                          <a:latin typeface="Cambria Math"/>
                          <a:ea typeface="Cambria Math"/>
                        </a:rPr>
                        <m:t>∗</m:t>
                      </m:r>
                      <m:r>
                        <a:rPr lang="es-AR" i="1">
                          <a:latin typeface="Cambria Math"/>
                          <a:ea typeface="Cambria Math"/>
                        </a:rPr>
                        <m:t>𝑠𝑒𝑛</m:t>
                      </m:r>
                      <m:d>
                        <m:dPr>
                          <m:ctrlPr>
                            <a:rPr lang="es-AR" i="1">
                              <a:latin typeface="Cambria Math" panose="02040503050406030204" pitchFamily="18" charset="0"/>
                              <a:ea typeface="Cambria Math"/>
                            </a:rPr>
                          </m:ctrlPr>
                        </m:dPr>
                        <m:e>
                          <m:r>
                            <a:rPr lang="es-AR" i="1">
                              <a:latin typeface="Cambria Math"/>
                              <a:ea typeface="Cambria Math"/>
                            </a:rPr>
                            <m:t>𝑘</m:t>
                          </m:r>
                          <m:r>
                            <a:rPr lang="es-AR" i="1">
                              <a:latin typeface="Cambria Math"/>
                              <a:ea typeface="Cambria Math"/>
                            </a:rPr>
                            <m:t>∗</m:t>
                          </m:r>
                          <m:r>
                            <a:rPr lang="es-AR" i="1">
                              <a:latin typeface="Cambria Math"/>
                              <a:ea typeface="Cambria Math"/>
                            </a:rPr>
                            <m:t>𝑋</m:t>
                          </m:r>
                          <m:r>
                            <a:rPr lang="es-AR" i="1">
                              <a:latin typeface="Cambria Math"/>
                              <a:ea typeface="Cambria Math"/>
                            </a:rPr>
                            <m:t>)∗</m:t>
                          </m:r>
                          <m:r>
                            <m:rPr>
                              <m:sty m:val="p"/>
                            </m:rPr>
                            <a:rPr lang="es-AR">
                              <a:latin typeface="Cambria Math"/>
                              <a:ea typeface="Cambria Math"/>
                            </a:rPr>
                            <m:t>cos</m:t>
                          </m:r>
                          <m:r>
                            <a:rPr lang="es-AR" i="1">
                              <a:latin typeface="Cambria Math"/>
                              <a:ea typeface="Cambria Math"/>
                            </a:rPr>
                            <m:t>⁡(</m:t>
                          </m:r>
                          <m:r>
                            <a:rPr lang="es-AR" i="1">
                              <a:latin typeface="Cambria Math"/>
                              <a:ea typeface="Cambria Math"/>
                            </a:rPr>
                            <m:t>𝜔</m:t>
                          </m:r>
                          <m:r>
                            <a:rPr lang="es-AR" i="1">
                              <a:latin typeface="Cambria Math"/>
                              <a:ea typeface="Cambria Math"/>
                            </a:rPr>
                            <m:t>∗</m:t>
                          </m:r>
                          <m:r>
                            <a:rPr lang="es-AR" i="1">
                              <a:latin typeface="Cambria Math"/>
                              <a:ea typeface="Cambria Math"/>
                            </a:rPr>
                            <m:t>𝑡</m:t>
                          </m:r>
                        </m:e>
                      </m:d>
                    </m:oMath>
                  </m:oMathPara>
                </a14:m>
                <a:endParaRPr lang="es-ES" dirty="0"/>
              </a:p>
            </p:txBody>
          </p:sp>
        </mc:Choice>
        <mc:Fallback xmlns="">
          <p:sp>
            <p:nvSpPr>
              <p:cNvPr id="7" name="Rectángulo 6">
                <a:extLst>
                  <a:ext uri="{FF2B5EF4-FFF2-40B4-BE49-F238E27FC236}">
                    <a16:creationId xmlns:a16="http://schemas.microsoft.com/office/drawing/2014/main" id="{EB16048C-B231-4444-9D7A-D9A82B8D4343}"/>
                  </a:ext>
                </a:extLst>
              </p:cNvPr>
              <p:cNvSpPr>
                <a:spLocks noRot="1" noChangeAspect="1" noMove="1" noResize="1" noEditPoints="1" noAdjustHandles="1" noChangeArrowheads="1" noChangeShapeType="1" noTextEdit="1"/>
              </p:cNvSpPr>
              <p:nvPr/>
            </p:nvSpPr>
            <p:spPr>
              <a:xfrm>
                <a:off x="457200" y="5255697"/>
                <a:ext cx="3655681" cy="369332"/>
              </a:xfrm>
              <a:prstGeom prst="rect">
                <a:avLst/>
              </a:prstGeom>
              <a:blipFill>
                <a:blip r:embed="rId5"/>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7A73E72B-0163-4143-A6F7-CF325C1FD929}"/>
                  </a:ext>
                </a:extLst>
              </p:cNvPr>
              <p:cNvSpPr/>
              <p:nvPr/>
            </p:nvSpPr>
            <p:spPr>
              <a:xfrm>
                <a:off x="482600" y="4524931"/>
                <a:ext cx="828040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es-AR" i="1">
                          <a:latin typeface="Cambria Math"/>
                          <a:ea typeface="Cambria Math"/>
                        </a:rPr>
                        <m:t>𝑌</m:t>
                      </m:r>
                      <m:r>
                        <a:rPr lang="es-AR" i="1">
                          <a:latin typeface="Cambria Math"/>
                          <a:ea typeface="Cambria Math"/>
                        </a:rPr>
                        <m:t>=</m:t>
                      </m:r>
                      <m:r>
                        <a:rPr lang="es-AR" i="1">
                          <a:latin typeface="Cambria Math"/>
                          <a:ea typeface="Cambria Math"/>
                        </a:rPr>
                        <m:t>𝐴</m:t>
                      </m:r>
                      <m:r>
                        <a:rPr lang="es-AR" i="1">
                          <a:latin typeface="Cambria Math"/>
                          <a:ea typeface="Cambria Math"/>
                        </a:rPr>
                        <m:t>∗</m:t>
                      </m:r>
                      <m:r>
                        <a:rPr lang="es-AR" i="1">
                          <a:latin typeface="Cambria Math"/>
                          <a:ea typeface="Cambria Math"/>
                        </a:rPr>
                        <m:t>𝑠𝑒𝑛</m:t>
                      </m:r>
                      <m:d>
                        <m:dPr>
                          <m:ctrlPr>
                            <a:rPr lang="es-AR" i="1">
                              <a:latin typeface="Cambria Math" panose="02040503050406030204" pitchFamily="18" charset="0"/>
                              <a:ea typeface="Cambria Math"/>
                            </a:rPr>
                          </m:ctrlPr>
                        </m:dPr>
                        <m:e>
                          <m:r>
                            <a:rPr lang="es-AR" i="1">
                              <a:latin typeface="Cambria Math"/>
                              <a:ea typeface="Cambria Math"/>
                            </a:rPr>
                            <m:t>𝑘</m:t>
                          </m:r>
                          <m:r>
                            <a:rPr lang="es-AR" i="1">
                              <a:latin typeface="Cambria Math"/>
                              <a:ea typeface="Cambria Math"/>
                            </a:rPr>
                            <m:t>∗</m:t>
                          </m:r>
                          <m:r>
                            <a:rPr lang="es-AR" i="1">
                              <a:latin typeface="Cambria Math"/>
                              <a:ea typeface="Cambria Math"/>
                            </a:rPr>
                            <m:t>𝑋</m:t>
                          </m:r>
                          <m:r>
                            <a:rPr lang="es-AR" i="1">
                              <a:latin typeface="Cambria Math"/>
                              <a:ea typeface="Cambria Math"/>
                            </a:rPr>
                            <m:t>+</m:t>
                          </m:r>
                          <m:r>
                            <a:rPr lang="es-AR" i="1">
                              <a:latin typeface="Cambria Math"/>
                              <a:ea typeface="Cambria Math"/>
                            </a:rPr>
                            <m:t>𝜔</m:t>
                          </m:r>
                          <m:r>
                            <a:rPr lang="es-AR" i="1">
                              <a:latin typeface="Cambria Math"/>
                              <a:ea typeface="Cambria Math"/>
                            </a:rPr>
                            <m:t>∗</m:t>
                          </m:r>
                          <m:r>
                            <a:rPr lang="es-AR" i="1">
                              <a:latin typeface="Cambria Math"/>
                              <a:ea typeface="Cambria Math"/>
                            </a:rPr>
                            <m:t>𝑡</m:t>
                          </m:r>
                        </m:e>
                      </m:d>
                      <m:r>
                        <a:rPr lang="es-AR">
                          <a:latin typeface="Cambria Math"/>
                          <a:ea typeface="Cambria Math"/>
                        </a:rPr>
                        <m:t>+</m:t>
                      </m:r>
                      <m:r>
                        <a:rPr lang="es-AR" i="1">
                          <a:latin typeface="Cambria Math"/>
                          <a:ea typeface="Cambria Math"/>
                        </a:rPr>
                        <m:t>𝐴</m:t>
                      </m:r>
                      <m:r>
                        <a:rPr lang="es-AR" i="1">
                          <a:latin typeface="Cambria Math"/>
                          <a:ea typeface="Cambria Math"/>
                        </a:rPr>
                        <m:t>∗</m:t>
                      </m:r>
                      <m:r>
                        <a:rPr lang="es-AR" i="1">
                          <a:latin typeface="Cambria Math"/>
                          <a:ea typeface="Cambria Math"/>
                        </a:rPr>
                        <m:t>𝑠𝑒𝑛</m:t>
                      </m:r>
                      <m:r>
                        <a:rPr lang="es-AR" i="1">
                          <a:latin typeface="Cambria Math"/>
                          <a:ea typeface="Cambria Math"/>
                        </a:rPr>
                        <m:t>(</m:t>
                      </m:r>
                      <m:r>
                        <a:rPr lang="es-AR" i="1">
                          <a:latin typeface="Cambria Math"/>
                          <a:ea typeface="Cambria Math"/>
                        </a:rPr>
                        <m:t>𝑘</m:t>
                      </m:r>
                      <m:r>
                        <a:rPr lang="es-AR" i="1">
                          <a:latin typeface="Cambria Math"/>
                          <a:ea typeface="Cambria Math"/>
                        </a:rPr>
                        <m:t>∗</m:t>
                      </m:r>
                      <m:r>
                        <a:rPr lang="es-AR" i="1">
                          <a:latin typeface="Cambria Math"/>
                          <a:ea typeface="Cambria Math"/>
                        </a:rPr>
                        <m:t>𝑋</m:t>
                      </m:r>
                      <m:r>
                        <a:rPr lang="es-AR" i="1">
                          <a:latin typeface="Cambria Math"/>
                          <a:ea typeface="Cambria Math"/>
                        </a:rPr>
                        <m:t>−</m:t>
                      </m:r>
                      <m:r>
                        <a:rPr lang="es-AR" i="1">
                          <a:latin typeface="Cambria Math"/>
                          <a:ea typeface="Cambria Math"/>
                        </a:rPr>
                        <m:t>𝜔</m:t>
                      </m:r>
                      <m:r>
                        <a:rPr lang="es-AR" i="1">
                          <a:latin typeface="Cambria Math"/>
                          <a:ea typeface="Cambria Math"/>
                        </a:rPr>
                        <m:t>∗</m:t>
                      </m:r>
                      <m:r>
                        <a:rPr lang="es-AR" i="1">
                          <a:latin typeface="Cambria Math"/>
                          <a:ea typeface="Cambria Math"/>
                        </a:rPr>
                        <m:t>𝑡</m:t>
                      </m:r>
                      <m:r>
                        <a:rPr lang="es-AR" i="1">
                          <a:latin typeface="Cambria Math"/>
                          <a:ea typeface="Cambria Math"/>
                        </a:rPr>
                        <m:t>)</m:t>
                      </m:r>
                    </m:oMath>
                  </m:oMathPara>
                </a14:m>
                <a:endParaRPr lang="es-ES" dirty="0"/>
              </a:p>
            </p:txBody>
          </p:sp>
        </mc:Choice>
        <mc:Fallback xmlns="">
          <p:sp>
            <p:nvSpPr>
              <p:cNvPr id="9" name="Rectángulo 8">
                <a:extLst>
                  <a:ext uri="{FF2B5EF4-FFF2-40B4-BE49-F238E27FC236}">
                    <a16:creationId xmlns:a16="http://schemas.microsoft.com/office/drawing/2014/main" id="{7A73E72B-0163-4143-A6F7-CF325C1FD929}"/>
                  </a:ext>
                </a:extLst>
              </p:cNvPr>
              <p:cNvSpPr>
                <a:spLocks noRot="1" noChangeAspect="1" noMove="1" noResize="1" noEditPoints="1" noAdjustHandles="1" noChangeArrowheads="1" noChangeShapeType="1" noTextEdit="1"/>
              </p:cNvSpPr>
              <p:nvPr/>
            </p:nvSpPr>
            <p:spPr>
              <a:xfrm>
                <a:off x="482600" y="4524931"/>
                <a:ext cx="8280400" cy="369332"/>
              </a:xfrm>
              <a:prstGeom prst="rect">
                <a:avLst/>
              </a:prstGeom>
              <a:blipFill>
                <a:blip r:embed="rId6"/>
                <a:stretch>
                  <a:fillRect b="-13115"/>
                </a:stretch>
              </a:blipFill>
            </p:spPr>
            <p:txBody>
              <a:bodyPr/>
              <a:lstStyle/>
              <a:p>
                <a:r>
                  <a:rPr lang="es-ES">
                    <a:noFill/>
                  </a:rPr>
                  <a:t> </a:t>
                </a:r>
              </a:p>
            </p:txBody>
          </p:sp>
        </mc:Fallback>
      </mc:AlternateContent>
    </p:spTree>
    <p:extLst>
      <p:ext uri="{BB962C8B-B14F-4D97-AF65-F5344CB8AC3E}">
        <p14:creationId xmlns:p14="http://schemas.microsoft.com/office/powerpoint/2010/main" val="81567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672"/>
            <a:ext cx="7467600" cy="1036637"/>
          </a:xfrm>
        </p:spPr>
        <p:txBody>
          <a:bodyPr>
            <a:normAutofit/>
          </a:bodyPr>
          <a:lstStyle/>
          <a:p>
            <a:r>
              <a:rPr lang="es-AR" dirty="0"/>
              <a:t>UNIDAD 9 – ONDAS MECÁNICAS</a:t>
            </a:r>
            <a:br>
              <a:rPr lang="es-AR" dirty="0"/>
            </a:br>
            <a:r>
              <a:rPr lang="es-AR" dirty="0"/>
              <a:t>Ecuación de Onda Estacionaria (Paso a Paso)</a:t>
            </a:r>
            <a:endParaRPr lang="es-ES" dirty="0"/>
          </a:p>
        </p:txBody>
      </p:sp>
      <p:sp>
        <p:nvSpPr>
          <p:cNvPr id="4" name="Content Placeholder 2">
            <a:extLst>
              <a:ext uri="{FF2B5EF4-FFF2-40B4-BE49-F238E27FC236}">
                <a16:creationId xmlns:a16="http://schemas.microsoft.com/office/drawing/2014/main" id="{A417EBA5-1BDA-48D1-A5A0-E0548EBEABA5}"/>
              </a:ext>
            </a:extLst>
          </p:cNvPr>
          <p:cNvSpPr txBox="1">
            <a:spLocks/>
          </p:cNvSpPr>
          <p:nvPr/>
        </p:nvSpPr>
        <p:spPr>
          <a:xfrm>
            <a:off x="228600" y="1574800"/>
            <a:ext cx="89154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ES" sz="2000" dirty="0"/>
              <a:t>Supongamos que las ecuaciones de ambas ondas fueran:</a:t>
            </a:r>
            <a:r>
              <a:rPr lang="es-AR" sz="2000" dirty="0"/>
              <a:t>La ecuación que le corresponde a una onda estacionaria es  y = y1 + y2</a:t>
            </a:r>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92F5118C-ECB2-4DD0-A550-2611C0104F68}"/>
                  </a:ext>
                </a:extLst>
              </p:cNvPr>
              <p:cNvSpPr/>
              <p:nvPr/>
            </p:nvSpPr>
            <p:spPr>
              <a:xfrm>
                <a:off x="228600" y="2223076"/>
                <a:ext cx="2971800" cy="338554"/>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sSub>
                        <m:sSubPr>
                          <m:ctrlPr>
                            <a:rPr lang="es-AR" sz="1600" i="1" smtClean="0">
                              <a:latin typeface="Cambria Math" panose="02040503050406030204" pitchFamily="18" charset="0"/>
                              <a:ea typeface="Cambria Math"/>
                            </a:rPr>
                          </m:ctrlPr>
                        </m:sSubPr>
                        <m:e>
                          <m:r>
                            <m:rPr>
                              <m:sty m:val="p"/>
                            </m:rPr>
                            <a:rPr lang="es-ES" sz="1600" b="0" i="0" smtClean="0">
                              <a:latin typeface="Cambria Math" panose="02040503050406030204" pitchFamily="18" charset="0"/>
                              <a:ea typeface="Cambria Math"/>
                            </a:rPr>
                            <m:t>Y</m:t>
                          </m:r>
                        </m:e>
                        <m:sub>
                          <m:r>
                            <a:rPr lang="es-ES" sz="1600" b="0" i="0" smtClean="0">
                              <a:latin typeface="Cambria Math" panose="02040503050406030204" pitchFamily="18" charset="0"/>
                              <a:ea typeface="Cambria Math"/>
                            </a:rPr>
                            <m:t>1</m:t>
                          </m:r>
                        </m:sub>
                      </m:sSub>
                      <m:r>
                        <a:rPr lang="es-AR" sz="1600" i="0">
                          <a:latin typeface="Cambria Math"/>
                          <a:ea typeface="Cambria Math"/>
                        </a:rPr>
                        <m:t>=</m:t>
                      </m:r>
                      <m:r>
                        <m:rPr>
                          <m:sty m:val="p"/>
                        </m:rPr>
                        <a:rPr lang="es-AR" sz="1600" i="0">
                          <a:latin typeface="Cambria Math"/>
                          <a:ea typeface="Cambria Math"/>
                        </a:rPr>
                        <m:t>A</m:t>
                      </m:r>
                      <m:r>
                        <a:rPr lang="es-AR" sz="1600" i="0">
                          <a:latin typeface="Cambria Math"/>
                          <a:ea typeface="Cambria Math"/>
                        </a:rPr>
                        <m:t>∗</m:t>
                      </m:r>
                      <m:r>
                        <m:rPr>
                          <m:sty m:val="p"/>
                        </m:rPr>
                        <a:rPr lang="es-AR" sz="1600" i="0">
                          <a:latin typeface="Cambria Math"/>
                          <a:ea typeface="Cambria Math"/>
                        </a:rPr>
                        <m:t>sen</m:t>
                      </m:r>
                      <m:r>
                        <a:rPr lang="es-AR" sz="1600" i="0">
                          <a:latin typeface="Cambria Math"/>
                          <a:ea typeface="Cambria Math"/>
                        </a:rPr>
                        <m:t>(</m:t>
                      </m:r>
                      <m:r>
                        <m:rPr>
                          <m:sty m:val="p"/>
                        </m:rPr>
                        <a:rPr lang="es-AR" sz="1600" i="0">
                          <a:latin typeface="Cambria Math"/>
                          <a:ea typeface="Cambria Math"/>
                        </a:rPr>
                        <m:t>k</m:t>
                      </m:r>
                      <m:r>
                        <a:rPr lang="es-AR" sz="1600" i="0">
                          <a:latin typeface="Cambria Math"/>
                          <a:ea typeface="Cambria Math"/>
                        </a:rPr>
                        <m:t>∗</m:t>
                      </m:r>
                      <m:r>
                        <m:rPr>
                          <m:sty m:val="p"/>
                        </m:rPr>
                        <a:rPr lang="es-AR" sz="1600" i="0">
                          <a:latin typeface="Cambria Math"/>
                          <a:ea typeface="Cambria Math"/>
                        </a:rPr>
                        <m:t>X</m:t>
                      </m:r>
                      <m:r>
                        <a:rPr lang="es-AR" sz="1600" i="0">
                          <a:latin typeface="Cambria Math"/>
                          <a:ea typeface="Cambria Math"/>
                        </a:rPr>
                        <m:t>−</m:t>
                      </m:r>
                      <m:r>
                        <m:rPr>
                          <m:sty m:val="p"/>
                        </m:rPr>
                        <a:rPr lang="es-AR" sz="1600" i="0">
                          <a:latin typeface="Cambria Math"/>
                          <a:ea typeface="Cambria Math"/>
                        </a:rPr>
                        <m:t>ω</m:t>
                      </m:r>
                      <m:r>
                        <a:rPr lang="es-AR" sz="1600" i="0">
                          <a:latin typeface="Cambria Math"/>
                          <a:ea typeface="Cambria Math"/>
                        </a:rPr>
                        <m:t>∗</m:t>
                      </m:r>
                      <m:r>
                        <m:rPr>
                          <m:sty m:val="p"/>
                        </m:rPr>
                        <a:rPr lang="es-AR" sz="1600" i="0">
                          <a:latin typeface="Cambria Math"/>
                          <a:ea typeface="Cambria Math"/>
                        </a:rPr>
                        <m:t>t</m:t>
                      </m:r>
                      <m:r>
                        <a:rPr lang="es-AR" sz="1600" i="0">
                          <a:latin typeface="Cambria Math"/>
                          <a:ea typeface="Cambria Math"/>
                        </a:rPr>
                        <m:t>)</m:t>
                      </m:r>
                    </m:oMath>
                  </m:oMathPara>
                </a14:m>
                <a:endParaRPr lang="es-ES" sz="1600" dirty="0"/>
              </a:p>
            </p:txBody>
          </p:sp>
        </mc:Choice>
        <mc:Fallback xmlns="">
          <p:sp>
            <p:nvSpPr>
              <p:cNvPr id="5" name="Rectángulo 4">
                <a:extLst>
                  <a:ext uri="{FF2B5EF4-FFF2-40B4-BE49-F238E27FC236}">
                    <a16:creationId xmlns:a16="http://schemas.microsoft.com/office/drawing/2014/main" id="{92F5118C-ECB2-4DD0-A550-2611C0104F68}"/>
                  </a:ext>
                </a:extLst>
              </p:cNvPr>
              <p:cNvSpPr>
                <a:spLocks noRot="1" noChangeAspect="1" noMove="1" noResize="1" noEditPoints="1" noAdjustHandles="1" noChangeArrowheads="1" noChangeShapeType="1" noTextEdit="1"/>
              </p:cNvSpPr>
              <p:nvPr/>
            </p:nvSpPr>
            <p:spPr>
              <a:xfrm>
                <a:off x="228600" y="2223076"/>
                <a:ext cx="2971800" cy="338554"/>
              </a:xfrm>
              <a:prstGeom prst="rect">
                <a:avLst/>
              </a:prstGeom>
              <a:blipFill>
                <a:blip r:embed="rId3"/>
                <a:stretch>
                  <a:fillRect b="-1090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E18238E1-7B82-44A2-9F0B-4A16057AF283}"/>
                  </a:ext>
                </a:extLst>
              </p:cNvPr>
              <p:cNvSpPr/>
              <p:nvPr/>
            </p:nvSpPr>
            <p:spPr>
              <a:xfrm>
                <a:off x="228600" y="2588094"/>
                <a:ext cx="2971800" cy="338554"/>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sSub>
                        <m:sSubPr>
                          <m:ctrlPr>
                            <a:rPr lang="es-AR" sz="1600" i="1" smtClean="0">
                              <a:latin typeface="Cambria Math" panose="02040503050406030204" pitchFamily="18" charset="0"/>
                              <a:ea typeface="Cambria Math"/>
                            </a:rPr>
                          </m:ctrlPr>
                        </m:sSubPr>
                        <m:e>
                          <m:r>
                            <m:rPr>
                              <m:sty m:val="p"/>
                            </m:rPr>
                            <a:rPr lang="es-ES" sz="1600" b="0" i="0" smtClean="0">
                              <a:latin typeface="Cambria Math" panose="02040503050406030204" pitchFamily="18" charset="0"/>
                              <a:ea typeface="Cambria Math"/>
                            </a:rPr>
                            <m:t>Y</m:t>
                          </m:r>
                        </m:e>
                        <m:sub>
                          <m:r>
                            <a:rPr lang="es-ES" sz="1600" b="0" i="0" smtClean="0">
                              <a:latin typeface="Cambria Math" panose="02040503050406030204" pitchFamily="18" charset="0"/>
                              <a:ea typeface="Cambria Math"/>
                            </a:rPr>
                            <m:t>2</m:t>
                          </m:r>
                        </m:sub>
                      </m:sSub>
                      <m:r>
                        <a:rPr lang="es-AR" sz="1600" i="0">
                          <a:latin typeface="Cambria Math"/>
                          <a:ea typeface="Cambria Math"/>
                        </a:rPr>
                        <m:t>=</m:t>
                      </m:r>
                      <m:r>
                        <m:rPr>
                          <m:sty m:val="p"/>
                        </m:rPr>
                        <a:rPr lang="es-AR" sz="1600" i="0">
                          <a:latin typeface="Cambria Math"/>
                          <a:ea typeface="Cambria Math"/>
                        </a:rPr>
                        <m:t>A</m:t>
                      </m:r>
                      <m:r>
                        <a:rPr lang="es-AR" sz="1600" i="0">
                          <a:latin typeface="Cambria Math"/>
                          <a:ea typeface="Cambria Math"/>
                        </a:rPr>
                        <m:t>∗</m:t>
                      </m:r>
                      <m:r>
                        <m:rPr>
                          <m:sty m:val="p"/>
                        </m:rPr>
                        <a:rPr lang="es-AR" sz="1600" i="0">
                          <a:latin typeface="Cambria Math"/>
                          <a:ea typeface="Cambria Math"/>
                        </a:rPr>
                        <m:t>sen</m:t>
                      </m:r>
                      <m:r>
                        <a:rPr lang="es-AR" sz="1600" i="0">
                          <a:latin typeface="Cambria Math"/>
                          <a:ea typeface="Cambria Math"/>
                        </a:rPr>
                        <m:t>(</m:t>
                      </m:r>
                      <m:r>
                        <m:rPr>
                          <m:sty m:val="p"/>
                        </m:rPr>
                        <a:rPr lang="es-AR" sz="1600" i="0">
                          <a:latin typeface="Cambria Math"/>
                          <a:ea typeface="Cambria Math"/>
                        </a:rPr>
                        <m:t>k</m:t>
                      </m:r>
                      <m:r>
                        <a:rPr lang="es-AR" sz="1600" i="0">
                          <a:latin typeface="Cambria Math"/>
                          <a:ea typeface="Cambria Math"/>
                        </a:rPr>
                        <m:t>∗</m:t>
                      </m:r>
                      <m:r>
                        <m:rPr>
                          <m:sty m:val="p"/>
                        </m:rPr>
                        <a:rPr lang="es-AR" sz="1600" i="0">
                          <a:latin typeface="Cambria Math"/>
                          <a:ea typeface="Cambria Math"/>
                        </a:rPr>
                        <m:t>X</m:t>
                      </m:r>
                      <m:r>
                        <a:rPr lang="es-ES" sz="1600" b="0" i="0" smtClean="0">
                          <a:latin typeface="Cambria Math" panose="02040503050406030204" pitchFamily="18" charset="0"/>
                          <a:ea typeface="Cambria Math"/>
                        </a:rPr>
                        <m:t>+</m:t>
                      </m:r>
                      <m:r>
                        <m:rPr>
                          <m:sty m:val="p"/>
                        </m:rPr>
                        <a:rPr lang="es-AR" sz="1600" i="0">
                          <a:latin typeface="Cambria Math"/>
                          <a:ea typeface="Cambria Math"/>
                        </a:rPr>
                        <m:t>ω</m:t>
                      </m:r>
                      <m:r>
                        <a:rPr lang="es-AR" sz="1600" i="0">
                          <a:latin typeface="Cambria Math"/>
                          <a:ea typeface="Cambria Math"/>
                        </a:rPr>
                        <m:t>∗</m:t>
                      </m:r>
                      <m:r>
                        <m:rPr>
                          <m:sty m:val="p"/>
                        </m:rPr>
                        <a:rPr lang="es-AR" sz="1600" i="0">
                          <a:latin typeface="Cambria Math"/>
                          <a:ea typeface="Cambria Math"/>
                        </a:rPr>
                        <m:t>t</m:t>
                      </m:r>
                      <m:r>
                        <a:rPr lang="es-AR" sz="1600" i="0">
                          <a:latin typeface="Cambria Math"/>
                          <a:ea typeface="Cambria Math"/>
                        </a:rPr>
                        <m:t>)</m:t>
                      </m:r>
                    </m:oMath>
                  </m:oMathPara>
                </a14:m>
                <a:endParaRPr lang="es-ES" sz="1600" dirty="0"/>
              </a:p>
            </p:txBody>
          </p:sp>
        </mc:Choice>
        <mc:Fallback xmlns="">
          <p:sp>
            <p:nvSpPr>
              <p:cNvPr id="6" name="Rectángulo 5">
                <a:extLst>
                  <a:ext uri="{FF2B5EF4-FFF2-40B4-BE49-F238E27FC236}">
                    <a16:creationId xmlns:a16="http://schemas.microsoft.com/office/drawing/2014/main" id="{E18238E1-7B82-44A2-9F0B-4A16057AF283}"/>
                  </a:ext>
                </a:extLst>
              </p:cNvPr>
              <p:cNvSpPr>
                <a:spLocks noRot="1" noChangeAspect="1" noMove="1" noResize="1" noEditPoints="1" noAdjustHandles="1" noChangeArrowheads="1" noChangeShapeType="1" noTextEdit="1"/>
              </p:cNvSpPr>
              <p:nvPr/>
            </p:nvSpPr>
            <p:spPr>
              <a:xfrm>
                <a:off x="228600" y="2588094"/>
                <a:ext cx="2971800" cy="338554"/>
              </a:xfrm>
              <a:prstGeom prst="rect">
                <a:avLst/>
              </a:prstGeom>
              <a:blipFill>
                <a:blip r:embed="rId4"/>
                <a:stretch>
                  <a:fillRect b="-1090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EB16048C-B231-4444-9D7A-D9A82B8D4343}"/>
                  </a:ext>
                </a:extLst>
              </p:cNvPr>
              <p:cNvSpPr/>
              <p:nvPr/>
            </p:nvSpPr>
            <p:spPr>
              <a:xfrm>
                <a:off x="290048" y="5176021"/>
                <a:ext cx="3674852" cy="369332"/>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m:rPr>
                          <m:sty m:val="p"/>
                        </m:rPr>
                        <a:rPr lang="es-AR" i="0" smtClean="0">
                          <a:latin typeface="Cambria Math"/>
                          <a:ea typeface="Cambria Math"/>
                        </a:rPr>
                        <m:t>Y</m:t>
                      </m:r>
                      <m:r>
                        <a:rPr lang="es-AR" i="0" smtClean="0">
                          <a:latin typeface="Cambria Math"/>
                          <a:ea typeface="Cambria Math"/>
                        </a:rPr>
                        <m:t>=2∗</m:t>
                      </m:r>
                      <m:r>
                        <m:rPr>
                          <m:sty m:val="p"/>
                        </m:rPr>
                        <a:rPr lang="es-ES" b="0" i="0" smtClean="0">
                          <a:latin typeface="Cambria Math" panose="02040503050406030204" pitchFamily="18" charset="0"/>
                          <a:ea typeface="Cambria Math"/>
                        </a:rPr>
                        <m:t>A</m:t>
                      </m:r>
                      <m:r>
                        <a:rPr lang="es-AR" i="0">
                          <a:latin typeface="Cambria Math"/>
                          <a:ea typeface="Cambria Math"/>
                        </a:rPr>
                        <m:t>∗</m:t>
                      </m:r>
                      <m:r>
                        <m:rPr>
                          <m:sty m:val="p"/>
                        </m:rPr>
                        <a:rPr lang="es-AR" i="0">
                          <a:latin typeface="Cambria Math"/>
                          <a:ea typeface="Cambria Math"/>
                        </a:rPr>
                        <m:t>sen</m:t>
                      </m:r>
                      <m:d>
                        <m:dPr>
                          <m:ctrlPr>
                            <a:rPr lang="es-AR" i="1">
                              <a:latin typeface="Cambria Math" panose="02040503050406030204" pitchFamily="18" charset="0"/>
                              <a:ea typeface="Cambria Math"/>
                            </a:rPr>
                          </m:ctrlPr>
                        </m:dPr>
                        <m:e>
                          <m:r>
                            <m:rPr>
                              <m:sty m:val="p"/>
                            </m:rPr>
                            <a:rPr lang="es-AR" i="0">
                              <a:latin typeface="Cambria Math"/>
                              <a:ea typeface="Cambria Math"/>
                            </a:rPr>
                            <m:t>k</m:t>
                          </m:r>
                          <m:r>
                            <a:rPr lang="es-AR" i="0">
                              <a:latin typeface="Cambria Math"/>
                              <a:ea typeface="Cambria Math"/>
                            </a:rPr>
                            <m:t>∗</m:t>
                          </m:r>
                          <m:r>
                            <m:rPr>
                              <m:sty m:val="p"/>
                            </m:rPr>
                            <a:rPr lang="es-AR" i="0">
                              <a:latin typeface="Cambria Math"/>
                              <a:ea typeface="Cambria Math"/>
                            </a:rPr>
                            <m:t>X</m:t>
                          </m:r>
                          <m:r>
                            <a:rPr lang="es-AR" i="0">
                              <a:latin typeface="Cambria Math"/>
                              <a:ea typeface="Cambria Math"/>
                            </a:rPr>
                            <m:t>)∗</m:t>
                          </m:r>
                          <m:r>
                            <m:rPr>
                              <m:sty m:val="p"/>
                            </m:rPr>
                            <a:rPr lang="es-AR" i="0">
                              <a:latin typeface="Cambria Math"/>
                              <a:ea typeface="Cambria Math"/>
                            </a:rPr>
                            <m:t>cos</m:t>
                          </m:r>
                          <m:r>
                            <a:rPr lang="es-AR" i="0">
                              <a:latin typeface="Cambria Math"/>
                              <a:ea typeface="Cambria Math"/>
                            </a:rPr>
                            <m:t>⁡(</m:t>
                          </m:r>
                          <m:r>
                            <m:rPr>
                              <m:sty m:val="p"/>
                            </m:rPr>
                            <a:rPr lang="es-AR" i="0">
                              <a:latin typeface="Cambria Math"/>
                              <a:ea typeface="Cambria Math"/>
                            </a:rPr>
                            <m:t>ω</m:t>
                          </m:r>
                          <m:r>
                            <a:rPr lang="es-AR" i="0">
                              <a:latin typeface="Cambria Math"/>
                              <a:ea typeface="Cambria Math"/>
                            </a:rPr>
                            <m:t>∗</m:t>
                          </m:r>
                          <m:r>
                            <m:rPr>
                              <m:sty m:val="p"/>
                            </m:rPr>
                            <a:rPr lang="es-AR" i="0">
                              <a:latin typeface="Cambria Math"/>
                              <a:ea typeface="Cambria Math"/>
                            </a:rPr>
                            <m:t>t</m:t>
                          </m:r>
                        </m:e>
                      </m:d>
                    </m:oMath>
                  </m:oMathPara>
                </a14:m>
                <a:endParaRPr lang="es-ES" dirty="0"/>
              </a:p>
            </p:txBody>
          </p:sp>
        </mc:Choice>
        <mc:Fallback xmlns="">
          <p:sp>
            <p:nvSpPr>
              <p:cNvPr id="7" name="Rectángulo 6">
                <a:extLst>
                  <a:ext uri="{FF2B5EF4-FFF2-40B4-BE49-F238E27FC236}">
                    <a16:creationId xmlns:a16="http://schemas.microsoft.com/office/drawing/2014/main" id="{EB16048C-B231-4444-9D7A-D9A82B8D4343}"/>
                  </a:ext>
                </a:extLst>
              </p:cNvPr>
              <p:cNvSpPr>
                <a:spLocks noRot="1" noChangeAspect="1" noMove="1" noResize="1" noEditPoints="1" noAdjustHandles="1" noChangeArrowheads="1" noChangeShapeType="1" noTextEdit="1"/>
              </p:cNvSpPr>
              <p:nvPr/>
            </p:nvSpPr>
            <p:spPr>
              <a:xfrm>
                <a:off x="290048" y="5176021"/>
                <a:ext cx="3674852" cy="369332"/>
              </a:xfrm>
              <a:prstGeom prst="rect">
                <a:avLst/>
              </a:prstGeom>
              <a:blipFill>
                <a:blip r:embed="rId5"/>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B98D7015-09DC-4CF6-8851-96A96CAF9557}"/>
                  </a:ext>
                </a:extLst>
              </p:cNvPr>
              <p:cNvSpPr/>
              <p:nvPr/>
            </p:nvSpPr>
            <p:spPr>
              <a:xfrm>
                <a:off x="251948" y="3847771"/>
                <a:ext cx="4975529" cy="708720"/>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m:rPr>
                          <m:sty m:val="p"/>
                        </m:rPr>
                        <a:rPr lang="fi-FI" i="0" smtClean="0">
                          <a:latin typeface="Cambria Math"/>
                          <a:ea typeface="Cambria Math"/>
                        </a:rPr>
                        <m:t>sen</m:t>
                      </m:r>
                      <m:r>
                        <a:rPr lang="fi-FI" i="0" smtClean="0">
                          <a:latin typeface="Cambria Math"/>
                          <a:ea typeface="Cambria Math"/>
                        </a:rPr>
                        <m:t> </m:t>
                      </m:r>
                      <m:r>
                        <m:rPr>
                          <m:sty m:val="p"/>
                        </m:rPr>
                        <a:rPr lang="fi-FI" i="0" smtClean="0">
                          <a:latin typeface="Cambria Math"/>
                          <a:ea typeface="Cambria Math"/>
                        </a:rPr>
                        <m:t>α</m:t>
                      </m:r>
                      <m:r>
                        <a:rPr lang="fi-FI" i="0" smtClean="0">
                          <a:latin typeface="Cambria Math"/>
                          <a:ea typeface="Cambria Math"/>
                        </a:rPr>
                        <m:t> + </m:t>
                      </m:r>
                      <m:r>
                        <m:rPr>
                          <m:sty m:val="p"/>
                        </m:rPr>
                        <a:rPr lang="fi-FI" i="0" smtClean="0">
                          <a:latin typeface="Cambria Math"/>
                          <a:ea typeface="Cambria Math"/>
                        </a:rPr>
                        <m:t>sen</m:t>
                      </m:r>
                      <m:r>
                        <a:rPr lang="fi-FI" i="0" smtClean="0">
                          <a:latin typeface="Cambria Math"/>
                          <a:ea typeface="Cambria Math"/>
                        </a:rPr>
                        <m:t> </m:t>
                      </m:r>
                      <m:r>
                        <m:rPr>
                          <m:sty m:val="p"/>
                        </m:rPr>
                        <a:rPr lang="fi-FI" i="0" smtClean="0">
                          <a:latin typeface="Cambria Math"/>
                          <a:ea typeface="Cambria Math"/>
                        </a:rPr>
                        <m:t>β</m:t>
                      </m:r>
                      <m:r>
                        <a:rPr lang="fi-FI" i="0" smtClean="0">
                          <a:latin typeface="Cambria Math"/>
                          <a:ea typeface="Cambria Math"/>
                        </a:rPr>
                        <m:t> = 2•</m:t>
                      </m:r>
                      <m:r>
                        <m:rPr>
                          <m:sty m:val="p"/>
                        </m:rPr>
                        <a:rPr lang="fi-FI" i="0" smtClean="0">
                          <a:latin typeface="Cambria Math"/>
                          <a:ea typeface="Cambria Math"/>
                        </a:rPr>
                        <m:t>sen</m:t>
                      </m:r>
                      <m:d>
                        <m:dPr>
                          <m:begChr m:val="["/>
                          <m:endChr m:val="]"/>
                          <m:ctrlPr>
                            <a:rPr lang="fi-FI" i="1" smtClean="0">
                              <a:latin typeface="Cambria Math" panose="02040503050406030204" pitchFamily="18" charset="0"/>
                              <a:ea typeface="Cambria Math"/>
                            </a:rPr>
                          </m:ctrlPr>
                        </m:dPr>
                        <m:e>
                          <m:f>
                            <m:fPr>
                              <m:ctrlPr>
                                <a:rPr lang="fi-FI" i="1" smtClean="0">
                                  <a:latin typeface="Cambria Math" panose="02040503050406030204" pitchFamily="18" charset="0"/>
                                  <a:ea typeface="Cambria Math"/>
                                </a:rPr>
                              </m:ctrlPr>
                            </m:fPr>
                            <m:num>
                              <m:r>
                                <m:rPr>
                                  <m:sty m:val="p"/>
                                </m:rPr>
                                <a:rPr lang="fi-FI" i="0">
                                  <a:latin typeface="Cambria Math"/>
                                  <a:ea typeface="Cambria Math"/>
                                </a:rPr>
                                <m:t>α</m:t>
                              </m:r>
                              <m:r>
                                <a:rPr lang="es-ES" b="0" i="0" smtClean="0">
                                  <a:latin typeface="Cambria Math" panose="02040503050406030204" pitchFamily="18" charset="0"/>
                                  <a:ea typeface="Cambria Math"/>
                                </a:rPr>
                                <m:t>+</m:t>
                              </m:r>
                              <m:r>
                                <m:rPr>
                                  <m:sty m:val="p"/>
                                </m:rPr>
                                <a:rPr lang="fi-FI" i="0">
                                  <a:latin typeface="Cambria Math"/>
                                  <a:ea typeface="Cambria Math"/>
                                </a:rPr>
                                <m:t>β</m:t>
                              </m:r>
                            </m:num>
                            <m:den>
                              <m:r>
                                <a:rPr lang="es-ES" b="0" i="0" smtClean="0">
                                  <a:latin typeface="Cambria Math" panose="02040503050406030204" pitchFamily="18" charset="0"/>
                                  <a:ea typeface="Cambria Math"/>
                                </a:rPr>
                                <m:t>2</m:t>
                              </m:r>
                            </m:den>
                          </m:f>
                        </m:e>
                      </m:d>
                      <m:r>
                        <a:rPr lang="es-ES" b="0" i="0" smtClean="0">
                          <a:latin typeface="Cambria Math" panose="02040503050406030204" pitchFamily="18" charset="0"/>
                          <a:ea typeface="Cambria Math"/>
                        </a:rPr>
                        <m:t>∗</m:t>
                      </m:r>
                      <m:r>
                        <m:rPr>
                          <m:sty m:val="p"/>
                        </m:rPr>
                        <a:rPr lang="es-ES" b="0" i="0" smtClean="0">
                          <a:latin typeface="Cambria Math" panose="02040503050406030204" pitchFamily="18" charset="0"/>
                          <a:ea typeface="Cambria Math"/>
                        </a:rPr>
                        <m:t>Cos</m:t>
                      </m:r>
                      <m:d>
                        <m:dPr>
                          <m:begChr m:val="["/>
                          <m:endChr m:val="]"/>
                          <m:ctrlPr>
                            <a:rPr lang="fi-FI" i="1">
                              <a:latin typeface="Cambria Math" panose="02040503050406030204" pitchFamily="18" charset="0"/>
                              <a:ea typeface="Cambria Math"/>
                            </a:rPr>
                          </m:ctrlPr>
                        </m:dPr>
                        <m:e>
                          <m:f>
                            <m:fPr>
                              <m:ctrlPr>
                                <a:rPr lang="fi-FI" i="1">
                                  <a:latin typeface="Cambria Math" panose="02040503050406030204" pitchFamily="18" charset="0"/>
                                  <a:ea typeface="Cambria Math"/>
                                </a:rPr>
                              </m:ctrlPr>
                            </m:fPr>
                            <m:num>
                              <m:r>
                                <m:rPr>
                                  <m:sty m:val="p"/>
                                </m:rPr>
                                <a:rPr lang="fi-FI" i="0">
                                  <a:latin typeface="Cambria Math"/>
                                  <a:ea typeface="Cambria Math"/>
                                </a:rPr>
                                <m:t>α</m:t>
                              </m:r>
                              <m:r>
                                <a:rPr lang="es-ES" b="0" i="0" smtClean="0">
                                  <a:latin typeface="Cambria Math" panose="02040503050406030204" pitchFamily="18" charset="0"/>
                                  <a:ea typeface="Cambria Math"/>
                                </a:rPr>
                                <m:t>−</m:t>
                              </m:r>
                              <m:r>
                                <m:rPr>
                                  <m:sty m:val="p"/>
                                </m:rPr>
                                <a:rPr lang="fi-FI" i="0">
                                  <a:latin typeface="Cambria Math"/>
                                  <a:ea typeface="Cambria Math"/>
                                </a:rPr>
                                <m:t>β</m:t>
                              </m:r>
                            </m:num>
                            <m:den>
                              <m:r>
                                <a:rPr lang="es-ES" i="0">
                                  <a:latin typeface="Cambria Math" panose="02040503050406030204" pitchFamily="18" charset="0"/>
                                  <a:ea typeface="Cambria Math"/>
                                </a:rPr>
                                <m:t>2</m:t>
                              </m:r>
                            </m:den>
                          </m:f>
                        </m:e>
                      </m:d>
                    </m:oMath>
                  </m:oMathPara>
                </a14:m>
                <a:endParaRPr lang="es-ES" dirty="0"/>
              </a:p>
            </p:txBody>
          </p:sp>
        </mc:Choice>
        <mc:Fallback xmlns="">
          <p:sp>
            <p:nvSpPr>
              <p:cNvPr id="8" name="Rectángulo 7">
                <a:extLst>
                  <a:ext uri="{FF2B5EF4-FFF2-40B4-BE49-F238E27FC236}">
                    <a16:creationId xmlns:a16="http://schemas.microsoft.com/office/drawing/2014/main" id="{B98D7015-09DC-4CF6-8851-96A96CAF9557}"/>
                  </a:ext>
                </a:extLst>
              </p:cNvPr>
              <p:cNvSpPr>
                <a:spLocks noRot="1" noChangeAspect="1" noMove="1" noResize="1" noEditPoints="1" noAdjustHandles="1" noChangeArrowheads="1" noChangeShapeType="1" noTextEdit="1"/>
              </p:cNvSpPr>
              <p:nvPr/>
            </p:nvSpPr>
            <p:spPr>
              <a:xfrm>
                <a:off x="251948" y="3847771"/>
                <a:ext cx="4975529" cy="708720"/>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C02E4038-434A-4596-8E48-8CA0D43DF1C9}"/>
                  </a:ext>
                </a:extLst>
              </p:cNvPr>
              <p:cNvSpPr/>
              <p:nvPr/>
            </p:nvSpPr>
            <p:spPr>
              <a:xfrm>
                <a:off x="3365500" y="2416921"/>
                <a:ext cx="5562600" cy="338554"/>
              </a:xfrm>
              <a:prstGeom prst="rect">
                <a:avLst/>
              </a:prstGeom>
            </p:spPr>
            <p:txBody>
              <a:bodyPr wrap="square">
                <a:spAutoFit/>
              </a:bodyPr>
              <a:lstStyle/>
              <a:p>
                <a14:m>
                  <m:oMath xmlns:m="http://schemas.openxmlformats.org/officeDocument/2006/math">
                    <m:r>
                      <m:rPr>
                        <m:sty m:val="p"/>
                      </m:rPr>
                      <a:rPr lang="es-AR" sz="1600" i="0" smtClean="0">
                        <a:latin typeface="Cambria Math"/>
                        <a:ea typeface="Cambria Math"/>
                      </a:rPr>
                      <m:t>Y</m:t>
                    </m:r>
                    <m:r>
                      <a:rPr lang="es-AR" sz="1600" i="0" smtClean="0">
                        <a:latin typeface="Cambria Math"/>
                        <a:ea typeface="Cambria Math"/>
                      </a:rPr>
                      <m:t>=</m:t>
                    </m:r>
                    <m:sSub>
                      <m:sSubPr>
                        <m:ctrlPr>
                          <a:rPr lang="es-AR" sz="1600" i="1">
                            <a:latin typeface="Cambria Math" panose="02040503050406030204" pitchFamily="18" charset="0"/>
                            <a:ea typeface="Cambria Math"/>
                          </a:rPr>
                        </m:ctrlPr>
                      </m:sSubPr>
                      <m:e>
                        <m:r>
                          <m:rPr>
                            <m:sty m:val="p"/>
                          </m:rPr>
                          <a:rPr lang="es-ES" sz="1600" i="0">
                            <a:latin typeface="Cambria Math" panose="02040503050406030204" pitchFamily="18" charset="0"/>
                            <a:ea typeface="Cambria Math"/>
                          </a:rPr>
                          <m:t>Y</m:t>
                        </m:r>
                      </m:e>
                      <m:sub>
                        <m:r>
                          <a:rPr lang="es-ES" sz="1600" i="0">
                            <a:latin typeface="Cambria Math" panose="02040503050406030204" pitchFamily="18" charset="0"/>
                            <a:ea typeface="Cambria Math"/>
                          </a:rPr>
                          <m:t>1</m:t>
                        </m:r>
                      </m:sub>
                    </m:sSub>
                    <m:r>
                      <a:rPr lang="es-ES" sz="1600" b="0" i="0" smtClean="0">
                        <a:latin typeface="Cambria Math" panose="02040503050406030204" pitchFamily="18" charset="0"/>
                        <a:ea typeface="Cambria Math"/>
                      </a:rPr>
                      <m:t>+</m:t>
                    </m:r>
                    <m:sSub>
                      <m:sSubPr>
                        <m:ctrlPr>
                          <a:rPr lang="es-AR" sz="1600" i="1">
                            <a:latin typeface="Cambria Math" panose="02040503050406030204" pitchFamily="18" charset="0"/>
                            <a:ea typeface="Cambria Math"/>
                          </a:rPr>
                        </m:ctrlPr>
                      </m:sSubPr>
                      <m:e>
                        <m:r>
                          <m:rPr>
                            <m:sty m:val="p"/>
                          </m:rPr>
                          <a:rPr lang="es-ES" sz="1600" i="0">
                            <a:latin typeface="Cambria Math" panose="02040503050406030204" pitchFamily="18" charset="0"/>
                            <a:ea typeface="Cambria Math"/>
                          </a:rPr>
                          <m:t>Y</m:t>
                        </m:r>
                      </m:e>
                      <m:sub>
                        <m:r>
                          <a:rPr lang="es-ES" sz="1600" b="0" i="0" smtClean="0">
                            <a:latin typeface="Cambria Math" panose="02040503050406030204" pitchFamily="18" charset="0"/>
                            <a:ea typeface="Cambria Math"/>
                          </a:rPr>
                          <m:t>2</m:t>
                        </m:r>
                      </m:sub>
                    </m:sSub>
                    <m:r>
                      <a:rPr lang="es-ES" sz="1600" b="0" i="0" smtClean="0">
                        <a:latin typeface="Cambria Math" panose="02040503050406030204" pitchFamily="18" charset="0"/>
                        <a:ea typeface="Cambria Math"/>
                      </a:rPr>
                      <m:t>= </m:t>
                    </m:r>
                    <m:r>
                      <m:rPr>
                        <m:sty m:val="p"/>
                      </m:rPr>
                      <a:rPr lang="es-AR" sz="1600" i="0">
                        <a:latin typeface="Cambria Math"/>
                        <a:ea typeface="Cambria Math"/>
                      </a:rPr>
                      <m:t>A</m:t>
                    </m:r>
                    <m:r>
                      <a:rPr lang="es-AR" sz="1600" i="0">
                        <a:latin typeface="Cambria Math"/>
                        <a:ea typeface="Cambria Math"/>
                      </a:rPr>
                      <m:t>∗</m:t>
                    </m:r>
                    <m:r>
                      <m:rPr>
                        <m:sty m:val="p"/>
                      </m:rPr>
                      <a:rPr lang="es-AR" sz="1600" i="0">
                        <a:latin typeface="Cambria Math"/>
                        <a:ea typeface="Cambria Math"/>
                      </a:rPr>
                      <m:t>sen</m:t>
                    </m:r>
                    <m:r>
                      <a:rPr lang="es-AR" sz="1600" i="0">
                        <a:latin typeface="Cambria Math"/>
                        <a:ea typeface="Cambria Math"/>
                      </a:rPr>
                      <m:t>(</m:t>
                    </m:r>
                    <m:r>
                      <m:rPr>
                        <m:sty m:val="p"/>
                      </m:rPr>
                      <a:rPr lang="es-AR" sz="1600" i="0">
                        <a:latin typeface="Cambria Math"/>
                        <a:ea typeface="Cambria Math"/>
                      </a:rPr>
                      <m:t>ω</m:t>
                    </m:r>
                    <m:r>
                      <a:rPr lang="es-AR" sz="1600" i="0">
                        <a:latin typeface="Cambria Math"/>
                        <a:ea typeface="Cambria Math"/>
                      </a:rPr>
                      <m:t>∗</m:t>
                    </m:r>
                    <m:r>
                      <m:rPr>
                        <m:sty m:val="p"/>
                      </m:rPr>
                      <a:rPr lang="es-AR" sz="1600" i="0">
                        <a:latin typeface="Cambria Math"/>
                        <a:ea typeface="Cambria Math"/>
                      </a:rPr>
                      <m:t>t</m:t>
                    </m:r>
                    <m:r>
                      <a:rPr lang="es-AR" sz="1600" i="0">
                        <a:latin typeface="Cambria Math"/>
                        <a:ea typeface="Cambria Math"/>
                      </a:rPr>
                      <m:t>+</m:t>
                    </m:r>
                    <m:r>
                      <m:rPr>
                        <m:sty m:val="p"/>
                      </m:rPr>
                      <a:rPr lang="es-AR" sz="1600" i="0">
                        <a:latin typeface="Cambria Math"/>
                        <a:ea typeface="Cambria Math"/>
                      </a:rPr>
                      <m:t>k</m:t>
                    </m:r>
                    <m:r>
                      <a:rPr lang="es-AR" sz="1600" i="0">
                        <a:latin typeface="Cambria Math"/>
                        <a:ea typeface="Cambria Math"/>
                      </a:rPr>
                      <m:t>∗</m:t>
                    </m:r>
                    <m:r>
                      <m:rPr>
                        <m:sty m:val="p"/>
                      </m:rPr>
                      <a:rPr lang="es-AR" sz="1600" i="0">
                        <a:latin typeface="Cambria Math"/>
                        <a:ea typeface="Cambria Math"/>
                      </a:rPr>
                      <m:t>X</m:t>
                    </m:r>
                    <m:r>
                      <a:rPr lang="es-AR" sz="1600" i="0">
                        <a:latin typeface="Cambria Math"/>
                        <a:ea typeface="Cambria Math"/>
                      </a:rPr>
                      <m:t>)</m:t>
                    </m:r>
                  </m:oMath>
                </a14:m>
                <a:r>
                  <a:rPr lang="es-ES" sz="1600" dirty="0"/>
                  <a:t>+</a:t>
                </a:r>
                <a14:m>
                  <m:oMath xmlns:m="http://schemas.openxmlformats.org/officeDocument/2006/math">
                    <m:r>
                      <m:rPr>
                        <m:sty m:val="p"/>
                      </m:rPr>
                      <a:rPr lang="es-AR" sz="1600" i="0">
                        <a:latin typeface="Cambria Math"/>
                        <a:ea typeface="Cambria Math"/>
                      </a:rPr>
                      <m:t>A</m:t>
                    </m:r>
                    <m:r>
                      <a:rPr lang="es-AR" sz="1600" i="0">
                        <a:latin typeface="Cambria Math"/>
                        <a:ea typeface="Cambria Math"/>
                      </a:rPr>
                      <m:t>∗</m:t>
                    </m:r>
                    <m:r>
                      <m:rPr>
                        <m:sty m:val="p"/>
                      </m:rPr>
                      <a:rPr lang="es-AR" sz="1600" i="0">
                        <a:latin typeface="Cambria Math"/>
                        <a:ea typeface="Cambria Math"/>
                      </a:rPr>
                      <m:t>sen</m:t>
                    </m:r>
                    <m:d>
                      <m:dPr>
                        <m:ctrlPr>
                          <a:rPr lang="es-AR" sz="1600" i="1">
                            <a:latin typeface="Cambria Math" panose="02040503050406030204" pitchFamily="18" charset="0"/>
                            <a:ea typeface="Cambria Math"/>
                          </a:rPr>
                        </m:ctrlPr>
                      </m:dPr>
                      <m:e>
                        <m:r>
                          <m:rPr>
                            <m:sty m:val="p"/>
                          </m:rPr>
                          <a:rPr lang="es-AR" sz="1600" i="0">
                            <a:latin typeface="Cambria Math"/>
                            <a:ea typeface="Cambria Math"/>
                          </a:rPr>
                          <m:t>ω</m:t>
                        </m:r>
                        <m:r>
                          <a:rPr lang="es-AR" sz="1600" i="0">
                            <a:latin typeface="Cambria Math"/>
                            <a:ea typeface="Cambria Math"/>
                          </a:rPr>
                          <m:t>∗</m:t>
                        </m:r>
                        <m:r>
                          <m:rPr>
                            <m:sty m:val="p"/>
                          </m:rPr>
                          <a:rPr lang="es-AR" sz="1600" i="0">
                            <a:latin typeface="Cambria Math"/>
                            <a:ea typeface="Cambria Math"/>
                          </a:rPr>
                          <m:t>t</m:t>
                        </m:r>
                        <m:r>
                          <a:rPr lang="es-AR" sz="1600" i="0">
                            <a:latin typeface="Cambria Math"/>
                            <a:ea typeface="Cambria Math"/>
                          </a:rPr>
                          <m:t>−</m:t>
                        </m:r>
                        <m:r>
                          <m:rPr>
                            <m:sty m:val="p"/>
                          </m:rPr>
                          <a:rPr lang="es-AR" sz="1600" i="0">
                            <a:latin typeface="Cambria Math"/>
                            <a:ea typeface="Cambria Math"/>
                          </a:rPr>
                          <m:t>k</m:t>
                        </m:r>
                        <m:r>
                          <a:rPr lang="es-AR" sz="1600" i="0">
                            <a:latin typeface="Cambria Math"/>
                            <a:ea typeface="Cambria Math"/>
                          </a:rPr>
                          <m:t>∗</m:t>
                        </m:r>
                        <m:r>
                          <m:rPr>
                            <m:sty m:val="p"/>
                          </m:rPr>
                          <a:rPr lang="es-AR" sz="1600" i="0">
                            <a:latin typeface="Cambria Math"/>
                            <a:ea typeface="Cambria Math"/>
                          </a:rPr>
                          <m:t>X</m:t>
                        </m:r>
                      </m:e>
                    </m:d>
                  </m:oMath>
                </a14:m>
                <a:endParaRPr lang="es-ES" sz="1600" dirty="0"/>
              </a:p>
            </p:txBody>
          </p:sp>
        </mc:Choice>
        <mc:Fallback xmlns="">
          <p:sp>
            <p:nvSpPr>
              <p:cNvPr id="9" name="Rectángulo 8">
                <a:extLst>
                  <a:ext uri="{FF2B5EF4-FFF2-40B4-BE49-F238E27FC236}">
                    <a16:creationId xmlns:a16="http://schemas.microsoft.com/office/drawing/2014/main" id="{C02E4038-434A-4596-8E48-8CA0D43DF1C9}"/>
                  </a:ext>
                </a:extLst>
              </p:cNvPr>
              <p:cNvSpPr>
                <a:spLocks noRot="1" noChangeAspect="1" noMove="1" noResize="1" noEditPoints="1" noAdjustHandles="1" noChangeArrowheads="1" noChangeShapeType="1" noTextEdit="1"/>
              </p:cNvSpPr>
              <p:nvPr/>
            </p:nvSpPr>
            <p:spPr>
              <a:xfrm>
                <a:off x="3365500" y="2416921"/>
                <a:ext cx="5562600" cy="338554"/>
              </a:xfrm>
              <a:prstGeom prst="rect">
                <a:avLst/>
              </a:prstGeom>
              <a:blipFill>
                <a:blip r:embed="rId7"/>
                <a:stretch>
                  <a:fillRect t="-5357" b="-21429"/>
                </a:stretch>
              </a:blipFill>
            </p:spPr>
            <p:txBody>
              <a:bodyPr/>
              <a:lstStyle/>
              <a:p>
                <a:r>
                  <a:rPr lang="es-ES">
                    <a:noFill/>
                  </a:rPr>
                  <a:t> </a:t>
                </a:r>
              </a:p>
            </p:txBody>
          </p:sp>
        </mc:Fallback>
      </mc:AlternateContent>
      <p:sp>
        <p:nvSpPr>
          <p:cNvPr id="10" name="Rectángulo 9">
            <a:extLst>
              <a:ext uri="{FF2B5EF4-FFF2-40B4-BE49-F238E27FC236}">
                <a16:creationId xmlns:a16="http://schemas.microsoft.com/office/drawing/2014/main" id="{1AC717AF-6529-4F41-820B-4A225DEEEF03}"/>
              </a:ext>
            </a:extLst>
          </p:cNvPr>
          <p:cNvSpPr/>
          <p:nvPr/>
        </p:nvSpPr>
        <p:spPr>
          <a:xfrm>
            <a:off x="228600" y="2985076"/>
            <a:ext cx="8534400" cy="707886"/>
          </a:xfrm>
          <a:prstGeom prst="rect">
            <a:avLst/>
          </a:prstGeom>
        </p:spPr>
        <p:txBody>
          <a:bodyPr wrap="square">
            <a:spAutoFit/>
          </a:bodyPr>
          <a:lstStyle/>
          <a:p>
            <a:pPr algn="just"/>
            <a:r>
              <a:rPr lang="es-ES" sz="2000" dirty="0"/>
              <a:t>En trigonometría existe una fórmula que permite convertir en producto la suma de los senos de dos ángulos; ella es:</a:t>
            </a:r>
          </a:p>
        </p:txBody>
      </p:sp>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7A8B3BEB-F04B-4140-BC34-222053C512D4}"/>
                  </a:ext>
                </a:extLst>
              </p:cNvPr>
              <p:cNvSpPr/>
              <p:nvPr/>
            </p:nvSpPr>
            <p:spPr>
              <a:xfrm>
                <a:off x="6315962" y="3494245"/>
                <a:ext cx="1544012"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fi-FI" i="1" smtClean="0">
                              <a:latin typeface="Cambria Math" panose="02040503050406030204" pitchFamily="18" charset="0"/>
                              <a:ea typeface="Cambria Math"/>
                            </a:rPr>
                          </m:ctrlPr>
                        </m:fPr>
                        <m:num>
                          <m:r>
                            <m:rPr>
                              <m:sty m:val="p"/>
                            </m:rPr>
                            <a:rPr lang="fi-FI" i="0">
                              <a:latin typeface="Cambria Math"/>
                              <a:ea typeface="Cambria Math"/>
                            </a:rPr>
                            <m:t>α</m:t>
                          </m:r>
                          <m:r>
                            <a:rPr lang="es-ES" i="0">
                              <a:latin typeface="Cambria Math" panose="02040503050406030204" pitchFamily="18" charset="0"/>
                              <a:ea typeface="Cambria Math"/>
                            </a:rPr>
                            <m:t>+</m:t>
                          </m:r>
                          <m:r>
                            <m:rPr>
                              <m:sty m:val="p"/>
                            </m:rPr>
                            <a:rPr lang="fi-FI" i="0">
                              <a:latin typeface="Cambria Math"/>
                              <a:ea typeface="Cambria Math"/>
                            </a:rPr>
                            <m:t>β</m:t>
                          </m:r>
                        </m:num>
                        <m:den>
                          <m:r>
                            <a:rPr lang="es-ES" i="0">
                              <a:latin typeface="Cambria Math" panose="02040503050406030204" pitchFamily="18" charset="0"/>
                              <a:ea typeface="Cambria Math"/>
                            </a:rPr>
                            <m:t>2</m:t>
                          </m:r>
                        </m:den>
                      </m:f>
                      <m:r>
                        <a:rPr lang="es-ES" b="0" i="0" smtClean="0">
                          <a:latin typeface="Cambria Math" panose="02040503050406030204" pitchFamily="18" charset="0"/>
                          <a:ea typeface="Cambria Math"/>
                        </a:rPr>
                        <m:t>=</m:t>
                      </m:r>
                      <m:r>
                        <m:rPr>
                          <m:sty m:val="p"/>
                        </m:rPr>
                        <a:rPr lang="es-AR" i="0">
                          <a:latin typeface="Cambria Math"/>
                          <a:ea typeface="Cambria Math"/>
                        </a:rPr>
                        <m:t>k</m:t>
                      </m:r>
                      <m:r>
                        <a:rPr lang="es-AR" i="0">
                          <a:latin typeface="Cambria Math"/>
                          <a:ea typeface="Cambria Math"/>
                        </a:rPr>
                        <m:t>∗</m:t>
                      </m:r>
                      <m:r>
                        <m:rPr>
                          <m:sty m:val="p"/>
                        </m:rPr>
                        <a:rPr lang="es-AR" i="0">
                          <a:latin typeface="Cambria Math"/>
                          <a:ea typeface="Cambria Math"/>
                        </a:rPr>
                        <m:t>X</m:t>
                      </m:r>
                    </m:oMath>
                  </m:oMathPara>
                </a14:m>
                <a:endParaRPr lang="es-ES" dirty="0"/>
              </a:p>
            </p:txBody>
          </p:sp>
        </mc:Choice>
        <mc:Fallback xmlns="">
          <p:sp>
            <p:nvSpPr>
              <p:cNvPr id="11" name="Rectángulo 10">
                <a:extLst>
                  <a:ext uri="{FF2B5EF4-FFF2-40B4-BE49-F238E27FC236}">
                    <a16:creationId xmlns:a16="http://schemas.microsoft.com/office/drawing/2014/main" id="{7A8B3BEB-F04B-4140-BC34-222053C512D4}"/>
                  </a:ext>
                </a:extLst>
              </p:cNvPr>
              <p:cNvSpPr>
                <a:spLocks noRot="1" noChangeAspect="1" noMove="1" noResize="1" noEditPoints="1" noAdjustHandles="1" noChangeArrowheads="1" noChangeShapeType="1" noTextEdit="1"/>
              </p:cNvSpPr>
              <p:nvPr/>
            </p:nvSpPr>
            <p:spPr>
              <a:xfrm>
                <a:off x="6315962" y="3494245"/>
                <a:ext cx="1544012" cy="61709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D57639DE-51DB-4C50-A414-69D70466BAF4}"/>
                  </a:ext>
                </a:extLst>
              </p:cNvPr>
              <p:cNvSpPr/>
              <p:nvPr/>
            </p:nvSpPr>
            <p:spPr>
              <a:xfrm>
                <a:off x="6335262" y="4202131"/>
                <a:ext cx="1589538" cy="61651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fi-FI" i="1" smtClean="0">
                              <a:latin typeface="Cambria Math" panose="02040503050406030204" pitchFamily="18" charset="0"/>
                              <a:ea typeface="Cambria Math"/>
                            </a:rPr>
                          </m:ctrlPr>
                        </m:fPr>
                        <m:num>
                          <m:r>
                            <m:rPr>
                              <m:sty m:val="p"/>
                            </m:rPr>
                            <a:rPr lang="fi-FI" i="0">
                              <a:latin typeface="Cambria Math"/>
                              <a:ea typeface="Cambria Math"/>
                            </a:rPr>
                            <m:t>α</m:t>
                          </m:r>
                          <m:r>
                            <a:rPr lang="es-ES" i="0">
                              <a:latin typeface="Cambria Math" panose="02040503050406030204" pitchFamily="18" charset="0"/>
                              <a:ea typeface="Cambria Math"/>
                            </a:rPr>
                            <m:t>−</m:t>
                          </m:r>
                          <m:r>
                            <m:rPr>
                              <m:sty m:val="p"/>
                            </m:rPr>
                            <a:rPr lang="fi-FI" i="0">
                              <a:latin typeface="Cambria Math"/>
                              <a:ea typeface="Cambria Math"/>
                            </a:rPr>
                            <m:t>β</m:t>
                          </m:r>
                        </m:num>
                        <m:den>
                          <m:r>
                            <a:rPr lang="es-ES" i="0">
                              <a:latin typeface="Cambria Math" panose="02040503050406030204" pitchFamily="18" charset="0"/>
                              <a:ea typeface="Cambria Math"/>
                            </a:rPr>
                            <m:t>2</m:t>
                          </m:r>
                        </m:den>
                      </m:f>
                      <m:r>
                        <a:rPr lang="es-ES" b="0" i="0" smtClean="0">
                          <a:latin typeface="Cambria Math" panose="02040503050406030204" pitchFamily="18" charset="0"/>
                          <a:ea typeface="Cambria Math"/>
                        </a:rPr>
                        <m:t>=</m:t>
                      </m:r>
                      <m:r>
                        <m:rPr>
                          <m:sty m:val="p"/>
                        </m:rPr>
                        <a:rPr lang="es-AR" i="0">
                          <a:latin typeface="Cambria Math"/>
                          <a:ea typeface="Cambria Math"/>
                        </a:rPr>
                        <m:t>ω</m:t>
                      </m:r>
                      <m:r>
                        <a:rPr lang="es-AR" i="0">
                          <a:latin typeface="Cambria Math"/>
                          <a:ea typeface="Cambria Math"/>
                        </a:rPr>
                        <m:t>∗</m:t>
                      </m:r>
                      <m:r>
                        <m:rPr>
                          <m:sty m:val="p"/>
                        </m:rPr>
                        <a:rPr lang="es-AR" i="0">
                          <a:latin typeface="Cambria Math"/>
                          <a:ea typeface="Cambria Math"/>
                        </a:rPr>
                        <m:t>t</m:t>
                      </m:r>
                    </m:oMath>
                  </m:oMathPara>
                </a14:m>
                <a:endParaRPr lang="es-ES" dirty="0"/>
              </a:p>
            </p:txBody>
          </p:sp>
        </mc:Choice>
        <mc:Fallback xmlns="">
          <p:sp>
            <p:nvSpPr>
              <p:cNvPr id="12" name="Rectángulo 11">
                <a:extLst>
                  <a:ext uri="{FF2B5EF4-FFF2-40B4-BE49-F238E27FC236}">
                    <a16:creationId xmlns:a16="http://schemas.microsoft.com/office/drawing/2014/main" id="{D57639DE-51DB-4C50-A414-69D70466BAF4}"/>
                  </a:ext>
                </a:extLst>
              </p:cNvPr>
              <p:cNvSpPr>
                <a:spLocks noRot="1" noChangeAspect="1" noMove="1" noResize="1" noEditPoints="1" noAdjustHandles="1" noChangeArrowheads="1" noChangeShapeType="1" noTextEdit="1"/>
              </p:cNvSpPr>
              <p:nvPr/>
            </p:nvSpPr>
            <p:spPr>
              <a:xfrm>
                <a:off x="6335262" y="4202131"/>
                <a:ext cx="1589538" cy="616515"/>
              </a:xfrm>
              <a:prstGeom prst="rect">
                <a:avLst/>
              </a:prstGeom>
              <a:blipFill>
                <a:blip r:embed="rId9"/>
                <a:stretch>
                  <a:fillRect/>
                </a:stretch>
              </a:blipFill>
            </p:spPr>
            <p:txBody>
              <a:bodyPr/>
              <a:lstStyle/>
              <a:p>
                <a:r>
                  <a:rPr lang="es-ES">
                    <a:noFill/>
                  </a:rPr>
                  <a:t> </a:t>
                </a:r>
              </a:p>
            </p:txBody>
          </p:sp>
        </mc:Fallback>
      </mc:AlternateContent>
      <p:sp>
        <p:nvSpPr>
          <p:cNvPr id="13" name="Rectángulo 12">
            <a:extLst>
              <a:ext uri="{FF2B5EF4-FFF2-40B4-BE49-F238E27FC236}">
                <a16:creationId xmlns:a16="http://schemas.microsoft.com/office/drawing/2014/main" id="{A9D30625-12EE-4F1A-AC9D-9A556815A9E1}"/>
              </a:ext>
            </a:extLst>
          </p:cNvPr>
          <p:cNvSpPr/>
          <p:nvPr/>
        </p:nvSpPr>
        <p:spPr>
          <a:xfrm>
            <a:off x="5313165" y="3979694"/>
            <a:ext cx="808235" cy="369332"/>
          </a:xfrm>
          <a:prstGeom prst="rect">
            <a:avLst/>
          </a:prstGeom>
        </p:spPr>
        <p:txBody>
          <a:bodyPr wrap="none">
            <a:spAutoFit/>
          </a:bodyPr>
          <a:lstStyle/>
          <a:p>
            <a:r>
              <a:rPr lang="es-ES" dirty="0"/>
              <a:t>Donde</a:t>
            </a:r>
          </a:p>
        </p:txBody>
      </p:sp>
      <p:sp>
        <p:nvSpPr>
          <p:cNvPr id="14" name="Rectángulo 13">
            <a:extLst>
              <a:ext uri="{FF2B5EF4-FFF2-40B4-BE49-F238E27FC236}">
                <a16:creationId xmlns:a16="http://schemas.microsoft.com/office/drawing/2014/main" id="{21DF5AAB-D0B2-405D-8CFD-987973AE2267}"/>
              </a:ext>
            </a:extLst>
          </p:cNvPr>
          <p:cNvSpPr/>
          <p:nvPr/>
        </p:nvSpPr>
        <p:spPr>
          <a:xfrm>
            <a:off x="4216400" y="5037522"/>
            <a:ext cx="4572000" cy="646331"/>
          </a:xfrm>
          <a:prstGeom prst="rect">
            <a:avLst/>
          </a:prstGeom>
        </p:spPr>
        <p:txBody>
          <a:bodyPr>
            <a:spAutoFit/>
          </a:bodyPr>
          <a:lstStyle/>
          <a:p>
            <a:r>
              <a:rPr lang="es-ES" dirty="0">
                <a:latin typeface="Times-Roman"/>
              </a:rPr>
              <a:t>A representa la amplitud de cada</a:t>
            </a:r>
          </a:p>
          <a:p>
            <a:r>
              <a:rPr lang="es-ES" dirty="0">
                <a:latin typeface="Times-Roman"/>
              </a:rPr>
              <a:t>una de las ondas viajeras que interfieren</a:t>
            </a:r>
            <a:endParaRPr lang="es-ES" dirty="0"/>
          </a:p>
        </p:txBody>
      </p:sp>
    </p:spTree>
    <p:extLst>
      <p:ext uri="{BB962C8B-B14F-4D97-AF65-F5344CB8AC3E}">
        <p14:creationId xmlns:p14="http://schemas.microsoft.com/office/powerpoint/2010/main" val="30087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Ondas estacionarias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a:bodyPr>
              <a:lstStyle/>
              <a:p>
                <a:pPr algn="just"/>
                <a:r>
                  <a:rPr lang="es-AR" sz="2000" dirty="0"/>
                  <a:t>Vamos a estudiamos la propagación de pulsos y de ondas armónicas a lo largo de una cuerda, cómo éstas se reflejan al llagar al extremo vinculado de la cuerda y cómo aplicando el principio de superposición, componiendo la onda directa con la reflejada, puede obtenerse la onda resultante, en un proceso conocido con el nombre de interferencia.</a:t>
                </a:r>
              </a:p>
              <a:p>
                <a:pPr algn="just"/>
                <a:r>
                  <a:rPr lang="es-AR" sz="2000" dirty="0"/>
                  <a:t>La ecuación que le corresponde a una onda estacionaria es  y = y1 + y2</a:t>
                </a:r>
              </a:p>
              <a:p>
                <a:pPr algn="just"/>
                <a:endParaRPr lang="es-AR" sz="2000" dirty="0"/>
              </a:p>
              <a:p>
                <a:pPr marL="0" indent="0" algn="just">
                  <a:buNone/>
                </a:pPr>
                <a14:m>
                  <m:oMathPara xmlns:m="http://schemas.openxmlformats.org/officeDocument/2006/math">
                    <m:oMathParaPr>
                      <m:jc m:val="centerGroup"/>
                    </m:oMathParaPr>
                    <m:oMath xmlns:m="http://schemas.openxmlformats.org/officeDocument/2006/math">
                      <m:r>
                        <a:rPr lang="es-AR" sz="2000" b="0" i="1" smtClean="0">
                          <a:latin typeface="Cambria Math"/>
                          <a:ea typeface="Cambria Math"/>
                        </a:rPr>
                        <m:t>𝑌</m:t>
                      </m:r>
                      <m:r>
                        <a:rPr lang="es-AR" sz="2000" i="1">
                          <a:latin typeface="Cambria Math"/>
                          <a:ea typeface="Cambria Math"/>
                        </a:rPr>
                        <m:t>=</m:t>
                      </m:r>
                      <m:r>
                        <a:rPr lang="es-AR" sz="2000" i="1">
                          <a:latin typeface="Cambria Math"/>
                          <a:ea typeface="Cambria Math"/>
                        </a:rPr>
                        <m:t>𝐴</m:t>
                      </m:r>
                      <m:r>
                        <a:rPr lang="es-AR" sz="2000" i="1">
                          <a:latin typeface="Cambria Math"/>
                          <a:ea typeface="Cambria Math"/>
                        </a:rPr>
                        <m:t>∗</m:t>
                      </m:r>
                      <m:r>
                        <a:rPr lang="es-AR" sz="2000" i="1">
                          <a:latin typeface="Cambria Math"/>
                          <a:ea typeface="Cambria Math"/>
                        </a:rPr>
                        <m:t>𝑠𝑒𝑛</m:t>
                      </m:r>
                      <m:d>
                        <m:dPr>
                          <m:ctrlPr>
                            <a:rPr lang="es-AR" sz="2000" i="1">
                              <a:latin typeface="Cambria Math" panose="02040503050406030204" pitchFamily="18" charset="0"/>
                              <a:ea typeface="Cambria Math"/>
                            </a:rPr>
                          </m:ctrlPr>
                        </m:dPr>
                        <m:e>
                          <m:r>
                            <a:rPr lang="es-AR" sz="2000" i="1">
                              <a:latin typeface="Cambria Math"/>
                              <a:ea typeface="Cambria Math"/>
                            </a:rPr>
                            <m:t>𝑘</m:t>
                          </m:r>
                          <m:r>
                            <a:rPr lang="es-AR" sz="2000" i="1">
                              <a:latin typeface="Cambria Math"/>
                              <a:ea typeface="Cambria Math"/>
                            </a:rPr>
                            <m:t>∗</m:t>
                          </m:r>
                          <m:r>
                            <a:rPr lang="es-AR" sz="2000" i="1">
                              <a:latin typeface="Cambria Math"/>
                              <a:ea typeface="Cambria Math"/>
                            </a:rPr>
                            <m:t>𝑋</m:t>
                          </m:r>
                          <m:r>
                            <a:rPr lang="es-AR" sz="2000" b="0" i="1" smtClean="0">
                              <a:latin typeface="Cambria Math"/>
                              <a:ea typeface="Cambria Math"/>
                            </a:rPr>
                            <m:t>+</m:t>
                          </m:r>
                          <m:r>
                            <a:rPr lang="es-AR" sz="2000" i="1">
                              <a:latin typeface="Cambria Math"/>
                              <a:ea typeface="Cambria Math"/>
                            </a:rPr>
                            <m:t>𝜔</m:t>
                          </m:r>
                          <m:r>
                            <a:rPr lang="es-AR" sz="2000" i="1">
                              <a:latin typeface="Cambria Math"/>
                              <a:ea typeface="Cambria Math"/>
                            </a:rPr>
                            <m:t>∗</m:t>
                          </m:r>
                          <m:r>
                            <a:rPr lang="es-AR" sz="2000" i="1">
                              <a:latin typeface="Cambria Math"/>
                              <a:ea typeface="Cambria Math"/>
                            </a:rPr>
                            <m:t>𝑡</m:t>
                          </m:r>
                        </m:e>
                      </m:d>
                      <m:r>
                        <a:rPr lang="es-AR" sz="2000" b="0" i="0" smtClean="0">
                          <a:latin typeface="Cambria Math"/>
                          <a:ea typeface="Cambria Math"/>
                        </a:rPr>
                        <m:t>+</m:t>
                      </m:r>
                      <m:r>
                        <a:rPr lang="es-AR" sz="2000" i="1">
                          <a:latin typeface="Cambria Math"/>
                          <a:ea typeface="Cambria Math"/>
                        </a:rPr>
                        <m:t>𝐴</m:t>
                      </m:r>
                      <m:r>
                        <a:rPr lang="es-AR" sz="2000" i="1">
                          <a:latin typeface="Cambria Math"/>
                          <a:ea typeface="Cambria Math"/>
                        </a:rPr>
                        <m:t>∗</m:t>
                      </m:r>
                      <m:r>
                        <a:rPr lang="es-AR" sz="2000" i="1">
                          <a:latin typeface="Cambria Math"/>
                          <a:ea typeface="Cambria Math"/>
                        </a:rPr>
                        <m:t>𝑠𝑒𝑛</m:t>
                      </m:r>
                      <m:r>
                        <a:rPr lang="es-AR" sz="2000" i="1">
                          <a:latin typeface="Cambria Math"/>
                          <a:ea typeface="Cambria Math"/>
                        </a:rPr>
                        <m:t>(</m:t>
                      </m:r>
                      <m:r>
                        <a:rPr lang="es-AR" sz="2000" i="1">
                          <a:latin typeface="Cambria Math"/>
                          <a:ea typeface="Cambria Math"/>
                        </a:rPr>
                        <m:t>𝑘</m:t>
                      </m:r>
                      <m:r>
                        <a:rPr lang="es-AR" sz="2000" i="1">
                          <a:latin typeface="Cambria Math"/>
                          <a:ea typeface="Cambria Math"/>
                        </a:rPr>
                        <m:t>∗</m:t>
                      </m:r>
                      <m:r>
                        <a:rPr lang="es-AR" sz="2000" i="1">
                          <a:latin typeface="Cambria Math"/>
                          <a:ea typeface="Cambria Math"/>
                        </a:rPr>
                        <m:t>𝑋</m:t>
                      </m:r>
                      <m:r>
                        <a:rPr lang="es-AR" sz="2000" b="0" i="1" smtClean="0">
                          <a:latin typeface="Cambria Math"/>
                          <a:ea typeface="Cambria Math"/>
                        </a:rPr>
                        <m:t>−</m:t>
                      </m:r>
                      <m:r>
                        <a:rPr lang="es-AR" sz="2000" i="1">
                          <a:latin typeface="Cambria Math"/>
                          <a:ea typeface="Cambria Math"/>
                        </a:rPr>
                        <m:t>𝜔</m:t>
                      </m:r>
                      <m:r>
                        <a:rPr lang="es-AR" sz="2000" i="1">
                          <a:latin typeface="Cambria Math"/>
                          <a:ea typeface="Cambria Math"/>
                        </a:rPr>
                        <m:t>∗</m:t>
                      </m:r>
                      <m:r>
                        <a:rPr lang="es-AR" sz="2000" i="1">
                          <a:latin typeface="Cambria Math"/>
                          <a:ea typeface="Cambria Math"/>
                        </a:rPr>
                        <m:t>𝑡</m:t>
                      </m:r>
                      <m:r>
                        <a:rPr lang="es-AR" sz="2000" i="1">
                          <a:latin typeface="Cambria Math"/>
                          <a:ea typeface="Cambria Math"/>
                        </a:rPr>
                        <m:t>)</m:t>
                      </m:r>
                    </m:oMath>
                  </m:oMathPara>
                </a14:m>
                <a:endParaRPr lang="es-ES" sz="2000" dirty="0"/>
              </a:p>
              <a:p>
                <a:pPr marL="0" indent="0" algn="just">
                  <a:buNone/>
                </a:pPr>
                <a:endParaRPr lang="es-ES" sz="2000" dirty="0"/>
              </a:p>
              <a:p>
                <a:pPr marL="0" indent="0" algn="just">
                  <a:buNone/>
                </a:pPr>
                <a14:m>
                  <m:oMathPara xmlns:m="http://schemas.openxmlformats.org/officeDocument/2006/math">
                    <m:oMathParaPr>
                      <m:jc m:val="centerGroup"/>
                    </m:oMathParaPr>
                    <m:oMath xmlns:m="http://schemas.openxmlformats.org/officeDocument/2006/math">
                      <m:r>
                        <a:rPr lang="es-AR" sz="2000" i="1">
                          <a:latin typeface="Cambria Math"/>
                          <a:ea typeface="Cambria Math"/>
                        </a:rPr>
                        <m:t>𝑌</m:t>
                      </m:r>
                      <m:r>
                        <a:rPr lang="es-AR" sz="2000" i="1">
                          <a:latin typeface="Cambria Math"/>
                          <a:ea typeface="Cambria Math"/>
                        </a:rPr>
                        <m:t>=2∗</m:t>
                      </m:r>
                      <m:r>
                        <a:rPr lang="es-AR" sz="2000" i="1">
                          <a:latin typeface="Cambria Math"/>
                          <a:ea typeface="Cambria Math"/>
                        </a:rPr>
                        <m:t>𝐴</m:t>
                      </m:r>
                      <m:r>
                        <a:rPr lang="es-AR" sz="2000" i="1">
                          <a:latin typeface="Cambria Math"/>
                          <a:ea typeface="Cambria Math"/>
                        </a:rPr>
                        <m:t>∗</m:t>
                      </m:r>
                      <m:r>
                        <a:rPr lang="es-AR" sz="2000" i="1">
                          <a:latin typeface="Cambria Math"/>
                          <a:ea typeface="Cambria Math"/>
                        </a:rPr>
                        <m:t>𝑠𝑒𝑛</m:t>
                      </m:r>
                      <m:d>
                        <m:dPr>
                          <m:ctrlPr>
                            <a:rPr lang="es-AR" sz="2000" i="1">
                              <a:latin typeface="Cambria Math" panose="02040503050406030204" pitchFamily="18" charset="0"/>
                              <a:ea typeface="Cambria Math"/>
                            </a:rPr>
                          </m:ctrlPr>
                        </m:dPr>
                        <m:e>
                          <m:r>
                            <a:rPr lang="es-AR" sz="2000" i="1">
                              <a:latin typeface="Cambria Math"/>
                              <a:ea typeface="Cambria Math"/>
                            </a:rPr>
                            <m:t>𝑘</m:t>
                          </m:r>
                          <m:r>
                            <a:rPr lang="es-AR" sz="2000" i="1">
                              <a:latin typeface="Cambria Math"/>
                              <a:ea typeface="Cambria Math"/>
                            </a:rPr>
                            <m:t>∗</m:t>
                          </m:r>
                          <m:r>
                            <a:rPr lang="es-AR" sz="2000" i="1">
                              <a:latin typeface="Cambria Math"/>
                              <a:ea typeface="Cambria Math"/>
                            </a:rPr>
                            <m:t>𝑋</m:t>
                          </m:r>
                          <m:r>
                            <a:rPr lang="es-AR" sz="2000" b="0" i="1" smtClean="0">
                              <a:latin typeface="Cambria Math"/>
                              <a:ea typeface="Cambria Math"/>
                            </a:rPr>
                            <m:t>)∗</m:t>
                          </m:r>
                          <m:r>
                            <m:rPr>
                              <m:sty m:val="p"/>
                            </m:rPr>
                            <a:rPr lang="es-AR" sz="2000" b="0" i="0" smtClean="0">
                              <a:latin typeface="Cambria Math"/>
                              <a:ea typeface="Cambria Math"/>
                            </a:rPr>
                            <m:t>cos</m:t>
                          </m:r>
                          <m:r>
                            <a:rPr lang="es-AR" sz="2000" b="0" i="1" smtClean="0">
                              <a:latin typeface="Cambria Math"/>
                              <a:ea typeface="Cambria Math"/>
                            </a:rPr>
                            <m:t>⁡(</m:t>
                          </m:r>
                          <m:r>
                            <a:rPr lang="es-AR" sz="2000" i="1">
                              <a:latin typeface="Cambria Math"/>
                              <a:ea typeface="Cambria Math"/>
                            </a:rPr>
                            <m:t>𝜔</m:t>
                          </m:r>
                          <m:r>
                            <a:rPr lang="es-AR" sz="2000" i="1">
                              <a:latin typeface="Cambria Math"/>
                              <a:ea typeface="Cambria Math"/>
                            </a:rPr>
                            <m:t>∗</m:t>
                          </m:r>
                          <m:r>
                            <a:rPr lang="es-AR" sz="2000" i="1">
                              <a:latin typeface="Cambria Math"/>
                              <a:ea typeface="Cambria Math"/>
                            </a:rPr>
                            <m:t>𝑡</m:t>
                          </m:r>
                        </m:e>
                      </m:d>
                    </m:oMath>
                  </m:oMathPara>
                </a14:m>
                <a:endParaRPr lang="es-ES" sz="2000" dirty="0"/>
              </a:p>
              <a:p>
                <a:pPr marL="0" indent="0" algn="just">
                  <a:buNone/>
                </a:pPr>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3"/>
                <a:stretch>
                  <a:fillRect l="-593" t="-625" r="-741"/>
                </a:stretch>
              </a:blipFill>
            </p:spPr>
            <p:txBody>
              <a:bodyPr/>
              <a:lstStyle/>
              <a:p>
                <a:r>
                  <a:rPr lang="es-AR">
                    <a:noFill/>
                  </a:rPr>
                  <a:t> </a:t>
                </a:r>
              </a:p>
            </p:txBody>
          </p:sp>
        </mc:Fallback>
      </mc:AlternateContent>
    </p:spTree>
    <p:extLst>
      <p:ext uri="{BB962C8B-B14F-4D97-AF65-F5344CB8AC3E}">
        <p14:creationId xmlns:p14="http://schemas.microsoft.com/office/powerpoint/2010/main" val="203114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UNIDAD 9 – ONDAS MECÁNICAS</a:t>
            </a:r>
            <a:endParaRPr lang="es-MX" dirty="0"/>
          </a:p>
        </p:txBody>
      </p:sp>
      <p:sp>
        <p:nvSpPr>
          <p:cNvPr id="3" name="Rectángulo 2"/>
          <p:cNvSpPr/>
          <p:nvPr/>
        </p:nvSpPr>
        <p:spPr>
          <a:xfrm>
            <a:off x="15240" y="1048158"/>
            <a:ext cx="4796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Calibri"/>
              </a:rPr>
              <a:t>9</a:t>
            </a:r>
            <a:r>
              <a:rPr kumimoji="0" lang="es-ES" sz="1800" b="1" i="0" u="none" strike="noStrike" kern="1200" cap="none" spc="0" normalizeH="0" baseline="0" noProof="0" dirty="0">
                <a:ln>
                  <a:noFill/>
                </a:ln>
                <a:solidFill>
                  <a:prstClr val="black"/>
                </a:solidFill>
                <a:effectLst/>
                <a:uLnTx/>
                <a:uFillTx/>
                <a:latin typeface="Calibri"/>
                <a:ea typeface="+mn-ea"/>
                <a:cs typeface="+mn-cs"/>
              </a:rPr>
              <a:t>.8</a:t>
            </a: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12559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a:r>
              <a:rPr lang="es-ES" sz="2000" dirty="0">
                <a:solidFill>
                  <a:prstClr val="white"/>
                </a:solidFill>
                <a:latin typeface="Arial" panose="020B0604020202020204" pitchFamily="34" charset="0"/>
                <a:cs typeface="Arial" panose="020B0604020202020204" pitchFamily="34" charset="0"/>
              </a:rPr>
              <a:t>La onda estacionaria en una cuerda, en el S.I. es: y(</a:t>
            </a:r>
            <a:r>
              <a:rPr lang="es-ES" sz="2000" dirty="0" err="1">
                <a:solidFill>
                  <a:prstClr val="white"/>
                </a:solidFill>
                <a:latin typeface="Arial" panose="020B0604020202020204" pitchFamily="34" charset="0"/>
                <a:cs typeface="Arial" panose="020B0604020202020204" pitchFamily="34" charset="0"/>
              </a:rPr>
              <a:t>x,t</a:t>
            </a:r>
            <a:r>
              <a:rPr lang="es-ES" sz="2000" dirty="0">
                <a:solidFill>
                  <a:prstClr val="white"/>
                </a:solidFill>
                <a:latin typeface="Arial" panose="020B0604020202020204" pitchFamily="34" charset="0"/>
                <a:cs typeface="Arial" panose="020B0604020202020204" pitchFamily="34" charset="0"/>
              </a:rPr>
              <a:t>) = 0,20·sen(5000x)cos(400t) Calcule a) Las ecuaciones de las ondas viajeras originales; b) La distancia entre dos nodos consecutivos; c) La velocidad de un punto de la cuerda situado en x = 0,01 m y t = 0,1s</a:t>
            </a:r>
            <a:endParaRPr kumimoji="0" lang="es-ES" sz="2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9AF85312-4EA1-4BDB-B4D2-A7D2D75B64A0}"/>
                  </a:ext>
                </a:extLst>
              </p:cNvPr>
              <p:cNvSpPr/>
              <p:nvPr/>
            </p:nvSpPr>
            <p:spPr>
              <a:xfrm>
                <a:off x="211980" y="4202668"/>
                <a:ext cx="4435125"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smtClean="0">
                          <a:solidFill>
                            <a:schemeClr val="bg1"/>
                          </a:solidFill>
                          <a:latin typeface="Cambria Math" panose="02040503050406030204" pitchFamily="18" charset="0"/>
                        </a:rPr>
                        <m:t>y</m:t>
                      </m:r>
                      <m:d>
                        <m:dPr>
                          <m:ctrlPr>
                            <a:rPr lang="es-ES" i="1">
                              <a:solidFill>
                                <a:schemeClr val="bg1"/>
                              </a:solidFill>
                              <a:latin typeface="Cambria Math" panose="02040503050406030204" pitchFamily="18" charset="0"/>
                            </a:rPr>
                          </m:ctrlPr>
                        </m:dPr>
                        <m:e>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e>
                      </m:d>
                      <m:r>
                        <a:rPr lang="es-ES" i="0">
                          <a:solidFill>
                            <a:schemeClr val="bg1"/>
                          </a:solidFill>
                          <a:latin typeface="Cambria Math" panose="02040503050406030204" pitchFamily="18" charset="0"/>
                        </a:rPr>
                        <m:t>=0,20∗</m:t>
                      </m:r>
                      <m:r>
                        <m:rPr>
                          <m:sty m:val="p"/>
                        </m:rPr>
                        <a:rPr lang="es-ES" i="0">
                          <a:solidFill>
                            <a:schemeClr val="bg1"/>
                          </a:solidFill>
                          <a:latin typeface="Cambria Math" panose="02040503050406030204" pitchFamily="18" charset="0"/>
                        </a:rPr>
                        <m:t>sen</m:t>
                      </m:r>
                      <m:d>
                        <m:dPr>
                          <m:ctrlPr>
                            <a:rPr lang="es-ES" i="1">
                              <a:solidFill>
                                <a:schemeClr val="bg1"/>
                              </a:solidFill>
                              <a:latin typeface="Cambria Math" panose="02040503050406030204" pitchFamily="18" charset="0"/>
                            </a:rPr>
                          </m:ctrlPr>
                        </m:dPr>
                        <m:e>
                          <m:r>
                            <a:rPr lang="es-ES" i="0">
                              <a:solidFill>
                                <a:schemeClr val="bg1"/>
                              </a:solidFill>
                              <a:latin typeface="Cambria Math" panose="02040503050406030204" pitchFamily="18" charset="0"/>
                            </a:rPr>
                            <m:t>500∗</m:t>
                          </m:r>
                          <m:r>
                            <m:rPr>
                              <m:sty m:val="p"/>
                            </m:rPr>
                            <a:rPr lang="es-ES" i="0">
                              <a:solidFill>
                                <a:schemeClr val="bg1"/>
                              </a:solidFill>
                              <a:latin typeface="Cambria Math" panose="02040503050406030204" pitchFamily="18" charset="0"/>
                            </a:rPr>
                            <m:t>x</m:t>
                          </m:r>
                        </m:e>
                      </m:d>
                      <m:r>
                        <a:rPr lang="es-ES" i="0">
                          <a:solidFill>
                            <a:schemeClr val="bg1"/>
                          </a:solidFill>
                          <a:latin typeface="Cambria Math" panose="02040503050406030204" pitchFamily="18" charset="0"/>
                        </a:rPr>
                        <m:t>∗</m:t>
                      </m:r>
                      <m:func>
                        <m:funcPr>
                          <m:ctrlPr>
                            <a:rPr lang="es-ES" i="1">
                              <a:solidFill>
                                <a:schemeClr val="bg1"/>
                              </a:solidFill>
                              <a:latin typeface="Cambria Math" panose="02040503050406030204" pitchFamily="18" charset="0"/>
                            </a:rPr>
                          </m:ctrlPr>
                        </m:funcPr>
                        <m:fName>
                          <m:r>
                            <m:rPr>
                              <m:sty m:val="p"/>
                            </m:rPr>
                            <a:rPr lang="es-ES" i="0">
                              <a:solidFill>
                                <a:schemeClr val="bg1"/>
                              </a:solidFill>
                              <a:latin typeface="Cambria Math" panose="02040503050406030204" pitchFamily="18" charset="0"/>
                            </a:rPr>
                            <m:t>cos</m:t>
                          </m:r>
                        </m:fName>
                        <m:e>
                          <m:d>
                            <m:dPr>
                              <m:ctrlPr>
                                <a:rPr lang="es-ES" i="1">
                                  <a:solidFill>
                                    <a:schemeClr val="bg1"/>
                                  </a:solidFill>
                                  <a:latin typeface="Cambria Math" panose="02040503050406030204" pitchFamily="18" charset="0"/>
                                </a:rPr>
                              </m:ctrlPr>
                            </m:dPr>
                            <m:e>
                              <m:r>
                                <a:rPr lang="es-ES" i="0">
                                  <a:solidFill>
                                    <a:schemeClr val="bg1"/>
                                  </a:solidFill>
                                  <a:latin typeface="Cambria Math" panose="02040503050406030204" pitchFamily="18" charset="0"/>
                                </a:rPr>
                                <m:t>400∗</m:t>
                              </m:r>
                              <m:r>
                                <m:rPr>
                                  <m:sty m:val="p"/>
                                </m:rPr>
                                <a:rPr lang="es-ES" i="0">
                                  <a:solidFill>
                                    <a:schemeClr val="bg1"/>
                                  </a:solidFill>
                                  <a:latin typeface="Cambria Math" panose="02040503050406030204" pitchFamily="18" charset="0"/>
                                </a:rPr>
                                <m:t>t</m:t>
                              </m:r>
                            </m:e>
                          </m:d>
                        </m:e>
                      </m:func>
                    </m:oMath>
                  </m:oMathPara>
                </a14:m>
                <a:endParaRPr lang="es-ES" dirty="0">
                  <a:solidFill>
                    <a:schemeClr val="bg1"/>
                  </a:solidFill>
                </a:endParaRPr>
              </a:p>
            </p:txBody>
          </p:sp>
        </mc:Choice>
        <mc:Fallback xmlns="">
          <p:sp>
            <p:nvSpPr>
              <p:cNvPr id="6" name="Rectángulo 5">
                <a:extLst>
                  <a:ext uri="{FF2B5EF4-FFF2-40B4-BE49-F238E27FC236}">
                    <a16:creationId xmlns:a16="http://schemas.microsoft.com/office/drawing/2014/main" id="{9AF85312-4EA1-4BDB-B4D2-A7D2D75B64A0}"/>
                  </a:ext>
                </a:extLst>
              </p:cNvPr>
              <p:cNvSpPr>
                <a:spLocks noRot="1" noChangeAspect="1" noMove="1" noResize="1" noEditPoints="1" noAdjustHandles="1" noChangeArrowheads="1" noChangeShapeType="1" noTextEdit="1"/>
              </p:cNvSpPr>
              <p:nvPr/>
            </p:nvSpPr>
            <p:spPr>
              <a:xfrm>
                <a:off x="211980" y="4202668"/>
                <a:ext cx="4435125" cy="369332"/>
              </a:xfrm>
              <a:prstGeom prst="rect">
                <a:avLst/>
              </a:prstGeom>
              <a:blipFill>
                <a:blip r:embed="rId2"/>
                <a:stretch>
                  <a:fillRect b="-65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50D5C693-E649-4120-8353-4369F3EFE917}"/>
                  </a:ext>
                </a:extLst>
              </p:cNvPr>
              <p:cNvSpPr/>
              <p:nvPr/>
            </p:nvSpPr>
            <p:spPr>
              <a:xfrm>
                <a:off x="211980" y="5193268"/>
                <a:ext cx="3219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s-ES" i="1" smtClean="0">
                              <a:solidFill>
                                <a:schemeClr val="bg1"/>
                              </a:solidFill>
                              <a:latin typeface="Cambria Math" panose="02040503050406030204" pitchFamily="18" charset="0"/>
                            </a:rPr>
                          </m:ctrlPr>
                        </m:dPr>
                        <m:e>
                          <m:r>
                            <m:rPr>
                              <m:sty m:val="p"/>
                            </m:rPr>
                            <a:rPr lang="es-ES">
                              <a:solidFill>
                                <a:schemeClr val="bg1"/>
                              </a:solidFill>
                              <a:latin typeface="Cambria Math" panose="02040503050406030204" pitchFamily="18" charset="0"/>
                            </a:rPr>
                            <m:t>y</m:t>
                          </m:r>
                          <m:d>
                            <m:dPr>
                              <m:ctrlPr>
                                <a:rPr lang="es-ES" i="1">
                                  <a:solidFill>
                                    <a:schemeClr val="bg1"/>
                                  </a:solidFill>
                                  <a:latin typeface="Cambria Math" panose="02040503050406030204" pitchFamily="18" charset="0"/>
                                </a:rPr>
                              </m:ctrlPr>
                            </m:dPr>
                            <m:e>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e>
                          </m:d>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A</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sen</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k</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ω</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e>
                      </m:d>
                    </m:oMath>
                  </m:oMathPara>
                </a14:m>
                <a:endParaRPr lang="es-ES" dirty="0">
                  <a:solidFill>
                    <a:schemeClr val="bg1"/>
                  </a:solidFill>
                </a:endParaRPr>
              </a:p>
            </p:txBody>
          </p:sp>
        </mc:Choice>
        <mc:Fallback xmlns="">
          <p:sp>
            <p:nvSpPr>
              <p:cNvPr id="7" name="Rectángulo 6">
                <a:extLst>
                  <a:ext uri="{FF2B5EF4-FFF2-40B4-BE49-F238E27FC236}">
                    <a16:creationId xmlns:a16="http://schemas.microsoft.com/office/drawing/2014/main" id="{50D5C693-E649-4120-8353-4369F3EFE917}"/>
                  </a:ext>
                </a:extLst>
              </p:cNvPr>
              <p:cNvSpPr>
                <a:spLocks noRot="1" noChangeAspect="1" noMove="1" noResize="1" noEditPoints="1" noAdjustHandles="1" noChangeArrowheads="1" noChangeShapeType="1" noTextEdit="1"/>
              </p:cNvSpPr>
              <p:nvPr/>
            </p:nvSpPr>
            <p:spPr>
              <a:xfrm>
                <a:off x="211980" y="5193268"/>
                <a:ext cx="3219599" cy="369332"/>
              </a:xfrm>
              <a:prstGeom prst="rect">
                <a:avLst/>
              </a:prstGeom>
              <a:blipFill>
                <a:blip r:embed="rId3"/>
                <a:stretch>
                  <a:fillRect t="-119672" r="-15341" b="-18360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30200223-8BC5-4D01-B036-06763ADD10D5}"/>
                  </a:ext>
                </a:extLst>
              </p:cNvPr>
              <p:cNvSpPr/>
              <p:nvPr/>
            </p:nvSpPr>
            <p:spPr>
              <a:xfrm>
                <a:off x="152400" y="6180685"/>
                <a:ext cx="42205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1" i="1" smtClean="0">
                              <a:solidFill>
                                <a:schemeClr val="bg1"/>
                              </a:solidFill>
                              <a:latin typeface="Cambria Math" panose="02040503050406030204" pitchFamily="18" charset="0"/>
                            </a:rPr>
                          </m:ctrlPr>
                        </m:sSubPr>
                        <m:e>
                          <m:r>
                            <a:rPr lang="es-ES" b="1">
                              <a:solidFill>
                                <a:schemeClr val="bg1"/>
                              </a:solidFill>
                              <a:latin typeface="Cambria Math" panose="02040503050406030204" pitchFamily="18" charset="0"/>
                            </a:rPr>
                            <m:t>𝐲</m:t>
                          </m:r>
                          <m:d>
                            <m:dPr>
                              <m:ctrlPr>
                                <a:rPr lang="es-ES" b="1" i="1">
                                  <a:solidFill>
                                    <a:schemeClr val="bg1"/>
                                  </a:solidFill>
                                  <a:latin typeface="Cambria Math" panose="02040503050406030204" pitchFamily="18" charset="0"/>
                                </a:rPr>
                              </m:ctrlPr>
                            </m:dPr>
                            <m:e>
                              <m:r>
                                <a:rPr lang="es-ES" b="1" i="0">
                                  <a:solidFill>
                                    <a:schemeClr val="bg1"/>
                                  </a:solidFill>
                                  <a:latin typeface="Cambria Math" panose="02040503050406030204" pitchFamily="18" charset="0"/>
                                </a:rPr>
                                <m:t>𝐱</m:t>
                              </m:r>
                              <m:r>
                                <a:rPr lang="es-ES" b="0" i="0">
                                  <a:solidFill>
                                    <a:schemeClr val="bg1"/>
                                  </a:solidFill>
                                  <a:latin typeface="Cambria Math" panose="02040503050406030204" pitchFamily="18" charset="0"/>
                                </a:rPr>
                                <m:t>;</m:t>
                              </m:r>
                              <m:r>
                                <a:rPr lang="es-ES" b="1" i="0">
                                  <a:solidFill>
                                    <a:schemeClr val="bg1"/>
                                  </a:solidFill>
                                  <a:latin typeface="Cambria Math" panose="02040503050406030204" pitchFamily="18" charset="0"/>
                                </a:rPr>
                                <m:t>𝐭</m:t>
                              </m:r>
                            </m:e>
                          </m:d>
                        </m:e>
                        <m:sub>
                          <m:r>
                            <a:rPr lang="es-ES" b="0" i="0">
                              <a:solidFill>
                                <a:schemeClr val="bg1"/>
                              </a:solidFill>
                              <a:latin typeface="Cambria Math" panose="02040503050406030204" pitchFamily="18" charset="0"/>
                            </a:rPr>
                            <m:t>1</m:t>
                          </m:r>
                        </m:sub>
                      </m:sSub>
                      <m:r>
                        <a:rPr lang="es-ES" b="0" i="0">
                          <a:solidFill>
                            <a:schemeClr val="bg1"/>
                          </a:solidFill>
                          <a:latin typeface="Cambria Math" panose="02040503050406030204" pitchFamily="18" charset="0"/>
                        </a:rPr>
                        <m:t>=0,10∗</m:t>
                      </m:r>
                      <m:r>
                        <a:rPr lang="es-ES" b="1" i="0">
                          <a:solidFill>
                            <a:schemeClr val="bg1"/>
                          </a:solidFill>
                          <a:latin typeface="Cambria Math" panose="02040503050406030204" pitchFamily="18" charset="0"/>
                        </a:rPr>
                        <m:t>𝐬𝐞𝐧</m:t>
                      </m:r>
                      <m:d>
                        <m:dPr>
                          <m:ctrlPr>
                            <a:rPr lang="es-ES" b="1" i="1">
                              <a:solidFill>
                                <a:schemeClr val="bg1"/>
                              </a:solidFill>
                              <a:latin typeface="Cambria Math" panose="02040503050406030204" pitchFamily="18" charset="0"/>
                            </a:rPr>
                          </m:ctrlPr>
                        </m:dPr>
                        <m:e>
                          <m:r>
                            <a:rPr lang="es-ES" b="0" i="0">
                              <a:solidFill>
                                <a:schemeClr val="bg1"/>
                              </a:solidFill>
                              <a:latin typeface="Cambria Math" panose="02040503050406030204" pitchFamily="18" charset="0"/>
                            </a:rPr>
                            <m:t>500∗</m:t>
                          </m:r>
                          <m:r>
                            <a:rPr lang="es-ES" b="1" i="0">
                              <a:solidFill>
                                <a:schemeClr val="bg1"/>
                              </a:solidFill>
                              <a:latin typeface="Cambria Math" panose="02040503050406030204" pitchFamily="18" charset="0"/>
                            </a:rPr>
                            <m:t>𝐱</m:t>
                          </m:r>
                          <m:r>
                            <a:rPr lang="es-ES" b="0" i="0">
                              <a:solidFill>
                                <a:schemeClr val="bg1"/>
                              </a:solidFill>
                              <a:latin typeface="Cambria Math" panose="02040503050406030204" pitchFamily="18" charset="0"/>
                            </a:rPr>
                            <m:t>+400∗</m:t>
                          </m:r>
                          <m:r>
                            <a:rPr lang="es-ES" b="1" i="0">
                              <a:solidFill>
                                <a:schemeClr val="bg1"/>
                              </a:solidFill>
                              <a:latin typeface="Cambria Math" panose="02040503050406030204" pitchFamily="18" charset="0"/>
                            </a:rPr>
                            <m:t>𝐭</m:t>
                          </m:r>
                        </m:e>
                      </m:d>
                      <m:r>
                        <a:rPr lang="es-ES" b="0" i="0">
                          <a:solidFill>
                            <a:schemeClr val="bg1"/>
                          </a:solidFill>
                          <a:latin typeface="Cambria Math" panose="02040503050406030204" pitchFamily="18" charset="0"/>
                        </a:rPr>
                        <m:t> </m:t>
                      </m:r>
                    </m:oMath>
                  </m:oMathPara>
                </a14:m>
                <a:endParaRPr lang="es-ES" dirty="0">
                  <a:solidFill>
                    <a:schemeClr val="bg1"/>
                  </a:solidFill>
                </a:endParaRPr>
              </a:p>
            </p:txBody>
          </p:sp>
        </mc:Choice>
        <mc:Fallback xmlns="">
          <p:sp>
            <p:nvSpPr>
              <p:cNvPr id="8" name="Rectángulo 7">
                <a:extLst>
                  <a:ext uri="{FF2B5EF4-FFF2-40B4-BE49-F238E27FC236}">
                    <a16:creationId xmlns:a16="http://schemas.microsoft.com/office/drawing/2014/main" id="{30200223-8BC5-4D01-B036-06763ADD10D5}"/>
                  </a:ext>
                </a:extLst>
              </p:cNvPr>
              <p:cNvSpPr>
                <a:spLocks noRot="1" noChangeAspect="1" noMove="1" noResize="1" noEditPoints="1" noAdjustHandles="1" noChangeArrowheads="1" noChangeShapeType="1" noTextEdit="1"/>
              </p:cNvSpPr>
              <p:nvPr/>
            </p:nvSpPr>
            <p:spPr>
              <a:xfrm>
                <a:off x="152400" y="6180685"/>
                <a:ext cx="4220514" cy="369332"/>
              </a:xfrm>
              <a:prstGeom prst="rect">
                <a:avLst/>
              </a:prstGeom>
              <a:blipFill>
                <a:blip r:embed="rId4"/>
                <a:stretch>
                  <a:fillRect b="-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9D27FF7C-29D2-4032-B2F5-8EF0577A1B82}"/>
                  </a:ext>
                </a:extLst>
              </p:cNvPr>
              <p:cNvSpPr/>
              <p:nvPr/>
            </p:nvSpPr>
            <p:spPr>
              <a:xfrm>
                <a:off x="4720984" y="6183868"/>
                <a:ext cx="4225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1" i="1" smtClean="0">
                              <a:solidFill>
                                <a:schemeClr val="bg1"/>
                              </a:solidFill>
                              <a:latin typeface="Cambria Math" panose="02040503050406030204" pitchFamily="18" charset="0"/>
                            </a:rPr>
                          </m:ctrlPr>
                        </m:sSubPr>
                        <m:e>
                          <m:r>
                            <a:rPr lang="es-ES" b="1">
                              <a:solidFill>
                                <a:schemeClr val="bg1"/>
                              </a:solidFill>
                              <a:latin typeface="Cambria Math" panose="02040503050406030204" pitchFamily="18" charset="0"/>
                            </a:rPr>
                            <m:t>𝐲</m:t>
                          </m:r>
                          <m:d>
                            <m:dPr>
                              <m:ctrlPr>
                                <a:rPr lang="es-ES" b="1" i="1">
                                  <a:solidFill>
                                    <a:schemeClr val="bg1"/>
                                  </a:solidFill>
                                  <a:latin typeface="Cambria Math" panose="02040503050406030204" pitchFamily="18" charset="0"/>
                                </a:rPr>
                              </m:ctrlPr>
                            </m:dPr>
                            <m:e>
                              <m:r>
                                <a:rPr lang="es-ES" b="1" i="0">
                                  <a:solidFill>
                                    <a:schemeClr val="bg1"/>
                                  </a:solidFill>
                                  <a:latin typeface="Cambria Math" panose="02040503050406030204" pitchFamily="18" charset="0"/>
                                </a:rPr>
                                <m:t>𝐱</m:t>
                              </m:r>
                              <m:r>
                                <a:rPr lang="es-ES" b="0" i="0">
                                  <a:solidFill>
                                    <a:schemeClr val="bg1"/>
                                  </a:solidFill>
                                  <a:latin typeface="Cambria Math" panose="02040503050406030204" pitchFamily="18" charset="0"/>
                                </a:rPr>
                                <m:t>;</m:t>
                              </m:r>
                              <m:r>
                                <a:rPr lang="es-ES" b="1" i="0">
                                  <a:solidFill>
                                    <a:schemeClr val="bg1"/>
                                  </a:solidFill>
                                  <a:latin typeface="Cambria Math" panose="02040503050406030204" pitchFamily="18" charset="0"/>
                                </a:rPr>
                                <m:t>𝐭</m:t>
                              </m:r>
                            </m:e>
                          </m:d>
                        </m:e>
                        <m:sub>
                          <m:r>
                            <a:rPr lang="es-ES" b="0" i="0">
                              <a:solidFill>
                                <a:schemeClr val="bg1"/>
                              </a:solidFill>
                              <a:latin typeface="Cambria Math" panose="02040503050406030204" pitchFamily="18" charset="0"/>
                            </a:rPr>
                            <m:t>2</m:t>
                          </m:r>
                        </m:sub>
                      </m:sSub>
                      <m:r>
                        <a:rPr lang="es-ES" b="0" i="0">
                          <a:solidFill>
                            <a:schemeClr val="bg1"/>
                          </a:solidFill>
                          <a:latin typeface="Cambria Math" panose="02040503050406030204" pitchFamily="18" charset="0"/>
                        </a:rPr>
                        <m:t>=0,10∗</m:t>
                      </m:r>
                      <m:r>
                        <a:rPr lang="es-ES" b="1" i="0">
                          <a:solidFill>
                            <a:schemeClr val="bg1"/>
                          </a:solidFill>
                          <a:latin typeface="Cambria Math" panose="02040503050406030204" pitchFamily="18" charset="0"/>
                        </a:rPr>
                        <m:t>𝐬𝐞𝐧</m:t>
                      </m:r>
                      <m:d>
                        <m:dPr>
                          <m:ctrlPr>
                            <a:rPr lang="es-ES" b="1" i="1">
                              <a:solidFill>
                                <a:schemeClr val="bg1"/>
                              </a:solidFill>
                              <a:latin typeface="Cambria Math" panose="02040503050406030204" pitchFamily="18" charset="0"/>
                            </a:rPr>
                          </m:ctrlPr>
                        </m:dPr>
                        <m:e>
                          <m:r>
                            <a:rPr lang="es-ES" b="0" i="0">
                              <a:solidFill>
                                <a:schemeClr val="bg1"/>
                              </a:solidFill>
                              <a:latin typeface="Cambria Math" panose="02040503050406030204" pitchFamily="18" charset="0"/>
                            </a:rPr>
                            <m:t>500∗</m:t>
                          </m:r>
                          <m:r>
                            <a:rPr lang="es-ES" b="1" i="0">
                              <a:solidFill>
                                <a:schemeClr val="bg1"/>
                              </a:solidFill>
                              <a:latin typeface="Cambria Math" panose="02040503050406030204" pitchFamily="18" charset="0"/>
                            </a:rPr>
                            <m:t>𝐱</m:t>
                          </m:r>
                          <m:r>
                            <a:rPr lang="es-ES" b="0" i="0">
                              <a:solidFill>
                                <a:schemeClr val="bg1"/>
                              </a:solidFill>
                              <a:latin typeface="Cambria Math" panose="02040503050406030204" pitchFamily="18" charset="0"/>
                            </a:rPr>
                            <m:t>−400∗</m:t>
                          </m:r>
                          <m:r>
                            <a:rPr lang="es-ES" b="1" i="0">
                              <a:solidFill>
                                <a:schemeClr val="bg1"/>
                              </a:solidFill>
                              <a:latin typeface="Cambria Math" panose="02040503050406030204" pitchFamily="18" charset="0"/>
                            </a:rPr>
                            <m:t>𝐭</m:t>
                          </m:r>
                        </m:e>
                      </m:d>
                      <m:r>
                        <a:rPr lang="es-ES" b="0" i="0">
                          <a:solidFill>
                            <a:schemeClr val="bg1"/>
                          </a:solidFill>
                          <a:latin typeface="Cambria Math" panose="02040503050406030204" pitchFamily="18" charset="0"/>
                        </a:rPr>
                        <m:t> </m:t>
                      </m:r>
                    </m:oMath>
                  </m:oMathPara>
                </a14:m>
                <a:endParaRPr lang="es-ES" dirty="0">
                  <a:solidFill>
                    <a:schemeClr val="bg1"/>
                  </a:solidFill>
                </a:endParaRPr>
              </a:p>
            </p:txBody>
          </p:sp>
        </mc:Choice>
        <mc:Fallback xmlns="">
          <p:sp>
            <p:nvSpPr>
              <p:cNvPr id="10" name="Rectángulo 9">
                <a:extLst>
                  <a:ext uri="{FF2B5EF4-FFF2-40B4-BE49-F238E27FC236}">
                    <a16:creationId xmlns:a16="http://schemas.microsoft.com/office/drawing/2014/main" id="{9D27FF7C-29D2-4032-B2F5-8EF0577A1B82}"/>
                  </a:ext>
                </a:extLst>
              </p:cNvPr>
              <p:cNvSpPr>
                <a:spLocks noRot="1" noChangeAspect="1" noMove="1" noResize="1" noEditPoints="1" noAdjustHandles="1" noChangeArrowheads="1" noChangeShapeType="1" noTextEdit="1"/>
              </p:cNvSpPr>
              <p:nvPr/>
            </p:nvSpPr>
            <p:spPr>
              <a:xfrm>
                <a:off x="4720984" y="6183868"/>
                <a:ext cx="4225837" cy="369332"/>
              </a:xfrm>
              <a:prstGeom prst="rect">
                <a:avLst/>
              </a:prstGeom>
              <a:blipFill>
                <a:blip r:embed="rId5"/>
                <a:stretch>
                  <a:fillRect b="-65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7FB30852-2747-47DD-8A5B-7F6C5CDE0B6C}"/>
                  </a:ext>
                </a:extLst>
              </p:cNvPr>
              <p:cNvSpPr/>
              <p:nvPr/>
            </p:nvSpPr>
            <p:spPr>
              <a:xfrm>
                <a:off x="235171" y="3262284"/>
                <a:ext cx="4572000" cy="369332"/>
              </a:xfrm>
              <a:prstGeom prst="rect">
                <a:avLst/>
              </a:prstGeom>
            </p:spPr>
            <p:txBody>
              <a:bodyPr>
                <a:spAutoFit/>
              </a:bodyPr>
              <a:lstStyle/>
              <a:p>
                <a:pPr/>
                <a14:m>
                  <m:oMathPara xmlns:m="http://schemas.openxmlformats.org/officeDocument/2006/math">
                    <m:oMathParaPr>
                      <m:jc m:val="left"/>
                    </m:oMathParaPr>
                    <m:oMath xmlns:m="http://schemas.openxmlformats.org/officeDocument/2006/math">
                      <m:sSub>
                        <m:sSubPr>
                          <m:ctrlPr>
                            <a:rPr lang="es-ES" i="1">
                              <a:solidFill>
                                <a:schemeClr val="bg1"/>
                              </a:solidFill>
                              <a:latin typeface="Cambria Math" panose="02040503050406030204" pitchFamily="18" charset="0"/>
                            </a:rPr>
                          </m:ctrlPr>
                        </m:sSubPr>
                        <m:e>
                          <m:r>
                            <m:rPr>
                              <m:sty m:val="p"/>
                            </m:rPr>
                            <a:rPr lang="es-ES">
                              <a:solidFill>
                                <a:schemeClr val="bg1"/>
                              </a:solidFill>
                              <a:latin typeface="Cambria Math" panose="02040503050406030204" pitchFamily="18" charset="0"/>
                            </a:rPr>
                            <m:t>y</m:t>
                          </m:r>
                          <m:d>
                            <m:dPr>
                              <m:ctrlPr>
                                <a:rPr lang="es-ES" i="1">
                                  <a:solidFill>
                                    <a:schemeClr val="bg1"/>
                                  </a:solidFill>
                                  <a:latin typeface="Cambria Math" panose="02040503050406030204" pitchFamily="18" charset="0"/>
                                </a:rPr>
                              </m:ctrlPr>
                            </m:dPr>
                            <m:e>
                              <m:r>
                                <m:rPr>
                                  <m:sty m:val="p"/>
                                </m:rPr>
                                <a:rPr lang="es-ES">
                                  <a:solidFill>
                                    <a:schemeClr val="bg1"/>
                                  </a:solidFill>
                                  <a:latin typeface="Cambria Math" panose="02040503050406030204" pitchFamily="18" charset="0"/>
                                </a:rPr>
                                <m:t>x</m:t>
                              </m:r>
                              <m:r>
                                <a:rPr lang="es-ES">
                                  <a:solidFill>
                                    <a:schemeClr val="bg1"/>
                                  </a:solidFill>
                                  <a:latin typeface="Cambria Math" panose="02040503050406030204" pitchFamily="18" charset="0"/>
                                </a:rPr>
                                <m:t>;</m:t>
                              </m:r>
                              <m:r>
                                <m:rPr>
                                  <m:sty m:val="p"/>
                                </m:rPr>
                                <a:rPr lang="es-ES">
                                  <a:solidFill>
                                    <a:schemeClr val="bg1"/>
                                  </a:solidFill>
                                  <a:latin typeface="Cambria Math" panose="02040503050406030204" pitchFamily="18" charset="0"/>
                                </a:rPr>
                                <m:t>t</m:t>
                              </m:r>
                            </m:e>
                          </m:d>
                        </m:e>
                        <m:sub>
                          <m:r>
                            <a:rPr lang="es-ES">
                              <a:solidFill>
                                <a:schemeClr val="bg1"/>
                              </a:solidFill>
                              <a:latin typeface="Cambria Math" panose="02040503050406030204" pitchFamily="18" charset="0"/>
                            </a:rPr>
                            <m:t>1</m:t>
                          </m:r>
                        </m:sub>
                      </m:sSub>
                      <m:r>
                        <a:rPr lang="es-ES">
                          <a:solidFill>
                            <a:schemeClr val="bg1"/>
                          </a:solidFill>
                          <a:latin typeface="Cambria Math" panose="02040503050406030204" pitchFamily="18" charset="0"/>
                        </a:rPr>
                        <m:t>=2∗</m:t>
                      </m:r>
                      <m:r>
                        <m:rPr>
                          <m:sty m:val="p"/>
                        </m:rPr>
                        <a:rPr lang="es-ES">
                          <a:solidFill>
                            <a:schemeClr val="bg1"/>
                          </a:solidFill>
                          <a:latin typeface="Cambria Math" panose="02040503050406030204" pitchFamily="18" charset="0"/>
                        </a:rPr>
                        <m:t>A</m:t>
                      </m:r>
                      <m:r>
                        <a:rPr lang="es-ES">
                          <a:solidFill>
                            <a:schemeClr val="bg1"/>
                          </a:solidFill>
                          <a:latin typeface="Cambria Math" panose="02040503050406030204" pitchFamily="18" charset="0"/>
                        </a:rPr>
                        <m:t>∗</m:t>
                      </m:r>
                      <m:r>
                        <m:rPr>
                          <m:sty m:val="p"/>
                        </m:rPr>
                        <a:rPr lang="es-ES">
                          <a:solidFill>
                            <a:schemeClr val="bg1"/>
                          </a:solidFill>
                          <a:latin typeface="Cambria Math" panose="02040503050406030204" pitchFamily="18" charset="0"/>
                        </a:rPr>
                        <m:t>sen</m:t>
                      </m:r>
                      <m:d>
                        <m:dPr>
                          <m:ctrlPr>
                            <a:rPr lang="es-ES" i="1">
                              <a:solidFill>
                                <a:schemeClr val="bg1"/>
                              </a:solidFill>
                              <a:latin typeface="Cambria Math" panose="02040503050406030204" pitchFamily="18" charset="0"/>
                            </a:rPr>
                          </m:ctrlPr>
                        </m:dPr>
                        <m:e>
                          <m:r>
                            <m:rPr>
                              <m:sty m:val="p"/>
                            </m:rPr>
                            <a:rPr lang="es-ES">
                              <a:solidFill>
                                <a:schemeClr val="bg1"/>
                              </a:solidFill>
                              <a:latin typeface="Cambria Math" panose="02040503050406030204" pitchFamily="18" charset="0"/>
                            </a:rPr>
                            <m:t>k</m:t>
                          </m:r>
                          <m:r>
                            <a:rPr lang="es-ES">
                              <a:solidFill>
                                <a:schemeClr val="bg1"/>
                              </a:solidFill>
                              <a:latin typeface="Cambria Math" panose="02040503050406030204" pitchFamily="18" charset="0"/>
                            </a:rPr>
                            <m:t>∗</m:t>
                          </m:r>
                          <m:r>
                            <m:rPr>
                              <m:sty m:val="p"/>
                            </m:rPr>
                            <a:rPr lang="es-ES">
                              <a:solidFill>
                                <a:schemeClr val="bg1"/>
                              </a:solidFill>
                              <a:latin typeface="Cambria Math" panose="02040503050406030204" pitchFamily="18" charset="0"/>
                            </a:rPr>
                            <m:t>x</m:t>
                          </m:r>
                        </m:e>
                      </m:d>
                      <m:r>
                        <a:rPr lang="es-ES">
                          <a:solidFill>
                            <a:schemeClr val="bg1"/>
                          </a:solidFill>
                          <a:latin typeface="Cambria Math" panose="02040503050406030204" pitchFamily="18" charset="0"/>
                        </a:rPr>
                        <m:t>∗</m:t>
                      </m:r>
                      <m:func>
                        <m:funcPr>
                          <m:ctrlPr>
                            <a:rPr lang="es-ES" i="1">
                              <a:solidFill>
                                <a:schemeClr val="bg1"/>
                              </a:solidFill>
                              <a:latin typeface="Cambria Math" panose="02040503050406030204" pitchFamily="18" charset="0"/>
                            </a:rPr>
                          </m:ctrlPr>
                        </m:funcPr>
                        <m:fName>
                          <m:r>
                            <m:rPr>
                              <m:sty m:val="p"/>
                            </m:rPr>
                            <a:rPr lang="es-ES">
                              <a:solidFill>
                                <a:schemeClr val="bg1"/>
                              </a:solidFill>
                              <a:latin typeface="Cambria Math" panose="02040503050406030204" pitchFamily="18" charset="0"/>
                            </a:rPr>
                            <m:t>cos</m:t>
                          </m:r>
                        </m:fName>
                        <m:e>
                          <m:d>
                            <m:dPr>
                              <m:ctrlPr>
                                <a:rPr lang="es-ES" i="1">
                                  <a:solidFill>
                                    <a:schemeClr val="bg1"/>
                                  </a:solidFill>
                                  <a:latin typeface="Cambria Math" panose="02040503050406030204" pitchFamily="18" charset="0"/>
                                </a:rPr>
                              </m:ctrlPr>
                            </m:dPr>
                            <m:e>
                              <m:r>
                                <m:rPr>
                                  <m:sty m:val="p"/>
                                </m:rPr>
                                <a:rPr lang="es-ES">
                                  <a:solidFill>
                                    <a:schemeClr val="bg1"/>
                                  </a:solidFill>
                                  <a:latin typeface="Cambria Math" panose="02040503050406030204" pitchFamily="18" charset="0"/>
                                </a:rPr>
                                <m:t>w</m:t>
                              </m:r>
                              <m:r>
                                <a:rPr lang="es-ES">
                                  <a:solidFill>
                                    <a:schemeClr val="bg1"/>
                                  </a:solidFill>
                                  <a:latin typeface="Cambria Math" panose="02040503050406030204" pitchFamily="18" charset="0"/>
                                </a:rPr>
                                <m:t>∗</m:t>
                              </m:r>
                              <m:r>
                                <m:rPr>
                                  <m:sty m:val="p"/>
                                </m:rPr>
                                <a:rPr lang="es-ES">
                                  <a:solidFill>
                                    <a:schemeClr val="bg1"/>
                                  </a:solidFill>
                                  <a:latin typeface="Cambria Math" panose="02040503050406030204" pitchFamily="18" charset="0"/>
                                </a:rPr>
                                <m:t>t</m:t>
                              </m:r>
                            </m:e>
                          </m:d>
                        </m:e>
                      </m:func>
                    </m:oMath>
                  </m:oMathPara>
                </a14:m>
                <a:endParaRPr lang="es-ES" dirty="0"/>
              </a:p>
            </p:txBody>
          </p:sp>
        </mc:Choice>
        <mc:Fallback xmlns="">
          <p:sp>
            <p:nvSpPr>
              <p:cNvPr id="11" name="Rectángulo 10">
                <a:extLst>
                  <a:ext uri="{FF2B5EF4-FFF2-40B4-BE49-F238E27FC236}">
                    <a16:creationId xmlns:a16="http://schemas.microsoft.com/office/drawing/2014/main" id="{7FB30852-2747-47DD-8A5B-7F6C5CDE0B6C}"/>
                  </a:ext>
                </a:extLst>
              </p:cNvPr>
              <p:cNvSpPr>
                <a:spLocks noRot="1" noChangeAspect="1" noMove="1" noResize="1" noEditPoints="1" noAdjustHandles="1" noChangeArrowheads="1" noChangeShapeType="1" noTextEdit="1"/>
              </p:cNvSpPr>
              <p:nvPr/>
            </p:nvSpPr>
            <p:spPr>
              <a:xfrm>
                <a:off x="235171" y="3262284"/>
                <a:ext cx="4572000" cy="369332"/>
              </a:xfrm>
              <a:prstGeom prst="rect">
                <a:avLst/>
              </a:prstGeom>
              <a:blipFill>
                <a:blip r:embed="rId6"/>
                <a:stretch>
                  <a:fillRect b="-6557"/>
                </a:stretch>
              </a:blipFill>
            </p:spPr>
            <p:txBody>
              <a:bodyPr/>
              <a:lstStyle/>
              <a:p>
                <a:r>
                  <a:rPr lang="es-ES">
                    <a:noFill/>
                  </a:rPr>
                  <a:t> </a:t>
                </a:r>
              </a:p>
            </p:txBody>
          </p:sp>
        </mc:Fallback>
      </mc:AlternateContent>
      <p:sp>
        <p:nvSpPr>
          <p:cNvPr id="13" name="Rectángulo 12">
            <a:extLst>
              <a:ext uri="{FF2B5EF4-FFF2-40B4-BE49-F238E27FC236}">
                <a16:creationId xmlns:a16="http://schemas.microsoft.com/office/drawing/2014/main" id="{6F171797-A0FE-4785-80F8-7BB0B6B9F98D}"/>
              </a:ext>
            </a:extLst>
          </p:cNvPr>
          <p:cNvSpPr/>
          <p:nvPr/>
        </p:nvSpPr>
        <p:spPr>
          <a:xfrm>
            <a:off x="168537" y="2957036"/>
            <a:ext cx="5262979" cy="369332"/>
          </a:xfrm>
          <a:prstGeom prst="rect">
            <a:avLst/>
          </a:prstGeom>
        </p:spPr>
        <p:txBody>
          <a:bodyPr wrap="none">
            <a:spAutoFit/>
          </a:bodyPr>
          <a:lstStyle/>
          <a:p>
            <a:r>
              <a:rPr lang="es-ES" dirty="0">
                <a:solidFill>
                  <a:prstClr val="white"/>
                </a:solidFill>
                <a:latin typeface="Arial" panose="020B0604020202020204" pitchFamily="34" charset="0"/>
                <a:cs typeface="Arial" panose="020B0604020202020204" pitchFamily="34" charset="0"/>
              </a:rPr>
              <a:t>La ecuación de la onda estacionaria genérica es: </a:t>
            </a:r>
          </a:p>
        </p:txBody>
      </p:sp>
      <mc:AlternateContent xmlns:mc="http://schemas.openxmlformats.org/markup-compatibility/2006" xmlns:a14="http://schemas.microsoft.com/office/drawing/2010/main">
        <mc:Choice Requires="a14">
          <p:sp>
            <p:nvSpPr>
              <p:cNvPr id="21" name="Rectángulo 20">
                <a:extLst>
                  <a:ext uri="{FF2B5EF4-FFF2-40B4-BE49-F238E27FC236}">
                    <a16:creationId xmlns:a16="http://schemas.microsoft.com/office/drawing/2014/main" id="{F619FCBE-B69F-4B8E-B5A9-AB4180CB81A4}"/>
                  </a:ext>
                </a:extLst>
              </p:cNvPr>
              <p:cNvSpPr/>
              <p:nvPr/>
            </p:nvSpPr>
            <p:spPr>
              <a:xfrm>
                <a:off x="152400" y="3833336"/>
                <a:ext cx="406072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sz="2000">
                          <a:solidFill>
                            <a:prstClr val="white"/>
                          </a:solidFill>
                          <a:latin typeface="Cambria Math" panose="02040503050406030204" pitchFamily="18" charset="0"/>
                          <a:cs typeface="Arial" panose="020B0604020202020204" pitchFamily="34" charset="0"/>
                        </a:rPr>
                        <m:t>De</m:t>
                      </m:r>
                      <m:r>
                        <a:rPr lang="es-ES" sz="2000">
                          <a:solidFill>
                            <a:prstClr val="white"/>
                          </a:solidFill>
                          <a:latin typeface="Cambria Math" panose="02040503050406030204" pitchFamily="18" charset="0"/>
                          <a:cs typeface="Arial" panose="020B0604020202020204" pitchFamily="34" charset="0"/>
                        </a:rPr>
                        <m:t> </m:t>
                      </m:r>
                      <m:r>
                        <m:rPr>
                          <m:sty m:val="p"/>
                        </m:rPr>
                        <a:rPr lang="es-ES" sz="2000">
                          <a:solidFill>
                            <a:prstClr val="white"/>
                          </a:solidFill>
                          <a:latin typeface="Cambria Math" panose="02040503050406030204" pitchFamily="18" charset="0"/>
                          <a:cs typeface="Arial" panose="020B0604020202020204" pitchFamily="34" charset="0"/>
                        </a:rPr>
                        <m:t>acuerdo</m:t>
                      </m:r>
                      <m:r>
                        <a:rPr lang="es-ES" sz="2000">
                          <a:solidFill>
                            <a:prstClr val="white"/>
                          </a:solidFill>
                          <a:latin typeface="Cambria Math" panose="02040503050406030204" pitchFamily="18" charset="0"/>
                          <a:cs typeface="Arial" panose="020B0604020202020204" pitchFamily="34" charset="0"/>
                        </a:rPr>
                        <m:t> </m:t>
                      </m:r>
                      <m:r>
                        <m:rPr>
                          <m:sty m:val="p"/>
                        </m:rPr>
                        <a:rPr lang="es-ES" sz="2000">
                          <a:solidFill>
                            <a:prstClr val="white"/>
                          </a:solidFill>
                          <a:latin typeface="Cambria Math" panose="02040503050406030204" pitchFamily="18" charset="0"/>
                          <a:cs typeface="Arial" panose="020B0604020202020204" pitchFamily="34" charset="0"/>
                        </a:rPr>
                        <m:t>al</m:t>
                      </m:r>
                      <m:r>
                        <a:rPr lang="es-ES" sz="2000">
                          <a:solidFill>
                            <a:prstClr val="white"/>
                          </a:solidFill>
                          <a:latin typeface="Cambria Math" panose="02040503050406030204" pitchFamily="18" charset="0"/>
                          <a:cs typeface="Arial" panose="020B0604020202020204" pitchFamily="34" charset="0"/>
                        </a:rPr>
                        <m:t> </m:t>
                      </m:r>
                      <m:r>
                        <m:rPr>
                          <m:sty m:val="p"/>
                        </m:rPr>
                        <a:rPr lang="es-ES" sz="2000">
                          <a:solidFill>
                            <a:prstClr val="white"/>
                          </a:solidFill>
                          <a:latin typeface="Cambria Math" panose="02040503050406030204" pitchFamily="18" charset="0"/>
                          <a:cs typeface="Arial" panose="020B0604020202020204" pitchFamily="34" charset="0"/>
                        </a:rPr>
                        <m:t>enunciado</m:t>
                      </m:r>
                      <m:r>
                        <a:rPr lang="es-ES" sz="2000">
                          <a:solidFill>
                            <a:prstClr val="white"/>
                          </a:solidFill>
                          <a:latin typeface="Cambria Math" panose="02040503050406030204" pitchFamily="18" charset="0"/>
                          <a:cs typeface="Arial" panose="020B0604020202020204" pitchFamily="34" charset="0"/>
                        </a:rPr>
                        <m:t> </m:t>
                      </m:r>
                      <m:r>
                        <m:rPr>
                          <m:sty m:val="p"/>
                        </m:rPr>
                        <a:rPr lang="es-ES" sz="2000">
                          <a:solidFill>
                            <a:prstClr val="white"/>
                          </a:solidFill>
                          <a:latin typeface="Cambria Math" panose="02040503050406030204" pitchFamily="18" charset="0"/>
                          <a:cs typeface="Arial" panose="020B0604020202020204" pitchFamily="34" charset="0"/>
                        </a:rPr>
                        <m:t>tenemos</m:t>
                      </m:r>
                      <m:r>
                        <a:rPr lang="es-ES" sz="2000">
                          <a:solidFill>
                            <a:prstClr val="white"/>
                          </a:solidFill>
                          <a:latin typeface="Cambria Math" panose="02040503050406030204" pitchFamily="18" charset="0"/>
                          <a:cs typeface="Arial" panose="020B0604020202020204" pitchFamily="34" charset="0"/>
                        </a:rPr>
                        <m:t>: </m:t>
                      </m:r>
                    </m:oMath>
                  </m:oMathPara>
                </a14:m>
                <a:endParaRPr lang="es-ES" sz="2000" dirty="0">
                  <a:solidFill>
                    <a:prstClr val="white"/>
                  </a:solidFill>
                  <a:latin typeface="Arial" panose="020B0604020202020204" pitchFamily="34" charset="0"/>
                  <a:cs typeface="Arial" panose="020B0604020202020204" pitchFamily="34" charset="0"/>
                </a:endParaRPr>
              </a:p>
            </p:txBody>
          </p:sp>
        </mc:Choice>
        <mc:Fallback xmlns="">
          <p:sp>
            <p:nvSpPr>
              <p:cNvPr id="21" name="Rectángulo 20">
                <a:extLst>
                  <a:ext uri="{FF2B5EF4-FFF2-40B4-BE49-F238E27FC236}">
                    <a16:creationId xmlns:a16="http://schemas.microsoft.com/office/drawing/2014/main" id="{F619FCBE-B69F-4B8E-B5A9-AB4180CB81A4}"/>
                  </a:ext>
                </a:extLst>
              </p:cNvPr>
              <p:cNvSpPr>
                <a:spLocks noRot="1" noChangeAspect="1" noMove="1" noResize="1" noEditPoints="1" noAdjustHandles="1" noChangeArrowheads="1" noChangeShapeType="1" noTextEdit="1"/>
              </p:cNvSpPr>
              <p:nvPr/>
            </p:nvSpPr>
            <p:spPr>
              <a:xfrm>
                <a:off x="152400" y="3833336"/>
                <a:ext cx="4060727" cy="400110"/>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Rectángulo 21">
                <a:extLst>
                  <a:ext uri="{FF2B5EF4-FFF2-40B4-BE49-F238E27FC236}">
                    <a16:creationId xmlns:a16="http://schemas.microsoft.com/office/drawing/2014/main" id="{A332F423-7DBF-44AC-AF59-D5FFDCABA46B}"/>
                  </a:ext>
                </a:extLst>
              </p:cNvPr>
              <p:cNvSpPr/>
              <p:nvPr/>
            </p:nvSpPr>
            <p:spPr>
              <a:xfrm>
                <a:off x="148659" y="4780977"/>
                <a:ext cx="5917004"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sz="2000" smtClean="0">
                          <a:solidFill>
                            <a:prstClr val="white"/>
                          </a:solidFill>
                          <a:latin typeface="Cambria Math" panose="02040503050406030204" pitchFamily="18" charset="0"/>
                          <a:cs typeface="Arial" panose="020B0604020202020204" pitchFamily="34" charset="0"/>
                        </a:rPr>
                        <m:t>Gen</m:t>
                      </m:r>
                      <m:r>
                        <a:rPr lang="es-ES" sz="2000" smtClean="0">
                          <a:solidFill>
                            <a:prstClr val="white"/>
                          </a:solidFill>
                          <a:latin typeface="Cambria Math" panose="02040503050406030204" pitchFamily="18" charset="0"/>
                          <a:cs typeface="Arial" panose="020B0604020202020204" pitchFamily="34" charset="0"/>
                        </a:rPr>
                        <m:t>é</m:t>
                      </m:r>
                      <m:r>
                        <m:rPr>
                          <m:sty m:val="p"/>
                        </m:rPr>
                        <a:rPr lang="es-ES" sz="2000" smtClean="0">
                          <a:solidFill>
                            <a:prstClr val="white"/>
                          </a:solidFill>
                          <a:latin typeface="Cambria Math" panose="02040503050406030204" pitchFamily="18" charset="0"/>
                          <a:cs typeface="Arial" panose="020B0604020202020204" pitchFamily="34" charset="0"/>
                        </a:rPr>
                        <m:t>ricamente</m:t>
                      </m:r>
                      <m:r>
                        <a:rPr lang="es-ES" sz="2000" smtClean="0">
                          <a:solidFill>
                            <a:prstClr val="white"/>
                          </a:solidFill>
                          <a:latin typeface="Cambria Math" panose="02040503050406030204" pitchFamily="18" charset="0"/>
                          <a:cs typeface="Arial" panose="020B0604020202020204" pitchFamily="34" charset="0"/>
                        </a:rPr>
                        <m:t> </m:t>
                      </m:r>
                      <m:r>
                        <m:rPr>
                          <m:sty m:val="p"/>
                        </m:rPr>
                        <a:rPr lang="es-ES" sz="2000" smtClean="0">
                          <a:solidFill>
                            <a:prstClr val="white"/>
                          </a:solidFill>
                          <a:latin typeface="Cambria Math" panose="02040503050406030204" pitchFamily="18" charset="0"/>
                          <a:cs typeface="Arial" panose="020B0604020202020204" pitchFamily="34" charset="0"/>
                        </a:rPr>
                        <m:t>la</m:t>
                      </m:r>
                      <m:r>
                        <a:rPr lang="es-ES" sz="2000" smtClean="0">
                          <a:solidFill>
                            <a:prstClr val="white"/>
                          </a:solidFill>
                          <a:latin typeface="Cambria Math" panose="02040503050406030204" pitchFamily="18" charset="0"/>
                          <a:cs typeface="Arial" panose="020B0604020202020204" pitchFamily="34" charset="0"/>
                        </a:rPr>
                        <m:t> </m:t>
                      </m:r>
                      <m:r>
                        <m:rPr>
                          <m:sty m:val="p"/>
                        </m:rPr>
                        <a:rPr lang="es-ES" sz="2000" smtClean="0">
                          <a:solidFill>
                            <a:prstClr val="white"/>
                          </a:solidFill>
                          <a:latin typeface="Cambria Math" panose="02040503050406030204" pitchFamily="18" charset="0"/>
                          <a:cs typeface="Arial" panose="020B0604020202020204" pitchFamily="34" charset="0"/>
                        </a:rPr>
                        <m:t>ecuaci</m:t>
                      </m:r>
                      <m:r>
                        <a:rPr lang="es-ES" sz="2000" smtClean="0">
                          <a:solidFill>
                            <a:prstClr val="white"/>
                          </a:solidFill>
                          <a:latin typeface="Cambria Math" panose="02040503050406030204" pitchFamily="18" charset="0"/>
                          <a:cs typeface="Arial" panose="020B0604020202020204" pitchFamily="34" charset="0"/>
                        </a:rPr>
                        <m:t>ó</m:t>
                      </m:r>
                      <m:r>
                        <m:rPr>
                          <m:sty m:val="p"/>
                        </m:rPr>
                        <a:rPr lang="es-ES" sz="2000" smtClean="0">
                          <a:solidFill>
                            <a:prstClr val="white"/>
                          </a:solidFill>
                          <a:latin typeface="Cambria Math" panose="02040503050406030204" pitchFamily="18" charset="0"/>
                          <a:cs typeface="Arial" panose="020B0604020202020204" pitchFamily="34" charset="0"/>
                        </a:rPr>
                        <m:t>n</m:t>
                      </m:r>
                      <m:r>
                        <a:rPr lang="es-ES" sz="2000" smtClean="0">
                          <a:solidFill>
                            <a:prstClr val="white"/>
                          </a:solidFill>
                          <a:latin typeface="Cambria Math" panose="02040503050406030204" pitchFamily="18" charset="0"/>
                          <a:cs typeface="Arial" panose="020B0604020202020204" pitchFamily="34" charset="0"/>
                        </a:rPr>
                        <m:t> </m:t>
                      </m:r>
                      <m:r>
                        <m:rPr>
                          <m:sty m:val="p"/>
                        </m:rPr>
                        <a:rPr lang="es-ES" sz="2000" smtClean="0">
                          <a:solidFill>
                            <a:prstClr val="white"/>
                          </a:solidFill>
                          <a:latin typeface="Cambria Math" panose="02040503050406030204" pitchFamily="18" charset="0"/>
                          <a:cs typeface="Arial" panose="020B0604020202020204" pitchFamily="34" charset="0"/>
                        </a:rPr>
                        <m:t>de</m:t>
                      </m:r>
                      <m:r>
                        <a:rPr lang="es-ES" sz="2000" smtClean="0">
                          <a:solidFill>
                            <a:prstClr val="white"/>
                          </a:solidFill>
                          <a:latin typeface="Cambria Math" panose="02040503050406030204" pitchFamily="18" charset="0"/>
                          <a:cs typeface="Arial" panose="020B0604020202020204" pitchFamily="34" charset="0"/>
                        </a:rPr>
                        <m:t> </m:t>
                      </m:r>
                      <m:r>
                        <m:rPr>
                          <m:sty m:val="p"/>
                        </m:rPr>
                        <a:rPr lang="es-ES" sz="2000" smtClean="0">
                          <a:solidFill>
                            <a:prstClr val="white"/>
                          </a:solidFill>
                          <a:latin typeface="Cambria Math" panose="02040503050406030204" pitchFamily="18" charset="0"/>
                          <a:cs typeface="Arial" panose="020B0604020202020204" pitchFamily="34" charset="0"/>
                        </a:rPr>
                        <m:t>las</m:t>
                      </m:r>
                      <m:r>
                        <a:rPr lang="es-ES" sz="2000" smtClean="0">
                          <a:solidFill>
                            <a:prstClr val="white"/>
                          </a:solidFill>
                          <a:latin typeface="Cambria Math" panose="02040503050406030204" pitchFamily="18" charset="0"/>
                          <a:cs typeface="Arial" panose="020B0604020202020204" pitchFamily="34" charset="0"/>
                        </a:rPr>
                        <m:t> </m:t>
                      </m:r>
                      <m:r>
                        <m:rPr>
                          <m:sty m:val="p"/>
                        </m:rPr>
                        <a:rPr lang="es-ES" sz="2000" smtClean="0">
                          <a:solidFill>
                            <a:prstClr val="white"/>
                          </a:solidFill>
                          <a:latin typeface="Cambria Math" panose="02040503050406030204" pitchFamily="18" charset="0"/>
                          <a:cs typeface="Arial" panose="020B0604020202020204" pitchFamily="34" charset="0"/>
                        </a:rPr>
                        <m:t>ondas</m:t>
                      </m:r>
                      <m:r>
                        <a:rPr lang="es-ES" sz="2000" smtClean="0">
                          <a:solidFill>
                            <a:prstClr val="white"/>
                          </a:solidFill>
                          <a:latin typeface="Cambria Math" panose="02040503050406030204" pitchFamily="18" charset="0"/>
                          <a:cs typeface="Arial" panose="020B0604020202020204" pitchFamily="34" charset="0"/>
                        </a:rPr>
                        <m:t> </m:t>
                      </m:r>
                      <m:r>
                        <m:rPr>
                          <m:sty m:val="p"/>
                        </m:rPr>
                        <a:rPr lang="es-ES" sz="2000" smtClean="0">
                          <a:solidFill>
                            <a:prstClr val="white"/>
                          </a:solidFill>
                          <a:latin typeface="Cambria Math" panose="02040503050406030204" pitchFamily="18" charset="0"/>
                          <a:cs typeface="Arial" panose="020B0604020202020204" pitchFamily="34" charset="0"/>
                        </a:rPr>
                        <m:t>viajeras</m:t>
                      </m:r>
                      <m:r>
                        <a:rPr lang="es-ES" sz="2000" smtClean="0">
                          <a:solidFill>
                            <a:prstClr val="white"/>
                          </a:solidFill>
                          <a:latin typeface="Cambria Math" panose="02040503050406030204" pitchFamily="18" charset="0"/>
                          <a:cs typeface="Arial" panose="020B0604020202020204" pitchFamily="34" charset="0"/>
                        </a:rPr>
                        <m:t> </m:t>
                      </m:r>
                      <m:r>
                        <m:rPr>
                          <m:sty m:val="p"/>
                        </m:rPr>
                        <a:rPr lang="es-ES" sz="2000" smtClean="0">
                          <a:solidFill>
                            <a:prstClr val="white"/>
                          </a:solidFill>
                          <a:latin typeface="Cambria Math" panose="02040503050406030204" pitchFamily="18" charset="0"/>
                          <a:cs typeface="Arial" panose="020B0604020202020204" pitchFamily="34" charset="0"/>
                        </a:rPr>
                        <m:t>es</m:t>
                      </m:r>
                      <m:r>
                        <a:rPr lang="es-ES" sz="2000" b="0" i="0" smtClean="0">
                          <a:solidFill>
                            <a:prstClr val="white"/>
                          </a:solidFill>
                          <a:latin typeface="Cambria Math" panose="02040503050406030204" pitchFamily="18" charset="0"/>
                          <a:cs typeface="Arial" panose="020B0604020202020204" pitchFamily="34" charset="0"/>
                        </a:rPr>
                        <m:t>:</m:t>
                      </m:r>
                      <m:r>
                        <a:rPr lang="es-ES" sz="2000">
                          <a:solidFill>
                            <a:prstClr val="white"/>
                          </a:solidFill>
                          <a:latin typeface="Cambria Math" panose="02040503050406030204" pitchFamily="18" charset="0"/>
                          <a:cs typeface="Arial" panose="020B0604020202020204" pitchFamily="34" charset="0"/>
                        </a:rPr>
                        <m:t> </m:t>
                      </m:r>
                    </m:oMath>
                  </m:oMathPara>
                </a14:m>
                <a:endParaRPr lang="es-ES" sz="2000" dirty="0">
                  <a:solidFill>
                    <a:prstClr val="white"/>
                  </a:solidFill>
                  <a:latin typeface="Arial" panose="020B0604020202020204" pitchFamily="34" charset="0"/>
                  <a:cs typeface="Arial" panose="020B0604020202020204" pitchFamily="34" charset="0"/>
                </a:endParaRPr>
              </a:p>
            </p:txBody>
          </p:sp>
        </mc:Choice>
        <mc:Fallback xmlns="">
          <p:sp>
            <p:nvSpPr>
              <p:cNvPr id="22" name="Rectángulo 21">
                <a:extLst>
                  <a:ext uri="{FF2B5EF4-FFF2-40B4-BE49-F238E27FC236}">
                    <a16:creationId xmlns:a16="http://schemas.microsoft.com/office/drawing/2014/main" id="{A332F423-7DBF-44AC-AF59-D5FFDCABA46B}"/>
                  </a:ext>
                </a:extLst>
              </p:cNvPr>
              <p:cNvSpPr>
                <a:spLocks noRot="1" noChangeAspect="1" noMove="1" noResize="1" noEditPoints="1" noAdjustHandles="1" noChangeArrowheads="1" noChangeShapeType="1" noTextEdit="1"/>
              </p:cNvSpPr>
              <p:nvPr/>
            </p:nvSpPr>
            <p:spPr>
              <a:xfrm>
                <a:off x="148659" y="4780977"/>
                <a:ext cx="5917004" cy="400110"/>
              </a:xfrm>
              <a:prstGeom prst="rect">
                <a:avLst/>
              </a:prstGeom>
              <a:blipFill>
                <a:blip r:embed="rId8"/>
                <a:stretch>
                  <a:fillRect b="-1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Rectángulo 25">
                <a:extLst>
                  <a:ext uri="{FF2B5EF4-FFF2-40B4-BE49-F238E27FC236}">
                    <a16:creationId xmlns:a16="http://schemas.microsoft.com/office/drawing/2014/main" id="{6C12C3B1-7868-4992-8499-9EA7622A992B}"/>
                  </a:ext>
                </a:extLst>
              </p:cNvPr>
              <p:cNvSpPr/>
              <p:nvPr/>
            </p:nvSpPr>
            <p:spPr>
              <a:xfrm>
                <a:off x="152400" y="5848290"/>
                <a:ext cx="6005170"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sz="2000" i="0">
                          <a:solidFill>
                            <a:prstClr val="white"/>
                          </a:solidFill>
                          <a:latin typeface="Cambria Math" panose="02040503050406030204" pitchFamily="18" charset="0"/>
                          <a:cs typeface="Arial" panose="020B0604020202020204" pitchFamily="34" charset="0"/>
                        </a:rPr>
                        <m:t>Por</m:t>
                      </m:r>
                      <m:r>
                        <a:rPr lang="es-ES" sz="2000" i="0">
                          <a:solidFill>
                            <a:prstClr val="white"/>
                          </a:solidFill>
                          <a:latin typeface="Cambria Math" panose="02040503050406030204" pitchFamily="18" charset="0"/>
                          <a:cs typeface="Arial" panose="020B0604020202020204" pitchFamily="34" charset="0"/>
                        </a:rPr>
                        <m:t> </m:t>
                      </m:r>
                      <m:r>
                        <m:rPr>
                          <m:sty m:val="p"/>
                        </m:rPr>
                        <a:rPr lang="es-ES" sz="2000" i="0">
                          <a:solidFill>
                            <a:prstClr val="white"/>
                          </a:solidFill>
                          <a:latin typeface="Cambria Math" panose="02040503050406030204" pitchFamily="18" charset="0"/>
                          <a:cs typeface="Arial" panose="020B0604020202020204" pitchFamily="34" charset="0"/>
                        </a:rPr>
                        <m:t>lo</m:t>
                      </m:r>
                      <m:r>
                        <a:rPr lang="es-ES" sz="2000" i="0">
                          <a:solidFill>
                            <a:prstClr val="white"/>
                          </a:solidFill>
                          <a:latin typeface="Cambria Math" panose="02040503050406030204" pitchFamily="18" charset="0"/>
                          <a:cs typeface="Arial" panose="020B0604020202020204" pitchFamily="34" charset="0"/>
                        </a:rPr>
                        <m:t> </m:t>
                      </m:r>
                      <m:r>
                        <m:rPr>
                          <m:sty m:val="p"/>
                        </m:rPr>
                        <a:rPr lang="es-ES" sz="2000" i="0">
                          <a:solidFill>
                            <a:prstClr val="white"/>
                          </a:solidFill>
                          <a:latin typeface="Cambria Math" panose="02040503050406030204" pitchFamily="18" charset="0"/>
                          <a:cs typeface="Arial" panose="020B0604020202020204" pitchFamily="34" charset="0"/>
                        </a:rPr>
                        <m:t>tanto</m:t>
                      </m:r>
                      <m:r>
                        <a:rPr lang="es-ES" sz="2000" i="0">
                          <a:solidFill>
                            <a:prstClr val="white"/>
                          </a:solidFill>
                          <a:latin typeface="Cambria Math" panose="02040503050406030204" pitchFamily="18" charset="0"/>
                          <a:cs typeface="Arial" panose="020B0604020202020204" pitchFamily="34" charset="0"/>
                        </a:rPr>
                        <m:t> </m:t>
                      </m:r>
                      <m:r>
                        <m:rPr>
                          <m:sty m:val="p"/>
                        </m:rPr>
                        <a:rPr lang="es-ES" sz="2000" i="0">
                          <a:solidFill>
                            <a:prstClr val="white"/>
                          </a:solidFill>
                          <a:latin typeface="Cambria Math" panose="02040503050406030204" pitchFamily="18" charset="0"/>
                          <a:cs typeface="Arial" panose="020B0604020202020204" pitchFamily="34" charset="0"/>
                        </a:rPr>
                        <m:t>tendremos</m:t>
                      </m:r>
                      <m:r>
                        <a:rPr lang="es-ES" sz="2000" i="0">
                          <a:solidFill>
                            <a:prstClr val="white"/>
                          </a:solidFill>
                          <a:latin typeface="Cambria Math" panose="02040503050406030204" pitchFamily="18" charset="0"/>
                          <a:cs typeface="Arial" panose="020B0604020202020204" pitchFamily="34" charset="0"/>
                        </a:rPr>
                        <m:t> </m:t>
                      </m:r>
                      <m:r>
                        <m:rPr>
                          <m:sty m:val="p"/>
                        </m:rPr>
                        <a:rPr lang="es-ES" sz="2000" i="0">
                          <a:solidFill>
                            <a:prstClr val="white"/>
                          </a:solidFill>
                          <a:latin typeface="Cambria Math" panose="02040503050406030204" pitchFamily="18" charset="0"/>
                          <a:cs typeface="Arial" panose="020B0604020202020204" pitchFamily="34" charset="0"/>
                        </a:rPr>
                        <m:t>las</m:t>
                      </m:r>
                      <m:r>
                        <a:rPr lang="es-ES" sz="2000" i="0">
                          <a:solidFill>
                            <a:prstClr val="white"/>
                          </a:solidFill>
                          <a:latin typeface="Cambria Math" panose="02040503050406030204" pitchFamily="18" charset="0"/>
                          <a:cs typeface="Arial" panose="020B0604020202020204" pitchFamily="34" charset="0"/>
                        </a:rPr>
                        <m:t> </m:t>
                      </m:r>
                      <m:r>
                        <m:rPr>
                          <m:sty m:val="p"/>
                        </m:rPr>
                        <a:rPr lang="es-ES" sz="2000" i="0">
                          <a:solidFill>
                            <a:prstClr val="white"/>
                          </a:solidFill>
                          <a:latin typeface="Cambria Math" panose="02040503050406030204" pitchFamily="18" charset="0"/>
                          <a:cs typeface="Arial" panose="020B0604020202020204" pitchFamily="34" charset="0"/>
                        </a:rPr>
                        <m:t>siguientes</m:t>
                      </m:r>
                      <m:r>
                        <a:rPr lang="es-ES" sz="2000" i="0">
                          <a:solidFill>
                            <a:prstClr val="white"/>
                          </a:solidFill>
                          <a:latin typeface="Cambria Math" panose="02040503050406030204" pitchFamily="18" charset="0"/>
                          <a:cs typeface="Arial" panose="020B0604020202020204" pitchFamily="34" charset="0"/>
                        </a:rPr>
                        <m:t> </m:t>
                      </m:r>
                      <m:r>
                        <m:rPr>
                          <m:sty m:val="p"/>
                        </m:rPr>
                        <a:rPr lang="es-ES" sz="2000" i="0">
                          <a:solidFill>
                            <a:prstClr val="white"/>
                          </a:solidFill>
                          <a:latin typeface="Cambria Math" panose="02040503050406030204" pitchFamily="18" charset="0"/>
                          <a:cs typeface="Arial" panose="020B0604020202020204" pitchFamily="34" charset="0"/>
                        </a:rPr>
                        <m:t>ondas</m:t>
                      </m:r>
                      <m:r>
                        <a:rPr lang="es-ES" sz="2000" i="0">
                          <a:solidFill>
                            <a:prstClr val="white"/>
                          </a:solidFill>
                          <a:latin typeface="Cambria Math" panose="02040503050406030204" pitchFamily="18" charset="0"/>
                          <a:cs typeface="Arial" panose="020B0604020202020204" pitchFamily="34" charset="0"/>
                        </a:rPr>
                        <m:t> </m:t>
                      </m:r>
                      <m:r>
                        <m:rPr>
                          <m:sty m:val="p"/>
                        </m:rPr>
                        <a:rPr lang="es-ES" sz="2000" i="0">
                          <a:solidFill>
                            <a:prstClr val="white"/>
                          </a:solidFill>
                          <a:latin typeface="Cambria Math" panose="02040503050406030204" pitchFamily="18" charset="0"/>
                          <a:cs typeface="Arial" panose="020B0604020202020204" pitchFamily="34" charset="0"/>
                        </a:rPr>
                        <m:t>viajeras</m:t>
                      </m:r>
                      <m:r>
                        <a:rPr lang="es-ES" sz="2000" i="0">
                          <a:solidFill>
                            <a:prstClr val="white"/>
                          </a:solidFill>
                          <a:latin typeface="Cambria Math" panose="02040503050406030204" pitchFamily="18" charset="0"/>
                          <a:cs typeface="Arial" panose="020B0604020202020204" pitchFamily="34" charset="0"/>
                        </a:rPr>
                        <m:t>:</m:t>
                      </m:r>
                    </m:oMath>
                  </m:oMathPara>
                </a14:m>
                <a:endParaRPr lang="es-ES" sz="2000" dirty="0">
                  <a:solidFill>
                    <a:prstClr val="white"/>
                  </a:solidFill>
                  <a:latin typeface="Arial" panose="020B0604020202020204" pitchFamily="34" charset="0"/>
                  <a:cs typeface="Arial" panose="020B0604020202020204" pitchFamily="34" charset="0"/>
                </a:endParaRPr>
              </a:p>
            </p:txBody>
          </p:sp>
        </mc:Choice>
        <mc:Fallback xmlns="">
          <p:sp>
            <p:nvSpPr>
              <p:cNvPr id="26" name="Rectángulo 25">
                <a:extLst>
                  <a:ext uri="{FF2B5EF4-FFF2-40B4-BE49-F238E27FC236}">
                    <a16:creationId xmlns:a16="http://schemas.microsoft.com/office/drawing/2014/main" id="{6C12C3B1-7868-4992-8499-9EA7622A992B}"/>
                  </a:ext>
                </a:extLst>
              </p:cNvPr>
              <p:cNvSpPr>
                <a:spLocks noRot="1" noChangeAspect="1" noMove="1" noResize="1" noEditPoints="1" noAdjustHandles="1" noChangeArrowheads="1" noChangeShapeType="1" noTextEdit="1"/>
              </p:cNvSpPr>
              <p:nvPr/>
            </p:nvSpPr>
            <p:spPr>
              <a:xfrm>
                <a:off x="152400" y="5848290"/>
                <a:ext cx="6005170" cy="400110"/>
              </a:xfrm>
              <a:prstGeom prst="rect">
                <a:avLst/>
              </a:prstGeom>
              <a:blipFill>
                <a:blip r:embed="rId9"/>
                <a:stretch>
                  <a:fillRect b="-16667"/>
                </a:stretch>
              </a:blipFill>
            </p:spPr>
            <p:txBody>
              <a:bodyPr/>
              <a:lstStyle/>
              <a:p>
                <a:r>
                  <a:rPr lang="es-ES">
                    <a:noFill/>
                  </a:rPr>
                  <a:t> </a:t>
                </a:r>
              </a:p>
            </p:txBody>
          </p:sp>
        </mc:Fallback>
      </mc:AlternateContent>
    </p:spTree>
    <p:extLst>
      <p:ext uri="{BB962C8B-B14F-4D97-AF65-F5344CB8AC3E}">
        <p14:creationId xmlns:p14="http://schemas.microsoft.com/office/powerpoint/2010/main" val="152163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3" grpId="0"/>
      <p:bldP spid="21" grpId="0"/>
      <p:bldP spid="22"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UNIDAD 9 – ONDAS MECÁNICAS</a:t>
            </a:r>
            <a:endParaRPr lang="es-MX" dirty="0"/>
          </a:p>
        </p:txBody>
      </p:sp>
      <p:sp>
        <p:nvSpPr>
          <p:cNvPr id="3" name="Rectángulo 2"/>
          <p:cNvSpPr/>
          <p:nvPr/>
        </p:nvSpPr>
        <p:spPr>
          <a:xfrm>
            <a:off x="15240" y="1048158"/>
            <a:ext cx="4796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Calibri"/>
              </a:rPr>
              <a:t>9</a:t>
            </a:r>
            <a:r>
              <a:rPr kumimoji="0" lang="es-ES" sz="1800" b="1" i="0" u="none" strike="noStrike" kern="1200" cap="none" spc="0" normalizeH="0" baseline="0" noProof="0" dirty="0">
                <a:ln>
                  <a:noFill/>
                </a:ln>
                <a:solidFill>
                  <a:prstClr val="black"/>
                </a:solidFill>
                <a:effectLst/>
                <a:uLnTx/>
                <a:uFillTx/>
                <a:latin typeface="Calibri"/>
                <a:ea typeface="+mn-ea"/>
                <a:cs typeface="+mn-cs"/>
              </a:rPr>
              <a:t>.8</a:t>
            </a: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4" name="Picture 18">
            <a:extLst>
              <a:ext uri="{FF2B5EF4-FFF2-40B4-BE49-F238E27FC236}">
                <a16:creationId xmlns:a16="http://schemas.microsoft.com/office/drawing/2014/main" id="{FE7D93B3-00AF-4C2C-B2B1-401CD870C08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049" y="1828800"/>
            <a:ext cx="4316951" cy="1942347"/>
          </a:xfrm>
          <a:prstGeom prst="rect">
            <a:avLst/>
          </a:prstGeom>
          <a:noFill/>
        </p:spPr>
      </p:pic>
      <p:sp>
        <p:nvSpPr>
          <p:cNvPr id="4" name="Rectángulo 3">
            <a:extLst>
              <a:ext uri="{FF2B5EF4-FFF2-40B4-BE49-F238E27FC236}">
                <a16:creationId xmlns:a16="http://schemas.microsoft.com/office/drawing/2014/main" id="{35E692FA-E83B-4D48-B3EF-82C7A4F872EF}"/>
              </a:ext>
            </a:extLst>
          </p:cNvPr>
          <p:cNvSpPr/>
          <p:nvPr/>
        </p:nvSpPr>
        <p:spPr>
          <a:xfrm>
            <a:off x="5105400" y="1767350"/>
            <a:ext cx="3657600" cy="1200329"/>
          </a:xfrm>
          <a:prstGeom prst="rect">
            <a:avLst/>
          </a:prstGeom>
        </p:spPr>
        <p:txBody>
          <a:bodyPr wrap="square">
            <a:spAutoFit/>
          </a:bodyPr>
          <a:lstStyle/>
          <a:p>
            <a:pPr>
              <a:spcBef>
                <a:spcPts val="600"/>
              </a:spcBef>
            </a:pP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Los puntos con amplitud nula se denominan Nodos y estarán separados por media longitud de onda.</a:t>
            </a:r>
            <a:endParaRPr lang="es-ES" sz="3200" dirty="0">
              <a:solidFill>
                <a:schemeClr val="bg1"/>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Rectángulo 16">
                <a:extLst>
                  <a:ext uri="{FF2B5EF4-FFF2-40B4-BE49-F238E27FC236}">
                    <a16:creationId xmlns:a16="http://schemas.microsoft.com/office/drawing/2014/main" id="{B99E64F8-7AAE-485B-8539-0DAD829BD4E4}"/>
                  </a:ext>
                </a:extLst>
              </p:cNvPr>
              <p:cNvSpPr/>
              <p:nvPr/>
            </p:nvSpPr>
            <p:spPr>
              <a:xfrm>
                <a:off x="255048" y="3962400"/>
                <a:ext cx="8507951" cy="485518"/>
              </a:xfrm>
              <a:prstGeom prst="rect">
                <a:avLst/>
              </a:prstGeom>
            </p:spPr>
            <p:txBody>
              <a:bodyPr wrap="square">
                <a:spAutoFit/>
              </a:bodyPr>
              <a:lstStyle/>
              <a:p>
                <a:pPr>
                  <a:spcBef>
                    <a:spcPts val="600"/>
                  </a:spcBef>
                </a:pP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Como </a:t>
                </a:r>
                <a14:m>
                  <m:oMath xmlns:m="http://schemas.openxmlformats.org/officeDocument/2006/math">
                    <m:r>
                      <m:rPr>
                        <m:sty m:val="p"/>
                      </m:rPr>
                      <a:rPr lang="es-ES">
                        <a:solidFill>
                          <a:schemeClr val="bg1"/>
                        </a:solidFill>
                        <a:latin typeface="Cambria Math" panose="02040503050406030204" pitchFamily="18" charset="0"/>
                      </a:rPr>
                      <m:t>k</m:t>
                    </m:r>
                    <m:r>
                      <a:rPr lang="es-ES">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a:solidFill>
                              <a:schemeClr val="bg1"/>
                            </a:solidFill>
                            <a:latin typeface="Cambria Math" panose="02040503050406030204" pitchFamily="18" charset="0"/>
                          </a:rPr>
                          <m:t>2∗</m:t>
                        </m:r>
                        <m:r>
                          <m:rPr>
                            <m:sty m:val="p"/>
                          </m:rPr>
                          <a:rPr lang="es-ES">
                            <a:solidFill>
                              <a:schemeClr val="bg1"/>
                            </a:solidFill>
                            <a:latin typeface="Cambria Math" panose="02040503050406030204" pitchFamily="18" charset="0"/>
                          </a:rPr>
                          <m:t>π</m:t>
                        </m:r>
                      </m:num>
                      <m:den>
                        <m:r>
                          <m:rPr>
                            <m:sty m:val="p"/>
                          </m:rPr>
                          <a:rPr lang="el-GR" i="1">
                            <a:solidFill>
                              <a:schemeClr val="bg1"/>
                            </a:solidFill>
                            <a:latin typeface="Cambria Math" panose="02040503050406030204" pitchFamily="18" charset="0"/>
                            <a:ea typeface="Cambria Math" panose="02040503050406030204" pitchFamily="18" charset="0"/>
                          </a:rPr>
                          <m:t>λ</m:t>
                        </m:r>
                      </m:den>
                    </m:f>
                    <m:r>
                      <a:rPr lang="es-ES">
                        <a:solidFill>
                          <a:schemeClr val="bg1"/>
                        </a:solidFill>
                        <a:latin typeface="Cambria Math" panose="02040503050406030204" pitchFamily="18" charset="0"/>
                      </a:rPr>
                      <m:t>=500</m:t>
                    </m:r>
                  </m:oMath>
                </a14:m>
                <a:r>
                  <a:rPr lang="es-ES" dirty="0">
                    <a:solidFill>
                      <a:schemeClr val="bg1"/>
                    </a:solidFill>
                  </a:rPr>
                  <a:t>    y s</a:t>
                </a:r>
                <a:r>
                  <a:rPr lang="es-AR" dirty="0" err="1">
                    <a:solidFill>
                      <a:schemeClr val="bg1"/>
                    </a:solidFill>
                  </a:rPr>
                  <a:t>abiendo</a:t>
                </a:r>
                <a:r>
                  <a:rPr lang="es-AR" dirty="0">
                    <a:solidFill>
                      <a:schemeClr val="bg1"/>
                    </a:solidFill>
                  </a:rPr>
                  <a:t> que la distancia entre nodos es  </a:t>
                </a:r>
                <a14:m>
                  <m:oMath xmlns:m="http://schemas.openxmlformats.org/officeDocument/2006/math">
                    <m:r>
                      <a:rPr lang="es-AR">
                        <a:solidFill>
                          <a:schemeClr val="bg1"/>
                        </a:solidFill>
                        <a:latin typeface="Cambria Math" panose="02040503050406030204" pitchFamily="18" charset="0"/>
                        <a:sym typeface="Symbol" panose="05050102010706020507" pitchFamily="18" charset="2"/>
                      </a:rPr>
                      <m:t></m:t>
                    </m:r>
                    <m:r>
                      <a:rPr lang="es-AR">
                        <a:solidFill>
                          <a:schemeClr val="bg1"/>
                        </a:solidFill>
                        <a:latin typeface="Cambria Math" panose="02040503050406030204" pitchFamily="18" charset="0"/>
                      </a:rPr>
                      <m:t>/2</m:t>
                    </m:r>
                  </m:oMath>
                </a14:m>
                <a:r>
                  <a:rPr lang="es-AR" dirty="0">
                    <a:solidFill>
                      <a:schemeClr val="bg1"/>
                    </a:solidFill>
                  </a:rPr>
                  <a:t> </a:t>
                </a:r>
                <a:endParaRPr lang="es-ES" dirty="0">
                  <a:solidFill>
                    <a:schemeClr val="bg1"/>
                  </a:solidFill>
                </a:endParaRPr>
              </a:p>
            </p:txBody>
          </p:sp>
        </mc:Choice>
        <mc:Fallback xmlns="">
          <p:sp>
            <p:nvSpPr>
              <p:cNvPr id="17" name="Rectángulo 16">
                <a:extLst>
                  <a:ext uri="{FF2B5EF4-FFF2-40B4-BE49-F238E27FC236}">
                    <a16:creationId xmlns:a16="http://schemas.microsoft.com/office/drawing/2014/main" id="{B99E64F8-7AAE-485B-8539-0DAD829BD4E4}"/>
                  </a:ext>
                </a:extLst>
              </p:cNvPr>
              <p:cNvSpPr>
                <a:spLocks noRot="1" noChangeAspect="1" noMove="1" noResize="1" noEditPoints="1" noAdjustHandles="1" noChangeArrowheads="1" noChangeShapeType="1" noTextEdit="1"/>
              </p:cNvSpPr>
              <p:nvPr/>
            </p:nvSpPr>
            <p:spPr>
              <a:xfrm>
                <a:off x="255048" y="3962400"/>
                <a:ext cx="8507951" cy="485518"/>
              </a:xfrm>
              <a:prstGeom prst="rect">
                <a:avLst/>
              </a:prstGeom>
              <a:blipFill>
                <a:blip r:embed="rId3"/>
                <a:stretch>
                  <a:fillRect l="-645" b="-75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E7F45760-9B8E-4FE3-A935-D4360775CE8E}"/>
                  </a:ext>
                </a:extLst>
              </p:cNvPr>
              <p:cNvSpPr/>
              <p:nvPr/>
            </p:nvSpPr>
            <p:spPr>
              <a:xfrm>
                <a:off x="216289" y="4674562"/>
                <a:ext cx="2659702" cy="6366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i="0" smtClean="0">
                          <a:solidFill>
                            <a:schemeClr val="bg1"/>
                          </a:solidFill>
                          <a:latin typeface="Cambria Math" panose="02040503050406030204" pitchFamily="18" charset="0"/>
                        </a:rPr>
                        <m:t>𝐃</m:t>
                      </m:r>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a:rPr lang="es-AR">
                              <a:solidFill>
                                <a:schemeClr val="bg1"/>
                              </a:solidFill>
                              <a:latin typeface="Cambria Math" panose="02040503050406030204" pitchFamily="18" charset="0"/>
                              <a:sym typeface="Symbol" panose="05050102010706020507" pitchFamily="18" charset="2"/>
                            </a:rPr>
                            <m:t></m:t>
                          </m:r>
                        </m:num>
                        <m:den>
                          <m:r>
                            <a:rPr lang="es-ES" b="0" i="0">
                              <a:solidFill>
                                <a:schemeClr val="bg1"/>
                              </a:solidFill>
                              <a:latin typeface="Cambria Math" panose="02040503050406030204" pitchFamily="18" charset="0"/>
                            </a:rPr>
                            <m:t>2</m:t>
                          </m:r>
                        </m:den>
                      </m:f>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a:rPr lang="es-ES" b="0" i="0">
                              <a:solidFill>
                                <a:schemeClr val="bg1"/>
                              </a:solidFill>
                              <a:latin typeface="Cambria Math" panose="02040503050406030204" pitchFamily="18" charset="0"/>
                            </a:rPr>
                            <m:t>2∗</m:t>
                          </m:r>
                          <m:r>
                            <m:rPr>
                              <m:sty m:val="p"/>
                            </m:rPr>
                            <a:rPr lang="es-ES" b="0" i="0">
                              <a:solidFill>
                                <a:schemeClr val="bg1"/>
                              </a:solidFill>
                              <a:latin typeface="Cambria Math" panose="02040503050406030204" pitchFamily="18" charset="0"/>
                            </a:rPr>
                            <m:t>π</m:t>
                          </m:r>
                        </m:num>
                        <m:den>
                          <m:r>
                            <a:rPr lang="es-ES" b="0" i="0">
                              <a:solidFill>
                                <a:schemeClr val="bg1"/>
                              </a:solidFill>
                              <a:latin typeface="Cambria Math" panose="02040503050406030204" pitchFamily="18" charset="0"/>
                            </a:rPr>
                            <m:t>2∗</m:t>
                          </m:r>
                          <m:r>
                            <m:rPr>
                              <m:sty m:val="p"/>
                            </m:rPr>
                            <a:rPr lang="es-ES" b="0" i="0">
                              <a:solidFill>
                                <a:schemeClr val="bg1"/>
                              </a:solidFill>
                              <a:latin typeface="Cambria Math" panose="02040503050406030204" pitchFamily="18" charset="0"/>
                            </a:rPr>
                            <m:t>k</m:t>
                          </m:r>
                        </m:den>
                      </m:f>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a:rPr lang="es-ES" b="1" i="0">
                              <a:solidFill>
                                <a:schemeClr val="bg1"/>
                              </a:solidFill>
                              <a:latin typeface="Cambria Math" panose="02040503050406030204" pitchFamily="18" charset="0"/>
                            </a:rPr>
                            <m:t>𝛑</m:t>
                          </m:r>
                        </m:num>
                        <m:den>
                          <m:r>
                            <a:rPr lang="es-ES" b="0" i="0">
                              <a:solidFill>
                                <a:schemeClr val="bg1"/>
                              </a:solidFill>
                              <a:latin typeface="Cambria Math" panose="02040503050406030204" pitchFamily="18" charset="0"/>
                            </a:rPr>
                            <m:t>500 </m:t>
                          </m:r>
                          <m:r>
                            <a:rPr lang="es-ES" b="1" i="0">
                              <a:solidFill>
                                <a:schemeClr val="bg1"/>
                              </a:solidFill>
                              <a:latin typeface="Cambria Math" panose="02040503050406030204" pitchFamily="18" charset="0"/>
                            </a:rPr>
                            <m:t>𝐦</m:t>
                          </m:r>
                        </m:den>
                      </m:f>
                    </m:oMath>
                  </m:oMathPara>
                </a14:m>
                <a:endParaRPr lang="es-ES" dirty="0">
                  <a:solidFill>
                    <a:schemeClr val="bg1"/>
                  </a:solidFill>
                </a:endParaRPr>
              </a:p>
            </p:txBody>
          </p:sp>
        </mc:Choice>
        <mc:Fallback xmlns="">
          <p:sp>
            <p:nvSpPr>
              <p:cNvPr id="12" name="Rectángulo 11">
                <a:extLst>
                  <a:ext uri="{FF2B5EF4-FFF2-40B4-BE49-F238E27FC236}">
                    <a16:creationId xmlns:a16="http://schemas.microsoft.com/office/drawing/2014/main" id="{E7F45760-9B8E-4FE3-A935-D4360775CE8E}"/>
                  </a:ext>
                </a:extLst>
              </p:cNvPr>
              <p:cNvSpPr>
                <a:spLocks noRot="1" noChangeAspect="1" noMove="1" noResize="1" noEditPoints="1" noAdjustHandles="1" noChangeArrowheads="1" noChangeShapeType="1" noTextEdit="1"/>
              </p:cNvSpPr>
              <p:nvPr/>
            </p:nvSpPr>
            <p:spPr>
              <a:xfrm>
                <a:off x="216289" y="4674562"/>
                <a:ext cx="2659702" cy="63664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8ED2EAB4-1310-41B3-AA53-2690692FCAA5}"/>
                  </a:ext>
                </a:extLst>
              </p:cNvPr>
              <p:cNvSpPr/>
              <p:nvPr/>
            </p:nvSpPr>
            <p:spPr>
              <a:xfrm>
                <a:off x="274926" y="5389400"/>
                <a:ext cx="6309360" cy="61837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s-ES" b="1" smtClean="0">
                          <a:solidFill>
                            <a:schemeClr val="bg1"/>
                          </a:solidFill>
                          <a:latin typeface="Cambria Math" panose="02040503050406030204" pitchFamily="18" charset="0"/>
                        </a:rPr>
                        <m:t>𝐯</m:t>
                      </m:r>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m:rPr>
                              <m:sty m:val="p"/>
                            </m:rPr>
                            <a:rPr lang="es-ES" b="0" i="0">
                              <a:solidFill>
                                <a:schemeClr val="bg1"/>
                              </a:solidFill>
                              <a:latin typeface="Cambria Math" panose="02040503050406030204" pitchFamily="18" charset="0"/>
                            </a:rPr>
                            <m:t>dy</m:t>
                          </m:r>
                        </m:num>
                        <m:den>
                          <m:r>
                            <m:rPr>
                              <m:sty m:val="p"/>
                            </m:rPr>
                            <a:rPr lang="es-ES" b="0" i="0">
                              <a:solidFill>
                                <a:schemeClr val="bg1"/>
                              </a:solidFill>
                              <a:latin typeface="Cambria Math" panose="02040503050406030204" pitchFamily="18" charset="0"/>
                            </a:rPr>
                            <m:t>dt</m:t>
                          </m:r>
                        </m:den>
                      </m:f>
                      <m:r>
                        <a:rPr lang="es-ES" b="0" i="0">
                          <a:solidFill>
                            <a:schemeClr val="bg1"/>
                          </a:solidFill>
                          <a:latin typeface="Cambria Math" panose="02040503050406030204" pitchFamily="18" charset="0"/>
                        </a:rPr>
                        <m:t>=−2∗</m:t>
                      </m:r>
                      <m:r>
                        <m:rPr>
                          <m:sty m:val="p"/>
                        </m:rPr>
                        <a:rPr lang="es-ES" b="0" i="0">
                          <a:solidFill>
                            <a:schemeClr val="bg1"/>
                          </a:solidFill>
                          <a:latin typeface="Cambria Math" panose="02040503050406030204" pitchFamily="18" charset="0"/>
                        </a:rPr>
                        <m:t>A</m:t>
                      </m:r>
                      <m:r>
                        <a:rPr lang="es-ES" b="0" i="0">
                          <a:solidFill>
                            <a:schemeClr val="bg1"/>
                          </a:solidFill>
                          <a:latin typeface="Cambria Math" panose="02040503050406030204" pitchFamily="18" charset="0"/>
                        </a:rPr>
                        <m:t>∗</m:t>
                      </m:r>
                      <m:r>
                        <a:rPr lang="es-ES" b="0" i="1">
                          <a:solidFill>
                            <a:schemeClr val="bg1"/>
                          </a:solidFill>
                          <a:latin typeface="Cambria Math" panose="02040503050406030204" pitchFamily="18" charset="0"/>
                        </a:rPr>
                        <m:t>𝜔</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sen</m:t>
                      </m:r>
                      <m:d>
                        <m:dPr>
                          <m:ctrlPr>
                            <a:rPr lang="es-ES" b="0" i="1">
                              <a:solidFill>
                                <a:schemeClr val="bg1"/>
                              </a:solidFill>
                              <a:latin typeface="Cambria Math" panose="02040503050406030204" pitchFamily="18" charset="0"/>
                            </a:rPr>
                          </m:ctrlPr>
                        </m:dPr>
                        <m:e>
                          <m:r>
                            <m:rPr>
                              <m:sty m:val="p"/>
                            </m:rPr>
                            <a:rPr lang="es-ES" b="0" i="0">
                              <a:solidFill>
                                <a:schemeClr val="bg1"/>
                              </a:solidFill>
                              <a:latin typeface="Cambria Math" panose="02040503050406030204" pitchFamily="18" charset="0"/>
                            </a:rPr>
                            <m:t>k</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x</m:t>
                          </m:r>
                        </m:e>
                      </m:d>
                      <m:r>
                        <a:rPr lang="es-ES" b="0" i="0">
                          <a:solidFill>
                            <a:schemeClr val="bg1"/>
                          </a:solidFill>
                          <a:latin typeface="Cambria Math" panose="02040503050406030204" pitchFamily="18" charset="0"/>
                        </a:rPr>
                        <m:t>∗</m:t>
                      </m:r>
                      <m:func>
                        <m:funcPr>
                          <m:ctrlPr>
                            <a:rPr lang="es-ES" b="0" i="1">
                              <a:solidFill>
                                <a:schemeClr val="bg1"/>
                              </a:solidFill>
                              <a:latin typeface="Cambria Math" panose="02040503050406030204" pitchFamily="18" charset="0"/>
                            </a:rPr>
                          </m:ctrlPr>
                        </m:funcPr>
                        <m:fName>
                          <m:r>
                            <m:rPr>
                              <m:sty m:val="p"/>
                            </m:rPr>
                            <a:rPr lang="es-ES" b="0" i="0">
                              <a:solidFill>
                                <a:schemeClr val="bg1"/>
                              </a:solidFill>
                              <a:latin typeface="Cambria Math" panose="02040503050406030204" pitchFamily="18" charset="0"/>
                            </a:rPr>
                            <m:t>Sen</m:t>
                          </m:r>
                        </m:fName>
                        <m:e>
                          <m:d>
                            <m:dPr>
                              <m:ctrlPr>
                                <a:rPr lang="es-ES" b="0" i="1">
                                  <a:solidFill>
                                    <a:schemeClr val="bg1"/>
                                  </a:solidFill>
                                  <a:latin typeface="Cambria Math" panose="02040503050406030204" pitchFamily="18" charset="0"/>
                                </a:rPr>
                              </m:ctrlPr>
                            </m:dPr>
                            <m:e>
                              <m:r>
                                <m:rPr>
                                  <m:sty m:val="p"/>
                                </m:rPr>
                                <a:rPr lang="es-ES" b="0" i="0">
                                  <a:solidFill>
                                    <a:schemeClr val="bg1"/>
                                  </a:solidFill>
                                  <a:latin typeface="Cambria Math" panose="02040503050406030204" pitchFamily="18" charset="0"/>
                                </a:rPr>
                                <m:t>ω</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t</m:t>
                              </m:r>
                            </m:e>
                          </m:d>
                        </m:e>
                      </m:func>
                      <m:r>
                        <a:rPr lang="es-ES" b="0" i="0">
                          <a:solidFill>
                            <a:schemeClr val="bg1"/>
                          </a:solidFill>
                          <a:latin typeface="Cambria Math" panose="02040503050406030204" pitchFamily="18" charset="0"/>
                        </a:rPr>
                        <m:t>=</m:t>
                      </m:r>
                    </m:oMath>
                  </m:oMathPara>
                </a14:m>
                <a:endParaRPr lang="es-ES" dirty="0">
                  <a:solidFill>
                    <a:schemeClr val="bg1"/>
                  </a:solidFill>
                </a:endParaRPr>
              </a:p>
            </p:txBody>
          </p:sp>
        </mc:Choice>
        <mc:Fallback xmlns="">
          <p:sp>
            <p:nvSpPr>
              <p:cNvPr id="15" name="Rectángulo 14">
                <a:extLst>
                  <a:ext uri="{FF2B5EF4-FFF2-40B4-BE49-F238E27FC236}">
                    <a16:creationId xmlns:a16="http://schemas.microsoft.com/office/drawing/2014/main" id="{8ED2EAB4-1310-41B3-AA53-2690692FCAA5}"/>
                  </a:ext>
                </a:extLst>
              </p:cNvPr>
              <p:cNvSpPr>
                <a:spLocks noRot="1" noChangeAspect="1" noMove="1" noResize="1" noEditPoints="1" noAdjustHandles="1" noChangeArrowheads="1" noChangeShapeType="1" noTextEdit="1"/>
              </p:cNvSpPr>
              <p:nvPr/>
            </p:nvSpPr>
            <p:spPr>
              <a:xfrm>
                <a:off x="274926" y="5389400"/>
                <a:ext cx="6309360" cy="618374"/>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Rectángulo 15">
                <a:extLst>
                  <a:ext uri="{FF2B5EF4-FFF2-40B4-BE49-F238E27FC236}">
                    <a16:creationId xmlns:a16="http://schemas.microsoft.com/office/drawing/2014/main" id="{E0658BE9-9731-43D8-96B4-ABDB630408D5}"/>
                  </a:ext>
                </a:extLst>
              </p:cNvPr>
              <p:cNvSpPr/>
              <p:nvPr/>
            </p:nvSpPr>
            <p:spPr>
              <a:xfrm>
                <a:off x="274926" y="6007774"/>
                <a:ext cx="8869074" cy="71468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s-ES" b="1" smtClean="0">
                          <a:solidFill>
                            <a:schemeClr val="bg1"/>
                          </a:solidFill>
                          <a:latin typeface="Cambria Math" panose="02040503050406030204" pitchFamily="18" charset="0"/>
                        </a:rPr>
                        <m:t>𝐕</m:t>
                      </m:r>
                      <m:d>
                        <m:dPr>
                          <m:ctrlPr>
                            <a:rPr lang="es-ES" b="1" i="1">
                              <a:solidFill>
                                <a:schemeClr val="bg1"/>
                              </a:solidFill>
                              <a:latin typeface="Cambria Math" panose="02040503050406030204" pitchFamily="18" charset="0"/>
                            </a:rPr>
                          </m:ctrlPr>
                        </m:dPr>
                        <m:e>
                          <m:r>
                            <a:rPr lang="es-ES" b="0" i="0">
                              <a:solidFill>
                                <a:schemeClr val="bg1"/>
                              </a:solidFill>
                              <a:latin typeface="Cambria Math" panose="02040503050406030204" pitchFamily="18" charset="0"/>
                            </a:rPr>
                            <m:t>0,01</m:t>
                          </m:r>
                          <m:r>
                            <a:rPr lang="es-ES" b="1" i="0">
                              <a:solidFill>
                                <a:schemeClr val="bg1"/>
                              </a:solidFill>
                              <a:latin typeface="Cambria Math" panose="02040503050406030204" pitchFamily="18" charset="0"/>
                            </a:rPr>
                            <m:t>𝐦</m:t>
                          </m:r>
                          <m:r>
                            <a:rPr lang="es-ES" b="0" i="0">
                              <a:solidFill>
                                <a:schemeClr val="bg1"/>
                              </a:solidFill>
                              <a:latin typeface="Cambria Math" panose="02040503050406030204" pitchFamily="18" charset="0"/>
                            </a:rPr>
                            <m:t>;0,1</m:t>
                          </m:r>
                          <m:r>
                            <a:rPr lang="es-ES" b="1" i="0">
                              <a:solidFill>
                                <a:schemeClr val="bg1"/>
                              </a:solidFill>
                              <a:latin typeface="Cambria Math" panose="02040503050406030204" pitchFamily="18" charset="0"/>
                            </a:rPr>
                            <m:t>𝐬</m:t>
                          </m:r>
                        </m:e>
                      </m:d>
                      <m:r>
                        <a:rPr lang="es-ES" b="0" i="0">
                          <a:solidFill>
                            <a:schemeClr val="bg1"/>
                          </a:solidFill>
                          <a:latin typeface="Cambria Math" panose="02040503050406030204" pitchFamily="18" charset="0"/>
                        </a:rPr>
                        <m:t>=2∗0,10∗400</m:t>
                      </m:r>
                      <m:sSup>
                        <m:sSupPr>
                          <m:ctrlPr>
                            <a:rPr lang="es-ES" b="0" i="1">
                              <a:solidFill>
                                <a:schemeClr val="bg1"/>
                              </a:solidFill>
                              <a:latin typeface="Cambria Math" panose="02040503050406030204" pitchFamily="18" charset="0"/>
                            </a:rPr>
                          </m:ctrlPr>
                        </m:sSupPr>
                        <m:e>
                          <m:r>
                            <m:rPr>
                              <m:sty m:val="p"/>
                            </m:rPr>
                            <a:rPr lang="es-ES" b="0" i="0">
                              <a:solidFill>
                                <a:schemeClr val="bg1"/>
                              </a:solidFill>
                              <a:latin typeface="Cambria Math" panose="02040503050406030204" pitchFamily="18" charset="0"/>
                            </a:rPr>
                            <m:t>s</m:t>
                          </m:r>
                        </m:e>
                        <m:sup>
                          <m:r>
                            <a:rPr lang="es-ES" b="0" i="0">
                              <a:solidFill>
                                <a:schemeClr val="bg1"/>
                              </a:solidFill>
                              <a:latin typeface="Cambria Math" panose="02040503050406030204" pitchFamily="18" charset="0"/>
                            </a:rPr>
                            <m:t>−1</m:t>
                          </m:r>
                        </m:sup>
                      </m:sSup>
                      <m:r>
                        <m:rPr>
                          <m:sty m:val="p"/>
                        </m:rPr>
                        <a:rPr lang="es-ES" b="0" i="0">
                          <a:solidFill>
                            <a:schemeClr val="bg1"/>
                          </a:solidFill>
                          <a:latin typeface="Cambria Math" panose="02040503050406030204" pitchFamily="18" charset="0"/>
                        </a:rPr>
                        <m:t>sen</m:t>
                      </m:r>
                      <m:d>
                        <m:dPr>
                          <m:ctrlPr>
                            <a:rPr lang="es-ES" b="0" i="1">
                              <a:solidFill>
                                <a:schemeClr val="bg1"/>
                              </a:solidFill>
                              <a:latin typeface="Cambria Math" panose="02040503050406030204" pitchFamily="18" charset="0"/>
                            </a:rPr>
                          </m:ctrlPr>
                        </m:dPr>
                        <m:e>
                          <m:r>
                            <a:rPr lang="es-ES" b="0" i="0">
                              <a:solidFill>
                                <a:schemeClr val="bg1"/>
                              </a:solidFill>
                              <a:latin typeface="Cambria Math" panose="02040503050406030204" pitchFamily="18" charset="0"/>
                            </a:rPr>
                            <m:t>500</m:t>
                          </m:r>
                          <m:f>
                            <m:fPr>
                              <m:ctrlPr>
                                <a:rPr lang="es-ES" b="0" i="1">
                                  <a:solidFill>
                                    <a:schemeClr val="bg1"/>
                                  </a:solidFill>
                                  <a:latin typeface="Cambria Math" panose="02040503050406030204" pitchFamily="18" charset="0"/>
                                </a:rPr>
                              </m:ctrlPr>
                            </m:fPr>
                            <m:num>
                              <m:r>
                                <a:rPr lang="es-ES" b="0" i="0">
                                  <a:solidFill>
                                    <a:schemeClr val="bg1"/>
                                  </a:solidFill>
                                  <a:latin typeface="Cambria Math" panose="02040503050406030204" pitchFamily="18" charset="0"/>
                                </a:rPr>
                                <m:t>1</m:t>
                              </m:r>
                            </m:num>
                            <m:den>
                              <m:r>
                                <m:rPr>
                                  <m:sty m:val="p"/>
                                </m:rPr>
                                <a:rPr lang="es-ES" b="0" i="0">
                                  <a:solidFill>
                                    <a:schemeClr val="bg1"/>
                                  </a:solidFill>
                                  <a:latin typeface="Cambria Math" panose="02040503050406030204" pitchFamily="18" charset="0"/>
                                </a:rPr>
                                <m:t>m</m:t>
                              </m:r>
                            </m:den>
                          </m:f>
                          <m:r>
                            <a:rPr lang="es-ES" b="0" i="0">
                              <a:solidFill>
                                <a:schemeClr val="bg1"/>
                              </a:solidFill>
                              <a:latin typeface="Cambria Math" panose="02040503050406030204" pitchFamily="18" charset="0"/>
                            </a:rPr>
                            <m:t>∗0,01</m:t>
                          </m:r>
                          <m:r>
                            <m:rPr>
                              <m:sty m:val="p"/>
                            </m:rPr>
                            <a:rPr lang="es-ES" b="0" i="0">
                              <a:solidFill>
                                <a:schemeClr val="bg1"/>
                              </a:solidFill>
                              <a:latin typeface="Cambria Math" panose="02040503050406030204" pitchFamily="18" charset="0"/>
                            </a:rPr>
                            <m:t>m</m:t>
                          </m:r>
                        </m:e>
                      </m:d>
                      <m:func>
                        <m:funcPr>
                          <m:ctrlPr>
                            <a:rPr lang="es-ES" b="0" i="1">
                              <a:solidFill>
                                <a:schemeClr val="bg1"/>
                              </a:solidFill>
                              <a:latin typeface="Cambria Math" panose="02040503050406030204" pitchFamily="18" charset="0"/>
                            </a:rPr>
                          </m:ctrlPr>
                        </m:funcPr>
                        <m:fName>
                          <m:r>
                            <m:rPr>
                              <m:sty m:val="p"/>
                            </m:rPr>
                            <a:rPr lang="es-ES" b="0" i="0">
                              <a:solidFill>
                                <a:schemeClr val="bg1"/>
                              </a:solidFill>
                              <a:latin typeface="Cambria Math" panose="02040503050406030204" pitchFamily="18" charset="0"/>
                            </a:rPr>
                            <m:t>Sen</m:t>
                          </m:r>
                        </m:fName>
                        <m:e>
                          <m:d>
                            <m:dPr>
                              <m:ctrlPr>
                                <a:rPr lang="es-ES" b="0" i="1">
                                  <a:solidFill>
                                    <a:schemeClr val="bg1"/>
                                  </a:solidFill>
                                  <a:latin typeface="Cambria Math" panose="02040503050406030204" pitchFamily="18" charset="0"/>
                                </a:rPr>
                              </m:ctrlPr>
                            </m:dPr>
                            <m:e>
                              <m:r>
                                <a:rPr lang="es-ES" b="0" i="0">
                                  <a:solidFill>
                                    <a:schemeClr val="bg1"/>
                                  </a:solidFill>
                                  <a:latin typeface="Cambria Math" panose="02040503050406030204" pitchFamily="18" charset="0"/>
                                </a:rPr>
                                <m:t>400</m:t>
                              </m:r>
                              <m:f>
                                <m:fPr>
                                  <m:ctrlPr>
                                    <a:rPr lang="es-ES" b="0" i="1">
                                      <a:solidFill>
                                        <a:schemeClr val="bg1"/>
                                      </a:solidFill>
                                      <a:latin typeface="Cambria Math" panose="02040503050406030204" pitchFamily="18" charset="0"/>
                                    </a:rPr>
                                  </m:ctrlPr>
                                </m:fPr>
                                <m:num>
                                  <m:r>
                                    <a:rPr lang="es-ES" b="0" i="0">
                                      <a:solidFill>
                                        <a:schemeClr val="bg1"/>
                                      </a:solidFill>
                                      <a:latin typeface="Cambria Math" panose="02040503050406030204" pitchFamily="18" charset="0"/>
                                    </a:rPr>
                                    <m:t>1</m:t>
                                  </m:r>
                                </m:num>
                                <m:den>
                                  <m:r>
                                    <m:rPr>
                                      <m:sty m:val="p"/>
                                    </m:rPr>
                                    <a:rPr lang="es-ES" b="0" i="0">
                                      <a:solidFill>
                                        <a:schemeClr val="bg1"/>
                                      </a:solidFill>
                                      <a:latin typeface="Cambria Math" panose="02040503050406030204" pitchFamily="18" charset="0"/>
                                    </a:rPr>
                                    <m:t>s</m:t>
                                  </m:r>
                                </m:den>
                              </m:f>
                              <m:r>
                                <a:rPr lang="es-ES" b="0" i="0">
                                  <a:solidFill>
                                    <a:schemeClr val="bg1"/>
                                  </a:solidFill>
                                  <a:latin typeface="Cambria Math" panose="02040503050406030204" pitchFamily="18" charset="0"/>
                                </a:rPr>
                                <m:t>∗0,1</m:t>
                              </m:r>
                              <m:r>
                                <m:rPr>
                                  <m:sty m:val="p"/>
                                </m:rPr>
                                <a:rPr lang="es-ES" b="0" i="0">
                                  <a:solidFill>
                                    <a:schemeClr val="bg1"/>
                                  </a:solidFill>
                                  <a:latin typeface="Cambria Math" panose="02040503050406030204" pitchFamily="18" charset="0"/>
                                </a:rPr>
                                <m:t>s</m:t>
                              </m:r>
                            </m:e>
                          </m:d>
                        </m:e>
                      </m:func>
                      <m:r>
                        <a:rPr lang="es-ES" b="0" i="0">
                          <a:solidFill>
                            <a:schemeClr val="bg1"/>
                          </a:solidFill>
                          <a:latin typeface="Cambria Math" panose="02040503050406030204" pitchFamily="18" charset="0"/>
                        </a:rPr>
                        <m:t>=15,64</m:t>
                      </m:r>
                      <m:f>
                        <m:fPr>
                          <m:ctrlPr>
                            <a:rPr lang="es-ES" b="0" i="1">
                              <a:solidFill>
                                <a:schemeClr val="bg1"/>
                              </a:solidFill>
                              <a:latin typeface="Cambria Math" panose="02040503050406030204" pitchFamily="18" charset="0"/>
                            </a:rPr>
                          </m:ctrlPr>
                        </m:fPr>
                        <m:num>
                          <m:r>
                            <a:rPr lang="es-ES" b="1" i="0">
                              <a:solidFill>
                                <a:schemeClr val="bg1"/>
                              </a:solidFill>
                              <a:latin typeface="Cambria Math" panose="02040503050406030204" pitchFamily="18" charset="0"/>
                            </a:rPr>
                            <m:t>𝐦</m:t>
                          </m:r>
                        </m:num>
                        <m:den>
                          <m:r>
                            <a:rPr lang="es-ES" b="1" i="0">
                              <a:solidFill>
                                <a:schemeClr val="bg1"/>
                              </a:solidFill>
                              <a:latin typeface="Cambria Math" panose="02040503050406030204" pitchFamily="18" charset="0"/>
                            </a:rPr>
                            <m:t>𝐬</m:t>
                          </m:r>
                        </m:den>
                      </m:f>
                      <m:r>
                        <a:rPr lang="es-ES" b="0" i="0">
                          <a:solidFill>
                            <a:schemeClr val="bg1"/>
                          </a:solidFill>
                          <a:latin typeface="Cambria Math" panose="02040503050406030204" pitchFamily="18" charset="0"/>
                        </a:rPr>
                        <m:t> </m:t>
                      </m:r>
                    </m:oMath>
                  </m:oMathPara>
                </a14:m>
                <a:endParaRPr lang="es-ES" dirty="0">
                  <a:solidFill>
                    <a:schemeClr val="bg1"/>
                  </a:solidFill>
                </a:endParaRPr>
              </a:p>
            </p:txBody>
          </p:sp>
        </mc:Choice>
        <mc:Fallback xmlns="">
          <p:sp>
            <p:nvSpPr>
              <p:cNvPr id="16" name="Rectángulo 15">
                <a:extLst>
                  <a:ext uri="{FF2B5EF4-FFF2-40B4-BE49-F238E27FC236}">
                    <a16:creationId xmlns:a16="http://schemas.microsoft.com/office/drawing/2014/main" id="{E0658BE9-9731-43D8-96B4-ABDB630408D5}"/>
                  </a:ext>
                </a:extLst>
              </p:cNvPr>
              <p:cNvSpPr>
                <a:spLocks noRot="1" noChangeAspect="1" noMove="1" noResize="1" noEditPoints="1" noAdjustHandles="1" noChangeArrowheads="1" noChangeShapeType="1" noTextEdit="1"/>
              </p:cNvSpPr>
              <p:nvPr/>
            </p:nvSpPr>
            <p:spPr>
              <a:xfrm>
                <a:off x="274926" y="6007774"/>
                <a:ext cx="8869074" cy="714683"/>
              </a:xfrm>
              <a:prstGeom prst="rect">
                <a:avLst/>
              </a:prstGeom>
              <a:blipFill>
                <a:blip r:embed="rId6"/>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0180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2"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Nodos y vientres</a:t>
            </a:r>
            <a:endParaRPr lang="es-ES"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s-AR" sz="2000" dirty="0"/>
              <a:t>La figura representa uno de los modos posibles de visualización de una cuerda con una onda estacionaria. </a:t>
            </a:r>
          </a:p>
          <a:p>
            <a:pPr algn="just"/>
            <a:endParaRPr lang="es-AR" sz="2000" dirty="0"/>
          </a:p>
          <a:p>
            <a:pPr algn="just"/>
            <a:endParaRPr lang="es-AR" sz="2000" dirty="0"/>
          </a:p>
          <a:p>
            <a:pPr algn="just"/>
            <a:endParaRPr lang="es-AR" sz="2000" dirty="0"/>
          </a:p>
          <a:p>
            <a:pPr algn="just"/>
            <a:endParaRPr lang="es-AR" sz="2000" dirty="0"/>
          </a:p>
          <a:p>
            <a:pPr algn="just"/>
            <a:endParaRPr lang="es-AR" sz="2000" dirty="0"/>
          </a:p>
          <a:p>
            <a:pPr algn="just"/>
            <a:endParaRPr lang="es-AR" sz="2000" dirty="0"/>
          </a:p>
          <a:p>
            <a:pPr lvl="1" algn="just"/>
            <a:r>
              <a:rPr lang="es-AR" sz="1600" dirty="0"/>
              <a:t>Posición de los Nodos: </a:t>
            </a:r>
            <a:r>
              <a:rPr lang="es-ES" sz="1600" dirty="0"/>
              <a:t>Los nodos consecutivos están separados por media longitud de onda y su posición será. </a:t>
            </a:r>
          </a:p>
          <a:p>
            <a:pPr lvl="1" algn="just"/>
            <a:endParaRPr lang="es-ES" sz="1600" dirty="0"/>
          </a:p>
          <a:p>
            <a:pPr lvl="1" algn="just"/>
            <a:endParaRPr lang="es-ES" sz="1600" dirty="0"/>
          </a:p>
          <a:p>
            <a:pPr lvl="1" algn="just"/>
            <a:r>
              <a:rPr lang="es-ES" sz="1600" dirty="0"/>
              <a:t>Posición de los Vientres: Los vientres consecutivos están separados por media longitud de onda y su posición será.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0"/>
            <a:ext cx="398145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CBD965EF-3712-4FE6-BCF2-48F139F25025}"/>
                  </a:ext>
                </a:extLst>
              </p:cNvPr>
              <p:cNvSpPr/>
              <p:nvPr/>
            </p:nvSpPr>
            <p:spPr>
              <a:xfrm>
                <a:off x="1219200" y="4952332"/>
                <a:ext cx="7073520" cy="61093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i="0" smtClean="0">
                          <a:latin typeface="Cambria Math"/>
                          <a:ea typeface="Cambria Math"/>
                        </a:rPr>
                        <m:t>X</m:t>
                      </m:r>
                      <m:r>
                        <a:rPr lang="es-ES" b="0" i="0" smtClean="0">
                          <a:latin typeface="Cambria Math" panose="02040503050406030204" pitchFamily="18" charset="0"/>
                          <a:ea typeface="Cambria Math"/>
                        </a:rPr>
                        <m:t>=</m:t>
                      </m:r>
                      <m:f>
                        <m:fPr>
                          <m:ctrlPr>
                            <a:rPr lang="es-ES" b="0" i="1" smtClean="0">
                              <a:latin typeface="Cambria Math" panose="02040503050406030204" pitchFamily="18" charset="0"/>
                              <a:ea typeface="Cambria Math"/>
                            </a:rPr>
                          </m:ctrlPr>
                        </m:fPr>
                        <m:num>
                          <m:r>
                            <a:rPr lang="es-ES" b="0" i="0" smtClean="0">
                              <a:latin typeface="Cambria Math" panose="02040503050406030204" pitchFamily="18" charset="0"/>
                              <a:ea typeface="Cambria Math"/>
                            </a:rPr>
                            <m:t>1</m:t>
                          </m:r>
                        </m:num>
                        <m:den>
                          <m:r>
                            <a:rPr lang="es-ES" b="0" i="0" smtClean="0">
                              <a:latin typeface="Cambria Math" panose="02040503050406030204" pitchFamily="18" charset="0"/>
                              <a:ea typeface="Cambria Math"/>
                            </a:rPr>
                            <m:t>2</m:t>
                          </m:r>
                        </m:den>
                      </m:f>
                      <m:r>
                        <a:rPr lang="es-ES" b="0" i="0" smtClean="0">
                          <a:latin typeface="Cambria Math" panose="02040503050406030204" pitchFamily="18" charset="0"/>
                          <a:ea typeface="Cambria Math"/>
                        </a:rPr>
                        <m:t>∗</m:t>
                      </m:r>
                      <m:r>
                        <m:rPr>
                          <m:sty m:val="p"/>
                        </m:rPr>
                        <a:rPr lang="es-ES" b="0" i="0" smtClean="0">
                          <a:latin typeface="Cambria Math" panose="02040503050406030204" pitchFamily="18" charset="0"/>
                          <a:ea typeface="Cambria Math"/>
                        </a:rPr>
                        <m:t>n</m:t>
                      </m:r>
                      <m:r>
                        <a:rPr lang="es-ES" b="0" i="0" smtClean="0">
                          <a:latin typeface="Cambria Math" panose="02040503050406030204" pitchFamily="18" charset="0"/>
                          <a:ea typeface="Cambria Math"/>
                        </a:rPr>
                        <m:t>∗</m:t>
                      </m:r>
                      <m:r>
                        <m:rPr>
                          <m:sty m:val="p"/>
                        </m:rPr>
                        <a:rPr lang="el-GR">
                          <a:latin typeface="Cambria Math" panose="02040503050406030204" pitchFamily="18" charset="0"/>
                          <a:ea typeface="Cambria Math"/>
                        </a:rPr>
                        <m:t>λ</m:t>
                      </m:r>
                      <m:r>
                        <m:rPr>
                          <m:nor/>
                        </m:rPr>
                        <a:rPr lang="es-ES" b="0" i="0" smtClean="0">
                          <a:latin typeface="Cambria Math" panose="02040503050406030204" pitchFamily="18" charset="0"/>
                          <a:ea typeface="Cambria Math"/>
                        </a:rPr>
                        <m:t>      </m:t>
                      </m:r>
                      <m:r>
                        <m:rPr>
                          <m:nor/>
                        </m:rPr>
                        <a:rPr lang="es-ES" dirty="0"/>
                        <m:t>siendo</m:t>
                      </m:r>
                      <m:r>
                        <m:rPr>
                          <m:nor/>
                        </m:rPr>
                        <a:rPr lang="es-ES" dirty="0"/>
                        <m:t> </m:t>
                      </m:r>
                      <m:r>
                        <m:rPr>
                          <m:nor/>
                        </m:rPr>
                        <a:rPr lang="es-ES" dirty="0"/>
                        <m:t>n</m:t>
                      </m:r>
                      <m:r>
                        <m:rPr>
                          <m:nor/>
                        </m:rPr>
                        <a:rPr lang="es-ES" dirty="0"/>
                        <m:t> </m:t>
                      </m:r>
                      <m:r>
                        <m:rPr>
                          <m:nor/>
                        </m:rPr>
                        <a:rPr lang="es-ES" dirty="0"/>
                        <m:t>un</m:t>
                      </m:r>
                      <m:r>
                        <m:rPr>
                          <m:nor/>
                        </m:rPr>
                        <a:rPr lang="es-ES" dirty="0"/>
                        <m:t> </m:t>
                      </m:r>
                      <m:r>
                        <m:rPr>
                          <m:nor/>
                        </m:rPr>
                        <a:rPr lang="es-ES" dirty="0"/>
                        <m:t>n</m:t>
                      </m:r>
                      <m:r>
                        <m:rPr>
                          <m:nor/>
                        </m:rPr>
                        <a:rPr lang="es-ES" dirty="0"/>
                        <m:t>ú</m:t>
                      </m:r>
                      <m:r>
                        <m:rPr>
                          <m:nor/>
                        </m:rPr>
                        <a:rPr lang="es-ES" dirty="0"/>
                        <m:t>mero</m:t>
                      </m:r>
                      <m:r>
                        <m:rPr>
                          <m:nor/>
                        </m:rPr>
                        <a:rPr lang="es-ES" dirty="0"/>
                        <m:t> </m:t>
                      </m:r>
                      <m:r>
                        <m:rPr>
                          <m:nor/>
                        </m:rPr>
                        <a:rPr lang="es-ES" dirty="0"/>
                        <m:t>natural</m:t>
                      </m:r>
                      <m:r>
                        <m:rPr>
                          <m:nor/>
                        </m:rPr>
                        <a:rPr lang="es-ES" dirty="0"/>
                        <m:t>.</m:t>
                      </m:r>
                    </m:oMath>
                  </m:oMathPara>
                </a14:m>
                <a:endParaRPr lang="es-ES" dirty="0"/>
              </a:p>
            </p:txBody>
          </p:sp>
        </mc:Choice>
        <mc:Fallback xmlns="">
          <p:sp>
            <p:nvSpPr>
              <p:cNvPr id="6" name="Rectángulo 5">
                <a:extLst>
                  <a:ext uri="{FF2B5EF4-FFF2-40B4-BE49-F238E27FC236}">
                    <a16:creationId xmlns:a16="http://schemas.microsoft.com/office/drawing/2014/main" id="{CBD965EF-3712-4FE6-BCF2-48F139F25025}"/>
                  </a:ext>
                </a:extLst>
              </p:cNvPr>
              <p:cNvSpPr>
                <a:spLocks noRot="1" noChangeAspect="1" noMove="1" noResize="1" noEditPoints="1" noAdjustHandles="1" noChangeArrowheads="1" noChangeShapeType="1" noTextEdit="1"/>
              </p:cNvSpPr>
              <p:nvPr/>
            </p:nvSpPr>
            <p:spPr>
              <a:xfrm>
                <a:off x="1219200" y="4952332"/>
                <a:ext cx="7073520" cy="610936"/>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BDBED10A-B868-43A0-8985-C9703E027BD4}"/>
                  </a:ext>
                </a:extLst>
              </p:cNvPr>
              <p:cNvSpPr/>
              <p:nvPr/>
            </p:nvSpPr>
            <p:spPr>
              <a:xfrm>
                <a:off x="1219200" y="6117552"/>
                <a:ext cx="7073520" cy="6181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i="0" smtClean="0">
                          <a:latin typeface="Cambria Math"/>
                          <a:ea typeface="Cambria Math"/>
                        </a:rPr>
                        <m:t>X</m:t>
                      </m:r>
                      <m:r>
                        <a:rPr lang="es-ES" b="0" i="0" smtClean="0">
                          <a:latin typeface="Cambria Math" panose="02040503050406030204" pitchFamily="18" charset="0"/>
                          <a:ea typeface="Cambria Math"/>
                        </a:rPr>
                        <m:t>=</m:t>
                      </m:r>
                      <m:f>
                        <m:fPr>
                          <m:ctrlPr>
                            <a:rPr lang="es-ES" b="0" i="1" smtClean="0">
                              <a:latin typeface="Cambria Math" panose="02040503050406030204" pitchFamily="18" charset="0"/>
                              <a:ea typeface="Cambria Math"/>
                            </a:rPr>
                          </m:ctrlPr>
                        </m:fPr>
                        <m:num>
                          <m:r>
                            <a:rPr lang="es-ES" b="0" i="0" smtClean="0">
                              <a:latin typeface="Cambria Math" panose="02040503050406030204" pitchFamily="18" charset="0"/>
                              <a:ea typeface="Cambria Math"/>
                            </a:rPr>
                            <m:t>(2∗</m:t>
                          </m:r>
                          <m:r>
                            <m:rPr>
                              <m:sty m:val="p"/>
                            </m:rPr>
                            <a:rPr lang="es-ES" b="0" i="0" smtClean="0">
                              <a:latin typeface="Cambria Math" panose="02040503050406030204" pitchFamily="18" charset="0"/>
                              <a:ea typeface="Cambria Math"/>
                            </a:rPr>
                            <m:t>n</m:t>
                          </m:r>
                          <m:r>
                            <a:rPr lang="es-ES" b="0" i="0" smtClean="0">
                              <a:latin typeface="Cambria Math" panose="02040503050406030204" pitchFamily="18" charset="0"/>
                              <a:ea typeface="Cambria Math"/>
                            </a:rPr>
                            <m:t>+1)</m:t>
                          </m:r>
                        </m:num>
                        <m:den>
                          <m:r>
                            <a:rPr lang="es-ES" b="0" i="0" smtClean="0">
                              <a:latin typeface="Cambria Math" panose="02040503050406030204" pitchFamily="18" charset="0"/>
                              <a:ea typeface="Cambria Math"/>
                            </a:rPr>
                            <m:t>4</m:t>
                          </m:r>
                        </m:den>
                      </m:f>
                      <m:r>
                        <a:rPr lang="es-ES" b="0" i="0" smtClean="0">
                          <a:latin typeface="Cambria Math" panose="02040503050406030204" pitchFamily="18" charset="0"/>
                          <a:ea typeface="Cambria Math"/>
                        </a:rPr>
                        <m:t>∗</m:t>
                      </m:r>
                      <m:r>
                        <m:rPr>
                          <m:sty m:val="p"/>
                        </m:rPr>
                        <a:rPr lang="el-GR">
                          <a:latin typeface="Cambria Math" panose="02040503050406030204" pitchFamily="18" charset="0"/>
                          <a:ea typeface="Cambria Math"/>
                        </a:rPr>
                        <m:t>λ</m:t>
                      </m:r>
                      <m:r>
                        <m:rPr>
                          <m:nor/>
                        </m:rPr>
                        <a:rPr lang="es-ES" b="0" i="0" smtClean="0">
                          <a:latin typeface="Cambria Math" panose="02040503050406030204" pitchFamily="18" charset="0"/>
                          <a:ea typeface="Cambria Math"/>
                        </a:rPr>
                        <m:t>      </m:t>
                      </m:r>
                      <m:r>
                        <m:rPr>
                          <m:nor/>
                        </m:rPr>
                        <a:rPr lang="es-ES" dirty="0"/>
                        <m:t>siendo</m:t>
                      </m:r>
                      <m:r>
                        <m:rPr>
                          <m:nor/>
                        </m:rPr>
                        <a:rPr lang="es-ES" dirty="0"/>
                        <m:t> </m:t>
                      </m:r>
                      <m:r>
                        <m:rPr>
                          <m:nor/>
                        </m:rPr>
                        <a:rPr lang="es-ES" dirty="0"/>
                        <m:t>n</m:t>
                      </m:r>
                      <m:r>
                        <m:rPr>
                          <m:nor/>
                        </m:rPr>
                        <a:rPr lang="es-ES" dirty="0"/>
                        <m:t> </m:t>
                      </m:r>
                      <m:r>
                        <m:rPr>
                          <m:nor/>
                        </m:rPr>
                        <a:rPr lang="es-ES" dirty="0"/>
                        <m:t>un</m:t>
                      </m:r>
                      <m:r>
                        <m:rPr>
                          <m:nor/>
                        </m:rPr>
                        <a:rPr lang="es-ES" dirty="0"/>
                        <m:t> </m:t>
                      </m:r>
                      <m:r>
                        <m:rPr>
                          <m:nor/>
                        </m:rPr>
                        <a:rPr lang="es-ES" dirty="0"/>
                        <m:t>n</m:t>
                      </m:r>
                      <m:r>
                        <m:rPr>
                          <m:nor/>
                        </m:rPr>
                        <a:rPr lang="es-ES" dirty="0"/>
                        <m:t>ú</m:t>
                      </m:r>
                      <m:r>
                        <m:rPr>
                          <m:nor/>
                        </m:rPr>
                        <a:rPr lang="es-ES" dirty="0"/>
                        <m:t>mero</m:t>
                      </m:r>
                      <m:r>
                        <m:rPr>
                          <m:nor/>
                        </m:rPr>
                        <a:rPr lang="es-ES" dirty="0"/>
                        <m:t> </m:t>
                      </m:r>
                      <m:r>
                        <m:rPr>
                          <m:nor/>
                        </m:rPr>
                        <a:rPr lang="es-ES" dirty="0"/>
                        <m:t>natural</m:t>
                      </m:r>
                      <m:r>
                        <m:rPr>
                          <m:nor/>
                        </m:rPr>
                        <a:rPr lang="es-ES" dirty="0"/>
                        <m:t>.</m:t>
                      </m:r>
                    </m:oMath>
                  </m:oMathPara>
                </a14:m>
                <a:endParaRPr lang="es-ES" dirty="0"/>
              </a:p>
            </p:txBody>
          </p:sp>
        </mc:Choice>
        <mc:Fallback xmlns="">
          <p:sp>
            <p:nvSpPr>
              <p:cNvPr id="9" name="Rectángulo 8">
                <a:extLst>
                  <a:ext uri="{FF2B5EF4-FFF2-40B4-BE49-F238E27FC236}">
                    <a16:creationId xmlns:a16="http://schemas.microsoft.com/office/drawing/2014/main" id="{BDBED10A-B868-43A0-8985-C9703E027BD4}"/>
                  </a:ext>
                </a:extLst>
              </p:cNvPr>
              <p:cNvSpPr>
                <a:spLocks noRot="1" noChangeAspect="1" noMove="1" noResize="1" noEditPoints="1" noAdjustHandles="1" noChangeArrowheads="1" noChangeShapeType="1" noTextEdit="1"/>
              </p:cNvSpPr>
              <p:nvPr/>
            </p:nvSpPr>
            <p:spPr>
              <a:xfrm>
                <a:off x="1219200" y="6117552"/>
                <a:ext cx="7073520" cy="618118"/>
              </a:xfrm>
              <a:prstGeom prst="rect">
                <a:avLst/>
              </a:prstGeom>
              <a:blipFill>
                <a:blip r:embed="rId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26095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UNIDAD 9 – ONDAS MECÁNICAS</a:t>
            </a:r>
            <a:endParaRPr lang="es-MX" dirty="0"/>
          </a:p>
        </p:txBody>
      </p:sp>
      <p:sp>
        <p:nvSpPr>
          <p:cNvPr id="3" name="Rectángulo 2"/>
          <p:cNvSpPr/>
          <p:nvPr/>
        </p:nvSpPr>
        <p:spPr>
          <a:xfrm>
            <a:off x="15240" y="1048158"/>
            <a:ext cx="4796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Calibri"/>
              </a:rPr>
              <a:t>9</a:t>
            </a:r>
            <a:r>
              <a:rPr kumimoji="0" lang="es-ES" sz="1800" b="1" i="0" u="none" strike="noStrike" kern="1200" cap="none" spc="0" normalizeH="0" baseline="0" noProof="0" dirty="0">
                <a:ln>
                  <a:noFill/>
                </a:ln>
                <a:solidFill>
                  <a:prstClr val="black"/>
                </a:solidFill>
                <a:effectLst/>
                <a:uLnTx/>
                <a:uFillTx/>
                <a:latin typeface="Calibri"/>
                <a:ea typeface="+mn-ea"/>
                <a:cs typeface="+mn-cs"/>
              </a:rPr>
              <a:t>.9</a:t>
            </a: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2">
            <a:extLst>
              <a:ext uri="{FF2B5EF4-FFF2-40B4-BE49-F238E27FC236}">
                <a16:creationId xmlns:a16="http://schemas.microsoft.com/office/drawing/2014/main" id="{373EDB68-3CEF-4A60-8F88-12298008C2B0}"/>
              </a:ext>
            </a:extLst>
          </p:cNvPr>
          <p:cNvSpPr>
            <a:spLocks noChangeArrowheads="1"/>
          </p:cNvSpPr>
          <p:nvPr/>
        </p:nvSpPr>
        <p:spPr bwMode="auto">
          <a:xfrm>
            <a:off x="203200" y="1630363"/>
            <a:ext cx="8788400" cy="1675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 pos="800100" algn="l"/>
              </a:tabLst>
            </a:pP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La onda estacionaria en una cuerda tiene una amplitud A = </a:t>
            </a:r>
            <a:r>
              <a:rPr kumimoji="0" lang="es-ES_tradnl"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0</a:t>
            </a: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kumimoji="0" lang="es-ES_tradnl"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25</a:t>
            </a: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cm, una ω = </a:t>
            </a:r>
            <a:r>
              <a:rPr kumimoji="0" lang="es-ES_tradnl"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942</a:t>
            </a: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s</a:t>
            </a:r>
            <a:r>
              <a:rPr kumimoji="0" lang="es-ES_tradnl" altLang="es-ES" sz="2000" b="0" i="0" u="none" strike="noStrike" cap="none" normalizeH="0" baseline="3000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kumimoji="0" lang="es-ES_tradnl" altLang="es-ES" sz="2000" b="1" i="1" u="none" strike="noStrike" cap="none" normalizeH="0" baseline="3000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1</a:t>
            </a: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y una k = </a:t>
            </a:r>
            <a:r>
              <a:rPr kumimoji="0" lang="es-ES_tradnl"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0</a:t>
            </a: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kumimoji="0" lang="es-ES_tradnl"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75</a:t>
            </a: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π m</a:t>
            </a:r>
            <a:r>
              <a:rPr kumimoji="0" lang="es-ES_tradnl" altLang="es-ES" sz="2000" b="0" i="0" u="none" strike="noStrike" cap="none" normalizeH="0" baseline="3000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a:t>
            </a:r>
            <a:r>
              <a:rPr kumimoji="0" lang="es-ES_tradnl" altLang="es-ES" sz="2000" b="1" i="1" u="none" strike="noStrike" cap="none" normalizeH="0" baseline="3000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1</a:t>
            </a: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Tomando como origen de un sistema de referencia (x = </a:t>
            </a:r>
            <a:r>
              <a:rPr kumimoji="0" lang="es-ES_tradnl"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0</a:t>
            </a: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al extremo izquierdo de la cuerda, determine las posiciones a) de los nodos b) de los vientres.[ </a:t>
            </a:r>
            <a:r>
              <a:rPr kumimoji="0" lang="pt-BR" altLang="es-ES" sz="2000" b="0" i="0" u="none" strike="noStrike" cap="none" normalizeH="0" baseline="0" dirty="0" err="1">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Rta</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a) </a:t>
            </a:r>
            <a:r>
              <a:rPr kumimoji="0" lang="pt-BR" altLang="es-ES" sz="2000" b="0" i="0" u="none" strike="noStrike" cap="none" normalizeH="0" baseline="0" dirty="0" err="1">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Posic</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de nodos = ½·</a:t>
            </a:r>
            <a:r>
              <a:rPr kumimoji="0" lang="es-ES_tradnl"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·n = </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33</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(m).n donde n = </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0</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2</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3</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b) </a:t>
            </a:r>
            <a:r>
              <a:rPr kumimoji="0" lang="pt-BR" altLang="es-ES" sz="2000" b="0" i="0" u="none" strike="noStrike" cap="none" normalizeH="0" baseline="0" dirty="0" err="1">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Posic</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de </a:t>
            </a:r>
            <a:r>
              <a:rPr kumimoji="0" lang="pt-BR" altLang="es-ES" sz="2000" b="0" i="0" u="none" strike="noStrike" cap="none" normalizeH="0" baseline="0" dirty="0" err="1">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vientres</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33</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(m)(n+</a:t>
            </a:r>
            <a:r>
              <a:rPr kumimoji="0" lang="pt-BR" altLang="es-ES" sz="2000" b="1" i="1" u="none" strike="noStrike" cap="none" normalizeH="0" baseline="3000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pt-BR" altLang="es-ES" sz="2000" b="1" i="1" u="none" strike="noStrike" cap="none" normalizeH="0" baseline="-3000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2</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donde n = </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0</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2</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kumimoji="0" lang="pt-BR" altLang="es-ES" sz="2000" b="1" i="1"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3</a:t>
            </a:r>
            <a:r>
              <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p>
        </p:txBody>
      </p:sp>
      <p:pic>
        <p:nvPicPr>
          <p:cNvPr id="16" name="Picture 17">
            <a:extLst>
              <a:ext uri="{FF2B5EF4-FFF2-40B4-BE49-F238E27FC236}">
                <a16:creationId xmlns:a16="http://schemas.microsoft.com/office/drawing/2014/main" id="{17CB37C6-7B47-406B-B0F3-D635284BD973}"/>
              </a:ext>
            </a:extLst>
          </p:cNvPr>
          <p:cNvPicPr/>
          <p:nvPr/>
        </p:nvPicPr>
        <p:blipFill rotWithShape="1">
          <a:blip r:embed="rId2" cstate="print">
            <a:extLst>
              <a:ext uri="{28A0092B-C50C-407E-A947-70E740481C1C}">
                <a14:useLocalDpi xmlns:a14="http://schemas.microsoft.com/office/drawing/2010/main" val="0"/>
              </a:ext>
            </a:extLst>
          </a:blip>
          <a:srcRect b="25676"/>
          <a:stretch/>
        </p:blipFill>
        <p:spPr bwMode="auto">
          <a:xfrm>
            <a:off x="304800" y="3682078"/>
            <a:ext cx="3890045" cy="2247984"/>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187D0A2E-7E1D-4F4B-BBE3-F63723DBDE3A}"/>
                  </a:ext>
                </a:extLst>
              </p:cNvPr>
              <p:cNvSpPr/>
              <p:nvPr/>
            </p:nvSpPr>
            <p:spPr>
              <a:xfrm>
                <a:off x="4381500" y="3643978"/>
                <a:ext cx="4572000" cy="1045094"/>
              </a:xfrm>
              <a:prstGeom prst="rect">
                <a:avLst/>
              </a:prstGeom>
            </p:spPr>
            <p:txBody>
              <a:bodyPr>
                <a:spAutoFit/>
              </a:bodyPr>
              <a:lstStyle/>
              <a:p>
                <a:pPr>
                  <a:spcBef>
                    <a:spcPts val="600"/>
                  </a:spcBef>
                </a:pP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Los nodos consecutivos están separados por media longitud de onda. Por lo tanto su posición puede ser: </a:t>
                </a:r>
                <a:r>
                  <a:rPr lang="es-AR" dirty="0">
                    <a:solidFill>
                      <a:schemeClr val="bg1"/>
                    </a:solidFill>
                  </a:rPr>
                  <a:t>L=</a:t>
                </a:r>
                <a14:m>
                  <m:oMath xmlns:m="http://schemas.openxmlformats.org/officeDocument/2006/math">
                    <m:f>
                      <m:fPr>
                        <m:ctrlPr>
                          <a:rPr lang="es-ES" i="1">
                            <a:solidFill>
                              <a:schemeClr val="bg1"/>
                            </a:solidFill>
                            <a:latin typeface="Cambria Math" panose="02040503050406030204" pitchFamily="18" charset="0"/>
                          </a:rPr>
                        </m:ctrlPr>
                      </m:fPr>
                      <m:num>
                        <m:r>
                          <a:rPr lang="es-AR">
                            <a:solidFill>
                              <a:schemeClr val="bg1"/>
                            </a:solidFill>
                            <a:latin typeface="Cambria Math" panose="02040503050406030204" pitchFamily="18" charset="0"/>
                          </a:rPr>
                          <m:t>1</m:t>
                        </m:r>
                      </m:num>
                      <m:den>
                        <m:r>
                          <a:rPr lang="es-AR">
                            <a:solidFill>
                              <a:schemeClr val="bg1"/>
                            </a:solidFill>
                            <a:latin typeface="Cambria Math" panose="02040503050406030204" pitchFamily="18" charset="0"/>
                          </a:rPr>
                          <m:t>2</m:t>
                        </m:r>
                      </m:den>
                    </m:f>
                    <m:r>
                      <a:rPr lang="es-AR" i="1">
                        <a:solidFill>
                          <a:schemeClr val="bg1"/>
                        </a:solidFill>
                        <a:latin typeface="Cambria Math" panose="02040503050406030204" pitchFamily="18" charset="0"/>
                      </a:rPr>
                      <m:t>∗</m:t>
                    </m:r>
                    <m:r>
                      <a:rPr lang="es-AR" i="1">
                        <a:solidFill>
                          <a:schemeClr val="bg1"/>
                        </a:solidFill>
                        <a:latin typeface="Cambria Math" panose="02040503050406030204" pitchFamily="18" charset="0"/>
                      </a:rPr>
                      <m:t>𝑛</m:t>
                    </m:r>
                    <m:r>
                      <a:rPr lang="es-AR" i="1">
                        <a:solidFill>
                          <a:schemeClr val="bg1"/>
                        </a:solidFill>
                        <a:latin typeface="Cambria Math" panose="02040503050406030204" pitchFamily="18" charset="0"/>
                      </a:rPr>
                      <m:t>∗</m:t>
                    </m:r>
                    <m:r>
                      <m:rPr>
                        <m:sty m:val="p"/>
                      </m:rPr>
                      <a:rPr lang="es-AR">
                        <a:solidFill>
                          <a:schemeClr val="bg1"/>
                        </a:solidFill>
                        <a:latin typeface="Cambria Math" panose="02040503050406030204" pitchFamily="18" charset="0"/>
                      </a:rPr>
                      <m:t>λ</m:t>
                    </m:r>
                  </m:oMath>
                </a14:m>
                <a:r>
                  <a:rPr lang="es-AR" dirty="0">
                    <a:solidFill>
                      <a:schemeClr val="bg1"/>
                    </a:solidFill>
                  </a:rPr>
                  <a:t> </a:t>
                </a:r>
                <a:endParaRPr lang="es-ES" sz="3200" dirty="0">
                  <a:solidFill>
                    <a:schemeClr val="bg1"/>
                  </a:solidFill>
                  <a:effectLst/>
                  <a:latin typeface="Times New Roman" panose="02020603050405020304" pitchFamily="18" charset="0"/>
                  <a:ea typeface="Times New Roman" panose="02020603050405020304" pitchFamily="18" charset="0"/>
                </a:endParaRPr>
              </a:p>
            </p:txBody>
          </p:sp>
        </mc:Choice>
        <mc:Fallback xmlns="">
          <p:sp>
            <p:nvSpPr>
              <p:cNvPr id="12" name="Rectángulo 11">
                <a:extLst>
                  <a:ext uri="{FF2B5EF4-FFF2-40B4-BE49-F238E27FC236}">
                    <a16:creationId xmlns:a16="http://schemas.microsoft.com/office/drawing/2014/main" id="{187D0A2E-7E1D-4F4B-BBE3-F63723DBDE3A}"/>
                  </a:ext>
                </a:extLst>
              </p:cNvPr>
              <p:cNvSpPr>
                <a:spLocks noRot="1" noChangeAspect="1" noMove="1" noResize="1" noEditPoints="1" noAdjustHandles="1" noChangeArrowheads="1" noChangeShapeType="1" noTextEdit="1"/>
              </p:cNvSpPr>
              <p:nvPr/>
            </p:nvSpPr>
            <p:spPr>
              <a:xfrm>
                <a:off x="4381500" y="3643978"/>
                <a:ext cx="4572000" cy="1045094"/>
              </a:xfrm>
              <a:prstGeom prst="rect">
                <a:avLst/>
              </a:prstGeom>
              <a:blipFill>
                <a:blip r:embed="rId3"/>
                <a:stretch>
                  <a:fillRect l="-1200" t="-4094" r="-400" b="-350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Rectángulo 13">
                <a:extLst>
                  <a:ext uri="{FF2B5EF4-FFF2-40B4-BE49-F238E27FC236}">
                    <a16:creationId xmlns:a16="http://schemas.microsoft.com/office/drawing/2014/main" id="{73795299-FF3A-4A81-B950-7848C8F3A1B3}"/>
                  </a:ext>
                </a:extLst>
              </p:cNvPr>
              <p:cNvSpPr/>
              <p:nvPr/>
            </p:nvSpPr>
            <p:spPr>
              <a:xfrm>
                <a:off x="4381500" y="4980950"/>
                <a:ext cx="4572000" cy="1045094"/>
              </a:xfrm>
              <a:prstGeom prst="rect">
                <a:avLst/>
              </a:prstGeom>
            </p:spPr>
            <p:txBody>
              <a:bodyPr>
                <a:spAutoFit/>
              </a:bodyPr>
              <a:lstStyle/>
              <a:p>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Los vientres consecutivos están separados por media longitud de onda. Por lo tanto su posición puede ser: </a:t>
                </a:r>
                <a:r>
                  <a:rPr lang="es-AR" dirty="0">
                    <a:solidFill>
                      <a:schemeClr val="bg1"/>
                    </a:solidFill>
                  </a:rPr>
                  <a:t>L=</a:t>
                </a:r>
                <a14:m>
                  <m:oMath xmlns:m="http://schemas.openxmlformats.org/officeDocument/2006/math">
                    <m:f>
                      <m:fPr>
                        <m:ctrlPr>
                          <a:rPr lang="es-ES" i="1">
                            <a:solidFill>
                              <a:schemeClr val="bg1"/>
                            </a:solidFill>
                            <a:latin typeface="Cambria Math" panose="02040503050406030204" pitchFamily="18" charset="0"/>
                          </a:rPr>
                        </m:ctrlPr>
                      </m:fPr>
                      <m:num>
                        <m:r>
                          <a:rPr lang="es-AR" i="1">
                            <a:solidFill>
                              <a:schemeClr val="bg1"/>
                            </a:solidFill>
                            <a:latin typeface="Cambria Math" panose="02040503050406030204" pitchFamily="18" charset="0"/>
                          </a:rPr>
                          <m:t>2∗</m:t>
                        </m:r>
                        <m:r>
                          <a:rPr lang="es-AR" i="1">
                            <a:solidFill>
                              <a:schemeClr val="bg1"/>
                            </a:solidFill>
                            <a:latin typeface="Cambria Math" panose="02040503050406030204" pitchFamily="18" charset="0"/>
                          </a:rPr>
                          <m:t>𝑛</m:t>
                        </m:r>
                        <m:r>
                          <a:rPr lang="es-AR" i="1">
                            <a:solidFill>
                              <a:schemeClr val="bg1"/>
                            </a:solidFill>
                            <a:latin typeface="Cambria Math" panose="02040503050406030204" pitchFamily="18" charset="0"/>
                          </a:rPr>
                          <m:t>+1</m:t>
                        </m:r>
                      </m:num>
                      <m:den>
                        <m:r>
                          <a:rPr lang="es-AR">
                            <a:solidFill>
                              <a:schemeClr val="bg1"/>
                            </a:solidFill>
                            <a:latin typeface="Cambria Math" panose="02040503050406030204" pitchFamily="18" charset="0"/>
                          </a:rPr>
                          <m:t>4</m:t>
                        </m:r>
                      </m:den>
                    </m:f>
                    <m:r>
                      <a:rPr lang="es-AR" i="1">
                        <a:solidFill>
                          <a:schemeClr val="bg1"/>
                        </a:solidFill>
                        <a:latin typeface="Cambria Math" panose="02040503050406030204" pitchFamily="18" charset="0"/>
                      </a:rPr>
                      <m:t>∗</m:t>
                    </m:r>
                    <m:r>
                      <m:rPr>
                        <m:sty m:val="p"/>
                      </m:rPr>
                      <a:rPr lang="es-AR">
                        <a:solidFill>
                          <a:schemeClr val="bg1"/>
                        </a:solidFill>
                        <a:latin typeface="Cambria Math" panose="02040503050406030204" pitchFamily="18" charset="0"/>
                      </a:rPr>
                      <m:t>λ</m:t>
                    </m:r>
                  </m:oMath>
                </a14:m>
                <a:endParaRPr lang="es-ES" dirty="0">
                  <a:solidFill>
                    <a:schemeClr val="bg1"/>
                  </a:solidFill>
                </a:endParaRPr>
              </a:p>
            </p:txBody>
          </p:sp>
        </mc:Choice>
        <mc:Fallback xmlns="">
          <p:sp>
            <p:nvSpPr>
              <p:cNvPr id="14" name="Rectángulo 13">
                <a:extLst>
                  <a:ext uri="{FF2B5EF4-FFF2-40B4-BE49-F238E27FC236}">
                    <a16:creationId xmlns:a16="http://schemas.microsoft.com/office/drawing/2014/main" id="{73795299-FF3A-4A81-B950-7848C8F3A1B3}"/>
                  </a:ext>
                </a:extLst>
              </p:cNvPr>
              <p:cNvSpPr>
                <a:spLocks noRot="1" noChangeAspect="1" noMove="1" noResize="1" noEditPoints="1" noAdjustHandles="1" noChangeArrowheads="1" noChangeShapeType="1" noTextEdit="1"/>
              </p:cNvSpPr>
              <p:nvPr/>
            </p:nvSpPr>
            <p:spPr>
              <a:xfrm>
                <a:off x="4381500" y="4980950"/>
                <a:ext cx="4572000" cy="1045094"/>
              </a:xfrm>
              <a:prstGeom prst="rect">
                <a:avLst/>
              </a:prstGeom>
              <a:blipFill>
                <a:blip r:embed="rId4"/>
                <a:stretch>
                  <a:fillRect l="-1200" t="-3488" b="-2907"/>
                </a:stretch>
              </a:blipFill>
            </p:spPr>
            <p:txBody>
              <a:bodyPr/>
              <a:lstStyle/>
              <a:p>
                <a:r>
                  <a:rPr lang="es-ES">
                    <a:noFill/>
                  </a:rPr>
                  <a:t> </a:t>
                </a:r>
              </a:p>
            </p:txBody>
          </p:sp>
        </mc:Fallback>
      </mc:AlternateContent>
    </p:spTree>
    <p:extLst>
      <p:ext uri="{BB962C8B-B14F-4D97-AF65-F5344CB8AC3E}">
        <p14:creationId xmlns:p14="http://schemas.microsoft.com/office/powerpoint/2010/main" val="342514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UNIDAD 9 – ONDAS MECÁNICAS</a:t>
            </a:r>
            <a:endParaRPr lang="es-MX" dirty="0"/>
          </a:p>
        </p:txBody>
      </p:sp>
      <p:sp>
        <p:nvSpPr>
          <p:cNvPr id="3" name="Rectángulo 2"/>
          <p:cNvSpPr/>
          <p:nvPr/>
        </p:nvSpPr>
        <p:spPr>
          <a:xfrm>
            <a:off x="15240" y="1048158"/>
            <a:ext cx="4796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Calibri"/>
              </a:rPr>
              <a:t>9</a:t>
            </a:r>
            <a:r>
              <a:rPr kumimoji="0" lang="es-ES" sz="1800" b="1" i="0" u="none" strike="noStrike" kern="1200" cap="none" spc="0" normalizeH="0" baseline="0" noProof="0" dirty="0">
                <a:ln>
                  <a:noFill/>
                </a:ln>
                <a:solidFill>
                  <a:prstClr val="black"/>
                </a:solidFill>
                <a:effectLst/>
                <a:uLnTx/>
                <a:uFillTx/>
                <a:latin typeface="Calibri"/>
                <a:ea typeface="+mn-ea"/>
                <a:cs typeface="+mn-cs"/>
              </a:rPr>
              <a:t>.9</a:t>
            </a: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619A0A0F-CB35-440A-BAFB-39564C32E54C}"/>
                  </a:ext>
                </a:extLst>
              </p:cNvPr>
              <p:cNvSpPr/>
              <p:nvPr/>
            </p:nvSpPr>
            <p:spPr>
              <a:xfrm>
                <a:off x="293149" y="1648987"/>
                <a:ext cx="2957989" cy="6420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smtClean="0">
                          <a:solidFill>
                            <a:schemeClr val="bg1"/>
                          </a:solidFill>
                          <a:latin typeface="Cambria Math" panose="02040503050406030204" pitchFamily="18" charset="0"/>
                        </a:rPr>
                        <m:t>λ</m:t>
                      </m:r>
                      <m:r>
                        <a:rPr lang="es-ES" i="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i="0">
                              <a:solidFill>
                                <a:schemeClr val="bg1"/>
                              </a:solidFill>
                              <a:latin typeface="Cambria Math" panose="02040503050406030204" pitchFamily="18" charset="0"/>
                            </a:rPr>
                            <m:t>2∗</m:t>
                          </m:r>
                          <m:r>
                            <m:rPr>
                              <m:sty m:val="p"/>
                            </m:rPr>
                            <a:rPr lang="es-ES" i="0">
                              <a:solidFill>
                                <a:schemeClr val="bg1"/>
                              </a:solidFill>
                              <a:latin typeface="Cambria Math" panose="02040503050406030204" pitchFamily="18" charset="0"/>
                            </a:rPr>
                            <m:t>π</m:t>
                          </m:r>
                        </m:num>
                        <m:den>
                          <m:r>
                            <a:rPr lang="es-ES" i="1">
                              <a:solidFill>
                                <a:schemeClr val="bg1"/>
                              </a:solidFill>
                              <a:latin typeface="Cambria Math" panose="02040503050406030204" pitchFamily="18" charset="0"/>
                            </a:rPr>
                            <m:t>𝑘</m:t>
                          </m:r>
                        </m:den>
                      </m:f>
                      <m:r>
                        <a:rPr lang="es-ES" i="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i="0">
                              <a:solidFill>
                                <a:schemeClr val="bg1"/>
                              </a:solidFill>
                              <a:latin typeface="Cambria Math" panose="02040503050406030204" pitchFamily="18" charset="0"/>
                            </a:rPr>
                            <m:t>2∗</m:t>
                          </m:r>
                          <m:r>
                            <m:rPr>
                              <m:sty m:val="p"/>
                            </m:rPr>
                            <a:rPr lang="es-ES" i="0">
                              <a:solidFill>
                                <a:schemeClr val="bg1"/>
                              </a:solidFill>
                              <a:latin typeface="Cambria Math" panose="02040503050406030204" pitchFamily="18" charset="0"/>
                            </a:rPr>
                            <m:t>π</m:t>
                          </m:r>
                        </m:num>
                        <m:den>
                          <m:r>
                            <a:rPr lang="es-ES" i="0">
                              <a:solidFill>
                                <a:schemeClr val="bg1"/>
                              </a:solidFill>
                              <a:latin typeface="Cambria Math" panose="02040503050406030204" pitchFamily="18" charset="0"/>
                            </a:rPr>
                            <m:t>0,75∗</m:t>
                          </m:r>
                          <m:r>
                            <a:rPr lang="es-ES" i="1">
                              <a:solidFill>
                                <a:schemeClr val="bg1"/>
                              </a:solidFill>
                              <a:latin typeface="Cambria Math" panose="02040503050406030204" pitchFamily="18" charset="0"/>
                            </a:rPr>
                            <m:t>𝜋</m:t>
                          </m:r>
                        </m:den>
                      </m:f>
                      <m:r>
                        <a:rPr lang="es-ES" i="0">
                          <a:solidFill>
                            <a:schemeClr val="bg1"/>
                          </a:solidFill>
                          <a:latin typeface="Cambria Math" panose="02040503050406030204" pitchFamily="18" charset="0"/>
                        </a:rPr>
                        <m:t>=2,66</m:t>
                      </m:r>
                    </m:oMath>
                  </m:oMathPara>
                </a14:m>
                <a:endParaRPr lang="es-ES" dirty="0">
                  <a:solidFill>
                    <a:schemeClr val="bg1"/>
                  </a:solidFill>
                </a:endParaRPr>
              </a:p>
            </p:txBody>
          </p:sp>
        </mc:Choice>
        <mc:Fallback xmlns="">
          <p:sp>
            <p:nvSpPr>
              <p:cNvPr id="4" name="Rectángulo 3">
                <a:extLst>
                  <a:ext uri="{FF2B5EF4-FFF2-40B4-BE49-F238E27FC236}">
                    <a16:creationId xmlns:a16="http://schemas.microsoft.com/office/drawing/2014/main" id="{619A0A0F-CB35-440A-BAFB-39564C32E54C}"/>
                  </a:ext>
                </a:extLst>
              </p:cNvPr>
              <p:cNvSpPr>
                <a:spLocks noRot="1" noChangeAspect="1" noMove="1" noResize="1" noEditPoints="1" noAdjustHandles="1" noChangeArrowheads="1" noChangeShapeType="1" noTextEdit="1"/>
              </p:cNvSpPr>
              <p:nvPr/>
            </p:nvSpPr>
            <p:spPr>
              <a:xfrm>
                <a:off x="293149" y="1648987"/>
                <a:ext cx="2957989" cy="642035"/>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D7D51364-0DD0-466B-82BB-F505E02EE39A}"/>
                  </a:ext>
                </a:extLst>
              </p:cNvPr>
              <p:cNvSpPr/>
              <p:nvPr/>
            </p:nvSpPr>
            <p:spPr>
              <a:xfrm>
                <a:off x="228600" y="2707185"/>
                <a:ext cx="8153400" cy="483466"/>
              </a:xfrm>
              <a:prstGeom prst="rect">
                <a:avLst/>
              </a:prstGeom>
            </p:spPr>
            <p:txBody>
              <a:bodyPr wrap="square">
                <a:spAutoFit/>
              </a:bodyPr>
              <a:lstStyle/>
              <a:p>
                <a:pPr>
                  <a:spcBef>
                    <a:spcPts val="600"/>
                  </a:spcBef>
                </a:pPr>
                <a:r>
                  <a:rPr lang="es-AR" b="1" dirty="0">
                    <a:solidFill>
                      <a:schemeClr val="bg1"/>
                    </a:solidFill>
                    <a:latin typeface="Cambria Math" panose="02040503050406030204" pitchFamily="18" charset="0"/>
                    <a:ea typeface="Times New Roman" panose="02020603050405020304" pitchFamily="18" charset="0"/>
                    <a:cs typeface="Arial" panose="020B0604020202020204" pitchFamily="34" charset="0"/>
                  </a:rPr>
                  <a:t>Nodos</a:t>
                </a: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  </a:t>
                </a:r>
                <a14:m>
                  <m:oMath xmlns:m="http://schemas.openxmlformats.org/officeDocument/2006/math">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𝐿</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den>
                    </m:f>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λ</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𝑛</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den>
                    </m:f>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2,66</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𝑛</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b="1" i="1">
                        <a:solidFill>
                          <a:schemeClr val="bg1"/>
                        </a:solidFill>
                        <a:latin typeface="Cambria Math" panose="02040503050406030204" pitchFamily="18" charset="0"/>
                        <a:ea typeface="Times New Roman" panose="02020603050405020304" pitchFamily="18" charset="0"/>
                        <a:cs typeface="Arial" panose="020B0604020202020204" pitchFamily="34" charset="0"/>
                      </a:rPr>
                      <m:t>𝟏</m:t>
                    </m:r>
                    <m:r>
                      <a:rPr lang="es-AR" b="1"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b="1" i="1">
                        <a:solidFill>
                          <a:schemeClr val="bg1"/>
                        </a:solidFill>
                        <a:latin typeface="Cambria Math" panose="02040503050406030204" pitchFamily="18" charset="0"/>
                        <a:ea typeface="Times New Roman" panose="02020603050405020304" pitchFamily="18" charset="0"/>
                        <a:cs typeface="Arial" panose="020B0604020202020204" pitchFamily="34" charset="0"/>
                      </a:rPr>
                      <m:t>𝟑𝟑</m:t>
                    </m:r>
                    <m:r>
                      <a:rPr lang="es-AR" b="1"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b="1" i="1">
                        <a:solidFill>
                          <a:schemeClr val="bg1"/>
                        </a:solidFill>
                        <a:latin typeface="Cambria Math" panose="02040503050406030204" pitchFamily="18" charset="0"/>
                        <a:ea typeface="Times New Roman" panose="02020603050405020304" pitchFamily="18" charset="0"/>
                        <a:cs typeface="Arial" panose="020B0604020202020204" pitchFamily="34" charset="0"/>
                      </a:rPr>
                      <m:t>𝒏</m:t>
                    </m:r>
                  </m:oMath>
                </a14:m>
                <a:r>
                  <a:rPr lang="es-AR" b="1" dirty="0">
                    <a:solidFill>
                      <a:schemeClr val="bg1"/>
                    </a:solidFill>
                    <a:latin typeface="Cambria Math" panose="02040503050406030204" pitchFamily="18" charset="0"/>
                    <a:ea typeface="Times New Roman" panose="02020603050405020304" pitchFamily="18" charset="0"/>
                    <a:cs typeface="Arial" panose="020B0604020202020204" pitchFamily="34" charset="0"/>
                  </a:rPr>
                  <a:t>       </a:t>
                </a: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donde n es un número natural</a:t>
                </a:r>
                <a:endParaRPr lang="es-ES" sz="3200" dirty="0">
                  <a:solidFill>
                    <a:schemeClr val="bg1"/>
                  </a:solidFill>
                  <a:effectLst/>
                  <a:latin typeface="Times New Roman" panose="02020603050405020304" pitchFamily="18" charset="0"/>
                  <a:ea typeface="Times New Roman" panose="02020603050405020304" pitchFamily="18" charset="0"/>
                </a:endParaRPr>
              </a:p>
            </p:txBody>
          </p:sp>
        </mc:Choice>
        <mc:Fallback xmlns="">
          <p:sp>
            <p:nvSpPr>
              <p:cNvPr id="5" name="Rectángulo 4">
                <a:extLst>
                  <a:ext uri="{FF2B5EF4-FFF2-40B4-BE49-F238E27FC236}">
                    <a16:creationId xmlns:a16="http://schemas.microsoft.com/office/drawing/2014/main" id="{D7D51364-0DD0-466B-82BB-F505E02EE39A}"/>
                  </a:ext>
                </a:extLst>
              </p:cNvPr>
              <p:cNvSpPr>
                <a:spLocks noRot="1" noChangeAspect="1" noMove="1" noResize="1" noEditPoints="1" noAdjustHandles="1" noChangeArrowheads="1" noChangeShapeType="1" noTextEdit="1"/>
              </p:cNvSpPr>
              <p:nvPr/>
            </p:nvSpPr>
            <p:spPr>
              <a:xfrm>
                <a:off x="228600" y="2707185"/>
                <a:ext cx="8153400" cy="483466"/>
              </a:xfrm>
              <a:prstGeom prst="rect">
                <a:avLst/>
              </a:prstGeom>
              <a:blipFill>
                <a:blip r:embed="rId3"/>
                <a:stretch>
                  <a:fillRect l="-673" b="-63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44C7AA93-7326-48DF-8461-E4671E6358C0}"/>
                  </a:ext>
                </a:extLst>
              </p:cNvPr>
              <p:cNvSpPr/>
              <p:nvPr/>
            </p:nvSpPr>
            <p:spPr>
              <a:xfrm>
                <a:off x="228600" y="3765383"/>
                <a:ext cx="8458200" cy="783869"/>
              </a:xfrm>
              <a:prstGeom prst="rect">
                <a:avLst/>
              </a:prstGeom>
            </p:spPr>
            <p:txBody>
              <a:bodyPr wrap="square">
                <a:spAutoFit/>
              </a:bodyPr>
              <a:lstStyle/>
              <a:p>
                <a:pPr>
                  <a:spcBef>
                    <a:spcPts val="600"/>
                  </a:spcBef>
                </a:pPr>
                <a:r>
                  <a:rPr lang="es-AR" b="1" dirty="0">
                    <a:solidFill>
                      <a:schemeClr val="bg1"/>
                    </a:solidFill>
                    <a:latin typeface="Cambria Math" panose="02040503050406030204" pitchFamily="18" charset="0"/>
                    <a:ea typeface="Times New Roman" panose="02020603050405020304" pitchFamily="18" charset="0"/>
                    <a:cs typeface="Arial" panose="020B0604020202020204" pitchFamily="34" charset="0"/>
                  </a:rPr>
                  <a:t>Vientres</a:t>
                </a: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  </a:t>
                </a:r>
                <a14:m>
                  <m:oMath xmlns:m="http://schemas.openxmlformats.org/officeDocument/2006/math">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𝐿</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𝑛</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4</m:t>
                        </m:r>
                      </m:den>
                    </m:f>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λ</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den>
                    </m:f>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λ</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d>
                      <m:d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d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n</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den>
                        </m:f>
                      </m:e>
                    </m:d>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den>
                    </m:f>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2,66</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d>
                      <m:d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d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n</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den>
                        </m:f>
                      </m:e>
                    </m:d>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1,33∗</m:t>
                    </m:r>
                    <m:d>
                      <m:d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d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n</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den>
                        </m:f>
                      </m:e>
                    </m:d>
                  </m:oMath>
                </a14:m>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          donde n es un número natural</a:t>
                </a:r>
                <a:endParaRPr lang="es-ES" sz="3200" dirty="0">
                  <a:solidFill>
                    <a:schemeClr val="bg1"/>
                  </a:solidFill>
                  <a:effectLst/>
                  <a:latin typeface="Times New Roman" panose="02020603050405020304" pitchFamily="18" charset="0"/>
                  <a:ea typeface="Times New Roman" panose="02020603050405020304" pitchFamily="18" charset="0"/>
                </a:endParaRPr>
              </a:p>
            </p:txBody>
          </p:sp>
        </mc:Choice>
        <mc:Fallback xmlns="">
          <p:sp>
            <p:nvSpPr>
              <p:cNvPr id="6" name="Rectángulo 5">
                <a:extLst>
                  <a:ext uri="{FF2B5EF4-FFF2-40B4-BE49-F238E27FC236}">
                    <a16:creationId xmlns:a16="http://schemas.microsoft.com/office/drawing/2014/main" id="{44C7AA93-7326-48DF-8461-E4671E6358C0}"/>
                  </a:ext>
                </a:extLst>
              </p:cNvPr>
              <p:cNvSpPr>
                <a:spLocks noRot="1" noChangeAspect="1" noMove="1" noResize="1" noEditPoints="1" noAdjustHandles="1" noChangeArrowheads="1" noChangeShapeType="1" noTextEdit="1"/>
              </p:cNvSpPr>
              <p:nvPr/>
            </p:nvSpPr>
            <p:spPr>
              <a:xfrm>
                <a:off x="228600" y="3765383"/>
                <a:ext cx="8458200" cy="783869"/>
              </a:xfrm>
              <a:prstGeom prst="rect">
                <a:avLst/>
              </a:prstGeom>
              <a:blipFill>
                <a:blip r:embed="rId4"/>
                <a:stretch>
                  <a:fillRect l="-649" b="-11719"/>
                </a:stretch>
              </a:blipFill>
            </p:spPr>
            <p:txBody>
              <a:bodyPr/>
              <a:lstStyle/>
              <a:p>
                <a:r>
                  <a:rPr lang="es-ES">
                    <a:noFill/>
                  </a:rPr>
                  <a:t> </a:t>
                </a:r>
              </a:p>
            </p:txBody>
          </p:sp>
        </mc:Fallback>
      </mc:AlternateContent>
    </p:spTree>
    <p:extLst>
      <p:ext uri="{BB962C8B-B14F-4D97-AF65-F5344CB8AC3E}">
        <p14:creationId xmlns:p14="http://schemas.microsoft.com/office/powerpoint/2010/main" val="116930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Energía</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a:bodyPr>
              <a:lstStyle/>
              <a:p>
                <a:pPr algn="just"/>
                <a:r>
                  <a:rPr lang="es-ES" sz="2000" dirty="0"/>
                  <a:t>Potencia: P</a:t>
                </a:r>
              </a:p>
              <a:p>
                <a:pPr marL="0" indent="0" algn="just">
                  <a:buNone/>
                </a:pPr>
                <a14:m>
                  <m:oMathPara xmlns:m="http://schemas.openxmlformats.org/officeDocument/2006/math">
                    <m:oMathParaPr>
                      <m:jc m:val="centerGroup"/>
                    </m:oMathParaPr>
                    <m:oMath xmlns:m="http://schemas.openxmlformats.org/officeDocument/2006/math">
                      <m:r>
                        <a:rPr lang="es-AR" sz="2000" b="0" i="1" smtClean="0">
                          <a:latin typeface="Cambria Math"/>
                          <a:ea typeface="Cambria Math"/>
                        </a:rPr>
                        <m:t>𝑃</m:t>
                      </m:r>
                      <m:r>
                        <a:rPr lang="es-AR" sz="2000" b="0" i="1" smtClean="0">
                          <a:latin typeface="Cambria Math"/>
                          <a:ea typeface="Cambria Math"/>
                        </a:rPr>
                        <m:t>=</m:t>
                      </m:r>
                      <m:rad>
                        <m:radPr>
                          <m:degHide m:val="on"/>
                          <m:ctrlPr>
                            <a:rPr lang="es-AR" sz="2000" b="0" i="1" smtClean="0">
                              <a:latin typeface="Cambria Math" panose="02040503050406030204" pitchFamily="18" charset="0"/>
                              <a:ea typeface="Cambria Math"/>
                            </a:rPr>
                          </m:ctrlPr>
                        </m:radPr>
                        <m:deg/>
                        <m:e>
                          <m:r>
                            <a:rPr lang="es-AR" sz="2000" b="0" i="1" smtClean="0">
                              <a:latin typeface="Cambria Math"/>
                              <a:ea typeface="Cambria Math"/>
                            </a:rPr>
                            <m:t>𝜇</m:t>
                          </m:r>
                          <m:r>
                            <a:rPr lang="es-AR" sz="2000" b="0" i="1" smtClean="0">
                              <a:latin typeface="Cambria Math"/>
                              <a:ea typeface="Cambria Math"/>
                            </a:rPr>
                            <m:t>∗</m:t>
                          </m:r>
                          <m:r>
                            <a:rPr lang="es-AR" sz="2000" b="0" i="1" smtClean="0">
                              <a:latin typeface="Cambria Math"/>
                              <a:ea typeface="Cambria Math"/>
                            </a:rPr>
                            <m:t>𝐹</m:t>
                          </m:r>
                        </m:e>
                      </m:rad>
                      <m:r>
                        <a:rPr lang="es-AR" sz="2000" b="0" i="1" smtClean="0">
                          <a:latin typeface="Cambria Math"/>
                          <a:ea typeface="Cambria Math"/>
                        </a:rPr>
                        <m:t>∗</m:t>
                      </m:r>
                      <m:sSup>
                        <m:sSupPr>
                          <m:ctrlPr>
                            <a:rPr lang="es-AR" sz="2000" b="0" i="1" smtClean="0">
                              <a:latin typeface="Cambria Math" panose="02040503050406030204" pitchFamily="18" charset="0"/>
                              <a:ea typeface="Cambria Math"/>
                            </a:rPr>
                          </m:ctrlPr>
                        </m:sSupPr>
                        <m:e>
                          <m:r>
                            <a:rPr lang="es-AR" sz="2000" b="0" i="1" smtClean="0">
                              <a:latin typeface="Cambria Math"/>
                              <a:ea typeface="Cambria Math"/>
                            </a:rPr>
                            <m:t>𝜔</m:t>
                          </m:r>
                        </m:e>
                        <m:sup>
                          <m:r>
                            <a:rPr lang="es-AR" sz="2000" b="0" i="1" smtClean="0">
                              <a:latin typeface="Cambria Math"/>
                              <a:ea typeface="Cambria Math"/>
                            </a:rPr>
                            <m:t>2</m:t>
                          </m:r>
                        </m:sup>
                      </m:sSup>
                      <m:r>
                        <a:rPr lang="es-AR" sz="2000" b="0" i="1" smtClean="0">
                          <a:latin typeface="Cambria Math"/>
                          <a:ea typeface="Cambria Math"/>
                        </a:rPr>
                        <m:t>∗</m:t>
                      </m:r>
                      <m:sSup>
                        <m:sSupPr>
                          <m:ctrlPr>
                            <a:rPr lang="es-AR" sz="2000" i="1">
                              <a:latin typeface="Cambria Math" panose="02040503050406030204" pitchFamily="18" charset="0"/>
                              <a:ea typeface="Cambria Math"/>
                            </a:rPr>
                          </m:ctrlPr>
                        </m:sSupPr>
                        <m:e>
                          <m:r>
                            <a:rPr lang="es-AR" sz="2000" b="0" i="1" smtClean="0">
                              <a:latin typeface="Cambria Math"/>
                              <a:ea typeface="Cambria Math"/>
                            </a:rPr>
                            <m:t>𝐴</m:t>
                          </m:r>
                        </m:e>
                        <m:sup>
                          <m:r>
                            <a:rPr lang="es-AR" sz="2000" i="1">
                              <a:latin typeface="Cambria Math"/>
                              <a:ea typeface="Cambria Math"/>
                            </a:rPr>
                            <m:t>2</m:t>
                          </m:r>
                        </m:sup>
                      </m:sSup>
                      <m:r>
                        <a:rPr lang="es-AR" sz="2000" b="0" i="1" smtClean="0">
                          <a:latin typeface="Cambria Math"/>
                          <a:ea typeface="Cambria Math"/>
                        </a:rPr>
                        <m:t>∗</m:t>
                      </m:r>
                      <m:sSup>
                        <m:sSupPr>
                          <m:ctrlPr>
                            <a:rPr lang="es-AR" sz="2000" b="0" i="1" smtClean="0">
                              <a:latin typeface="Cambria Math" panose="02040503050406030204" pitchFamily="18" charset="0"/>
                              <a:ea typeface="Cambria Math"/>
                            </a:rPr>
                          </m:ctrlPr>
                        </m:sSupPr>
                        <m:e>
                          <m:r>
                            <a:rPr lang="es-AR" sz="2000" b="0" i="1" smtClean="0">
                              <a:latin typeface="Cambria Math"/>
                              <a:ea typeface="Cambria Math"/>
                            </a:rPr>
                            <m:t>𝑠𝑒𝑛</m:t>
                          </m:r>
                        </m:e>
                        <m:sup>
                          <m:r>
                            <a:rPr lang="es-AR" sz="2000" b="0" i="1" smtClean="0">
                              <a:latin typeface="Cambria Math"/>
                              <a:ea typeface="Cambria Math"/>
                            </a:rPr>
                            <m:t>2</m:t>
                          </m:r>
                        </m:sup>
                      </m:sSup>
                      <m:r>
                        <a:rPr lang="es-AR" sz="2000" b="0" i="1" smtClean="0">
                          <a:latin typeface="Cambria Math"/>
                          <a:ea typeface="Cambria Math"/>
                        </a:rPr>
                        <m:t>(</m:t>
                      </m:r>
                      <m:r>
                        <a:rPr lang="es-AR" sz="2000" i="1">
                          <a:latin typeface="Cambria Math"/>
                          <a:ea typeface="Cambria Math"/>
                        </a:rPr>
                        <m:t>𝑘</m:t>
                      </m:r>
                      <m:r>
                        <a:rPr lang="es-AR" sz="2000" i="1">
                          <a:latin typeface="Cambria Math"/>
                          <a:ea typeface="Cambria Math"/>
                        </a:rPr>
                        <m:t>∗</m:t>
                      </m:r>
                      <m:r>
                        <a:rPr lang="es-AR" sz="2000" i="1">
                          <a:latin typeface="Cambria Math"/>
                          <a:ea typeface="Cambria Math"/>
                        </a:rPr>
                        <m:t>𝑋</m:t>
                      </m:r>
                      <m:r>
                        <a:rPr lang="es-AR" sz="2000" i="1">
                          <a:latin typeface="Cambria Math"/>
                          <a:ea typeface="Cambria Math"/>
                        </a:rPr>
                        <m:t>−</m:t>
                      </m:r>
                      <m:r>
                        <a:rPr lang="es-AR" sz="2000" i="1">
                          <a:latin typeface="Cambria Math"/>
                          <a:ea typeface="Cambria Math"/>
                        </a:rPr>
                        <m:t>𝜔</m:t>
                      </m:r>
                      <m:r>
                        <a:rPr lang="es-AR" sz="2000" i="1">
                          <a:latin typeface="Cambria Math"/>
                          <a:ea typeface="Cambria Math"/>
                        </a:rPr>
                        <m:t>∗</m:t>
                      </m:r>
                      <m:r>
                        <a:rPr lang="es-AR" sz="2000" i="1">
                          <a:latin typeface="Cambria Math"/>
                          <a:ea typeface="Cambria Math"/>
                        </a:rPr>
                        <m:t>𝑡</m:t>
                      </m:r>
                      <m:r>
                        <a:rPr lang="es-AR" sz="2000" b="0" i="1" smtClean="0">
                          <a:latin typeface="Cambria Math"/>
                          <a:ea typeface="Cambria Math"/>
                        </a:rPr>
                        <m:t>)</m:t>
                      </m:r>
                    </m:oMath>
                  </m:oMathPara>
                </a14:m>
                <a:endParaRPr lang="es-ES" sz="2000" dirty="0"/>
              </a:p>
              <a:p>
                <a:pPr algn="just"/>
                <a:endParaRPr lang="es-ES" sz="2000" dirty="0"/>
              </a:p>
              <a:p>
                <a:pPr algn="just"/>
                <a:r>
                  <a:rPr lang="es-ES" sz="2000" dirty="0"/>
                  <a:t>Potencia Máxima: </a:t>
                </a:r>
                <a14:m>
                  <m:oMath xmlns:m="http://schemas.openxmlformats.org/officeDocument/2006/math">
                    <m:sSub>
                      <m:sSubPr>
                        <m:ctrlPr>
                          <a:rPr lang="es-AR" sz="2000" i="1" smtClean="0">
                            <a:latin typeface="Cambria Math" panose="02040503050406030204" pitchFamily="18" charset="0"/>
                            <a:ea typeface="Cambria Math"/>
                          </a:rPr>
                        </m:ctrlPr>
                      </m:sSubPr>
                      <m:e>
                        <m:r>
                          <a:rPr lang="es-AR" sz="2000" b="0" i="1" smtClean="0">
                            <a:latin typeface="Cambria Math"/>
                            <a:ea typeface="Cambria Math"/>
                          </a:rPr>
                          <m:t>𝑃</m:t>
                        </m:r>
                      </m:e>
                      <m:sub>
                        <m:r>
                          <a:rPr lang="es-AR" sz="2000" b="0" i="1" smtClean="0">
                            <a:latin typeface="Cambria Math"/>
                            <a:ea typeface="Cambria Math"/>
                          </a:rPr>
                          <m:t>𝑀𝑎𝑥</m:t>
                        </m:r>
                      </m:sub>
                    </m:sSub>
                  </m:oMath>
                </a14:m>
                <a:endParaRPr lang="es-ES" sz="2000" dirty="0"/>
              </a:p>
              <a:p>
                <a:pPr marL="0" indent="0" algn="just">
                  <a:buNone/>
                </a:pPr>
                <a14:m>
                  <m:oMathPara xmlns:m="http://schemas.openxmlformats.org/officeDocument/2006/math">
                    <m:oMathParaPr>
                      <m:jc m:val="centerGroup"/>
                    </m:oMathParaPr>
                    <m:oMath xmlns:m="http://schemas.openxmlformats.org/officeDocument/2006/math">
                      <m:sSub>
                        <m:sSubPr>
                          <m:ctrlPr>
                            <a:rPr lang="es-AR" sz="2000" i="1">
                              <a:latin typeface="Cambria Math" panose="02040503050406030204" pitchFamily="18" charset="0"/>
                              <a:ea typeface="Cambria Math"/>
                            </a:rPr>
                          </m:ctrlPr>
                        </m:sSubPr>
                        <m:e>
                          <m:r>
                            <a:rPr lang="es-AR" sz="2000" i="1">
                              <a:latin typeface="Cambria Math"/>
                              <a:ea typeface="Cambria Math"/>
                            </a:rPr>
                            <m:t>𝑃</m:t>
                          </m:r>
                        </m:e>
                        <m:sub>
                          <m:r>
                            <a:rPr lang="es-AR" sz="2000" i="1">
                              <a:latin typeface="Cambria Math"/>
                              <a:ea typeface="Cambria Math"/>
                            </a:rPr>
                            <m:t>𝑀𝑎𝑥</m:t>
                          </m:r>
                        </m:sub>
                      </m:sSub>
                      <m:r>
                        <a:rPr lang="es-AR" sz="2000" b="0" i="1" smtClean="0">
                          <a:latin typeface="Cambria Math"/>
                          <a:ea typeface="Cambria Math"/>
                        </a:rPr>
                        <m:t>=</m:t>
                      </m:r>
                      <m:rad>
                        <m:radPr>
                          <m:degHide m:val="on"/>
                          <m:ctrlPr>
                            <a:rPr lang="es-AR" sz="2000" i="1">
                              <a:latin typeface="Cambria Math" panose="02040503050406030204" pitchFamily="18" charset="0"/>
                              <a:ea typeface="Cambria Math"/>
                            </a:rPr>
                          </m:ctrlPr>
                        </m:radPr>
                        <m:deg/>
                        <m:e>
                          <m:r>
                            <a:rPr lang="es-AR" sz="2000" i="1">
                              <a:latin typeface="Cambria Math"/>
                              <a:ea typeface="Cambria Math"/>
                            </a:rPr>
                            <m:t>𝜇</m:t>
                          </m:r>
                          <m:r>
                            <a:rPr lang="es-AR" sz="2000" i="1">
                              <a:latin typeface="Cambria Math"/>
                              <a:ea typeface="Cambria Math"/>
                            </a:rPr>
                            <m:t>∗</m:t>
                          </m:r>
                          <m:r>
                            <a:rPr lang="es-AR" sz="2000" i="1">
                              <a:latin typeface="Cambria Math"/>
                              <a:ea typeface="Cambria Math"/>
                            </a:rPr>
                            <m:t>𝐹</m:t>
                          </m:r>
                        </m:e>
                      </m:rad>
                      <m:r>
                        <a:rPr lang="es-AR" sz="2000" i="1">
                          <a:latin typeface="Cambria Math"/>
                          <a:ea typeface="Cambria Math"/>
                        </a:rPr>
                        <m:t>∗</m:t>
                      </m:r>
                      <m:sSup>
                        <m:sSupPr>
                          <m:ctrlPr>
                            <a:rPr lang="es-AR" sz="2000" i="1">
                              <a:latin typeface="Cambria Math" panose="02040503050406030204" pitchFamily="18" charset="0"/>
                              <a:ea typeface="Cambria Math"/>
                            </a:rPr>
                          </m:ctrlPr>
                        </m:sSupPr>
                        <m:e>
                          <m:r>
                            <a:rPr lang="es-AR" sz="2000" i="1">
                              <a:latin typeface="Cambria Math"/>
                              <a:ea typeface="Cambria Math"/>
                            </a:rPr>
                            <m:t>𝜔</m:t>
                          </m:r>
                        </m:e>
                        <m:sup>
                          <m:r>
                            <a:rPr lang="es-AR" sz="2000" i="1">
                              <a:latin typeface="Cambria Math"/>
                              <a:ea typeface="Cambria Math"/>
                            </a:rPr>
                            <m:t>2</m:t>
                          </m:r>
                        </m:sup>
                      </m:sSup>
                      <m:r>
                        <a:rPr lang="es-AR" sz="2000" i="1">
                          <a:latin typeface="Cambria Math"/>
                          <a:ea typeface="Cambria Math"/>
                        </a:rPr>
                        <m:t>∗</m:t>
                      </m:r>
                      <m:sSup>
                        <m:sSupPr>
                          <m:ctrlPr>
                            <a:rPr lang="es-AR" sz="2000" i="1">
                              <a:latin typeface="Cambria Math" panose="02040503050406030204" pitchFamily="18" charset="0"/>
                              <a:ea typeface="Cambria Math"/>
                            </a:rPr>
                          </m:ctrlPr>
                        </m:sSupPr>
                        <m:e>
                          <m:r>
                            <a:rPr lang="es-AR" sz="2000" i="1">
                              <a:latin typeface="Cambria Math"/>
                              <a:ea typeface="Cambria Math"/>
                            </a:rPr>
                            <m:t>𝐴</m:t>
                          </m:r>
                        </m:e>
                        <m:sup>
                          <m:r>
                            <a:rPr lang="es-AR" sz="2000" i="1">
                              <a:latin typeface="Cambria Math"/>
                              <a:ea typeface="Cambria Math"/>
                            </a:rPr>
                            <m:t>2</m:t>
                          </m:r>
                        </m:sup>
                      </m:sSup>
                      <m:r>
                        <a:rPr lang="es-AR" sz="2000" b="0" i="1" smtClean="0">
                          <a:latin typeface="Cambria Math"/>
                          <a:ea typeface="Cambria Math"/>
                        </a:rPr>
                        <m:t>=</m:t>
                      </m:r>
                      <m:r>
                        <a:rPr lang="es-AR" sz="2000" i="1">
                          <a:latin typeface="Cambria Math"/>
                          <a:ea typeface="Cambria Math"/>
                        </a:rPr>
                        <m:t>𝜇</m:t>
                      </m:r>
                      <m:r>
                        <a:rPr lang="es-AR" sz="2000" i="1">
                          <a:latin typeface="Cambria Math"/>
                          <a:ea typeface="Cambria Math"/>
                        </a:rPr>
                        <m:t>∗</m:t>
                      </m:r>
                      <m:r>
                        <a:rPr lang="es-AR" sz="2000" b="0" i="1" smtClean="0">
                          <a:latin typeface="Cambria Math"/>
                          <a:ea typeface="Cambria Math"/>
                        </a:rPr>
                        <m:t>𝑉</m:t>
                      </m:r>
                      <m:r>
                        <a:rPr lang="es-AR" sz="2000" i="1">
                          <a:latin typeface="Cambria Math"/>
                          <a:ea typeface="Cambria Math"/>
                        </a:rPr>
                        <m:t>∗</m:t>
                      </m:r>
                      <m:sSup>
                        <m:sSupPr>
                          <m:ctrlPr>
                            <a:rPr lang="es-AR" sz="2000" i="1">
                              <a:latin typeface="Cambria Math" panose="02040503050406030204" pitchFamily="18" charset="0"/>
                              <a:ea typeface="Cambria Math"/>
                            </a:rPr>
                          </m:ctrlPr>
                        </m:sSupPr>
                        <m:e>
                          <m:r>
                            <a:rPr lang="es-AR" sz="2000" i="1">
                              <a:latin typeface="Cambria Math"/>
                              <a:ea typeface="Cambria Math"/>
                            </a:rPr>
                            <m:t>𝜔</m:t>
                          </m:r>
                        </m:e>
                        <m:sup>
                          <m:r>
                            <a:rPr lang="es-AR" sz="2000" i="1">
                              <a:latin typeface="Cambria Math"/>
                              <a:ea typeface="Cambria Math"/>
                            </a:rPr>
                            <m:t>2</m:t>
                          </m:r>
                        </m:sup>
                      </m:sSup>
                      <m:r>
                        <a:rPr lang="es-AR" sz="2000" i="1">
                          <a:latin typeface="Cambria Math"/>
                          <a:ea typeface="Cambria Math"/>
                        </a:rPr>
                        <m:t>∗</m:t>
                      </m:r>
                      <m:sSup>
                        <m:sSupPr>
                          <m:ctrlPr>
                            <a:rPr lang="es-AR" sz="2000" i="1">
                              <a:latin typeface="Cambria Math" panose="02040503050406030204" pitchFamily="18" charset="0"/>
                              <a:ea typeface="Cambria Math"/>
                            </a:rPr>
                          </m:ctrlPr>
                        </m:sSupPr>
                        <m:e>
                          <m:r>
                            <a:rPr lang="es-AR" sz="2000" i="1">
                              <a:latin typeface="Cambria Math"/>
                              <a:ea typeface="Cambria Math"/>
                            </a:rPr>
                            <m:t>𝐴</m:t>
                          </m:r>
                        </m:e>
                        <m:sup>
                          <m:r>
                            <a:rPr lang="es-AR" sz="2000" i="1">
                              <a:latin typeface="Cambria Math"/>
                              <a:ea typeface="Cambria Math"/>
                            </a:rPr>
                            <m:t>2</m:t>
                          </m:r>
                        </m:sup>
                      </m:sSup>
                    </m:oMath>
                  </m:oMathPara>
                </a14:m>
                <a:endParaRPr lang="es-ES" sz="2000" dirty="0"/>
              </a:p>
              <a:p>
                <a:pPr algn="just"/>
                <a:endParaRPr lang="es-ES" sz="2000" dirty="0"/>
              </a:p>
              <a:p>
                <a:pPr algn="just"/>
                <a:r>
                  <a:rPr lang="es-ES" sz="2000" dirty="0"/>
                  <a:t>Potencia Media:</a:t>
                </a:r>
              </a:p>
              <a:p>
                <a:pPr marL="0" indent="0" algn="just">
                  <a:buNone/>
                </a:pPr>
                <a14:m>
                  <m:oMathPara xmlns:m="http://schemas.openxmlformats.org/officeDocument/2006/math">
                    <m:oMathParaPr>
                      <m:jc m:val="centerGroup"/>
                    </m:oMathParaPr>
                    <m:oMath xmlns:m="http://schemas.openxmlformats.org/officeDocument/2006/math">
                      <m:sSub>
                        <m:sSubPr>
                          <m:ctrlPr>
                            <a:rPr lang="es-AR" sz="2000" i="1">
                              <a:latin typeface="Cambria Math" panose="02040503050406030204" pitchFamily="18" charset="0"/>
                              <a:ea typeface="Cambria Math"/>
                            </a:rPr>
                          </m:ctrlPr>
                        </m:sSubPr>
                        <m:e>
                          <m:r>
                            <a:rPr lang="es-AR" sz="2000" i="1">
                              <a:latin typeface="Cambria Math"/>
                              <a:ea typeface="Cambria Math"/>
                            </a:rPr>
                            <m:t>𝑃</m:t>
                          </m:r>
                        </m:e>
                        <m:sub>
                          <m:r>
                            <a:rPr lang="es-AR" sz="2000" i="1">
                              <a:latin typeface="Cambria Math"/>
                              <a:ea typeface="Cambria Math"/>
                            </a:rPr>
                            <m:t>𝑀</m:t>
                          </m:r>
                          <m:r>
                            <a:rPr lang="es-AR" sz="2000" b="0" i="1" smtClean="0">
                              <a:latin typeface="Cambria Math"/>
                              <a:ea typeface="Cambria Math"/>
                            </a:rPr>
                            <m:t>𝑒𝑑</m:t>
                          </m:r>
                        </m:sub>
                      </m:sSub>
                      <m:r>
                        <a:rPr lang="es-AR" sz="2000" i="1">
                          <a:latin typeface="Cambria Math"/>
                          <a:ea typeface="Cambria Math"/>
                        </a:rPr>
                        <m:t>=</m:t>
                      </m:r>
                      <m:f>
                        <m:fPr>
                          <m:ctrlPr>
                            <a:rPr lang="es-AR" sz="2000" i="1" smtClean="0">
                              <a:latin typeface="Cambria Math" panose="02040503050406030204" pitchFamily="18" charset="0"/>
                              <a:ea typeface="Cambria Math"/>
                            </a:rPr>
                          </m:ctrlPr>
                        </m:fPr>
                        <m:num>
                          <m:r>
                            <a:rPr lang="es-AR" sz="2000" b="0" i="1" smtClean="0">
                              <a:latin typeface="Cambria Math"/>
                              <a:ea typeface="Cambria Math"/>
                            </a:rPr>
                            <m:t>1</m:t>
                          </m:r>
                        </m:num>
                        <m:den>
                          <m:r>
                            <a:rPr lang="es-AR" sz="2000" b="0" i="1" smtClean="0">
                              <a:latin typeface="Cambria Math"/>
                              <a:ea typeface="Cambria Math"/>
                            </a:rPr>
                            <m:t>2</m:t>
                          </m:r>
                        </m:den>
                      </m:f>
                      <m:r>
                        <a:rPr lang="es-AR" sz="2000" b="0" i="1" smtClean="0">
                          <a:latin typeface="Cambria Math"/>
                          <a:ea typeface="Cambria Math"/>
                        </a:rPr>
                        <m:t>∗</m:t>
                      </m:r>
                      <m:rad>
                        <m:radPr>
                          <m:degHide m:val="on"/>
                          <m:ctrlPr>
                            <a:rPr lang="es-AR" sz="2000" i="1">
                              <a:latin typeface="Cambria Math" panose="02040503050406030204" pitchFamily="18" charset="0"/>
                              <a:ea typeface="Cambria Math"/>
                            </a:rPr>
                          </m:ctrlPr>
                        </m:radPr>
                        <m:deg/>
                        <m:e>
                          <m:r>
                            <a:rPr lang="es-AR" sz="2000" i="1">
                              <a:latin typeface="Cambria Math"/>
                              <a:ea typeface="Cambria Math"/>
                            </a:rPr>
                            <m:t>𝜇</m:t>
                          </m:r>
                          <m:r>
                            <a:rPr lang="es-AR" sz="2000" i="1">
                              <a:latin typeface="Cambria Math"/>
                              <a:ea typeface="Cambria Math"/>
                            </a:rPr>
                            <m:t>∗</m:t>
                          </m:r>
                          <m:r>
                            <a:rPr lang="es-AR" sz="2000" i="1">
                              <a:latin typeface="Cambria Math"/>
                              <a:ea typeface="Cambria Math"/>
                            </a:rPr>
                            <m:t>𝐹</m:t>
                          </m:r>
                        </m:e>
                      </m:rad>
                      <m:r>
                        <a:rPr lang="es-AR" sz="2000" i="1">
                          <a:latin typeface="Cambria Math"/>
                          <a:ea typeface="Cambria Math"/>
                        </a:rPr>
                        <m:t>∗</m:t>
                      </m:r>
                      <m:sSup>
                        <m:sSupPr>
                          <m:ctrlPr>
                            <a:rPr lang="es-AR" sz="2000" i="1">
                              <a:latin typeface="Cambria Math" panose="02040503050406030204" pitchFamily="18" charset="0"/>
                              <a:ea typeface="Cambria Math"/>
                            </a:rPr>
                          </m:ctrlPr>
                        </m:sSupPr>
                        <m:e>
                          <m:r>
                            <a:rPr lang="es-AR" sz="2000" i="1">
                              <a:latin typeface="Cambria Math"/>
                              <a:ea typeface="Cambria Math"/>
                            </a:rPr>
                            <m:t>𝜔</m:t>
                          </m:r>
                        </m:e>
                        <m:sup>
                          <m:r>
                            <a:rPr lang="es-AR" sz="2000" i="1">
                              <a:latin typeface="Cambria Math"/>
                              <a:ea typeface="Cambria Math"/>
                            </a:rPr>
                            <m:t>2</m:t>
                          </m:r>
                        </m:sup>
                      </m:sSup>
                      <m:r>
                        <a:rPr lang="es-AR" sz="2000" i="1">
                          <a:latin typeface="Cambria Math"/>
                          <a:ea typeface="Cambria Math"/>
                        </a:rPr>
                        <m:t>∗</m:t>
                      </m:r>
                      <m:sSup>
                        <m:sSupPr>
                          <m:ctrlPr>
                            <a:rPr lang="es-AR" sz="2000" i="1">
                              <a:latin typeface="Cambria Math" panose="02040503050406030204" pitchFamily="18" charset="0"/>
                              <a:ea typeface="Cambria Math"/>
                            </a:rPr>
                          </m:ctrlPr>
                        </m:sSupPr>
                        <m:e>
                          <m:r>
                            <a:rPr lang="es-AR" sz="2000" i="1">
                              <a:latin typeface="Cambria Math"/>
                              <a:ea typeface="Cambria Math"/>
                            </a:rPr>
                            <m:t>𝐴</m:t>
                          </m:r>
                        </m:e>
                        <m:sup>
                          <m:r>
                            <a:rPr lang="es-AR" sz="2000" i="1">
                              <a:latin typeface="Cambria Math"/>
                              <a:ea typeface="Cambria Math"/>
                            </a:rPr>
                            <m:t>2</m:t>
                          </m:r>
                        </m:sup>
                      </m:sSup>
                      <m:r>
                        <a:rPr lang="es-AR" sz="2000" i="1">
                          <a:latin typeface="Cambria Math"/>
                          <a:ea typeface="Cambria Math"/>
                        </a:rPr>
                        <m:t>=</m:t>
                      </m:r>
                      <m:f>
                        <m:fPr>
                          <m:ctrlPr>
                            <a:rPr lang="es-AR" sz="2000" i="1">
                              <a:latin typeface="Cambria Math" panose="02040503050406030204" pitchFamily="18" charset="0"/>
                              <a:ea typeface="Cambria Math"/>
                            </a:rPr>
                          </m:ctrlPr>
                        </m:fPr>
                        <m:num>
                          <m:r>
                            <a:rPr lang="es-AR" sz="2000" i="1">
                              <a:latin typeface="Cambria Math"/>
                              <a:ea typeface="Cambria Math"/>
                            </a:rPr>
                            <m:t>1</m:t>
                          </m:r>
                        </m:num>
                        <m:den>
                          <m:r>
                            <a:rPr lang="es-AR" sz="2000" i="1">
                              <a:latin typeface="Cambria Math"/>
                              <a:ea typeface="Cambria Math"/>
                            </a:rPr>
                            <m:t>2</m:t>
                          </m:r>
                        </m:den>
                      </m:f>
                      <m:r>
                        <a:rPr lang="es-AR" sz="2000" b="0" i="1" smtClean="0">
                          <a:latin typeface="Cambria Math"/>
                          <a:ea typeface="Cambria Math"/>
                        </a:rPr>
                        <m:t>∗</m:t>
                      </m:r>
                      <m:r>
                        <a:rPr lang="es-AR" sz="2000" i="1">
                          <a:latin typeface="Cambria Math"/>
                          <a:ea typeface="Cambria Math"/>
                        </a:rPr>
                        <m:t>𝜇</m:t>
                      </m:r>
                      <m:r>
                        <a:rPr lang="es-AR" sz="2000" i="1">
                          <a:latin typeface="Cambria Math"/>
                          <a:ea typeface="Cambria Math"/>
                        </a:rPr>
                        <m:t>∗</m:t>
                      </m:r>
                      <m:r>
                        <a:rPr lang="es-AR" sz="2000" i="1">
                          <a:latin typeface="Cambria Math"/>
                          <a:ea typeface="Cambria Math"/>
                        </a:rPr>
                        <m:t>𝑉</m:t>
                      </m:r>
                      <m:r>
                        <a:rPr lang="es-AR" sz="2000" i="1">
                          <a:latin typeface="Cambria Math"/>
                          <a:ea typeface="Cambria Math"/>
                        </a:rPr>
                        <m:t>∗</m:t>
                      </m:r>
                      <m:sSup>
                        <m:sSupPr>
                          <m:ctrlPr>
                            <a:rPr lang="es-AR" sz="2000" i="1">
                              <a:latin typeface="Cambria Math" panose="02040503050406030204" pitchFamily="18" charset="0"/>
                              <a:ea typeface="Cambria Math"/>
                            </a:rPr>
                          </m:ctrlPr>
                        </m:sSupPr>
                        <m:e>
                          <m:r>
                            <a:rPr lang="es-AR" sz="2000" i="1">
                              <a:latin typeface="Cambria Math"/>
                              <a:ea typeface="Cambria Math"/>
                            </a:rPr>
                            <m:t>𝜔</m:t>
                          </m:r>
                        </m:e>
                        <m:sup>
                          <m:r>
                            <a:rPr lang="es-AR" sz="2000" i="1">
                              <a:latin typeface="Cambria Math"/>
                              <a:ea typeface="Cambria Math"/>
                            </a:rPr>
                            <m:t>2</m:t>
                          </m:r>
                        </m:sup>
                      </m:sSup>
                      <m:r>
                        <a:rPr lang="es-AR" sz="2000" i="1">
                          <a:latin typeface="Cambria Math"/>
                          <a:ea typeface="Cambria Math"/>
                        </a:rPr>
                        <m:t>∗</m:t>
                      </m:r>
                      <m:sSup>
                        <m:sSupPr>
                          <m:ctrlPr>
                            <a:rPr lang="es-AR" sz="2000" i="1">
                              <a:latin typeface="Cambria Math" panose="02040503050406030204" pitchFamily="18" charset="0"/>
                              <a:ea typeface="Cambria Math"/>
                            </a:rPr>
                          </m:ctrlPr>
                        </m:sSupPr>
                        <m:e>
                          <m:r>
                            <a:rPr lang="es-AR" sz="2000" i="1">
                              <a:latin typeface="Cambria Math"/>
                              <a:ea typeface="Cambria Math"/>
                            </a:rPr>
                            <m:t>𝐴</m:t>
                          </m:r>
                        </m:e>
                        <m:sup>
                          <m:r>
                            <a:rPr lang="es-AR" sz="2000" i="1">
                              <a:latin typeface="Cambria Math"/>
                              <a:ea typeface="Cambria Math"/>
                            </a:rPr>
                            <m:t>2</m:t>
                          </m:r>
                        </m:sup>
                      </m:sSup>
                    </m:oMath>
                  </m:oMathPara>
                </a14:m>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3"/>
                <a:stretch>
                  <a:fillRect l="-593" t="-625"/>
                </a:stretch>
              </a:blipFill>
            </p:spPr>
            <p:txBody>
              <a:bodyPr/>
              <a:lstStyle/>
              <a:p>
                <a:r>
                  <a:rPr lang="es-AR">
                    <a:noFill/>
                  </a:rPr>
                  <a:t> </a:t>
                </a:r>
              </a:p>
            </p:txBody>
          </p:sp>
        </mc:Fallback>
      </mc:AlternateContent>
    </p:spTree>
    <p:extLst>
      <p:ext uri="{BB962C8B-B14F-4D97-AF65-F5344CB8AC3E}">
        <p14:creationId xmlns:p14="http://schemas.microsoft.com/office/powerpoint/2010/main" val="97767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Ondas Mecánicas</a:t>
            </a:r>
            <a:endParaRPr lang="es-ES" dirty="0"/>
          </a:p>
        </p:txBody>
      </p:sp>
      <p:sp>
        <p:nvSpPr>
          <p:cNvPr id="3" name="Content Placeholder 2"/>
          <p:cNvSpPr>
            <a:spLocks noGrp="1"/>
          </p:cNvSpPr>
          <p:nvPr>
            <p:ph idx="1"/>
          </p:nvPr>
        </p:nvSpPr>
        <p:spPr>
          <a:xfrm>
            <a:off x="228600" y="1600200"/>
            <a:ext cx="8763000" cy="4525963"/>
          </a:xfrm>
        </p:spPr>
        <p:txBody>
          <a:bodyPr>
            <a:normAutofit/>
          </a:bodyPr>
          <a:lstStyle/>
          <a:p>
            <a:r>
              <a:rPr lang="es-AR" sz="2000" dirty="0"/>
              <a:t>Una onda mecánica es una perturbación que se propaga a través de un medio elástico.  Decimos que es un medio elástico por que este se deformará y luego se recuperará. </a:t>
            </a:r>
          </a:p>
          <a:p>
            <a:pPr lvl="1"/>
            <a:r>
              <a:rPr lang="es-AR" sz="1800" b="1" dirty="0"/>
              <a:t>Medio</a:t>
            </a:r>
            <a:r>
              <a:rPr lang="es-AR" sz="1800" dirty="0"/>
              <a:t>: el medio de propagación puede ser un Gas, un Solido o un Líquido. </a:t>
            </a:r>
          </a:p>
          <a:p>
            <a:pPr lvl="1"/>
            <a:r>
              <a:rPr lang="es-AR" sz="1800" b="1" dirty="0"/>
              <a:t>Perturbación</a:t>
            </a:r>
            <a:r>
              <a:rPr lang="es-AR" sz="1800" dirty="0"/>
              <a:t>: es la interacción de un agente externo con el medio. Cuando perturbamos un medio se observa que el pulso o perturbación viaja por este medio. Al desplazarse el pulso no transporta materia, pero si transporta energía.</a:t>
            </a:r>
          </a:p>
          <a:p>
            <a:pPr lvl="1"/>
            <a:endParaRPr lang="es-AR" sz="1800" dirty="0"/>
          </a:p>
          <a:p>
            <a:pPr lvl="1"/>
            <a:endParaRPr lang="es-AR" sz="1800" dirty="0"/>
          </a:p>
          <a:p>
            <a:r>
              <a:rPr lang="es-AR" sz="2000" dirty="0"/>
              <a:t>Velocidad de las ondas: </a:t>
            </a:r>
            <a:r>
              <a:rPr lang="es-ES" sz="2000" dirty="0"/>
              <a:t>Una propiedad general de las ondas es que su velocidad depende de las propiedades del medio, y que es independiente del movimiento de la fuente relativo al medio</a:t>
            </a:r>
            <a:endParaRPr lang="es-AR" sz="2000" dirty="0"/>
          </a:p>
        </p:txBody>
      </p:sp>
    </p:spTree>
    <p:extLst>
      <p:ext uri="{BB962C8B-B14F-4D97-AF65-F5344CB8AC3E}">
        <p14:creationId xmlns:p14="http://schemas.microsoft.com/office/powerpoint/2010/main" val="418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ES" dirty="0"/>
              <a:t>Modos de vibración de la cuerda</a:t>
            </a:r>
          </a:p>
        </p:txBody>
      </p:sp>
      <mc:AlternateContent xmlns:mc="http://schemas.openxmlformats.org/markup-compatibility/2006" xmlns:a14="http://schemas.microsoft.com/office/drawing/2010/main">
        <mc:Choice Requires="a14">
          <p:sp>
            <p:nvSpPr>
              <p:cNvPr id="5" name="4 Rectángulo"/>
              <p:cNvSpPr/>
              <p:nvPr/>
            </p:nvSpPr>
            <p:spPr>
              <a:xfrm>
                <a:off x="3125107" y="1869639"/>
                <a:ext cx="914400" cy="63478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m:t>
                      </m:r>
                      <m:f>
                        <m:fPr>
                          <m:ctrlPr>
                            <a:rPr lang="es-AR" i="1" smtClean="0">
                              <a:latin typeface="Cambria Math" panose="02040503050406030204" pitchFamily="18" charset="0"/>
                              <a:ea typeface="Cambria Math"/>
                            </a:rPr>
                          </m:ctrlPr>
                        </m:fPr>
                        <m:num>
                          <m:r>
                            <m:rPr>
                              <m:sty m:val="p"/>
                            </m:rPr>
                            <a:rPr lang="es-AR" i="0" smtClean="0">
                              <a:latin typeface="Cambria Math"/>
                              <a:ea typeface="Cambria Math"/>
                            </a:rPr>
                            <m:t>λ</m:t>
                          </m:r>
                        </m:num>
                        <m:den>
                          <m:r>
                            <a:rPr lang="es-AR" b="0" i="0" smtClean="0">
                              <a:latin typeface="Cambria Math"/>
                              <a:ea typeface="Cambria Math"/>
                            </a:rPr>
                            <m:t>2</m:t>
                          </m:r>
                        </m:den>
                      </m:f>
                    </m:oMath>
                  </m:oMathPara>
                </a14:m>
                <a:endParaRPr lang="es-AR" dirty="0"/>
              </a:p>
            </p:txBody>
          </p:sp>
        </mc:Choice>
        <mc:Fallback xmlns="">
          <p:sp>
            <p:nvSpPr>
              <p:cNvPr id="5" name="4 Rectángulo"/>
              <p:cNvSpPr>
                <a:spLocks noRot="1" noChangeAspect="1" noMove="1" noResize="1" noEditPoints="1" noAdjustHandles="1" noChangeArrowheads="1" noChangeShapeType="1" noTextEdit="1"/>
              </p:cNvSpPr>
              <p:nvPr/>
            </p:nvSpPr>
            <p:spPr>
              <a:xfrm>
                <a:off x="3125107" y="1869639"/>
                <a:ext cx="914400" cy="634789"/>
              </a:xfrm>
              <a:prstGeom prst="rect">
                <a:avLst/>
              </a:prstGeom>
              <a:blipFill>
                <a:blip r:embed="rId3"/>
                <a:stretch>
                  <a:fillRect/>
                </a:stretch>
              </a:blipFill>
            </p:spPr>
            <p:txBody>
              <a:bodyPr/>
              <a:lstStyle/>
              <a:p>
                <a:r>
                  <a:rPr lang="es-ES">
                    <a:noFill/>
                  </a:rPr>
                  <a:t> </a:t>
                </a:r>
              </a:p>
            </p:txBody>
          </p:sp>
        </mc:Fallback>
      </mc:AlternateContent>
      <p:sp>
        <p:nvSpPr>
          <p:cNvPr id="4" name="Rectangle 3">
            <a:extLst>
              <a:ext uri="{FF2B5EF4-FFF2-40B4-BE49-F238E27FC236}">
                <a16:creationId xmlns:a16="http://schemas.microsoft.com/office/drawing/2014/main" id="{1B6CA042-4CA9-452F-94AC-22E82F47A09F}"/>
              </a:ext>
            </a:extLst>
          </p:cNvPr>
          <p:cNvSpPr/>
          <p:nvPr/>
        </p:nvSpPr>
        <p:spPr>
          <a:xfrm>
            <a:off x="349448" y="1494473"/>
            <a:ext cx="2578270" cy="369332"/>
          </a:xfrm>
          <a:prstGeom prst="rect">
            <a:avLst/>
          </a:prstGeom>
        </p:spPr>
        <p:txBody>
          <a:bodyPr wrap="none">
            <a:spAutoFit/>
          </a:bodyPr>
          <a:lstStyle/>
          <a:p>
            <a:r>
              <a:rPr lang="es-AR" dirty="0"/>
              <a:t>con ambos extremos fijos</a:t>
            </a:r>
          </a:p>
        </p:txBody>
      </p:sp>
      <p:pic>
        <p:nvPicPr>
          <p:cNvPr id="6" name="Imagen 5">
            <a:extLst>
              <a:ext uri="{FF2B5EF4-FFF2-40B4-BE49-F238E27FC236}">
                <a16:creationId xmlns:a16="http://schemas.microsoft.com/office/drawing/2014/main" id="{DEB12267-5641-4586-BF5C-EAD092048AF6}"/>
              </a:ext>
            </a:extLst>
          </p:cNvPr>
          <p:cNvPicPr>
            <a:picLocks noChangeAspect="1"/>
          </p:cNvPicPr>
          <p:nvPr/>
        </p:nvPicPr>
        <p:blipFill rotWithShape="1">
          <a:blip r:embed="rId4"/>
          <a:srcRect r="14337"/>
          <a:stretch/>
        </p:blipFill>
        <p:spPr>
          <a:xfrm>
            <a:off x="152400" y="1784866"/>
            <a:ext cx="3051629" cy="3676650"/>
          </a:xfrm>
          <a:prstGeom prst="rect">
            <a:avLst/>
          </a:prstGeom>
        </p:spPr>
      </p:pic>
      <p:sp>
        <p:nvSpPr>
          <p:cNvPr id="7" name="Rectángulo 6">
            <a:extLst>
              <a:ext uri="{FF2B5EF4-FFF2-40B4-BE49-F238E27FC236}">
                <a16:creationId xmlns:a16="http://schemas.microsoft.com/office/drawing/2014/main" id="{715B9776-B236-4018-B9D0-8234B63668F2}"/>
              </a:ext>
            </a:extLst>
          </p:cNvPr>
          <p:cNvSpPr/>
          <p:nvPr/>
        </p:nvSpPr>
        <p:spPr>
          <a:xfrm>
            <a:off x="4191000" y="2269596"/>
            <a:ext cx="4953000" cy="646331"/>
          </a:xfrm>
          <a:prstGeom prst="rect">
            <a:avLst/>
          </a:prstGeom>
        </p:spPr>
        <p:txBody>
          <a:bodyPr wrap="square">
            <a:spAutoFit/>
          </a:bodyPr>
          <a:lstStyle/>
          <a:p>
            <a:pPr algn="just"/>
            <a:endParaRPr lang="es-ES" dirty="0"/>
          </a:p>
          <a:p>
            <a:pPr algn="just"/>
            <a:r>
              <a:rPr lang="es-ES" dirty="0"/>
              <a:t>Genéricamente será:  </a:t>
            </a:r>
          </a:p>
        </p:txBody>
      </p:sp>
      <mc:AlternateContent xmlns:mc="http://schemas.openxmlformats.org/markup-compatibility/2006" xmlns:a14="http://schemas.microsoft.com/office/drawing/2010/main">
        <mc:Choice Requires="a14">
          <p:sp>
            <p:nvSpPr>
              <p:cNvPr id="12" name="4 Rectángulo">
                <a:extLst>
                  <a:ext uri="{FF2B5EF4-FFF2-40B4-BE49-F238E27FC236}">
                    <a16:creationId xmlns:a16="http://schemas.microsoft.com/office/drawing/2014/main" id="{7D3075F9-1256-4322-8B13-AC7A056E2B4D}"/>
                  </a:ext>
                </a:extLst>
              </p:cNvPr>
              <p:cNvSpPr/>
              <p:nvPr/>
            </p:nvSpPr>
            <p:spPr>
              <a:xfrm>
                <a:off x="3125107" y="2796984"/>
                <a:ext cx="914400"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m:t>
                      </m:r>
                      <m:r>
                        <m:rPr>
                          <m:sty m:val="p"/>
                        </m:rPr>
                        <a:rPr lang="es-AR" i="0">
                          <a:latin typeface="Cambria Math"/>
                          <a:ea typeface="Cambria Math"/>
                        </a:rPr>
                        <m:t>λ</m:t>
                      </m:r>
                    </m:oMath>
                  </m:oMathPara>
                </a14:m>
                <a:endParaRPr lang="es-AR" dirty="0"/>
              </a:p>
            </p:txBody>
          </p:sp>
        </mc:Choice>
        <mc:Fallback xmlns="">
          <p:sp>
            <p:nvSpPr>
              <p:cNvPr id="12" name="4 Rectángulo">
                <a:extLst>
                  <a:ext uri="{FF2B5EF4-FFF2-40B4-BE49-F238E27FC236}">
                    <a16:creationId xmlns:a16="http://schemas.microsoft.com/office/drawing/2014/main" id="{7D3075F9-1256-4322-8B13-AC7A056E2B4D}"/>
                  </a:ext>
                </a:extLst>
              </p:cNvPr>
              <p:cNvSpPr>
                <a:spLocks noRot="1" noChangeAspect="1" noMove="1" noResize="1" noEditPoints="1" noAdjustHandles="1" noChangeArrowheads="1" noChangeShapeType="1" noTextEdit="1"/>
              </p:cNvSpPr>
              <p:nvPr/>
            </p:nvSpPr>
            <p:spPr>
              <a:xfrm>
                <a:off x="3125107" y="2796984"/>
                <a:ext cx="914400" cy="369332"/>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4 Rectángulo">
                <a:extLst>
                  <a:ext uri="{FF2B5EF4-FFF2-40B4-BE49-F238E27FC236}">
                    <a16:creationId xmlns:a16="http://schemas.microsoft.com/office/drawing/2014/main" id="{EFE4DB03-CA7B-47E0-8AA9-8D1474018320}"/>
                  </a:ext>
                </a:extLst>
              </p:cNvPr>
              <p:cNvSpPr/>
              <p:nvPr/>
            </p:nvSpPr>
            <p:spPr>
              <a:xfrm>
                <a:off x="3125107" y="3328110"/>
                <a:ext cx="914400" cy="63478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m:t>
                      </m:r>
                      <m:f>
                        <m:fPr>
                          <m:ctrlPr>
                            <a:rPr lang="es-AR" i="1" smtClean="0">
                              <a:latin typeface="Cambria Math" panose="02040503050406030204" pitchFamily="18" charset="0"/>
                              <a:ea typeface="Cambria Math"/>
                            </a:rPr>
                          </m:ctrlPr>
                        </m:fPr>
                        <m:num>
                          <m:r>
                            <a:rPr lang="es-ES" b="0" i="0" smtClean="0">
                              <a:latin typeface="Cambria Math" panose="02040503050406030204" pitchFamily="18" charset="0"/>
                              <a:ea typeface="Cambria Math"/>
                            </a:rPr>
                            <m:t>3</m:t>
                          </m:r>
                          <m:r>
                            <m:rPr>
                              <m:sty m:val="p"/>
                            </m:rPr>
                            <a:rPr lang="es-AR" i="0" smtClean="0">
                              <a:latin typeface="Cambria Math"/>
                              <a:ea typeface="Cambria Math"/>
                            </a:rPr>
                            <m:t>λ</m:t>
                          </m:r>
                        </m:num>
                        <m:den>
                          <m:r>
                            <a:rPr lang="es-AR" b="0" i="0" smtClean="0">
                              <a:latin typeface="Cambria Math"/>
                              <a:ea typeface="Cambria Math"/>
                            </a:rPr>
                            <m:t>2</m:t>
                          </m:r>
                        </m:den>
                      </m:f>
                    </m:oMath>
                  </m:oMathPara>
                </a14:m>
                <a:endParaRPr lang="es-AR" dirty="0"/>
              </a:p>
            </p:txBody>
          </p:sp>
        </mc:Choice>
        <mc:Fallback xmlns="">
          <p:sp>
            <p:nvSpPr>
              <p:cNvPr id="13" name="4 Rectángulo">
                <a:extLst>
                  <a:ext uri="{FF2B5EF4-FFF2-40B4-BE49-F238E27FC236}">
                    <a16:creationId xmlns:a16="http://schemas.microsoft.com/office/drawing/2014/main" id="{EFE4DB03-CA7B-47E0-8AA9-8D1474018320}"/>
                  </a:ext>
                </a:extLst>
              </p:cNvPr>
              <p:cNvSpPr>
                <a:spLocks noRot="1" noChangeAspect="1" noMove="1" noResize="1" noEditPoints="1" noAdjustHandles="1" noChangeArrowheads="1" noChangeShapeType="1" noTextEdit="1"/>
              </p:cNvSpPr>
              <p:nvPr/>
            </p:nvSpPr>
            <p:spPr>
              <a:xfrm>
                <a:off x="3125107" y="3328110"/>
                <a:ext cx="914400" cy="634789"/>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4 Rectángulo">
                <a:extLst>
                  <a:ext uri="{FF2B5EF4-FFF2-40B4-BE49-F238E27FC236}">
                    <a16:creationId xmlns:a16="http://schemas.microsoft.com/office/drawing/2014/main" id="{079B4E36-8BFE-49B6-8CF9-E36BA8FE10DD}"/>
                  </a:ext>
                </a:extLst>
              </p:cNvPr>
              <p:cNvSpPr/>
              <p:nvPr/>
            </p:nvSpPr>
            <p:spPr>
              <a:xfrm>
                <a:off x="3125107" y="4655611"/>
                <a:ext cx="914400" cy="61651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m:t>
                      </m:r>
                      <m:f>
                        <m:fPr>
                          <m:ctrlPr>
                            <a:rPr lang="es-AR" i="1" smtClean="0">
                              <a:latin typeface="Cambria Math" panose="02040503050406030204" pitchFamily="18" charset="0"/>
                              <a:ea typeface="Cambria Math"/>
                            </a:rPr>
                          </m:ctrlPr>
                        </m:fPr>
                        <m:num>
                          <m:r>
                            <a:rPr lang="es-ES" b="0" i="0" smtClean="0">
                              <a:latin typeface="Cambria Math" panose="02040503050406030204" pitchFamily="18" charset="0"/>
                              <a:ea typeface="Cambria Math"/>
                            </a:rPr>
                            <m:t>5</m:t>
                          </m:r>
                          <m:r>
                            <m:rPr>
                              <m:sty m:val="p"/>
                            </m:rPr>
                            <a:rPr lang="es-AR" i="0" smtClean="0">
                              <a:latin typeface="Cambria Math"/>
                              <a:ea typeface="Cambria Math"/>
                            </a:rPr>
                            <m:t>λ</m:t>
                          </m:r>
                        </m:num>
                        <m:den>
                          <m:r>
                            <a:rPr lang="es-AR" b="0" i="0" smtClean="0">
                              <a:latin typeface="Cambria Math"/>
                              <a:ea typeface="Cambria Math"/>
                            </a:rPr>
                            <m:t>2</m:t>
                          </m:r>
                        </m:den>
                      </m:f>
                    </m:oMath>
                  </m:oMathPara>
                </a14:m>
                <a:endParaRPr lang="es-AR" dirty="0"/>
              </a:p>
            </p:txBody>
          </p:sp>
        </mc:Choice>
        <mc:Fallback xmlns="">
          <p:sp>
            <p:nvSpPr>
              <p:cNvPr id="14" name="4 Rectángulo">
                <a:extLst>
                  <a:ext uri="{FF2B5EF4-FFF2-40B4-BE49-F238E27FC236}">
                    <a16:creationId xmlns:a16="http://schemas.microsoft.com/office/drawing/2014/main" id="{079B4E36-8BFE-49B6-8CF9-E36BA8FE10DD}"/>
                  </a:ext>
                </a:extLst>
              </p:cNvPr>
              <p:cNvSpPr>
                <a:spLocks noRot="1" noChangeAspect="1" noMove="1" noResize="1" noEditPoints="1" noAdjustHandles="1" noChangeArrowheads="1" noChangeShapeType="1" noTextEdit="1"/>
              </p:cNvSpPr>
              <p:nvPr/>
            </p:nvSpPr>
            <p:spPr>
              <a:xfrm>
                <a:off x="3125107" y="4655611"/>
                <a:ext cx="914400" cy="616515"/>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4 Rectángulo">
                <a:extLst>
                  <a:ext uri="{FF2B5EF4-FFF2-40B4-BE49-F238E27FC236}">
                    <a16:creationId xmlns:a16="http://schemas.microsoft.com/office/drawing/2014/main" id="{33540E36-30C4-4C41-8145-C47D0C8DFE3C}"/>
                  </a:ext>
                </a:extLst>
              </p:cNvPr>
              <p:cNvSpPr/>
              <p:nvPr/>
            </p:nvSpPr>
            <p:spPr>
              <a:xfrm>
                <a:off x="3125107" y="4186867"/>
                <a:ext cx="1069521"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=2</m:t>
                      </m:r>
                      <m:r>
                        <m:rPr>
                          <m:sty m:val="p"/>
                        </m:rPr>
                        <a:rPr lang="es-AR" i="0">
                          <a:latin typeface="Cambria Math"/>
                          <a:ea typeface="Cambria Math"/>
                        </a:rPr>
                        <m:t>λ</m:t>
                      </m:r>
                    </m:oMath>
                  </m:oMathPara>
                </a14:m>
                <a:endParaRPr lang="es-AR" dirty="0"/>
              </a:p>
            </p:txBody>
          </p:sp>
        </mc:Choice>
        <mc:Fallback xmlns="">
          <p:sp>
            <p:nvSpPr>
              <p:cNvPr id="15" name="4 Rectángulo">
                <a:extLst>
                  <a:ext uri="{FF2B5EF4-FFF2-40B4-BE49-F238E27FC236}">
                    <a16:creationId xmlns:a16="http://schemas.microsoft.com/office/drawing/2014/main" id="{33540E36-30C4-4C41-8145-C47D0C8DFE3C}"/>
                  </a:ext>
                </a:extLst>
              </p:cNvPr>
              <p:cNvSpPr>
                <a:spLocks noRot="1" noChangeAspect="1" noMove="1" noResize="1" noEditPoints="1" noAdjustHandles="1" noChangeArrowheads="1" noChangeShapeType="1" noTextEdit="1"/>
              </p:cNvSpPr>
              <p:nvPr/>
            </p:nvSpPr>
            <p:spPr>
              <a:xfrm>
                <a:off x="3125107" y="4186867"/>
                <a:ext cx="1069521" cy="369332"/>
              </a:xfrm>
              <a:prstGeom prst="rect">
                <a:avLst/>
              </a:prstGeom>
              <a:blipFill>
                <a:blip r:embed="rId8"/>
                <a:stretch>
                  <a:fillRect/>
                </a:stretch>
              </a:blipFill>
            </p:spPr>
            <p:txBody>
              <a:bodyPr/>
              <a:lstStyle/>
              <a:p>
                <a:r>
                  <a:rPr lang="es-ES">
                    <a:noFill/>
                  </a:rPr>
                  <a:t> </a:t>
                </a:r>
              </a:p>
            </p:txBody>
          </p:sp>
        </mc:Fallback>
      </mc:AlternateContent>
      <p:sp>
        <p:nvSpPr>
          <p:cNvPr id="17" name="Rectángulo 16">
            <a:extLst>
              <a:ext uri="{FF2B5EF4-FFF2-40B4-BE49-F238E27FC236}">
                <a16:creationId xmlns:a16="http://schemas.microsoft.com/office/drawing/2014/main" id="{A81AEFD5-F264-451A-AC3D-DE2175A67D01}"/>
              </a:ext>
            </a:extLst>
          </p:cNvPr>
          <p:cNvSpPr/>
          <p:nvPr/>
        </p:nvSpPr>
        <p:spPr>
          <a:xfrm>
            <a:off x="4203700" y="1869639"/>
            <a:ext cx="4489451" cy="584775"/>
          </a:xfrm>
          <a:prstGeom prst="rect">
            <a:avLst/>
          </a:prstGeom>
        </p:spPr>
        <p:txBody>
          <a:bodyPr wrap="square">
            <a:spAutoFit/>
          </a:bodyPr>
          <a:lstStyle/>
          <a:p>
            <a:r>
              <a:rPr lang="es-ES" sz="1600" dirty="0"/>
              <a:t>La menor frecuencia con que puede producirse una onda estacionaria se llama frecuencia fundamental .</a:t>
            </a:r>
          </a:p>
        </p:txBody>
      </p:sp>
      <mc:AlternateContent xmlns:mc="http://schemas.openxmlformats.org/markup-compatibility/2006" xmlns:a14="http://schemas.microsoft.com/office/drawing/2010/main">
        <mc:Choice Requires="a14">
          <p:sp>
            <p:nvSpPr>
              <p:cNvPr id="18" name="Rectángulo 17">
                <a:extLst>
                  <a:ext uri="{FF2B5EF4-FFF2-40B4-BE49-F238E27FC236}">
                    <a16:creationId xmlns:a16="http://schemas.microsoft.com/office/drawing/2014/main" id="{7F71E53D-AE11-4FD4-9827-9A5E3F9E99A9}"/>
                  </a:ext>
                </a:extLst>
              </p:cNvPr>
              <p:cNvSpPr/>
              <p:nvPr/>
            </p:nvSpPr>
            <p:spPr>
              <a:xfrm>
                <a:off x="280877" y="5867400"/>
                <a:ext cx="2715411" cy="610936"/>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m:rPr>
                          <m:sty m:val="p"/>
                        </m:rPr>
                        <a:rPr lang="es-AR">
                          <a:latin typeface="Cambria Math"/>
                          <a:ea typeface="Cambria Math"/>
                        </a:rPr>
                        <m:t>f</m:t>
                      </m:r>
                      <m:r>
                        <a:rPr lang="es-AR" i="1">
                          <a:latin typeface="Cambria Math"/>
                          <a:ea typeface="Cambria Math"/>
                        </a:rPr>
                        <m:t>=</m:t>
                      </m:r>
                      <m:f>
                        <m:fPr>
                          <m:ctrlPr>
                            <a:rPr lang="es-AR" i="1">
                              <a:latin typeface="Cambria Math" panose="02040503050406030204" pitchFamily="18" charset="0"/>
                              <a:ea typeface="Cambria Math"/>
                            </a:rPr>
                          </m:ctrlPr>
                        </m:fPr>
                        <m:num>
                          <m:r>
                            <a:rPr lang="es-AR" i="1">
                              <a:latin typeface="Cambria Math"/>
                              <a:ea typeface="Cambria Math"/>
                            </a:rPr>
                            <m:t>𝑉</m:t>
                          </m:r>
                        </m:num>
                        <m:den>
                          <m:r>
                            <a:rPr lang="es-AR" i="1">
                              <a:latin typeface="Cambria Math"/>
                              <a:ea typeface="Cambria Math"/>
                            </a:rPr>
                            <m:t>𝜆</m:t>
                          </m:r>
                        </m:den>
                      </m:f>
                      <m:r>
                        <a:rPr lang="es-AR" i="1">
                          <a:latin typeface="Cambria Math"/>
                          <a:ea typeface="Cambria Math"/>
                        </a:rPr>
                        <m:t>=</m:t>
                      </m:r>
                      <m:r>
                        <a:rPr lang="es-AR" i="1">
                          <a:latin typeface="Cambria Math"/>
                          <a:ea typeface="Cambria Math"/>
                        </a:rPr>
                        <m:t>𝑛</m:t>
                      </m:r>
                      <m:r>
                        <a:rPr lang="es-AR" i="1">
                          <a:latin typeface="Cambria Math"/>
                          <a:ea typeface="Cambria Math"/>
                        </a:rPr>
                        <m:t>∗</m:t>
                      </m:r>
                      <m:f>
                        <m:fPr>
                          <m:ctrlPr>
                            <a:rPr lang="es-AR" i="1">
                              <a:latin typeface="Cambria Math" panose="02040503050406030204" pitchFamily="18" charset="0"/>
                              <a:ea typeface="Cambria Math"/>
                            </a:rPr>
                          </m:ctrlPr>
                        </m:fPr>
                        <m:num>
                          <m:r>
                            <a:rPr lang="es-AR" i="1">
                              <a:latin typeface="Cambria Math"/>
                              <a:ea typeface="Cambria Math"/>
                            </a:rPr>
                            <m:t>𝑉</m:t>
                          </m:r>
                        </m:num>
                        <m:den>
                          <m:r>
                            <a:rPr lang="es-AR" i="1">
                              <a:latin typeface="Cambria Math"/>
                              <a:ea typeface="Cambria Math"/>
                            </a:rPr>
                            <m:t>2∗</m:t>
                          </m:r>
                          <m:r>
                            <a:rPr lang="es-AR" i="1">
                              <a:latin typeface="Cambria Math"/>
                              <a:ea typeface="Cambria Math"/>
                            </a:rPr>
                            <m:t>𝐿</m:t>
                          </m:r>
                        </m:den>
                      </m:f>
                    </m:oMath>
                  </m:oMathPara>
                </a14:m>
                <a:endParaRPr lang="es-ES" dirty="0"/>
              </a:p>
            </p:txBody>
          </p:sp>
        </mc:Choice>
        <mc:Fallback xmlns="">
          <p:sp>
            <p:nvSpPr>
              <p:cNvPr id="18" name="Rectángulo 17">
                <a:extLst>
                  <a:ext uri="{FF2B5EF4-FFF2-40B4-BE49-F238E27FC236}">
                    <a16:creationId xmlns:a16="http://schemas.microsoft.com/office/drawing/2014/main" id="{7F71E53D-AE11-4FD4-9827-9A5E3F9E99A9}"/>
                  </a:ext>
                </a:extLst>
              </p:cNvPr>
              <p:cNvSpPr>
                <a:spLocks noRot="1" noChangeAspect="1" noMove="1" noResize="1" noEditPoints="1" noAdjustHandles="1" noChangeArrowheads="1" noChangeShapeType="1" noTextEdit="1"/>
              </p:cNvSpPr>
              <p:nvPr/>
            </p:nvSpPr>
            <p:spPr>
              <a:xfrm>
                <a:off x="280877" y="5867400"/>
                <a:ext cx="2715411" cy="610936"/>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Rectángulo 18">
                <a:extLst>
                  <a:ext uri="{FF2B5EF4-FFF2-40B4-BE49-F238E27FC236}">
                    <a16:creationId xmlns:a16="http://schemas.microsoft.com/office/drawing/2014/main" id="{610517DC-19A1-4427-8AD3-3CCC56F9DD26}"/>
                  </a:ext>
                </a:extLst>
              </p:cNvPr>
              <p:cNvSpPr/>
              <p:nvPr/>
            </p:nvSpPr>
            <p:spPr>
              <a:xfrm>
                <a:off x="2919554" y="5842275"/>
                <a:ext cx="1552413" cy="656013"/>
              </a:xfrm>
              <a:prstGeom prst="rect">
                <a:avLst/>
              </a:prstGeom>
            </p:spPr>
            <p:txBody>
              <a:bodyPr wrap="none">
                <a:spAutoFit/>
              </a:bodyPr>
              <a:lstStyle/>
              <a:p>
                <a:r>
                  <a:rPr lang="es-ES" dirty="0"/>
                  <a:t>como </a:t>
                </a:r>
                <a14:m>
                  <m:oMath xmlns:m="http://schemas.openxmlformats.org/officeDocument/2006/math">
                    <m:r>
                      <a:rPr lang="es-AR" i="1">
                        <a:latin typeface="Cambria Math"/>
                        <a:ea typeface="Cambria Math"/>
                      </a:rPr>
                      <m:t>𝑉</m:t>
                    </m:r>
                    <m:r>
                      <a:rPr lang="es-AR" i="1">
                        <a:latin typeface="Cambria Math"/>
                        <a:ea typeface="Cambria Math"/>
                      </a:rPr>
                      <m:t>=</m:t>
                    </m:r>
                    <m:rad>
                      <m:radPr>
                        <m:degHide m:val="on"/>
                        <m:ctrlPr>
                          <a:rPr lang="es-AR" i="1">
                            <a:latin typeface="Cambria Math" panose="02040503050406030204" pitchFamily="18" charset="0"/>
                            <a:ea typeface="Cambria Math"/>
                          </a:rPr>
                        </m:ctrlPr>
                      </m:radPr>
                      <m:deg/>
                      <m:e>
                        <m:f>
                          <m:fPr>
                            <m:ctrlPr>
                              <a:rPr lang="es-AR" i="1">
                                <a:latin typeface="Cambria Math" panose="02040503050406030204" pitchFamily="18" charset="0"/>
                                <a:ea typeface="Cambria Math"/>
                              </a:rPr>
                            </m:ctrlPr>
                          </m:fPr>
                          <m:num>
                            <m:r>
                              <a:rPr lang="es-AR" i="1">
                                <a:latin typeface="Cambria Math"/>
                                <a:ea typeface="Cambria Math"/>
                              </a:rPr>
                              <m:t>𝑇</m:t>
                            </m:r>
                          </m:num>
                          <m:den>
                            <m:r>
                              <a:rPr lang="es-AR" i="1">
                                <a:latin typeface="Cambria Math"/>
                                <a:ea typeface="Cambria Math"/>
                              </a:rPr>
                              <m:t>𝜇</m:t>
                            </m:r>
                          </m:den>
                        </m:f>
                      </m:e>
                    </m:rad>
                    <m:r>
                      <a:rPr lang="es-AR" i="1">
                        <a:latin typeface="Cambria Math"/>
                        <a:ea typeface="Cambria Math"/>
                      </a:rPr>
                      <m:t> </m:t>
                    </m:r>
                  </m:oMath>
                </a14:m>
                <a:endParaRPr lang="es-ES" dirty="0"/>
              </a:p>
            </p:txBody>
          </p:sp>
        </mc:Choice>
        <mc:Fallback xmlns="">
          <p:sp>
            <p:nvSpPr>
              <p:cNvPr id="19" name="Rectángulo 18">
                <a:extLst>
                  <a:ext uri="{FF2B5EF4-FFF2-40B4-BE49-F238E27FC236}">
                    <a16:creationId xmlns:a16="http://schemas.microsoft.com/office/drawing/2014/main" id="{610517DC-19A1-4427-8AD3-3CCC56F9DD26}"/>
                  </a:ext>
                </a:extLst>
              </p:cNvPr>
              <p:cNvSpPr>
                <a:spLocks noRot="1" noChangeAspect="1" noMove="1" noResize="1" noEditPoints="1" noAdjustHandles="1" noChangeArrowheads="1" noChangeShapeType="1" noTextEdit="1"/>
              </p:cNvSpPr>
              <p:nvPr/>
            </p:nvSpPr>
            <p:spPr>
              <a:xfrm>
                <a:off x="2919554" y="5842275"/>
                <a:ext cx="1552413" cy="656013"/>
              </a:xfrm>
              <a:prstGeom prst="rect">
                <a:avLst/>
              </a:prstGeom>
              <a:blipFill>
                <a:blip r:embed="rId10"/>
                <a:stretch>
                  <a:fillRect l="-352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Rectángulo 19">
                <a:extLst>
                  <a:ext uri="{FF2B5EF4-FFF2-40B4-BE49-F238E27FC236}">
                    <a16:creationId xmlns:a16="http://schemas.microsoft.com/office/drawing/2014/main" id="{71136D00-EDC9-476F-9B2E-7E428ED1D292}"/>
                  </a:ext>
                </a:extLst>
              </p:cNvPr>
              <p:cNvSpPr/>
              <p:nvPr/>
            </p:nvSpPr>
            <p:spPr>
              <a:xfrm>
                <a:off x="5169287" y="5714931"/>
                <a:ext cx="196675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a:latin typeface="Cambria Math"/>
                          <a:ea typeface="Cambria Math"/>
                        </a:rPr>
                        <m:t>f</m:t>
                      </m:r>
                      <m:r>
                        <a:rPr lang="es-AR" i="1">
                          <a:latin typeface="Cambria Math"/>
                          <a:ea typeface="Cambria Math"/>
                        </a:rPr>
                        <m:t>=</m:t>
                      </m:r>
                      <m:r>
                        <a:rPr lang="es-AR" i="1">
                          <a:latin typeface="Cambria Math"/>
                          <a:ea typeface="Cambria Math"/>
                        </a:rPr>
                        <m:t>𝑛</m:t>
                      </m:r>
                      <m:r>
                        <a:rPr lang="es-AR" i="1">
                          <a:latin typeface="Cambria Math"/>
                          <a:ea typeface="Cambria Math"/>
                        </a:rPr>
                        <m:t>∗</m:t>
                      </m:r>
                      <m:f>
                        <m:fPr>
                          <m:ctrlPr>
                            <a:rPr lang="es-AR" i="1">
                              <a:latin typeface="Cambria Math" panose="02040503050406030204" pitchFamily="18" charset="0"/>
                              <a:ea typeface="Cambria Math"/>
                            </a:rPr>
                          </m:ctrlPr>
                        </m:fPr>
                        <m:num>
                          <m:r>
                            <a:rPr lang="es-AR" i="1">
                              <a:latin typeface="Cambria Math"/>
                              <a:ea typeface="Cambria Math"/>
                            </a:rPr>
                            <m:t>1</m:t>
                          </m:r>
                        </m:num>
                        <m:den>
                          <m:r>
                            <a:rPr lang="es-AR" i="1">
                              <a:latin typeface="Cambria Math"/>
                              <a:ea typeface="Cambria Math"/>
                            </a:rPr>
                            <m:t>2∗</m:t>
                          </m:r>
                          <m:r>
                            <a:rPr lang="es-AR" i="1">
                              <a:latin typeface="Cambria Math"/>
                              <a:ea typeface="Cambria Math"/>
                            </a:rPr>
                            <m:t>𝐿</m:t>
                          </m:r>
                        </m:den>
                      </m:f>
                      <m:r>
                        <a:rPr lang="es-AR" i="1">
                          <a:latin typeface="Cambria Math"/>
                          <a:ea typeface="Cambria Math"/>
                        </a:rPr>
                        <m:t>∗</m:t>
                      </m:r>
                      <m:rad>
                        <m:radPr>
                          <m:degHide m:val="on"/>
                          <m:ctrlPr>
                            <a:rPr lang="es-AR" i="1">
                              <a:latin typeface="Cambria Math" panose="02040503050406030204" pitchFamily="18" charset="0"/>
                              <a:ea typeface="Cambria Math"/>
                            </a:rPr>
                          </m:ctrlPr>
                        </m:radPr>
                        <m:deg/>
                        <m:e>
                          <m:f>
                            <m:fPr>
                              <m:ctrlPr>
                                <a:rPr lang="es-AR" i="1">
                                  <a:latin typeface="Cambria Math" panose="02040503050406030204" pitchFamily="18" charset="0"/>
                                  <a:ea typeface="Cambria Math"/>
                                </a:rPr>
                              </m:ctrlPr>
                            </m:fPr>
                            <m:num>
                              <m:r>
                                <a:rPr lang="es-AR" i="1">
                                  <a:latin typeface="Cambria Math"/>
                                  <a:ea typeface="Cambria Math"/>
                                </a:rPr>
                                <m:t>𝑇</m:t>
                              </m:r>
                            </m:num>
                            <m:den>
                              <m:r>
                                <a:rPr lang="es-AR" i="1">
                                  <a:latin typeface="Cambria Math"/>
                                  <a:ea typeface="Cambria Math"/>
                                </a:rPr>
                                <m:t>𝜇</m:t>
                              </m:r>
                            </m:den>
                          </m:f>
                        </m:e>
                      </m:rad>
                    </m:oMath>
                  </m:oMathPara>
                </a14:m>
                <a:endParaRPr lang="es-ES" dirty="0"/>
              </a:p>
            </p:txBody>
          </p:sp>
        </mc:Choice>
        <mc:Fallback xmlns="">
          <p:sp>
            <p:nvSpPr>
              <p:cNvPr id="20" name="Rectángulo 19">
                <a:extLst>
                  <a:ext uri="{FF2B5EF4-FFF2-40B4-BE49-F238E27FC236}">
                    <a16:creationId xmlns:a16="http://schemas.microsoft.com/office/drawing/2014/main" id="{71136D00-EDC9-476F-9B2E-7E428ED1D292}"/>
                  </a:ext>
                </a:extLst>
              </p:cNvPr>
              <p:cNvSpPr>
                <a:spLocks noRot="1" noChangeAspect="1" noMove="1" noResize="1" noEditPoints="1" noAdjustHandles="1" noChangeArrowheads="1" noChangeShapeType="1" noTextEdit="1"/>
              </p:cNvSpPr>
              <p:nvPr/>
            </p:nvSpPr>
            <p:spPr>
              <a:xfrm>
                <a:off x="5169287" y="5714931"/>
                <a:ext cx="1966757" cy="910699"/>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Rectángulo 20">
                <a:extLst>
                  <a:ext uri="{FF2B5EF4-FFF2-40B4-BE49-F238E27FC236}">
                    <a16:creationId xmlns:a16="http://schemas.microsoft.com/office/drawing/2014/main" id="{3B92F50F-8BBD-4D16-96E1-F10E4D6F0944}"/>
                  </a:ext>
                </a:extLst>
              </p:cNvPr>
              <p:cNvSpPr/>
              <p:nvPr/>
            </p:nvSpPr>
            <p:spPr>
              <a:xfrm>
                <a:off x="4734097" y="3102450"/>
                <a:ext cx="2885277" cy="497829"/>
              </a:xfrm>
              <a:prstGeom prst="rect">
                <a:avLst/>
              </a:prstGeom>
            </p:spPr>
            <p:txBody>
              <a:bodyPr wrap="none">
                <a:spAutoFit/>
              </a:bodyPr>
              <a:lstStyle/>
              <a:p>
                <a:pPr algn="just"/>
                <a14:m>
                  <m:oMath xmlns:m="http://schemas.openxmlformats.org/officeDocument/2006/math">
                    <m:r>
                      <a:rPr lang="es-AR" i="1">
                        <a:latin typeface="Cambria Math"/>
                        <a:ea typeface="Cambria Math"/>
                      </a:rPr>
                      <m:t>𝐿</m:t>
                    </m:r>
                    <m:r>
                      <a:rPr lang="es-AR" i="1">
                        <a:latin typeface="Cambria Math"/>
                        <a:ea typeface="Cambria Math"/>
                      </a:rPr>
                      <m:t>=</m:t>
                    </m:r>
                    <m:f>
                      <m:fPr>
                        <m:ctrlPr>
                          <a:rPr lang="es-AR" i="1">
                            <a:latin typeface="Cambria Math" panose="02040503050406030204" pitchFamily="18" charset="0"/>
                            <a:ea typeface="Cambria Math"/>
                          </a:rPr>
                        </m:ctrlPr>
                      </m:fPr>
                      <m:num>
                        <m:r>
                          <a:rPr lang="es-AR" i="1">
                            <a:latin typeface="Cambria Math"/>
                            <a:ea typeface="Cambria Math"/>
                          </a:rPr>
                          <m:t>𝜆</m:t>
                        </m:r>
                      </m:num>
                      <m:den>
                        <m:r>
                          <a:rPr lang="es-AR" i="1">
                            <a:latin typeface="Cambria Math"/>
                            <a:ea typeface="Cambria Math"/>
                          </a:rPr>
                          <m:t>2</m:t>
                        </m:r>
                      </m:den>
                    </m:f>
                    <m:r>
                      <a:rPr lang="es-AR" i="1">
                        <a:latin typeface="Cambria Math"/>
                        <a:ea typeface="Cambria Math"/>
                      </a:rPr>
                      <m:t>∗</m:t>
                    </m:r>
                    <m:r>
                      <a:rPr lang="es-AR" i="1">
                        <a:latin typeface="Cambria Math"/>
                        <a:ea typeface="Cambria Math"/>
                      </a:rPr>
                      <m:t>𝑛</m:t>
                    </m:r>
                    <m:r>
                      <a:rPr lang="es-AR" i="1">
                        <a:latin typeface="Cambria Math"/>
                        <a:ea typeface="Cambria Math"/>
                      </a:rPr>
                      <m:t>    </m:t>
                    </m:r>
                    <m:r>
                      <a:rPr lang="es-AR" i="1">
                        <a:latin typeface="Cambria Math"/>
                        <a:ea typeface="Cambria Math"/>
                      </a:rPr>
                      <m:t>𝑐𝑜𝑛</m:t>
                    </m:r>
                  </m:oMath>
                </a14:m>
                <a:r>
                  <a:rPr lang="es-ES" dirty="0"/>
                  <a:t> n= 1,  2,  3,.. </a:t>
                </a:r>
              </a:p>
            </p:txBody>
          </p:sp>
        </mc:Choice>
        <mc:Fallback xmlns="">
          <p:sp>
            <p:nvSpPr>
              <p:cNvPr id="21" name="Rectángulo 20">
                <a:extLst>
                  <a:ext uri="{FF2B5EF4-FFF2-40B4-BE49-F238E27FC236}">
                    <a16:creationId xmlns:a16="http://schemas.microsoft.com/office/drawing/2014/main" id="{3B92F50F-8BBD-4D16-96E1-F10E4D6F0944}"/>
                  </a:ext>
                </a:extLst>
              </p:cNvPr>
              <p:cNvSpPr>
                <a:spLocks noRot="1" noChangeAspect="1" noMove="1" noResize="1" noEditPoints="1" noAdjustHandles="1" noChangeArrowheads="1" noChangeShapeType="1" noTextEdit="1"/>
              </p:cNvSpPr>
              <p:nvPr/>
            </p:nvSpPr>
            <p:spPr>
              <a:xfrm>
                <a:off x="4734097" y="3102450"/>
                <a:ext cx="2885277" cy="497829"/>
              </a:xfrm>
              <a:prstGeom prst="rect">
                <a:avLst/>
              </a:prstGeom>
              <a:blipFill>
                <a:blip r:embed="rId12"/>
                <a:stretch>
                  <a:fillRect b="-73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Rectángulo 22">
                <a:extLst>
                  <a:ext uri="{FF2B5EF4-FFF2-40B4-BE49-F238E27FC236}">
                    <a16:creationId xmlns:a16="http://schemas.microsoft.com/office/drawing/2014/main" id="{20151EAD-BB6E-4831-B6E0-229360BBC9D9}"/>
                  </a:ext>
                </a:extLst>
              </p:cNvPr>
              <p:cNvSpPr/>
              <p:nvPr/>
            </p:nvSpPr>
            <p:spPr>
              <a:xfrm>
                <a:off x="5585490" y="3782913"/>
                <a:ext cx="1134349" cy="612732"/>
              </a:xfrm>
              <a:prstGeom prst="rect">
                <a:avLst/>
              </a:prstGeom>
            </p:spPr>
            <p:txBody>
              <a:bodyPr wrap="none">
                <a:spAutoFit/>
              </a:bodyPr>
              <a:lstStyle/>
              <a:p>
                <a:pPr algn="just"/>
                <a14:m>
                  <m:oMathPara xmlns:m="http://schemas.openxmlformats.org/officeDocument/2006/math">
                    <m:oMathParaPr>
                      <m:jc m:val="centerGroup"/>
                    </m:oMathParaPr>
                    <m:oMath xmlns:m="http://schemas.openxmlformats.org/officeDocument/2006/math">
                      <m:r>
                        <a:rPr lang="es-AR" i="1" smtClean="0">
                          <a:latin typeface="Cambria Math"/>
                          <a:ea typeface="Cambria Math"/>
                        </a:rPr>
                        <m:t>𝜆</m:t>
                      </m:r>
                      <m:r>
                        <a:rPr lang="es-AR" i="1" smtClean="0">
                          <a:latin typeface="Cambria Math"/>
                          <a:ea typeface="Cambria Math"/>
                        </a:rPr>
                        <m:t>=</m:t>
                      </m:r>
                      <m:f>
                        <m:fPr>
                          <m:ctrlPr>
                            <a:rPr lang="es-AR" i="1" smtClean="0">
                              <a:latin typeface="Cambria Math" panose="02040503050406030204" pitchFamily="18" charset="0"/>
                              <a:ea typeface="Cambria Math"/>
                            </a:rPr>
                          </m:ctrlPr>
                        </m:fPr>
                        <m:num>
                          <m:r>
                            <a:rPr lang="es-ES" b="0" i="1" smtClean="0">
                              <a:latin typeface="Cambria Math" panose="02040503050406030204" pitchFamily="18" charset="0"/>
                              <a:ea typeface="Cambria Math"/>
                            </a:rPr>
                            <m:t>2∗</m:t>
                          </m:r>
                          <m:r>
                            <a:rPr lang="es-ES" b="0" i="1" smtClean="0">
                              <a:latin typeface="Cambria Math" panose="02040503050406030204" pitchFamily="18" charset="0"/>
                              <a:ea typeface="Cambria Math"/>
                            </a:rPr>
                            <m:t>𝐿</m:t>
                          </m:r>
                        </m:num>
                        <m:den>
                          <m:r>
                            <a:rPr lang="es-ES" b="0" i="1" smtClean="0">
                              <a:latin typeface="Cambria Math" panose="02040503050406030204" pitchFamily="18" charset="0"/>
                              <a:ea typeface="Cambria Math"/>
                            </a:rPr>
                            <m:t>𝑛</m:t>
                          </m:r>
                        </m:den>
                      </m:f>
                    </m:oMath>
                  </m:oMathPara>
                </a14:m>
                <a:endParaRPr lang="es-ES" dirty="0"/>
              </a:p>
            </p:txBody>
          </p:sp>
        </mc:Choice>
        <mc:Fallback xmlns="">
          <p:sp>
            <p:nvSpPr>
              <p:cNvPr id="23" name="Rectángulo 22">
                <a:extLst>
                  <a:ext uri="{FF2B5EF4-FFF2-40B4-BE49-F238E27FC236}">
                    <a16:creationId xmlns:a16="http://schemas.microsoft.com/office/drawing/2014/main" id="{20151EAD-BB6E-4831-B6E0-229360BBC9D9}"/>
                  </a:ext>
                </a:extLst>
              </p:cNvPr>
              <p:cNvSpPr>
                <a:spLocks noRot="1" noChangeAspect="1" noMove="1" noResize="1" noEditPoints="1" noAdjustHandles="1" noChangeArrowheads="1" noChangeShapeType="1" noTextEdit="1"/>
              </p:cNvSpPr>
              <p:nvPr/>
            </p:nvSpPr>
            <p:spPr>
              <a:xfrm>
                <a:off x="5585490" y="3782913"/>
                <a:ext cx="1134349" cy="612732"/>
              </a:xfrm>
              <a:prstGeom prst="rect">
                <a:avLst/>
              </a:prstGeom>
              <a:blipFill>
                <a:blip r:embed="rId1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9745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ES" dirty="0"/>
              <a:t>Modos de vibración de la cuerda</a:t>
            </a:r>
          </a:p>
        </p:txBody>
      </p:sp>
      <p:sp>
        <p:nvSpPr>
          <p:cNvPr id="4" name="Rectangle 3">
            <a:extLst>
              <a:ext uri="{FF2B5EF4-FFF2-40B4-BE49-F238E27FC236}">
                <a16:creationId xmlns:a16="http://schemas.microsoft.com/office/drawing/2014/main" id="{1B6CA042-4CA9-452F-94AC-22E82F47A09F}"/>
              </a:ext>
            </a:extLst>
          </p:cNvPr>
          <p:cNvSpPr/>
          <p:nvPr/>
        </p:nvSpPr>
        <p:spPr>
          <a:xfrm>
            <a:off x="349448" y="1494473"/>
            <a:ext cx="3460552" cy="369332"/>
          </a:xfrm>
          <a:prstGeom prst="rect">
            <a:avLst/>
          </a:prstGeom>
        </p:spPr>
        <p:txBody>
          <a:bodyPr wrap="square">
            <a:spAutoFit/>
          </a:bodyPr>
          <a:lstStyle/>
          <a:p>
            <a:r>
              <a:rPr lang="es-AR" dirty="0"/>
              <a:t>con un extremos fijo y otro libre</a:t>
            </a:r>
          </a:p>
        </p:txBody>
      </p:sp>
      <p:sp>
        <p:nvSpPr>
          <p:cNvPr id="17" name="Rectángulo 16">
            <a:extLst>
              <a:ext uri="{FF2B5EF4-FFF2-40B4-BE49-F238E27FC236}">
                <a16:creationId xmlns:a16="http://schemas.microsoft.com/office/drawing/2014/main" id="{A81AEFD5-F264-451A-AC3D-DE2175A67D01}"/>
              </a:ext>
            </a:extLst>
          </p:cNvPr>
          <p:cNvSpPr/>
          <p:nvPr/>
        </p:nvSpPr>
        <p:spPr>
          <a:xfrm>
            <a:off x="4203700" y="1869639"/>
            <a:ext cx="4489451" cy="1077218"/>
          </a:xfrm>
          <a:prstGeom prst="rect">
            <a:avLst/>
          </a:prstGeom>
        </p:spPr>
        <p:txBody>
          <a:bodyPr wrap="square">
            <a:spAutoFit/>
          </a:bodyPr>
          <a:lstStyle/>
          <a:p>
            <a:r>
              <a:rPr lang="es-ES" sz="1600" dirty="0"/>
              <a:t>La menor frecuencia con que puede producirse una onda estacionaria se llama frecuencia fundamental </a:t>
            </a:r>
          </a:p>
          <a:p>
            <a:endParaRPr lang="es-ES" sz="1600" dirty="0"/>
          </a:p>
          <a:p>
            <a:r>
              <a:rPr lang="es-ES" sz="1600" dirty="0"/>
              <a:t>Genéricamente será:</a:t>
            </a:r>
          </a:p>
        </p:txBody>
      </p:sp>
      <p:pic>
        <p:nvPicPr>
          <p:cNvPr id="3" name="Imagen 2">
            <a:extLst>
              <a:ext uri="{FF2B5EF4-FFF2-40B4-BE49-F238E27FC236}">
                <a16:creationId xmlns:a16="http://schemas.microsoft.com/office/drawing/2014/main" id="{550252C3-E294-43DA-BD68-7A42C92A29E5}"/>
              </a:ext>
            </a:extLst>
          </p:cNvPr>
          <p:cNvPicPr>
            <a:picLocks noChangeAspect="1"/>
          </p:cNvPicPr>
          <p:nvPr/>
        </p:nvPicPr>
        <p:blipFill>
          <a:blip r:embed="rId3"/>
          <a:stretch>
            <a:fillRect/>
          </a:stretch>
        </p:blipFill>
        <p:spPr>
          <a:xfrm>
            <a:off x="140526" y="1824785"/>
            <a:ext cx="3152775" cy="3733800"/>
          </a:xfrm>
          <a:prstGeom prst="rect">
            <a:avLst/>
          </a:prstGeom>
        </p:spPr>
      </p:pic>
      <mc:AlternateContent xmlns:mc="http://schemas.openxmlformats.org/markup-compatibility/2006" xmlns:a14="http://schemas.microsoft.com/office/drawing/2010/main">
        <mc:Choice Requires="a14">
          <p:sp>
            <p:nvSpPr>
              <p:cNvPr id="5" name="4 Rectángulo"/>
              <p:cNvSpPr/>
              <p:nvPr/>
            </p:nvSpPr>
            <p:spPr>
              <a:xfrm>
                <a:off x="3125107" y="2023424"/>
                <a:ext cx="914400" cy="63478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m:t>
                      </m:r>
                      <m:f>
                        <m:fPr>
                          <m:ctrlPr>
                            <a:rPr lang="es-AR" i="1" smtClean="0">
                              <a:latin typeface="Cambria Math" panose="02040503050406030204" pitchFamily="18" charset="0"/>
                              <a:ea typeface="Cambria Math"/>
                            </a:rPr>
                          </m:ctrlPr>
                        </m:fPr>
                        <m:num>
                          <m:r>
                            <m:rPr>
                              <m:sty m:val="p"/>
                            </m:rPr>
                            <a:rPr lang="es-AR" i="0" smtClean="0">
                              <a:latin typeface="Cambria Math"/>
                              <a:ea typeface="Cambria Math"/>
                            </a:rPr>
                            <m:t>λ</m:t>
                          </m:r>
                        </m:num>
                        <m:den>
                          <m:r>
                            <a:rPr lang="es-ES" b="0" i="0" smtClean="0">
                              <a:latin typeface="Cambria Math" panose="02040503050406030204" pitchFamily="18" charset="0"/>
                              <a:ea typeface="Cambria Math"/>
                            </a:rPr>
                            <m:t>4</m:t>
                          </m:r>
                        </m:den>
                      </m:f>
                    </m:oMath>
                  </m:oMathPara>
                </a14:m>
                <a:endParaRPr lang="es-AR" dirty="0"/>
              </a:p>
            </p:txBody>
          </p:sp>
        </mc:Choice>
        <mc:Fallback xmlns="">
          <p:sp>
            <p:nvSpPr>
              <p:cNvPr id="5" name="4 Rectángulo"/>
              <p:cNvSpPr>
                <a:spLocks noRot="1" noChangeAspect="1" noMove="1" noResize="1" noEditPoints="1" noAdjustHandles="1" noChangeArrowheads="1" noChangeShapeType="1" noTextEdit="1"/>
              </p:cNvSpPr>
              <p:nvPr/>
            </p:nvSpPr>
            <p:spPr>
              <a:xfrm>
                <a:off x="3125107" y="2023424"/>
                <a:ext cx="914400" cy="634789"/>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4 Rectángulo">
                <a:extLst>
                  <a:ext uri="{FF2B5EF4-FFF2-40B4-BE49-F238E27FC236}">
                    <a16:creationId xmlns:a16="http://schemas.microsoft.com/office/drawing/2014/main" id="{7D3075F9-1256-4322-8B13-AC7A056E2B4D}"/>
                  </a:ext>
                </a:extLst>
              </p:cNvPr>
              <p:cNvSpPr/>
              <p:nvPr/>
            </p:nvSpPr>
            <p:spPr>
              <a:xfrm>
                <a:off x="3125107" y="2971800"/>
                <a:ext cx="914400" cy="61651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m:t>
                      </m:r>
                      <m:f>
                        <m:fPr>
                          <m:ctrlPr>
                            <a:rPr lang="es-AR" i="1">
                              <a:latin typeface="Cambria Math" panose="02040503050406030204" pitchFamily="18" charset="0"/>
                              <a:ea typeface="Cambria Math"/>
                            </a:rPr>
                          </m:ctrlPr>
                        </m:fPr>
                        <m:num>
                          <m:r>
                            <a:rPr lang="es-ES">
                              <a:latin typeface="Cambria Math" panose="02040503050406030204" pitchFamily="18" charset="0"/>
                              <a:ea typeface="Cambria Math"/>
                            </a:rPr>
                            <m:t>3</m:t>
                          </m:r>
                          <m:r>
                            <m:rPr>
                              <m:sty m:val="p"/>
                            </m:rPr>
                            <a:rPr lang="es-AR">
                              <a:latin typeface="Cambria Math"/>
                              <a:ea typeface="Cambria Math"/>
                            </a:rPr>
                            <m:t>λ</m:t>
                          </m:r>
                        </m:num>
                        <m:den>
                          <m:r>
                            <a:rPr lang="es-ES" b="0" i="0" smtClean="0">
                              <a:latin typeface="Cambria Math" panose="02040503050406030204" pitchFamily="18" charset="0"/>
                              <a:ea typeface="Cambria Math"/>
                            </a:rPr>
                            <m:t>4</m:t>
                          </m:r>
                        </m:den>
                      </m:f>
                    </m:oMath>
                  </m:oMathPara>
                </a14:m>
                <a:endParaRPr lang="es-AR" dirty="0"/>
              </a:p>
            </p:txBody>
          </p:sp>
        </mc:Choice>
        <mc:Fallback xmlns="">
          <p:sp>
            <p:nvSpPr>
              <p:cNvPr id="12" name="4 Rectángulo">
                <a:extLst>
                  <a:ext uri="{FF2B5EF4-FFF2-40B4-BE49-F238E27FC236}">
                    <a16:creationId xmlns:a16="http://schemas.microsoft.com/office/drawing/2014/main" id="{7D3075F9-1256-4322-8B13-AC7A056E2B4D}"/>
                  </a:ext>
                </a:extLst>
              </p:cNvPr>
              <p:cNvSpPr>
                <a:spLocks noRot="1" noChangeAspect="1" noMove="1" noResize="1" noEditPoints="1" noAdjustHandles="1" noChangeArrowheads="1" noChangeShapeType="1" noTextEdit="1"/>
              </p:cNvSpPr>
              <p:nvPr/>
            </p:nvSpPr>
            <p:spPr>
              <a:xfrm>
                <a:off x="3125107" y="2971800"/>
                <a:ext cx="914400" cy="616515"/>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4 Rectángulo">
                <a:extLst>
                  <a:ext uri="{FF2B5EF4-FFF2-40B4-BE49-F238E27FC236}">
                    <a16:creationId xmlns:a16="http://schemas.microsoft.com/office/drawing/2014/main" id="{662B2C58-C0E3-478D-987A-3ED598AB97EC}"/>
                  </a:ext>
                </a:extLst>
              </p:cNvPr>
              <p:cNvSpPr/>
              <p:nvPr/>
            </p:nvSpPr>
            <p:spPr>
              <a:xfrm>
                <a:off x="3125107" y="3711089"/>
                <a:ext cx="914400" cy="61651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m:t>
                      </m:r>
                      <m:f>
                        <m:fPr>
                          <m:ctrlPr>
                            <a:rPr lang="es-AR" i="1">
                              <a:latin typeface="Cambria Math" panose="02040503050406030204" pitchFamily="18" charset="0"/>
                              <a:ea typeface="Cambria Math"/>
                            </a:rPr>
                          </m:ctrlPr>
                        </m:fPr>
                        <m:num>
                          <m:r>
                            <a:rPr lang="es-ES" b="0" i="0" smtClean="0">
                              <a:latin typeface="Cambria Math" panose="02040503050406030204" pitchFamily="18" charset="0"/>
                              <a:ea typeface="Cambria Math"/>
                            </a:rPr>
                            <m:t>5</m:t>
                          </m:r>
                          <m:r>
                            <m:rPr>
                              <m:sty m:val="p"/>
                            </m:rPr>
                            <a:rPr lang="es-AR">
                              <a:latin typeface="Cambria Math"/>
                              <a:ea typeface="Cambria Math"/>
                            </a:rPr>
                            <m:t>λ</m:t>
                          </m:r>
                        </m:num>
                        <m:den>
                          <m:r>
                            <a:rPr lang="es-ES" b="0" i="0" smtClean="0">
                              <a:latin typeface="Cambria Math" panose="02040503050406030204" pitchFamily="18" charset="0"/>
                              <a:ea typeface="Cambria Math"/>
                            </a:rPr>
                            <m:t>4</m:t>
                          </m:r>
                        </m:den>
                      </m:f>
                    </m:oMath>
                  </m:oMathPara>
                </a14:m>
                <a:endParaRPr lang="es-AR" dirty="0"/>
              </a:p>
            </p:txBody>
          </p:sp>
        </mc:Choice>
        <mc:Fallback xmlns="">
          <p:sp>
            <p:nvSpPr>
              <p:cNvPr id="16" name="4 Rectángulo">
                <a:extLst>
                  <a:ext uri="{FF2B5EF4-FFF2-40B4-BE49-F238E27FC236}">
                    <a16:creationId xmlns:a16="http://schemas.microsoft.com/office/drawing/2014/main" id="{662B2C58-C0E3-478D-987A-3ED598AB97EC}"/>
                  </a:ext>
                </a:extLst>
              </p:cNvPr>
              <p:cNvSpPr>
                <a:spLocks noRot="1" noChangeAspect="1" noMove="1" noResize="1" noEditPoints="1" noAdjustHandles="1" noChangeArrowheads="1" noChangeShapeType="1" noTextEdit="1"/>
              </p:cNvSpPr>
              <p:nvPr/>
            </p:nvSpPr>
            <p:spPr>
              <a:xfrm>
                <a:off x="3125107" y="3711089"/>
                <a:ext cx="914400" cy="616515"/>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4 Rectángulo">
                <a:extLst>
                  <a:ext uri="{FF2B5EF4-FFF2-40B4-BE49-F238E27FC236}">
                    <a16:creationId xmlns:a16="http://schemas.microsoft.com/office/drawing/2014/main" id="{C63ACCC1-B32F-463C-9897-721B999CC6F9}"/>
                  </a:ext>
                </a:extLst>
              </p:cNvPr>
              <p:cNvSpPr/>
              <p:nvPr/>
            </p:nvSpPr>
            <p:spPr>
              <a:xfrm>
                <a:off x="3125107" y="4353573"/>
                <a:ext cx="914400" cy="61651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m:t>
                      </m:r>
                      <m:f>
                        <m:fPr>
                          <m:ctrlPr>
                            <a:rPr lang="es-AR" i="1">
                              <a:latin typeface="Cambria Math" panose="02040503050406030204" pitchFamily="18" charset="0"/>
                              <a:ea typeface="Cambria Math"/>
                            </a:rPr>
                          </m:ctrlPr>
                        </m:fPr>
                        <m:num>
                          <m:r>
                            <a:rPr lang="es-ES" b="0" i="0" smtClean="0">
                              <a:latin typeface="Cambria Math" panose="02040503050406030204" pitchFamily="18" charset="0"/>
                              <a:ea typeface="Cambria Math"/>
                            </a:rPr>
                            <m:t>7</m:t>
                          </m:r>
                          <m:r>
                            <m:rPr>
                              <m:sty m:val="p"/>
                            </m:rPr>
                            <a:rPr lang="es-AR">
                              <a:latin typeface="Cambria Math"/>
                              <a:ea typeface="Cambria Math"/>
                            </a:rPr>
                            <m:t>λ</m:t>
                          </m:r>
                        </m:num>
                        <m:den>
                          <m:r>
                            <a:rPr lang="es-ES" b="0" i="0" smtClean="0">
                              <a:latin typeface="Cambria Math" panose="02040503050406030204" pitchFamily="18" charset="0"/>
                              <a:ea typeface="Cambria Math"/>
                            </a:rPr>
                            <m:t>4</m:t>
                          </m:r>
                        </m:den>
                      </m:f>
                    </m:oMath>
                  </m:oMathPara>
                </a14:m>
                <a:endParaRPr lang="es-AR" dirty="0"/>
              </a:p>
            </p:txBody>
          </p:sp>
        </mc:Choice>
        <mc:Fallback xmlns="">
          <p:sp>
            <p:nvSpPr>
              <p:cNvPr id="21" name="4 Rectángulo">
                <a:extLst>
                  <a:ext uri="{FF2B5EF4-FFF2-40B4-BE49-F238E27FC236}">
                    <a16:creationId xmlns:a16="http://schemas.microsoft.com/office/drawing/2014/main" id="{C63ACCC1-B32F-463C-9897-721B999CC6F9}"/>
                  </a:ext>
                </a:extLst>
              </p:cNvPr>
              <p:cNvSpPr>
                <a:spLocks noRot="1" noChangeAspect="1" noMove="1" noResize="1" noEditPoints="1" noAdjustHandles="1" noChangeArrowheads="1" noChangeShapeType="1" noTextEdit="1"/>
              </p:cNvSpPr>
              <p:nvPr/>
            </p:nvSpPr>
            <p:spPr>
              <a:xfrm>
                <a:off x="3125107" y="4353573"/>
                <a:ext cx="914400" cy="616515"/>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4 Rectángulo">
                <a:extLst>
                  <a:ext uri="{FF2B5EF4-FFF2-40B4-BE49-F238E27FC236}">
                    <a16:creationId xmlns:a16="http://schemas.microsoft.com/office/drawing/2014/main" id="{7CF7C349-C4E5-45C8-8636-39F4A6A451CE}"/>
                  </a:ext>
                </a:extLst>
              </p:cNvPr>
              <p:cNvSpPr/>
              <p:nvPr/>
            </p:nvSpPr>
            <p:spPr>
              <a:xfrm>
                <a:off x="3125107" y="4986924"/>
                <a:ext cx="914400" cy="61651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b="0" i="0" smtClean="0">
                          <a:latin typeface="Cambria Math"/>
                          <a:ea typeface="Cambria Math"/>
                        </a:rPr>
                        <m:t>L</m:t>
                      </m:r>
                      <m:r>
                        <a:rPr lang="es-AR" b="0" i="0" smtClean="0">
                          <a:latin typeface="Cambria Math"/>
                          <a:ea typeface="Cambria Math"/>
                        </a:rPr>
                        <m:t>=</m:t>
                      </m:r>
                      <m:f>
                        <m:fPr>
                          <m:ctrlPr>
                            <a:rPr lang="es-AR" i="1">
                              <a:latin typeface="Cambria Math" panose="02040503050406030204" pitchFamily="18" charset="0"/>
                              <a:ea typeface="Cambria Math"/>
                            </a:rPr>
                          </m:ctrlPr>
                        </m:fPr>
                        <m:num>
                          <m:r>
                            <a:rPr lang="es-ES" b="0" i="0" smtClean="0">
                              <a:latin typeface="Cambria Math" panose="02040503050406030204" pitchFamily="18" charset="0"/>
                              <a:ea typeface="Cambria Math"/>
                            </a:rPr>
                            <m:t>9</m:t>
                          </m:r>
                          <m:r>
                            <m:rPr>
                              <m:sty m:val="p"/>
                            </m:rPr>
                            <a:rPr lang="es-AR">
                              <a:latin typeface="Cambria Math"/>
                              <a:ea typeface="Cambria Math"/>
                            </a:rPr>
                            <m:t>λ</m:t>
                          </m:r>
                        </m:num>
                        <m:den>
                          <m:r>
                            <a:rPr lang="es-ES" b="0" i="0" smtClean="0">
                              <a:latin typeface="Cambria Math" panose="02040503050406030204" pitchFamily="18" charset="0"/>
                              <a:ea typeface="Cambria Math"/>
                            </a:rPr>
                            <m:t>4</m:t>
                          </m:r>
                        </m:den>
                      </m:f>
                    </m:oMath>
                  </m:oMathPara>
                </a14:m>
                <a:endParaRPr lang="es-AR" dirty="0"/>
              </a:p>
            </p:txBody>
          </p:sp>
        </mc:Choice>
        <mc:Fallback xmlns="">
          <p:sp>
            <p:nvSpPr>
              <p:cNvPr id="22" name="4 Rectángulo">
                <a:extLst>
                  <a:ext uri="{FF2B5EF4-FFF2-40B4-BE49-F238E27FC236}">
                    <a16:creationId xmlns:a16="http://schemas.microsoft.com/office/drawing/2014/main" id="{7CF7C349-C4E5-45C8-8636-39F4A6A451CE}"/>
                  </a:ext>
                </a:extLst>
              </p:cNvPr>
              <p:cNvSpPr>
                <a:spLocks noRot="1" noChangeAspect="1" noMove="1" noResize="1" noEditPoints="1" noAdjustHandles="1" noChangeArrowheads="1" noChangeShapeType="1" noTextEdit="1"/>
              </p:cNvSpPr>
              <p:nvPr/>
            </p:nvSpPr>
            <p:spPr>
              <a:xfrm>
                <a:off x="3125107" y="4986924"/>
                <a:ext cx="914400" cy="616515"/>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25C5A5FF-1EE3-4947-9139-F47FADD8BFD7}"/>
                  </a:ext>
                </a:extLst>
              </p:cNvPr>
              <p:cNvSpPr/>
              <p:nvPr/>
            </p:nvSpPr>
            <p:spPr>
              <a:xfrm>
                <a:off x="349448" y="6148854"/>
                <a:ext cx="8146852" cy="593432"/>
              </a:xfrm>
              <a:prstGeom prst="rect">
                <a:avLst/>
              </a:prstGeom>
            </p:spPr>
            <p:txBody>
              <a:bodyPr wrap="square">
                <a:spAutoFit/>
              </a:bodyPr>
              <a:lstStyle/>
              <a:p>
                <a:pPr algn="just"/>
                <a14:m>
                  <m:oMath xmlns:m="http://schemas.openxmlformats.org/officeDocument/2006/math">
                    <m:r>
                      <m:rPr>
                        <m:sty m:val="p"/>
                      </m:rPr>
                      <a:rPr lang="es-AR">
                        <a:latin typeface="Cambria Math"/>
                        <a:ea typeface="Cambria Math"/>
                      </a:rPr>
                      <m:t>f</m:t>
                    </m:r>
                    <m:r>
                      <a:rPr lang="es-AR" i="1">
                        <a:latin typeface="Cambria Math"/>
                        <a:ea typeface="Cambria Math"/>
                      </a:rPr>
                      <m:t>=</m:t>
                    </m:r>
                    <m:f>
                      <m:fPr>
                        <m:ctrlPr>
                          <a:rPr lang="es-AR" i="1">
                            <a:latin typeface="Cambria Math" panose="02040503050406030204" pitchFamily="18" charset="0"/>
                            <a:ea typeface="Cambria Math"/>
                          </a:rPr>
                        </m:ctrlPr>
                      </m:fPr>
                      <m:num>
                        <m:r>
                          <a:rPr lang="es-AR" i="1">
                            <a:latin typeface="Cambria Math"/>
                            <a:ea typeface="Cambria Math"/>
                          </a:rPr>
                          <m:t>𝑉</m:t>
                        </m:r>
                      </m:num>
                      <m:den>
                        <m:r>
                          <a:rPr lang="es-AR" i="1">
                            <a:latin typeface="Cambria Math"/>
                            <a:ea typeface="Cambria Math"/>
                          </a:rPr>
                          <m:t>𝜆</m:t>
                        </m:r>
                      </m:den>
                    </m:f>
                    <m:r>
                      <a:rPr lang="es-AR" i="1">
                        <a:latin typeface="Cambria Math"/>
                        <a:ea typeface="Cambria Math"/>
                      </a:rPr>
                      <m:t>=(2∗</m:t>
                    </m:r>
                    <m:r>
                      <a:rPr lang="es-AR" i="1">
                        <a:latin typeface="Cambria Math"/>
                        <a:ea typeface="Cambria Math"/>
                      </a:rPr>
                      <m:t>𝑛</m:t>
                    </m:r>
                    <m:r>
                      <a:rPr lang="es-AR" i="1">
                        <a:latin typeface="Cambria Math"/>
                        <a:ea typeface="Cambria Math"/>
                      </a:rPr>
                      <m:t>−1)∗</m:t>
                    </m:r>
                    <m:f>
                      <m:fPr>
                        <m:ctrlPr>
                          <a:rPr lang="es-AR" i="1">
                            <a:latin typeface="Cambria Math" panose="02040503050406030204" pitchFamily="18" charset="0"/>
                            <a:ea typeface="Cambria Math"/>
                          </a:rPr>
                        </m:ctrlPr>
                      </m:fPr>
                      <m:num>
                        <m:r>
                          <a:rPr lang="es-AR" i="1">
                            <a:latin typeface="Cambria Math"/>
                            <a:ea typeface="Cambria Math"/>
                          </a:rPr>
                          <m:t>𝑉</m:t>
                        </m:r>
                      </m:num>
                      <m:den>
                        <m:r>
                          <a:rPr lang="es-AR" i="1">
                            <a:latin typeface="Cambria Math"/>
                            <a:ea typeface="Cambria Math"/>
                          </a:rPr>
                          <m:t>4∗</m:t>
                        </m:r>
                        <m:r>
                          <a:rPr lang="es-AR" i="1">
                            <a:latin typeface="Cambria Math"/>
                            <a:ea typeface="Cambria Math"/>
                          </a:rPr>
                          <m:t>𝐿</m:t>
                        </m:r>
                      </m:den>
                    </m:f>
                  </m:oMath>
                </a14:m>
                <a:r>
                  <a:rPr lang="es-ES" dirty="0"/>
                  <a:t>    como </a:t>
                </a:r>
                <a14:m>
                  <m:oMath xmlns:m="http://schemas.openxmlformats.org/officeDocument/2006/math">
                    <m:r>
                      <a:rPr lang="es-AR" sz="1600" i="1">
                        <a:latin typeface="Cambria Math"/>
                        <a:ea typeface="Cambria Math"/>
                      </a:rPr>
                      <m:t>𝑉</m:t>
                    </m:r>
                    <m:r>
                      <a:rPr lang="es-AR" sz="1600" i="1">
                        <a:latin typeface="Cambria Math"/>
                        <a:ea typeface="Cambria Math"/>
                      </a:rPr>
                      <m:t>=</m:t>
                    </m:r>
                    <m:rad>
                      <m:radPr>
                        <m:degHide m:val="on"/>
                        <m:ctrlPr>
                          <a:rPr lang="es-AR" sz="1600" i="1">
                            <a:latin typeface="Cambria Math" panose="02040503050406030204" pitchFamily="18" charset="0"/>
                            <a:ea typeface="Cambria Math"/>
                          </a:rPr>
                        </m:ctrlPr>
                      </m:radPr>
                      <m:deg/>
                      <m:e>
                        <m:f>
                          <m:fPr>
                            <m:ctrlPr>
                              <a:rPr lang="es-AR" sz="1600" i="1">
                                <a:latin typeface="Cambria Math" panose="02040503050406030204" pitchFamily="18" charset="0"/>
                                <a:ea typeface="Cambria Math"/>
                              </a:rPr>
                            </m:ctrlPr>
                          </m:fPr>
                          <m:num>
                            <m:r>
                              <a:rPr lang="es-AR" sz="1600" i="1">
                                <a:latin typeface="Cambria Math"/>
                                <a:ea typeface="Cambria Math"/>
                              </a:rPr>
                              <m:t>𝑇</m:t>
                            </m:r>
                          </m:num>
                          <m:den>
                            <m:r>
                              <a:rPr lang="es-AR" sz="1600" i="1">
                                <a:latin typeface="Cambria Math"/>
                                <a:ea typeface="Cambria Math"/>
                              </a:rPr>
                              <m:t>𝜇</m:t>
                            </m:r>
                          </m:den>
                        </m:f>
                      </m:e>
                    </m:rad>
                    <m:r>
                      <a:rPr lang="es-AR" sz="1600" i="1">
                        <a:latin typeface="Cambria Math"/>
                        <a:ea typeface="Cambria Math"/>
                      </a:rPr>
                      <m:t>               →       </m:t>
                    </m:r>
                    <m:r>
                      <m:rPr>
                        <m:sty m:val="p"/>
                      </m:rPr>
                      <a:rPr lang="es-AR" sz="1600">
                        <a:latin typeface="Cambria Math"/>
                        <a:ea typeface="Cambria Math"/>
                      </a:rPr>
                      <m:t>f</m:t>
                    </m:r>
                    <m:r>
                      <a:rPr lang="es-AR" sz="1600" i="1">
                        <a:latin typeface="Cambria Math"/>
                        <a:ea typeface="Cambria Math"/>
                      </a:rPr>
                      <m:t>=</m:t>
                    </m:r>
                    <m:f>
                      <m:fPr>
                        <m:ctrlPr>
                          <a:rPr lang="es-AR" sz="1600" i="1">
                            <a:latin typeface="Cambria Math" panose="02040503050406030204" pitchFamily="18" charset="0"/>
                            <a:ea typeface="Cambria Math"/>
                          </a:rPr>
                        </m:ctrlPr>
                      </m:fPr>
                      <m:num>
                        <m:r>
                          <a:rPr lang="es-AR" i="1">
                            <a:latin typeface="Cambria Math"/>
                            <a:ea typeface="Cambria Math"/>
                          </a:rPr>
                          <m:t>(2∗</m:t>
                        </m:r>
                        <m:r>
                          <a:rPr lang="es-AR" i="1">
                            <a:latin typeface="Cambria Math"/>
                            <a:ea typeface="Cambria Math"/>
                          </a:rPr>
                          <m:t>𝑛</m:t>
                        </m:r>
                        <m:r>
                          <a:rPr lang="es-AR" i="1">
                            <a:latin typeface="Cambria Math"/>
                            <a:ea typeface="Cambria Math"/>
                          </a:rPr>
                          <m:t>−1)</m:t>
                        </m:r>
                      </m:num>
                      <m:den>
                        <m:r>
                          <a:rPr lang="es-AR" sz="1600" i="1">
                            <a:latin typeface="Cambria Math"/>
                            <a:ea typeface="Cambria Math"/>
                          </a:rPr>
                          <m:t>4∗</m:t>
                        </m:r>
                        <m:r>
                          <a:rPr lang="es-AR" sz="1600" i="1">
                            <a:latin typeface="Cambria Math"/>
                            <a:ea typeface="Cambria Math"/>
                          </a:rPr>
                          <m:t>𝐿</m:t>
                        </m:r>
                      </m:den>
                    </m:f>
                    <m:r>
                      <a:rPr lang="es-AR" sz="1600" i="1">
                        <a:latin typeface="Cambria Math"/>
                        <a:ea typeface="Cambria Math"/>
                      </a:rPr>
                      <m:t>∗</m:t>
                    </m:r>
                    <m:rad>
                      <m:radPr>
                        <m:degHide m:val="on"/>
                        <m:ctrlPr>
                          <a:rPr lang="es-AR" sz="1600" i="1">
                            <a:latin typeface="Cambria Math" panose="02040503050406030204" pitchFamily="18" charset="0"/>
                            <a:ea typeface="Cambria Math"/>
                          </a:rPr>
                        </m:ctrlPr>
                      </m:radPr>
                      <m:deg/>
                      <m:e>
                        <m:f>
                          <m:fPr>
                            <m:ctrlPr>
                              <a:rPr lang="es-AR" sz="1600" i="1">
                                <a:latin typeface="Cambria Math" panose="02040503050406030204" pitchFamily="18" charset="0"/>
                                <a:ea typeface="Cambria Math"/>
                              </a:rPr>
                            </m:ctrlPr>
                          </m:fPr>
                          <m:num>
                            <m:r>
                              <a:rPr lang="es-AR" sz="1600" i="1">
                                <a:latin typeface="Cambria Math"/>
                                <a:ea typeface="Cambria Math"/>
                              </a:rPr>
                              <m:t>𝑇</m:t>
                            </m:r>
                          </m:num>
                          <m:den>
                            <m:r>
                              <a:rPr lang="es-AR" sz="1600" i="1">
                                <a:latin typeface="Cambria Math"/>
                                <a:ea typeface="Cambria Math"/>
                              </a:rPr>
                              <m:t>𝜇</m:t>
                            </m:r>
                          </m:den>
                        </m:f>
                      </m:e>
                    </m:rad>
                  </m:oMath>
                </a14:m>
                <a:endParaRPr lang="es-ES" dirty="0"/>
              </a:p>
            </p:txBody>
          </p:sp>
        </mc:Choice>
        <mc:Fallback xmlns="">
          <p:sp>
            <p:nvSpPr>
              <p:cNvPr id="8" name="Rectángulo 7">
                <a:extLst>
                  <a:ext uri="{FF2B5EF4-FFF2-40B4-BE49-F238E27FC236}">
                    <a16:creationId xmlns:a16="http://schemas.microsoft.com/office/drawing/2014/main" id="{25C5A5FF-1EE3-4947-9139-F47FADD8BFD7}"/>
                  </a:ext>
                </a:extLst>
              </p:cNvPr>
              <p:cNvSpPr>
                <a:spLocks noRot="1" noChangeAspect="1" noMove="1" noResize="1" noEditPoints="1" noAdjustHandles="1" noChangeArrowheads="1" noChangeShapeType="1" noTextEdit="1"/>
              </p:cNvSpPr>
              <p:nvPr/>
            </p:nvSpPr>
            <p:spPr>
              <a:xfrm>
                <a:off x="349448" y="6148854"/>
                <a:ext cx="8146852" cy="593432"/>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ACA93424-CE37-40D5-92B4-7230EA6CD9D8}"/>
                  </a:ext>
                </a:extLst>
              </p:cNvPr>
              <p:cNvSpPr/>
              <p:nvPr/>
            </p:nvSpPr>
            <p:spPr>
              <a:xfrm>
                <a:off x="4204045" y="3083627"/>
                <a:ext cx="4147674" cy="497829"/>
              </a:xfrm>
              <a:prstGeom prst="rect">
                <a:avLst/>
              </a:prstGeom>
            </p:spPr>
            <p:txBody>
              <a:bodyPr wrap="none">
                <a:spAutoFit/>
              </a:bodyPr>
              <a:lstStyle/>
              <a:p>
                <a14:m>
                  <m:oMath xmlns:m="http://schemas.openxmlformats.org/officeDocument/2006/math">
                    <m:r>
                      <a:rPr lang="es-AR" i="1">
                        <a:latin typeface="Cambria Math"/>
                        <a:ea typeface="Cambria Math"/>
                      </a:rPr>
                      <m:t>𝐿</m:t>
                    </m:r>
                    <m:r>
                      <a:rPr lang="es-AR" i="1">
                        <a:latin typeface="Cambria Math"/>
                        <a:ea typeface="Cambria Math"/>
                      </a:rPr>
                      <m:t>=</m:t>
                    </m:r>
                    <m:f>
                      <m:fPr>
                        <m:ctrlPr>
                          <a:rPr lang="es-AR" i="1">
                            <a:latin typeface="Cambria Math" panose="02040503050406030204" pitchFamily="18" charset="0"/>
                            <a:ea typeface="Cambria Math"/>
                          </a:rPr>
                        </m:ctrlPr>
                      </m:fPr>
                      <m:num>
                        <m:r>
                          <a:rPr lang="es-AR" i="1">
                            <a:latin typeface="Cambria Math"/>
                            <a:ea typeface="Cambria Math"/>
                          </a:rPr>
                          <m:t>𝜆</m:t>
                        </m:r>
                      </m:num>
                      <m:den>
                        <m:r>
                          <a:rPr lang="es-AR" i="1">
                            <a:latin typeface="Cambria Math"/>
                            <a:ea typeface="Cambria Math"/>
                          </a:rPr>
                          <m:t>4</m:t>
                        </m:r>
                      </m:den>
                    </m:f>
                    <m:r>
                      <a:rPr lang="es-AR" i="1">
                        <a:latin typeface="Cambria Math"/>
                        <a:ea typeface="Cambria Math"/>
                      </a:rPr>
                      <m:t>∗</m:t>
                    </m:r>
                    <m:d>
                      <m:dPr>
                        <m:ctrlPr>
                          <a:rPr lang="es-AR" i="1">
                            <a:latin typeface="Cambria Math" panose="02040503050406030204" pitchFamily="18" charset="0"/>
                            <a:ea typeface="Cambria Math"/>
                          </a:rPr>
                        </m:ctrlPr>
                      </m:dPr>
                      <m:e>
                        <m:r>
                          <a:rPr lang="es-AR" i="1">
                            <a:latin typeface="Cambria Math"/>
                            <a:ea typeface="Cambria Math"/>
                          </a:rPr>
                          <m:t>2∗</m:t>
                        </m:r>
                        <m:r>
                          <a:rPr lang="es-AR" i="1">
                            <a:latin typeface="Cambria Math"/>
                            <a:ea typeface="Cambria Math"/>
                          </a:rPr>
                          <m:t>𝑛</m:t>
                        </m:r>
                        <m:r>
                          <a:rPr lang="es-AR" i="1">
                            <a:latin typeface="Cambria Math"/>
                            <a:ea typeface="Cambria Math"/>
                          </a:rPr>
                          <m:t>−1</m:t>
                        </m:r>
                      </m:e>
                    </m:d>
                    <m:r>
                      <a:rPr lang="es-ES" i="1">
                        <a:latin typeface="Cambria Math" panose="02040503050406030204" pitchFamily="18" charset="0"/>
                        <a:ea typeface="Cambria Math"/>
                      </a:rPr>
                      <m:t>      </m:t>
                    </m:r>
                    <m:r>
                      <a:rPr lang="es-AR" i="1">
                        <a:latin typeface="Cambria Math"/>
                        <a:ea typeface="Cambria Math"/>
                      </a:rPr>
                      <m:t>𝑐𝑜𝑛</m:t>
                    </m:r>
                  </m:oMath>
                </a14:m>
                <a:r>
                  <a:rPr lang="es-ES" dirty="0"/>
                  <a:t>    n= 1,  2,  3,.. </a:t>
                </a:r>
              </a:p>
            </p:txBody>
          </p:sp>
        </mc:Choice>
        <mc:Fallback xmlns="">
          <p:sp>
            <p:nvSpPr>
              <p:cNvPr id="9" name="Rectángulo 8">
                <a:extLst>
                  <a:ext uri="{FF2B5EF4-FFF2-40B4-BE49-F238E27FC236}">
                    <a16:creationId xmlns:a16="http://schemas.microsoft.com/office/drawing/2014/main" id="{ACA93424-CE37-40D5-92B4-7230EA6CD9D8}"/>
                  </a:ext>
                </a:extLst>
              </p:cNvPr>
              <p:cNvSpPr>
                <a:spLocks noRot="1" noChangeAspect="1" noMove="1" noResize="1" noEditPoints="1" noAdjustHandles="1" noChangeArrowheads="1" noChangeShapeType="1" noTextEdit="1"/>
              </p:cNvSpPr>
              <p:nvPr/>
            </p:nvSpPr>
            <p:spPr>
              <a:xfrm>
                <a:off x="4204045" y="3083627"/>
                <a:ext cx="4147674" cy="497829"/>
              </a:xfrm>
              <a:prstGeom prst="rect">
                <a:avLst/>
              </a:prstGeom>
              <a:blipFill>
                <a:blip r:embed="rId10"/>
                <a:stretch>
                  <a:fillRect b="-73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287F5A06-AAD2-4E09-9B60-CF1FB87383DC}"/>
                  </a:ext>
                </a:extLst>
              </p:cNvPr>
              <p:cNvSpPr/>
              <p:nvPr/>
            </p:nvSpPr>
            <p:spPr>
              <a:xfrm>
                <a:off x="5334000" y="3793363"/>
                <a:ext cx="1547155" cy="6117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i="1" smtClean="0">
                          <a:latin typeface="Cambria Math"/>
                          <a:ea typeface="Cambria Math"/>
                        </a:rPr>
                        <m:t>𝜆</m:t>
                      </m:r>
                      <m:r>
                        <a:rPr lang="es-AR" i="1" smtClean="0">
                          <a:latin typeface="Cambria Math"/>
                          <a:ea typeface="Cambria Math"/>
                        </a:rPr>
                        <m:t>=</m:t>
                      </m:r>
                      <m:f>
                        <m:fPr>
                          <m:ctrlPr>
                            <a:rPr lang="es-AR" i="1">
                              <a:latin typeface="Cambria Math" panose="02040503050406030204" pitchFamily="18" charset="0"/>
                              <a:ea typeface="Cambria Math"/>
                            </a:rPr>
                          </m:ctrlPr>
                        </m:fPr>
                        <m:num>
                          <m:r>
                            <a:rPr lang="es-ES" b="0" i="1" smtClean="0">
                              <a:latin typeface="Cambria Math" panose="02040503050406030204" pitchFamily="18" charset="0"/>
                              <a:ea typeface="Cambria Math"/>
                            </a:rPr>
                            <m:t>4∗</m:t>
                          </m:r>
                          <m:r>
                            <a:rPr lang="es-ES" b="0" i="1" smtClean="0">
                              <a:latin typeface="Cambria Math" panose="02040503050406030204" pitchFamily="18" charset="0"/>
                              <a:ea typeface="Cambria Math"/>
                            </a:rPr>
                            <m:t>𝐿</m:t>
                          </m:r>
                        </m:num>
                        <m:den>
                          <m:r>
                            <a:rPr lang="es-AR" i="1">
                              <a:latin typeface="Cambria Math"/>
                              <a:ea typeface="Cambria Math"/>
                            </a:rPr>
                            <m:t>2∗</m:t>
                          </m:r>
                          <m:r>
                            <a:rPr lang="es-AR" i="1">
                              <a:latin typeface="Cambria Math"/>
                              <a:ea typeface="Cambria Math"/>
                            </a:rPr>
                            <m:t>𝑛</m:t>
                          </m:r>
                          <m:r>
                            <a:rPr lang="es-AR" i="1">
                              <a:latin typeface="Cambria Math"/>
                              <a:ea typeface="Cambria Math"/>
                            </a:rPr>
                            <m:t>−1</m:t>
                          </m:r>
                        </m:den>
                      </m:f>
                    </m:oMath>
                  </m:oMathPara>
                </a14:m>
                <a:endParaRPr lang="es-ES" dirty="0"/>
              </a:p>
            </p:txBody>
          </p:sp>
        </mc:Choice>
        <mc:Fallback xmlns="">
          <p:sp>
            <p:nvSpPr>
              <p:cNvPr id="10" name="Rectángulo 9">
                <a:extLst>
                  <a:ext uri="{FF2B5EF4-FFF2-40B4-BE49-F238E27FC236}">
                    <a16:creationId xmlns:a16="http://schemas.microsoft.com/office/drawing/2014/main" id="{287F5A06-AAD2-4E09-9B60-CF1FB87383DC}"/>
                  </a:ext>
                </a:extLst>
              </p:cNvPr>
              <p:cNvSpPr>
                <a:spLocks noRot="1" noChangeAspect="1" noMove="1" noResize="1" noEditPoints="1" noAdjustHandles="1" noChangeArrowheads="1" noChangeShapeType="1" noTextEdit="1"/>
              </p:cNvSpPr>
              <p:nvPr/>
            </p:nvSpPr>
            <p:spPr>
              <a:xfrm>
                <a:off x="5334000" y="3793363"/>
                <a:ext cx="1547155" cy="611706"/>
              </a:xfrm>
              <a:prstGeom prst="rect">
                <a:avLst/>
              </a:prstGeom>
              <a:blipFill>
                <a:blip r:embed="rId11"/>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137857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ES" dirty="0"/>
              <a:t>Ondas estacionarias en una columna de aire</a:t>
            </a:r>
          </a:p>
        </p:txBody>
      </p:sp>
      <p:sp>
        <p:nvSpPr>
          <p:cNvPr id="3" name="Content Placeholder 2"/>
          <p:cNvSpPr>
            <a:spLocks noGrp="1"/>
          </p:cNvSpPr>
          <p:nvPr>
            <p:ph idx="1"/>
          </p:nvPr>
        </p:nvSpPr>
        <p:spPr>
          <a:xfrm>
            <a:off x="228600" y="1447800"/>
            <a:ext cx="8763000" cy="5029200"/>
          </a:xfrm>
        </p:spPr>
        <p:txBody>
          <a:bodyPr>
            <a:normAutofit/>
          </a:bodyPr>
          <a:lstStyle/>
          <a:p>
            <a:pPr algn="just"/>
            <a:r>
              <a:rPr lang="es-ES" sz="2000" dirty="0"/>
              <a:t>Recordemos que mientras las ondas que se propagan en cuerdas son ondas transversales, las que lo hacen en el aire, son ondas longitudinales.</a:t>
            </a:r>
          </a:p>
          <a:p>
            <a:pPr algn="just"/>
            <a:r>
              <a:rPr lang="es-ES" sz="2000" dirty="0"/>
              <a:t>Simplificando el lenguaje, llamaremos simplemente tubo abierto al que tiene ambos extremos abiertos; y llamaremos simplemente tubo cerrado al que tiene un extremo cerrado y el otro abierto.</a:t>
            </a:r>
          </a:p>
          <a:p>
            <a:pPr algn="just"/>
            <a:r>
              <a:rPr lang="es-ES" sz="2000" dirty="0"/>
              <a:t>En los tubos de aire podemos hacer dos tipos de gráficos: </a:t>
            </a:r>
          </a:p>
          <a:p>
            <a:pPr lvl="1" algn="just"/>
            <a:r>
              <a:rPr lang="es-ES" sz="1600" b="1" dirty="0"/>
              <a:t>de elongación </a:t>
            </a:r>
            <a:r>
              <a:rPr lang="es-ES" sz="1600" dirty="0"/>
              <a:t>(mostrando cuánto se desplazan las moléculas del aire ante el paso de la onda en cada lugar)</a:t>
            </a:r>
          </a:p>
          <a:p>
            <a:pPr lvl="1" algn="just"/>
            <a:r>
              <a:rPr lang="es-ES" sz="1600" b="1" dirty="0"/>
              <a:t>de presión </a:t>
            </a:r>
            <a:r>
              <a:rPr lang="es-ES" sz="1600" dirty="0"/>
              <a:t>(mostrando cómo varía la presión en el aire ante el paso de la onda, en cada lugar; se llama onda de presión p = f(x)</a:t>
            </a:r>
          </a:p>
        </p:txBody>
      </p:sp>
    </p:spTree>
    <p:extLst>
      <p:ext uri="{BB962C8B-B14F-4D97-AF65-F5344CB8AC3E}">
        <p14:creationId xmlns:p14="http://schemas.microsoft.com/office/powerpoint/2010/main" val="236498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Ondas en tubos</a:t>
            </a:r>
            <a:endParaRPr lang="es-ES" dirty="0"/>
          </a:p>
        </p:txBody>
      </p:sp>
      <p:pic>
        <p:nvPicPr>
          <p:cNvPr id="6" name="Imagen 5">
            <a:extLst>
              <a:ext uri="{FF2B5EF4-FFF2-40B4-BE49-F238E27FC236}">
                <a16:creationId xmlns:a16="http://schemas.microsoft.com/office/drawing/2014/main" id="{A2FC1342-EBC2-4C00-B134-9C5BA77A7660}"/>
              </a:ext>
            </a:extLst>
          </p:cNvPr>
          <p:cNvPicPr>
            <a:picLocks noChangeAspect="1"/>
          </p:cNvPicPr>
          <p:nvPr/>
        </p:nvPicPr>
        <p:blipFill>
          <a:blip r:embed="rId3"/>
          <a:stretch>
            <a:fillRect/>
          </a:stretch>
        </p:blipFill>
        <p:spPr>
          <a:xfrm>
            <a:off x="647700" y="2405619"/>
            <a:ext cx="2905125" cy="1981200"/>
          </a:xfrm>
          <a:prstGeom prst="rect">
            <a:avLst/>
          </a:prstGeom>
        </p:spPr>
      </p:pic>
      <p:pic>
        <p:nvPicPr>
          <p:cNvPr id="7" name="Imagen 6">
            <a:extLst>
              <a:ext uri="{FF2B5EF4-FFF2-40B4-BE49-F238E27FC236}">
                <a16:creationId xmlns:a16="http://schemas.microsoft.com/office/drawing/2014/main" id="{4E14D253-3262-4335-9B86-B15CA37A7A90}"/>
              </a:ext>
            </a:extLst>
          </p:cNvPr>
          <p:cNvPicPr>
            <a:picLocks noChangeAspect="1"/>
          </p:cNvPicPr>
          <p:nvPr/>
        </p:nvPicPr>
        <p:blipFill>
          <a:blip r:embed="rId4"/>
          <a:stretch>
            <a:fillRect/>
          </a:stretch>
        </p:blipFill>
        <p:spPr>
          <a:xfrm>
            <a:off x="5464495" y="2427844"/>
            <a:ext cx="2933700" cy="1981200"/>
          </a:xfrm>
          <a:prstGeom prst="rect">
            <a:avLst/>
          </a:prstGeom>
        </p:spPr>
      </p:pic>
      <p:grpSp>
        <p:nvGrpSpPr>
          <p:cNvPr id="22" name="Grupo 21">
            <a:extLst>
              <a:ext uri="{FF2B5EF4-FFF2-40B4-BE49-F238E27FC236}">
                <a16:creationId xmlns:a16="http://schemas.microsoft.com/office/drawing/2014/main" id="{68D783CE-6C5D-4D60-BD9E-EE1B97EAD563}"/>
              </a:ext>
            </a:extLst>
          </p:cNvPr>
          <p:cNvGrpSpPr/>
          <p:nvPr/>
        </p:nvGrpSpPr>
        <p:grpSpPr>
          <a:xfrm>
            <a:off x="260990" y="1856979"/>
            <a:ext cx="3244210" cy="396240"/>
            <a:chOff x="260990" y="1584960"/>
            <a:chExt cx="3244210" cy="396240"/>
          </a:xfrm>
        </p:grpSpPr>
        <p:cxnSp>
          <p:nvCxnSpPr>
            <p:cNvPr id="9" name="Conector recto 8">
              <a:extLst>
                <a:ext uri="{FF2B5EF4-FFF2-40B4-BE49-F238E27FC236}">
                  <a16:creationId xmlns:a16="http://schemas.microsoft.com/office/drawing/2014/main" id="{816F33B0-0E1A-407C-B2F1-2F119421F78C}"/>
                </a:ext>
              </a:extLst>
            </p:cNvPr>
            <p:cNvCxnSpPr>
              <a:cxnSpLocks/>
            </p:cNvCxnSpPr>
            <p:nvPr/>
          </p:nvCxnSpPr>
          <p:spPr>
            <a:xfrm>
              <a:off x="718190" y="1676400"/>
              <a:ext cx="2787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02E47BE7-4364-404F-9E5F-6DE0BFA2B0F5}"/>
                </a:ext>
              </a:extLst>
            </p:cNvPr>
            <p:cNvCxnSpPr>
              <a:cxnSpLocks/>
            </p:cNvCxnSpPr>
            <p:nvPr/>
          </p:nvCxnSpPr>
          <p:spPr>
            <a:xfrm>
              <a:off x="352430" y="1981200"/>
              <a:ext cx="3152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B347E1CE-92CB-44AD-A60F-78CA24D06A81}"/>
                </a:ext>
              </a:extLst>
            </p:cNvPr>
            <p:cNvCxnSpPr/>
            <p:nvPr/>
          </p:nvCxnSpPr>
          <p:spPr>
            <a:xfrm>
              <a:off x="352430" y="1676400"/>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9C379B3C-421E-4B7D-9903-13F647851C55}"/>
                </a:ext>
              </a:extLst>
            </p:cNvPr>
            <p:cNvCxnSpPr>
              <a:cxnSpLocks/>
            </p:cNvCxnSpPr>
            <p:nvPr/>
          </p:nvCxnSpPr>
          <p:spPr>
            <a:xfrm flipV="1">
              <a:off x="535310" y="158496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090701A0-ECBB-48C2-B152-9C186C3D4D07}"/>
                </a:ext>
              </a:extLst>
            </p:cNvPr>
            <p:cNvCxnSpPr>
              <a:cxnSpLocks/>
            </p:cNvCxnSpPr>
            <p:nvPr/>
          </p:nvCxnSpPr>
          <p:spPr>
            <a:xfrm flipV="1">
              <a:off x="718190" y="158496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80A7C5D2-49BD-4E9D-A4F6-5B1381D681F0}"/>
                </a:ext>
              </a:extLst>
            </p:cNvPr>
            <p:cNvCxnSpPr>
              <a:cxnSpLocks/>
            </p:cNvCxnSpPr>
            <p:nvPr/>
          </p:nvCxnSpPr>
          <p:spPr>
            <a:xfrm rot="5400000" flipV="1">
              <a:off x="306710" y="1818795"/>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3560CE2A-8C38-4642-B845-F4D59EF44D17}"/>
                </a:ext>
              </a:extLst>
            </p:cNvPr>
            <p:cNvCxnSpPr>
              <a:cxnSpLocks/>
            </p:cNvCxnSpPr>
            <p:nvPr/>
          </p:nvCxnSpPr>
          <p:spPr>
            <a:xfrm rot="5400000" flipV="1">
              <a:off x="306710" y="1742595"/>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C8D02566-44E8-44D4-B7B2-77A20B72D92A}"/>
                </a:ext>
              </a:extLst>
            </p:cNvPr>
            <p:cNvCxnSpPr>
              <a:cxnSpLocks/>
            </p:cNvCxnSpPr>
            <p:nvPr/>
          </p:nvCxnSpPr>
          <p:spPr>
            <a:xfrm flipV="1">
              <a:off x="352430" y="1676400"/>
              <a:ext cx="0" cy="111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17036C03-BB74-4697-87E1-0DB61BAB0D3C}"/>
                </a:ext>
              </a:extLst>
            </p:cNvPr>
            <p:cNvCxnSpPr>
              <a:cxnSpLocks/>
            </p:cNvCxnSpPr>
            <p:nvPr/>
          </p:nvCxnSpPr>
          <p:spPr>
            <a:xfrm flipV="1">
              <a:off x="354816" y="1864515"/>
              <a:ext cx="0" cy="111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68" name="Grupo 7167">
            <a:extLst>
              <a:ext uri="{FF2B5EF4-FFF2-40B4-BE49-F238E27FC236}">
                <a16:creationId xmlns:a16="http://schemas.microsoft.com/office/drawing/2014/main" id="{F37A1FA0-03EC-4C7A-A2B9-4BF8618EE700}"/>
              </a:ext>
            </a:extLst>
          </p:cNvPr>
          <p:cNvGrpSpPr/>
          <p:nvPr/>
        </p:nvGrpSpPr>
        <p:grpSpPr>
          <a:xfrm>
            <a:off x="5080640" y="1856979"/>
            <a:ext cx="3244210" cy="396240"/>
            <a:chOff x="5080640" y="1584960"/>
            <a:chExt cx="3244210" cy="396240"/>
          </a:xfrm>
        </p:grpSpPr>
        <p:grpSp>
          <p:nvGrpSpPr>
            <p:cNvPr id="25" name="Grupo 24">
              <a:extLst>
                <a:ext uri="{FF2B5EF4-FFF2-40B4-BE49-F238E27FC236}">
                  <a16:creationId xmlns:a16="http://schemas.microsoft.com/office/drawing/2014/main" id="{EE9AB7A4-96BA-41B3-8D97-5E5D1153F5FB}"/>
                </a:ext>
              </a:extLst>
            </p:cNvPr>
            <p:cNvGrpSpPr/>
            <p:nvPr/>
          </p:nvGrpSpPr>
          <p:grpSpPr>
            <a:xfrm>
              <a:off x="5080640" y="1584960"/>
              <a:ext cx="3244210" cy="396240"/>
              <a:chOff x="260990" y="1584960"/>
              <a:chExt cx="3244210" cy="396240"/>
            </a:xfrm>
          </p:grpSpPr>
          <p:cxnSp>
            <p:nvCxnSpPr>
              <p:cNvPr id="26" name="Conector recto 25">
                <a:extLst>
                  <a:ext uri="{FF2B5EF4-FFF2-40B4-BE49-F238E27FC236}">
                    <a16:creationId xmlns:a16="http://schemas.microsoft.com/office/drawing/2014/main" id="{03B99C6B-C001-4E1C-AFB3-A697AF1DC308}"/>
                  </a:ext>
                </a:extLst>
              </p:cNvPr>
              <p:cNvCxnSpPr>
                <a:cxnSpLocks/>
              </p:cNvCxnSpPr>
              <p:nvPr/>
            </p:nvCxnSpPr>
            <p:spPr>
              <a:xfrm>
                <a:off x="718190" y="1676400"/>
                <a:ext cx="2787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D6BCA2A0-1E05-4CAC-9F63-E6492CFD375E}"/>
                  </a:ext>
                </a:extLst>
              </p:cNvPr>
              <p:cNvCxnSpPr>
                <a:cxnSpLocks/>
              </p:cNvCxnSpPr>
              <p:nvPr/>
            </p:nvCxnSpPr>
            <p:spPr>
              <a:xfrm>
                <a:off x="352430" y="1981200"/>
                <a:ext cx="3152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AF70303D-D367-4361-8A76-78308A412326}"/>
                  </a:ext>
                </a:extLst>
              </p:cNvPr>
              <p:cNvCxnSpPr/>
              <p:nvPr/>
            </p:nvCxnSpPr>
            <p:spPr>
              <a:xfrm>
                <a:off x="352430" y="1676400"/>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024C4163-B9E3-402D-9782-7D467FB4458A}"/>
                  </a:ext>
                </a:extLst>
              </p:cNvPr>
              <p:cNvCxnSpPr>
                <a:cxnSpLocks/>
              </p:cNvCxnSpPr>
              <p:nvPr/>
            </p:nvCxnSpPr>
            <p:spPr>
              <a:xfrm flipV="1">
                <a:off x="535310" y="158496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C18C8273-8CCF-4525-81CB-D6237D3F6798}"/>
                  </a:ext>
                </a:extLst>
              </p:cNvPr>
              <p:cNvCxnSpPr>
                <a:cxnSpLocks/>
              </p:cNvCxnSpPr>
              <p:nvPr/>
            </p:nvCxnSpPr>
            <p:spPr>
              <a:xfrm flipV="1">
                <a:off x="718190" y="158496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D6AC2411-4B69-4205-967B-F89867F06219}"/>
                  </a:ext>
                </a:extLst>
              </p:cNvPr>
              <p:cNvCxnSpPr>
                <a:cxnSpLocks/>
              </p:cNvCxnSpPr>
              <p:nvPr/>
            </p:nvCxnSpPr>
            <p:spPr>
              <a:xfrm rot="5400000" flipV="1">
                <a:off x="306710" y="1818795"/>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745C1F2F-B431-454B-81C9-8A4FE1730794}"/>
                  </a:ext>
                </a:extLst>
              </p:cNvPr>
              <p:cNvCxnSpPr>
                <a:cxnSpLocks/>
              </p:cNvCxnSpPr>
              <p:nvPr/>
            </p:nvCxnSpPr>
            <p:spPr>
              <a:xfrm rot="5400000" flipV="1">
                <a:off x="306710" y="1742595"/>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F8BC66D2-5702-4283-97AD-EDFB93013AC0}"/>
                  </a:ext>
                </a:extLst>
              </p:cNvPr>
              <p:cNvCxnSpPr>
                <a:cxnSpLocks/>
              </p:cNvCxnSpPr>
              <p:nvPr/>
            </p:nvCxnSpPr>
            <p:spPr>
              <a:xfrm flipV="1">
                <a:off x="352430" y="1676400"/>
                <a:ext cx="0" cy="111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DBD746B3-96CB-4FCB-A663-124E397D7B5A}"/>
                  </a:ext>
                </a:extLst>
              </p:cNvPr>
              <p:cNvCxnSpPr>
                <a:cxnSpLocks/>
              </p:cNvCxnSpPr>
              <p:nvPr/>
            </p:nvCxnSpPr>
            <p:spPr>
              <a:xfrm flipV="1">
                <a:off x="354816" y="1864515"/>
                <a:ext cx="0" cy="111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1FECE6EA-18CA-461A-9E74-41A3A06A7568}"/>
                </a:ext>
              </a:extLst>
            </p:cNvPr>
            <p:cNvCxnSpPr>
              <a:cxnSpLocks/>
            </p:cNvCxnSpPr>
            <p:nvPr/>
          </p:nvCxnSpPr>
          <p:spPr>
            <a:xfrm flipV="1">
              <a:off x="8321675" y="1676400"/>
              <a:ext cx="0" cy="30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Rectangle 3">
            <a:extLst>
              <a:ext uri="{FF2B5EF4-FFF2-40B4-BE49-F238E27FC236}">
                <a16:creationId xmlns:a16="http://schemas.microsoft.com/office/drawing/2014/main" id="{B79F6575-88A0-4C59-9C6D-D18C8B3F864A}"/>
              </a:ext>
            </a:extLst>
          </p:cNvPr>
          <p:cNvSpPr/>
          <p:nvPr/>
        </p:nvSpPr>
        <p:spPr>
          <a:xfrm>
            <a:off x="718189" y="1920623"/>
            <a:ext cx="2781449" cy="369332"/>
          </a:xfrm>
          <a:prstGeom prst="rect">
            <a:avLst/>
          </a:prstGeom>
        </p:spPr>
        <p:txBody>
          <a:bodyPr wrap="square">
            <a:spAutoFit/>
          </a:bodyPr>
          <a:lstStyle/>
          <a:p>
            <a:pPr algn="ctr"/>
            <a:r>
              <a:rPr lang="es-AR" dirty="0"/>
              <a:t>Tubo Abierto</a:t>
            </a:r>
          </a:p>
        </p:txBody>
      </p:sp>
      <p:sp>
        <p:nvSpPr>
          <p:cNvPr id="39" name="Rectangle 3">
            <a:extLst>
              <a:ext uri="{FF2B5EF4-FFF2-40B4-BE49-F238E27FC236}">
                <a16:creationId xmlns:a16="http://schemas.microsoft.com/office/drawing/2014/main" id="{99B84A3C-3E51-4708-906B-B7F6A844921D}"/>
              </a:ext>
            </a:extLst>
          </p:cNvPr>
          <p:cNvSpPr/>
          <p:nvPr/>
        </p:nvSpPr>
        <p:spPr>
          <a:xfrm>
            <a:off x="5540620" y="1920623"/>
            <a:ext cx="2781449" cy="369332"/>
          </a:xfrm>
          <a:prstGeom prst="rect">
            <a:avLst/>
          </a:prstGeom>
        </p:spPr>
        <p:txBody>
          <a:bodyPr wrap="square">
            <a:spAutoFit/>
          </a:bodyPr>
          <a:lstStyle/>
          <a:p>
            <a:pPr algn="ctr"/>
            <a:r>
              <a:rPr lang="es-AR" dirty="0"/>
              <a:t>Tubo Cerrado</a:t>
            </a:r>
          </a:p>
        </p:txBody>
      </p:sp>
      <mc:AlternateContent xmlns:mc="http://schemas.openxmlformats.org/markup-compatibility/2006" xmlns:a14="http://schemas.microsoft.com/office/drawing/2010/main">
        <mc:Choice Requires="a14">
          <p:sp>
            <p:nvSpPr>
              <p:cNvPr id="43" name="4 Rectángulo">
                <a:extLst>
                  <a:ext uri="{FF2B5EF4-FFF2-40B4-BE49-F238E27FC236}">
                    <a16:creationId xmlns:a16="http://schemas.microsoft.com/office/drawing/2014/main" id="{04C108E1-E18B-4DFC-8BB0-A211AE6EFE57}"/>
                  </a:ext>
                </a:extLst>
              </p:cNvPr>
              <p:cNvSpPr/>
              <p:nvPr/>
            </p:nvSpPr>
            <p:spPr>
              <a:xfrm>
                <a:off x="8308975" y="2442128"/>
                <a:ext cx="914400" cy="50000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sz="1400" b="0" i="0" smtClean="0">
                          <a:latin typeface="Cambria Math"/>
                          <a:ea typeface="Cambria Math"/>
                        </a:rPr>
                        <m:t>L</m:t>
                      </m:r>
                      <m:r>
                        <a:rPr lang="es-AR" sz="1400" b="0" i="0" smtClean="0">
                          <a:latin typeface="Cambria Math"/>
                          <a:ea typeface="Cambria Math"/>
                        </a:rPr>
                        <m:t>=</m:t>
                      </m:r>
                      <m:f>
                        <m:fPr>
                          <m:ctrlPr>
                            <a:rPr lang="es-AR" sz="1400" i="1" smtClean="0">
                              <a:latin typeface="Cambria Math" panose="02040503050406030204" pitchFamily="18" charset="0"/>
                              <a:ea typeface="Cambria Math"/>
                            </a:rPr>
                          </m:ctrlPr>
                        </m:fPr>
                        <m:num>
                          <m:r>
                            <m:rPr>
                              <m:sty m:val="p"/>
                            </m:rPr>
                            <a:rPr lang="es-AR" sz="1400" i="0" smtClean="0">
                              <a:latin typeface="Cambria Math"/>
                              <a:ea typeface="Cambria Math"/>
                            </a:rPr>
                            <m:t>λ</m:t>
                          </m:r>
                        </m:num>
                        <m:den>
                          <m:r>
                            <a:rPr lang="es-ES" sz="1400" b="0" i="0" smtClean="0">
                              <a:latin typeface="Cambria Math" panose="02040503050406030204" pitchFamily="18" charset="0"/>
                              <a:ea typeface="Cambria Math"/>
                            </a:rPr>
                            <m:t>4</m:t>
                          </m:r>
                        </m:den>
                      </m:f>
                    </m:oMath>
                  </m:oMathPara>
                </a14:m>
                <a:endParaRPr lang="es-AR" sz="1400" dirty="0"/>
              </a:p>
            </p:txBody>
          </p:sp>
        </mc:Choice>
        <mc:Fallback xmlns="">
          <p:sp>
            <p:nvSpPr>
              <p:cNvPr id="43" name="4 Rectángulo">
                <a:extLst>
                  <a:ext uri="{FF2B5EF4-FFF2-40B4-BE49-F238E27FC236}">
                    <a16:creationId xmlns:a16="http://schemas.microsoft.com/office/drawing/2014/main" id="{04C108E1-E18B-4DFC-8BB0-A211AE6EFE57}"/>
                  </a:ext>
                </a:extLst>
              </p:cNvPr>
              <p:cNvSpPr>
                <a:spLocks noRot="1" noChangeAspect="1" noMove="1" noResize="1" noEditPoints="1" noAdjustHandles="1" noChangeArrowheads="1" noChangeShapeType="1" noTextEdit="1"/>
              </p:cNvSpPr>
              <p:nvPr/>
            </p:nvSpPr>
            <p:spPr>
              <a:xfrm>
                <a:off x="8308975" y="2442128"/>
                <a:ext cx="914400" cy="500009"/>
              </a:xfrm>
              <a:prstGeom prst="rect">
                <a:avLst/>
              </a:prstGeom>
              <a:blipFill>
                <a:blip r:embed="rId5"/>
                <a:stretch>
                  <a:fillRect b="-122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4 Rectángulo">
                <a:extLst>
                  <a:ext uri="{FF2B5EF4-FFF2-40B4-BE49-F238E27FC236}">
                    <a16:creationId xmlns:a16="http://schemas.microsoft.com/office/drawing/2014/main" id="{1CD1E772-24CF-4957-AF62-F861B133C3DA}"/>
                  </a:ext>
                </a:extLst>
              </p:cNvPr>
              <p:cNvSpPr/>
              <p:nvPr/>
            </p:nvSpPr>
            <p:spPr>
              <a:xfrm>
                <a:off x="8308975" y="2917080"/>
                <a:ext cx="914400" cy="50000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sz="1400" b="0" i="0" smtClean="0">
                          <a:latin typeface="Cambria Math"/>
                          <a:ea typeface="Cambria Math"/>
                        </a:rPr>
                        <m:t>L</m:t>
                      </m:r>
                      <m:r>
                        <a:rPr lang="es-AR" sz="1400" b="0" i="0" smtClean="0">
                          <a:latin typeface="Cambria Math"/>
                          <a:ea typeface="Cambria Math"/>
                        </a:rPr>
                        <m:t>=</m:t>
                      </m:r>
                      <m:f>
                        <m:fPr>
                          <m:ctrlPr>
                            <a:rPr lang="es-AR" sz="1400" i="1">
                              <a:latin typeface="Cambria Math" panose="02040503050406030204" pitchFamily="18" charset="0"/>
                              <a:ea typeface="Cambria Math"/>
                            </a:rPr>
                          </m:ctrlPr>
                        </m:fPr>
                        <m:num>
                          <m:r>
                            <a:rPr lang="es-ES" sz="1400">
                              <a:latin typeface="Cambria Math" panose="02040503050406030204" pitchFamily="18" charset="0"/>
                              <a:ea typeface="Cambria Math"/>
                            </a:rPr>
                            <m:t>3</m:t>
                          </m:r>
                          <m:r>
                            <m:rPr>
                              <m:sty m:val="p"/>
                            </m:rPr>
                            <a:rPr lang="es-AR" sz="1400">
                              <a:latin typeface="Cambria Math"/>
                              <a:ea typeface="Cambria Math"/>
                            </a:rPr>
                            <m:t>λ</m:t>
                          </m:r>
                        </m:num>
                        <m:den>
                          <m:r>
                            <a:rPr lang="es-ES" sz="1400" b="0" i="0" smtClean="0">
                              <a:latin typeface="Cambria Math" panose="02040503050406030204" pitchFamily="18" charset="0"/>
                              <a:ea typeface="Cambria Math"/>
                            </a:rPr>
                            <m:t>4</m:t>
                          </m:r>
                        </m:den>
                      </m:f>
                    </m:oMath>
                  </m:oMathPara>
                </a14:m>
                <a:endParaRPr lang="es-AR" sz="1400" dirty="0"/>
              </a:p>
            </p:txBody>
          </p:sp>
        </mc:Choice>
        <mc:Fallback xmlns="">
          <p:sp>
            <p:nvSpPr>
              <p:cNvPr id="44" name="4 Rectángulo">
                <a:extLst>
                  <a:ext uri="{FF2B5EF4-FFF2-40B4-BE49-F238E27FC236}">
                    <a16:creationId xmlns:a16="http://schemas.microsoft.com/office/drawing/2014/main" id="{1CD1E772-24CF-4957-AF62-F861B133C3DA}"/>
                  </a:ext>
                </a:extLst>
              </p:cNvPr>
              <p:cNvSpPr>
                <a:spLocks noRot="1" noChangeAspect="1" noMove="1" noResize="1" noEditPoints="1" noAdjustHandles="1" noChangeArrowheads="1" noChangeShapeType="1" noTextEdit="1"/>
              </p:cNvSpPr>
              <p:nvPr/>
            </p:nvSpPr>
            <p:spPr>
              <a:xfrm>
                <a:off x="8308975" y="2917080"/>
                <a:ext cx="914400" cy="500009"/>
              </a:xfrm>
              <a:prstGeom prst="rect">
                <a:avLst/>
              </a:prstGeom>
              <a:blipFill>
                <a:blip r:embed="rId6"/>
                <a:stretch>
                  <a:fillRect b="-122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5" name="4 Rectángulo">
                <a:extLst>
                  <a:ext uri="{FF2B5EF4-FFF2-40B4-BE49-F238E27FC236}">
                    <a16:creationId xmlns:a16="http://schemas.microsoft.com/office/drawing/2014/main" id="{A35598E6-78AD-4A02-B51B-C31A524C32E6}"/>
                  </a:ext>
                </a:extLst>
              </p:cNvPr>
              <p:cNvSpPr/>
              <p:nvPr/>
            </p:nvSpPr>
            <p:spPr>
              <a:xfrm>
                <a:off x="8308975" y="3392032"/>
                <a:ext cx="914400" cy="50000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sz="1400" b="0" i="0" smtClean="0">
                          <a:latin typeface="Cambria Math"/>
                          <a:ea typeface="Cambria Math"/>
                        </a:rPr>
                        <m:t>L</m:t>
                      </m:r>
                      <m:r>
                        <a:rPr lang="es-AR" sz="1400" b="0" i="0" smtClean="0">
                          <a:latin typeface="Cambria Math"/>
                          <a:ea typeface="Cambria Math"/>
                        </a:rPr>
                        <m:t>=</m:t>
                      </m:r>
                      <m:f>
                        <m:fPr>
                          <m:ctrlPr>
                            <a:rPr lang="es-AR" sz="1400" i="1">
                              <a:latin typeface="Cambria Math" panose="02040503050406030204" pitchFamily="18" charset="0"/>
                              <a:ea typeface="Cambria Math"/>
                            </a:rPr>
                          </m:ctrlPr>
                        </m:fPr>
                        <m:num>
                          <m:r>
                            <a:rPr lang="es-ES" sz="1400" b="0" i="0" smtClean="0">
                              <a:latin typeface="Cambria Math" panose="02040503050406030204" pitchFamily="18" charset="0"/>
                              <a:ea typeface="Cambria Math"/>
                            </a:rPr>
                            <m:t>5</m:t>
                          </m:r>
                          <m:r>
                            <m:rPr>
                              <m:sty m:val="p"/>
                            </m:rPr>
                            <a:rPr lang="es-AR" sz="1400">
                              <a:latin typeface="Cambria Math"/>
                              <a:ea typeface="Cambria Math"/>
                            </a:rPr>
                            <m:t>λ</m:t>
                          </m:r>
                        </m:num>
                        <m:den>
                          <m:r>
                            <a:rPr lang="es-ES" sz="1400" b="0" i="0" smtClean="0">
                              <a:latin typeface="Cambria Math" panose="02040503050406030204" pitchFamily="18" charset="0"/>
                              <a:ea typeface="Cambria Math"/>
                            </a:rPr>
                            <m:t>4</m:t>
                          </m:r>
                        </m:den>
                      </m:f>
                    </m:oMath>
                  </m:oMathPara>
                </a14:m>
                <a:endParaRPr lang="es-AR" sz="1400" dirty="0"/>
              </a:p>
            </p:txBody>
          </p:sp>
        </mc:Choice>
        <mc:Fallback xmlns="">
          <p:sp>
            <p:nvSpPr>
              <p:cNvPr id="45" name="4 Rectángulo">
                <a:extLst>
                  <a:ext uri="{FF2B5EF4-FFF2-40B4-BE49-F238E27FC236}">
                    <a16:creationId xmlns:a16="http://schemas.microsoft.com/office/drawing/2014/main" id="{A35598E6-78AD-4A02-B51B-C31A524C32E6}"/>
                  </a:ext>
                </a:extLst>
              </p:cNvPr>
              <p:cNvSpPr>
                <a:spLocks noRot="1" noChangeAspect="1" noMove="1" noResize="1" noEditPoints="1" noAdjustHandles="1" noChangeArrowheads="1" noChangeShapeType="1" noTextEdit="1"/>
              </p:cNvSpPr>
              <p:nvPr/>
            </p:nvSpPr>
            <p:spPr>
              <a:xfrm>
                <a:off x="8308975" y="3392032"/>
                <a:ext cx="914400" cy="500009"/>
              </a:xfrm>
              <a:prstGeom prst="rect">
                <a:avLst/>
              </a:prstGeom>
              <a:blipFill>
                <a:blip r:embed="rId7"/>
                <a:stretch>
                  <a:fillRect b="-243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4 Rectángulo">
                <a:extLst>
                  <a:ext uri="{FF2B5EF4-FFF2-40B4-BE49-F238E27FC236}">
                    <a16:creationId xmlns:a16="http://schemas.microsoft.com/office/drawing/2014/main" id="{073E8B0A-172A-4BD9-B69C-65A9A9902392}"/>
                  </a:ext>
                </a:extLst>
              </p:cNvPr>
              <p:cNvSpPr/>
              <p:nvPr/>
            </p:nvSpPr>
            <p:spPr>
              <a:xfrm>
                <a:off x="8308975" y="3866984"/>
                <a:ext cx="914400" cy="50000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sz="1400" b="0" i="0" smtClean="0">
                          <a:latin typeface="Cambria Math"/>
                          <a:ea typeface="Cambria Math"/>
                        </a:rPr>
                        <m:t>L</m:t>
                      </m:r>
                      <m:r>
                        <a:rPr lang="es-AR" sz="1400" b="0" i="0" smtClean="0">
                          <a:latin typeface="Cambria Math"/>
                          <a:ea typeface="Cambria Math"/>
                        </a:rPr>
                        <m:t>=</m:t>
                      </m:r>
                      <m:f>
                        <m:fPr>
                          <m:ctrlPr>
                            <a:rPr lang="es-AR" sz="1400" i="1">
                              <a:latin typeface="Cambria Math" panose="02040503050406030204" pitchFamily="18" charset="0"/>
                              <a:ea typeface="Cambria Math"/>
                            </a:rPr>
                          </m:ctrlPr>
                        </m:fPr>
                        <m:num>
                          <m:r>
                            <a:rPr lang="es-ES" sz="1400" b="0" i="0" smtClean="0">
                              <a:latin typeface="Cambria Math" panose="02040503050406030204" pitchFamily="18" charset="0"/>
                              <a:ea typeface="Cambria Math"/>
                            </a:rPr>
                            <m:t>7</m:t>
                          </m:r>
                          <m:r>
                            <m:rPr>
                              <m:sty m:val="p"/>
                            </m:rPr>
                            <a:rPr lang="es-AR" sz="1400">
                              <a:latin typeface="Cambria Math"/>
                              <a:ea typeface="Cambria Math"/>
                            </a:rPr>
                            <m:t>λ</m:t>
                          </m:r>
                        </m:num>
                        <m:den>
                          <m:r>
                            <a:rPr lang="es-ES" sz="1400" b="0" i="0" smtClean="0">
                              <a:latin typeface="Cambria Math" panose="02040503050406030204" pitchFamily="18" charset="0"/>
                              <a:ea typeface="Cambria Math"/>
                            </a:rPr>
                            <m:t>4</m:t>
                          </m:r>
                        </m:den>
                      </m:f>
                    </m:oMath>
                  </m:oMathPara>
                </a14:m>
                <a:endParaRPr lang="es-AR" sz="1400" dirty="0"/>
              </a:p>
            </p:txBody>
          </p:sp>
        </mc:Choice>
        <mc:Fallback xmlns="">
          <p:sp>
            <p:nvSpPr>
              <p:cNvPr id="46" name="4 Rectángulo">
                <a:extLst>
                  <a:ext uri="{FF2B5EF4-FFF2-40B4-BE49-F238E27FC236}">
                    <a16:creationId xmlns:a16="http://schemas.microsoft.com/office/drawing/2014/main" id="{073E8B0A-172A-4BD9-B69C-65A9A9902392}"/>
                  </a:ext>
                </a:extLst>
              </p:cNvPr>
              <p:cNvSpPr>
                <a:spLocks noRot="1" noChangeAspect="1" noMove="1" noResize="1" noEditPoints="1" noAdjustHandles="1" noChangeArrowheads="1" noChangeShapeType="1" noTextEdit="1"/>
              </p:cNvSpPr>
              <p:nvPr/>
            </p:nvSpPr>
            <p:spPr>
              <a:xfrm>
                <a:off x="8308975" y="3866984"/>
                <a:ext cx="914400" cy="500009"/>
              </a:xfrm>
              <a:prstGeom prst="rect">
                <a:avLst/>
              </a:prstGeom>
              <a:blipFill>
                <a:blip r:embed="rId8"/>
                <a:stretch>
                  <a:fillRect b="-243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4 Rectángulo">
                <a:extLst>
                  <a:ext uri="{FF2B5EF4-FFF2-40B4-BE49-F238E27FC236}">
                    <a16:creationId xmlns:a16="http://schemas.microsoft.com/office/drawing/2014/main" id="{DF2E652A-8046-4C47-9E12-4A314ABE4D39}"/>
                  </a:ext>
                </a:extLst>
              </p:cNvPr>
              <p:cNvSpPr/>
              <p:nvPr/>
            </p:nvSpPr>
            <p:spPr>
              <a:xfrm>
                <a:off x="3524090" y="2467185"/>
                <a:ext cx="914400" cy="50000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sz="1400" b="0" i="0" smtClean="0">
                          <a:latin typeface="Cambria Math"/>
                          <a:ea typeface="Cambria Math"/>
                        </a:rPr>
                        <m:t>L</m:t>
                      </m:r>
                      <m:r>
                        <a:rPr lang="es-AR" sz="1400" b="0" i="0" smtClean="0">
                          <a:latin typeface="Cambria Math"/>
                          <a:ea typeface="Cambria Math"/>
                        </a:rPr>
                        <m:t>=</m:t>
                      </m:r>
                      <m:f>
                        <m:fPr>
                          <m:ctrlPr>
                            <a:rPr lang="el-GR" sz="1400" i="1">
                              <a:latin typeface="Cambria Math" panose="02040503050406030204" pitchFamily="18" charset="0"/>
                              <a:ea typeface="Cambria Math"/>
                            </a:rPr>
                          </m:ctrlPr>
                        </m:fPr>
                        <m:num>
                          <m:r>
                            <m:rPr>
                              <m:sty m:val="p"/>
                            </m:rPr>
                            <a:rPr lang="el-GR" sz="1400" i="0">
                              <a:latin typeface="Cambria Math" panose="02040503050406030204" pitchFamily="18" charset="0"/>
                              <a:ea typeface="Cambria Math"/>
                            </a:rPr>
                            <m:t>λ</m:t>
                          </m:r>
                        </m:num>
                        <m:den>
                          <m:r>
                            <a:rPr lang="el-GR" sz="1400" i="0">
                              <a:latin typeface="Cambria Math" panose="02040503050406030204" pitchFamily="18" charset="0"/>
                              <a:ea typeface="Cambria Math"/>
                            </a:rPr>
                            <m:t>2</m:t>
                          </m:r>
                        </m:den>
                      </m:f>
                    </m:oMath>
                  </m:oMathPara>
                </a14:m>
                <a:endParaRPr lang="es-AR" sz="1400" dirty="0"/>
              </a:p>
            </p:txBody>
          </p:sp>
        </mc:Choice>
        <mc:Fallback xmlns="">
          <p:sp>
            <p:nvSpPr>
              <p:cNvPr id="47" name="4 Rectángulo">
                <a:extLst>
                  <a:ext uri="{FF2B5EF4-FFF2-40B4-BE49-F238E27FC236}">
                    <a16:creationId xmlns:a16="http://schemas.microsoft.com/office/drawing/2014/main" id="{DF2E652A-8046-4C47-9E12-4A314ABE4D39}"/>
                  </a:ext>
                </a:extLst>
              </p:cNvPr>
              <p:cNvSpPr>
                <a:spLocks noRot="1" noChangeAspect="1" noMove="1" noResize="1" noEditPoints="1" noAdjustHandles="1" noChangeArrowheads="1" noChangeShapeType="1" noTextEdit="1"/>
              </p:cNvSpPr>
              <p:nvPr/>
            </p:nvSpPr>
            <p:spPr>
              <a:xfrm>
                <a:off x="3524090" y="2467185"/>
                <a:ext cx="914400" cy="500009"/>
              </a:xfrm>
              <a:prstGeom prst="rect">
                <a:avLst/>
              </a:prstGeom>
              <a:blipFill>
                <a:blip r:embed="rId9"/>
                <a:stretch>
                  <a:fillRect b="-122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4 Rectángulo">
                <a:extLst>
                  <a:ext uri="{FF2B5EF4-FFF2-40B4-BE49-F238E27FC236}">
                    <a16:creationId xmlns:a16="http://schemas.microsoft.com/office/drawing/2014/main" id="{AF8765C5-D46F-4CD2-BAB5-0B93E85B29D0}"/>
                  </a:ext>
                </a:extLst>
              </p:cNvPr>
              <p:cNvSpPr/>
              <p:nvPr/>
            </p:nvSpPr>
            <p:spPr>
              <a:xfrm>
                <a:off x="3524090" y="3013195"/>
                <a:ext cx="9144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sz="1400" b="0" i="0" smtClean="0">
                          <a:latin typeface="Cambria Math"/>
                          <a:ea typeface="Cambria Math"/>
                        </a:rPr>
                        <m:t>L</m:t>
                      </m:r>
                      <m:r>
                        <a:rPr lang="es-AR" sz="1400" b="0" i="0" smtClean="0">
                          <a:latin typeface="Cambria Math"/>
                          <a:ea typeface="Cambria Math"/>
                        </a:rPr>
                        <m:t>=</m:t>
                      </m:r>
                      <m:r>
                        <m:rPr>
                          <m:sty m:val="p"/>
                        </m:rPr>
                        <a:rPr lang="el-GR" sz="1400" i="0">
                          <a:latin typeface="Cambria Math" panose="02040503050406030204" pitchFamily="18" charset="0"/>
                          <a:ea typeface="Cambria Math"/>
                        </a:rPr>
                        <m:t>λ</m:t>
                      </m:r>
                    </m:oMath>
                  </m:oMathPara>
                </a14:m>
                <a:endParaRPr lang="es-AR" sz="1400" dirty="0"/>
              </a:p>
            </p:txBody>
          </p:sp>
        </mc:Choice>
        <mc:Fallback xmlns="">
          <p:sp>
            <p:nvSpPr>
              <p:cNvPr id="48" name="4 Rectángulo">
                <a:extLst>
                  <a:ext uri="{FF2B5EF4-FFF2-40B4-BE49-F238E27FC236}">
                    <a16:creationId xmlns:a16="http://schemas.microsoft.com/office/drawing/2014/main" id="{AF8765C5-D46F-4CD2-BAB5-0B93E85B29D0}"/>
                  </a:ext>
                </a:extLst>
              </p:cNvPr>
              <p:cNvSpPr>
                <a:spLocks noRot="1" noChangeAspect="1" noMove="1" noResize="1" noEditPoints="1" noAdjustHandles="1" noChangeArrowheads="1" noChangeShapeType="1" noTextEdit="1"/>
              </p:cNvSpPr>
              <p:nvPr/>
            </p:nvSpPr>
            <p:spPr>
              <a:xfrm>
                <a:off x="3524090" y="3013195"/>
                <a:ext cx="914400" cy="307777"/>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4 Rectángulo">
                <a:extLst>
                  <a:ext uri="{FF2B5EF4-FFF2-40B4-BE49-F238E27FC236}">
                    <a16:creationId xmlns:a16="http://schemas.microsoft.com/office/drawing/2014/main" id="{3713D038-C128-4BF2-8EDF-A886DBB75D8A}"/>
                  </a:ext>
                </a:extLst>
              </p:cNvPr>
              <p:cNvSpPr/>
              <p:nvPr/>
            </p:nvSpPr>
            <p:spPr>
              <a:xfrm>
                <a:off x="3524090" y="3417089"/>
                <a:ext cx="914400" cy="50000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sz="1400" b="0" i="0" smtClean="0">
                          <a:latin typeface="Cambria Math"/>
                          <a:ea typeface="Cambria Math"/>
                        </a:rPr>
                        <m:t>L</m:t>
                      </m:r>
                      <m:r>
                        <a:rPr lang="es-AR" sz="1400" b="0" i="0" smtClean="0">
                          <a:latin typeface="Cambria Math"/>
                          <a:ea typeface="Cambria Math"/>
                        </a:rPr>
                        <m:t>=</m:t>
                      </m:r>
                      <m:f>
                        <m:fPr>
                          <m:ctrlPr>
                            <a:rPr lang="es-AR" sz="1400" i="1">
                              <a:latin typeface="Cambria Math" panose="02040503050406030204" pitchFamily="18" charset="0"/>
                              <a:ea typeface="Cambria Math"/>
                            </a:rPr>
                          </m:ctrlPr>
                        </m:fPr>
                        <m:num>
                          <m:r>
                            <a:rPr lang="es-ES" sz="1400" b="0" i="0" smtClean="0">
                              <a:latin typeface="Cambria Math" panose="02040503050406030204" pitchFamily="18" charset="0"/>
                              <a:ea typeface="Cambria Math"/>
                            </a:rPr>
                            <m:t>3</m:t>
                          </m:r>
                          <m:r>
                            <m:rPr>
                              <m:sty m:val="p"/>
                            </m:rPr>
                            <a:rPr lang="es-AR" sz="1400" i="0">
                              <a:latin typeface="Cambria Math"/>
                              <a:ea typeface="Cambria Math"/>
                            </a:rPr>
                            <m:t>λ</m:t>
                          </m:r>
                        </m:num>
                        <m:den>
                          <m:r>
                            <a:rPr lang="es-ES" sz="1400" b="0" i="0" smtClean="0">
                              <a:latin typeface="Cambria Math" panose="02040503050406030204" pitchFamily="18" charset="0"/>
                              <a:ea typeface="Cambria Math"/>
                            </a:rPr>
                            <m:t>2</m:t>
                          </m:r>
                        </m:den>
                      </m:f>
                    </m:oMath>
                  </m:oMathPara>
                </a14:m>
                <a:endParaRPr lang="es-AR" sz="1400" dirty="0"/>
              </a:p>
            </p:txBody>
          </p:sp>
        </mc:Choice>
        <mc:Fallback xmlns="">
          <p:sp>
            <p:nvSpPr>
              <p:cNvPr id="49" name="4 Rectángulo">
                <a:extLst>
                  <a:ext uri="{FF2B5EF4-FFF2-40B4-BE49-F238E27FC236}">
                    <a16:creationId xmlns:a16="http://schemas.microsoft.com/office/drawing/2014/main" id="{3713D038-C128-4BF2-8EDF-A886DBB75D8A}"/>
                  </a:ext>
                </a:extLst>
              </p:cNvPr>
              <p:cNvSpPr>
                <a:spLocks noRot="1" noChangeAspect="1" noMove="1" noResize="1" noEditPoints="1" noAdjustHandles="1" noChangeArrowheads="1" noChangeShapeType="1" noTextEdit="1"/>
              </p:cNvSpPr>
              <p:nvPr/>
            </p:nvSpPr>
            <p:spPr>
              <a:xfrm>
                <a:off x="3524090" y="3417089"/>
                <a:ext cx="914400" cy="500009"/>
              </a:xfrm>
              <a:prstGeom prst="rect">
                <a:avLst/>
              </a:prstGeom>
              <a:blipFill>
                <a:blip r:embed="rId11"/>
                <a:stretch>
                  <a:fillRect b="-122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4 Rectángulo">
                <a:extLst>
                  <a:ext uri="{FF2B5EF4-FFF2-40B4-BE49-F238E27FC236}">
                    <a16:creationId xmlns:a16="http://schemas.microsoft.com/office/drawing/2014/main" id="{634DFC2A-0E37-4C1C-91B5-0AD879139E78}"/>
                  </a:ext>
                </a:extLst>
              </p:cNvPr>
              <p:cNvSpPr/>
              <p:nvPr/>
            </p:nvSpPr>
            <p:spPr>
              <a:xfrm>
                <a:off x="3524090" y="4002842"/>
                <a:ext cx="9144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AR" sz="1400" b="0" i="0" smtClean="0">
                          <a:latin typeface="Cambria Math"/>
                          <a:ea typeface="Cambria Math"/>
                        </a:rPr>
                        <m:t>L</m:t>
                      </m:r>
                      <m:r>
                        <a:rPr lang="es-AR" sz="1400" b="0" i="0" smtClean="0">
                          <a:latin typeface="Cambria Math"/>
                          <a:ea typeface="Cambria Math"/>
                        </a:rPr>
                        <m:t>=2</m:t>
                      </m:r>
                      <m:r>
                        <m:rPr>
                          <m:sty m:val="p"/>
                        </m:rPr>
                        <a:rPr lang="el-GR" sz="1400" i="0">
                          <a:latin typeface="Cambria Math" panose="02040503050406030204" pitchFamily="18" charset="0"/>
                          <a:ea typeface="Cambria Math"/>
                        </a:rPr>
                        <m:t>λ</m:t>
                      </m:r>
                    </m:oMath>
                  </m:oMathPara>
                </a14:m>
                <a:endParaRPr lang="es-AR" sz="1400" dirty="0"/>
              </a:p>
            </p:txBody>
          </p:sp>
        </mc:Choice>
        <mc:Fallback xmlns="">
          <p:sp>
            <p:nvSpPr>
              <p:cNvPr id="50" name="4 Rectángulo">
                <a:extLst>
                  <a:ext uri="{FF2B5EF4-FFF2-40B4-BE49-F238E27FC236}">
                    <a16:creationId xmlns:a16="http://schemas.microsoft.com/office/drawing/2014/main" id="{634DFC2A-0E37-4C1C-91B5-0AD879139E78}"/>
                  </a:ext>
                </a:extLst>
              </p:cNvPr>
              <p:cNvSpPr>
                <a:spLocks noRot="1" noChangeAspect="1" noMove="1" noResize="1" noEditPoints="1" noAdjustHandles="1" noChangeArrowheads="1" noChangeShapeType="1" noTextEdit="1"/>
              </p:cNvSpPr>
              <p:nvPr/>
            </p:nvSpPr>
            <p:spPr>
              <a:xfrm>
                <a:off x="3524090" y="4002842"/>
                <a:ext cx="914400" cy="307777"/>
              </a:xfrm>
              <a:prstGeom prst="rect">
                <a:avLst/>
              </a:prstGeom>
              <a:blipFill>
                <a:blip r:embed="rId12"/>
                <a:stretch>
                  <a:fillRect/>
                </a:stretch>
              </a:blipFill>
            </p:spPr>
            <p:txBody>
              <a:bodyPr/>
              <a:lstStyle/>
              <a:p>
                <a:r>
                  <a:rPr lang="es-ES">
                    <a:noFill/>
                  </a:rPr>
                  <a:t> </a:t>
                </a:r>
              </a:p>
            </p:txBody>
          </p:sp>
        </mc:Fallback>
      </mc:AlternateContent>
      <p:sp>
        <p:nvSpPr>
          <p:cNvPr id="51" name="Rectangle 3">
            <a:extLst>
              <a:ext uri="{FF2B5EF4-FFF2-40B4-BE49-F238E27FC236}">
                <a16:creationId xmlns:a16="http://schemas.microsoft.com/office/drawing/2014/main" id="{2B7C5E7D-92FE-4E47-B5C2-8E16F8128A24}"/>
              </a:ext>
            </a:extLst>
          </p:cNvPr>
          <p:cNvSpPr/>
          <p:nvPr/>
        </p:nvSpPr>
        <p:spPr>
          <a:xfrm>
            <a:off x="3047765" y="1397950"/>
            <a:ext cx="2781449" cy="369332"/>
          </a:xfrm>
          <a:prstGeom prst="rect">
            <a:avLst/>
          </a:prstGeom>
        </p:spPr>
        <p:txBody>
          <a:bodyPr wrap="square">
            <a:spAutoFit/>
          </a:bodyPr>
          <a:lstStyle/>
          <a:p>
            <a:pPr algn="ctr"/>
            <a:r>
              <a:rPr lang="es-AR" dirty="0"/>
              <a:t>Ondas de Elongación</a:t>
            </a:r>
          </a:p>
        </p:txBody>
      </p:sp>
      <p:sp>
        <p:nvSpPr>
          <p:cNvPr id="52" name="Rectangle 3">
            <a:extLst>
              <a:ext uri="{FF2B5EF4-FFF2-40B4-BE49-F238E27FC236}">
                <a16:creationId xmlns:a16="http://schemas.microsoft.com/office/drawing/2014/main" id="{5014F7B0-9782-4B30-9116-C193458D72E0}"/>
              </a:ext>
            </a:extLst>
          </p:cNvPr>
          <p:cNvSpPr/>
          <p:nvPr/>
        </p:nvSpPr>
        <p:spPr>
          <a:xfrm>
            <a:off x="3047765" y="4495800"/>
            <a:ext cx="2781449" cy="369332"/>
          </a:xfrm>
          <a:prstGeom prst="rect">
            <a:avLst/>
          </a:prstGeom>
        </p:spPr>
        <p:txBody>
          <a:bodyPr wrap="square">
            <a:spAutoFit/>
          </a:bodyPr>
          <a:lstStyle/>
          <a:p>
            <a:pPr algn="ctr"/>
            <a:r>
              <a:rPr lang="es-AR" dirty="0"/>
              <a:t>Ondas de Elongación</a:t>
            </a:r>
          </a:p>
        </p:txBody>
      </p:sp>
      <p:pic>
        <p:nvPicPr>
          <p:cNvPr id="53" name="Imagen 52">
            <a:extLst>
              <a:ext uri="{FF2B5EF4-FFF2-40B4-BE49-F238E27FC236}">
                <a16:creationId xmlns:a16="http://schemas.microsoft.com/office/drawing/2014/main" id="{AF1921AB-9C02-4D45-BD5A-580A8190A5A0}"/>
              </a:ext>
            </a:extLst>
          </p:cNvPr>
          <p:cNvPicPr>
            <a:picLocks noChangeAspect="1"/>
          </p:cNvPicPr>
          <p:nvPr/>
        </p:nvPicPr>
        <p:blipFill rotWithShape="1">
          <a:blip r:embed="rId13"/>
          <a:srcRect t="1870" b="76566"/>
          <a:stretch/>
        </p:blipFill>
        <p:spPr>
          <a:xfrm>
            <a:off x="5288920" y="4876942"/>
            <a:ext cx="3319770" cy="586867"/>
          </a:xfrm>
          <a:prstGeom prst="rect">
            <a:avLst/>
          </a:prstGeom>
        </p:spPr>
      </p:pic>
      <p:pic>
        <p:nvPicPr>
          <p:cNvPr id="54" name="Imagen 53">
            <a:extLst>
              <a:ext uri="{FF2B5EF4-FFF2-40B4-BE49-F238E27FC236}">
                <a16:creationId xmlns:a16="http://schemas.microsoft.com/office/drawing/2014/main" id="{9F236EDD-BCBD-4903-8666-AE1C37E44B4F}"/>
              </a:ext>
            </a:extLst>
          </p:cNvPr>
          <p:cNvPicPr>
            <a:picLocks noChangeAspect="1"/>
          </p:cNvPicPr>
          <p:nvPr/>
        </p:nvPicPr>
        <p:blipFill rotWithShape="1">
          <a:blip r:embed="rId14"/>
          <a:srcRect t="1551" r="14337" b="82707"/>
          <a:stretch/>
        </p:blipFill>
        <p:spPr>
          <a:xfrm>
            <a:off x="535310" y="4880979"/>
            <a:ext cx="3253731" cy="578792"/>
          </a:xfrm>
          <a:prstGeom prst="rect">
            <a:avLst/>
          </a:prstGeom>
        </p:spPr>
      </p:pic>
      <mc:AlternateContent xmlns:mc="http://schemas.openxmlformats.org/markup-compatibility/2006" xmlns:a14="http://schemas.microsoft.com/office/drawing/2010/main">
        <mc:Choice Requires="a14">
          <p:sp>
            <p:nvSpPr>
              <p:cNvPr id="55" name="Rectángulo 54">
                <a:extLst>
                  <a:ext uri="{FF2B5EF4-FFF2-40B4-BE49-F238E27FC236}">
                    <a16:creationId xmlns:a16="http://schemas.microsoft.com/office/drawing/2014/main" id="{05AA3AB0-35DD-44E6-872E-B05C81F154A1}"/>
                  </a:ext>
                </a:extLst>
              </p:cNvPr>
              <p:cNvSpPr/>
              <p:nvPr/>
            </p:nvSpPr>
            <p:spPr>
              <a:xfrm>
                <a:off x="647700" y="5808238"/>
                <a:ext cx="2715411" cy="610936"/>
              </a:xfrm>
              <a:prstGeom prst="rect">
                <a:avLst/>
              </a:prstGeom>
            </p:spPr>
            <p:txBody>
              <a:bodyPr wrap="square">
                <a:spAutoFit/>
              </a:bodyPr>
              <a:lstStyle/>
              <a:p>
                <a:pPr algn="just"/>
                <a14:m>
                  <m:oMathPara xmlns:m="http://schemas.openxmlformats.org/officeDocument/2006/math">
                    <m:oMathParaPr>
                      <m:jc m:val="center"/>
                    </m:oMathParaPr>
                    <m:oMath xmlns:m="http://schemas.openxmlformats.org/officeDocument/2006/math">
                      <m:r>
                        <m:rPr>
                          <m:sty m:val="p"/>
                        </m:rPr>
                        <a:rPr lang="es-AR" i="0" smtClean="0">
                          <a:latin typeface="Cambria Math"/>
                          <a:ea typeface="Cambria Math"/>
                        </a:rPr>
                        <m:t>f</m:t>
                      </m:r>
                      <m:r>
                        <a:rPr lang="es-AR" i="0" smtClean="0">
                          <a:latin typeface="Cambria Math"/>
                          <a:ea typeface="Cambria Math"/>
                        </a:rPr>
                        <m:t>=</m:t>
                      </m:r>
                      <m:f>
                        <m:fPr>
                          <m:ctrlPr>
                            <a:rPr lang="es-AR" i="1">
                              <a:latin typeface="Cambria Math" panose="02040503050406030204" pitchFamily="18" charset="0"/>
                              <a:ea typeface="Cambria Math"/>
                            </a:rPr>
                          </m:ctrlPr>
                        </m:fPr>
                        <m:num>
                          <m:r>
                            <m:rPr>
                              <m:sty m:val="p"/>
                            </m:rPr>
                            <a:rPr lang="es-AR" i="0">
                              <a:latin typeface="Cambria Math"/>
                              <a:ea typeface="Cambria Math"/>
                            </a:rPr>
                            <m:t>V</m:t>
                          </m:r>
                        </m:num>
                        <m:den>
                          <m:r>
                            <m:rPr>
                              <m:sty m:val="p"/>
                            </m:rPr>
                            <a:rPr lang="es-AR" i="0">
                              <a:latin typeface="Cambria Math"/>
                              <a:ea typeface="Cambria Math"/>
                            </a:rPr>
                            <m:t>λ</m:t>
                          </m:r>
                        </m:den>
                      </m:f>
                      <m:r>
                        <a:rPr lang="es-AR" i="0">
                          <a:latin typeface="Cambria Math"/>
                          <a:ea typeface="Cambria Math"/>
                        </a:rPr>
                        <m:t>=</m:t>
                      </m:r>
                      <m:f>
                        <m:fPr>
                          <m:ctrlPr>
                            <a:rPr lang="es-AR" i="1" smtClean="0">
                              <a:latin typeface="Cambria Math" panose="02040503050406030204" pitchFamily="18" charset="0"/>
                              <a:ea typeface="Cambria Math"/>
                            </a:rPr>
                          </m:ctrlPr>
                        </m:fPr>
                        <m:num>
                          <m:r>
                            <m:rPr>
                              <m:sty m:val="p"/>
                            </m:rPr>
                            <a:rPr lang="es-AR" i="0">
                              <a:latin typeface="Cambria Math"/>
                              <a:ea typeface="Cambria Math"/>
                            </a:rPr>
                            <m:t>n</m:t>
                          </m:r>
                        </m:num>
                        <m:den>
                          <m:r>
                            <a:rPr lang="es-AR" i="0">
                              <a:latin typeface="Cambria Math"/>
                              <a:ea typeface="Cambria Math"/>
                            </a:rPr>
                            <m:t>2∗</m:t>
                          </m:r>
                          <m:r>
                            <m:rPr>
                              <m:sty m:val="p"/>
                            </m:rPr>
                            <a:rPr lang="es-AR" i="0">
                              <a:latin typeface="Cambria Math"/>
                              <a:ea typeface="Cambria Math"/>
                            </a:rPr>
                            <m:t>L</m:t>
                          </m:r>
                        </m:den>
                      </m:f>
                      <m:r>
                        <a:rPr lang="es-AR" i="0">
                          <a:latin typeface="Cambria Math"/>
                          <a:ea typeface="Cambria Math"/>
                        </a:rPr>
                        <m:t>∗</m:t>
                      </m:r>
                      <m:r>
                        <m:rPr>
                          <m:sty m:val="p"/>
                        </m:rPr>
                        <a:rPr lang="es-ES" b="0" i="0" smtClean="0">
                          <a:latin typeface="Cambria Math" panose="02040503050406030204" pitchFamily="18" charset="0"/>
                          <a:ea typeface="Cambria Math"/>
                        </a:rPr>
                        <m:t>V</m:t>
                      </m:r>
                    </m:oMath>
                  </m:oMathPara>
                </a14:m>
                <a:endParaRPr lang="es-ES" dirty="0"/>
              </a:p>
            </p:txBody>
          </p:sp>
        </mc:Choice>
        <mc:Fallback xmlns="">
          <p:sp>
            <p:nvSpPr>
              <p:cNvPr id="55" name="Rectángulo 54">
                <a:extLst>
                  <a:ext uri="{FF2B5EF4-FFF2-40B4-BE49-F238E27FC236}">
                    <a16:creationId xmlns:a16="http://schemas.microsoft.com/office/drawing/2014/main" id="{05AA3AB0-35DD-44E6-872E-B05C81F154A1}"/>
                  </a:ext>
                </a:extLst>
              </p:cNvPr>
              <p:cNvSpPr>
                <a:spLocks noRot="1" noChangeAspect="1" noMove="1" noResize="1" noEditPoints="1" noAdjustHandles="1" noChangeArrowheads="1" noChangeShapeType="1" noTextEdit="1"/>
              </p:cNvSpPr>
              <p:nvPr/>
            </p:nvSpPr>
            <p:spPr>
              <a:xfrm>
                <a:off x="647700" y="5808238"/>
                <a:ext cx="2715411" cy="610936"/>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172" name="Rectángulo 7171">
                <a:extLst>
                  <a:ext uri="{FF2B5EF4-FFF2-40B4-BE49-F238E27FC236}">
                    <a16:creationId xmlns:a16="http://schemas.microsoft.com/office/drawing/2014/main" id="{04E20DA4-65F7-4CF6-8251-597B7DE4243D}"/>
                  </a:ext>
                </a:extLst>
              </p:cNvPr>
              <p:cNvSpPr/>
              <p:nvPr/>
            </p:nvSpPr>
            <p:spPr>
              <a:xfrm>
                <a:off x="5464495" y="5803717"/>
                <a:ext cx="3189616" cy="6199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AR" i="0" smtClean="0">
                          <a:latin typeface="Cambria Math"/>
                          <a:ea typeface="Cambria Math"/>
                        </a:rPr>
                        <m:t>f</m:t>
                      </m:r>
                      <m:r>
                        <a:rPr lang="es-AR" i="0">
                          <a:latin typeface="Cambria Math"/>
                          <a:ea typeface="Cambria Math"/>
                        </a:rPr>
                        <m:t>=</m:t>
                      </m:r>
                      <m:f>
                        <m:fPr>
                          <m:ctrlPr>
                            <a:rPr lang="es-AR" i="1">
                              <a:latin typeface="Cambria Math" panose="02040503050406030204" pitchFamily="18" charset="0"/>
                              <a:ea typeface="Cambria Math"/>
                            </a:rPr>
                          </m:ctrlPr>
                        </m:fPr>
                        <m:num>
                          <m:r>
                            <m:rPr>
                              <m:sty m:val="p"/>
                            </m:rPr>
                            <a:rPr lang="es-AR" i="0">
                              <a:latin typeface="Cambria Math"/>
                              <a:ea typeface="Cambria Math"/>
                            </a:rPr>
                            <m:t>V</m:t>
                          </m:r>
                        </m:num>
                        <m:den>
                          <m:r>
                            <m:rPr>
                              <m:sty m:val="p"/>
                            </m:rPr>
                            <a:rPr lang="es-AR" i="0">
                              <a:latin typeface="Cambria Math"/>
                              <a:ea typeface="Cambria Math"/>
                            </a:rPr>
                            <m:t>λ</m:t>
                          </m:r>
                        </m:den>
                      </m:f>
                      <m:r>
                        <a:rPr lang="es-AR" i="0">
                          <a:latin typeface="Cambria Math"/>
                          <a:ea typeface="Cambria Math"/>
                        </a:rPr>
                        <m:t>=</m:t>
                      </m:r>
                      <m:f>
                        <m:fPr>
                          <m:ctrlPr>
                            <a:rPr lang="es-AR" i="1" smtClean="0">
                              <a:latin typeface="Cambria Math" panose="02040503050406030204" pitchFamily="18" charset="0"/>
                              <a:ea typeface="Cambria Math"/>
                            </a:rPr>
                          </m:ctrlPr>
                        </m:fPr>
                        <m:num>
                          <m:r>
                            <a:rPr lang="es-AR" i="0">
                              <a:latin typeface="Cambria Math"/>
                              <a:ea typeface="Cambria Math"/>
                            </a:rPr>
                            <m:t>(2∗</m:t>
                          </m:r>
                          <m:r>
                            <m:rPr>
                              <m:sty m:val="p"/>
                            </m:rPr>
                            <a:rPr lang="es-AR" i="0">
                              <a:latin typeface="Cambria Math"/>
                              <a:ea typeface="Cambria Math"/>
                            </a:rPr>
                            <m:t>n</m:t>
                          </m:r>
                          <m:r>
                            <a:rPr lang="es-AR" i="0">
                              <a:latin typeface="Cambria Math"/>
                              <a:ea typeface="Cambria Math"/>
                            </a:rPr>
                            <m:t>−1)</m:t>
                          </m:r>
                        </m:num>
                        <m:den>
                          <m:r>
                            <a:rPr lang="es-AR" i="0">
                              <a:latin typeface="Cambria Math"/>
                              <a:ea typeface="Cambria Math"/>
                            </a:rPr>
                            <m:t>4∗</m:t>
                          </m:r>
                          <m:r>
                            <m:rPr>
                              <m:sty m:val="p"/>
                            </m:rPr>
                            <a:rPr lang="es-AR" i="0">
                              <a:latin typeface="Cambria Math"/>
                              <a:ea typeface="Cambria Math"/>
                            </a:rPr>
                            <m:t>L</m:t>
                          </m:r>
                        </m:den>
                      </m:f>
                      <m:r>
                        <a:rPr lang="es-AR" i="0">
                          <a:latin typeface="Cambria Math"/>
                          <a:ea typeface="Cambria Math"/>
                        </a:rPr>
                        <m:t>∗</m:t>
                      </m:r>
                      <m:r>
                        <m:rPr>
                          <m:sty m:val="p"/>
                        </m:rPr>
                        <a:rPr lang="es-ES" b="0" i="0" smtClean="0">
                          <a:latin typeface="Cambria Math" panose="02040503050406030204" pitchFamily="18" charset="0"/>
                          <a:ea typeface="Cambria Math"/>
                        </a:rPr>
                        <m:t>V</m:t>
                      </m:r>
                    </m:oMath>
                  </m:oMathPara>
                </a14:m>
                <a:endParaRPr lang="es-ES" dirty="0"/>
              </a:p>
            </p:txBody>
          </p:sp>
        </mc:Choice>
        <mc:Fallback xmlns="">
          <p:sp>
            <p:nvSpPr>
              <p:cNvPr id="7172" name="Rectángulo 7171">
                <a:extLst>
                  <a:ext uri="{FF2B5EF4-FFF2-40B4-BE49-F238E27FC236}">
                    <a16:creationId xmlns:a16="http://schemas.microsoft.com/office/drawing/2014/main" id="{04E20DA4-65F7-4CF6-8251-597B7DE4243D}"/>
                  </a:ext>
                </a:extLst>
              </p:cNvPr>
              <p:cNvSpPr>
                <a:spLocks noRot="1" noChangeAspect="1" noMove="1" noResize="1" noEditPoints="1" noAdjustHandles="1" noChangeArrowheads="1" noChangeShapeType="1" noTextEdit="1"/>
              </p:cNvSpPr>
              <p:nvPr/>
            </p:nvSpPr>
            <p:spPr>
              <a:xfrm>
                <a:off x="5464495" y="5803717"/>
                <a:ext cx="3189616" cy="619978"/>
              </a:xfrm>
              <a:prstGeom prst="rect">
                <a:avLst/>
              </a:prstGeom>
              <a:blipFill>
                <a:blip r:embed="rId16"/>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907089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Acústica – Ondas Sonoras</a:t>
            </a:r>
            <a:endParaRPr lang="es-ES" dirty="0"/>
          </a:p>
        </p:txBody>
      </p:sp>
      <p:sp>
        <p:nvSpPr>
          <p:cNvPr id="3" name="Content Placeholder 2"/>
          <p:cNvSpPr>
            <a:spLocks noGrp="1"/>
          </p:cNvSpPr>
          <p:nvPr>
            <p:ph idx="1"/>
          </p:nvPr>
        </p:nvSpPr>
        <p:spPr>
          <a:xfrm>
            <a:off x="152400" y="1600200"/>
            <a:ext cx="8839200" cy="4876800"/>
          </a:xfrm>
        </p:spPr>
        <p:txBody>
          <a:bodyPr>
            <a:normAutofit/>
          </a:bodyPr>
          <a:lstStyle/>
          <a:p>
            <a:pPr algn="just"/>
            <a:r>
              <a:rPr lang="es-ES" sz="2000" dirty="0"/>
              <a:t>ACÚSTICA es la parte de la Física que trata sobre la producción y propagación del sonido, así como de su relación con nuestro sentido del oído.</a:t>
            </a:r>
          </a:p>
          <a:p>
            <a:pPr lvl="1" algn="just"/>
            <a:r>
              <a:rPr lang="es-ES" sz="1600" dirty="0"/>
              <a:t>Las ondas sonoras son ondas mecánicas, es decir que necesitan de un medio material para poder propagarse; ellas no se transmiten en el vacío.</a:t>
            </a:r>
          </a:p>
          <a:p>
            <a:pPr lvl="1" algn="just"/>
            <a:r>
              <a:rPr lang="es-ES" sz="1600" dirty="0"/>
              <a:t>Las ondas sonoras son longitudinales, es decir que las partículas del medio se desplazan en la misma dirección en que se propaga la onda.</a:t>
            </a:r>
          </a:p>
          <a:p>
            <a:pPr lvl="1" algn="just"/>
            <a:endParaRPr lang="es-ES" sz="1600" dirty="0"/>
          </a:p>
          <a:p>
            <a:pPr algn="just"/>
            <a:r>
              <a:rPr lang="es-ES" sz="2000" dirty="0"/>
              <a:t>El medio por el que se propagan las ondas, puede ser cualquiera: gaseoso, líquido o sólido, pero el valor de la velocidad de propagación dependerá de cada medio.</a:t>
            </a:r>
          </a:p>
        </p:txBody>
      </p:sp>
    </p:spTree>
    <p:extLst>
      <p:ext uri="{BB962C8B-B14F-4D97-AF65-F5344CB8AC3E}">
        <p14:creationId xmlns:p14="http://schemas.microsoft.com/office/powerpoint/2010/main" val="2162235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Acústica – Ondas Sonoras</a:t>
            </a:r>
            <a:endParaRPr lang="es-ES" dirty="0"/>
          </a:p>
        </p:txBody>
      </p:sp>
      <p:sp>
        <p:nvSpPr>
          <p:cNvPr id="3" name="Content Placeholder 2"/>
          <p:cNvSpPr>
            <a:spLocks noGrp="1"/>
          </p:cNvSpPr>
          <p:nvPr>
            <p:ph idx="1"/>
          </p:nvPr>
        </p:nvSpPr>
        <p:spPr>
          <a:xfrm>
            <a:off x="228600" y="1600200"/>
            <a:ext cx="8763000" cy="4876800"/>
          </a:xfrm>
        </p:spPr>
        <p:txBody>
          <a:bodyPr>
            <a:normAutofit/>
          </a:bodyPr>
          <a:lstStyle/>
          <a:p>
            <a:pPr algn="just"/>
            <a:r>
              <a:rPr lang="es-ES" sz="2000" dirty="0"/>
              <a:t>Generalmente en acústica es más conveniente tratar con ondas de presión que con ondas de elongación; por lo tanto adaptaremos la ecuación de la onda armónica para escribirla en términos de presión:</a:t>
            </a:r>
          </a:p>
          <a:p>
            <a:pPr algn="just"/>
            <a:endParaRPr lang="es-ES" sz="2000" dirty="0"/>
          </a:p>
          <a:p>
            <a:pPr algn="just"/>
            <a:endParaRPr lang="es-ES" sz="2000" dirty="0"/>
          </a:p>
          <a:p>
            <a:pPr algn="just"/>
            <a:r>
              <a:rPr lang="es-ES" sz="2000" dirty="0"/>
              <a:t>Donde:</a:t>
            </a:r>
          </a:p>
        </p:txBody>
      </p:sp>
      <mc:AlternateContent xmlns:mc="http://schemas.openxmlformats.org/markup-compatibility/2006" xmlns:a14="http://schemas.microsoft.com/office/drawing/2010/main">
        <mc:Choice Requires="a14">
          <p:sp>
            <p:nvSpPr>
              <p:cNvPr id="12" name="Rectangle 6">
                <a:extLst>
                  <a:ext uri="{FF2B5EF4-FFF2-40B4-BE49-F238E27FC236}">
                    <a16:creationId xmlns:a16="http://schemas.microsoft.com/office/drawing/2014/main" id="{F802136F-2721-4379-B697-E3B72B948347}"/>
                  </a:ext>
                </a:extLst>
              </p:cNvPr>
              <p:cNvSpPr/>
              <p:nvPr/>
            </p:nvSpPr>
            <p:spPr>
              <a:xfrm>
                <a:off x="609600" y="2743200"/>
                <a:ext cx="32287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ea typeface="Cambria Math"/>
                        </a:rPr>
                        <m:t>P</m:t>
                      </m:r>
                      <m:r>
                        <a:rPr lang="es-ES" b="0" i="0" smtClean="0">
                          <a:latin typeface="Cambria Math" panose="02040503050406030204" pitchFamily="18" charset="0"/>
                          <a:ea typeface="Cambria Math"/>
                        </a:rPr>
                        <m:t>(</m:t>
                      </m:r>
                      <m:r>
                        <m:rPr>
                          <m:sty m:val="p"/>
                        </m:rPr>
                        <a:rPr lang="es-ES" b="0" i="0" smtClean="0">
                          <a:latin typeface="Cambria Math" panose="02040503050406030204" pitchFamily="18" charset="0"/>
                          <a:ea typeface="Cambria Math"/>
                        </a:rPr>
                        <m:t>x</m:t>
                      </m:r>
                      <m:r>
                        <a:rPr lang="es-ES" b="0" i="0" smtClean="0">
                          <a:latin typeface="Cambria Math" panose="02040503050406030204" pitchFamily="18" charset="0"/>
                          <a:ea typeface="Cambria Math"/>
                        </a:rPr>
                        <m:t>,</m:t>
                      </m:r>
                      <m:r>
                        <m:rPr>
                          <m:sty m:val="p"/>
                        </m:rPr>
                        <a:rPr lang="es-ES" b="0" i="0" smtClean="0">
                          <a:latin typeface="Cambria Math" panose="02040503050406030204" pitchFamily="18" charset="0"/>
                          <a:ea typeface="Cambria Math"/>
                        </a:rPr>
                        <m:t>t</m:t>
                      </m:r>
                      <m:r>
                        <a:rPr lang="es-ES" b="0" i="0" smtClean="0">
                          <a:latin typeface="Cambria Math" panose="02040503050406030204" pitchFamily="18" charset="0"/>
                          <a:ea typeface="Cambria Math"/>
                        </a:rPr>
                        <m:t>)=</m:t>
                      </m:r>
                      <m:r>
                        <m:rPr>
                          <m:sty m:val="p"/>
                        </m:rPr>
                        <a:rPr lang="es-ES" b="0" i="0" smtClean="0">
                          <a:latin typeface="Cambria Math" panose="02040503050406030204" pitchFamily="18" charset="0"/>
                          <a:ea typeface="Cambria Math"/>
                        </a:rPr>
                        <m:t>P</m:t>
                      </m:r>
                      <m:r>
                        <a:rPr lang="es-AR" i="0">
                          <a:latin typeface="Cambria Math"/>
                          <a:ea typeface="Cambria Math"/>
                        </a:rPr>
                        <m:t>∗</m:t>
                      </m:r>
                      <m:r>
                        <m:rPr>
                          <m:sty m:val="p"/>
                        </m:rPr>
                        <a:rPr lang="es-AR" i="0">
                          <a:latin typeface="Cambria Math"/>
                          <a:ea typeface="Cambria Math"/>
                        </a:rPr>
                        <m:t>sen</m:t>
                      </m:r>
                      <m:r>
                        <a:rPr lang="es-AR" i="0">
                          <a:latin typeface="Cambria Math"/>
                          <a:ea typeface="Cambria Math"/>
                        </a:rPr>
                        <m:t>(</m:t>
                      </m:r>
                      <m:r>
                        <m:rPr>
                          <m:sty m:val="p"/>
                        </m:rPr>
                        <a:rPr lang="es-AR" i="0">
                          <a:latin typeface="Cambria Math"/>
                          <a:ea typeface="Cambria Math"/>
                        </a:rPr>
                        <m:t>k</m:t>
                      </m:r>
                      <m:r>
                        <a:rPr lang="es-AR" i="0">
                          <a:latin typeface="Cambria Math"/>
                          <a:ea typeface="Cambria Math"/>
                        </a:rPr>
                        <m:t>∗</m:t>
                      </m:r>
                      <m:r>
                        <m:rPr>
                          <m:sty m:val="p"/>
                        </m:rPr>
                        <a:rPr lang="es-AR" i="0">
                          <a:latin typeface="Cambria Math"/>
                          <a:ea typeface="Cambria Math"/>
                        </a:rPr>
                        <m:t>X</m:t>
                      </m:r>
                      <m:r>
                        <a:rPr lang="es-ES" b="0" i="0" smtClean="0">
                          <a:latin typeface="Cambria Math" panose="02040503050406030204" pitchFamily="18" charset="0"/>
                          <a:ea typeface="Cambria Math"/>
                        </a:rPr>
                        <m:t>−</m:t>
                      </m:r>
                      <m:r>
                        <m:rPr>
                          <m:sty m:val="p"/>
                        </m:rPr>
                        <a:rPr lang="es-AR" i="0">
                          <a:latin typeface="Cambria Math"/>
                          <a:ea typeface="Cambria Math"/>
                        </a:rPr>
                        <m:t>ω</m:t>
                      </m:r>
                      <m:r>
                        <a:rPr lang="es-AR" i="0">
                          <a:latin typeface="Cambria Math"/>
                          <a:ea typeface="Cambria Math"/>
                        </a:rPr>
                        <m:t>∗</m:t>
                      </m:r>
                      <m:r>
                        <m:rPr>
                          <m:sty m:val="p"/>
                        </m:rPr>
                        <a:rPr lang="es-AR" i="0">
                          <a:latin typeface="Cambria Math"/>
                          <a:ea typeface="Cambria Math"/>
                        </a:rPr>
                        <m:t>t</m:t>
                      </m:r>
                      <m:r>
                        <a:rPr lang="es-AR" i="0">
                          <a:latin typeface="Cambria Math"/>
                          <a:ea typeface="Cambria Math"/>
                        </a:rPr>
                        <m:t>)</m:t>
                      </m:r>
                    </m:oMath>
                  </m:oMathPara>
                </a14:m>
                <a:endParaRPr lang="es-ES" dirty="0"/>
              </a:p>
            </p:txBody>
          </p:sp>
        </mc:Choice>
        <mc:Fallback xmlns="">
          <p:sp>
            <p:nvSpPr>
              <p:cNvPr id="12" name="Rectangle 6">
                <a:extLst>
                  <a:ext uri="{FF2B5EF4-FFF2-40B4-BE49-F238E27FC236}">
                    <a16:creationId xmlns:a16="http://schemas.microsoft.com/office/drawing/2014/main" id="{F802136F-2721-4379-B697-E3B72B948347}"/>
                  </a:ext>
                </a:extLst>
              </p:cNvPr>
              <p:cNvSpPr>
                <a:spLocks noRot="1" noChangeAspect="1" noMove="1" noResize="1" noEditPoints="1" noAdjustHandles="1" noChangeArrowheads="1" noChangeShapeType="1" noTextEdit="1"/>
              </p:cNvSpPr>
              <p:nvPr/>
            </p:nvSpPr>
            <p:spPr>
              <a:xfrm>
                <a:off x="609600" y="2743200"/>
                <a:ext cx="3228768" cy="369332"/>
              </a:xfrm>
              <a:prstGeom prst="rect">
                <a:avLst/>
              </a:prstGeom>
              <a:blipFill>
                <a:blip r:embed="rId3"/>
                <a:stretch>
                  <a:fillRect b="-1147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Rectangle 6">
                <a:extLst>
                  <a:ext uri="{FF2B5EF4-FFF2-40B4-BE49-F238E27FC236}">
                    <a16:creationId xmlns:a16="http://schemas.microsoft.com/office/drawing/2014/main" id="{F9DEB8B5-9950-4976-91C6-94E12AC9612C}"/>
                  </a:ext>
                </a:extLst>
              </p:cNvPr>
              <p:cNvSpPr/>
              <p:nvPr/>
            </p:nvSpPr>
            <p:spPr>
              <a:xfrm>
                <a:off x="609600" y="3669268"/>
                <a:ext cx="4977581"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a:latin typeface="Cambria Math"/>
                          <a:ea typeface="Cambria Math"/>
                        </a:rPr>
                        <m:t>P</m:t>
                      </m:r>
                      <m:r>
                        <m:rPr>
                          <m:nor/>
                        </m:rPr>
                        <a:rPr lang="es-ES" dirty="0">
                          <a:latin typeface="Cambria Math"/>
                          <a:ea typeface="Cambria Math"/>
                        </a:rPr>
                        <m:t> (</m:t>
                      </m:r>
                      <m:r>
                        <m:rPr>
                          <m:nor/>
                        </m:rPr>
                        <a:rPr lang="es-ES" dirty="0">
                          <a:latin typeface="Cambria Math"/>
                          <a:ea typeface="Cambria Math"/>
                        </a:rPr>
                        <m:t>amplitud</m:t>
                      </m:r>
                      <m:r>
                        <m:rPr>
                          <m:nor/>
                        </m:rPr>
                        <a:rPr lang="es-ES" dirty="0">
                          <a:latin typeface="Cambria Math"/>
                          <a:ea typeface="Cambria Math"/>
                        </a:rPr>
                        <m:t> </m:t>
                      </m:r>
                      <m:r>
                        <m:rPr>
                          <m:nor/>
                        </m:rPr>
                        <a:rPr lang="es-ES" dirty="0">
                          <a:latin typeface="Cambria Math"/>
                          <a:ea typeface="Cambria Math"/>
                        </a:rPr>
                        <m:t>de</m:t>
                      </m:r>
                      <m:r>
                        <m:rPr>
                          <m:nor/>
                        </m:rPr>
                        <a:rPr lang="es-ES" dirty="0">
                          <a:latin typeface="Cambria Math"/>
                          <a:ea typeface="Cambria Math"/>
                        </a:rPr>
                        <m:t> </m:t>
                      </m:r>
                      <m:r>
                        <m:rPr>
                          <m:nor/>
                        </m:rPr>
                        <a:rPr lang="es-ES" dirty="0">
                          <a:latin typeface="Cambria Math"/>
                          <a:ea typeface="Cambria Math"/>
                        </a:rPr>
                        <m:t>presi</m:t>
                      </m:r>
                      <m:r>
                        <m:rPr>
                          <m:nor/>
                        </m:rPr>
                        <a:rPr lang="es-ES" dirty="0">
                          <a:latin typeface="Cambria Math"/>
                          <a:ea typeface="Cambria Math"/>
                        </a:rPr>
                        <m:t>ó</m:t>
                      </m:r>
                      <m:r>
                        <m:rPr>
                          <m:nor/>
                        </m:rPr>
                        <a:rPr lang="es-ES" dirty="0">
                          <a:latin typeface="Cambria Math"/>
                          <a:ea typeface="Cambria Math"/>
                        </a:rPr>
                        <m:t>n</m:t>
                      </m:r>
                      <m:r>
                        <m:rPr>
                          <m:nor/>
                        </m:rPr>
                        <a:rPr lang="es-ES" dirty="0">
                          <a:latin typeface="Cambria Math"/>
                          <a:ea typeface="Cambria Math"/>
                        </a:rPr>
                        <m:t>)</m:t>
                      </m:r>
                      <m:r>
                        <a:rPr lang="es-AR">
                          <a:latin typeface="Cambria Math"/>
                          <a:ea typeface="Cambria Math"/>
                        </a:rPr>
                        <m:t>=</m:t>
                      </m:r>
                      <m:r>
                        <m:rPr>
                          <m:nor/>
                        </m:rPr>
                        <a:rPr lang="es-ES" dirty="0">
                          <a:latin typeface="Cambria Math"/>
                          <a:ea typeface="Cambria Math"/>
                        </a:rPr>
                        <m:t>k</m:t>
                      </m:r>
                      <m:r>
                        <m:rPr>
                          <m:nor/>
                        </m:rPr>
                        <a:rPr lang="es-ES" dirty="0">
                          <a:latin typeface="Cambria Math"/>
                          <a:ea typeface="Cambria Math"/>
                        </a:rPr>
                        <m:t>∗</m:t>
                      </m:r>
                      <m:r>
                        <m:rPr>
                          <m:nor/>
                        </m:rPr>
                        <a:rPr lang="es-ES" dirty="0">
                          <a:latin typeface="Cambria Math"/>
                          <a:ea typeface="Cambria Math"/>
                        </a:rPr>
                        <m:t>ρ</m:t>
                      </m:r>
                      <m:r>
                        <m:rPr>
                          <m:nor/>
                        </m:rPr>
                        <a:rPr lang="es-ES" dirty="0">
                          <a:latin typeface="Cambria Math"/>
                          <a:ea typeface="Cambria Math"/>
                        </a:rPr>
                        <m:t>∗</m:t>
                      </m:r>
                      <m:sSub>
                        <m:sSubPr>
                          <m:ctrlPr>
                            <a:rPr lang="es-ES" i="1" dirty="0">
                              <a:latin typeface="Cambria Math" panose="02040503050406030204" pitchFamily="18" charset="0"/>
                              <a:ea typeface="Cambria Math"/>
                            </a:rPr>
                          </m:ctrlPr>
                        </m:sSubPr>
                        <m:e>
                          <m:r>
                            <m:rPr>
                              <m:sty m:val="p"/>
                            </m:rPr>
                            <a:rPr lang="es-ES" dirty="0">
                              <a:latin typeface="Cambria Math"/>
                              <a:ea typeface="Cambria Math"/>
                            </a:rPr>
                            <m:t>V</m:t>
                          </m:r>
                        </m:e>
                        <m:sub>
                          <m:r>
                            <a:rPr lang="es-ES" dirty="0">
                              <a:latin typeface="Cambria Math"/>
                              <a:ea typeface="Cambria Math"/>
                            </a:rPr>
                            <m:t>2</m:t>
                          </m:r>
                        </m:sub>
                      </m:sSub>
                      <m:r>
                        <m:rPr>
                          <m:nor/>
                        </m:rPr>
                        <a:rPr lang="es-ES" dirty="0">
                          <a:latin typeface="Cambria Math"/>
                          <a:ea typeface="Cambria Math"/>
                        </a:rPr>
                        <m:t>∗</m:t>
                      </m:r>
                      <m:r>
                        <m:rPr>
                          <m:nor/>
                        </m:rPr>
                        <a:rPr lang="es-ES" dirty="0">
                          <a:latin typeface="Cambria Math"/>
                          <a:ea typeface="Cambria Math"/>
                        </a:rPr>
                        <m:t>A</m:t>
                      </m:r>
                      <m:r>
                        <m:rPr>
                          <m:nor/>
                        </m:rPr>
                        <a:rPr lang="es-ES" dirty="0">
                          <a:latin typeface="Cambria Math"/>
                          <a:ea typeface="Cambria Math"/>
                        </a:rPr>
                        <m:t> = </m:t>
                      </m:r>
                      <m:r>
                        <m:rPr>
                          <m:nor/>
                        </m:rPr>
                        <a:rPr lang="es-ES" dirty="0">
                          <a:latin typeface="Cambria Math"/>
                          <a:ea typeface="Cambria Math"/>
                        </a:rPr>
                        <m:t>ρ</m:t>
                      </m:r>
                      <m:r>
                        <m:rPr>
                          <m:nor/>
                        </m:rPr>
                        <a:rPr lang="es-ES" dirty="0">
                          <a:latin typeface="Cambria Math"/>
                          <a:ea typeface="Cambria Math"/>
                        </a:rPr>
                        <m:t>∗</m:t>
                      </m:r>
                      <m:r>
                        <m:rPr>
                          <m:nor/>
                        </m:rPr>
                        <a:rPr lang="es-ES" dirty="0">
                          <a:latin typeface="Cambria Math"/>
                          <a:ea typeface="Cambria Math"/>
                        </a:rPr>
                        <m:t>v</m:t>
                      </m:r>
                      <m:r>
                        <m:rPr>
                          <m:nor/>
                        </m:rPr>
                        <a:rPr lang="es-ES" dirty="0">
                          <a:latin typeface="Cambria Math"/>
                          <a:ea typeface="Cambria Math"/>
                        </a:rPr>
                        <m:t>∗</m:t>
                      </m:r>
                      <m:r>
                        <m:rPr>
                          <m:nor/>
                        </m:rPr>
                        <a:rPr lang="es-ES" dirty="0">
                          <a:latin typeface="Cambria Math"/>
                          <a:ea typeface="Cambria Math"/>
                        </a:rPr>
                        <m:t>ω</m:t>
                      </m:r>
                      <m:r>
                        <m:rPr>
                          <m:nor/>
                        </m:rPr>
                        <a:rPr lang="es-ES" b="0" i="0" dirty="0" smtClean="0">
                          <a:latin typeface="Cambria Math"/>
                          <a:ea typeface="Cambria Math"/>
                        </a:rPr>
                        <m:t>∗</m:t>
                      </m:r>
                      <m:r>
                        <m:rPr>
                          <m:nor/>
                        </m:rPr>
                        <a:rPr lang="es-ES" dirty="0">
                          <a:latin typeface="Cambria Math"/>
                          <a:ea typeface="Cambria Math"/>
                        </a:rPr>
                        <m:t>A</m:t>
                      </m:r>
                    </m:oMath>
                  </m:oMathPara>
                </a14:m>
                <a:endParaRPr lang="es-ES" dirty="0">
                  <a:latin typeface="Cambria Math"/>
                  <a:ea typeface="Cambria Math"/>
                </a:endParaRPr>
              </a:p>
            </p:txBody>
          </p:sp>
        </mc:Choice>
        <mc:Fallback xmlns="">
          <p:sp>
            <p:nvSpPr>
              <p:cNvPr id="13" name="Rectangle 6">
                <a:extLst>
                  <a:ext uri="{FF2B5EF4-FFF2-40B4-BE49-F238E27FC236}">
                    <a16:creationId xmlns:a16="http://schemas.microsoft.com/office/drawing/2014/main" id="{F9DEB8B5-9950-4976-91C6-94E12AC9612C}"/>
                  </a:ext>
                </a:extLst>
              </p:cNvPr>
              <p:cNvSpPr>
                <a:spLocks noRot="1" noChangeAspect="1" noMove="1" noResize="1" noEditPoints="1" noAdjustHandles="1" noChangeArrowheads="1" noChangeShapeType="1" noTextEdit="1"/>
              </p:cNvSpPr>
              <p:nvPr/>
            </p:nvSpPr>
            <p:spPr>
              <a:xfrm>
                <a:off x="609600" y="3669268"/>
                <a:ext cx="4977581" cy="369332"/>
              </a:xfrm>
              <a:prstGeom prst="rect">
                <a:avLst/>
              </a:prstGeom>
              <a:blipFill>
                <a:blip r:embed="rId4"/>
                <a:stretch>
                  <a:fillRect b="-1475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Rectangle 6">
                <a:extLst>
                  <a:ext uri="{FF2B5EF4-FFF2-40B4-BE49-F238E27FC236}">
                    <a16:creationId xmlns:a16="http://schemas.microsoft.com/office/drawing/2014/main" id="{D9D005E6-EAC7-42BE-A4E9-AE3CBC8E4D4F}"/>
                  </a:ext>
                </a:extLst>
              </p:cNvPr>
              <p:cNvSpPr/>
              <p:nvPr/>
            </p:nvSpPr>
            <p:spPr>
              <a:xfrm>
                <a:off x="609600" y="4070866"/>
                <a:ext cx="2895344" cy="61093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i="1">
                          <a:latin typeface="Cambria Math"/>
                          <a:ea typeface="Cambria Math"/>
                        </a:rPr>
                        <m:t>k</m:t>
                      </m:r>
                      <m:r>
                        <a:rPr lang="es-ES" i="1">
                          <a:latin typeface="Cambria Math"/>
                          <a:ea typeface="Cambria Math"/>
                        </a:rPr>
                        <m:t> (</m:t>
                      </m:r>
                      <m:r>
                        <m:rPr>
                          <m:sty m:val="p"/>
                        </m:rPr>
                        <a:rPr lang="es-ES" i="1">
                          <a:latin typeface="Cambria Math"/>
                          <a:ea typeface="Cambria Math"/>
                        </a:rPr>
                        <m:t>n</m:t>
                      </m:r>
                      <m:r>
                        <a:rPr lang="es-ES" i="1">
                          <a:latin typeface="Cambria Math"/>
                          <a:ea typeface="Cambria Math"/>
                        </a:rPr>
                        <m:t>ú</m:t>
                      </m:r>
                      <m:r>
                        <m:rPr>
                          <m:sty m:val="p"/>
                        </m:rPr>
                        <a:rPr lang="es-ES" i="1">
                          <a:latin typeface="Cambria Math"/>
                          <a:ea typeface="Cambria Math"/>
                        </a:rPr>
                        <m:t>mero</m:t>
                      </m:r>
                      <m:r>
                        <a:rPr lang="es-ES" i="1">
                          <a:latin typeface="Cambria Math"/>
                          <a:ea typeface="Cambria Math"/>
                        </a:rPr>
                        <m:t> </m:t>
                      </m:r>
                      <m:r>
                        <m:rPr>
                          <m:sty m:val="p"/>
                        </m:rPr>
                        <a:rPr lang="es-ES" i="1">
                          <a:latin typeface="Cambria Math"/>
                          <a:ea typeface="Cambria Math"/>
                        </a:rPr>
                        <m:t>de</m:t>
                      </m:r>
                      <m:r>
                        <a:rPr lang="es-ES" i="1">
                          <a:latin typeface="Cambria Math"/>
                          <a:ea typeface="Cambria Math"/>
                        </a:rPr>
                        <m:t> </m:t>
                      </m:r>
                      <m:r>
                        <m:rPr>
                          <m:sty m:val="p"/>
                        </m:rPr>
                        <a:rPr lang="es-ES" i="1">
                          <a:latin typeface="Cambria Math"/>
                          <a:ea typeface="Cambria Math"/>
                        </a:rPr>
                        <m:t>onda</m:t>
                      </m:r>
                      <m:r>
                        <a:rPr lang="es-ES" i="1">
                          <a:latin typeface="Cambria Math"/>
                          <a:ea typeface="Cambria Math"/>
                        </a:rPr>
                        <m:t>)</m:t>
                      </m:r>
                      <m:r>
                        <a:rPr lang="es-AR">
                          <a:latin typeface="Cambria Math"/>
                          <a:ea typeface="Cambria Math"/>
                        </a:rPr>
                        <m:t>=</m:t>
                      </m:r>
                      <m:f>
                        <m:fPr>
                          <m:ctrlPr>
                            <a:rPr lang="es-AR" i="1" smtClean="0">
                              <a:latin typeface="Cambria Math" panose="02040503050406030204" pitchFamily="18" charset="0"/>
                              <a:ea typeface="Cambria Math"/>
                            </a:rPr>
                          </m:ctrlPr>
                        </m:fPr>
                        <m:num>
                          <m:r>
                            <m:rPr>
                              <m:nor/>
                            </m:rPr>
                            <a:rPr lang="es-ES">
                              <a:latin typeface="Cambria Math"/>
                              <a:ea typeface="Cambria Math"/>
                            </a:rPr>
                            <m:t>2∗</m:t>
                          </m:r>
                          <m:r>
                            <m:rPr>
                              <m:sty m:val="p"/>
                            </m:rPr>
                            <a:rPr lang="el-GR" i="1">
                              <a:latin typeface="Cambria Math" panose="02040503050406030204" pitchFamily="18" charset="0"/>
                              <a:ea typeface="Cambria Math" panose="02040503050406030204" pitchFamily="18" charset="0"/>
                            </a:rPr>
                            <m:t>π</m:t>
                          </m:r>
                        </m:num>
                        <m:den>
                          <m:r>
                            <a:rPr lang="es-AR" i="1" smtClean="0">
                              <a:latin typeface="Cambria Math" panose="02040503050406030204" pitchFamily="18" charset="0"/>
                              <a:ea typeface="Cambria Math" panose="02040503050406030204" pitchFamily="18" charset="0"/>
                            </a:rPr>
                            <m:t>𝜆</m:t>
                          </m:r>
                        </m:den>
                      </m:f>
                    </m:oMath>
                  </m:oMathPara>
                </a14:m>
                <a:endParaRPr lang="es-ES" dirty="0">
                  <a:latin typeface="Cambria Math"/>
                  <a:ea typeface="Cambria Math"/>
                </a:endParaRPr>
              </a:p>
            </p:txBody>
          </p:sp>
        </mc:Choice>
        <mc:Fallback xmlns="">
          <p:sp>
            <p:nvSpPr>
              <p:cNvPr id="14" name="Rectangle 6">
                <a:extLst>
                  <a:ext uri="{FF2B5EF4-FFF2-40B4-BE49-F238E27FC236}">
                    <a16:creationId xmlns:a16="http://schemas.microsoft.com/office/drawing/2014/main" id="{D9D005E6-EAC7-42BE-A4E9-AE3CBC8E4D4F}"/>
                  </a:ext>
                </a:extLst>
              </p:cNvPr>
              <p:cNvSpPr>
                <a:spLocks noRot="1" noChangeAspect="1" noMove="1" noResize="1" noEditPoints="1" noAdjustHandles="1" noChangeArrowheads="1" noChangeShapeType="1" noTextEdit="1"/>
              </p:cNvSpPr>
              <p:nvPr/>
            </p:nvSpPr>
            <p:spPr>
              <a:xfrm>
                <a:off x="609600" y="4070866"/>
                <a:ext cx="2895344" cy="61093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Rectangle 6">
                <a:extLst>
                  <a:ext uri="{FF2B5EF4-FFF2-40B4-BE49-F238E27FC236}">
                    <a16:creationId xmlns:a16="http://schemas.microsoft.com/office/drawing/2014/main" id="{3F2C75D5-E009-443C-A49A-49B2088493A6}"/>
                  </a:ext>
                </a:extLst>
              </p:cNvPr>
              <p:cNvSpPr/>
              <p:nvPr/>
            </p:nvSpPr>
            <p:spPr>
              <a:xfrm>
                <a:off x="609600" y="4646864"/>
                <a:ext cx="3372142" cy="61824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l-GR" i="0" smtClean="0">
                          <a:latin typeface="Cambria Math"/>
                          <a:ea typeface="Cambria Math"/>
                        </a:rPr>
                        <m:t>ρ</m:t>
                      </m:r>
                      <m:r>
                        <a:rPr lang="el-GR" i="0" smtClean="0">
                          <a:latin typeface="Cambria Math"/>
                          <a:ea typeface="Cambria Math"/>
                        </a:rPr>
                        <m:t> (</m:t>
                      </m:r>
                      <m:r>
                        <m:rPr>
                          <m:sty m:val="p"/>
                        </m:rPr>
                        <a:rPr lang="es-ES" i="0">
                          <a:latin typeface="Cambria Math"/>
                          <a:ea typeface="Cambria Math"/>
                        </a:rPr>
                        <m:t>densidad</m:t>
                      </m:r>
                      <m:r>
                        <a:rPr lang="es-ES" i="0">
                          <a:latin typeface="Cambria Math"/>
                          <a:ea typeface="Cambria Math"/>
                        </a:rPr>
                        <m:t> </m:t>
                      </m:r>
                      <m:r>
                        <m:rPr>
                          <m:sty m:val="p"/>
                        </m:rPr>
                        <a:rPr lang="es-ES" i="0">
                          <a:latin typeface="Cambria Math"/>
                          <a:ea typeface="Cambria Math"/>
                        </a:rPr>
                        <m:t>del</m:t>
                      </m:r>
                      <m:r>
                        <a:rPr lang="es-ES" i="0">
                          <a:latin typeface="Cambria Math"/>
                          <a:ea typeface="Cambria Math"/>
                        </a:rPr>
                        <m:t> </m:t>
                      </m:r>
                      <m:r>
                        <m:rPr>
                          <m:sty m:val="p"/>
                        </m:rPr>
                        <a:rPr lang="es-ES" i="0">
                          <a:latin typeface="Cambria Math"/>
                          <a:ea typeface="Cambria Math"/>
                        </a:rPr>
                        <m:t>aire</m:t>
                      </m:r>
                      <m:r>
                        <a:rPr lang="es-ES" i="0">
                          <a:latin typeface="Cambria Math"/>
                          <a:ea typeface="Cambria Math"/>
                        </a:rPr>
                        <m:t>)=1,20</m:t>
                      </m:r>
                      <m:f>
                        <m:fPr>
                          <m:ctrlPr>
                            <a:rPr lang="es-AR" i="1" smtClean="0">
                              <a:latin typeface="Cambria Math" panose="02040503050406030204" pitchFamily="18" charset="0"/>
                              <a:ea typeface="Cambria Math"/>
                            </a:rPr>
                          </m:ctrlPr>
                        </m:fPr>
                        <m:num>
                          <m:r>
                            <a:rPr lang="es-ES" b="0" i="1" smtClean="0">
                              <a:latin typeface="Cambria Math" panose="02040503050406030204" pitchFamily="18" charset="0"/>
                              <a:ea typeface="Cambria Math"/>
                            </a:rPr>
                            <m:t>𝑘𝑔</m:t>
                          </m:r>
                        </m:num>
                        <m:den>
                          <m:sSup>
                            <m:sSupPr>
                              <m:ctrlPr>
                                <a:rPr lang="el-GR"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𝑚</m:t>
                              </m:r>
                            </m:e>
                            <m:sup>
                              <m:r>
                                <a:rPr lang="es-ES" b="0" i="1" smtClean="0">
                                  <a:latin typeface="Cambria Math" panose="02040503050406030204" pitchFamily="18" charset="0"/>
                                  <a:ea typeface="Cambria Math" panose="02040503050406030204" pitchFamily="18" charset="0"/>
                                </a:rPr>
                                <m:t>3</m:t>
                              </m:r>
                            </m:sup>
                          </m:sSup>
                        </m:den>
                      </m:f>
                    </m:oMath>
                  </m:oMathPara>
                </a14:m>
                <a:endParaRPr lang="es-ES" dirty="0">
                  <a:latin typeface="Cambria Math"/>
                  <a:ea typeface="Cambria Math"/>
                </a:endParaRPr>
              </a:p>
            </p:txBody>
          </p:sp>
        </mc:Choice>
        <mc:Fallback xmlns="">
          <p:sp>
            <p:nvSpPr>
              <p:cNvPr id="15" name="Rectangle 6">
                <a:extLst>
                  <a:ext uri="{FF2B5EF4-FFF2-40B4-BE49-F238E27FC236}">
                    <a16:creationId xmlns:a16="http://schemas.microsoft.com/office/drawing/2014/main" id="{3F2C75D5-E009-443C-A49A-49B2088493A6}"/>
                  </a:ext>
                </a:extLst>
              </p:cNvPr>
              <p:cNvSpPr>
                <a:spLocks noRot="1" noChangeAspect="1" noMove="1" noResize="1" noEditPoints="1" noAdjustHandles="1" noChangeArrowheads="1" noChangeShapeType="1" noTextEdit="1"/>
              </p:cNvSpPr>
              <p:nvPr/>
            </p:nvSpPr>
            <p:spPr>
              <a:xfrm>
                <a:off x="609600" y="4646864"/>
                <a:ext cx="3372142" cy="618246"/>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angle 6">
                <a:extLst>
                  <a:ext uri="{FF2B5EF4-FFF2-40B4-BE49-F238E27FC236}">
                    <a16:creationId xmlns:a16="http://schemas.microsoft.com/office/drawing/2014/main" id="{BD5365CE-EF14-4C7B-A80F-6BAC86B84775}"/>
                  </a:ext>
                </a:extLst>
              </p:cNvPr>
              <p:cNvSpPr/>
              <p:nvPr/>
            </p:nvSpPr>
            <p:spPr>
              <a:xfrm>
                <a:off x="609600" y="5472857"/>
                <a:ext cx="3308919"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a:latin typeface="Cambria Math"/>
                          <a:ea typeface="Cambria Math"/>
                        </a:rPr>
                        <m:t>A</m:t>
                      </m:r>
                      <m:r>
                        <a:rPr lang="es-ES">
                          <a:latin typeface="Cambria Math"/>
                          <a:ea typeface="Cambria Math"/>
                        </a:rPr>
                        <m:t> (</m:t>
                      </m:r>
                      <m:r>
                        <m:rPr>
                          <m:sty m:val="p"/>
                        </m:rPr>
                        <a:rPr lang="es-ES">
                          <a:latin typeface="Cambria Math"/>
                          <a:ea typeface="Cambria Math"/>
                        </a:rPr>
                        <m:t>amplitud</m:t>
                      </m:r>
                      <m:r>
                        <a:rPr lang="es-ES">
                          <a:latin typeface="Cambria Math"/>
                          <a:ea typeface="Cambria Math"/>
                        </a:rPr>
                        <m:t> </m:t>
                      </m:r>
                      <m:r>
                        <m:rPr>
                          <m:sty m:val="p"/>
                        </m:rPr>
                        <a:rPr lang="es-ES">
                          <a:latin typeface="Cambria Math"/>
                          <a:ea typeface="Cambria Math"/>
                        </a:rPr>
                        <m:t>de</m:t>
                      </m:r>
                      <m:r>
                        <a:rPr lang="es-ES">
                          <a:latin typeface="Cambria Math"/>
                          <a:ea typeface="Cambria Math"/>
                        </a:rPr>
                        <m:t> </m:t>
                      </m:r>
                      <m:r>
                        <m:rPr>
                          <m:sty m:val="p"/>
                        </m:rPr>
                        <a:rPr lang="es-ES">
                          <a:latin typeface="Cambria Math"/>
                          <a:ea typeface="Cambria Math"/>
                        </a:rPr>
                        <m:t>la</m:t>
                      </m:r>
                      <m:r>
                        <a:rPr lang="es-ES">
                          <a:latin typeface="Cambria Math"/>
                          <a:ea typeface="Cambria Math"/>
                        </a:rPr>
                        <m:t> </m:t>
                      </m:r>
                      <m:r>
                        <m:rPr>
                          <m:sty m:val="p"/>
                        </m:rPr>
                        <a:rPr lang="es-ES">
                          <a:latin typeface="Cambria Math"/>
                          <a:ea typeface="Cambria Math"/>
                        </a:rPr>
                        <m:t>onda</m:t>
                      </m:r>
                      <m:r>
                        <a:rPr lang="es-ES">
                          <a:latin typeface="Cambria Math"/>
                          <a:ea typeface="Cambria Math"/>
                        </a:rPr>
                        <m:t> </m:t>
                      </m:r>
                      <m:r>
                        <m:rPr>
                          <m:sty m:val="p"/>
                        </m:rPr>
                        <a:rPr lang="es-ES">
                          <a:latin typeface="Cambria Math"/>
                          <a:ea typeface="Cambria Math"/>
                        </a:rPr>
                        <m:t>sonora</m:t>
                      </m:r>
                      <m:r>
                        <a:rPr lang="es-ES">
                          <a:latin typeface="Cambria Math"/>
                          <a:ea typeface="Cambria Math"/>
                        </a:rPr>
                        <m:t>)</m:t>
                      </m:r>
                    </m:oMath>
                  </m:oMathPara>
                </a14:m>
                <a:endParaRPr lang="es-ES" dirty="0">
                  <a:latin typeface="Cambria Math"/>
                  <a:ea typeface="Cambria Math"/>
                </a:endParaRPr>
              </a:p>
            </p:txBody>
          </p:sp>
        </mc:Choice>
        <mc:Fallback xmlns="">
          <p:sp>
            <p:nvSpPr>
              <p:cNvPr id="8" name="Rectangle 6">
                <a:extLst>
                  <a:ext uri="{FF2B5EF4-FFF2-40B4-BE49-F238E27FC236}">
                    <a16:creationId xmlns:a16="http://schemas.microsoft.com/office/drawing/2014/main" id="{BD5365CE-EF14-4C7B-A80F-6BAC86B84775}"/>
                  </a:ext>
                </a:extLst>
              </p:cNvPr>
              <p:cNvSpPr>
                <a:spLocks noRot="1" noChangeAspect="1" noMove="1" noResize="1" noEditPoints="1" noAdjustHandles="1" noChangeArrowheads="1" noChangeShapeType="1" noTextEdit="1"/>
              </p:cNvSpPr>
              <p:nvPr/>
            </p:nvSpPr>
            <p:spPr>
              <a:xfrm>
                <a:off x="609600" y="5472857"/>
                <a:ext cx="3308919" cy="369332"/>
              </a:xfrm>
              <a:prstGeom prst="rect">
                <a:avLst/>
              </a:prstGeom>
              <a:blipFill>
                <a:blip r:embed="rId7"/>
                <a:stretch>
                  <a:fillRect b="-15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Rectangle 6">
                <a:extLst>
                  <a:ext uri="{FF2B5EF4-FFF2-40B4-BE49-F238E27FC236}">
                    <a16:creationId xmlns:a16="http://schemas.microsoft.com/office/drawing/2014/main" id="{6F1BF293-DCD1-40BB-BF75-CC9274FC484B}"/>
                  </a:ext>
                </a:extLst>
              </p:cNvPr>
              <p:cNvSpPr/>
              <p:nvPr/>
            </p:nvSpPr>
            <p:spPr>
              <a:xfrm>
                <a:off x="622300" y="5840699"/>
                <a:ext cx="3637471" cy="56669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smtClean="0">
                          <a:latin typeface="Cambria Math"/>
                          <a:ea typeface="Cambria Math"/>
                        </a:rPr>
                        <m:t>v</m:t>
                      </m:r>
                      <m:r>
                        <a:rPr lang="es-ES" smtClean="0">
                          <a:latin typeface="Cambria Math"/>
                          <a:ea typeface="Cambria Math"/>
                        </a:rPr>
                        <m:t> </m:t>
                      </m:r>
                      <m:d>
                        <m:dPr>
                          <m:ctrlPr>
                            <a:rPr lang="es-ES" i="1">
                              <a:latin typeface="Cambria Math" panose="02040503050406030204" pitchFamily="18" charset="0"/>
                              <a:ea typeface="Cambria Math"/>
                            </a:rPr>
                          </m:ctrlPr>
                        </m:dPr>
                        <m:e>
                          <m:r>
                            <m:rPr>
                              <m:sty m:val="p"/>
                            </m:rPr>
                            <a:rPr lang="es-ES">
                              <a:latin typeface="Cambria Math"/>
                              <a:ea typeface="Cambria Math"/>
                            </a:rPr>
                            <m:t>velocidad</m:t>
                          </m:r>
                          <m:r>
                            <a:rPr lang="es-ES">
                              <a:latin typeface="Cambria Math"/>
                              <a:ea typeface="Cambria Math"/>
                            </a:rPr>
                            <m:t> </m:t>
                          </m:r>
                          <m:r>
                            <m:rPr>
                              <m:sty m:val="p"/>
                            </m:rPr>
                            <a:rPr lang="es-ES">
                              <a:latin typeface="Cambria Math"/>
                              <a:ea typeface="Cambria Math"/>
                            </a:rPr>
                            <m:t>del</m:t>
                          </m:r>
                          <m:r>
                            <a:rPr lang="es-ES">
                              <a:latin typeface="Cambria Math"/>
                              <a:ea typeface="Cambria Math"/>
                            </a:rPr>
                            <m:t> </m:t>
                          </m:r>
                          <m:r>
                            <m:rPr>
                              <m:sty m:val="p"/>
                            </m:rPr>
                            <a:rPr lang="es-ES">
                              <a:latin typeface="Cambria Math"/>
                              <a:ea typeface="Cambria Math"/>
                            </a:rPr>
                            <m:t>sonido</m:t>
                          </m:r>
                        </m:e>
                      </m:d>
                      <m:r>
                        <a:rPr lang="es-ES" b="0" i="0" smtClean="0">
                          <a:latin typeface="Cambria Math" panose="02040503050406030204" pitchFamily="18" charset="0"/>
                          <a:ea typeface="Cambria Math"/>
                        </a:rPr>
                        <m:t>=340</m:t>
                      </m:r>
                      <m:f>
                        <m:fPr>
                          <m:ctrlPr>
                            <a:rPr lang="es-AR" i="1" smtClean="0">
                              <a:latin typeface="Cambria Math" panose="02040503050406030204" pitchFamily="18" charset="0"/>
                              <a:ea typeface="Cambria Math"/>
                            </a:rPr>
                          </m:ctrlPr>
                        </m:fPr>
                        <m:num>
                          <m:r>
                            <a:rPr lang="es-ES" b="0" i="1" smtClean="0">
                              <a:latin typeface="Cambria Math" panose="02040503050406030204" pitchFamily="18" charset="0"/>
                              <a:ea typeface="Cambria Math"/>
                            </a:rPr>
                            <m:t>𝑚</m:t>
                          </m:r>
                        </m:num>
                        <m:den>
                          <m:r>
                            <a:rPr lang="es-ES" b="0" i="1" smtClean="0">
                              <a:latin typeface="Cambria Math" panose="02040503050406030204" pitchFamily="18" charset="0"/>
                              <a:ea typeface="Cambria Math"/>
                            </a:rPr>
                            <m:t>𝑠</m:t>
                          </m:r>
                        </m:den>
                      </m:f>
                    </m:oMath>
                  </m:oMathPara>
                </a14:m>
                <a:endParaRPr lang="es-ES" dirty="0">
                  <a:latin typeface="Cambria Math"/>
                  <a:ea typeface="Cambria Math"/>
                </a:endParaRPr>
              </a:p>
            </p:txBody>
          </p:sp>
        </mc:Choice>
        <mc:Fallback xmlns="">
          <p:sp>
            <p:nvSpPr>
              <p:cNvPr id="9" name="Rectangle 6">
                <a:extLst>
                  <a:ext uri="{FF2B5EF4-FFF2-40B4-BE49-F238E27FC236}">
                    <a16:creationId xmlns:a16="http://schemas.microsoft.com/office/drawing/2014/main" id="{6F1BF293-DCD1-40BB-BF75-CC9274FC484B}"/>
                  </a:ext>
                </a:extLst>
              </p:cNvPr>
              <p:cNvSpPr>
                <a:spLocks noRot="1" noChangeAspect="1" noMove="1" noResize="1" noEditPoints="1" noAdjustHandles="1" noChangeArrowheads="1" noChangeShapeType="1" noTextEdit="1"/>
              </p:cNvSpPr>
              <p:nvPr/>
            </p:nvSpPr>
            <p:spPr>
              <a:xfrm>
                <a:off x="622300" y="5840699"/>
                <a:ext cx="3637471" cy="566694"/>
              </a:xfrm>
              <a:prstGeom prst="rect">
                <a:avLst/>
              </a:prstGeom>
              <a:blipFill>
                <a:blip r:embed="rId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212187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0731B1-AEF0-4F35-83EA-463152941285}"/>
              </a:ext>
            </a:extLst>
          </p:cNvPr>
          <p:cNvPicPr>
            <a:picLocks noChangeAspect="1"/>
          </p:cNvPicPr>
          <p:nvPr/>
        </p:nvPicPr>
        <p:blipFill>
          <a:blip r:embed="rId3"/>
          <a:stretch>
            <a:fillRect/>
          </a:stretch>
        </p:blipFill>
        <p:spPr>
          <a:xfrm>
            <a:off x="390699" y="2299624"/>
            <a:ext cx="3876675" cy="3648075"/>
          </a:xfrm>
          <a:prstGeom prst="rect">
            <a:avLst/>
          </a:prstGeom>
        </p:spPr>
      </p:pic>
      <p:sp>
        <p:nvSpPr>
          <p:cNvPr id="2" name="Title 1"/>
          <p:cNvSpPr>
            <a:spLocks noGrp="1"/>
          </p:cNvSpPr>
          <p:nvPr>
            <p:ph type="title"/>
          </p:nvPr>
        </p:nvSpPr>
        <p:spPr/>
        <p:txBody>
          <a:bodyPr>
            <a:normAutofit/>
          </a:bodyPr>
          <a:lstStyle/>
          <a:p>
            <a:r>
              <a:rPr lang="es-AR" dirty="0"/>
              <a:t>UNIDAD 9 – ONDAS MECÁNICAS</a:t>
            </a:r>
            <a:br>
              <a:rPr lang="es-AR" dirty="0"/>
            </a:br>
            <a:r>
              <a:rPr lang="es-AR" dirty="0"/>
              <a:t>Acústica - Potencia e intensidad de la onda</a:t>
            </a:r>
            <a:endParaRPr lang="es-ES"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s-ES" sz="2000" dirty="0"/>
              <a:t>Definimos como fuente sonora a todo objeto, elemento o material que vibra y produce sonido. </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58BF7E07-6FB6-4445-A506-744FA052D593}"/>
                  </a:ext>
                </a:extLst>
              </p:cNvPr>
              <p:cNvSpPr txBox="1">
                <a:spLocks/>
              </p:cNvSpPr>
              <p:nvPr/>
            </p:nvSpPr>
            <p:spPr>
              <a:xfrm>
                <a:off x="2001625" y="3061624"/>
                <a:ext cx="1861024" cy="430576"/>
              </a:xfrm>
              <a:prstGeom prst="rect">
                <a:avLst/>
              </a:prstGeom>
              <a:solidFill>
                <a:schemeClr val="bg1">
                  <a:alpha val="87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 xmlns:m="http://schemas.openxmlformats.org/officeDocument/2006/math">
                    <m:r>
                      <a:rPr lang="es-AR" sz="2000" b="1" i="0" smtClean="0">
                        <a:latin typeface="Cambria Math" panose="02040503050406030204" pitchFamily="18" charset="0"/>
                      </a:rPr>
                      <m:t>𝐅</m:t>
                    </m:r>
                  </m:oMath>
                </a14:m>
                <a:r>
                  <a:rPr lang="es-AR" sz="1600" dirty="0"/>
                  <a:t> Fuente de Sonido</a:t>
                </a:r>
                <a:endParaRPr lang="es-ES" sz="1600" dirty="0"/>
              </a:p>
            </p:txBody>
          </p:sp>
        </mc:Choice>
        <mc:Fallback xmlns="">
          <p:sp>
            <p:nvSpPr>
              <p:cNvPr id="6" name="Content Placeholder 2">
                <a:extLst>
                  <a:ext uri="{FF2B5EF4-FFF2-40B4-BE49-F238E27FC236}">
                    <a16:creationId xmlns:a16="http://schemas.microsoft.com/office/drawing/2014/main" id="{58BF7E07-6FB6-4445-A506-744FA052D593}"/>
                  </a:ext>
                </a:extLst>
              </p:cNvPr>
              <p:cNvSpPr txBox="1">
                <a:spLocks noRot="1" noChangeAspect="1" noMove="1" noResize="1" noEditPoints="1" noAdjustHandles="1" noChangeArrowheads="1" noChangeShapeType="1" noTextEdit="1"/>
              </p:cNvSpPr>
              <p:nvPr/>
            </p:nvSpPr>
            <p:spPr>
              <a:xfrm>
                <a:off x="2001625" y="3061624"/>
                <a:ext cx="1861024" cy="430576"/>
              </a:xfrm>
              <a:prstGeom prst="rect">
                <a:avLst/>
              </a:prstGeom>
              <a:blipFill>
                <a:blip r:embed="rId4"/>
                <a:stretch>
                  <a:fillRect b="-8451"/>
                </a:stretch>
              </a:blipFill>
            </p:spPr>
            <p:txBody>
              <a:bodyPr/>
              <a:lstStyle/>
              <a:p>
                <a:r>
                  <a:rPr lang="es-ES">
                    <a:noFill/>
                  </a:rPr>
                  <a:t> </a:t>
                </a:r>
              </a:p>
            </p:txBody>
          </p:sp>
        </mc:Fallback>
      </mc:AlternateContent>
      <p:cxnSp>
        <p:nvCxnSpPr>
          <p:cNvPr id="8" name="Connector: Curved 7">
            <a:extLst>
              <a:ext uri="{FF2B5EF4-FFF2-40B4-BE49-F238E27FC236}">
                <a16:creationId xmlns:a16="http://schemas.microsoft.com/office/drawing/2014/main" id="{25E5502A-DF50-4F90-A409-A1593EB69E61}"/>
              </a:ext>
            </a:extLst>
          </p:cNvPr>
          <p:cNvCxnSpPr>
            <a:cxnSpLocks/>
            <a:stCxn id="6" idx="1"/>
          </p:cNvCxnSpPr>
          <p:nvPr/>
        </p:nvCxnSpPr>
        <p:spPr>
          <a:xfrm rot="10800000" flipH="1" flipV="1">
            <a:off x="2001625" y="3276912"/>
            <a:ext cx="327410" cy="546712"/>
          </a:xfrm>
          <a:prstGeom prst="curvedConnector4">
            <a:avLst>
              <a:gd name="adj1" fmla="val -69821"/>
              <a:gd name="adj2" fmla="val 6968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02C5F5B-0FF7-46B9-86E6-4882AF560998}"/>
                  </a:ext>
                </a:extLst>
              </p:cNvPr>
              <p:cNvSpPr txBox="1">
                <a:spLocks/>
              </p:cNvSpPr>
              <p:nvPr/>
            </p:nvSpPr>
            <p:spPr>
              <a:xfrm>
                <a:off x="4400377" y="2715430"/>
                <a:ext cx="4352924" cy="430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m:rPr>
                          <m:sty m:val="p"/>
                        </m:rPr>
                        <a:rPr lang="es-AR" sz="1600" b="0" i="0" smtClean="0">
                          <a:latin typeface="Cambria Math" panose="02040503050406030204" pitchFamily="18" charset="0"/>
                          <a:ea typeface="Cambria Math"/>
                        </a:rPr>
                        <m:t>P</m:t>
                      </m:r>
                      <m:d>
                        <m:dPr>
                          <m:ctrlPr>
                            <a:rPr lang="es-AR" sz="1600" b="0" i="1" smtClean="0">
                              <a:latin typeface="Cambria Math" panose="02040503050406030204" pitchFamily="18" charset="0"/>
                              <a:ea typeface="Cambria Math"/>
                            </a:rPr>
                          </m:ctrlPr>
                        </m:dPr>
                        <m:e>
                          <m:r>
                            <m:rPr>
                              <m:sty m:val="p"/>
                            </m:rPr>
                            <a:rPr lang="es-AR" sz="1600" b="0" i="0" smtClean="0">
                              <a:latin typeface="Cambria Math" panose="02040503050406030204" pitchFamily="18" charset="0"/>
                              <a:ea typeface="Cambria Math"/>
                            </a:rPr>
                            <m:t>Potencia</m:t>
                          </m:r>
                        </m:e>
                      </m:d>
                      <m:r>
                        <a:rPr lang="es-AR" sz="1600" b="0" i="0" smtClean="0">
                          <a:latin typeface="Cambria Math" panose="02040503050406030204" pitchFamily="18" charset="0"/>
                          <a:ea typeface="Cambria Math"/>
                        </a:rPr>
                        <m:t>=</m:t>
                      </m:r>
                      <m:f>
                        <m:fPr>
                          <m:ctrlPr>
                            <a:rPr lang="es-AR" sz="1600" b="0" i="1" smtClean="0">
                              <a:latin typeface="Cambria Math" panose="02040503050406030204" pitchFamily="18" charset="0"/>
                              <a:ea typeface="Cambria Math"/>
                            </a:rPr>
                          </m:ctrlPr>
                        </m:fPr>
                        <m:num>
                          <m:r>
                            <m:rPr>
                              <m:sty m:val="p"/>
                            </m:rPr>
                            <a:rPr lang="es-AR" sz="1600" b="0" i="0" smtClean="0">
                              <a:latin typeface="Cambria Math" panose="02040503050406030204" pitchFamily="18" charset="0"/>
                              <a:ea typeface="Cambria Math"/>
                            </a:rPr>
                            <m:t>Energ</m:t>
                          </m:r>
                          <m:r>
                            <a:rPr lang="es-AR" sz="1600" b="0" i="0" smtClean="0">
                              <a:latin typeface="Cambria Math" panose="02040503050406030204" pitchFamily="18" charset="0"/>
                              <a:ea typeface="Cambria Math"/>
                            </a:rPr>
                            <m:t>í</m:t>
                          </m:r>
                          <m:r>
                            <m:rPr>
                              <m:sty m:val="p"/>
                            </m:rPr>
                            <a:rPr lang="es-AR" sz="1600" b="0" i="0" smtClean="0">
                              <a:latin typeface="Cambria Math" panose="02040503050406030204" pitchFamily="18" charset="0"/>
                              <a:ea typeface="Cambria Math"/>
                            </a:rPr>
                            <m:t>a</m:t>
                          </m:r>
                        </m:num>
                        <m:den>
                          <m:r>
                            <m:rPr>
                              <m:sty m:val="p"/>
                            </m:rPr>
                            <a:rPr lang="es-AR" sz="1600" b="0" i="0" smtClean="0">
                              <a:latin typeface="Cambria Math" panose="02040503050406030204" pitchFamily="18" charset="0"/>
                              <a:ea typeface="Cambria Math"/>
                            </a:rPr>
                            <m:t>Tiempo</m:t>
                          </m:r>
                        </m:den>
                      </m:f>
                      <m:r>
                        <a:rPr lang="es-AR" sz="1600" b="0" i="0" smtClean="0">
                          <a:latin typeface="Cambria Math" panose="02040503050406030204" pitchFamily="18" charset="0"/>
                          <a:ea typeface="Cambria Math"/>
                        </a:rPr>
                        <m:t>=    </m:t>
                      </m:r>
                      <m:d>
                        <m:dPr>
                          <m:begChr m:val="["/>
                          <m:endChr m:val="]"/>
                          <m:ctrlPr>
                            <a:rPr lang="es-AR" sz="1600" b="0" i="1" smtClean="0">
                              <a:latin typeface="Cambria Math" panose="02040503050406030204" pitchFamily="18" charset="0"/>
                              <a:ea typeface="Cambria Math"/>
                            </a:rPr>
                          </m:ctrlPr>
                        </m:dPr>
                        <m:e>
                          <m:f>
                            <m:fPr>
                              <m:ctrlPr>
                                <a:rPr lang="es-AR" sz="1600" b="0" i="1" smtClean="0">
                                  <a:latin typeface="Cambria Math" panose="02040503050406030204" pitchFamily="18" charset="0"/>
                                  <a:ea typeface="Cambria Math"/>
                                </a:rPr>
                              </m:ctrlPr>
                            </m:fPr>
                            <m:num>
                              <m:r>
                                <m:rPr>
                                  <m:sty m:val="p"/>
                                </m:rPr>
                                <a:rPr lang="es-AR" sz="1600" b="0" i="0" smtClean="0">
                                  <a:latin typeface="Cambria Math" panose="02040503050406030204" pitchFamily="18" charset="0"/>
                                  <a:ea typeface="Cambria Math"/>
                                </a:rPr>
                                <m:t>Joule</m:t>
                              </m:r>
                            </m:num>
                            <m:den>
                              <m:r>
                                <m:rPr>
                                  <m:sty m:val="p"/>
                                </m:rPr>
                                <a:rPr lang="es-AR" sz="1600" b="0" i="0" smtClean="0">
                                  <a:latin typeface="Cambria Math" panose="02040503050406030204" pitchFamily="18" charset="0"/>
                                  <a:ea typeface="Cambria Math"/>
                                </a:rPr>
                                <m:t>Seg</m:t>
                              </m:r>
                            </m:den>
                          </m:f>
                        </m:e>
                      </m:d>
                      <m:r>
                        <a:rPr lang="es-AR" sz="1600" b="0" i="0" smtClean="0">
                          <a:latin typeface="Cambria Math" panose="02040503050406030204" pitchFamily="18" charset="0"/>
                          <a:ea typeface="Cambria Math"/>
                        </a:rPr>
                        <m:t> </m:t>
                      </m:r>
                      <m:r>
                        <m:rPr>
                          <m:sty m:val="p"/>
                        </m:rPr>
                        <a:rPr lang="es-AR" sz="1600" b="0" i="0" smtClean="0">
                          <a:latin typeface="Cambria Math" panose="02040503050406030204" pitchFamily="18" charset="0"/>
                          <a:ea typeface="Cambria Math"/>
                        </a:rPr>
                        <m:t>o</m:t>
                      </m:r>
                      <m:r>
                        <a:rPr lang="es-AR" sz="1600" b="0" i="0" smtClean="0">
                          <a:latin typeface="Cambria Math" panose="02040503050406030204" pitchFamily="18" charset="0"/>
                          <a:ea typeface="Cambria Math"/>
                        </a:rPr>
                        <m:t> </m:t>
                      </m:r>
                      <m:d>
                        <m:dPr>
                          <m:begChr m:val="["/>
                          <m:endChr m:val="]"/>
                          <m:ctrlPr>
                            <a:rPr lang="es-AR" sz="1600" b="0" i="1" smtClean="0">
                              <a:latin typeface="Cambria Math" panose="02040503050406030204" pitchFamily="18" charset="0"/>
                              <a:ea typeface="Cambria Math"/>
                            </a:rPr>
                          </m:ctrlPr>
                        </m:dPr>
                        <m:e>
                          <m:r>
                            <m:rPr>
                              <m:sty m:val="p"/>
                            </m:rPr>
                            <a:rPr lang="es-AR" sz="1600" b="0" i="0" smtClean="0">
                              <a:latin typeface="Cambria Math" panose="02040503050406030204" pitchFamily="18" charset="0"/>
                              <a:ea typeface="Cambria Math"/>
                            </a:rPr>
                            <m:t>Watt</m:t>
                          </m:r>
                        </m:e>
                      </m:d>
                    </m:oMath>
                  </m:oMathPara>
                </a14:m>
                <a:endParaRPr lang="es-ES" sz="1600" dirty="0"/>
              </a:p>
            </p:txBody>
          </p:sp>
        </mc:Choice>
        <mc:Fallback xmlns="">
          <p:sp>
            <p:nvSpPr>
              <p:cNvPr id="10" name="Content Placeholder 2">
                <a:extLst>
                  <a:ext uri="{FF2B5EF4-FFF2-40B4-BE49-F238E27FC236}">
                    <a16:creationId xmlns:a16="http://schemas.microsoft.com/office/drawing/2014/main" id="{802C5F5B-0FF7-46B9-86E6-4882AF560998}"/>
                  </a:ext>
                </a:extLst>
              </p:cNvPr>
              <p:cNvSpPr txBox="1">
                <a:spLocks noRot="1" noChangeAspect="1" noMove="1" noResize="1" noEditPoints="1" noAdjustHandles="1" noChangeArrowheads="1" noChangeShapeType="1" noTextEdit="1"/>
              </p:cNvSpPr>
              <p:nvPr/>
            </p:nvSpPr>
            <p:spPr>
              <a:xfrm>
                <a:off x="4400377" y="2715430"/>
                <a:ext cx="4352924" cy="430576"/>
              </a:xfrm>
              <a:prstGeom prst="rect">
                <a:avLst/>
              </a:prstGeom>
              <a:blipFill>
                <a:blip r:embed="rId5"/>
                <a:stretch>
                  <a:fillRect b="-3802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91C7F750-A488-490F-AFE6-026CF31B7376}"/>
                  </a:ext>
                </a:extLst>
              </p:cNvPr>
              <p:cNvSpPr txBox="1">
                <a:spLocks/>
              </p:cNvSpPr>
              <p:nvPr/>
            </p:nvSpPr>
            <p:spPr>
              <a:xfrm>
                <a:off x="4333875" y="3906771"/>
                <a:ext cx="4591223" cy="430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m:rPr>
                          <m:sty m:val="p"/>
                        </m:rPr>
                        <a:rPr lang="es-AR" sz="1600" i="0" smtClean="0">
                          <a:latin typeface="Cambria Math" panose="02040503050406030204" pitchFamily="18" charset="0"/>
                          <a:ea typeface="Cambria Math"/>
                        </a:rPr>
                        <m:t>I</m:t>
                      </m:r>
                      <m:r>
                        <a:rPr lang="es-AR" sz="1600" b="0" i="0" smtClean="0">
                          <a:latin typeface="Cambria Math" panose="02040503050406030204" pitchFamily="18" charset="0"/>
                          <a:ea typeface="Cambria Math"/>
                        </a:rPr>
                        <m:t> </m:t>
                      </m:r>
                      <m:d>
                        <m:dPr>
                          <m:ctrlPr>
                            <a:rPr lang="es-AR" sz="1600" b="0" i="1" smtClean="0">
                              <a:latin typeface="Cambria Math" panose="02040503050406030204" pitchFamily="18" charset="0"/>
                              <a:ea typeface="Cambria Math"/>
                            </a:rPr>
                          </m:ctrlPr>
                        </m:dPr>
                        <m:e>
                          <m:r>
                            <m:rPr>
                              <m:sty m:val="p"/>
                            </m:rPr>
                            <a:rPr lang="es-AR" sz="1600" b="0" i="0" smtClean="0">
                              <a:latin typeface="Cambria Math" panose="02040503050406030204" pitchFamily="18" charset="0"/>
                              <a:ea typeface="Cambria Math"/>
                            </a:rPr>
                            <m:t>Intencidad</m:t>
                          </m:r>
                        </m:e>
                      </m:d>
                      <m:r>
                        <a:rPr lang="es-AR" sz="1600" b="0" i="0" smtClean="0">
                          <a:latin typeface="Cambria Math" panose="02040503050406030204" pitchFamily="18" charset="0"/>
                          <a:ea typeface="Cambria Math"/>
                        </a:rPr>
                        <m:t>=</m:t>
                      </m:r>
                      <m:f>
                        <m:fPr>
                          <m:ctrlPr>
                            <a:rPr lang="es-AR" sz="1600" b="0" i="1" smtClean="0">
                              <a:latin typeface="Cambria Math" panose="02040503050406030204" pitchFamily="18" charset="0"/>
                              <a:ea typeface="Cambria Math"/>
                            </a:rPr>
                          </m:ctrlPr>
                        </m:fPr>
                        <m:num>
                          <m:r>
                            <m:rPr>
                              <m:sty m:val="p"/>
                            </m:rPr>
                            <a:rPr lang="es-AR" sz="1600" i="0">
                              <a:latin typeface="Cambria Math" panose="02040503050406030204" pitchFamily="18" charset="0"/>
                              <a:ea typeface="Cambria Math"/>
                            </a:rPr>
                            <m:t>Potencia</m:t>
                          </m:r>
                        </m:num>
                        <m:den>
                          <m:r>
                            <a:rPr lang="es-AR" sz="1600" b="0" i="0" smtClean="0">
                              <a:latin typeface="Cambria Math" panose="02040503050406030204" pitchFamily="18" charset="0"/>
                              <a:ea typeface="Cambria Math"/>
                            </a:rPr>
                            <m:t>Á</m:t>
                          </m:r>
                          <m:r>
                            <m:rPr>
                              <m:sty m:val="p"/>
                            </m:rPr>
                            <a:rPr lang="es-AR" sz="1600" b="0" i="0" smtClean="0">
                              <a:latin typeface="Cambria Math" panose="02040503050406030204" pitchFamily="18" charset="0"/>
                              <a:ea typeface="Cambria Math"/>
                            </a:rPr>
                            <m:t>rea</m:t>
                          </m:r>
                        </m:den>
                      </m:f>
                      <m:r>
                        <a:rPr lang="es-AR" sz="1600" b="0" i="0" smtClean="0">
                          <a:latin typeface="Cambria Math" panose="02040503050406030204" pitchFamily="18" charset="0"/>
                          <a:ea typeface="Cambria Math"/>
                        </a:rPr>
                        <m:t>=</m:t>
                      </m:r>
                      <m:f>
                        <m:fPr>
                          <m:ctrlPr>
                            <a:rPr lang="es-AR" sz="1600" i="1">
                              <a:latin typeface="Cambria Math" panose="02040503050406030204" pitchFamily="18" charset="0"/>
                              <a:ea typeface="Cambria Math"/>
                            </a:rPr>
                          </m:ctrlPr>
                        </m:fPr>
                        <m:num>
                          <m:r>
                            <m:rPr>
                              <m:sty m:val="p"/>
                            </m:rPr>
                            <a:rPr lang="es-AR" sz="1600" i="0">
                              <a:latin typeface="Cambria Math" panose="02040503050406030204" pitchFamily="18" charset="0"/>
                              <a:ea typeface="Cambria Math"/>
                            </a:rPr>
                            <m:t>Potencia</m:t>
                          </m:r>
                        </m:num>
                        <m:den>
                          <m:r>
                            <a:rPr lang="es-AR" sz="1600" b="0" i="0" smtClean="0">
                              <a:latin typeface="Cambria Math" panose="02040503050406030204" pitchFamily="18" charset="0"/>
                              <a:ea typeface="Cambria Math"/>
                            </a:rPr>
                            <m:t>4∗</m:t>
                          </m:r>
                          <m:r>
                            <m:rPr>
                              <m:sty m:val="p"/>
                            </m:rPr>
                            <a:rPr lang="es-AR" sz="1600" b="0" i="0" smtClean="0">
                              <a:latin typeface="Cambria Math" panose="02040503050406030204" pitchFamily="18" charset="0"/>
                              <a:ea typeface="Cambria Math" panose="02040503050406030204" pitchFamily="18" charset="0"/>
                            </a:rPr>
                            <m:t>π</m:t>
                          </m:r>
                          <m:r>
                            <a:rPr lang="es-AR" sz="1600" b="0" i="0" smtClean="0">
                              <a:latin typeface="Cambria Math" panose="02040503050406030204" pitchFamily="18" charset="0"/>
                              <a:ea typeface="Cambria Math" panose="02040503050406030204" pitchFamily="18" charset="0"/>
                            </a:rPr>
                            <m:t>∗</m:t>
                          </m:r>
                          <m:sSup>
                            <m:sSupPr>
                              <m:ctrlPr>
                                <a:rPr lang="es-AR" sz="1600" b="0" i="1" smtClean="0">
                                  <a:latin typeface="Cambria Math" panose="02040503050406030204" pitchFamily="18" charset="0"/>
                                  <a:ea typeface="Cambria Math" panose="02040503050406030204" pitchFamily="18" charset="0"/>
                                </a:rPr>
                              </m:ctrlPr>
                            </m:sSupPr>
                            <m:e>
                              <m:r>
                                <m:rPr>
                                  <m:sty m:val="p"/>
                                </m:rPr>
                                <a:rPr lang="es-AR" sz="1600" b="0" i="0" smtClean="0">
                                  <a:latin typeface="Cambria Math" panose="02040503050406030204" pitchFamily="18" charset="0"/>
                                  <a:ea typeface="Cambria Math" panose="02040503050406030204" pitchFamily="18" charset="0"/>
                                </a:rPr>
                                <m:t>R</m:t>
                              </m:r>
                            </m:e>
                            <m:sup>
                              <m:r>
                                <a:rPr lang="es-AR" sz="1600" b="0" i="0" smtClean="0">
                                  <a:latin typeface="Cambria Math" panose="02040503050406030204" pitchFamily="18" charset="0"/>
                                  <a:ea typeface="Cambria Math" panose="02040503050406030204" pitchFamily="18" charset="0"/>
                                </a:rPr>
                                <m:t>2</m:t>
                              </m:r>
                            </m:sup>
                          </m:sSup>
                        </m:den>
                      </m:f>
                      <m:r>
                        <a:rPr lang="es-AR" sz="1600" b="0" i="0" smtClean="0">
                          <a:latin typeface="Cambria Math" panose="02040503050406030204" pitchFamily="18" charset="0"/>
                          <a:ea typeface="Cambria Math"/>
                        </a:rPr>
                        <m:t>    </m:t>
                      </m:r>
                      <m:d>
                        <m:dPr>
                          <m:begChr m:val="["/>
                          <m:endChr m:val="]"/>
                          <m:ctrlPr>
                            <a:rPr lang="es-AR" sz="1600" b="0" i="1" smtClean="0">
                              <a:latin typeface="Cambria Math" panose="02040503050406030204" pitchFamily="18" charset="0"/>
                              <a:ea typeface="Cambria Math"/>
                            </a:rPr>
                          </m:ctrlPr>
                        </m:dPr>
                        <m:e>
                          <m:f>
                            <m:fPr>
                              <m:ctrlPr>
                                <a:rPr lang="es-AR" sz="1600" b="0" i="1" smtClean="0">
                                  <a:latin typeface="Cambria Math" panose="02040503050406030204" pitchFamily="18" charset="0"/>
                                  <a:ea typeface="Cambria Math"/>
                                </a:rPr>
                              </m:ctrlPr>
                            </m:fPr>
                            <m:num>
                              <m:r>
                                <m:rPr>
                                  <m:sty m:val="p"/>
                                </m:rPr>
                                <a:rPr lang="es-AR" sz="1600" b="0" i="0" smtClean="0">
                                  <a:latin typeface="Cambria Math" panose="02040503050406030204" pitchFamily="18" charset="0"/>
                                  <a:ea typeface="Cambria Math"/>
                                </a:rPr>
                                <m:t>W</m:t>
                              </m:r>
                            </m:num>
                            <m:den>
                              <m:sSup>
                                <m:sSupPr>
                                  <m:ctrlPr>
                                    <a:rPr lang="es-AR" sz="1600" b="0" i="1" smtClean="0">
                                      <a:latin typeface="Cambria Math" panose="02040503050406030204" pitchFamily="18" charset="0"/>
                                      <a:ea typeface="Cambria Math"/>
                                    </a:rPr>
                                  </m:ctrlPr>
                                </m:sSupPr>
                                <m:e>
                                  <m:r>
                                    <m:rPr>
                                      <m:sty m:val="p"/>
                                    </m:rPr>
                                    <a:rPr lang="es-AR" sz="1600" b="0" i="0" smtClean="0">
                                      <a:latin typeface="Cambria Math" panose="02040503050406030204" pitchFamily="18" charset="0"/>
                                      <a:ea typeface="Cambria Math"/>
                                    </a:rPr>
                                    <m:t>m</m:t>
                                  </m:r>
                                </m:e>
                                <m:sup>
                                  <m:r>
                                    <a:rPr lang="es-AR" sz="1600" b="0" i="0" smtClean="0">
                                      <a:latin typeface="Cambria Math" panose="02040503050406030204" pitchFamily="18" charset="0"/>
                                      <a:ea typeface="Cambria Math"/>
                                    </a:rPr>
                                    <m:t>2</m:t>
                                  </m:r>
                                </m:sup>
                              </m:sSup>
                            </m:den>
                          </m:f>
                        </m:e>
                      </m:d>
                    </m:oMath>
                  </m:oMathPara>
                </a14:m>
                <a:endParaRPr lang="es-ES" sz="1600" dirty="0"/>
              </a:p>
            </p:txBody>
          </p:sp>
        </mc:Choice>
        <mc:Fallback xmlns="">
          <p:sp>
            <p:nvSpPr>
              <p:cNvPr id="11" name="Content Placeholder 2">
                <a:extLst>
                  <a:ext uri="{FF2B5EF4-FFF2-40B4-BE49-F238E27FC236}">
                    <a16:creationId xmlns:a16="http://schemas.microsoft.com/office/drawing/2014/main" id="{91C7F750-A488-490F-AFE6-026CF31B7376}"/>
                  </a:ext>
                </a:extLst>
              </p:cNvPr>
              <p:cNvSpPr txBox="1">
                <a:spLocks noRot="1" noChangeAspect="1" noMove="1" noResize="1" noEditPoints="1" noAdjustHandles="1" noChangeArrowheads="1" noChangeShapeType="1" noTextEdit="1"/>
              </p:cNvSpPr>
              <p:nvPr/>
            </p:nvSpPr>
            <p:spPr>
              <a:xfrm>
                <a:off x="4333875" y="3906771"/>
                <a:ext cx="4591223" cy="430576"/>
              </a:xfrm>
              <a:prstGeom prst="rect">
                <a:avLst/>
              </a:prstGeom>
              <a:blipFill>
                <a:blip r:embed="rId6"/>
                <a:stretch>
                  <a:fillRect b="-1971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F884EBD-03D7-4F17-8085-B6DFDC74E466}"/>
                  </a:ext>
                </a:extLst>
              </p:cNvPr>
              <p:cNvSpPr/>
              <p:nvPr/>
            </p:nvSpPr>
            <p:spPr>
              <a:xfrm>
                <a:off x="6784265" y="6315075"/>
                <a:ext cx="2207335" cy="4364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ea typeface="Cambria Math"/>
                            </a:rPr>
                          </m:ctrlPr>
                        </m:sSubPr>
                        <m:e>
                          <m:r>
                            <m:rPr>
                              <m:sty m:val="p"/>
                            </m:rPr>
                            <a:rPr lang="es-AR" b="0" i="0" smtClean="0">
                              <a:latin typeface="Cambria Math" panose="02040503050406030204" pitchFamily="18" charset="0"/>
                              <a:ea typeface="Cambria Math"/>
                            </a:rPr>
                            <m:t>I</m:t>
                          </m:r>
                        </m:e>
                        <m:sub>
                          <m:r>
                            <a:rPr lang="es-AR" b="0" i="0" smtClean="0">
                              <a:latin typeface="Cambria Math" panose="02040503050406030204" pitchFamily="18" charset="0"/>
                              <a:ea typeface="Cambria Math"/>
                            </a:rPr>
                            <m:t>0</m:t>
                          </m:r>
                        </m:sub>
                      </m:sSub>
                      <m:r>
                        <a:rPr lang="es-AR" i="0">
                          <a:latin typeface="Cambria Math" panose="02040503050406030204" pitchFamily="18" charset="0"/>
                          <a:ea typeface="Cambria Math"/>
                        </a:rPr>
                        <m:t>=</m:t>
                      </m:r>
                      <m:r>
                        <a:rPr lang="es-AR" b="0" i="0" smtClean="0">
                          <a:latin typeface="Cambria Math" panose="02040503050406030204" pitchFamily="18" charset="0"/>
                          <a:ea typeface="Cambria Math"/>
                        </a:rPr>
                        <m:t>1</m:t>
                      </m:r>
                      <m:r>
                        <m:rPr>
                          <m:sty m:val="p"/>
                        </m:rPr>
                        <a:rPr lang="es-AR" b="0" i="0" smtClean="0">
                          <a:latin typeface="Cambria Math" panose="02040503050406030204" pitchFamily="18" charset="0"/>
                          <a:ea typeface="Cambria Math"/>
                        </a:rPr>
                        <m:t>x</m:t>
                      </m:r>
                      <m:sSup>
                        <m:sSupPr>
                          <m:ctrlPr>
                            <a:rPr lang="es-AR" b="0" i="1" smtClean="0">
                              <a:latin typeface="Cambria Math" panose="02040503050406030204" pitchFamily="18" charset="0"/>
                              <a:ea typeface="Cambria Math"/>
                            </a:rPr>
                          </m:ctrlPr>
                        </m:sSupPr>
                        <m:e>
                          <m:r>
                            <a:rPr lang="es-AR" b="0" i="0" smtClean="0">
                              <a:latin typeface="Cambria Math" panose="02040503050406030204" pitchFamily="18" charset="0"/>
                              <a:ea typeface="Cambria Math"/>
                            </a:rPr>
                            <m:t>10</m:t>
                          </m:r>
                        </m:e>
                        <m:sup>
                          <m:r>
                            <a:rPr lang="es-AR" b="0" i="0" smtClean="0">
                              <a:latin typeface="Cambria Math" panose="02040503050406030204" pitchFamily="18" charset="0"/>
                              <a:ea typeface="Cambria Math"/>
                            </a:rPr>
                            <m:t>−12</m:t>
                          </m:r>
                        </m:sup>
                      </m:sSup>
                      <m:r>
                        <a:rPr lang="es-AR" b="0" i="0" smtClean="0">
                          <a:latin typeface="Cambria Math" panose="02040503050406030204" pitchFamily="18" charset="0"/>
                          <a:ea typeface="Cambria Math"/>
                        </a:rPr>
                        <m:t> </m:t>
                      </m:r>
                      <m:f>
                        <m:fPr>
                          <m:type m:val="skw"/>
                          <m:ctrlPr>
                            <a:rPr lang="es-AR" b="0" i="1" smtClean="0">
                              <a:latin typeface="Cambria Math" panose="02040503050406030204" pitchFamily="18" charset="0"/>
                              <a:ea typeface="Cambria Math"/>
                            </a:rPr>
                          </m:ctrlPr>
                        </m:fPr>
                        <m:num>
                          <m:r>
                            <m:rPr>
                              <m:sty m:val="p"/>
                            </m:rPr>
                            <a:rPr lang="es-AR" b="0" i="0" smtClean="0">
                              <a:latin typeface="Cambria Math" panose="02040503050406030204" pitchFamily="18" charset="0"/>
                              <a:ea typeface="Cambria Math"/>
                            </a:rPr>
                            <m:t>w</m:t>
                          </m:r>
                        </m:num>
                        <m:den>
                          <m:sSup>
                            <m:sSupPr>
                              <m:ctrlPr>
                                <a:rPr lang="es-AR" b="0" i="1" smtClean="0">
                                  <a:latin typeface="Cambria Math" panose="02040503050406030204" pitchFamily="18" charset="0"/>
                                  <a:ea typeface="Cambria Math"/>
                                </a:rPr>
                              </m:ctrlPr>
                            </m:sSupPr>
                            <m:e>
                              <m:r>
                                <m:rPr>
                                  <m:sty m:val="p"/>
                                </m:rPr>
                                <a:rPr lang="es-AR" b="0" i="0" smtClean="0">
                                  <a:latin typeface="Cambria Math" panose="02040503050406030204" pitchFamily="18" charset="0"/>
                                  <a:ea typeface="Cambria Math"/>
                                </a:rPr>
                                <m:t>m</m:t>
                              </m:r>
                            </m:e>
                            <m:sup>
                              <m:r>
                                <a:rPr lang="es-AR" b="0" i="0" smtClean="0">
                                  <a:latin typeface="Cambria Math" panose="02040503050406030204" pitchFamily="18" charset="0"/>
                                  <a:ea typeface="Cambria Math"/>
                                </a:rPr>
                                <m:t>2</m:t>
                              </m:r>
                            </m:sup>
                          </m:sSup>
                        </m:den>
                      </m:f>
                    </m:oMath>
                  </m:oMathPara>
                </a14:m>
                <a:endParaRPr lang="en-GB" dirty="0"/>
              </a:p>
            </p:txBody>
          </p:sp>
        </mc:Choice>
        <mc:Fallback xmlns="">
          <p:sp>
            <p:nvSpPr>
              <p:cNvPr id="9" name="Rectangle 8">
                <a:extLst>
                  <a:ext uri="{FF2B5EF4-FFF2-40B4-BE49-F238E27FC236}">
                    <a16:creationId xmlns:a16="http://schemas.microsoft.com/office/drawing/2014/main" id="{3F884EBD-03D7-4F17-8085-B6DFDC74E466}"/>
                  </a:ext>
                </a:extLst>
              </p:cNvPr>
              <p:cNvSpPr>
                <a:spLocks noRot="1" noChangeAspect="1" noMove="1" noResize="1" noEditPoints="1" noAdjustHandles="1" noChangeArrowheads="1" noChangeShapeType="1" noTextEdit="1"/>
              </p:cNvSpPr>
              <p:nvPr/>
            </p:nvSpPr>
            <p:spPr>
              <a:xfrm>
                <a:off x="6784265" y="6315075"/>
                <a:ext cx="2207335" cy="436466"/>
              </a:xfrm>
              <a:prstGeom prst="rect">
                <a:avLst/>
              </a:prstGeom>
              <a:blipFill>
                <a:blip r:embed="rId7"/>
                <a:stretch>
                  <a:fillRect t="-125000" r="-21547" b="-194444"/>
                </a:stretch>
              </a:blipFill>
            </p:spPr>
            <p:txBody>
              <a:bodyPr/>
              <a:lstStyle/>
              <a:p>
                <a:r>
                  <a:rPr lang="en-GB">
                    <a:noFill/>
                  </a:rPr>
                  <a:t> </a:t>
                </a:r>
              </a:p>
            </p:txBody>
          </p:sp>
        </mc:Fallback>
      </mc:AlternateContent>
      <p:sp>
        <p:nvSpPr>
          <p:cNvPr id="4" name="Rectangle 3">
            <a:extLst>
              <a:ext uri="{FF2B5EF4-FFF2-40B4-BE49-F238E27FC236}">
                <a16:creationId xmlns:a16="http://schemas.microsoft.com/office/drawing/2014/main" id="{7B8746C2-D04C-4685-B8CC-1FF359D45DDE}"/>
              </a:ext>
            </a:extLst>
          </p:cNvPr>
          <p:cNvSpPr/>
          <p:nvPr/>
        </p:nvSpPr>
        <p:spPr>
          <a:xfrm>
            <a:off x="3059029" y="6315075"/>
            <a:ext cx="3889334" cy="369332"/>
          </a:xfrm>
          <a:prstGeom prst="rect">
            <a:avLst/>
          </a:prstGeom>
        </p:spPr>
        <p:txBody>
          <a:bodyPr wrap="none">
            <a:spAutoFit/>
          </a:bodyPr>
          <a:lstStyle/>
          <a:p>
            <a:pPr algn="just"/>
            <a:r>
              <a:rPr lang="es-ES" dirty="0"/>
              <a:t>Para una intensidad mínima audible de </a:t>
            </a:r>
          </a:p>
        </p:txBody>
      </p:sp>
      <p:sp>
        <p:nvSpPr>
          <p:cNvPr id="7" name="Rectángulo 6">
            <a:extLst>
              <a:ext uri="{FF2B5EF4-FFF2-40B4-BE49-F238E27FC236}">
                <a16:creationId xmlns:a16="http://schemas.microsoft.com/office/drawing/2014/main" id="{92BD64A2-B4D4-449F-817E-699E3058E2B4}"/>
              </a:ext>
            </a:extLst>
          </p:cNvPr>
          <p:cNvSpPr/>
          <p:nvPr/>
        </p:nvSpPr>
        <p:spPr>
          <a:xfrm>
            <a:off x="4572000" y="4749968"/>
            <a:ext cx="4419600" cy="1015663"/>
          </a:xfrm>
          <a:prstGeom prst="rect">
            <a:avLst/>
          </a:prstGeom>
        </p:spPr>
        <p:txBody>
          <a:bodyPr wrap="square">
            <a:spAutoFit/>
          </a:bodyPr>
          <a:lstStyle/>
          <a:p>
            <a:r>
              <a:rPr lang="es-ES" sz="2000" dirty="0"/>
              <a:t>Se define intensidad de onda (I) como la potencia emitida por la fuente, por unidad de superficie.</a:t>
            </a:r>
          </a:p>
        </p:txBody>
      </p:sp>
    </p:spTree>
    <p:extLst>
      <p:ext uri="{BB962C8B-B14F-4D97-AF65-F5344CB8AC3E}">
        <p14:creationId xmlns:p14="http://schemas.microsoft.com/office/powerpoint/2010/main" val="4140818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Acústica - Potencia e intensidad de la onda</a:t>
            </a:r>
            <a:endParaRPr lang="es-ES" dirty="0"/>
          </a:p>
        </p:txBody>
      </p:sp>
      <p:sp>
        <p:nvSpPr>
          <p:cNvPr id="3" name="Content Placeholder 2"/>
          <p:cNvSpPr>
            <a:spLocks noGrp="1"/>
          </p:cNvSpPr>
          <p:nvPr>
            <p:ph idx="1"/>
          </p:nvPr>
        </p:nvSpPr>
        <p:spPr>
          <a:xfrm>
            <a:off x="152400" y="1600200"/>
            <a:ext cx="8763000" cy="1219200"/>
          </a:xfrm>
        </p:spPr>
        <p:txBody>
          <a:bodyPr>
            <a:normAutofit/>
          </a:bodyPr>
          <a:lstStyle/>
          <a:p>
            <a:pPr algn="just"/>
            <a:r>
              <a:rPr lang="es-ES" sz="2000" dirty="0"/>
              <a:t>La intensidad de la onda puede expresarse en función de las variaciones de presión, ya que la circulación de energía en la unidad de tiempo es proporcional al cuadrado de la variación de presión. La relación matemática 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CA353204-3208-42AD-A1BB-62296F1FBA9C}"/>
                  </a:ext>
                </a:extLst>
              </p:cNvPr>
              <p:cNvSpPr txBox="1">
                <a:spLocks/>
              </p:cNvSpPr>
              <p:nvPr/>
            </p:nvSpPr>
            <p:spPr>
              <a:xfrm>
                <a:off x="457200" y="2819400"/>
                <a:ext cx="4591223" cy="430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left"/>
                    </m:oMathParaPr>
                    <m:oMath xmlns:m="http://schemas.openxmlformats.org/officeDocument/2006/math">
                      <m:r>
                        <m:rPr>
                          <m:sty m:val="p"/>
                        </m:rPr>
                        <a:rPr lang="es-AR" sz="1600" i="0" smtClean="0">
                          <a:latin typeface="Cambria Math" panose="02040503050406030204" pitchFamily="18" charset="0"/>
                          <a:ea typeface="Cambria Math"/>
                        </a:rPr>
                        <m:t>I</m:t>
                      </m:r>
                      <m:r>
                        <a:rPr lang="es-AR" sz="1600" b="0" i="0" smtClean="0">
                          <a:latin typeface="Cambria Math" panose="02040503050406030204" pitchFamily="18" charset="0"/>
                          <a:ea typeface="Cambria Math"/>
                        </a:rPr>
                        <m:t> </m:t>
                      </m:r>
                      <m:d>
                        <m:dPr>
                          <m:ctrlPr>
                            <a:rPr lang="es-AR" sz="1600" b="0" i="1" smtClean="0">
                              <a:latin typeface="Cambria Math" panose="02040503050406030204" pitchFamily="18" charset="0"/>
                              <a:ea typeface="Cambria Math"/>
                            </a:rPr>
                          </m:ctrlPr>
                        </m:dPr>
                        <m:e>
                          <m:r>
                            <m:rPr>
                              <m:sty m:val="p"/>
                            </m:rPr>
                            <a:rPr lang="es-AR" sz="1600" b="0" i="0" smtClean="0">
                              <a:latin typeface="Cambria Math" panose="02040503050406030204" pitchFamily="18" charset="0"/>
                              <a:ea typeface="Cambria Math"/>
                            </a:rPr>
                            <m:t>Intencidad</m:t>
                          </m:r>
                        </m:e>
                      </m:d>
                      <m:r>
                        <a:rPr lang="es-AR" sz="1600" b="0" i="0" smtClean="0">
                          <a:latin typeface="Cambria Math" panose="02040503050406030204" pitchFamily="18" charset="0"/>
                          <a:ea typeface="Cambria Math"/>
                        </a:rPr>
                        <m:t>=</m:t>
                      </m:r>
                      <m:f>
                        <m:fPr>
                          <m:ctrlPr>
                            <a:rPr lang="es-AR" sz="1600" b="0" i="1" smtClean="0">
                              <a:latin typeface="Cambria Math" panose="02040503050406030204" pitchFamily="18" charset="0"/>
                              <a:ea typeface="Cambria Math"/>
                            </a:rPr>
                          </m:ctrlPr>
                        </m:fPr>
                        <m:num>
                          <m:sSup>
                            <m:sSupPr>
                              <m:ctrlPr>
                                <a:rPr lang="es-AR" sz="1600" b="0" i="1" smtClean="0">
                                  <a:latin typeface="Cambria Math" panose="02040503050406030204" pitchFamily="18" charset="0"/>
                                  <a:ea typeface="Cambria Math"/>
                                </a:rPr>
                              </m:ctrlPr>
                            </m:sSupPr>
                            <m:e>
                              <m:r>
                                <m:rPr>
                                  <m:sty m:val="p"/>
                                </m:rPr>
                                <a:rPr lang="es-ES" sz="1600" b="0" i="0" smtClean="0">
                                  <a:latin typeface="Cambria Math" panose="02040503050406030204" pitchFamily="18" charset="0"/>
                                  <a:ea typeface="Cambria Math"/>
                                </a:rPr>
                                <m:t>Pmax</m:t>
                              </m:r>
                            </m:e>
                            <m:sup>
                              <m:r>
                                <a:rPr lang="es-ES" sz="1600" b="0" i="0" smtClean="0">
                                  <a:latin typeface="Cambria Math" panose="02040503050406030204" pitchFamily="18" charset="0"/>
                                  <a:ea typeface="Cambria Math"/>
                                </a:rPr>
                                <m:t>2</m:t>
                              </m:r>
                            </m:sup>
                          </m:sSup>
                        </m:num>
                        <m:den>
                          <m:r>
                            <a:rPr lang="es-ES" sz="1600" b="0" i="0" smtClean="0">
                              <a:latin typeface="Cambria Math" panose="02040503050406030204" pitchFamily="18" charset="0"/>
                              <a:ea typeface="Cambria Math"/>
                            </a:rPr>
                            <m:t>2∗</m:t>
                          </m:r>
                          <m:r>
                            <m:rPr>
                              <m:nor/>
                            </m:rPr>
                            <a:rPr lang="es-ES" sz="1600" dirty="0">
                              <a:latin typeface="Cambria Math"/>
                              <a:ea typeface="Cambria Math"/>
                            </a:rPr>
                            <m:t>ρ</m:t>
                          </m:r>
                          <m:r>
                            <a:rPr lang="es-ES" sz="1600" b="0" i="0" dirty="0" smtClean="0">
                              <a:latin typeface="Cambria Math" panose="02040503050406030204" pitchFamily="18" charset="0"/>
                              <a:ea typeface="Cambria Math"/>
                            </a:rPr>
                            <m:t>∗</m:t>
                          </m:r>
                          <m:r>
                            <m:rPr>
                              <m:sty m:val="p"/>
                            </m:rPr>
                            <a:rPr lang="es-ES" sz="1600" b="0" i="0" dirty="0" smtClean="0">
                              <a:latin typeface="Cambria Math" panose="02040503050406030204" pitchFamily="18" charset="0"/>
                              <a:ea typeface="Cambria Math"/>
                            </a:rPr>
                            <m:t>V</m:t>
                          </m:r>
                        </m:den>
                      </m:f>
                      <m:r>
                        <a:rPr lang="es-AR" sz="1600" b="0" i="0" smtClean="0">
                          <a:latin typeface="Cambria Math" panose="02040503050406030204" pitchFamily="18" charset="0"/>
                          <a:ea typeface="Cambria Math"/>
                        </a:rPr>
                        <m:t>=</m:t>
                      </m:r>
                    </m:oMath>
                  </m:oMathPara>
                </a14:m>
                <a:endParaRPr lang="es-ES" sz="1600" dirty="0"/>
              </a:p>
            </p:txBody>
          </p:sp>
        </mc:Choice>
        <mc:Fallback xmlns="">
          <p:sp>
            <p:nvSpPr>
              <p:cNvPr id="16" name="Content Placeholder 2">
                <a:extLst>
                  <a:ext uri="{FF2B5EF4-FFF2-40B4-BE49-F238E27FC236}">
                    <a16:creationId xmlns:a16="http://schemas.microsoft.com/office/drawing/2014/main" id="{CA353204-3208-42AD-A1BB-62296F1FBA9C}"/>
                  </a:ext>
                </a:extLst>
              </p:cNvPr>
              <p:cNvSpPr txBox="1">
                <a:spLocks noRot="1" noChangeAspect="1" noMove="1" noResize="1" noEditPoints="1" noAdjustHandles="1" noChangeArrowheads="1" noChangeShapeType="1" noTextEdit="1"/>
              </p:cNvSpPr>
              <p:nvPr/>
            </p:nvSpPr>
            <p:spPr>
              <a:xfrm>
                <a:off x="457200" y="2819400"/>
                <a:ext cx="4591223" cy="430576"/>
              </a:xfrm>
              <a:prstGeom prst="rect">
                <a:avLst/>
              </a:prstGeom>
              <a:blipFill>
                <a:blip r:embed="rId3"/>
                <a:stretch>
                  <a:fillRect b="-34286"/>
                </a:stretch>
              </a:blipFill>
            </p:spPr>
            <p:txBody>
              <a:bodyPr/>
              <a:lstStyle/>
              <a:p>
                <a:r>
                  <a:rPr lang="es-ES">
                    <a:noFill/>
                  </a:rPr>
                  <a:t> </a:t>
                </a:r>
              </a:p>
            </p:txBody>
          </p:sp>
        </mc:Fallback>
      </mc:AlternateContent>
      <p:sp>
        <p:nvSpPr>
          <p:cNvPr id="17" name="Rectángulo 16">
            <a:extLst>
              <a:ext uri="{FF2B5EF4-FFF2-40B4-BE49-F238E27FC236}">
                <a16:creationId xmlns:a16="http://schemas.microsoft.com/office/drawing/2014/main" id="{462814A0-D1BE-40A8-805E-8C70D54ABA10}"/>
              </a:ext>
            </a:extLst>
          </p:cNvPr>
          <p:cNvSpPr/>
          <p:nvPr/>
        </p:nvSpPr>
        <p:spPr>
          <a:xfrm>
            <a:off x="3660491" y="2897330"/>
            <a:ext cx="5062155" cy="400110"/>
          </a:xfrm>
          <a:prstGeom prst="rect">
            <a:avLst/>
          </a:prstGeom>
        </p:spPr>
        <p:txBody>
          <a:bodyPr wrap="none">
            <a:spAutoFit/>
          </a:bodyPr>
          <a:lstStyle/>
          <a:p>
            <a:r>
              <a:rPr lang="es-ES" sz="2000" dirty="0"/>
              <a:t>Donde </a:t>
            </a:r>
            <a:r>
              <a:rPr lang="es-ES" sz="2000" dirty="0" err="1"/>
              <a:t>Pmáx</a:t>
            </a:r>
            <a:r>
              <a:rPr lang="es-ES" sz="2000" dirty="0"/>
              <a:t> representa la amplitud de presión</a:t>
            </a:r>
          </a:p>
        </p:txBody>
      </p: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18149890-4B71-4463-A859-582252D23D66}"/>
                  </a:ext>
                </a:extLst>
              </p:cNvPr>
              <p:cNvSpPr txBox="1">
                <a:spLocks/>
              </p:cNvSpPr>
              <p:nvPr/>
            </p:nvSpPr>
            <p:spPr>
              <a:xfrm>
                <a:off x="457200" y="3608024"/>
                <a:ext cx="4591223" cy="5829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left"/>
                    </m:oMathParaPr>
                    <m:oMath xmlns:m="http://schemas.openxmlformats.org/officeDocument/2006/math">
                      <m:r>
                        <m:rPr>
                          <m:sty m:val="p"/>
                        </m:rPr>
                        <a:rPr lang="es-AR" sz="1600" i="0" smtClean="0">
                          <a:latin typeface="Cambria Math" panose="02040503050406030204" pitchFamily="18" charset="0"/>
                          <a:ea typeface="Cambria Math"/>
                        </a:rPr>
                        <m:t>I</m:t>
                      </m:r>
                      <m:r>
                        <a:rPr lang="es-AR" sz="1600" b="0" i="0" smtClean="0">
                          <a:latin typeface="Cambria Math" panose="02040503050406030204" pitchFamily="18" charset="0"/>
                          <a:ea typeface="Cambria Math"/>
                        </a:rPr>
                        <m:t> </m:t>
                      </m:r>
                      <m:d>
                        <m:dPr>
                          <m:ctrlPr>
                            <a:rPr lang="es-AR" sz="1600" b="0" i="1" smtClean="0">
                              <a:latin typeface="Cambria Math" panose="02040503050406030204" pitchFamily="18" charset="0"/>
                              <a:ea typeface="Cambria Math"/>
                            </a:rPr>
                          </m:ctrlPr>
                        </m:dPr>
                        <m:e>
                          <m:r>
                            <m:rPr>
                              <m:sty m:val="p"/>
                            </m:rPr>
                            <a:rPr lang="es-AR" sz="1600" b="0" i="0" smtClean="0">
                              <a:latin typeface="Cambria Math" panose="02040503050406030204" pitchFamily="18" charset="0"/>
                              <a:ea typeface="Cambria Math"/>
                            </a:rPr>
                            <m:t>Intencidad</m:t>
                          </m:r>
                        </m:e>
                      </m:d>
                      <m:r>
                        <a:rPr lang="es-AR" sz="1600" b="0" i="0" smtClean="0">
                          <a:latin typeface="Cambria Math" panose="02040503050406030204" pitchFamily="18" charset="0"/>
                          <a:ea typeface="Cambria Math"/>
                        </a:rPr>
                        <m:t>=</m:t>
                      </m:r>
                      <m:f>
                        <m:fPr>
                          <m:ctrlPr>
                            <a:rPr lang="es-AR" sz="1600" b="0" i="1" smtClean="0">
                              <a:latin typeface="Cambria Math" panose="02040503050406030204" pitchFamily="18" charset="0"/>
                              <a:ea typeface="Cambria Math"/>
                            </a:rPr>
                          </m:ctrlPr>
                        </m:fPr>
                        <m:num>
                          <m:r>
                            <a:rPr lang="es-ES" sz="1600" b="0" i="0" smtClean="0">
                              <a:latin typeface="Cambria Math" panose="02040503050406030204" pitchFamily="18" charset="0"/>
                              <a:ea typeface="Cambria Math"/>
                            </a:rPr>
                            <m:t>1</m:t>
                          </m:r>
                        </m:num>
                        <m:den>
                          <m:r>
                            <a:rPr lang="es-ES" sz="1600" b="0" i="0" smtClean="0">
                              <a:latin typeface="Cambria Math" panose="02040503050406030204" pitchFamily="18" charset="0"/>
                              <a:ea typeface="Cambria Math"/>
                            </a:rPr>
                            <m:t>2</m:t>
                          </m:r>
                        </m:den>
                      </m:f>
                      <m:r>
                        <a:rPr lang="es-ES" sz="1600" i="0">
                          <a:latin typeface="Cambria Math" panose="02040503050406030204" pitchFamily="18" charset="0"/>
                          <a:ea typeface="Cambria Math"/>
                        </a:rPr>
                        <m:t>∗</m:t>
                      </m:r>
                      <m:r>
                        <m:rPr>
                          <m:nor/>
                        </m:rPr>
                        <a:rPr lang="es-ES" sz="1600" dirty="0">
                          <a:latin typeface="Cambria Math"/>
                          <a:ea typeface="Cambria Math"/>
                        </a:rPr>
                        <m:t>ρ</m:t>
                      </m:r>
                      <m:r>
                        <a:rPr lang="es-ES" sz="1600" i="0" dirty="0">
                          <a:latin typeface="Cambria Math" panose="02040503050406030204" pitchFamily="18" charset="0"/>
                          <a:ea typeface="Cambria Math"/>
                        </a:rPr>
                        <m:t>∗</m:t>
                      </m:r>
                      <m:r>
                        <m:rPr>
                          <m:sty m:val="p"/>
                        </m:rPr>
                        <a:rPr lang="es-ES" sz="1600" i="0" dirty="0">
                          <a:latin typeface="Cambria Math" panose="02040503050406030204" pitchFamily="18" charset="0"/>
                          <a:ea typeface="Cambria Math"/>
                        </a:rPr>
                        <m:t>V</m:t>
                      </m:r>
                      <m:r>
                        <a:rPr lang="es-ES" sz="1600" b="0" i="0" dirty="0" smtClean="0">
                          <a:latin typeface="Cambria Math" panose="02040503050406030204" pitchFamily="18" charset="0"/>
                          <a:ea typeface="Cambria Math"/>
                        </a:rPr>
                        <m:t>∗</m:t>
                      </m:r>
                      <m:sSup>
                        <m:sSupPr>
                          <m:ctrlPr>
                            <a:rPr lang="es-ES" sz="1600" b="0" i="1" dirty="0" smtClean="0">
                              <a:latin typeface="Cambria Math" panose="02040503050406030204" pitchFamily="18" charset="0"/>
                              <a:ea typeface="Cambria Math"/>
                            </a:rPr>
                          </m:ctrlPr>
                        </m:sSupPr>
                        <m:e>
                          <m:r>
                            <m:rPr>
                              <m:sty m:val="p"/>
                            </m:rPr>
                            <a:rPr lang="es-ES" sz="1600" b="0" i="0" dirty="0" smtClean="0">
                              <a:latin typeface="Cambria Math" panose="02040503050406030204" pitchFamily="18" charset="0"/>
                              <a:ea typeface="Cambria Math" panose="02040503050406030204" pitchFamily="18" charset="0"/>
                            </a:rPr>
                            <m:t>ω</m:t>
                          </m:r>
                        </m:e>
                        <m:sup>
                          <m:r>
                            <a:rPr lang="es-ES" sz="1600" b="0" i="0" dirty="0" smtClean="0">
                              <a:latin typeface="Cambria Math" panose="02040503050406030204" pitchFamily="18" charset="0"/>
                              <a:ea typeface="Cambria Math"/>
                            </a:rPr>
                            <m:t>2</m:t>
                          </m:r>
                        </m:sup>
                      </m:sSup>
                      <m:r>
                        <a:rPr lang="es-ES" sz="1600" b="0" i="0" dirty="0" smtClean="0">
                          <a:latin typeface="Cambria Math" panose="02040503050406030204" pitchFamily="18" charset="0"/>
                          <a:ea typeface="Cambria Math"/>
                        </a:rPr>
                        <m:t>∗</m:t>
                      </m:r>
                      <m:sSup>
                        <m:sSupPr>
                          <m:ctrlPr>
                            <a:rPr lang="es-ES" sz="1600" b="0" i="1" dirty="0" smtClean="0">
                              <a:latin typeface="Cambria Math" panose="02040503050406030204" pitchFamily="18" charset="0"/>
                              <a:ea typeface="Cambria Math"/>
                            </a:rPr>
                          </m:ctrlPr>
                        </m:sSupPr>
                        <m:e>
                          <m:r>
                            <m:rPr>
                              <m:sty m:val="p"/>
                            </m:rPr>
                            <a:rPr lang="es-ES" sz="1600" b="0" i="0" dirty="0" smtClean="0">
                              <a:latin typeface="Cambria Math" panose="02040503050406030204" pitchFamily="18" charset="0"/>
                              <a:ea typeface="Cambria Math"/>
                            </a:rPr>
                            <m:t>A</m:t>
                          </m:r>
                        </m:e>
                        <m:sup>
                          <m:r>
                            <a:rPr lang="es-ES" sz="1600" b="0" i="0" dirty="0" smtClean="0">
                              <a:latin typeface="Cambria Math" panose="02040503050406030204" pitchFamily="18" charset="0"/>
                              <a:ea typeface="Cambria Math"/>
                            </a:rPr>
                            <m:t>2</m:t>
                          </m:r>
                        </m:sup>
                      </m:sSup>
                      <m:r>
                        <a:rPr lang="es-AR" sz="1600" b="0" i="0" smtClean="0">
                          <a:latin typeface="Cambria Math" panose="02040503050406030204" pitchFamily="18" charset="0"/>
                          <a:ea typeface="Cambria Math"/>
                        </a:rPr>
                        <m:t>=</m:t>
                      </m:r>
                    </m:oMath>
                  </m:oMathPara>
                </a14:m>
                <a:endParaRPr lang="es-ES" sz="1600" dirty="0"/>
              </a:p>
            </p:txBody>
          </p:sp>
        </mc:Choice>
        <mc:Fallback xmlns="">
          <p:sp>
            <p:nvSpPr>
              <p:cNvPr id="18" name="Content Placeholder 2">
                <a:extLst>
                  <a:ext uri="{FF2B5EF4-FFF2-40B4-BE49-F238E27FC236}">
                    <a16:creationId xmlns:a16="http://schemas.microsoft.com/office/drawing/2014/main" id="{18149890-4B71-4463-A859-582252D23D66}"/>
                  </a:ext>
                </a:extLst>
              </p:cNvPr>
              <p:cNvSpPr txBox="1">
                <a:spLocks noRot="1" noChangeAspect="1" noMove="1" noResize="1" noEditPoints="1" noAdjustHandles="1" noChangeArrowheads="1" noChangeShapeType="1" noTextEdit="1"/>
              </p:cNvSpPr>
              <p:nvPr/>
            </p:nvSpPr>
            <p:spPr>
              <a:xfrm>
                <a:off x="457200" y="3608024"/>
                <a:ext cx="4591223" cy="582975"/>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D16B632-6494-4B14-A306-BE33D01A39D1}"/>
                  </a:ext>
                </a:extLst>
              </p:cNvPr>
              <p:cNvSpPr txBox="1">
                <a:spLocks/>
              </p:cNvSpPr>
              <p:nvPr/>
            </p:nvSpPr>
            <p:spPr>
              <a:xfrm>
                <a:off x="457200" y="4432733"/>
                <a:ext cx="4591223" cy="5829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Para xmlns:m="http://schemas.openxmlformats.org/officeDocument/2006/math">
                    <m:oMathParaPr>
                      <m:jc m:val="left"/>
                    </m:oMathParaPr>
                    <m:oMath xmlns:m="http://schemas.openxmlformats.org/officeDocument/2006/math">
                      <m:r>
                        <m:rPr>
                          <m:sty m:val="p"/>
                        </m:rPr>
                        <a:rPr lang="es-AR" sz="1600" i="0" smtClean="0">
                          <a:latin typeface="Cambria Math" panose="02040503050406030204" pitchFamily="18" charset="0"/>
                          <a:ea typeface="Cambria Math"/>
                        </a:rPr>
                        <m:t>I</m:t>
                      </m:r>
                      <m:r>
                        <a:rPr lang="es-AR" sz="1600" b="0" i="0" smtClean="0">
                          <a:latin typeface="Cambria Math" panose="02040503050406030204" pitchFamily="18" charset="0"/>
                          <a:ea typeface="Cambria Math"/>
                        </a:rPr>
                        <m:t> </m:t>
                      </m:r>
                      <m:d>
                        <m:dPr>
                          <m:ctrlPr>
                            <a:rPr lang="es-AR" sz="1600" b="0" i="1" smtClean="0">
                              <a:latin typeface="Cambria Math" panose="02040503050406030204" pitchFamily="18" charset="0"/>
                              <a:ea typeface="Cambria Math"/>
                            </a:rPr>
                          </m:ctrlPr>
                        </m:dPr>
                        <m:e>
                          <m:r>
                            <m:rPr>
                              <m:sty m:val="p"/>
                            </m:rPr>
                            <a:rPr lang="es-AR" sz="1600" b="0" i="0" smtClean="0">
                              <a:latin typeface="Cambria Math" panose="02040503050406030204" pitchFamily="18" charset="0"/>
                              <a:ea typeface="Cambria Math"/>
                            </a:rPr>
                            <m:t>Intencidad</m:t>
                          </m:r>
                        </m:e>
                      </m:d>
                      <m:r>
                        <a:rPr lang="es-AR" sz="1600" b="0" i="0" smtClean="0">
                          <a:latin typeface="Cambria Math" panose="02040503050406030204" pitchFamily="18" charset="0"/>
                          <a:ea typeface="Cambria Math"/>
                        </a:rPr>
                        <m:t>=</m:t>
                      </m:r>
                      <m:r>
                        <a:rPr lang="es-ES" sz="1600" b="0" i="1" smtClean="0">
                          <a:latin typeface="Cambria Math" panose="02040503050406030204" pitchFamily="18" charset="0"/>
                          <a:ea typeface="Cambria Math"/>
                        </a:rPr>
                        <m:t>2</m:t>
                      </m:r>
                      <m:r>
                        <a:rPr lang="es-ES" sz="1600" i="0">
                          <a:latin typeface="Cambria Math" panose="02040503050406030204" pitchFamily="18" charset="0"/>
                          <a:ea typeface="Cambria Math"/>
                        </a:rPr>
                        <m:t>∗</m:t>
                      </m:r>
                      <m:r>
                        <m:rPr>
                          <m:nor/>
                        </m:rPr>
                        <a:rPr lang="es-ES" sz="1600" dirty="0">
                          <a:latin typeface="Cambria Math"/>
                          <a:ea typeface="Cambria Math"/>
                        </a:rPr>
                        <m:t>ρ</m:t>
                      </m:r>
                      <m:r>
                        <a:rPr lang="es-ES" sz="1600" i="0" dirty="0">
                          <a:latin typeface="Cambria Math" panose="02040503050406030204" pitchFamily="18" charset="0"/>
                          <a:ea typeface="Cambria Math"/>
                        </a:rPr>
                        <m:t>∗</m:t>
                      </m:r>
                      <m:r>
                        <m:rPr>
                          <m:sty m:val="p"/>
                        </m:rPr>
                        <a:rPr lang="es-ES" sz="1600" i="0" dirty="0">
                          <a:latin typeface="Cambria Math" panose="02040503050406030204" pitchFamily="18" charset="0"/>
                          <a:ea typeface="Cambria Math"/>
                        </a:rPr>
                        <m:t>V</m:t>
                      </m:r>
                      <m:r>
                        <a:rPr lang="es-ES" sz="1600" b="0" i="0" dirty="0" smtClean="0">
                          <a:latin typeface="Cambria Math" panose="02040503050406030204" pitchFamily="18" charset="0"/>
                          <a:ea typeface="Cambria Math"/>
                        </a:rPr>
                        <m:t>∗</m:t>
                      </m:r>
                      <m:sSup>
                        <m:sSupPr>
                          <m:ctrlPr>
                            <a:rPr lang="es-ES" sz="1600" b="0" i="1" dirty="0" smtClean="0">
                              <a:latin typeface="Cambria Math" panose="02040503050406030204" pitchFamily="18" charset="0"/>
                              <a:ea typeface="Cambria Math"/>
                            </a:rPr>
                          </m:ctrlPr>
                        </m:sSupPr>
                        <m:e>
                          <m:r>
                            <a:rPr lang="es-ES" sz="1600" b="0" i="0" dirty="0" smtClean="0">
                              <a:latin typeface="Cambria Math" panose="02040503050406030204" pitchFamily="18" charset="0"/>
                              <a:ea typeface="Cambria Math"/>
                            </a:rPr>
                            <m:t>(</m:t>
                          </m:r>
                          <m:r>
                            <m:rPr>
                              <m:sty m:val="p"/>
                            </m:rPr>
                            <a:rPr lang="el-GR" sz="1600" b="0" i="1" dirty="0" smtClean="0">
                              <a:latin typeface="Cambria Math" panose="02040503050406030204" pitchFamily="18" charset="0"/>
                              <a:ea typeface="Cambria Math" panose="02040503050406030204" pitchFamily="18" charset="0"/>
                            </a:rPr>
                            <m:t>π</m:t>
                          </m:r>
                          <m:r>
                            <a:rPr lang="es-ES" sz="1600" b="0" i="0" dirty="0" smtClean="0">
                              <a:latin typeface="Cambria Math" panose="02040503050406030204" pitchFamily="18" charset="0"/>
                              <a:ea typeface="Cambria Math" panose="02040503050406030204" pitchFamily="18" charset="0"/>
                            </a:rPr>
                            <m:t>∗</m:t>
                          </m:r>
                          <m:r>
                            <m:rPr>
                              <m:sty m:val="p"/>
                            </m:rPr>
                            <a:rPr lang="es-ES" sz="1600" b="0" i="0" dirty="0" smtClean="0">
                              <a:latin typeface="Cambria Math" panose="02040503050406030204" pitchFamily="18" charset="0"/>
                              <a:ea typeface="Cambria Math" panose="02040503050406030204" pitchFamily="18" charset="0"/>
                            </a:rPr>
                            <m:t>A</m:t>
                          </m:r>
                          <m:r>
                            <a:rPr lang="es-ES" sz="1600" b="0" i="0" dirty="0" smtClean="0">
                              <a:latin typeface="Cambria Math" panose="02040503050406030204" pitchFamily="18" charset="0"/>
                              <a:ea typeface="Cambria Math" panose="02040503050406030204" pitchFamily="18" charset="0"/>
                            </a:rPr>
                            <m:t>∗</m:t>
                          </m:r>
                          <m:r>
                            <m:rPr>
                              <m:sty m:val="p"/>
                            </m:rPr>
                            <a:rPr lang="es-ES" sz="1600" b="0" i="0" dirty="0" smtClean="0">
                              <a:latin typeface="Cambria Math" panose="02040503050406030204" pitchFamily="18" charset="0"/>
                              <a:ea typeface="Cambria Math" panose="02040503050406030204" pitchFamily="18" charset="0"/>
                            </a:rPr>
                            <m:t>f</m:t>
                          </m:r>
                          <m:r>
                            <a:rPr lang="es-ES" sz="1600" b="0" i="0" dirty="0" smtClean="0">
                              <a:latin typeface="Cambria Math" panose="02040503050406030204" pitchFamily="18" charset="0"/>
                              <a:ea typeface="Cambria Math"/>
                            </a:rPr>
                            <m:t>)</m:t>
                          </m:r>
                        </m:e>
                        <m:sup>
                          <m:r>
                            <a:rPr lang="es-ES" sz="1600" b="0" i="0" dirty="0" smtClean="0">
                              <a:latin typeface="Cambria Math" panose="02040503050406030204" pitchFamily="18" charset="0"/>
                              <a:ea typeface="Cambria Math"/>
                            </a:rPr>
                            <m:t>2</m:t>
                          </m:r>
                        </m:sup>
                      </m:sSup>
                      <m:r>
                        <a:rPr lang="es-AR" sz="1600" b="0" i="0" smtClean="0">
                          <a:latin typeface="Cambria Math" panose="02040503050406030204" pitchFamily="18" charset="0"/>
                          <a:ea typeface="Cambria Math"/>
                        </a:rPr>
                        <m:t>=</m:t>
                      </m:r>
                    </m:oMath>
                  </m:oMathPara>
                </a14:m>
                <a:endParaRPr lang="es-ES" sz="1600" dirty="0"/>
              </a:p>
            </p:txBody>
          </p:sp>
        </mc:Choice>
        <mc:Fallback xmlns="">
          <p:sp>
            <p:nvSpPr>
              <p:cNvPr id="19" name="Content Placeholder 2">
                <a:extLst>
                  <a:ext uri="{FF2B5EF4-FFF2-40B4-BE49-F238E27FC236}">
                    <a16:creationId xmlns:a16="http://schemas.microsoft.com/office/drawing/2014/main" id="{AD16B632-6494-4B14-A306-BE33D01A39D1}"/>
                  </a:ext>
                </a:extLst>
              </p:cNvPr>
              <p:cNvSpPr txBox="1">
                <a:spLocks noRot="1" noChangeAspect="1" noMove="1" noResize="1" noEditPoints="1" noAdjustHandles="1" noChangeArrowheads="1" noChangeShapeType="1" noTextEdit="1"/>
              </p:cNvSpPr>
              <p:nvPr/>
            </p:nvSpPr>
            <p:spPr>
              <a:xfrm>
                <a:off x="457200" y="4432733"/>
                <a:ext cx="4591223" cy="582975"/>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angle 6">
                <a:extLst>
                  <a:ext uri="{FF2B5EF4-FFF2-40B4-BE49-F238E27FC236}">
                    <a16:creationId xmlns:a16="http://schemas.microsoft.com/office/drawing/2014/main" id="{93891B39-323D-4EBD-AC09-B17218784371}"/>
                  </a:ext>
                </a:extLst>
              </p:cNvPr>
              <p:cNvSpPr/>
              <p:nvPr/>
            </p:nvSpPr>
            <p:spPr>
              <a:xfrm>
                <a:off x="5086523" y="4203699"/>
                <a:ext cx="3372142" cy="61824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l-GR" i="0" smtClean="0">
                          <a:latin typeface="Cambria Math"/>
                          <a:ea typeface="Cambria Math"/>
                        </a:rPr>
                        <m:t>ρ</m:t>
                      </m:r>
                      <m:r>
                        <a:rPr lang="el-GR" i="0" smtClean="0">
                          <a:latin typeface="Cambria Math"/>
                          <a:ea typeface="Cambria Math"/>
                        </a:rPr>
                        <m:t> (</m:t>
                      </m:r>
                      <m:r>
                        <m:rPr>
                          <m:sty m:val="p"/>
                        </m:rPr>
                        <a:rPr lang="es-ES" i="0">
                          <a:latin typeface="Cambria Math"/>
                          <a:ea typeface="Cambria Math"/>
                        </a:rPr>
                        <m:t>densidad</m:t>
                      </m:r>
                      <m:r>
                        <a:rPr lang="es-ES" i="0">
                          <a:latin typeface="Cambria Math"/>
                          <a:ea typeface="Cambria Math"/>
                        </a:rPr>
                        <m:t> </m:t>
                      </m:r>
                      <m:r>
                        <m:rPr>
                          <m:sty m:val="p"/>
                        </m:rPr>
                        <a:rPr lang="es-ES" i="0">
                          <a:latin typeface="Cambria Math"/>
                          <a:ea typeface="Cambria Math"/>
                        </a:rPr>
                        <m:t>del</m:t>
                      </m:r>
                      <m:r>
                        <a:rPr lang="es-ES" i="0">
                          <a:latin typeface="Cambria Math"/>
                          <a:ea typeface="Cambria Math"/>
                        </a:rPr>
                        <m:t> </m:t>
                      </m:r>
                      <m:r>
                        <m:rPr>
                          <m:sty m:val="p"/>
                        </m:rPr>
                        <a:rPr lang="es-ES" i="0">
                          <a:latin typeface="Cambria Math"/>
                          <a:ea typeface="Cambria Math"/>
                        </a:rPr>
                        <m:t>aire</m:t>
                      </m:r>
                      <m:r>
                        <a:rPr lang="es-ES" i="0">
                          <a:latin typeface="Cambria Math"/>
                          <a:ea typeface="Cambria Math"/>
                        </a:rPr>
                        <m:t>)=1,20</m:t>
                      </m:r>
                      <m:f>
                        <m:fPr>
                          <m:ctrlPr>
                            <a:rPr lang="es-AR" i="1" smtClean="0">
                              <a:latin typeface="Cambria Math" panose="02040503050406030204" pitchFamily="18" charset="0"/>
                              <a:ea typeface="Cambria Math"/>
                            </a:rPr>
                          </m:ctrlPr>
                        </m:fPr>
                        <m:num>
                          <m:r>
                            <a:rPr lang="es-ES" b="0" i="1" smtClean="0">
                              <a:latin typeface="Cambria Math" panose="02040503050406030204" pitchFamily="18" charset="0"/>
                              <a:ea typeface="Cambria Math"/>
                            </a:rPr>
                            <m:t>𝑘𝑔</m:t>
                          </m:r>
                        </m:num>
                        <m:den>
                          <m:sSup>
                            <m:sSupPr>
                              <m:ctrlPr>
                                <a:rPr lang="el-GR"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𝑚</m:t>
                              </m:r>
                            </m:e>
                            <m:sup>
                              <m:r>
                                <a:rPr lang="es-ES" b="0" i="1" smtClean="0">
                                  <a:latin typeface="Cambria Math" panose="02040503050406030204" pitchFamily="18" charset="0"/>
                                  <a:ea typeface="Cambria Math" panose="02040503050406030204" pitchFamily="18" charset="0"/>
                                </a:rPr>
                                <m:t>3</m:t>
                              </m:r>
                            </m:sup>
                          </m:sSup>
                        </m:den>
                      </m:f>
                    </m:oMath>
                  </m:oMathPara>
                </a14:m>
                <a:endParaRPr lang="es-ES" dirty="0">
                  <a:latin typeface="Cambria Math"/>
                  <a:ea typeface="Cambria Math"/>
                </a:endParaRPr>
              </a:p>
            </p:txBody>
          </p:sp>
        </mc:Choice>
        <mc:Fallback xmlns="">
          <p:sp>
            <p:nvSpPr>
              <p:cNvPr id="8" name="Rectangle 6">
                <a:extLst>
                  <a:ext uri="{FF2B5EF4-FFF2-40B4-BE49-F238E27FC236}">
                    <a16:creationId xmlns:a16="http://schemas.microsoft.com/office/drawing/2014/main" id="{93891B39-323D-4EBD-AC09-B17218784371}"/>
                  </a:ext>
                </a:extLst>
              </p:cNvPr>
              <p:cNvSpPr>
                <a:spLocks noRot="1" noChangeAspect="1" noMove="1" noResize="1" noEditPoints="1" noAdjustHandles="1" noChangeArrowheads="1" noChangeShapeType="1" noTextEdit="1"/>
              </p:cNvSpPr>
              <p:nvPr/>
            </p:nvSpPr>
            <p:spPr>
              <a:xfrm>
                <a:off x="5086523" y="4203699"/>
                <a:ext cx="3372142" cy="618246"/>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Rectangle 6">
                <a:extLst>
                  <a:ext uri="{FF2B5EF4-FFF2-40B4-BE49-F238E27FC236}">
                    <a16:creationId xmlns:a16="http://schemas.microsoft.com/office/drawing/2014/main" id="{7244FFC0-A3F7-4E2D-B465-A879B93C2DD8}"/>
                  </a:ext>
                </a:extLst>
              </p:cNvPr>
              <p:cNvSpPr/>
              <p:nvPr/>
            </p:nvSpPr>
            <p:spPr>
              <a:xfrm>
                <a:off x="5086523" y="4800600"/>
                <a:ext cx="3308919"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a:latin typeface="Cambria Math"/>
                          <a:ea typeface="Cambria Math"/>
                        </a:rPr>
                        <m:t>A</m:t>
                      </m:r>
                      <m:r>
                        <a:rPr lang="es-ES">
                          <a:latin typeface="Cambria Math"/>
                          <a:ea typeface="Cambria Math"/>
                        </a:rPr>
                        <m:t> (</m:t>
                      </m:r>
                      <m:r>
                        <m:rPr>
                          <m:sty m:val="p"/>
                        </m:rPr>
                        <a:rPr lang="es-ES">
                          <a:latin typeface="Cambria Math"/>
                          <a:ea typeface="Cambria Math"/>
                        </a:rPr>
                        <m:t>amplitud</m:t>
                      </m:r>
                      <m:r>
                        <a:rPr lang="es-ES">
                          <a:latin typeface="Cambria Math"/>
                          <a:ea typeface="Cambria Math"/>
                        </a:rPr>
                        <m:t> </m:t>
                      </m:r>
                      <m:r>
                        <m:rPr>
                          <m:sty m:val="p"/>
                        </m:rPr>
                        <a:rPr lang="es-ES">
                          <a:latin typeface="Cambria Math"/>
                          <a:ea typeface="Cambria Math"/>
                        </a:rPr>
                        <m:t>de</m:t>
                      </m:r>
                      <m:r>
                        <a:rPr lang="es-ES">
                          <a:latin typeface="Cambria Math"/>
                          <a:ea typeface="Cambria Math"/>
                        </a:rPr>
                        <m:t> </m:t>
                      </m:r>
                      <m:r>
                        <m:rPr>
                          <m:sty m:val="p"/>
                        </m:rPr>
                        <a:rPr lang="es-ES">
                          <a:latin typeface="Cambria Math"/>
                          <a:ea typeface="Cambria Math"/>
                        </a:rPr>
                        <m:t>la</m:t>
                      </m:r>
                      <m:r>
                        <a:rPr lang="es-ES">
                          <a:latin typeface="Cambria Math"/>
                          <a:ea typeface="Cambria Math"/>
                        </a:rPr>
                        <m:t> </m:t>
                      </m:r>
                      <m:r>
                        <m:rPr>
                          <m:sty m:val="p"/>
                        </m:rPr>
                        <a:rPr lang="es-ES">
                          <a:latin typeface="Cambria Math"/>
                          <a:ea typeface="Cambria Math"/>
                        </a:rPr>
                        <m:t>onda</m:t>
                      </m:r>
                      <m:r>
                        <a:rPr lang="es-ES">
                          <a:latin typeface="Cambria Math"/>
                          <a:ea typeface="Cambria Math"/>
                        </a:rPr>
                        <m:t> </m:t>
                      </m:r>
                      <m:r>
                        <m:rPr>
                          <m:sty m:val="p"/>
                        </m:rPr>
                        <a:rPr lang="es-ES">
                          <a:latin typeface="Cambria Math"/>
                          <a:ea typeface="Cambria Math"/>
                        </a:rPr>
                        <m:t>sonora</m:t>
                      </m:r>
                      <m:r>
                        <a:rPr lang="es-ES">
                          <a:latin typeface="Cambria Math"/>
                          <a:ea typeface="Cambria Math"/>
                        </a:rPr>
                        <m:t>)</m:t>
                      </m:r>
                    </m:oMath>
                  </m:oMathPara>
                </a14:m>
                <a:endParaRPr lang="es-ES" dirty="0">
                  <a:latin typeface="Cambria Math"/>
                  <a:ea typeface="Cambria Math"/>
                </a:endParaRPr>
              </a:p>
            </p:txBody>
          </p:sp>
        </mc:Choice>
        <mc:Fallback xmlns="">
          <p:sp>
            <p:nvSpPr>
              <p:cNvPr id="9" name="Rectangle 6">
                <a:extLst>
                  <a:ext uri="{FF2B5EF4-FFF2-40B4-BE49-F238E27FC236}">
                    <a16:creationId xmlns:a16="http://schemas.microsoft.com/office/drawing/2014/main" id="{7244FFC0-A3F7-4E2D-B465-A879B93C2DD8}"/>
                  </a:ext>
                </a:extLst>
              </p:cNvPr>
              <p:cNvSpPr>
                <a:spLocks noRot="1" noChangeAspect="1" noMove="1" noResize="1" noEditPoints="1" noAdjustHandles="1" noChangeArrowheads="1" noChangeShapeType="1" noTextEdit="1"/>
              </p:cNvSpPr>
              <p:nvPr/>
            </p:nvSpPr>
            <p:spPr>
              <a:xfrm>
                <a:off x="5086523" y="4800600"/>
                <a:ext cx="3308919" cy="369332"/>
              </a:xfrm>
              <a:prstGeom prst="rect">
                <a:avLst/>
              </a:prstGeom>
              <a:blipFill>
                <a:blip r:embed="rId7"/>
                <a:stretch>
                  <a:fillRect b="-15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angle 6">
                <a:extLst>
                  <a:ext uri="{FF2B5EF4-FFF2-40B4-BE49-F238E27FC236}">
                    <a16:creationId xmlns:a16="http://schemas.microsoft.com/office/drawing/2014/main" id="{BF68643A-8BE1-41E0-8554-B7220D4B6BE7}"/>
                  </a:ext>
                </a:extLst>
              </p:cNvPr>
              <p:cNvSpPr/>
              <p:nvPr/>
            </p:nvSpPr>
            <p:spPr>
              <a:xfrm>
                <a:off x="5099223" y="5168442"/>
                <a:ext cx="3637471" cy="56669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smtClean="0">
                          <a:latin typeface="Cambria Math"/>
                          <a:ea typeface="Cambria Math"/>
                        </a:rPr>
                        <m:t>v</m:t>
                      </m:r>
                      <m:r>
                        <a:rPr lang="es-ES" smtClean="0">
                          <a:latin typeface="Cambria Math"/>
                          <a:ea typeface="Cambria Math"/>
                        </a:rPr>
                        <m:t> </m:t>
                      </m:r>
                      <m:d>
                        <m:dPr>
                          <m:ctrlPr>
                            <a:rPr lang="es-ES" i="1">
                              <a:latin typeface="Cambria Math" panose="02040503050406030204" pitchFamily="18" charset="0"/>
                              <a:ea typeface="Cambria Math"/>
                            </a:rPr>
                          </m:ctrlPr>
                        </m:dPr>
                        <m:e>
                          <m:r>
                            <m:rPr>
                              <m:sty m:val="p"/>
                            </m:rPr>
                            <a:rPr lang="es-ES">
                              <a:latin typeface="Cambria Math"/>
                              <a:ea typeface="Cambria Math"/>
                            </a:rPr>
                            <m:t>velocidad</m:t>
                          </m:r>
                          <m:r>
                            <a:rPr lang="es-ES">
                              <a:latin typeface="Cambria Math"/>
                              <a:ea typeface="Cambria Math"/>
                            </a:rPr>
                            <m:t> </m:t>
                          </m:r>
                          <m:r>
                            <m:rPr>
                              <m:sty m:val="p"/>
                            </m:rPr>
                            <a:rPr lang="es-ES">
                              <a:latin typeface="Cambria Math"/>
                              <a:ea typeface="Cambria Math"/>
                            </a:rPr>
                            <m:t>del</m:t>
                          </m:r>
                          <m:r>
                            <a:rPr lang="es-ES">
                              <a:latin typeface="Cambria Math"/>
                              <a:ea typeface="Cambria Math"/>
                            </a:rPr>
                            <m:t> </m:t>
                          </m:r>
                          <m:r>
                            <m:rPr>
                              <m:sty m:val="p"/>
                            </m:rPr>
                            <a:rPr lang="es-ES">
                              <a:latin typeface="Cambria Math"/>
                              <a:ea typeface="Cambria Math"/>
                            </a:rPr>
                            <m:t>sonido</m:t>
                          </m:r>
                        </m:e>
                      </m:d>
                      <m:r>
                        <a:rPr lang="es-ES" b="0" i="0" smtClean="0">
                          <a:latin typeface="Cambria Math" panose="02040503050406030204" pitchFamily="18" charset="0"/>
                          <a:ea typeface="Cambria Math"/>
                        </a:rPr>
                        <m:t>=340</m:t>
                      </m:r>
                      <m:f>
                        <m:fPr>
                          <m:ctrlPr>
                            <a:rPr lang="es-AR" i="1" smtClean="0">
                              <a:latin typeface="Cambria Math" panose="02040503050406030204" pitchFamily="18" charset="0"/>
                              <a:ea typeface="Cambria Math"/>
                            </a:rPr>
                          </m:ctrlPr>
                        </m:fPr>
                        <m:num>
                          <m:r>
                            <a:rPr lang="es-ES" b="0" i="1" smtClean="0">
                              <a:latin typeface="Cambria Math" panose="02040503050406030204" pitchFamily="18" charset="0"/>
                              <a:ea typeface="Cambria Math"/>
                            </a:rPr>
                            <m:t>𝑚</m:t>
                          </m:r>
                        </m:num>
                        <m:den>
                          <m:r>
                            <a:rPr lang="es-ES" b="0" i="1" smtClean="0">
                              <a:latin typeface="Cambria Math" panose="02040503050406030204" pitchFamily="18" charset="0"/>
                              <a:ea typeface="Cambria Math"/>
                            </a:rPr>
                            <m:t>𝑠</m:t>
                          </m:r>
                        </m:den>
                      </m:f>
                    </m:oMath>
                  </m:oMathPara>
                </a14:m>
                <a:endParaRPr lang="es-ES" dirty="0">
                  <a:latin typeface="Cambria Math"/>
                  <a:ea typeface="Cambria Math"/>
                </a:endParaRPr>
              </a:p>
            </p:txBody>
          </p:sp>
        </mc:Choice>
        <mc:Fallback xmlns="">
          <p:sp>
            <p:nvSpPr>
              <p:cNvPr id="10" name="Rectangle 6">
                <a:extLst>
                  <a:ext uri="{FF2B5EF4-FFF2-40B4-BE49-F238E27FC236}">
                    <a16:creationId xmlns:a16="http://schemas.microsoft.com/office/drawing/2014/main" id="{BF68643A-8BE1-41E0-8554-B7220D4B6BE7}"/>
                  </a:ext>
                </a:extLst>
              </p:cNvPr>
              <p:cNvSpPr>
                <a:spLocks noRot="1" noChangeAspect="1" noMove="1" noResize="1" noEditPoints="1" noAdjustHandles="1" noChangeArrowheads="1" noChangeShapeType="1" noTextEdit="1"/>
              </p:cNvSpPr>
              <p:nvPr/>
            </p:nvSpPr>
            <p:spPr>
              <a:xfrm>
                <a:off x="5099223" y="5168442"/>
                <a:ext cx="3637471" cy="566694"/>
              </a:xfrm>
              <a:prstGeom prst="rect">
                <a:avLst/>
              </a:prstGeom>
              <a:blipFill>
                <a:blip r:embed="rId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737704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UNIDAD 9 – ONDAS MECÁNICAS</a:t>
            </a:r>
            <a:endParaRPr lang="es-MX" dirty="0"/>
          </a:p>
        </p:txBody>
      </p:sp>
      <p:sp>
        <p:nvSpPr>
          <p:cNvPr id="3" name="Rectángulo 2"/>
          <p:cNvSpPr/>
          <p:nvPr/>
        </p:nvSpPr>
        <p:spPr>
          <a:xfrm>
            <a:off x="15240" y="1048158"/>
            <a:ext cx="5966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Calibri"/>
              </a:rPr>
              <a:t>9</a:t>
            </a:r>
            <a:r>
              <a:rPr kumimoji="0" lang="es-ES" sz="1800" b="1" i="0" u="none" strike="noStrike" kern="1200" cap="none" spc="0" normalizeH="0" baseline="0" noProof="0" dirty="0">
                <a:ln>
                  <a:noFill/>
                </a:ln>
                <a:solidFill>
                  <a:prstClr val="black"/>
                </a:solidFill>
                <a:effectLst/>
                <a:uLnTx/>
                <a:uFillTx/>
                <a:latin typeface="Calibri"/>
                <a:ea typeface="+mn-ea"/>
                <a:cs typeface="+mn-cs"/>
              </a:rPr>
              <a:t>.21</a:t>
            </a: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2">
            <a:extLst>
              <a:ext uri="{FF2B5EF4-FFF2-40B4-BE49-F238E27FC236}">
                <a16:creationId xmlns:a16="http://schemas.microsoft.com/office/drawing/2014/main" id="{373EDB68-3CEF-4A60-8F88-12298008C2B0}"/>
              </a:ext>
            </a:extLst>
          </p:cNvPr>
          <p:cNvSpPr>
            <a:spLocks noChangeArrowheads="1"/>
          </p:cNvSpPr>
          <p:nvPr/>
        </p:nvSpPr>
        <p:spPr bwMode="auto">
          <a:xfrm>
            <a:off x="203200" y="1447801"/>
            <a:ext cx="8788400" cy="116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9pPr>
          </a:lstStyle>
          <a:p>
            <a:pPr lvl="0"/>
            <a:r>
              <a:rPr lang="es-ES" altLang="es-ES" sz="2000" dirty="0">
                <a:solidFill>
                  <a:schemeClr val="bg1"/>
                </a:solidFill>
                <a:ea typeface="Times New Roman" panose="02020603050405020304" pitchFamily="18" charset="0"/>
                <a:cs typeface="Arial" panose="020B0604020202020204" pitchFamily="34" charset="0"/>
              </a:rPr>
              <a:t>Una onda sonora se propaga en el aire con una amplitud de elongación A = 2x 10-5 m. Calcule la amplitud de presión </a:t>
            </a:r>
            <a:r>
              <a:rPr lang="es-ES" altLang="es-ES" sz="2000" dirty="0" err="1">
                <a:solidFill>
                  <a:schemeClr val="bg1"/>
                </a:solidFill>
                <a:ea typeface="Times New Roman" panose="02020603050405020304" pitchFamily="18" charset="0"/>
                <a:cs typeface="Arial" panose="020B0604020202020204" pitchFamily="34" charset="0"/>
              </a:rPr>
              <a:t>Pmax</a:t>
            </a:r>
            <a:r>
              <a:rPr lang="es-ES" altLang="es-ES" sz="2000" dirty="0">
                <a:solidFill>
                  <a:schemeClr val="bg1"/>
                </a:solidFill>
                <a:ea typeface="Times New Roman" panose="02020603050405020304" pitchFamily="18" charset="0"/>
                <a:cs typeface="Arial" panose="020B0604020202020204" pitchFamily="34" charset="0"/>
              </a:rPr>
              <a:t> para la frecuencia de 900 Hz [</a:t>
            </a:r>
            <a:r>
              <a:rPr lang="es-ES" altLang="es-ES" sz="2000" dirty="0" err="1">
                <a:solidFill>
                  <a:schemeClr val="bg1"/>
                </a:solidFill>
                <a:ea typeface="Times New Roman" panose="02020603050405020304" pitchFamily="18" charset="0"/>
                <a:cs typeface="Arial" panose="020B0604020202020204" pitchFamily="34" charset="0"/>
              </a:rPr>
              <a:t>Rta</a:t>
            </a:r>
            <a:r>
              <a:rPr lang="es-ES" altLang="es-ES" sz="2000" dirty="0">
                <a:solidFill>
                  <a:schemeClr val="bg1"/>
                </a:solidFill>
                <a:ea typeface="Times New Roman" panose="02020603050405020304" pitchFamily="18" charset="0"/>
                <a:cs typeface="Arial" panose="020B0604020202020204" pitchFamily="34" charset="0"/>
              </a:rPr>
              <a:t>. </a:t>
            </a:r>
            <a:r>
              <a:rPr lang="es-ES" altLang="es-ES" sz="2000" dirty="0" err="1">
                <a:solidFill>
                  <a:schemeClr val="bg1"/>
                </a:solidFill>
                <a:ea typeface="Times New Roman" panose="02020603050405020304" pitchFamily="18" charset="0"/>
                <a:cs typeface="Arial" panose="020B0604020202020204" pitchFamily="34" charset="0"/>
              </a:rPr>
              <a:t>Pmax</a:t>
            </a:r>
            <a:r>
              <a:rPr lang="es-ES" altLang="es-ES" sz="2000" dirty="0">
                <a:solidFill>
                  <a:schemeClr val="bg1"/>
                </a:solidFill>
                <a:ea typeface="Times New Roman" panose="02020603050405020304" pitchFamily="18" charset="0"/>
                <a:cs typeface="Arial" panose="020B0604020202020204" pitchFamily="34" charset="0"/>
              </a:rPr>
              <a:t> = 46,7 </a:t>
            </a:r>
            <a:r>
              <a:rPr lang="es-ES" altLang="es-ES" sz="2000" dirty="0" err="1">
                <a:solidFill>
                  <a:schemeClr val="bg1"/>
                </a:solidFill>
                <a:ea typeface="Times New Roman" panose="02020603050405020304" pitchFamily="18" charset="0"/>
                <a:cs typeface="Arial" panose="020B0604020202020204" pitchFamily="34" charset="0"/>
              </a:rPr>
              <a:t>Pa</a:t>
            </a:r>
            <a:r>
              <a:rPr lang="es-ES" altLang="es-ES" sz="2000" dirty="0">
                <a:solidFill>
                  <a:schemeClr val="bg1"/>
                </a:solidFill>
                <a:ea typeface="Times New Roman" panose="02020603050405020304" pitchFamily="18" charset="0"/>
                <a:cs typeface="Arial" panose="020B0604020202020204" pitchFamily="34" charset="0"/>
              </a:rPr>
              <a:t>]</a:t>
            </a:r>
            <a:endPar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34506C53-096A-4220-B01B-D2EBEFC89777}"/>
                  </a:ext>
                </a:extLst>
              </p:cNvPr>
              <p:cNvSpPr/>
              <p:nvPr/>
            </p:nvSpPr>
            <p:spPr>
              <a:xfrm>
                <a:off x="203200" y="2673794"/>
                <a:ext cx="7416800"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ES" smtClean="0">
                          <a:solidFill>
                            <a:schemeClr val="bg1"/>
                          </a:solidFill>
                          <a:latin typeface="Cambria Math" panose="02040503050406030204" pitchFamily="18" charset="0"/>
                        </a:rPr>
                        <m:t>A</m:t>
                      </m:r>
                      <m:r>
                        <m:rPr>
                          <m:sty m:val="p"/>
                        </m:rPr>
                        <a:rPr lang="es-ES" i="0">
                          <a:solidFill>
                            <a:schemeClr val="bg1"/>
                          </a:solidFill>
                          <a:latin typeface="Cambria Math" panose="02040503050406030204" pitchFamily="18" charset="0"/>
                        </a:rPr>
                        <m:t>mplitud</m:t>
                      </m:r>
                      <m:r>
                        <a:rPr lang="es-ES" i="0">
                          <a:solidFill>
                            <a:schemeClr val="bg1"/>
                          </a:solidFill>
                          <a:latin typeface="Cambria Math" panose="02040503050406030204" pitchFamily="18" charset="0"/>
                        </a:rPr>
                        <m:t> </m:t>
                      </m:r>
                      <m:r>
                        <m:rPr>
                          <m:sty m:val="p"/>
                        </m:rPr>
                        <a:rPr lang="es-ES" i="0">
                          <a:solidFill>
                            <a:schemeClr val="bg1"/>
                          </a:solidFill>
                          <a:latin typeface="Cambria Math" panose="02040503050406030204" pitchFamily="18" charset="0"/>
                        </a:rPr>
                        <m:t>de</m:t>
                      </m:r>
                      <m:r>
                        <a:rPr lang="es-ES" i="0">
                          <a:solidFill>
                            <a:schemeClr val="bg1"/>
                          </a:solidFill>
                          <a:latin typeface="Cambria Math" panose="02040503050406030204" pitchFamily="18" charset="0"/>
                        </a:rPr>
                        <m:t> </m:t>
                      </m:r>
                      <m:r>
                        <m:rPr>
                          <m:sty m:val="p"/>
                        </m:rPr>
                        <a:rPr lang="es-ES" i="0">
                          <a:solidFill>
                            <a:schemeClr val="bg1"/>
                          </a:solidFill>
                          <a:latin typeface="Cambria Math" panose="02040503050406030204" pitchFamily="18" charset="0"/>
                        </a:rPr>
                        <m:t>presi</m:t>
                      </m:r>
                      <m:r>
                        <a:rPr lang="es-ES" i="0">
                          <a:solidFill>
                            <a:schemeClr val="bg1"/>
                          </a:solidFill>
                          <a:latin typeface="Cambria Math" panose="02040503050406030204" pitchFamily="18" charset="0"/>
                        </a:rPr>
                        <m:t>ó</m:t>
                      </m:r>
                      <m:r>
                        <m:rPr>
                          <m:sty m:val="p"/>
                        </m:rPr>
                        <a:rPr lang="es-ES" i="0">
                          <a:solidFill>
                            <a:schemeClr val="bg1"/>
                          </a:solidFill>
                          <a:latin typeface="Cambria Math" panose="02040503050406030204" pitchFamily="18" charset="0"/>
                        </a:rPr>
                        <m:t>n</m:t>
                      </m:r>
                      <m:r>
                        <a:rPr lang="es-ES" i="0">
                          <a:solidFill>
                            <a:schemeClr val="bg1"/>
                          </a:solidFill>
                          <a:latin typeface="Cambria Math" panose="02040503050406030204" pitchFamily="18" charset="0"/>
                        </a:rPr>
                        <m:t>=</m:t>
                      </m:r>
                      <m:sSub>
                        <m:sSubPr>
                          <m:ctrlPr>
                            <a:rPr lang="es-ES" i="1">
                              <a:solidFill>
                                <a:schemeClr val="bg1"/>
                              </a:solidFill>
                              <a:latin typeface="Cambria Math" panose="02040503050406030204" pitchFamily="18" charset="0"/>
                            </a:rPr>
                          </m:ctrlPr>
                        </m:sSubPr>
                        <m:e>
                          <m:r>
                            <m:rPr>
                              <m:sty m:val="p"/>
                            </m:rPr>
                            <a:rPr lang="es-ES" i="0">
                              <a:solidFill>
                                <a:schemeClr val="bg1"/>
                              </a:solidFill>
                              <a:latin typeface="Cambria Math" panose="02040503050406030204" pitchFamily="18" charset="0"/>
                            </a:rPr>
                            <m:t>P</m:t>
                          </m:r>
                        </m:e>
                        <m:sub>
                          <m:r>
                            <m:rPr>
                              <m:sty m:val="p"/>
                            </m:rPr>
                            <a:rPr lang="es-ES" i="0">
                              <a:solidFill>
                                <a:schemeClr val="bg1"/>
                              </a:solidFill>
                              <a:latin typeface="Cambria Math" panose="02040503050406030204" pitchFamily="18" charset="0"/>
                            </a:rPr>
                            <m:t>m</m:t>
                          </m:r>
                          <m:r>
                            <a:rPr lang="es-ES" i="0">
                              <a:solidFill>
                                <a:schemeClr val="bg1"/>
                              </a:solidFill>
                              <a:latin typeface="Cambria Math" panose="02040503050406030204" pitchFamily="18" charset="0"/>
                            </a:rPr>
                            <m:t>á</m:t>
                          </m:r>
                          <m:r>
                            <m:rPr>
                              <m:sty m:val="p"/>
                            </m:rPr>
                            <a:rPr lang="es-ES" i="0">
                              <a:solidFill>
                                <a:schemeClr val="bg1"/>
                              </a:solidFill>
                              <a:latin typeface="Cambria Math" panose="02040503050406030204" pitchFamily="18" charset="0"/>
                            </a:rPr>
                            <m:t>x</m:t>
                          </m:r>
                        </m:sub>
                      </m:sSub>
                      <m:r>
                        <a:rPr lang="es-ES" i="0">
                          <a:solidFill>
                            <a:schemeClr val="bg1"/>
                          </a:solidFill>
                          <a:latin typeface="Cambria Math" panose="02040503050406030204" pitchFamily="18" charset="0"/>
                        </a:rPr>
                        <m:t> =</m:t>
                      </m:r>
                      <m:r>
                        <m:rPr>
                          <m:sty m:val="p"/>
                        </m:rPr>
                        <a:rPr lang="es-ES" i="0">
                          <a:solidFill>
                            <a:schemeClr val="bg1"/>
                          </a:solidFill>
                          <a:latin typeface="Cambria Math" panose="02040503050406030204" pitchFamily="18" charset="0"/>
                        </a:rPr>
                        <m:t>ρ</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v</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ω</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A</m:t>
                      </m:r>
                      <m:r>
                        <a:rPr lang="es-ES" i="0">
                          <a:solidFill>
                            <a:schemeClr val="bg1"/>
                          </a:solidFill>
                          <a:latin typeface="Cambria Math" panose="02040503050406030204" pitchFamily="18" charset="0"/>
                        </a:rPr>
                        <m:t> = </m:t>
                      </m:r>
                      <m:r>
                        <m:rPr>
                          <m:sty m:val="p"/>
                        </m:rPr>
                        <a:rPr lang="es-ES" i="0">
                          <a:solidFill>
                            <a:schemeClr val="bg1"/>
                          </a:solidFill>
                          <a:latin typeface="Cambria Math" panose="02040503050406030204" pitchFamily="18" charset="0"/>
                        </a:rPr>
                        <m:t>k</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ρ</m:t>
                      </m:r>
                      <m:r>
                        <a:rPr lang="es-ES" i="0">
                          <a:solidFill>
                            <a:schemeClr val="bg1"/>
                          </a:solidFill>
                          <a:latin typeface="Cambria Math" panose="02040503050406030204" pitchFamily="18" charset="0"/>
                        </a:rPr>
                        <m:t>∗</m:t>
                      </m:r>
                      <m:sSup>
                        <m:sSupPr>
                          <m:ctrlPr>
                            <a:rPr lang="es-ES" i="1">
                              <a:solidFill>
                                <a:schemeClr val="bg1"/>
                              </a:solidFill>
                              <a:latin typeface="Cambria Math" panose="02040503050406030204" pitchFamily="18" charset="0"/>
                            </a:rPr>
                          </m:ctrlPr>
                        </m:sSupPr>
                        <m:e>
                          <m:r>
                            <m:rPr>
                              <m:sty m:val="p"/>
                            </m:rPr>
                            <a:rPr lang="es-ES" i="0">
                              <a:solidFill>
                                <a:schemeClr val="bg1"/>
                              </a:solidFill>
                              <a:latin typeface="Cambria Math" panose="02040503050406030204" pitchFamily="18" charset="0"/>
                            </a:rPr>
                            <m:t>v</m:t>
                          </m:r>
                        </m:e>
                        <m:sup>
                          <m:r>
                            <a:rPr lang="es-ES" i="0">
                              <a:solidFill>
                                <a:schemeClr val="bg1"/>
                              </a:solidFill>
                              <a:latin typeface="Cambria Math" panose="02040503050406030204" pitchFamily="18" charset="0"/>
                            </a:rPr>
                            <m:t>2</m:t>
                          </m:r>
                        </m:sup>
                      </m:sSup>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A</m:t>
                      </m:r>
                    </m:oMath>
                  </m:oMathPara>
                </a14:m>
                <a:endParaRPr lang="es-ES" dirty="0">
                  <a:solidFill>
                    <a:schemeClr val="bg1"/>
                  </a:solidFill>
                </a:endParaRPr>
              </a:p>
            </p:txBody>
          </p:sp>
        </mc:Choice>
        <mc:Fallback xmlns="">
          <p:sp>
            <p:nvSpPr>
              <p:cNvPr id="4" name="Rectángulo 3">
                <a:extLst>
                  <a:ext uri="{FF2B5EF4-FFF2-40B4-BE49-F238E27FC236}">
                    <a16:creationId xmlns:a16="http://schemas.microsoft.com/office/drawing/2014/main" id="{34506C53-096A-4220-B01B-D2EBEFC89777}"/>
                  </a:ext>
                </a:extLst>
              </p:cNvPr>
              <p:cNvSpPr>
                <a:spLocks noRot="1" noChangeAspect="1" noMove="1" noResize="1" noEditPoints="1" noAdjustHandles="1" noChangeArrowheads="1" noChangeShapeType="1" noTextEdit="1"/>
              </p:cNvSpPr>
              <p:nvPr/>
            </p:nvSpPr>
            <p:spPr>
              <a:xfrm>
                <a:off x="203200" y="2673794"/>
                <a:ext cx="7416800" cy="369332"/>
              </a:xfrm>
              <a:prstGeom prst="rect">
                <a:avLst/>
              </a:prstGeom>
              <a:blipFill>
                <a:blip r:embed="rId2"/>
                <a:stretch>
                  <a:fillRect b="-15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D57CAAFC-5031-4AC3-B352-013E420547C0}"/>
                  </a:ext>
                </a:extLst>
              </p:cNvPr>
              <p:cNvSpPr/>
              <p:nvPr/>
            </p:nvSpPr>
            <p:spPr>
              <a:xfrm>
                <a:off x="215900" y="3182911"/>
                <a:ext cx="8470900" cy="1647887"/>
              </a:xfrm>
              <a:prstGeom prst="rect">
                <a:avLst/>
              </a:prstGeom>
            </p:spPr>
            <p:txBody>
              <a:bodyPr wrap="square">
                <a:spAutoFit/>
              </a:bodyPr>
              <a:lstStyle/>
              <a:p>
                <a:pPr>
                  <a:spcBef>
                    <a:spcPts val="600"/>
                  </a:spcBef>
                </a:pP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Donde:</a:t>
                </a:r>
                <a:endParaRPr lang="es-ES" sz="3200" dirty="0">
                  <a:solidFill>
                    <a:schemeClr val="bg1"/>
                  </a:solidFill>
                  <a:effectLst/>
                  <a:latin typeface="Times New Roman" panose="02020603050405020304" pitchFamily="18" charset="0"/>
                  <a:ea typeface="Times New Roman" panose="02020603050405020304" pitchFamily="18" charset="0"/>
                </a:endParaRPr>
              </a:p>
              <a:p>
                <a:pPr marL="457200" marR="0">
                  <a:spcBef>
                    <a:spcPts val="600"/>
                  </a:spcBef>
                  <a:spcAft>
                    <a:spcPts val="0"/>
                  </a:spcAft>
                </a:pPr>
                <a14:m>
                  <m:oMathPara xmlns:m="http://schemas.openxmlformats.org/officeDocument/2006/math">
                    <m:oMathParaPr>
                      <m:jc m:val="left"/>
                    </m:oMathParaPr>
                    <m:oMath xmlns:m="http://schemas.openxmlformats.org/officeDocument/2006/math">
                      <m:r>
                        <m:rPr>
                          <m:sty m:val="p"/>
                        </m:rPr>
                        <a:rPr lang="es-AR"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D</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ensidad</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del</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aire</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ρ</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=1,2 </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kg</m:t>
                          </m:r>
                        </m:num>
                        <m:den>
                          <m:sSup>
                            <m:sSup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p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e>
                            <m:sup>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m:t>
                              </m:r>
                            </m:sup>
                          </m:sSup>
                        </m:den>
                      </m:f>
                    </m:oMath>
                  </m:oMathPara>
                </a14:m>
                <a:endParaRPr lang="es-ES" sz="3200" dirty="0">
                  <a:solidFill>
                    <a:schemeClr val="bg1"/>
                  </a:solidFill>
                  <a:effectLst/>
                  <a:latin typeface="Times New Roman" panose="02020603050405020304" pitchFamily="18" charset="0"/>
                  <a:ea typeface="Times New Roman" panose="02020603050405020304" pitchFamily="18" charset="0"/>
                </a:endParaRPr>
              </a:p>
              <a:p>
                <a:pPr marL="457200" marR="0">
                  <a:spcBef>
                    <a:spcPts val="600"/>
                  </a:spcBef>
                  <a:spcAft>
                    <a:spcPts val="0"/>
                  </a:spcAft>
                </a:pPr>
                <a14:m>
                  <m:oMathPara xmlns:m="http://schemas.openxmlformats.org/officeDocument/2006/math">
                    <m:oMathParaPr>
                      <m:jc m:val="left"/>
                    </m:oMathParaPr>
                    <m:oMath xmlns:m="http://schemas.openxmlformats.org/officeDocument/2006/math">
                      <m:r>
                        <m:rPr>
                          <m:sty m:val="p"/>
                        </m:rPr>
                        <a:rPr lang="es-ES" b="0"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A</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mplitud</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de</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elongaci</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ó</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n</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A</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=2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x</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sSup>
                        <m:sSup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p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10</m:t>
                          </m:r>
                        </m:e>
                        <m:sup>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5</m:t>
                          </m:r>
                        </m:sup>
                      </m:sSup>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oMath>
                  </m:oMathPara>
                </a14:m>
                <a:endParaRPr lang="es-ES" sz="3200" dirty="0">
                  <a:solidFill>
                    <a:schemeClr val="bg1"/>
                  </a:solidFill>
                  <a:effectLst/>
                  <a:latin typeface="Times New Roman" panose="02020603050405020304" pitchFamily="18" charset="0"/>
                  <a:ea typeface="Times New Roman" panose="02020603050405020304" pitchFamily="18" charset="0"/>
                </a:endParaRPr>
              </a:p>
              <a:p>
                <a:pPr marL="457200" marR="0">
                  <a:spcBef>
                    <a:spcPts val="600"/>
                  </a:spcBef>
                  <a:spcAft>
                    <a:spcPts val="0"/>
                  </a:spcAft>
                </a:pPr>
                <a14:m>
                  <m:oMathPara xmlns:m="http://schemas.openxmlformats.org/officeDocument/2006/math">
                    <m:oMathParaPr>
                      <m:jc m:val="left"/>
                    </m:oMathParaPr>
                    <m:oMath xmlns:m="http://schemas.openxmlformats.org/officeDocument/2006/math">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Velocidad</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del</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sonido</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en</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el</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aire</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 =344</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num>
                        <m:den>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s</m:t>
                          </m:r>
                        </m:den>
                      </m:f>
                    </m:oMath>
                  </m:oMathPara>
                </a14:m>
                <a:endParaRPr lang="es-ES" sz="3200" dirty="0">
                  <a:solidFill>
                    <a:schemeClr val="bg1"/>
                  </a:solidFill>
                  <a:effectLst/>
                  <a:latin typeface="Times New Roman" panose="02020603050405020304" pitchFamily="18" charset="0"/>
                  <a:ea typeface="Times New Roman" panose="02020603050405020304" pitchFamily="18" charset="0"/>
                </a:endParaRPr>
              </a:p>
            </p:txBody>
          </p:sp>
        </mc:Choice>
        <mc:Fallback xmlns="">
          <p:sp>
            <p:nvSpPr>
              <p:cNvPr id="5" name="Rectángulo 4">
                <a:extLst>
                  <a:ext uri="{FF2B5EF4-FFF2-40B4-BE49-F238E27FC236}">
                    <a16:creationId xmlns:a16="http://schemas.microsoft.com/office/drawing/2014/main" id="{D57CAAFC-5031-4AC3-B352-013E420547C0}"/>
                  </a:ext>
                </a:extLst>
              </p:cNvPr>
              <p:cNvSpPr>
                <a:spLocks noRot="1" noChangeAspect="1" noMove="1" noResize="1" noEditPoints="1" noAdjustHandles="1" noChangeArrowheads="1" noChangeShapeType="1" noTextEdit="1"/>
              </p:cNvSpPr>
              <p:nvPr/>
            </p:nvSpPr>
            <p:spPr>
              <a:xfrm>
                <a:off x="215900" y="3182911"/>
                <a:ext cx="8470900" cy="1647887"/>
              </a:xfrm>
              <a:prstGeom prst="rect">
                <a:avLst/>
              </a:prstGeom>
              <a:blipFill>
                <a:blip r:embed="rId3"/>
                <a:stretch>
                  <a:fillRect l="-576" t="-222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78646DCD-B8CE-485D-AFD7-4AF9106C20A6}"/>
                  </a:ext>
                </a:extLst>
              </p:cNvPr>
              <p:cNvSpPr/>
              <p:nvPr/>
            </p:nvSpPr>
            <p:spPr>
              <a:xfrm>
                <a:off x="228600" y="4892192"/>
                <a:ext cx="8686800" cy="6189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s-ES" b="0" i="0" smtClean="0">
                          <a:solidFill>
                            <a:schemeClr val="bg1"/>
                          </a:solidFill>
                          <a:latin typeface="Cambria Math" panose="02040503050406030204" pitchFamily="18" charset="0"/>
                        </a:rPr>
                        <m:t>Se</m:t>
                      </m:r>
                      <m:r>
                        <a:rPr lang="es-ES" b="0" i="0" smtClean="0">
                          <a:solidFill>
                            <a:schemeClr val="bg1"/>
                          </a:solidFill>
                          <a:latin typeface="Cambria Math" panose="02040503050406030204" pitchFamily="18" charset="0"/>
                        </a:rPr>
                        <m:t> </m:t>
                      </m:r>
                      <m:r>
                        <m:rPr>
                          <m:sty m:val="p"/>
                        </m:rPr>
                        <a:rPr lang="es-ES" b="0" i="0" smtClean="0">
                          <a:solidFill>
                            <a:schemeClr val="bg1"/>
                          </a:solidFill>
                          <a:latin typeface="Cambria Math" panose="02040503050406030204" pitchFamily="18" charset="0"/>
                        </a:rPr>
                        <m:t>que</m:t>
                      </m:r>
                      <m:r>
                        <a:rPr lang="es-ES" b="0" i="0" smtClean="0">
                          <a:solidFill>
                            <a:schemeClr val="bg1"/>
                          </a:solidFill>
                          <a:latin typeface="Cambria Math" panose="02040503050406030204" pitchFamily="18" charset="0"/>
                        </a:rPr>
                        <m:t>   </m:t>
                      </m:r>
                      <m:r>
                        <m:rPr>
                          <m:sty m:val="p"/>
                        </m:rPr>
                        <a:rPr lang="es-ES" smtClean="0">
                          <a:solidFill>
                            <a:schemeClr val="bg1"/>
                          </a:solidFill>
                          <a:latin typeface="Cambria Math" panose="02040503050406030204" pitchFamily="18" charset="0"/>
                        </a:rPr>
                        <m:t>V</m:t>
                      </m:r>
                      <m:r>
                        <a:rPr lang="es-ES" i="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i="0">
                              <a:solidFill>
                                <a:schemeClr val="bg1"/>
                              </a:solidFill>
                              <a:latin typeface="Cambria Math" panose="02040503050406030204" pitchFamily="18" charset="0"/>
                            </a:rPr>
                            <m:t>2∗</m:t>
                          </m:r>
                          <m:r>
                            <m:rPr>
                              <m:sty m:val="p"/>
                            </m:rPr>
                            <a:rPr lang="es-ES" i="0">
                              <a:solidFill>
                                <a:schemeClr val="bg1"/>
                              </a:solidFill>
                              <a:latin typeface="Cambria Math" panose="02040503050406030204" pitchFamily="18" charset="0"/>
                            </a:rPr>
                            <m:t>π</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f</m:t>
                          </m:r>
                        </m:num>
                        <m:den>
                          <m:r>
                            <m:rPr>
                              <m:sty m:val="p"/>
                            </m:rPr>
                            <a:rPr lang="es-ES" i="0">
                              <a:solidFill>
                                <a:schemeClr val="bg1"/>
                              </a:solidFill>
                              <a:latin typeface="Cambria Math" panose="02040503050406030204" pitchFamily="18" charset="0"/>
                            </a:rPr>
                            <m:t>k</m:t>
                          </m:r>
                        </m:den>
                      </m:f>
                      <m:r>
                        <a:rPr lang="es-ES" i="0">
                          <a:solidFill>
                            <a:schemeClr val="bg1"/>
                          </a:solidFill>
                          <a:latin typeface="Cambria Math" panose="02040503050406030204" pitchFamily="18" charset="0"/>
                        </a:rPr>
                        <m:t>=</m:t>
                      </m:r>
                      <m:r>
                        <a:rPr lang="es-ES" b="0" i="0" smtClean="0">
                          <a:solidFill>
                            <a:schemeClr val="bg1"/>
                          </a:solidFill>
                          <a:latin typeface="Cambria Math" panose="02040503050406030204" pitchFamily="18" charset="0"/>
                        </a:rPr>
                        <m:t>                 →               </m:t>
                      </m:r>
                      <m:r>
                        <m:rPr>
                          <m:sty m:val="p"/>
                        </m:rPr>
                        <a:rPr lang="es-AR">
                          <a:solidFill>
                            <a:schemeClr val="bg1"/>
                          </a:solidFill>
                          <a:latin typeface="Cambria Math" panose="02040503050406030204" pitchFamily="18" charset="0"/>
                        </a:rPr>
                        <m:t>k</m:t>
                      </m:r>
                      <m:r>
                        <a:rPr lang="es-AR">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AR">
                              <a:solidFill>
                                <a:schemeClr val="bg1"/>
                              </a:solidFill>
                              <a:latin typeface="Cambria Math" panose="02040503050406030204" pitchFamily="18" charset="0"/>
                            </a:rPr>
                            <m:t>2</m:t>
                          </m:r>
                          <m:r>
                            <a:rPr lang="es-AR" i="1">
                              <a:solidFill>
                                <a:schemeClr val="bg1"/>
                              </a:solidFill>
                              <a:latin typeface="Cambria Math" panose="02040503050406030204" pitchFamily="18" charset="0"/>
                            </a:rPr>
                            <m:t>∗</m:t>
                          </m:r>
                          <m:r>
                            <m:rPr>
                              <m:sty m:val="p"/>
                            </m:rPr>
                            <a:rPr lang="es-AR">
                              <a:solidFill>
                                <a:schemeClr val="bg1"/>
                              </a:solidFill>
                              <a:latin typeface="Cambria Math" panose="02040503050406030204" pitchFamily="18" charset="0"/>
                            </a:rPr>
                            <m:t>π</m:t>
                          </m:r>
                          <m:r>
                            <a:rPr lang="es-AR" i="1">
                              <a:solidFill>
                                <a:schemeClr val="bg1"/>
                              </a:solidFill>
                              <a:latin typeface="Cambria Math" panose="02040503050406030204" pitchFamily="18" charset="0"/>
                            </a:rPr>
                            <m:t>∗</m:t>
                          </m:r>
                          <m:r>
                            <m:rPr>
                              <m:sty m:val="p"/>
                            </m:rPr>
                            <a:rPr lang="es-AR">
                              <a:solidFill>
                                <a:schemeClr val="bg1"/>
                              </a:solidFill>
                              <a:latin typeface="Cambria Math" panose="02040503050406030204" pitchFamily="18" charset="0"/>
                            </a:rPr>
                            <m:t>f</m:t>
                          </m:r>
                        </m:num>
                        <m:den>
                          <m:r>
                            <m:rPr>
                              <m:sty m:val="p"/>
                            </m:rPr>
                            <a:rPr lang="es-AR">
                              <a:solidFill>
                                <a:schemeClr val="bg1"/>
                              </a:solidFill>
                              <a:latin typeface="Cambria Math" panose="02040503050406030204" pitchFamily="18" charset="0"/>
                            </a:rPr>
                            <m:t>V</m:t>
                          </m:r>
                        </m:den>
                      </m:f>
                      <m:r>
                        <a:rPr lang="es-AR">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AR">
                              <a:solidFill>
                                <a:schemeClr val="bg1"/>
                              </a:solidFill>
                              <a:latin typeface="Cambria Math" panose="02040503050406030204" pitchFamily="18" charset="0"/>
                            </a:rPr>
                            <m:t>2</m:t>
                          </m:r>
                          <m:r>
                            <a:rPr lang="es-AR" i="1">
                              <a:solidFill>
                                <a:schemeClr val="bg1"/>
                              </a:solidFill>
                              <a:latin typeface="Cambria Math" panose="02040503050406030204" pitchFamily="18" charset="0"/>
                            </a:rPr>
                            <m:t>∗</m:t>
                          </m:r>
                          <m:r>
                            <m:rPr>
                              <m:sty m:val="p"/>
                            </m:rPr>
                            <a:rPr lang="es-AR">
                              <a:solidFill>
                                <a:schemeClr val="bg1"/>
                              </a:solidFill>
                              <a:latin typeface="Cambria Math" panose="02040503050406030204" pitchFamily="18" charset="0"/>
                            </a:rPr>
                            <m:t>π</m:t>
                          </m:r>
                          <m:r>
                            <a:rPr lang="es-AR" i="1">
                              <a:solidFill>
                                <a:schemeClr val="bg1"/>
                              </a:solidFill>
                              <a:latin typeface="Cambria Math" panose="02040503050406030204" pitchFamily="18" charset="0"/>
                            </a:rPr>
                            <m:t>∗</m:t>
                          </m:r>
                          <m:r>
                            <a:rPr lang="es-AR">
                              <a:solidFill>
                                <a:schemeClr val="bg1"/>
                              </a:solidFill>
                              <a:latin typeface="Cambria Math" panose="02040503050406030204" pitchFamily="18" charset="0"/>
                            </a:rPr>
                            <m:t>900 </m:t>
                          </m:r>
                          <m:r>
                            <m:rPr>
                              <m:sty m:val="p"/>
                            </m:rPr>
                            <a:rPr lang="es-AR">
                              <a:solidFill>
                                <a:schemeClr val="bg1"/>
                              </a:solidFill>
                              <a:latin typeface="Cambria Math" panose="02040503050406030204" pitchFamily="18" charset="0"/>
                            </a:rPr>
                            <m:t>Hz</m:t>
                          </m:r>
                        </m:num>
                        <m:den>
                          <m:r>
                            <a:rPr lang="es-AR">
                              <a:solidFill>
                                <a:schemeClr val="bg1"/>
                              </a:solidFill>
                              <a:latin typeface="Cambria Math" panose="02040503050406030204" pitchFamily="18" charset="0"/>
                            </a:rPr>
                            <m:t>344</m:t>
                          </m:r>
                        </m:den>
                      </m:f>
                      <m:r>
                        <a:rPr lang="es-AR">
                          <a:solidFill>
                            <a:schemeClr val="bg1"/>
                          </a:solidFill>
                          <a:latin typeface="Cambria Math" panose="02040503050406030204" pitchFamily="18" charset="0"/>
                        </a:rPr>
                        <m:t>=2,61</m:t>
                      </m:r>
                    </m:oMath>
                  </m:oMathPara>
                </a14:m>
                <a:endParaRPr lang="es-ES" dirty="0">
                  <a:solidFill>
                    <a:schemeClr val="bg1"/>
                  </a:solidFill>
                </a:endParaRPr>
              </a:p>
            </p:txBody>
          </p:sp>
        </mc:Choice>
        <mc:Fallback xmlns="">
          <p:sp>
            <p:nvSpPr>
              <p:cNvPr id="7" name="Rectángulo 6">
                <a:extLst>
                  <a:ext uri="{FF2B5EF4-FFF2-40B4-BE49-F238E27FC236}">
                    <a16:creationId xmlns:a16="http://schemas.microsoft.com/office/drawing/2014/main" id="{78646DCD-B8CE-485D-AFD7-4AF9106C20A6}"/>
                  </a:ext>
                </a:extLst>
              </p:cNvPr>
              <p:cNvSpPr>
                <a:spLocks noRot="1" noChangeAspect="1" noMove="1" noResize="1" noEditPoints="1" noAdjustHandles="1" noChangeArrowheads="1" noChangeShapeType="1" noTextEdit="1"/>
              </p:cNvSpPr>
              <p:nvPr/>
            </p:nvSpPr>
            <p:spPr>
              <a:xfrm>
                <a:off x="228600" y="4892192"/>
                <a:ext cx="8686800" cy="61895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00E0B570-C602-45B7-B96A-6C90CC5B6C63}"/>
                  </a:ext>
                </a:extLst>
              </p:cNvPr>
              <p:cNvSpPr/>
              <p:nvPr/>
            </p:nvSpPr>
            <p:spPr>
              <a:xfrm>
                <a:off x="228600" y="5809842"/>
                <a:ext cx="8966200" cy="62132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ES" b="1" i="1" smtClean="0">
                              <a:solidFill>
                                <a:schemeClr val="bg1"/>
                              </a:solidFill>
                              <a:latin typeface="Cambria Math" panose="02040503050406030204" pitchFamily="18" charset="0"/>
                            </a:rPr>
                          </m:ctrlPr>
                        </m:sSubPr>
                        <m:e>
                          <m:r>
                            <a:rPr lang="es-ES" b="1">
                              <a:solidFill>
                                <a:schemeClr val="bg1"/>
                              </a:solidFill>
                              <a:latin typeface="Cambria Math" panose="02040503050406030204" pitchFamily="18" charset="0"/>
                            </a:rPr>
                            <m:t>𝐏</m:t>
                          </m:r>
                        </m:e>
                        <m:sub>
                          <m:r>
                            <a:rPr lang="es-ES" b="1" i="0">
                              <a:solidFill>
                                <a:schemeClr val="bg1"/>
                              </a:solidFill>
                              <a:latin typeface="Cambria Math" panose="02040503050406030204" pitchFamily="18" charset="0"/>
                            </a:rPr>
                            <m:t>𝐦</m:t>
                          </m:r>
                          <m:r>
                            <a:rPr lang="es-ES" b="0" i="0">
                              <a:solidFill>
                                <a:schemeClr val="bg1"/>
                              </a:solidFill>
                              <a:latin typeface="Cambria Math" panose="02040503050406030204" pitchFamily="18" charset="0"/>
                            </a:rPr>
                            <m:t>á</m:t>
                          </m:r>
                          <m:r>
                            <a:rPr lang="es-ES" b="1" i="0">
                              <a:solidFill>
                                <a:schemeClr val="bg1"/>
                              </a:solidFill>
                              <a:latin typeface="Cambria Math" panose="02040503050406030204" pitchFamily="18" charset="0"/>
                            </a:rPr>
                            <m:t>𝐱</m:t>
                          </m:r>
                        </m:sub>
                      </m:sSub>
                      <m:r>
                        <a:rPr lang="es-ES" b="0" i="0">
                          <a:solidFill>
                            <a:schemeClr val="bg1"/>
                          </a:solidFill>
                          <a:latin typeface="Cambria Math" panose="02040503050406030204" pitchFamily="18" charset="0"/>
                        </a:rPr>
                        <m:t> = </m:t>
                      </m:r>
                      <m:r>
                        <m:rPr>
                          <m:sty m:val="p"/>
                        </m:rPr>
                        <a:rPr lang="es-ES" b="0" i="0">
                          <a:solidFill>
                            <a:schemeClr val="bg1"/>
                          </a:solidFill>
                          <a:latin typeface="Cambria Math" panose="02040503050406030204" pitchFamily="18" charset="0"/>
                        </a:rPr>
                        <m:t>k</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ρ</m:t>
                      </m:r>
                      <m:r>
                        <a:rPr lang="es-ES" b="0" i="0">
                          <a:solidFill>
                            <a:schemeClr val="bg1"/>
                          </a:solidFill>
                          <a:latin typeface="Cambria Math" panose="02040503050406030204" pitchFamily="18" charset="0"/>
                        </a:rPr>
                        <m:t>∗</m:t>
                      </m:r>
                      <m:sSup>
                        <m:sSupPr>
                          <m:ctrlPr>
                            <a:rPr lang="es-ES" b="0" i="1">
                              <a:solidFill>
                                <a:schemeClr val="bg1"/>
                              </a:solidFill>
                              <a:latin typeface="Cambria Math" panose="02040503050406030204" pitchFamily="18" charset="0"/>
                            </a:rPr>
                          </m:ctrlPr>
                        </m:sSupPr>
                        <m:e>
                          <m:r>
                            <m:rPr>
                              <m:sty m:val="p"/>
                            </m:rPr>
                            <a:rPr lang="es-ES" b="0" i="0">
                              <a:solidFill>
                                <a:schemeClr val="bg1"/>
                              </a:solidFill>
                              <a:latin typeface="Cambria Math" panose="02040503050406030204" pitchFamily="18" charset="0"/>
                            </a:rPr>
                            <m:t>v</m:t>
                          </m:r>
                        </m:e>
                        <m:sup>
                          <m:r>
                            <a:rPr lang="es-ES" b="0" i="0">
                              <a:solidFill>
                                <a:schemeClr val="bg1"/>
                              </a:solidFill>
                              <a:latin typeface="Cambria Math" panose="02040503050406030204" pitchFamily="18" charset="0"/>
                            </a:rPr>
                            <m:t>2</m:t>
                          </m:r>
                        </m:sup>
                      </m:sSup>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A</m:t>
                      </m:r>
                      <m:r>
                        <a:rPr lang="es-ES" b="0" i="0">
                          <a:solidFill>
                            <a:schemeClr val="bg1"/>
                          </a:solidFill>
                          <a:latin typeface="Cambria Math" panose="02040503050406030204" pitchFamily="18" charset="0"/>
                        </a:rPr>
                        <m:t>=2,61∗1,2 </m:t>
                      </m:r>
                      <m:f>
                        <m:fPr>
                          <m:ctrlPr>
                            <a:rPr lang="es-ES" b="0" i="1">
                              <a:solidFill>
                                <a:schemeClr val="bg1"/>
                              </a:solidFill>
                              <a:latin typeface="Cambria Math" panose="02040503050406030204" pitchFamily="18" charset="0"/>
                            </a:rPr>
                          </m:ctrlPr>
                        </m:fPr>
                        <m:num>
                          <m:r>
                            <m:rPr>
                              <m:sty m:val="p"/>
                            </m:rPr>
                            <a:rPr lang="es-ES" b="0" i="0">
                              <a:solidFill>
                                <a:schemeClr val="bg1"/>
                              </a:solidFill>
                              <a:latin typeface="Cambria Math" panose="02040503050406030204" pitchFamily="18" charset="0"/>
                            </a:rPr>
                            <m:t>kg</m:t>
                          </m:r>
                        </m:num>
                        <m:den>
                          <m:sSup>
                            <m:sSupPr>
                              <m:ctrlPr>
                                <a:rPr lang="es-ES" b="0" i="1">
                                  <a:solidFill>
                                    <a:schemeClr val="bg1"/>
                                  </a:solidFill>
                                  <a:latin typeface="Cambria Math" panose="02040503050406030204" pitchFamily="18" charset="0"/>
                                </a:rPr>
                              </m:ctrlPr>
                            </m:sSupPr>
                            <m:e>
                              <m:r>
                                <m:rPr>
                                  <m:sty m:val="p"/>
                                </m:rPr>
                                <a:rPr lang="es-ES" b="0" i="0">
                                  <a:solidFill>
                                    <a:schemeClr val="bg1"/>
                                  </a:solidFill>
                                  <a:latin typeface="Cambria Math" panose="02040503050406030204" pitchFamily="18" charset="0"/>
                                </a:rPr>
                                <m:t>m</m:t>
                              </m:r>
                            </m:e>
                            <m:sup>
                              <m:r>
                                <a:rPr lang="es-ES" b="0" i="0">
                                  <a:solidFill>
                                    <a:schemeClr val="bg1"/>
                                  </a:solidFill>
                                  <a:latin typeface="Cambria Math" panose="02040503050406030204" pitchFamily="18" charset="0"/>
                                </a:rPr>
                                <m:t>3</m:t>
                              </m:r>
                            </m:sup>
                          </m:sSup>
                        </m:den>
                      </m:f>
                      <m:r>
                        <a:rPr lang="es-ES" b="0" i="0">
                          <a:solidFill>
                            <a:schemeClr val="bg1"/>
                          </a:solidFill>
                          <a:latin typeface="Cambria Math" panose="02040503050406030204" pitchFamily="18" charset="0"/>
                        </a:rPr>
                        <m:t>∗</m:t>
                      </m:r>
                      <m:sSup>
                        <m:sSupPr>
                          <m:ctrlPr>
                            <a:rPr lang="es-ES" b="0" i="1">
                              <a:solidFill>
                                <a:schemeClr val="bg1"/>
                              </a:solidFill>
                              <a:latin typeface="Cambria Math" panose="02040503050406030204" pitchFamily="18" charset="0"/>
                            </a:rPr>
                          </m:ctrlPr>
                        </m:sSupPr>
                        <m:e>
                          <m:d>
                            <m:dPr>
                              <m:ctrlPr>
                                <a:rPr lang="es-ES" b="0" i="1">
                                  <a:solidFill>
                                    <a:schemeClr val="bg1"/>
                                  </a:solidFill>
                                  <a:latin typeface="Cambria Math" panose="02040503050406030204" pitchFamily="18" charset="0"/>
                                </a:rPr>
                              </m:ctrlPr>
                            </m:dPr>
                            <m:e>
                              <m:r>
                                <a:rPr lang="es-ES" b="0" i="0">
                                  <a:solidFill>
                                    <a:schemeClr val="bg1"/>
                                  </a:solidFill>
                                  <a:latin typeface="Cambria Math" panose="02040503050406030204" pitchFamily="18" charset="0"/>
                                </a:rPr>
                                <m:t>344</m:t>
                              </m:r>
                              <m:f>
                                <m:fPr>
                                  <m:ctrlPr>
                                    <a:rPr lang="es-ES" b="0" i="1">
                                      <a:solidFill>
                                        <a:schemeClr val="bg1"/>
                                      </a:solidFill>
                                      <a:latin typeface="Cambria Math" panose="02040503050406030204" pitchFamily="18" charset="0"/>
                                    </a:rPr>
                                  </m:ctrlPr>
                                </m:fPr>
                                <m:num>
                                  <m:r>
                                    <m:rPr>
                                      <m:sty m:val="p"/>
                                    </m:rPr>
                                    <a:rPr lang="es-ES" b="0" i="0">
                                      <a:solidFill>
                                        <a:schemeClr val="bg1"/>
                                      </a:solidFill>
                                      <a:latin typeface="Cambria Math" panose="02040503050406030204" pitchFamily="18" charset="0"/>
                                    </a:rPr>
                                    <m:t>m</m:t>
                                  </m:r>
                                </m:num>
                                <m:den>
                                  <m:r>
                                    <m:rPr>
                                      <m:sty m:val="p"/>
                                    </m:rPr>
                                    <a:rPr lang="es-ES" b="0" i="0">
                                      <a:solidFill>
                                        <a:schemeClr val="bg1"/>
                                      </a:solidFill>
                                      <a:latin typeface="Cambria Math" panose="02040503050406030204" pitchFamily="18" charset="0"/>
                                    </a:rPr>
                                    <m:t>s</m:t>
                                  </m:r>
                                </m:den>
                              </m:f>
                            </m:e>
                          </m:d>
                        </m:e>
                        <m:sup>
                          <m:r>
                            <a:rPr lang="es-ES" b="0" i="0">
                              <a:solidFill>
                                <a:schemeClr val="bg1"/>
                              </a:solidFill>
                              <a:latin typeface="Cambria Math" panose="02040503050406030204" pitchFamily="18" charset="0"/>
                            </a:rPr>
                            <m:t>2</m:t>
                          </m:r>
                        </m:sup>
                      </m:sSup>
                      <m:r>
                        <a:rPr lang="es-ES" b="0" i="0">
                          <a:solidFill>
                            <a:schemeClr val="bg1"/>
                          </a:solidFill>
                          <a:latin typeface="Cambria Math" panose="02040503050406030204" pitchFamily="18" charset="0"/>
                        </a:rPr>
                        <m:t>∗2 </m:t>
                      </m:r>
                      <m:r>
                        <m:rPr>
                          <m:sty m:val="p"/>
                        </m:rPr>
                        <a:rPr lang="es-ES" b="0" i="0">
                          <a:solidFill>
                            <a:schemeClr val="bg1"/>
                          </a:solidFill>
                          <a:latin typeface="Cambria Math" panose="02040503050406030204" pitchFamily="18" charset="0"/>
                        </a:rPr>
                        <m:t>x</m:t>
                      </m:r>
                      <m:r>
                        <a:rPr lang="es-ES" b="0" i="0">
                          <a:solidFill>
                            <a:schemeClr val="bg1"/>
                          </a:solidFill>
                          <a:latin typeface="Cambria Math" panose="02040503050406030204" pitchFamily="18" charset="0"/>
                        </a:rPr>
                        <m:t> </m:t>
                      </m:r>
                      <m:sSup>
                        <m:sSupPr>
                          <m:ctrlPr>
                            <a:rPr lang="es-ES" b="0" i="1">
                              <a:solidFill>
                                <a:schemeClr val="bg1"/>
                              </a:solidFill>
                              <a:latin typeface="Cambria Math" panose="02040503050406030204" pitchFamily="18" charset="0"/>
                            </a:rPr>
                          </m:ctrlPr>
                        </m:sSupPr>
                        <m:e>
                          <m:r>
                            <a:rPr lang="es-ES" b="0" i="0">
                              <a:solidFill>
                                <a:schemeClr val="bg1"/>
                              </a:solidFill>
                              <a:latin typeface="Cambria Math" panose="02040503050406030204" pitchFamily="18" charset="0"/>
                            </a:rPr>
                            <m:t>10</m:t>
                          </m:r>
                        </m:e>
                        <m:sup>
                          <m:r>
                            <a:rPr lang="es-ES" b="0" i="0">
                              <a:solidFill>
                                <a:schemeClr val="bg1"/>
                              </a:solidFill>
                              <a:latin typeface="Cambria Math" panose="02040503050406030204" pitchFamily="18" charset="0"/>
                            </a:rPr>
                            <m:t>−5</m:t>
                          </m:r>
                        </m:sup>
                      </m:sSup>
                      <m:r>
                        <a:rPr lang="es-ES" b="0" i="0">
                          <a:solidFill>
                            <a:schemeClr val="bg1"/>
                          </a:solidFill>
                          <a:latin typeface="Cambria Math" panose="02040503050406030204" pitchFamily="18" charset="0"/>
                        </a:rPr>
                        <m:t> </m:t>
                      </m:r>
                      <m:r>
                        <m:rPr>
                          <m:sty m:val="p"/>
                        </m:rPr>
                        <a:rPr lang="es-ES" b="0" i="0">
                          <a:solidFill>
                            <a:schemeClr val="bg1"/>
                          </a:solidFill>
                          <a:latin typeface="Cambria Math" panose="02040503050406030204" pitchFamily="18" charset="0"/>
                        </a:rPr>
                        <m:t>m</m:t>
                      </m:r>
                      <m:r>
                        <a:rPr lang="es-ES" b="0" i="0">
                          <a:solidFill>
                            <a:schemeClr val="bg1"/>
                          </a:solidFill>
                          <a:latin typeface="Cambria Math" panose="02040503050406030204" pitchFamily="18" charset="0"/>
                        </a:rPr>
                        <m:t>=46,7 </m:t>
                      </m:r>
                      <m:r>
                        <a:rPr lang="es-ES" b="1" i="0">
                          <a:solidFill>
                            <a:schemeClr val="bg1"/>
                          </a:solidFill>
                          <a:latin typeface="Cambria Math" panose="02040503050406030204" pitchFamily="18" charset="0"/>
                        </a:rPr>
                        <m:t>𝐏𝐚</m:t>
                      </m:r>
                    </m:oMath>
                  </m:oMathPara>
                </a14:m>
                <a:endParaRPr lang="es-ES" dirty="0">
                  <a:solidFill>
                    <a:schemeClr val="bg1"/>
                  </a:solidFill>
                </a:endParaRPr>
              </a:p>
            </p:txBody>
          </p:sp>
        </mc:Choice>
        <mc:Fallback xmlns="">
          <p:sp>
            <p:nvSpPr>
              <p:cNvPr id="8" name="Rectángulo 7">
                <a:extLst>
                  <a:ext uri="{FF2B5EF4-FFF2-40B4-BE49-F238E27FC236}">
                    <a16:creationId xmlns:a16="http://schemas.microsoft.com/office/drawing/2014/main" id="{00E0B570-C602-45B7-B96A-6C90CC5B6C63}"/>
                  </a:ext>
                </a:extLst>
              </p:cNvPr>
              <p:cNvSpPr>
                <a:spLocks noRot="1" noChangeAspect="1" noMove="1" noResize="1" noEditPoints="1" noAdjustHandles="1" noChangeArrowheads="1" noChangeShapeType="1" noTextEdit="1"/>
              </p:cNvSpPr>
              <p:nvPr/>
            </p:nvSpPr>
            <p:spPr>
              <a:xfrm>
                <a:off x="228600" y="5809842"/>
                <a:ext cx="8966200" cy="621324"/>
              </a:xfrm>
              <a:prstGeom prst="rect">
                <a:avLst/>
              </a:prstGeom>
              <a:blipFill>
                <a:blip r:embed="rId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51235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UNIDAD 9 – ONDAS MECÁNICAS</a:t>
            </a:r>
            <a:endParaRPr lang="es-MX" dirty="0"/>
          </a:p>
        </p:txBody>
      </p:sp>
      <p:sp>
        <p:nvSpPr>
          <p:cNvPr id="3" name="Rectángulo 2"/>
          <p:cNvSpPr/>
          <p:nvPr/>
        </p:nvSpPr>
        <p:spPr>
          <a:xfrm>
            <a:off x="15240" y="1048158"/>
            <a:ext cx="5966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Calibri"/>
              </a:rPr>
              <a:t>9</a:t>
            </a:r>
            <a:r>
              <a:rPr kumimoji="0" lang="es-ES" sz="1800" b="1" i="0" u="none" strike="noStrike" kern="1200" cap="none" spc="0" normalizeH="0" baseline="0" noProof="0" dirty="0">
                <a:ln>
                  <a:noFill/>
                </a:ln>
                <a:solidFill>
                  <a:prstClr val="black"/>
                </a:solidFill>
                <a:effectLst/>
                <a:uLnTx/>
                <a:uFillTx/>
                <a:latin typeface="Calibri"/>
                <a:ea typeface="+mn-ea"/>
                <a:cs typeface="+mn-cs"/>
              </a:rPr>
              <a:t>.24</a:t>
            </a: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Rectangle 2">
            <a:extLst>
              <a:ext uri="{FF2B5EF4-FFF2-40B4-BE49-F238E27FC236}">
                <a16:creationId xmlns:a16="http://schemas.microsoft.com/office/drawing/2014/main" id="{373EDB68-3CEF-4A60-8F88-12298008C2B0}"/>
              </a:ext>
            </a:extLst>
          </p:cNvPr>
          <p:cNvSpPr>
            <a:spLocks noChangeArrowheads="1"/>
          </p:cNvSpPr>
          <p:nvPr/>
        </p:nvSpPr>
        <p:spPr bwMode="auto">
          <a:xfrm>
            <a:off x="203200" y="1447801"/>
            <a:ext cx="8788400" cy="116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 pos="800100" algn="l"/>
              </a:tabLst>
              <a:defRPr>
                <a:solidFill>
                  <a:schemeClr val="tx1"/>
                </a:solidFill>
                <a:latin typeface="Arial" panose="020B0604020202020204" pitchFamily="34" charset="0"/>
              </a:defRPr>
            </a:lvl9pPr>
          </a:lstStyle>
          <a:p>
            <a:pPr lvl="0"/>
            <a:r>
              <a:rPr lang="es-ES" altLang="es-ES" sz="2000" dirty="0">
                <a:solidFill>
                  <a:schemeClr val="bg1"/>
                </a:solidFill>
                <a:ea typeface="Times New Roman" panose="02020603050405020304" pitchFamily="18" charset="0"/>
                <a:cs typeface="Arial" panose="020B0604020202020204" pitchFamily="34" charset="0"/>
              </a:rPr>
              <a:t>Un buzo sumergido en un lago escucha el sonido de la sirena de un barco en la superficie, directamente arriba de él. Al mismo tiempo otra persona, parada en tierra firme a 22 m del barco, también lo escucha. La sirena está 1,20 m sobre la superficie del agua ¿A qué distancia se encuentra el buzo de la sirena? </a:t>
            </a:r>
            <a:endParaRPr kumimoji="0" lang="pt-BR" altLang="es-ES" sz="20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466F0EC3-9528-4FD6-9523-7C6D41810FA6}"/>
                  </a:ext>
                </a:extLst>
              </p:cNvPr>
              <p:cNvSpPr/>
              <p:nvPr/>
            </p:nvSpPr>
            <p:spPr>
              <a:xfrm>
                <a:off x="228600" y="4946015"/>
                <a:ext cx="8648700" cy="1730282"/>
              </a:xfrm>
              <a:prstGeom prst="rect">
                <a:avLst/>
              </a:prstGeom>
            </p:spPr>
            <p:txBody>
              <a:bodyPr wrap="square">
                <a:spAutoFit/>
              </a:bodyPr>
              <a:lstStyle/>
              <a:p>
                <a:pPr>
                  <a:spcBef>
                    <a:spcPts val="600"/>
                  </a:spcBef>
                </a:pPr>
                <a:r>
                  <a:rPr lang="es-ES_tradnl" dirty="0">
                    <a:solidFill>
                      <a:schemeClr val="bg1"/>
                    </a:solidFill>
                    <a:latin typeface="Cambria Math" panose="02040503050406030204" pitchFamily="18" charset="0"/>
                    <a:ea typeface="Times New Roman" panose="02020603050405020304" pitchFamily="18" charset="0"/>
                    <a:cs typeface="Arial" panose="020B0604020202020204" pitchFamily="34" charset="0"/>
                  </a:rPr>
                  <a:t>Sé que :</a:t>
                </a:r>
                <a:endParaRPr lang="es-ES" sz="3200" dirty="0">
                  <a:solidFill>
                    <a:schemeClr val="bg1"/>
                  </a:solidFill>
                  <a:effectLst/>
                  <a:latin typeface="Times New Roman" panose="02020603050405020304" pitchFamily="18" charset="0"/>
                  <a:ea typeface="Times New Roman" panose="02020603050405020304" pitchFamily="18" charset="0"/>
                </a:endParaRPr>
              </a:p>
              <a:p>
                <a:pPr>
                  <a:spcBef>
                    <a:spcPts val="600"/>
                  </a:spcBef>
                </a:pPr>
                <a14:m>
                  <m:oMathPara xmlns:m="http://schemas.openxmlformats.org/officeDocument/2006/math">
                    <m:oMathParaPr>
                      <m:jc m:val="left"/>
                    </m:oMathParaPr>
                    <m:oMath xmlns:m="http://schemas.openxmlformats.org/officeDocument/2006/math">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Velocidad</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del</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sonido</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en</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el</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aire</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=344</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num>
                        <m:den>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s</m:t>
                          </m:r>
                        </m:den>
                      </m:f>
                    </m:oMath>
                  </m:oMathPara>
                </a14:m>
                <a:endParaRPr lang="es-ES" sz="3200" dirty="0">
                  <a:solidFill>
                    <a:schemeClr val="bg1"/>
                  </a:solidFill>
                  <a:effectLst/>
                  <a:latin typeface="Times New Roman" panose="02020603050405020304" pitchFamily="18" charset="0"/>
                  <a:ea typeface="Times New Roman" panose="02020603050405020304" pitchFamily="18" charset="0"/>
                </a:endParaRPr>
              </a:p>
              <a:p>
                <a:pPr>
                  <a:spcBef>
                    <a:spcPts val="600"/>
                  </a:spcBef>
                </a:pPr>
                <a14:m>
                  <m:oMathPara xmlns:m="http://schemas.openxmlformats.org/officeDocument/2006/math">
                    <m:oMathParaPr>
                      <m:jc m:val="left"/>
                    </m:oMathParaPr>
                    <m:oMath xmlns:m="http://schemas.openxmlformats.org/officeDocument/2006/math">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Velocidad</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del</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sonido</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en</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el</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agua</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=1482</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num>
                        <m:den>
                          <m:r>
                            <m:rPr>
                              <m:sty m:val="p"/>
                            </m:rPr>
                            <a:rPr lang="es-ES_tradnl"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s</m:t>
                          </m:r>
                        </m:den>
                      </m:f>
                    </m:oMath>
                  </m:oMathPara>
                </a14:m>
                <a:endParaRPr lang="es-ES" sz="3200" dirty="0">
                  <a:solidFill>
                    <a:schemeClr val="bg1"/>
                  </a:solidFill>
                  <a:effectLst/>
                  <a:latin typeface="Times New Roman" panose="02020603050405020304" pitchFamily="18" charset="0"/>
                  <a:ea typeface="Times New Roman" panose="02020603050405020304" pitchFamily="18" charset="0"/>
                </a:endParaRPr>
              </a:p>
              <a:p>
                <a:pPr>
                  <a:spcBef>
                    <a:spcPts val="600"/>
                  </a:spcBef>
                </a:pP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Por Pitágoras sé que </a:t>
                </a:r>
                <a14:m>
                  <m:oMath xmlns:m="http://schemas.openxmlformats.org/officeDocument/2006/math">
                    <m:r>
                      <a:rPr lang="en-US" b="1"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𝐃</m:t>
                    </m:r>
                    <m: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ad>
                      <m:radPr>
                        <m:degHide m:val="on"/>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radPr>
                      <m:deg/>
                      <m:e>
                        <m:sSup>
                          <m:sSup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pPr>
                          <m:e>
                            <m:d>
                              <m:d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dPr>
                              <m:e>
                                <m: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1,2</m:t>
                                </m:r>
                                <m:r>
                                  <m:rPr>
                                    <m:sty m:val="p"/>
                                  </m:rP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e>
                            </m:d>
                          </m:e>
                          <m:sup>
                            <m: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p>
                        </m:sSup>
                        <m: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sSup>
                          <m:sSup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pPr>
                          <m:e>
                            <m: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(22</m:t>
                            </m:r>
                            <m:r>
                              <m:rPr>
                                <m:sty m:val="p"/>
                              </m:rP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e>
                          <m:sup>
                            <m: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2</m:t>
                            </m:r>
                          </m:sup>
                        </m:sSup>
                      </m:e>
                    </m:rad>
                    <m:r>
                      <a:rPr lang="es-AR"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b="1"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𝟐𝟐</m:t>
                    </m:r>
                    <m:r>
                      <a:rPr lang="es-AR" b="1"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AR" b="1"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𝟎𝟑</m:t>
                    </m:r>
                    <m:r>
                      <a:rPr lang="es-AR" b="1"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 </m:t>
                    </m:r>
                    <m:r>
                      <a:rPr lang="es-AR" b="1" i="0"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𝐦</m:t>
                    </m:r>
                  </m:oMath>
                </a14:m>
                <a:endParaRPr lang="es-ES" sz="3200" dirty="0">
                  <a:solidFill>
                    <a:schemeClr val="bg1"/>
                  </a:solidFill>
                  <a:effectLst/>
                  <a:latin typeface="Times New Roman" panose="02020603050405020304" pitchFamily="18" charset="0"/>
                  <a:ea typeface="Times New Roman" panose="02020603050405020304" pitchFamily="18" charset="0"/>
                </a:endParaRPr>
              </a:p>
            </p:txBody>
          </p:sp>
        </mc:Choice>
        <mc:Fallback xmlns="">
          <p:sp>
            <p:nvSpPr>
              <p:cNvPr id="11" name="Rectángulo 10">
                <a:extLst>
                  <a:ext uri="{FF2B5EF4-FFF2-40B4-BE49-F238E27FC236}">
                    <a16:creationId xmlns:a16="http://schemas.microsoft.com/office/drawing/2014/main" id="{466F0EC3-9528-4FD6-9523-7C6D41810FA6}"/>
                  </a:ext>
                </a:extLst>
              </p:cNvPr>
              <p:cNvSpPr>
                <a:spLocks noRot="1" noChangeAspect="1" noMove="1" noResize="1" noEditPoints="1" noAdjustHandles="1" noChangeArrowheads="1" noChangeShapeType="1" noTextEdit="1"/>
              </p:cNvSpPr>
              <p:nvPr/>
            </p:nvSpPr>
            <p:spPr>
              <a:xfrm>
                <a:off x="228600" y="4946015"/>
                <a:ext cx="8648700" cy="1730282"/>
              </a:xfrm>
              <a:prstGeom prst="rect">
                <a:avLst/>
              </a:prstGeom>
              <a:blipFill>
                <a:blip r:embed="rId2"/>
                <a:stretch>
                  <a:fillRect l="-635" t="-2113" b="-3521"/>
                </a:stretch>
              </a:blipFill>
            </p:spPr>
            <p:txBody>
              <a:bodyPr/>
              <a:lstStyle/>
              <a:p>
                <a:r>
                  <a:rPr lang="es-ES">
                    <a:noFill/>
                  </a:rPr>
                  <a:t> </a:t>
                </a:r>
              </a:p>
            </p:txBody>
          </p:sp>
        </mc:Fallback>
      </mc:AlternateContent>
      <p:grpSp>
        <p:nvGrpSpPr>
          <p:cNvPr id="36" name="Grupo 35">
            <a:extLst>
              <a:ext uri="{FF2B5EF4-FFF2-40B4-BE49-F238E27FC236}">
                <a16:creationId xmlns:a16="http://schemas.microsoft.com/office/drawing/2014/main" id="{5E5D411B-A57A-4843-B76C-F47893D051B9}"/>
              </a:ext>
            </a:extLst>
          </p:cNvPr>
          <p:cNvGrpSpPr/>
          <p:nvPr/>
        </p:nvGrpSpPr>
        <p:grpSpPr>
          <a:xfrm>
            <a:off x="793630" y="3048000"/>
            <a:ext cx="6461510" cy="2141267"/>
            <a:chOff x="793630" y="3048000"/>
            <a:chExt cx="6461510" cy="2141267"/>
          </a:xfrm>
        </p:grpSpPr>
        <p:grpSp>
          <p:nvGrpSpPr>
            <p:cNvPr id="30" name="Grupo 29">
              <a:extLst>
                <a:ext uri="{FF2B5EF4-FFF2-40B4-BE49-F238E27FC236}">
                  <a16:creationId xmlns:a16="http://schemas.microsoft.com/office/drawing/2014/main" id="{95129696-32A0-4128-9D15-39F135C09E90}"/>
                </a:ext>
              </a:extLst>
            </p:cNvPr>
            <p:cNvGrpSpPr/>
            <p:nvPr/>
          </p:nvGrpSpPr>
          <p:grpSpPr>
            <a:xfrm>
              <a:off x="2286000" y="3048000"/>
              <a:ext cx="4969140" cy="2141267"/>
              <a:chOff x="971012" y="1627396"/>
              <a:chExt cx="4969140" cy="2141267"/>
            </a:xfrm>
          </p:grpSpPr>
          <p:pic>
            <p:nvPicPr>
              <p:cNvPr id="12" name="Picture 11">
                <a:extLst>
                  <a:ext uri="{FF2B5EF4-FFF2-40B4-BE49-F238E27FC236}">
                    <a16:creationId xmlns:a16="http://schemas.microsoft.com/office/drawing/2014/main" id="{EC3DED0F-8831-4269-864E-8E2AB7C998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971012" y="2364084"/>
                <a:ext cx="4535487" cy="12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32">
                <a:extLst>
                  <a:ext uri="{FF2B5EF4-FFF2-40B4-BE49-F238E27FC236}">
                    <a16:creationId xmlns:a16="http://schemas.microsoft.com/office/drawing/2014/main" id="{EA790716-81D9-4FE3-B062-36DC974F19B7}"/>
                  </a:ext>
                </a:extLst>
              </p:cNvPr>
              <p:cNvCxnSpPr>
                <a:cxnSpLocks/>
              </p:cNvCxnSpPr>
              <p:nvPr/>
            </p:nvCxnSpPr>
            <p:spPr>
              <a:xfrm flipH="1">
                <a:off x="5535748" y="1627396"/>
                <a:ext cx="9162" cy="908908"/>
              </a:xfrm>
              <a:prstGeom prst="line">
                <a:avLst/>
              </a:prstGeom>
              <a:ln w="3175">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3">
                <a:extLst>
                  <a:ext uri="{FF2B5EF4-FFF2-40B4-BE49-F238E27FC236}">
                    <a16:creationId xmlns:a16="http://schemas.microsoft.com/office/drawing/2014/main" id="{DE73C852-F0BD-4E77-9837-938197E8C0C8}"/>
                  </a:ext>
                </a:extLst>
              </p:cNvPr>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1203161" y="1707933"/>
                <a:ext cx="1407669" cy="76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Connector 90">
                <a:extLst>
                  <a:ext uri="{FF2B5EF4-FFF2-40B4-BE49-F238E27FC236}">
                    <a16:creationId xmlns:a16="http://schemas.microsoft.com/office/drawing/2014/main" id="{69113E92-7943-412B-83B2-88C1AB83C7B0}"/>
                  </a:ext>
                </a:extLst>
              </p:cNvPr>
              <p:cNvCxnSpPr/>
              <p:nvPr/>
            </p:nvCxnSpPr>
            <p:spPr>
              <a:xfrm>
                <a:off x="1808052" y="1804784"/>
                <a:ext cx="0" cy="1554480"/>
              </a:xfrm>
              <a:prstGeom prst="line">
                <a:avLst/>
              </a:prstGeom>
              <a:ln w="3175">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2">
                <a:extLst>
                  <a:ext uri="{FF2B5EF4-FFF2-40B4-BE49-F238E27FC236}">
                    <a16:creationId xmlns:a16="http://schemas.microsoft.com/office/drawing/2014/main" id="{8E418B50-C942-4B12-AE74-6A7EFEEE667A}"/>
                  </a:ext>
                </a:extLst>
              </p:cNvPr>
              <p:cNvCxnSpPr/>
              <p:nvPr/>
            </p:nvCxnSpPr>
            <p:spPr>
              <a:xfrm>
                <a:off x="971600" y="1707933"/>
                <a:ext cx="9144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7" name="Picture 5" descr="https://encrypted-tbn1.gstatic.com/images?q=tbn:ANd9GcTEicwW8zYfLd4NZX092jWz6HmV6KOK4q8gRyrAxT-exy3KPowLRw">
                <a:extLst>
                  <a:ext uri="{FF2B5EF4-FFF2-40B4-BE49-F238E27FC236}">
                    <a16:creationId xmlns:a16="http://schemas.microsoft.com/office/drawing/2014/main" id="{EC5B9CA4-DDF2-4729-9EB1-F4CC1DB0A2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543" y="3320988"/>
                <a:ext cx="342900" cy="44767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6">
                <a:extLst>
                  <a:ext uri="{FF2B5EF4-FFF2-40B4-BE49-F238E27FC236}">
                    <a16:creationId xmlns:a16="http://schemas.microsoft.com/office/drawing/2014/main" id="{0CD6A353-9FBB-4CF4-8800-4F9A3C0991B4}"/>
                  </a:ext>
                </a:extLst>
              </p:cNvPr>
              <p:cNvCxnSpPr/>
              <p:nvPr/>
            </p:nvCxnSpPr>
            <p:spPr>
              <a:xfrm>
                <a:off x="971012" y="3356992"/>
                <a:ext cx="9144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996D51DA-46F6-4C9A-BAC2-560F09B76507}"/>
                  </a:ext>
                </a:extLst>
              </p:cNvPr>
              <p:cNvCxnSpPr/>
              <p:nvPr/>
            </p:nvCxnSpPr>
            <p:spPr>
              <a:xfrm>
                <a:off x="971600" y="1707933"/>
                <a:ext cx="0" cy="732351"/>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753972-61F6-4DDF-805E-018FE900F23A}"/>
                  </a:ext>
                </a:extLst>
              </p:cNvPr>
              <p:cNvCxnSpPr/>
              <p:nvPr/>
            </p:nvCxnSpPr>
            <p:spPr>
              <a:xfrm>
                <a:off x="971600" y="2437841"/>
                <a:ext cx="0" cy="914400"/>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Rectangle 13">
                <a:extLst>
                  <a:ext uri="{FF2B5EF4-FFF2-40B4-BE49-F238E27FC236}">
                    <a16:creationId xmlns:a16="http://schemas.microsoft.com/office/drawing/2014/main" id="{15D09BEA-12A4-411E-9A4D-6B6F8B20801F}"/>
                  </a:ext>
                </a:extLst>
              </p:cNvPr>
              <p:cNvSpPr/>
              <p:nvPr/>
            </p:nvSpPr>
            <p:spPr>
              <a:xfrm>
                <a:off x="1193635" y="2437842"/>
                <a:ext cx="1407669" cy="182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4" name="Picture 14" descr="C:\Users\fabricio.otheguy\Desktop\images.jpg">
                <a:extLst>
                  <a:ext uri="{FF2B5EF4-FFF2-40B4-BE49-F238E27FC236}">
                    <a16:creationId xmlns:a16="http://schemas.microsoft.com/office/drawing/2014/main" id="{5282DC1A-1F8C-49C7-B685-03BD0AAEC8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381624" y="2082949"/>
                <a:ext cx="296977" cy="337939"/>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4">
                <a:extLst>
                  <a:ext uri="{FF2B5EF4-FFF2-40B4-BE49-F238E27FC236}">
                    <a16:creationId xmlns:a16="http://schemas.microsoft.com/office/drawing/2014/main" id="{90BC7817-27D8-402C-9653-9D2DF1D18044}"/>
                  </a:ext>
                </a:extLst>
              </p:cNvPr>
              <p:cNvSpPr/>
              <p:nvPr/>
            </p:nvSpPr>
            <p:spPr>
              <a:xfrm>
                <a:off x="5149669" y="2367870"/>
                <a:ext cx="790483" cy="124008"/>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6" name="Straight Connector 17">
                <a:extLst>
                  <a:ext uri="{FF2B5EF4-FFF2-40B4-BE49-F238E27FC236}">
                    <a16:creationId xmlns:a16="http://schemas.microsoft.com/office/drawing/2014/main" id="{2208EE45-DADE-4759-95ED-7FA730498DCD}"/>
                  </a:ext>
                </a:extLst>
              </p:cNvPr>
              <p:cNvCxnSpPr>
                <a:endCxn id="25" idx="2"/>
              </p:cNvCxnSpPr>
              <p:nvPr/>
            </p:nvCxnSpPr>
            <p:spPr>
              <a:xfrm>
                <a:off x="1835696" y="1707933"/>
                <a:ext cx="3709215" cy="7839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4">
                <a:extLst>
                  <a:ext uri="{FF2B5EF4-FFF2-40B4-BE49-F238E27FC236}">
                    <a16:creationId xmlns:a16="http://schemas.microsoft.com/office/drawing/2014/main" id="{ABB75A6A-CDAE-45B6-BC81-49F293407F58}"/>
                  </a:ext>
                </a:extLst>
              </p:cNvPr>
              <p:cNvCxnSpPr/>
              <p:nvPr/>
            </p:nvCxnSpPr>
            <p:spPr>
              <a:xfrm>
                <a:off x="1817214" y="1627396"/>
                <a:ext cx="3727696" cy="0"/>
              </a:xfrm>
              <a:prstGeom prst="line">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 Box 13961">
                <a:extLst>
                  <a:ext uri="{FF2B5EF4-FFF2-40B4-BE49-F238E27FC236}">
                    <a16:creationId xmlns:a16="http://schemas.microsoft.com/office/drawing/2014/main" id="{8851D5E8-7EBB-497C-B0E0-2090BBF81ABF}"/>
                  </a:ext>
                </a:extLst>
              </p:cNvPr>
              <p:cNvSpPr txBox="1">
                <a:spLocks noChangeArrowheads="1"/>
              </p:cNvSpPr>
              <p:nvPr/>
            </p:nvSpPr>
            <p:spPr bwMode="auto">
              <a:xfrm>
                <a:off x="3275856" y="1703596"/>
                <a:ext cx="559271" cy="213236"/>
              </a:xfrm>
              <a:prstGeom prst="rect">
                <a:avLst/>
              </a:prstGeom>
              <a:noFill/>
              <a:ln>
                <a:noFill/>
              </a:ln>
            </p:spPr>
            <p:txBody>
              <a:bodyPr rot="0" vert="horz" wrap="square" lIns="0" tIns="0" rIns="0" bIns="0" anchor="t" anchorCtr="0" upright="1">
                <a:noAutofit/>
              </a:bodyPr>
              <a:lstStyle/>
              <a:p>
                <a:pPr algn="ctr">
                  <a:spcAft>
                    <a:spcPts val="0"/>
                  </a:spcAft>
                </a:pPr>
                <a:r>
                  <a:rPr lang="es-AR" sz="1000" b="1" dirty="0">
                    <a:solidFill>
                      <a:schemeClr val="bg1"/>
                    </a:solidFill>
                    <a:sym typeface="Symbol"/>
                  </a:rPr>
                  <a:t>22 m</a:t>
                </a:r>
                <a:endParaRPr lang="es-AR" sz="1000" dirty="0">
                  <a:solidFill>
                    <a:schemeClr val="bg1"/>
                  </a:solidFill>
                  <a:effectLst/>
                  <a:latin typeface="Times New Roman"/>
                  <a:ea typeface="Times New Roman"/>
                </a:endParaRPr>
              </a:p>
            </p:txBody>
          </p:sp>
          <p:sp>
            <p:nvSpPr>
              <p:cNvPr id="29" name="Text Box 13961">
                <a:extLst>
                  <a:ext uri="{FF2B5EF4-FFF2-40B4-BE49-F238E27FC236}">
                    <a16:creationId xmlns:a16="http://schemas.microsoft.com/office/drawing/2014/main" id="{22D9887B-551B-48AC-A08E-C68DDF91AB54}"/>
                  </a:ext>
                </a:extLst>
              </p:cNvPr>
              <p:cNvSpPr txBox="1">
                <a:spLocks noChangeArrowheads="1"/>
              </p:cNvSpPr>
              <p:nvPr/>
            </p:nvSpPr>
            <p:spPr bwMode="auto">
              <a:xfrm>
                <a:off x="3125635" y="2038682"/>
                <a:ext cx="559271" cy="213236"/>
              </a:xfrm>
              <a:prstGeom prst="rect">
                <a:avLst/>
              </a:prstGeom>
              <a:noFill/>
              <a:ln>
                <a:noFill/>
              </a:ln>
            </p:spPr>
            <p:txBody>
              <a:bodyPr rot="0" vert="horz" wrap="square" lIns="0" tIns="0" rIns="0" bIns="0" anchor="t" anchorCtr="0" upright="1">
                <a:noAutofit/>
              </a:bodyPr>
              <a:lstStyle/>
              <a:p>
                <a:pPr algn="ctr">
                  <a:spcAft>
                    <a:spcPts val="0"/>
                  </a:spcAft>
                </a:pPr>
                <a:r>
                  <a:rPr lang="es-AR" sz="1000" b="1" dirty="0">
                    <a:solidFill>
                      <a:schemeClr val="bg1"/>
                    </a:solidFill>
                    <a:sym typeface="Symbol"/>
                  </a:rPr>
                  <a:t>D</a:t>
                </a:r>
                <a:endParaRPr lang="es-AR" sz="1000" dirty="0">
                  <a:solidFill>
                    <a:schemeClr val="bg1"/>
                  </a:solidFill>
                  <a:effectLst/>
                  <a:latin typeface="Times New Roman"/>
                  <a:ea typeface="Times New Roman"/>
                </a:endParaRPr>
              </a:p>
            </p:txBody>
          </p:sp>
        </p:grpSp>
        <mc:AlternateContent xmlns:mc="http://schemas.openxmlformats.org/markup-compatibility/2006" xmlns:a14="http://schemas.microsoft.com/office/drawing/2010/main">
          <mc:Choice Requires="a14">
            <p:sp>
              <p:nvSpPr>
                <p:cNvPr id="32" name="Rectángulo 31">
                  <a:extLst>
                    <a:ext uri="{FF2B5EF4-FFF2-40B4-BE49-F238E27FC236}">
                      <a16:creationId xmlns:a16="http://schemas.microsoft.com/office/drawing/2014/main" id="{78A71AEB-E567-46DF-8DFF-6527E3C67A3A}"/>
                    </a:ext>
                  </a:extLst>
                </p:cNvPr>
                <p:cNvSpPr/>
                <p:nvPr/>
              </p:nvSpPr>
              <p:spPr>
                <a:xfrm>
                  <a:off x="793630" y="3139668"/>
                  <a:ext cx="14932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_tradnl" i="1" smtClean="0">
                                <a:solidFill>
                                  <a:schemeClr val="bg1"/>
                                </a:solidFill>
                                <a:latin typeface="Cambria Math" panose="02040503050406030204" pitchFamily="18" charset="0"/>
                                <a:cs typeface="Arial" panose="020B0604020202020204" pitchFamily="34" charset="0"/>
                              </a:rPr>
                            </m:ctrlPr>
                          </m:sSubPr>
                          <m:e>
                            <m:r>
                              <m:rPr>
                                <m:sty m:val="p"/>
                              </m:rPr>
                              <a:rPr lang="es-ES" b="0" i="0" smtClean="0">
                                <a:solidFill>
                                  <a:schemeClr val="bg1"/>
                                </a:solidFill>
                                <a:latin typeface="Cambria Math" panose="02040503050406030204" pitchFamily="18" charset="0"/>
                                <a:cs typeface="Arial" panose="020B0604020202020204" pitchFamily="34" charset="0"/>
                              </a:rPr>
                              <m:t>Y</m:t>
                            </m:r>
                          </m:e>
                          <m:sub>
                            <m:r>
                              <m:rPr>
                                <m:sty m:val="p"/>
                              </m:rPr>
                              <a:rPr lang="es-ES" b="0" i="0" smtClean="0">
                                <a:solidFill>
                                  <a:schemeClr val="bg1"/>
                                </a:solidFill>
                                <a:latin typeface="Cambria Math" panose="02040503050406030204" pitchFamily="18" charset="0"/>
                                <a:cs typeface="Arial" panose="020B0604020202020204" pitchFamily="34" charset="0"/>
                              </a:rPr>
                              <m:t>Aire</m:t>
                            </m:r>
                          </m:sub>
                        </m:sSub>
                        <m:r>
                          <a:rPr lang="es-ES" b="0" i="0" smtClean="0">
                            <a:solidFill>
                              <a:schemeClr val="bg1"/>
                            </a:solidFill>
                            <a:latin typeface="Cambria Math" panose="02040503050406030204" pitchFamily="18" charset="0"/>
                            <a:cs typeface="Arial" panose="020B0604020202020204" pitchFamily="34" charset="0"/>
                          </a:rPr>
                          <m:t>=1,2</m:t>
                        </m:r>
                        <m:r>
                          <m:rPr>
                            <m:sty m:val="p"/>
                          </m:rPr>
                          <a:rPr lang="es-ES" b="0" i="0" smtClean="0">
                            <a:solidFill>
                              <a:schemeClr val="bg1"/>
                            </a:solidFill>
                            <a:latin typeface="Cambria Math" panose="02040503050406030204" pitchFamily="18" charset="0"/>
                            <a:cs typeface="Arial" panose="020B0604020202020204" pitchFamily="34" charset="0"/>
                          </a:rPr>
                          <m:t>m</m:t>
                        </m:r>
                      </m:oMath>
                    </m:oMathPara>
                  </a14:m>
                  <a:endParaRPr lang="es-ES" dirty="0"/>
                </a:p>
              </p:txBody>
            </p:sp>
          </mc:Choice>
          <mc:Fallback xmlns="">
            <p:sp>
              <p:nvSpPr>
                <p:cNvPr id="32" name="Rectángulo 31">
                  <a:extLst>
                    <a:ext uri="{FF2B5EF4-FFF2-40B4-BE49-F238E27FC236}">
                      <a16:creationId xmlns:a16="http://schemas.microsoft.com/office/drawing/2014/main" id="{78A71AEB-E567-46DF-8DFF-6527E3C67A3A}"/>
                    </a:ext>
                  </a:extLst>
                </p:cNvPr>
                <p:cNvSpPr>
                  <a:spLocks noRot="1" noChangeAspect="1" noMove="1" noResize="1" noEditPoints="1" noAdjustHandles="1" noChangeArrowheads="1" noChangeShapeType="1" noTextEdit="1"/>
                </p:cNvSpPr>
                <p:nvPr/>
              </p:nvSpPr>
              <p:spPr>
                <a:xfrm>
                  <a:off x="793630" y="3139668"/>
                  <a:ext cx="1493229" cy="369332"/>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3" name="Rectángulo 32">
                  <a:extLst>
                    <a:ext uri="{FF2B5EF4-FFF2-40B4-BE49-F238E27FC236}">
                      <a16:creationId xmlns:a16="http://schemas.microsoft.com/office/drawing/2014/main" id="{3D751055-81DF-4A58-ACC3-5EAF4148F876}"/>
                    </a:ext>
                  </a:extLst>
                </p:cNvPr>
                <p:cNvSpPr/>
                <p:nvPr/>
              </p:nvSpPr>
              <p:spPr>
                <a:xfrm>
                  <a:off x="793630" y="3912482"/>
                  <a:ext cx="1336263"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_tradnl" i="1">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Y</m:t>
                            </m:r>
                          </m:e>
                          <m:sub>
                            <m:r>
                              <m:rPr>
                                <m:sty m:val="p"/>
                              </m:rPr>
                              <a:rPr lang="es-ES">
                                <a:solidFill>
                                  <a:schemeClr val="bg1"/>
                                </a:solidFill>
                                <a:latin typeface="Cambria Math" panose="02040503050406030204" pitchFamily="18" charset="0"/>
                                <a:cs typeface="Arial" panose="020B0604020202020204" pitchFamily="34" charset="0"/>
                              </a:rPr>
                              <m:t>Agua</m:t>
                            </m:r>
                          </m:sub>
                        </m:sSub>
                        <m:r>
                          <a:rPr lang="es-ES">
                            <a:solidFill>
                              <a:schemeClr val="bg1"/>
                            </a:solidFill>
                            <a:latin typeface="Cambria Math" panose="02040503050406030204" pitchFamily="18" charset="0"/>
                            <a:cs typeface="Arial" panose="020B0604020202020204" pitchFamily="34" charset="0"/>
                          </a:rPr>
                          <m:t>=?</m:t>
                        </m:r>
                        <m:r>
                          <m:rPr>
                            <m:sty m:val="p"/>
                          </m:rPr>
                          <a:rPr lang="es-ES">
                            <a:solidFill>
                              <a:schemeClr val="bg1"/>
                            </a:solidFill>
                            <a:latin typeface="Cambria Math" panose="02040503050406030204" pitchFamily="18" charset="0"/>
                            <a:cs typeface="Arial" panose="020B0604020202020204" pitchFamily="34" charset="0"/>
                          </a:rPr>
                          <m:t>m</m:t>
                        </m:r>
                      </m:oMath>
                    </m:oMathPara>
                  </a14:m>
                  <a:endParaRPr lang="es-ES" dirty="0"/>
                </a:p>
              </p:txBody>
            </p:sp>
          </mc:Choice>
          <mc:Fallback xmlns="">
            <p:sp>
              <p:nvSpPr>
                <p:cNvPr id="33" name="Rectángulo 32">
                  <a:extLst>
                    <a:ext uri="{FF2B5EF4-FFF2-40B4-BE49-F238E27FC236}">
                      <a16:creationId xmlns:a16="http://schemas.microsoft.com/office/drawing/2014/main" id="{3D751055-81DF-4A58-ACC3-5EAF4148F876}"/>
                    </a:ext>
                  </a:extLst>
                </p:cNvPr>
                <p:cNvSpPr>
                  <a:spLocks noRot="1" noChangeAspect="1" noMove="1" noResize="1" noEditPoints="1" noAdjustHandles="1" noChangeArrowheads="1" noChangeShapeType="1" noTextEdit="1"/>
                </p:cNvSpPr>
                <p:nvPr/>
              </p:nvSpPr>
              <p:spPr>
                <a:xfrm>
                  <a:off x="793630" y="3912482"/>
                  <a:ext cx="1336263" cy="395493"/>
                </a:xfrm>
                <a:prstGeom prst="rect">
                  <a:avLst/>
                </a:prstGeom>
                <a:blipFill>
                  <a:blip r:embed="rId8"/>
                  <a:stretch>
                    <a:fillRect b="-769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4" name="Rectángulo 33">
                  <a:extLst>
                    <a:ext uri="{FF2B5EF4-FFF2-40B4-BE49-F238E27FC236}">
                      <a16:creationId xmlns:a16="http://schemas.microsoft.com/office/drawing/2014/main" id="{89022F33-0763-4511-9BFD-1B990076DDDE}"/>
                    </a:ext>
                  </a:extLst>
                </p:cNvPr>
                <p:cNvSpPr/>
                <p:nvPr/>
              </p:nvSpPr>
              <p:spPr>
                <a:xfrm>
                  <a:off x="793630" y="4276375"/>
                  <a:ext cx="1442383"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_tradnl" i="1" smtClean="0">
                                <a:solidFill>
                                  <a:schemeClr val="bg1"/>
                                </a:solidFill>
                                <a:latin typeface="Cambria Math" panose="02040503050406030204" pitchFamily="18" charset="0"/>
                                <a:cs typeface="Arial" panose="020B0604020202020204" pitchFamily="34" charset="0"/>
                              </a:rPr>
                            </m:ctrlPr>
                          </m:sSubPr>
                          <m:e>
                            <m:r>
                              <m:rPr>
                                <m:sty m:val="p"/>
                              </m:rPr>
                              <a:rPr lang="es-ES" b="0" i="0" smtClean="0">
                                <a:solidFill>
                                  <a:schemeClr val="bg1"/>
                                </a:solidFill>
                                <a:latin typeface="Cambria Math" panose="02040503050406030204" pitchFamily="18" charset="0"/>
                                <a:cs typeface="Arial" panose="020B0604020202020204" pitchFamily="34" charset="0"/>
                              </a:rPr>
                              <m:t>t</m:t>
                            </m:r>
                          </m:e>
                          <m:sub>
                            <m:r>
                              <m:rPr>
                                <m:sty m:val="p"/>
                              </m:rPr>
                              <a:rPr lang="es-ES">
                                <a:solidFill>
                                  <a:schemeClr val="bg1"/>
                                </a:solidFill>
                                <a:latin typeface="Cambria Math" panose="02040503050406030204" pitchFamily="18" charset="0"/>
                                <a:cs typeface="Arial" panose="020B0604020202020204" pitchFamily="34" charset="0"/>
                              </a:rPr>
                              <m:t>Agua</m:t>
                            </m:r>
                          </m:sub>
                        </m:sSub>
                        <m:r>
                          <a:rPr lang="es-ES">
                            <a:solidFill>
                              <a:schemeClr val="bg1"/>
                            </a:solidFill>
                            <a:latin typeface="Cambria Math" panose="02040503050406030204" pitchFamily="18" charset="0"/>
                            <a:cs typeface="Arial" panose="020B0604020202020204" pitchFamily="34" charset="0"/>
                          </a:rPr>
                          <m:t>=?</m:t>
                        </m:r>
                        <m:r>
                          <m:rPr>
                            <m:sty m:val="p"/>
                          </m:rPr>
                          <a:rPr lang="es-ES" b="0" i="0" smtClean="0">
                            <a:solidFill>
                              <a:schemeClr val="bg1"/>
                            </a:solidFill>
                            <a:latin typeface="Cambria Math" panose="02040503050406030204" pitchFamily="18" charset="0"/>
                            <a:cs typeface="Arial" panose="020B0604020202020204" pitchFamily="34" charset="0"/>
                          </a:rPr>
                          <m:t>seg</m:t>
                        </m:r>
                      </m:oMath>
                    </m:oMathPara>
                  </a14:m>
                  <a:endParaRPr lang="es-ES" dirty="0"/>
                </a:p>
              </p:txBody>
            </p:sp>
          </mc:Choice>
          <mc:Fallback xmlns="">
            <p:sp>
              <p:nvSpPr>
                <p:cNvPr id="34" name="Rectángulo 33">
                  <a:extLst>
                    <a:ext uri="{FF2B5EF4-FFF2-40B4-BE49-F238E27FC236}">
                      <a16:creationId xmlns:a16="http://schemas.microsoft.com/office/drawing/2014/main" id="{89022F33-0763-4511-9BFD-1B990076DDDE}"/>
                    </a:ext>
                  </a:extLst>
                </p:cNvPr>
                <p:cNvSpPr>
                  <a:spLocks noRot="1" noChangeAspect="1" noMove="1" noResize="1" noEditPoints="1" noAdjustHandles="1" noChangeArrowheads="1" noChangeShapeType="1" noTextEdit="1"/>
                </p:cNvSpPr>
                <p:nvPr/>
              </p:nvSpPr>
              <p:spPr>
                <a:xfrm>
                  <a:off x="793630" y="4276375"/>
                  <a:ext cx="1442383" cy="395493"/>
                </a:xfrm>
                <a:prstGeom prst="rect">
                  <a:avLst/>
                </a:prstGeom>
                <a:blipFill>
                  <a:blip r:embed="rId9"/>
                  <a:stretch>
                    <a:fillRect b="-937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5" name="Rectángulo 34">
                  <a:extLst>
                    <a:ext uri="{FF2B5EF4-FFF2-40B4-BE49-F238E27FC236}">
                      <a16:creationId xmlns:a16="http://schemas.microsoft.com/office/drawing/2014/main" id="{4DD08411-CE1B-4E5D-8607-A11E7CD1D34D}"/>
                    </a:ext>
                  </a:extLst>
                </p:cNvPr>
                <p:cNvSpPr/>
                <p:nvPr/>
              </p:nvSpPr>
              <p:spPr>
                <a:xfrm>
                  <a:off x="793630" y="3479253"/>
                  <a:ext cx="13782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_tradnl" i="1" smtClean="0">
                                <a:solidFill>
                                  <a:schemeClr val="bg1"/>
                                </a:solidFill>
                                <a:latin typeface="Cambria Math" panose="02040503050406030204" pitchFamily="18" charset="0"/>
                                <a:cs typeface="Arial" panose="020B0604020202020204" pitchFamily="34" charset="0"/>
                              </a:rPr>
                            </m:ctrlPr>
                          </m:sSubPr>
                          <m:e>
                            <m:r>
                              <m:rPr>
                                <m:sty m:val="p"/>
                              </m:rPr>
                              <a:rPr lang="es-ES" b="0" i="0" smtClean="0">
                                <a:solidFill>
                                  <a:schemeClr val="bg1"/>
                                </a:solidFill>
                                <a:latin typeface="Cambria Math" panose="02040503050406030204" pitchFamily="18" charset="0"/>
                                <a:cs typeface="Arial" panose="020B0604020202020204" pitchFamily="34" charset="0"/>
                              </a:rPr>
                              <m:t>t</m:t>
                            </m:r>
                          </m:e>
                          <m:sub>
                            <m:r>
                              <m:rPr>
                                <m:sty m:val="p"/>
                              </m:rPr>
                              <a:rPr lang="es-ES" b="0" i="0" smtClean="0">
                                <a:solidFill>
                                  <a:schemeClr val="bg1"/>
                                </a:solidFill>
                                <a:latin typeface="Cambria Math" panose="02040503050406030204" pitchFamily="18" charset="0"/>
                                <a:cs typeface="Arial" panose="020B0604020202020204" pitchFamily="34" charset="0"/>
                              </a:rPr>
                              <m:t>Aire</m:t>
                            </m:r>
                          </m:sub>
                        </m:sSub>
                        <m:r>
                          <a:rPr lang="es-ES" b="0" i="0" smtClean="0">
                            <a:solidFill>
                              <a:schemeClr val="bg1"/>
                            </a:solidFill>
                            <a:latin typeface="Cambria Math" panose="02040503050406030204" pitchFamily="18" charset="0"/>
                            <a:cs typeface="Arial" panose="020B0604020202020204" pitchFamily="34" charset="0"/>
                          </a:rPr>
                          <m:t>=?</m:t>
                        </m:r>
                        <m:r>
                          <m:rPr>
                            <m:sty m:val="p"/>
                          </m:rPr>
                          <a:rPr lang="es-ES" b="0" i="0" smtClean="0">
                            <a:solidFill>
                              <a:schemeClr val="bg1"/>
                            </a:solidFill>
                            <a:latin typeface="Cambria Math" panose="02040503050406030204" pitchFamily="18" charset="0"/>
                            <a:cs typeface="Arial" panose="020B0604020202020204" pitchFamily="34" charset="0"/>
                          </a:rPr>
                          <m:t>seg</m:t>
                        </m:r>
                      </m:oMath>
                    </m:oMathPara>
                  </a14:m>
                  <a:endParaRPr lang="es-ES" dirty="0"/>
                </a:p>
              </p:txBody>
            </p:sp>
          </mc:Choice>
          <mc:Fallback xmlns="">
            <p:sp>
              <p:nvSpPr>
                <p:cNvPr id="35" name="Rectángulo 34">
                  <a:extLst>
                    <a:ext uri="{FF2B5EF4-FFF2-40B4-BE49-F238E27FC236}">
                      <a16:creationId xmlns:a16="http://schemas.microsoft.com/office/drawing/2014/main" id="{4DD08411-CE1B-4E5D-8607-A11E7CD1D34D}"/>
                    </a:ext>
                  </a:extLst>
                </p:cNvPr>
                <p:cNvSpPr>
                  <a:spLocks noRot="1" noChangeAspect="1" noMove="1" noResize="1" noEditPoints="1" noAdjustHandles="1" noChangeArrowheads="1" noChangeShapeType="1" noTextEdit="1"/>
                </p:cNvSpPr>
                <p:nvPr/>
              </p:nvSpPr>
              <p:spPr>
                <a:xfrm>
                  <a:off x="793630" y="3479253"/>
                  <a:ext cx="1378262" cy="369332"/>
                </a:xfrm>
                <a:prstGeom prst="rect">
                  <a:avLst/>
                </a:prstGeom>
                <a:blipFill>
                  <a:blip r:embed="rId10"/>
                  <a:stretch>
                    <a:fillRect b="-6667"/>
                  </a:stretch>
                </a:blipFill>
              </p:spPr>
              <p:txBody>
                <a:bodyPr/>
                <a:lstStyle/>
                <a:p>
                  <a:r>
                    <a:rPr lang="es-ES">
                      <a:noFill/>
                    </a:rPr>
                    <a:t> </a:t>
                  </a:r>
                </a:p>
              </p:txBody>
            </p:sp>
          </mc:Fallback>
        </mc:AlternateContent>
      </p:grpSp>
    </p:spTree>
    <p:extLst>
      <p:ext uri="{BB962C8B-B14F-4D97-AF65-F5344CB8AC3E}">
        <p14:creationId xmlns:p14="http://schemas.microsoft.com/office/powerpoint/2010/main" val="362202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ondas transversales">
            <a:extLst>
              <a:ext uri="{FF2B5EF4-FFF2-40B4-BE49-F238E27FC236}">
                <a16:creationId xmlns:a16="http://schemas.microsoft.com/office/drawing/2014/main" id="{15DE6928-4442-4C8F-BD49-A99728FAAC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780"/>
          <a:stretch/>
        </p:blipFill>
        <p:spPr bwMode="auto">
          <a:xfrm>
            <a:off x="2659062" y="4391023"/>
            <a:ext cx="4114800" cy="89867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Resultado de imagen de ondas transversales">
            <a:extLst>
              <a:ext uri="{FF2B5EF4-FFF2-40B4-BE49-F238E27FC236}">
                <a16:creationId xmlns:a16="http://schemas.microsoft.com/office/drawing/2014/main" id="{BA5FB26A-61AA-4C56-A7A7-8B6EBF58A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4311"/>
          <a:stretch/>
        </p:blipFill>
        <p:spPr bwMode="auto">
          <a:xfrm>
            <a:off x="2659062" y="2875641"/>
            <a:ext cx="4114800" cy="11067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s-AR" dirty="0"/>
              <a:t>UNIDAD 9 – ONDAS MECÁNICAS</a:t>
            </a:r>
            <a:br>
              <a:rPr lang="es-AR" dirty="0"/>
            </a:br>
            <a:r>
              <a:rPr lang="es-AR" dirty="0"/>
              <a:t>Onda Mecánica</a:t>
            </a:r>
            <a:endParaRPr lang="es-ES" dirty="0"/>
          </a:p>
        </p:txBody>
      </p:sp>
      <p:sp>
        <p:nvSpPr>
          <p:cNvPr id="3" name="Content Placeholder 2"/>
          <p:cNvSpPr>
            <a:spLocks noGrp="1"/>
          </p:cNvSpPr>
          <p:nvPr>
            <p:ph idx="1"/>
          </p:nvPr>
        </p:nvSpPr>
        <p:spPr>
          <a:xfrm>
            <a:off x="228600" y="1600200"/>
            <a:ext cx="8763000" cy="4876800"/>
          </a:xfrm>
        </p:spPr>
        <p:txBody>
          <a:bodyPr>
            <a:normAutofit/>
          </a:bodyPr>
          <a:lstStyle/>
          <a:p>
            <a:pPr algn="just"/>
            <a:r>
              <a:rPr lang="es-ES" sz="2000" dirty="0"/>
              <a:t>Las Ondas Mecánicas se pueden clasificar </a:t>
            </a:r>
            <a:r>
              <a:rPr lang="es-ES" sz="2000" dirty="0" err="1"/>
              <a:t>compararando</a:t>
            </a:r>
            <a:r>
              <a:rPr lang="es-ES" sz="2000" dirty="0"/>
              <a:t> la dirección en que se mueven las partículas del medio con la de la propagación de la onda. Con este criterio podemos decir que se clasifican en:</a:t>
            </a:r>
          </a:p>
          <a:p>
            <a:pPr lvl="1" algn="just"/>
            <a:r>
              <a:rPr lang="es-ES" sz="1600" dirty="0"/>
              <a:t>Onda Transversal: las partículas que conforman el medio se mueven perpendicularmente a la dirección de propagación.</a:t>
            </a:r>
          </a:p>
          <a:p>
            <a:pPr lvl="1" algn="just"/>
            <a:endParaRPr lang="es-ES" sz="1600" dirty="0"/>
          </a:p>
          <a:p>
            <a:pPr lvl="1" algn="just"/>
            <a:endParaRPr lang="es-ES" sz="1600" dirty="0"/>
          </a:p>
          <a:p>
            <a:pPr lvl="1" algn="just"/>
            <a:endParaRPr lang="es-ES" sz="1600" dirty="0"/>
          </a:p>
          <a:p>
            <a:pPr lvl="1" algn="just"/>
            <a:r>
              <a:rPr lang="es-ES" sz="1600" dirty="0"/>
              <a:t>Onda Longitudinal: las partículas que conforman el medio se mueven en la misma dirección que la propagación.</a:t>
            </a:r>
          </a:p>
          <a:p>
            <a:pPr lvl="1" algn="just"/>
            <a:endParaRPr lang="es-ES" sz="1600" dirty="0"/>
          </a:p>
          <a:p>
            <a:pPr lvl="1" algn="just"/>
            <a:endParaRPr lang="es-ES" sz="1600" dirty="0"/>
          </a:p>
          <a:p>
            <a:pPr lvl="1" algn="just"/>
            <a:endParaRPr lang="es-ES" sz="1600" dirty="0"/>
          </a:p>
          <a:p>
            <a:pPr lvl="1" algn="just"/>
            <a:r>
              <a:rPr lang="es-ES" sz="1600" dirty="0"/>
              <a:t>Mixtas: Onda Transversal y Longitudinal (Superficie del Líquido)</a:t>
            </a:r>
          </a:p>
          <a:p>
            <a:pPr lvl="1" algn="just"/>
            <a:endParaRPr lang="es-ES" sz="1600" dirty="0"/>
          </a:p>
          <a:p>
            <a:pPr algn="just"/>
            <a:endParaRPr lang="es-ES" sz="2000"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5698361"/>
            <a:ext cx="6080125" cy="114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350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UNIDAD 9 – ONDAS MECÁNICAS</a:t>
            </a:r>
            <a:endParaRPr lang="es-MX" dirty="0"/>
          </a:p>
        </p:txBody>
      </p:sp>
      <p:sp>
        <p:nvSpPr>
          <p:cNvPr id="3" name="Rectángulo 2"/>
          <p:cNvSpPr/>
          <p:nvPr/>
        </p:nvSpPr>
        <p:spPr>
          <a:xfrm>
            <a:off x="15240" y="1048158"/>
            <a:ext cx="5966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Calibri"/>
              </a:rPr>
              <a:t>9</a:t>
            </a:r>
            <a:r>
              <a:rPr kumimoji="0" lang="es-ES" sz="1800" b="1" i="0" u="none" strike="noStrike" kern="1200" cap="none" spc="0" normalizeH="0" baseline="0" noProof="0" dirty="0">
                <a:ln>
                  <a:noFill/>
                </a:ln>
                <a:solidFill>
                  <a:prstClr val="black"/>
                </a:solidFill>
                <a:effectLst/>
                <a:uLnTx/>
                <a:uFillTx/>
                <a:latin typeface="Calibri"/>
                <a:ea typeface="+mn-ea"/>
                <a:cs typeface="+mn-cs"/>
              </a:rPr>
              <a:t>.24</a:t>
            </a: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FB498212-A886-4F1F-B46D-2FF7566E3E1D}"/>
                  </a:ext>
                </a:extLst>
              </p:cNvPr>
              <p:cNvSpPr/>
              <p:nvPr/>
            </p:nvSpPr>
            <p:spPr>
              <a:xfrm>
                <a:off x="203200" y="1447800"/>
                <a:ext cx="6934200" cy="526811"/>
              </a:xfrm>
              <a:prstGeom prst="rect">
                <a:avLst/>
              </a:prstGeom>
            </p:spPr>
            <p:txBody>
              <a:bodyPr wrap="square">
                <a:spAutoFit/>
              </a:bodyPr>
              <a:lstStyle/>
              <a:p>
                <a:pPr>
                  <a:spcBef>
                    <a:spcPts val="600"/>
                  </a:spcBef>
                </a:pP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El sonido se propaga en un </a:t>
                </a:r>
                <a:r>
                  <a:rPr lang="es-AR" dirty="0" err="1">
                    <a:solidFill>
                      <a:schemeClr val="bg1"/>
                    </a:solidFill>
                    <a:latin typeface="Cambria Math" panose="02040503050406030204" pitchFamily="18" charset="0"/>
                    <a:ea typeface="Times New Roman" panose="02020603050405020304" pitchFamily="18" charset="0"/>
                    <a:cs typeface="Arial" panose="020B0604020202020204" pitchFamily="34" charset="0"/>
                  </a:rPr>
                  <a:t>Mov</a:t>
                </a: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 Rectilíneo Uniforme  </a:t>
                </a:r>
                <a14:m>
                  <m:oMath xmlns:m="http://schemas.openxmlformats.org/officeDocument/2006/math">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𝑥</m:t>
                            </m:r>
                          </m:sub>
                        </m:sSub>
                      </m:num>
                      <m:den>
                        <m:sSub>
                          <m:sSub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𝑡</m:t>
                            </m:r>
                          </m:sub>
                        </m:sSub>
                      </m:den>
                    </m:f>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oMath>
                </a14:m>
                <a:endParaRPr lang="es-ES" sz="3200" dirty="0">
                  <a:solidFill>
                    <a:schemeClr val="bg1"/>
                  </a:solidFill>
                  <a:effectLst/>
                  <a:latin typeface="Times New Roman" panose="02020603050405020304" pitchFamily="18" charset="0"/>
                  <a:ea typeface="Times New Roman" panose="02020603050405020304" pitchFamily="18" charset="0"/>
                </a:endParaRPr>
              </a:p>
            </p:txBody>
          </p:sp>
        </mc:Choice>
        <mc:Fallback xmlns="">
          <p:sp>
            <p:nvSpPr>
              <p:cNvPr id="4" name="Rectángulo 3">
                <a:extLst>
                  <a:ext uri="{FF2B5EF4-FFF2-40B4-BE49-F238E27FC236}">
                    <a16:creationId xmlns:a16="http://schemas.microsoft.com/office/drawing/2014/main" id="{FB498212-A886-4F1F-B46D-2FF7566E3E1D}"/>
                  </a:ext>
                </a:extLst>
              </p:cNvPr>
              <p:cNvSpPr>
                <a:spLocks noRot="1" noChangeAspect="1" noMove="1" noResize="1" noEditPoints="1" noAdjustHandles="1" noChangeArrowheads="1" noChangeShapeType="1" noTextEdit="1"/>
              </p:cNvSpPr>
              <p:nvPr/>
            </p:nvSpPr>
            <p:spPr>
              <a:xfrm>
                <a:off x="203200" y="1447800"/>
                <a:ext cx="6934200" cy="526811"/>
              </a:xfrm>
              <a:prstGeom prst="rect">
                <a:avLst/>
              </a:prstGeom>
              <a:blipFill>
                <a:blip r:embed="rId2"/>
                <a:stretch>
                  <a:fillRect l="-70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ED7FFDA1-62E2-49E6-83DC-3837FE6FCA44}"/>
                  </a:ext>
                </a:extLst>
              </p:cNvPr>
              <p:cNvSpPr/>
              <p:nvPr/>
            </p:nvSpPr>
            <p:spPr>
              <a:xfrm>
                <a:off x="215900" y="2343943"/>
                <a:ext cx="8775700" cy="659604"/>
              </a:xfrm>
              <a:prstGeom prst="rect">
                <a:avLst/>
              </a:prstGeom>
            </p:spPr>
            <p:txBody>
              <a:bodyPr wrap="square">
                <a:spAutoFit/>
              </a:bodyPr>
              <a:lstStyle/>
              <a:p>
                <a:pPr>
                  <a:spcBef>
                    <a:spcPts val="600"/>
                  </a:spcBef>
                </a:pPr>
                <a14:m>
                  <m:oMathPara xmlns:m="http://schemas.openxmlformats.org/officeDocument/2006/math">
                    <m:oMathParaPr>
                      <m:jc m:val="left"/>
                    </m:oMathParaPr>
                    <m:oMath xmlns:m="http://schemas.openxmlformats.org/officeDocument/2006/math">
                      <m:sSub>
                        <m:sSubPr>
                          <m:ctrlPr>
                            <a:rPr lang="es-ES_tradnl" i="1" smtClean="0">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t</m:t>
                          </m:r>
                        </m:e>
                        <m:sub>
                          <m:r>
                            <m:rPr>
                              <m:sty m:val="p"/>
                            </m:rPr>
                            <a:rPr lang="es-ES" b="0" i="0" smtClean="0">
                              <a:solidFill>
                                <a:schemeClr val="bg1"/>
                              </a:solidFill>
                              <a:latin typeface="Cambria Math" panose="02040503050406030204" pitchFamily="18" charset="0"/>
                              <a:cs typeface="Arial" panose="020B0604020202020204" pitchFamily="34" charset="0"/>
                            </a:rPr>
                            <m:t>Total</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𝑥</m:t>
                              </m:r>
                            </m:sub>
                          </m:sSub>
                        </m:num>
                        <m:den>
                          <m:sSub>
                            <m:sSub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𝐴𝑖𝑟𝑒</m:t>
                              </m:r>
                            </m:sub>
                          </m:sSub>
                        </m:den>
                      </m:f>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22,03</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num>
                        <m:den>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344</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s</m:t>
                          </m:r>
                        </m:den>
                      </m:f>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=0,064</m:t>
                      </m:r>
                    </m:oMath>
                  </m:oMathPara>
                </a14:m>
                <a:endParaRPr lang="es-ES" sz="3200" dirty="0">
                  <a:solidFill>
                    <a:schemeClr val="bg1"/>
                  </a:solidFill>
                  <a:effectLst/>
                  <a:latin typeface="Times New Roman" panose="02020603050405020304" pitchFamily="18" charset="0"/>
                  <a:ea typeface="Times New Roman" panose="02020603050405020304" pitchFamily="18" charset="0"/>
                </a:endParaRPr>
              </a:p>
            </p:txBody>
          </p:sp>
        </mc:Choice>
        <mc:Fallback xmlns="">
          <p:sp>
            <p:nvSpPr>
              <p:cNvPr id="5" name="Rectángulo 4">
                <a:extLst>
                  <a:ext uri="{FF2B5EF4-FFF2-40B4-BE49-F238E27FC236}">
                    <a16:creationId xmlns:a16="http://schemas.microsoft.com/office/drawing/2014/main" id="{ED7FFDA1-62E2-49E6-83DC-3837FE6FCA44}"/>
                  </a:ext>
                </a:extLst>
              </p:cNvPr>
              <p:cNvSpPr>
                <a:spLocks noRot="1" noChangeAspect="1" noMove="1" noResize="1" noEditPoints="1" noAdjustHandles="1" noChangeArrowheads="1" noChangeShapeType="1" noTextEdit="1"/>
              </p:cNvSpPr>
              <p:nvPr/>
            </p:nvSpPr>
            <p:spPr>
              <a:xfrm>
                <a:off x="215900" y="2343943"/>
                <a:ext cx="8775700" cy="659604"/>
              </a:xfrm>
              <a:prstGeom prst="rect">
                <a:avLst/>
              </a:prstGeom>
              <a:blipFill>
                <a:blip r:embed="rId3"/>
                <a:stretch>
                  <a:fillRect/>
                </a:stretch>
              </a:blipFill>
            </p:spPr>
            <p:txBody>
              <a:bodyPr/>
              <a:lstStyle/>
              <a:p>
                <a:r>
                  <a:rPr lang="es-ES">
                    <a:noFill/>
                  </a:rPr>
                  <a:t> </a:t>
                </a:r>
              </a:p>
            </p:txBody>
          </p:sp>
        </mc:Fallback>
      </mc:AlternateContent>
      <p:sp>
        <p:nvSpPr>
          <p:cNvPr id="6" name="Rectángulo 5">
            <a:extLst>
              <a:ext uri="{FF2B5EF4-FFF2-40B4-BE49-F238E27FC236}">
                <a16:creationId xmlns:a16="http://schemas.microsoft.com/office/drawing/2014/main" id="{74A67FB4-4E74-4FE5-9E55-A5F962386F3F}"/>
              </a:ext>
            </a:extLst>
          </p:cNvPr>
          <p:cNvSpPr/>
          <p:nvPr/>
        </p:nvSpPr>
        <p:spPr>
          <a:xfrm>
            <a:off x="215900" y="3131133"/>
            <a:ext cx="8636000" cy="646331"/>
          </a:xfrm>
          <a:prstGeom prst="rect">
            <a:avLst/>
          </a:prstGeom>
        </p:spPr>
        <p:txBody>
          <a:bodyPr wrap="square">
            <a:spAutoFit/>
          </a:bodyPr>
          <a:lstStyle/>
          <a:p>
            <a:pPr>
              <a:spcBef>
                <a:spcPts val="600"/>
              </a:spcBef>
            </a:pP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De acuerdo al enunciado este tiempo también será el tiempo en que el buzo tarda en oír el sonido. Por lo tanto tendremos:</a:t>
            </a:r>
            <a:endParaRPr lang="es-ES" sz="3200" dirty="0">
              <a:solidFill>
                <a:schemeClr val="bg1"/>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FD955F83-61BE-4AFE-BA96-6252965E05AB}"/>
                  </a:ext>
                </a:extLst>
              </p:cNvPr>
              <p:cNvSpPr/>
              <p:nvPr/>
            </p:nvSpPr>
            <p:spPr>
              <a:xfrm>
                <a:off x="203200" y="4695517"/>
                <a:ext cx="8788400" cy="71468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s-ES_tradnl" i="1">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Y</m:t>
                          </m:r>
                        </m:e>
                        <m:sub>
                          <m:r>
                            <m:rPr>
                              <m:sty m:val="p"/>
                            </m:rPr>
                            <a:rPr lang="es-ES">
                              <a:solidFill>
                                <a:schemeClr val="bg1"/>
                              </a:solidFill>
                              <a:latin typeface="Cambria Math" panose="02040503050406030204" pitchFamily="18" charset="0"/>
                              <a:cs typeface="Arial" panose="020B0604020202020204" pitchFamily="34" charset="0"/>
                            </a:rPr>
                            <m:t>Agua</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ES_tradnl">
                          <a:solidFill>
                            <a:schemeClr val="bg1"/>
                          </a:solidFill>
                          <a:latin typeface="Cambria Math" panose="02040503050406030204" pitchFamily="18" charset="0"/>
                          <a:ea typeface="Times New Roman" panose="02020603050405020304" pitchFamily="18" charset="0"/>
                          <a:cs typeface="Arial" panose="020B0604020202020204" pitchFamily="34" charset="0"/>
                        </a:rPr>
                        <m:t>1482</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d>
                        <m:d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dPr>
                        <m:e>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0,064</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s</m:t>
                          </m:r>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1,2 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num>
                            <m:den>
                              <m:r>
                                <a:rPr lang="es-ES_tradnl">
                                  <a:solidFill>
                                    <a:schemeClr val="bg1"/>
                                  </a:solidFill>
                                  <a:latin typeface="Cambria Math" panose="02040503050406030204" pitchFamily="18" charset="0"/>
                                  <a:ea typeface="Times New Roman" panose="02020603050405020304" pitchFamily="18" charset="0"/>
                                  <a:cs typeface="Arial" panose="020B0604020202020204" pitchFamily="34" charset="0"/>
                                </a:rPr>
                                <m:t>344</m:t>
                              </m:r>
                            </m:den>
                          </m:f>
                        </m:e>
                      </m:d>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=89,7</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oMath>
                  </m:oMathPara>
                </a14:m>
                <a:endParaRPr lang="es-ES" dirty="0">
                  <a:solidFill>
                    <a:schemeClr val="bg1"/>
                  </a:solidFill>
                </a:endParaRPr>
              </a:p>
            </p:txBody>
          </p:sp>
        </mc:Choice>
        <mc:Fallback xmlns="">
          <p:sp>
            <p:nvSpPr>
              <p:cNvPr id="7" name="Rectángulo 6">
                <a:extLst>
                  <a:ext uri="{FF2B5EF4-FFF2-40B4-BE49-F238E27FC236}">
                    <a16:creationId xmlns:a16="http://schemas.microsoft.com/office/drawing/2014/main" id="{FD955F83-61BE-4AFE-BA96-6252965E05AB}"/>
                  </a:ext>
                </a:extLst>
              </p:cNvPr>
              <p:cNvSpPr>
                <a:spLocks noRot="1" noChangeAspect="1" noMove="1" noResize="1" noEditPoints="1" noAdjustHandles="1" noChangeArrowheads="1" noChangeShapeType="1" noTextEdit="1"/>
              </p:cNvSpPr>
              <p:nvPr/>
            </p:nvSpPr>
            <p:spPr>
              <a:xfrm>
                <a:off x="203200" y="4695517"/>
                <a:ext cx="8788400" cy="714683"/>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80F39379-B933-44C7-A158-E5EACBE318F6}"/>
                  </a:ext>
                </a:extLst>
              </p:cNvPr>
              <p:cNvSpPr/>
              <p:nvPr/>
            </p:nvSpPr>
            <p:spPr>
              <a:xfrm>
                <a:off x="177800" y="3879149"/>
                <a:ext cx="8953500" cy="714683"/>
              </a:xfrm>
              <a:prstGeom prst="rect">
                <a:avLst/>
              </a:prstGeom>
            </p:spPr>
            <p:txBody>
              <a:bodyPr wrap="square">
                <a:spAutoFit/>
              </a:bodyPr>
              <a:lstStyle/>
              <a:p>
                <a:pPr>
                  <a:spcBef>
                    <a:spcPts val="600"/>
                  </a:spcBef>
                </a:pPr>
                <a14:m>
                  <m:oMathPara xmlns:m="http://schemas.openxmlformats.org/officeDocument/2006/math">
                    <m:oMathParaPr>
                      <m:jc m:val="left"/>
                    </m:oMathParaPr>
                    <m:oMath xmlns:m="http://schemas.openxmlformats.org/officeDocument/2006/math">
                      <m:sSub>
                        <m:sSubPr>
                          <m:ctrlPr>
                            <a:rPr lang="es-ES_tradnl" i="1" smtClean="0">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Y</m:t>
                          </m:r>
                        </m:e>
                        <m:sub>
                          <m:r>
                            <m:rPr>
                              <m:sty m:val="p"/>
                            </m:rPr>
                            <a:rPr lang="es-ES" b="0" i="0" smtClean="0">
                              <a:solidFill>
                                <a:schemeClr val="bg1"/>
                              </a:solidFill>
                              <a:latin typeface="Cambria Math" panose="02040503050406030204" pitchFamily="18" charset="0"/>
                              <a:cs typeface="Arial" panose="020B0604020202020204" pitchFamily="34" charset="0"/>
                            </a:rPr>
                            <m:t>Agua</m:t>
                          </m:r>
                        </m:sub>
                      </m:sSub>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sSub>
                        <m:sSub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𝐴𝑔𝑢𝑎</m:t>
                          </m:r>
                        </m:sub>
                      </m:sSub>
                      <m:r>
                        <a:rPr lang="es-AR"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d>
                        <m:d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S_tradnl" i="1">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t</m:t>
                              </m:r>
                            </m:e>
                            <m:sub>
                              <m:r>
                                <m:rPr>
                                  <m:sty m:val="p"/>
                                </m:rPr>
                                <a:rPr lang="es-ES">
                                  <a:solidFill>
                                    <a:schemeClr val="bg1"/>
                                  </a:solidFill>
                                  <a:latin typeface="Cambria Math" panose="02040503050406030204" pitchFamily="18" charset="0"/>
                                  <a:cs typeface="Arial" panose="020B0604020202020204" pitchFamily="34" charset="0"/>
                                </a:rPr>
                                <m:t>Total</m:t>
                              </m:r>
                            </m:sub>
                          </m:s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sSub>
                            <m:sSubPr>
                              <m:ctrlPr>
                                <a:rPr lang="es-ES_tradnl" i="1">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t</m:t>
                              </m:r>
                            </m:e>
                            <m:sub>
                              <m:r>
                                <m:rPr>
                                  <m:sty m:val="p"/>
                                </m:rPr>
                                <a:rPr lang="es-ES">
                                  <a:solidFill>
                                    <a:schemeClr val="bg1"/>
                                  </a:solidFill>
                                  <a:latin typeface="Cambria Math" panose="02040503050406030204" pitchFamily="18" charset="0"/>
                                  <a:cs typeface="Arial" panose="020B0604020202020204" pitchFamily="34" charset="0"/>
                                </a:rPr>
                                <m:t>Aire</m:t>
                              </m:r>
                            </m:sub>
                          </m:sSub>
                        </m:e>
                      </m:d>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sSub>
                        <m:sSub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𝐴𝑔𝑢𝑎</m:t>
                          </m:r>
                        </m:sub>
                      </m:sSub>
                      <m:r>
                        <a:rPr lang="es-AR"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d>
                        <m:d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S_tradnl" i="1">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t</m:t>
                              </m:r>
                            </m:e>
                            <m:sub>
                              <m:r>
                                <m:rPr>
                                  <m:sty m:val="p"/>
                                </m:rPr>
                                <a:rPr lang="es-ES">
                                  <a:solidFill>
                                    <a:schemeClr val="bg1"/>
                                  </a:solidFill>
                                  <a:latin typeface="Cambria Math" panose="02040503050406030204" pitchFamily="18" charset="0"/>
                                  <a:cs typeface="Arial" panose="020B0604020202020204" pitchFamily="34" charset="0"/>
                                </a:rPr>
                                <m:t>Total</m:t>
                              </m:r>
                            </m:sub>
                          </m:s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s-ES_tradnl" i="1">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Y</m:t>
                                  </m:r>
                                </m:e>
                                <m:sub>
                                  <m:r>
                                    <m:rPr>
                                      <m:sty m:val="p"/>
                                    </m:rPr>
                                    <a:rPr lang="es-ES">
                                      <a:solidFill>
                                        <a:schemeClr val="bg1"/>
                                      </a:solidFill>
                                      <a:latin typeface="Cambria Math" panose="02040503050406030204" pitchFamily="18" charset="0"/>
                                      <a:cs typeface="Arial" panose="020B0604020202020204" pitchFamily="34" charset="0"/>
                                    </a:rPr>
                                    <m:t>Aire</m:t>
                                  </m:r>
                                </m:sub>
                              </m:sSub>
                            </m:num>
                            <m:den>
                              <m:sSub>
                                <m:sSub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𝐴𝑖𝑟𝑒</m:t>
                                  </m:r>
                                </m:sub>
                              </m:sSub>
                            </m:den>
                          </m:f>
                        </m:e>
                      </m:d>
                      <m: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sSub>
                        <m:sSub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V</m:t>
                          </m:r>
                        </m:e>
                        <m: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𝐴𝑔𝑢𝑎</m:t>
                          </m:r>
                        </m:sub>
                      </m:sSub>
                      <m:r>
                        <a:rPr lang="es-AR"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d>
                        <m:d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dPr>
                        <m:e>
                          <m:sSub>
                            <m:sSubPr>
                              <m:ctrlPr>
                                <a:rPr lang="es-ES_tradnl" i="1">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t</m:t>
                              </m:r>
                            </m:e>
                            <m:sub>
                              <m:r>
                                <m:rPr>
                                  <m:sty m:val="p"/>
                                </m:rPr>
                                <a:rPr lang="es-ES">
                                  <a:solidFill>
                                    <a:schemeClr val="bg1"/>
                                  </a:solidFill>
                                  <a:latin typeface="Cambria Math" panose="02040503050406030204" pitchFamily="18" charset="0"/>
                                  <a:cs typeface="Arial" panose="020B0604020202020204" pitchFamily="34" charset="0"/>
                                </a:rPr>
                                <m:t>Total</m:t>
                              </m:r>
                            </m:sub>
                          </m:sSub>
                          <m:r>
                            <a:rPr lang="es-AR" i="1">
                              <a:solidFill>
                                <a:schemeClr val="bg1"/>
                              </a:solidFill>
                              <a:latin typeface="Cambria Math" panose="02040503050406030204" pitchFamily="18" charset="0"/>
                              <a:ea typeface="Times New Roman" panose="02020603050405020304" pitchFamily="18" charset="0"/>
                              <a:cs typeface="Arial" panose="020B0604020202020204" pitchFamily="34" charset="0"/>
                            </a:rPr>
                            <m:t>−</m:t>
                          </m:r>
                          <m:f>
                            <m:fPr>
                              <m:ctrlPr>
                                <a:rPr lang="es-ES" i="1">
                                  <a:solidFill>
                                    <a:schemeClr val="bg1"/>
                                  </a:solidFill>
                                  <a:latin typeface="Cambria Math" panose="02040503050406030204" pitchFamily="18" charset="0"/>
                                  <a:ea typeface="Times New Roman" panose="02020603050405020304" pitchFamily="18" charset="0"/>
                                  <a:cs typeface="Arial" panose="020B0604020202020204" pitchFamily="34" charset="0"/>
                                </a:rPr>
                              </m:ctrlPr>
                            </m:fPr>
                            <m:num>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1,2 </m:t>
                              </m:r>
                              <m:r>
                                <m:rPr>
                                  <m:sty m:val="p"/>
                                </m:rP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m:t>
                              </m:r>
                            </m:num>
                            <m:den>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344</m:t>
                              </m:r>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𝑚</m:t>
                              </m:r>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m:t>
                              </m:r>
                              <m:r>
                                <a:rPr lang="es-ES" b="0" i="1" smtClean="0">
                                  <a:solidFill>
                                    <a:schemeClr val="bg1"/>
                                  </a:solidFill>
                                  <a:latin typeface="Cambria Math" panose="02040503050406030204" pitchFamily="18" charset="0"/>
                                  <a:ea typeface="Times New Roman" panose="02020603050405020304" pitchFamily="18" charset="0"/>
                                  <a:cs typeface="Arial" panose="020B0604020202020204" pitchFamily="34" charset="0"/>
                                </a:rPr>
                                <m:t>𝑠</m:t>
                              </m:r>
                            </m:den>
                          </m:f>
                        </m:e>
                      </m:d>
                      <m:r>
                        <a:rPr lang="es-AR">
                          <a:solidFill>
                            <a:schemeClr val="bg1"/>
                          </a:solidFill>
                          <a:latin typeface="Cambria Math" panose="02040503050406030204" pitchFamily="18" charset="0"/>
                          <a:ea typeface="Times New Roman" panose="02020603050405020304" pitchFamily="18" charset="0"/>
                          <a:cs typeface="Arial" panose="020B0604020202020204" pitchFamily="34" charset="0"/>
                        </a:rPr>
                        <m:t>=</m:t>
                      </m:r>
                    </m:oMath>
                  </m:oMathPara>
                </a14:m>
                <a:endParaRPr lang="es-ES" sz="3200" dirty="0">
                  <a:solidFill>
                    <a:schemeClr val="bg1"/>
                  </a:solidFill>
                  <a:latin typeface="Times New Roman" panose="02020603050405020304" pitchFamily="18" charset="0"/>
                  <a:ea typeface="Times New Roman" panose="02020603050405020304" pitchFamily="18" charset="0"/>
                </a:endParaRPr>
              </a:p>
            </p:txBody>
          </p:sp>
        </mc:Choice>
        <mc:Fallback xmlns="">
          <p:sp>
            <p:nvSpPr>
              <p:cNvPr id="8" name="Rectángulo 7">
                <a:extLst>
                  <a:ext uri="{FF2B5EF4-FFF2-40B4-BE49-F238E27FC236}">
                    <a16:creationId xmlns:a16="http://schemas.microsoft.com/office/drawing/2014/main" id="{80F39379-B933-44C7-A158-E5EACBE318F6}"/>
                  </a:ext>
                </a:extLst>
              </p:cNvPr>
              <p:cNvSpPr>
                <a:spLocks noRot="1" noChangeAspect="1" noMove="1" noResize="1" noEditPoints="1" noAdjustHandles="1" noChangeArrowheads="1" noChangeShapeType="1" noTextEdit="1"/>
              </p:cNvSpPr>
              <p:nvPr/>
            </p:nvSpPr>
            <p:spPr>
              <a:xfrm>
                <a:off x="177800" y="3879149"/>
                <a:ext cx="8953500" cy="714683"/>
              </a:xfrm>
              <a:prstGeom prst="rect">
                <a:avLst/>
              </a:prstGeom>
              <a:blipFill>
                <a:blip r:embed="rId5"/>
                <a:stretch>
                  <a:fillRect/>
                </a:stretch>
              </a:blipFill>
            </p:spPr>
            <p:txBody>
              <a:bodyPr/>
              <a:lstStyle/>
              <a:p>
                <a:r>
                  <a:rPr lang="es-ES">
                    <a:noFill/>
                  </a:rPr>
                  <a:t> </a:t>
                </a:r>
              </a:p>
            </p:txBody>
          </p:sp>
        </mc:Fallback>
      </mc:AlternateContent>
      <p:sp>
        <p:nvSpPr>
          <p:cNvPr id="12" name="Rectángulo 11">
            <a:extLst>
              <a:ext uri="{FF2B5EF4-FFF2-40B4-BE49-F238E27FC236}">
                <a16:creationId xmlns:a16="http://schemas.microsoft.com/office/drawing/2014/main" id="{582624F0-9D50-49F8-A990-06C6EE2ADE1D}"/>
              </a:ext>
            </a:extLst>
          </p:cNvPr>
          <p:cNvSpPr/>
          <p:nvPr/>
        </p:nvSpPr>
        <p:spPr>
          <a:xfrm>
            <a:off x="190500" y="1974611"/>
            <a:ext cx="8953500" cy="369332"/>
          </a:xfrm>
          <a:prstGeom prst="rect">
            <a:avLst/>
          </a:prstGeom>
        </p:spPr>
        <p:txBody>
          <a:bodyPr wrap="square">
            <a:spAutoFit/>
          </a:bodyPr>
          <a:lstStyle/>
          <a:p>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Por lo tanto el tiempo en que el observador localizado en la tierra escucha la sirena será: </a:t>
            </a:r>
            <a:endParaRPr lang="es-ES" dirty="0"/>
          </a:p>
        </p:txBody>
      </p:sp>
      <p:sp>
        <p:nvSpPr>
          <p:cNvPr id="13" name="Rectángulo 12">
            <a:extLst>
              <a:ext uri="{FF2B5EF4-FFF2-40B4-BE49-F238E27FC236}">
                <a16:creationId xmlns:a16="http://schemas.microsoft.com/office/drawing/2014/main" id="{9ADFEF3D-6DE5-4390-8CB9-A4AAF173E792}"/>
              </a:ext>
            </a:extLst>
          </p:cNvPr>
          <p:cNvSpPr/>
          <p:nvPr/>
        </p:nvSpPr>
        <p:spPr>
          <a:xfrm>
            <a:off x="190500" y="5435600"/>
            <a:ext cx="4315605" cy="369332"/>
          </a:xfrm>
          <a:prstGeom prst="rect">
            <a:avLst/>
          </a:prstGeom>
        </p:spPr>
        <p:txBody>
          <a:bodyPr wrap="none">
            <a:spAutoFit/>
          </a:bodyPr>
          <a:lstStyle/>
          <a:p>
            <a:r>
              <a:rPr lang="es-AR" b="1" dirty="0">
                <a:solidFill>
                  <a:schemeClr val="bg1"/>
                </a:solidFill>
                <a:latin typeface="Cambria Math" panose="02040503050406030204" pitchFamily="18" charset="0"/>
                <a:ea typeface="Times New Roman" panose="02020603050405020304" pitchFamily="18" charset="0"/>
                <a:cs typeface="Arial" panose="020B0604020202020204" pitchFamily="34" charset="0"/>
              </a:rPr>
              <a:t>Distancia del buzo respecto a la sirena será</a:t>
            </a:r>
            <a:endParaRPr lang="es-ES" dirty="0">
              <a:solidFill>
                <a:schemeClr val="bg1"/>
              </a:solidFill>
            </a:endParaRPr>
          </a:p>
        </p:txBody>
      </p:sp>
      <mc:AlternateContent xmlns:mc="http://schemas.openxmlformats.org/markup-compatibility/2006" xmlns:a14="http://schemas.microsoft.com/office/drawing/2010/main">
        <mc:Choice Requires="a14">
          <p:sp>
            <p:nvSpPr>
              <p:cNvPr id="14" name="Rectángulo 13">
                <a:extLst>
                  <a:ext uri="{FF2B5EF4-FFF2-40B4-BE49-F238E27FC236}">
                    <a16:creationId xmlns:a16="http://schemas.microsoft.com/office/drawing/2014/main" id="{FFF18E6A-614B-4EEC-B57F-C983E87986D2}"/>
                  </a:ext>
                </a:extLst>
              </p:cNvPr>
              <p:cNvSpPr/>
              <p:nvPr/>
            </p:nvSpPr>
            <p:spPr>
              <a:xfrm>
                <a:off x="243571" y="5944372"/>
                <a:ext cx="48869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_tradnl" i="1" smtClean="0">
                              <a:solidFill>
                                <a:schemeClr val="bg1"/>
                              </a:solidFill>
                              <a:latin typeface="Cambria Math" panose="02040503050406030204" pitchFamily="18" charset="0"/>
                              <a:cs typeface="Arial" panose="020B0604020202020204" pitchFamily="34" charset="0"/>
                            </a:rPr>
                          </m:ctrlPr>
                        </m:sSubPr>
                        <m:e>
                          <m:r>
                            <m:rPr>
                              <m:sty m:val="p"/>
                            </m:rPr>
                            <a:rPr lang="es-ES">
                              <a:solidFill>
                                <a:schemeClr val="bg1"/>
                              </a:solidFill>
                              <a:latin typeface="Cambria Math" panose="02040503050406030204" pitchFamily="18" charset="0"/>
                              <a:cs typeface="Arial" panose="020B0604020202020204" pitchFamily="34" charset="0"/>
                            </a:rPr>
                            <m:t>Y</m:t>
                          </m:r>
                        </m:e>
                        <m:sub>
                          <m:r>
                            <m:rPr>
                              <m:sty m:val="p"/>
                            </m:rPr>
                            <a:rPr lang="es-ES" b="0" i="0" smtClean="0">
                              <a:solidFill>
                                <a:schemeClr val="bg1"/>
                              </a:solidFill>
                              <a:latin typeface="Cambria Math" panose="02040503050406030204" pitchFamily="18" charset="0"/>
                              <a:cs typeface="Arial" panose="020B0604020202020204" pitchFamily="34" charset="0"/>
                            </a:rPr>
                            <m:t>Total</m:t>
                          </m:r>
                        </m:sub>
                      </m:sSub>
                      <m:r>
                        <a:rPr lang="es-ES" i="0">
                          <a:solidFill>
                            <a:schemeClr val="bg1"/>
                          </a:solidFill>
                          <a:latin typeface="Cambria Math" panose="02040503050406030204" pitchFamily="18" charset="0"/>
                        </a:rPr>
                        <m:t>= </m:t>
                      </m:r>
                      <m:r>
                        <m:rPr>
                          <m:sty m:val="p"/>
                        </m:rPr>
                        <a:rPr lang="es-ES" i="0">
                          <a:solidFill>
                            <a:schemeClr val="bg1"/>
                          </a:solidFill>
                          <a:latin typeface="Cambria Math" panose="02040503050406030204" pitchFamily="18" charset="0"/>
                        </a:rPr>
                        <m:t>Y</m:t>
                      </m:r>
                      <m:r>
                        <a:rPr lang="es-ES" i="0">
                          <a:solidFill>
                            <a:schemeClr val="bg1"/>
                          </a:solidFill>
                          <a:latin typeface="Cambria Math" panose="02040503050406030204" pitchFamily="18" charset="0"/>
                        </a:rPr>
                        <m:t>+1,2 </m:t>
                      </m:r>
                      <m:r>
                        <m:rPr>
                          <m:sty m:val="p"/>
                        </m:rPr>
                        <a:rPr lang="es-ES" i="0">
                          <a:solidFill>
                            <a:schemeClr val="bg1"/>
                          </a:solidFill>
                          <a:latin typeface="Cambria Math" panose="02040503050406030204" pitchFamily="18" charset="0"/>
                        </a:rPr>
                        <m:t>m</m:t>
                      </m:r>
                      <m:r>
                        <a:rPr lang="es-ES" i="0">
                          <a:solidFill>
                            <a:schemeClr val="bg1"/>
                          </a:solidFill>
                          <a:latin typeface="Cambria Math" panose="02040503050406030204" pitchFamily="18" charset="0"/>
                        </a:rPr>
                        <m:t>=89,6 </m:t>
                      </m:r>
                      <m:r>
                        <m:rPr>
                          <m:sty m:val="p"/>
                        </m:rPr>
                        <a:rPr lang="es-ES" i="0">
                          <a:solidFill>
                            <a:schemeClr val="bg1"/>
                          </a:solidFill>
                          <a:latin typeface="Cambria Math" panose="02040503050406030204" pitchFamily="18" charset="0"/>
                        </a:rPr>
                        <m:t>m</m:t>
                      </m:r>
                      <m:r>
                        <a:rPr lang="es-ES" i="0">
                          <a:solidFill>
                            <a:schemeClr val="bg1"/>
                          </a:solidFill>
                          <a:latin typeface="Cambria Math" panose="02040503050406030204" pitchFamily="18" charset="0"/>
                        </a:rPr>
                        <m:t>+1,2 </m:t>
                      </m:r>
                      <m:r>
                        <m:rPr>
                          <m:sty m:val="p"/>
                        </m:rPr>
                        <a:rPr lang="es-ES" i="0">
                          <a:solidFill>
                            <a:schemeClr val="bg1"/>
                          </a:solidFill>
                          <a:latin typeface="Cambria Math" panose="02040503050406030204" pitchFamily="18" charset="0"/>
                        </a:rPr>
                        <m:t>m</m:t>
                      </m:r>
                      <m:r>
                        <a:rPr lang="es-ES" i="0">
                          <a:solidFill>
                            <a:schemeClr val="bg1"/>
                          </a:solidFill>
                          <a:latin typeface="Cambria Math" panose="02040503050406030204" pitchFamily="18" charset="0"/>
                        </a:rPr>
                        <m:t>=90,8 </m:t>
                      </m:r>
                      <m:r>
                        <a:rPr lang="es-ES" b="1" i="0">
                          <a:solidFill>
                            <a:schemeClr val="bg1"/>
                          </a:solidFill>
                          <a:latin typeface="Cambria Math" panose="02040503050406030204" pitchFamily="18" charset="0"/>
                        </a:rPr>
                        <m:t>𝐦</m:t>
                      </m:r>
                    </m:oMath>
                  </m:oMathPara>
                </a14:m>
                <a:endParaRPr lang="es-ES" dirty="0">
                  <a:solidFill>
                    <a:schemeClr val="bg1"/>
                  </a:solidFill>
                </a:endParaRPr>
              </a:p>
            </p:txBody>
          </p:sp>
        </mc:Choice>
        <mc:Fallback xmlns="">
          <p:sp>
            <p:nvSpPr>
              <p:cNvPr id="14" name="Rectángulo 13">
                <a:extLst>
                  <a:ext uri="{FF2B5EF4-FFF2-40B4-BE49-F238E27FC236}">
                    <a16:creationId xmlns:a16="http://schemas.microsoft.com/office/drawing/2014/main" id="{FFF18E6A-614B-4EEC-B57F-C983E87986D2}"/>
                  </a:ext>
                </a:extLst>
              </p:cNvPr>
              <p:cNvSpPr>
                <a:spLocks noRot="1" noChangeAspect="1" noMove="1" noResize="1" noEditPoints="1" noAdjustHandles="1" noChangeArrowheads="1" noChangeShapeType="1" noTextEdit="1"/>
              </p:cNvSpPr>
              <p:nvPr/>
            </p:nvSpPr>
            <p:spPr>
              <a:xfrm>
                <a:off x="243571" y="5944372"/>
                <a:ext cx="4886914" cy="369332"/>
              </a:xfrm>
              <a:prstGeom prst="rect">
                <a:avLst/>
              </a:prstGeom>
              <a:blipFill>
                <a:blip r:embed="rId6"/>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32838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11F6F63-8B85-4CC5-B28D-BC8AFA9F6D17}"/>
              </a:ext>
            </a:extLst>
          </p:cNvPr>
          <p:cNvPicPr>
            <a:picLocks noChangeAspect="1"/>
          </p:cNvPicPr>
          <p:nvPr/>
        </p:nvPicPr>
        <p:blipFill>
          <a:blip r:embed="rId3"/>
          <a:stretch>
            <a:fillRect/>
          </a:stretch>
        </p:blipFill>
        <p:spPr>
          <a:xfrm>
            <a:off x="1866900" y="2819400"/>
            <a:ext cx="5410200" cy="2040467"/>
          </a:xfrm>
          <a:prstGeom prst="rect">
            <a:avLst/>
          </a:prstGeom>
        </p:spPr>
      </p:pic>
      <p:sp>
        <p:nvSpPr>
          <p:cNvPr id="2" name="Title 1"/>
          <p:cNvSpPr>
            <a:spLocks noGrp="1"/>
          </p:cNvSpPr>
          <p:nvPr>
            <p:ph type="title"/>
          </p:nvPr>
        </p:nvSpPr>
        <p:spPr/>
        <p:txBody>
          <a:bodyPr>
            <a:normAutofit/>
          </a:bodyPr>
          <a:lstStyle/>
          <a:p>
            <a:r>
              <a:rPr lang="es-AR" dirty="0"/>
              <a:t>UNIDAD 9 – ONDAS MECÁNICAS</a:t>
            </a:r>
            <a:br>
              <a:rPr lang="es-AR" dirty="0"/>
            </a:br>
            <a:r>
              <a:rPr lang="es-AR" dirty="0" err="1"/>
              <a:t>Acustica</a:t>
            </a:r>
            <a:r>
              <a:rPr lang="es-AR" dirty="0"/>
              <a:t> - Características del sonido</a:t>
            </a:r>
            <a:endParaRPr lang="es-ES" dirty="0"/>
          </a:p>
        </p:txBody>
      </p:sp>
      <p:sp>
        <p:nvSpPr>
          <p:cNvPr id="3" name="Content Placeholder 2"/>
          <p:cNvSpPr>
            <a:spLocks noGrp="1"/>
          </p:cNvSpPr>
          <p:nvPr>
            <p:ph idx="1"/>
          </p:nvPr>
        </p:nvSpPr>
        <p:spPr>
          <a:xfrm>
            <a:off x="152400" y="1600199"/>
            <a:ext cx="8763000" cy="5061613"/>
          </a:xfrm>
        </p:spPr>
        <p:txBody>
          <a:bodyPr>
            <a:normAutofit fontScale="92500" lnSpcReduction="10000"/>
          </a:bodyPr>
          <a:lstStyle/>
          <a:p>
            <a:pPr algn="just"/>
            <a:r>
              <a:rPr lang="es-ES" sz="2000" dirty="0"/>
              <a:t>Características del sonido: Todo sonido posee tres características: Frecuencia, también llamada altura o tono; timbre e intensidad.</a:t>
            </a:r>
          </a:p>
          <a:p>
            <a:pPr lvl="1" algn="just"/>
            <a:r>
              <a:rPr lang="es-ES" sz="1600" b="1" dirty="0"/>
              <a:t>Frecuencia</a:t>
            </a:r>
            <a:r>
              <a:rPr lang="es-ES" sz="1600" dirty="0"/>
              <a:t>: El intervalo de frecuencias en las que pueden generarse las ondas mecánicas es muy amplio; dentro de este amplio rango se encuentran las ondas sonoras. Este intervalo va desde 20 Hz hasta 20.000 Hz y se llama intervalo audible.</a:t>
            </a:r>
          </a:p>
          <a:p>
            <a:pPr lvl="1" algn="just"/>
            <a:endParaRPr lang="es-ES" sz="1600" dirty="0"/>
          </a:p>
          <a:p>
            <a:pPr lvl="1" algn="just"/>
            <a:endParaRPr lang="es-ES" sz="1600" dirty="0"/>
          </a:p>
          <a:p>
            <a:pPr lvl="1" algn="just"/>
            <a:endParaRPr lang="es-ES" sz="1600" dirty="0"/>
          </a:p>
          <a:p>
            <a:pPr lvl="1" algn="just"/>
            <a:endParaRPr lang="es-ES" sz="1600" dirty="0"/>
          </a:p>
          <a:p>
            <a:pPr lvl="1" algn="just"/>
            <a:endParaRPr lang="es-ES" sz="1600" dirty="0"/>
          </a:p>
          <a:p>
            <a:pPr lvl="1" algn="just"/>
            <a:endParaRPr lang="es-ES" sz="1600" dirty="0"/>
          </a:p>
          <a:p>
            <a:pPr lvl="1" algn="just"/>
            <a:endParaRPr lang="es-ES" sz="1600" dirty="0"/>
          </a:p>
          <a:p>
            <a:pPr lvl="1" algn="just"/>
            <a:endParaRPr lang="es-ES" sz="1600" dirty="0"/>
          </a:p>
          <a:p>
            <a:pPr lvl="1" algn="just"/>
            <a:endParaRPr lang="es-ES" sz="1600" dirty="0"/>
          </a:p>
          <a:p>
            <a:pPr lvl="1" algn="just"/>
            <a:r>
              <a:rPr lang="es-ES" sz="1600" b="1" dirty="0"/>
              <a:t>Timbre</a:t>
            </a:r>
            <a:r>
              <a:rPr lang="es-ES" sz="1600" dirty="0"/>
              <a:t>: Esta es otra característica del sonido; tiene que ver con la complejidad de la onda sonora que llega al oído</a:t>
            </a:r>
          </a:p>
          <a:p>
            <a:pPr lvl="1" algn="just"/>
            <a:r>
              <a:rPr lang="es-ES" sz="1600" b="1" dirty="0"/>
              <a:t>Intensidad</a:t>
            </a:r>
            <a:r>
              <a:rPr lang="es-ES" sz="1600" dirty="0"/>
              <a:t>: Esta característica del sonido ya ha sido tratada; está ligada a la cantidad de energía comprometida en la emisión de un sonido, y ello determina la amplitud de la onda; un sonido de poca intensidad tiene una amplitud pequeña. </a:t>
            </a:r>
          </a:p>
        </p:txBody>
      </p:sp>
    </p:spTree>
    <p:extLst>
      <p:ext uri="{BB962C8B-B14F-4D97-AF65-F5344CB8AC3E}">
        <p14:creationId xmlns:p14="http://schemas.microsoft.com/office/powerpoint/2010/main" val="3272878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err="1"/>
              <a:t>Acustica</a:t>
            </a:r>
            <a:r>
              <a:rPr lang="es-AR" dirty="0"/>
              <a:t> - Nivel de intensidad (</a:t>
            </a:r>
            <a:r>
              <a:rPr lang="el-GR" dirty="0"/>
              <a:t>β)</a:t>
            </a:r>
            <a:endParaRPr lang="es-ES" dirty="0"/>
          </a:p>
        </p:txBody>
      </p:sp>
      <p:sp>
        <p:nvSpPr>
          <p:cNvPr id="3" name="Content Placeholder 2"/>
          <p:cNvSpPr>
            <a:spLocks noGrp="1"/>
          </p:cNvSpPr>
          <p:nvPr>
            <p:ph idx="1"/>
          </p:nvPr>
        </p:nvSpPr>
        <p:spPr>
          <a:xfrm>
            <a:off x="457200" y="1600200"/>
            <a:ext cx="8229600" cy="4876800"/>
          </a:xfrm>
        </p:spPr>
        <p:txBody>
          <a:bodyPr>
            <a:normAutofit/>
          </a:bodyPr>
          <a:lstStyle/>
          <a:p>
            <a:pPr marL="0" indent="0" algn="just">
              <a:buNone/>
            </a:pPr>
            <a:r>
              <a:rPr lang="es-ES" sz="2000" dirty="0"/>
              <a:t>Nivel de intensidad (</a:t>
            </a:r>
            <a:r>
              <a:rPr lang="el-GR" sz="2000" dirty="0"/>
              <a:t>β).</a:t>
            </a:r>
            <a:endParaRPr lang="es-ES" sz="2000" dirty="0"/>
          </a:p>
        </p:txBody>
      </p:sp>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FA097BEB-38C3-43E5-A22F-B95CD634A4F7}"/>
                  </a:ext>
                </a:extLst>
              </p:cNvPr>
              <p:cNvSpPr/>
              <p:nvPr/>
            </p:nvSpPr>
            <p:spPr>
              <a:xfrm>
                <a:off x="3697548" y="1517572"/>
                <a:ext cx="4214552" cy="6579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a:latin typeface="Cambria Math" panose="02040503050406030204" pitchFamily="18" charset="0"/>
                        </a:rPr>
                        <m:t>β</m:t>
                      </m:r>
                      <m:r>
                        <a:rPr lang="es-ES" i="0">
                          <a:latin typeface="Cambria Math" panose="02040503050406030204" pitchFamily="18" charset="0"/>
                        </a:rPr>
                        <m:t>=</m:t>
                      </m:r>
                      <m:r>
                        <m:rPr>
                          <m:sty m:val="p"/>
                        </m:rPr>
                        <a:rPr lang="es-ES" i="0">
                          <a:latin typeface="Cambria Math" panose="02040503050406030204" pitchFamily="18" charset="0"/>
                        </a:rPr>
                        <m:t>Nivel</m:t>
                      </m:r>
                      <m:r>
                        <a:rPr lang="es-ES" i="0">
                          <a:latin typeface="Cambria Math" panose="02040503050406030204" pitchFamily="18" charset="0"/>
                        </a:rPr>
                        <m:t> </m:t>
                      </m:r>
                      <m:r>
                        <m:rPr>
                          <m:sty m:val="p"/>
                        </m:rPr>
                        <a:rPr lang="es-ES" i="0">
                          <a:latin typeface="Cambria Math" panose="02040503050406030204" pitchFamily="18" charset="0"/>
                        </a:rPr>
                        <m:t>de</m:t>
                      </m:r>
                      <m:r>
                        <a:rPr lang="es-ES" i="0">
                          <a:latin typeface="Cambria Math" panose="02040503050406030204" pitchFamily="18" charset="0"/>
                        </a:rPr>
                        <m:t> </m:t>
                      </m:r>
                      <m:r>
                        <m:rPr>
                          <m:sty m:val="p"/>
                        </m:rPr>
                        <a:rPr lang="es-ES" i="0">
                          <a:latin typeface="Cambria Math" panose="02040503050406030204" pitchFamily="18" charset="0"/>
                        </a:rPr>
                        <m:t>Sonido</m:t>
                      </m:r>
                      <m:r>
                        <a:rPr lang="es-ES" i="0">
                          <a:latin typeface="Cambria Math" panose="02040503050406030204" pitchFamily="18" charset="0"/>
                        </a:rPr>
                        <m:t>=10∗</m:t>
                      </m:r>
                      <m:r>
                        <m:rPr>
                          <m:sty m:val="p"/>
                        </m:rPr>
                        <a:rPr lang="es-ES" i="0">
                          <a:latin typeface="Cambria Math" panose="02040503050406030204" pitchFamily="18" charset="0"/>
                        </a:rPr>
                        <m:t>log</m:t>
                      </m:r>
                      <m:f>
                        <m:fPr>
                          <m:ctrlPr>
                            <a:rPr lang="es-ES" i="1">
                              <a:latin typeface="Cambria Math" panose="02040503050406030204" pitchFamily="18" charset="0"/>
                            </a:rPr>
                          </m:ctrlPr>
                        </m:fPr>
                        <m:num>
                          <m:r>
                            <m:rPr>
                              <m:sty m:val="p"/>
                            </m:rPr>
                            <a:rPr lang="es-ES" i="0">
                              <a:latin typeface="Cambria Math" panose="02040503050406030204" pitchFamily="18" charset="0"/>
                            </a:rPr>
                            <m:t>I</m:t>
                          </m:r>
                        </m:num>
                        <m:den>
                          <m:sSub>
                            <m:sSubPr>
                              <m:ctrlPr>
                                <a:rPr lang="es-ES" i="1">
                                  <a:latin typeface="Cambria Math" panose="02040503050406030204" pitchFamily="18" charset="0"/>
                                </a:rPr>
                              </m:ctrlPr>
                            </m:sSubPr>
                            <m:e>
                              <m:r>
                                <m:rPr>
                                  <m:sty m:val="p"/>
                                </m:rPr>
                                <a:rPr lang="es-ES" i="0">
                                  <a:latin typeface="Cambria Math" panose="02040503050406030204" pitchFamily="18" charset="0"/>
                                </a:rPr>
                                <m:t>I</m:t>
                              </m:r>
                            </m:e>
                            <m:sub>
                              <m:r>
                                <a:rPr lang="es-ES" i="0">
                                  <a:latin typeface="Cambria Math" panose="02040503050406030204" pitchFamily="18" charset="0"/>
                                </a:rPr>
                                <m:t>0</m:t>
                              </m:r>
                            </m:sub>
                          </m:sSub>
                        </m:den>
                      </m:f>
                      <m:r>
                        <a:rPr lang="es-ES" i="0">
                          <a:latin typeface="Cambria Math" panose="02040503050406030204" pitchFamily="18" charset="0"/>
                        </a:rPr>
                        <m:t>=</m:t>
                      </m:r>
                      <m:r>
                        <m:rPr>
                          <m:sty m:val="p"/>
                        </m:rPr>
                        <a:rPr lang="es-ES">
                          <a:latin typeface="Cambria Math" panose="02040503050406030204" pitchFamily="18" charset="0"/>
                        </a:rPr>
                        <m:t>x</m:t>
                      </m:r>
                      <m:r>
                        <a:rPr lang="es-ES">
                          <a:latin typeface="Cambria Math" panose="02040503050406030204" pitchFamily="18" charset="0"/>
                        </a:rPr>
                        <m:t> </m:t>
                      </m:r>
                      <m:r>
                        <m:rPr>
                          <m:sty m:val="p"/>
                        </m:rPr>
                        <a:rPr lang="es-ES">
                          <a:latin typeface="Cambria Math" panose="02040503050406030204" pitchFamily="18" charset="0"/>
                        </a:rPr>
                        <m:t>dβ</m:t>
                      </m:r>
                    </m:oMath>
                  </m:oMathPara>
                </a14:m>
                <a:endParaRPr lang="es-ES" dirty="0"/>
              </a:p>
            </p:txBody>
          </p:sp>
        </mc:Choice>
        <mc:Fallback xmlns="">
          <p:sp>
            <p:nvSpPr>
              <p:cNvPr id="4" name="Rectángulo 3">
                <a:extLst>
                  <a:ext uri="{FF2B5EF4-FFF2-40B4-BE49-F238E27FC236}">
                    <a16:creationId xmlns:a16="http://schemas.microsoft.com/office/drawing/2014/main" id="{FA097BEB-38C3-43E5-A22F-B95CD634A4F7}"/>
                  </a:ext>
                </a:extLst>
              </p:cNvPr>
              <p:cNvSpPr>
                <a:spLocks noRot="1" noChangeAspect="1" noMove="1" noResize="1" noEditPoints="1" noAdjustHandles="1" noChangeArrowheads="1" noChangeShapeType="1" noTextEdit="1"/>
              </p:cNvSpPr>
              <p:nvPr/>
            </p:nvSpPr>
            <p:spPr>
              <a:xfrm>
                <a:off x="3697548" y="1517572"/>
                <a:ext cx="4214552" cy="657937"/>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ACDBB56E-8B39-4BE1-A4F6-D3C8FB638C19}"/>
                  </a:ext>
                </a:extLst>
              </p:cNvPr>
              <p:cNvSpPr/>
              <p:nvPr/>
            </p:nvSpPr>
            <p:spPr>
              <a:xfrm>
                <a:off x="4429915" y="2134123"/>
                <a:ext cx="1986249"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m:rPr>
                              <m:sty m:val="p"/>
                            </m:rPr>
                            <a:rPr lang="es-ES">
                              <a:latin typeface="Cambria Math" panose="02040503050406030204" pitchFamily="18" charset="0"/>
                            </a:rPr>
                            <m:t>I</m:t>
                          </m:r>
                        </m:e>
                        <m:sub>
                          <m:r>
                            <a:rPr lang="es-ES" i="0">
                              <a:latin typeface="Cambria Math" panose="02040503050406030204" pitchFamily="18" charset="0"/>
                            </a:rPr>
                            <m:t>0</m:t>
                          </m:r>
                        </m:sub>
                      </m:sSub>
                      <m:r>
                        <a:rPr lang="es-ES" i="0">
                          <a:latin typeface="Cambria Math" panose="02040503050406030204" pitchFamily="18" charset="0"/>
                        </a:rPr>
                        <m:t>=1∗</m:t>
                      </m:r>
                      <m:sSup>
                        <m:sSupPr>
                          <m:ctrlPr>
                            <a:rPr lang="es-ES" i="1">
                              <a:latin typeface="Cambria Math" panose="02040503050406030204" pitchFamily="18" charset="0"/>
                            </a:rPr>
                          </m:ctrlPr>
                        </m:sSupPr>
                        <m:e>
                          <m:r>
                            <a:rPr lang="es-ES" i="0">
                              <a:latin typeface="Cambria Math" panose="02040503050406030204" pitchFamily="18" charset="0"/>
                            </a:rPr>
                            <m:t>10</m:t>
                          </m:r>
                        </m:e>
                        <m:sup>
                          <m:r>
                            <a:rPr lang="es-ES" i="0">
                              <a:latin typeface="Cambria Math" panose="02040503050406030204" pitchFamily="18" charset="0"/>
                            </a:rPr>
                            <m:t>−12</m:t>
                          </m:r>
                        </m:sup>
                      </m:sSup>
                      <m:f>
                        <m:fPr>
                          <m:ctrlPr>
                            <a:rPr lang="es-ES" i="1">
                              <a:latin typeface="Cambria Math" panose="02040503050406030204" pitchFamily="18" charset="0"/>
                            </a:rPr>
                          </m:ctrlPr>
                        </m:fPr>
                        <m:num>
                          <m:r>
                            <m:rPr>
                              <m:sty m:val="p"/>
                            </m:rPr>
                            <a:rPr lang="es-ES" i="0">
                              <a:latin typeface="Cambria Math" panose="02040503050406030204" pitchFamily="18" charset="0"/>
                            </a:rPr>
                            <m:t>W</m:t>
                          </m:r>
                        </m:num>
                        <m:den>
                          <m:sSup>
                            <m:sSupPr>
                              <m:ctrlPr>
                                <a:rPr lang="es-ES" i="1">
                                  <a:latin typeface="Cambria Math" panose="02040503050406030204" pitchFamily="18" charset="0"/>
                                </a:rPr>
                              </m:ctrlPr>
                            </m:sSupPr>
                            <m:e>
                              <m:r>
                                <m:rPr>
                                  <m:sty m:val="p"/>
                                </m:rPr>
                                <a:rPr lang="es-ES" i="0">
                                  <a:latin typeface="Cambria Math" panose="02040503050406030204" pitchFamily="18" charset="0"/>
                                </a:rPr>
                                <m:t>m</m:t>
                              </m:r>
                            </m:e>
                            <m:sup>
                              <m:r>
                                <a:rPr lang="es-ES" i="0">
                                  <a:latin typeface="Cambria Math" panose="02040503050406030204" pitchFamily="18" charset="0"/>
                                </a:rPr>
                                <m:t>2</m:t>
                              </m:r>
                            </m:sup>
                          </m:sSup>
                        </m:den>
                      </m:f>
                    </m:oMath>
                  </m:oMathPara>
                </a14:m>
                <a:endParaRPr lang="es-ES" dirty="0"/>
              </a:p>
            </p:txBody>
          </p:sp>
        </mc:Choice>
        <mc:Fallback xmlns="">
          <p:sp>
            <p:nvSpPr>
              <p:cNvPr id="6" name="Rectángulo 5">
                <a:extLst>
                  <a:ext uri="{FF2B5EF4-FFF2-40B4-BE49-F238E27FC236}">
                    <a16:creationId xmlns:a16="http://schemas.microsoft.com/office/drawing/2014/main" id="{ACDBB56E-8B39-4BE1-A4F6-D3C8FB638C19}"/>
                  </a:ext>
                </a:extLst>
              </p:cNvPr>
              <p:cNvSpPr>
                <a:spLocks noRot="1" noChangeAspect="1" noMove="1" noResize="1" noEditPoints="1" noAdjustHandles="1" noChangeArrowheads="1" noChangeShapeType="1" noTextEdit="1"/>
              </p:cNvSpPr>
              <p:nvPr/>
            </p:nvSpPr>
            <p:spPr>
              <a:xfrm>
                <a:off x="4429915" y="2134123"/>
                <a:ext cx="1986249" cy="609077"/>
              </a:xfrm>
              <a:prstGeom prst="rect">
                <a:avLst/>
              </a:prstGeom>
              <a:blipFill>
                <a:blip r:embed="rId4"/>
                <a:stretch>
                  <a:fillRect/>
                </a:stretch>
              </a:blipFill>
            </p:spPr>
            <p:txBody>
              <a:bodyPr/>
              <a:lstStyle/>
              <a:p>
                <a:r>
                  <a:rPr lang="es-ES">
                    <a:noFill/>
                  </a:rPr>
                  <a:t> </a:t>
                </a:r>
              </a:p>
            </p:txBody>
          </p:sp>
        </mc:Fallback>
      </mc:AlternateContent>
      <p:sp>
        <p:nvSpPr>
          <p:cNvPr id="7" name="Rectángulo 6">
            <a:extLst>
              <a:ext uri="{FF2B5EF4-FFF2-40B4-BE49-F238E27FC236}">
                <a16:creationId xmlns:a16="http://schemas.microsoft.com/office/drawing/2014/main" id="{CC09B389-8073-41E0-A3CB-0844DA0BDB14}"/>
              </a:ext>
            </a:extLst>
          </p:cNvPr>
          <p:cNvSpPr/>
          <p:nvPr/>
        </p:nvSpPr>
        <p:spPr>
          <a:xfrm>
            <a:off x="459585" y="2253995"/>
            <a:ext cx="3706015" cy="369332"/>
          </a:xfrm>
          <a:prstGeom prst="rect">
            <a:avLst/>
          </a:prstGeom>
        </p:spPr>
        <p:txBody>
          <a:bodyPr wrap="none">
            <a:spAutoFit/>
          </a:bodyPr>
          <a:lstStyle/>
          <a:p>
            <a:pPr>
              <a:spcBef>
                <a:spcPts val="600"/>
              </a:spcBef>
            </a:pPr>
            <a:r>
              <a:rPr lang="es-AR" dirty="0">
                <a:latin typeface="Cambria Math" panose="02040503050406030204" pitchFamily="18" charset="0"/>
                <a:ea typeface="Times New Roman" panose="02020603050405020304" pitchFamily="18" charset="0"/>
                <a:cs typeface="Arial" panose="020B0604020202020204" pitchFamily="34" charset="0"/>
              </a:rPr>
              <a:t>Intensidad mínima que escuchamos</a:t>
            </a:r>
            <a:endParaRPr lang="es-ES" sz="3200" dirty="0">
              <a:effectLst/>
              <a:latin typeface="Times New Roman" panose="02020603050405020304" pitchFamily="18" charset="0"/>
              <a:ea typeface="Times New Roman" panose="02020603050405020304" pitchFamily="18" charset="0"/>
            </a:endParaRPr>
          </a:p>
        </p:txBody>
      </p:sp>
      <p:pic>
        <p:nvPicPr>
          <p:cNvPr id="8" name="Imagen 7">
            <a:extLst>
              <a:ext uri="{FF2B5EF4-FFF2-40B4-BE49-F238E27FC236}">
                <a16:creationId xmlns:a16="http://schemas.microsoft.com/office/drawing/2014/main" id="{246E954B-8DCD-4720-8ACA-2970DB4B48C8}"/>
              </a:ext>
            </a:extLst>
          </p:cNvPr>
          <p:cNvPicPr>
            <a:picLocks noChangeAspect="1"/>
          </p:cNvPicPr>
          <p:nvPr/>
        </p:nvPicPr>
        <p:blipFill>
          <a:blip r:embed="rId5"/>
          <a:stretch>
            <a:fillRect/>
          </a:stretch>
        </p:blipFill>
        <p:spPr>
          <a:xfrm>
            <a:off x="1930003" y="4270339"/>
            <a:ext cx="5283994" cy="2426555"/>
          </a:xfrm>
          <a:prstGeom prst="rect">
            <a:avLst/>
          </a:prstGeom>
        </p:spPr>
      </p:pic>
      <p:sp>
        <p:nvSpPr>
          <p:cNvPr id="9" name="Rectángulo 8">
            <a:extLst>
              <a:ext uri="{FF2B5EF4-FFF2-40B4-BE49-F238E27FC236}">
                <a16:creationId xmlns:a16="http://schemas.microsoft.com/office/drawing/2014/main" id="{06B3D247-B1D5-445E-ABE3-479EBA0C924B}"/>
              </a:ext>
            </a:extLst>
          </p:cNvPr>
          <p:cNvSpPr/>
          <p:nvPr/>
        </p:nvSpPr>
        <p:spPr>
          <a:xfrm>
            <a:off x="457200" y="2937694"/>
            <a:ext cx="7339638" cy="369332"/>
          </a:xfrm>
          <a:prstGeom prst="rect">
            <a:avLst/>
          </a:prstGeom>
        </p:spPr>
        <p:txBody>
          <a:bodyPr wrap="none">
            <a:spAutoFit/>
          </a:bodyPr>
          <a:lstStyle/>
          <a:p>
            <a:pPr>
              <a:spcBef>
                <a:spcPts val="600"/>
              </a:spcBef>
            </a:pPr>
            <a:r>
              <a:rPr lang="es-AR" dirty="0">
                <a:latin typeface="Cambria Math" panose="02040503050406030204" pitchFamily="18" charset="0"/>
                <a:ea typeface="Times New Roman" panose="02020603050405020304" pitchFamily="18" charset="0"/>
                <a:cs typeface="Arial" panose="020B0604020202020204" pitchFamily="34" charset="0"/>
              </a:rPr>
              <a:t>Si tenemos el  Nivel de Intensidad y necesitamos la Intensidad del Sonido:</a:t>
            </a:r>
            <a:endParaRPr lang="es-ES" sz="32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058D5CD1-4472-417B-BB74-93EA2CC89FB9}"/>
                  </a:ext>
                </a:extLst>
              </p:cNvPr>
              <p:cNvSpPr/>
              <p:nvPr/>
            </p:nvSpPr>
            <p:spPr>
              <a:xfrm>
                <a:off x="469900" y="3323500"/>
                <a:ext cx="1478225" cy="665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ES" i="1">
                              <a:latin typeface="Cambria Math" panose="02040503050406030204" pitchFamily="18" charset="0"/>
                            </a:rPr>
                          </m:ctrlPr>
                        </m:fPr>
                        <m:num>
                          <m:r>
                            <m:rPr>
                              <m:sty m:val="p"/>
                            </m:rPr>
                            <a:rPr lang="es-ES" i="0">
                              <a:latin typeface="Cambria Math" panose="02040503050406030204" pitchFamily="18" charset="0"/>
                            </a:rPr>
                            <m:t>x</m:t>
                          </m:r>
                          <m:r>
                            <a:rPr lang="es-ES" b="0" i="0" smtClean="0">
                              <a:latin typeface="Cambria Math" panose="02040503050406030204" pitchFamily="18" charset="0"/>
                            </a:rPr>
                            <m:t> </m:t>
                          </m:r>
                          <m:r>
                            <m:rPr>
                              <m:sty m:val="p"/>
                            </m:rPr>
                            <a:rPr lang="es-ES" i="0">
                              <a:latin typeface="Cambria Math" panose="02040503050406030204" pitchFamily="18" charset="0"/>
                            </a:rPr>
                            <m:t>dβ</m:t>
                          </m:r>
                        </m:num>
                        <m:den>
                          <m:r>
                            <a:rPr lang="es-ES" i="0">
                              <a:latin typeface="Cambria Math" panose="02040503050406030204" pitchFamily="18" charset="0"/>
                            </a:rPr>
                            <m:t>10</m:t>
                          </m:r>
                        </m:den>
                      </m:f>
                      <m:r>
                        <a:rPr lang="es-ES" i="0">
                          <a:latin typeface="Cambria Math" panose="02040503050406030204" pitchFamily="18" charset="0"/>
                        </a:rPr>
                        <m:t>=</m:t>
                      </m:r>
                      <m:r>
                        <m:rPr>
                          <m:sty m:val="p"/>
                        </m:rPr>
                        <a:rPr lang="es-ES">
                          <a:latin typeface="Cambria Math" panose="02040503050406030204" pitchFamily="18" charset="0"/>
                        </a:rPr>
                        <m:t>log</m:t>
                      </m:r>
                      <m:f>
                        <m:fPr>
                          <m:ctrlPr>
                            <a:rPr lang="es-ES" i="1">
                              <a:latin typeface="Cambria Math" panose="02040503050406030204" pitchFamily="18" charset="0"/>
                            </a:rPr>
                          </m:ctrlPr>
                        </m:fPr>
                        <m:num>
                          <m:r>
                            <m:rPr>
                              <m:sty m:val="p"/>
                            </m:rPr>
                            <a:rPr lang="es-ES">
                              <a:latin typeface="Cambria Math" panose="02040503050406030204" pitchFamily="18" charset="0"/>
                            </a:rPr>
                            <m:t>I</m:t>
                          </m:r>
                        </m:num>
                        <m:den>
                          <m:sSub>
                            <m:sSubPr>
                              <m:ctrlPr>
                                <a:rPr lang="es-ES" i="1">
                                  <a:latin typeface="Cambria Math" panose="02040503050406030204" pitchFamily="18" charset="0"/>
                                </a:rPr>
                              </m:ctrlPr>
                            </m:sSubPr>
                            <m:e>
                              <m:r>
                                <m:rPr>
                                  <m:sty m:val="p"/>
                                </m:rPr>
                                <a:rPr lang="es-ES">
                                  <a:latin typeface="Cambria Math" panose="02040503050406030204" pitchFamily="18" charset="0"/>
                                </a:rPr>
                                <m:t>I</m:t>
                              </m:r>
                            </m:e>
                            <m:sub>
                              <m:r>
                                <a:rPr lang="es-ES">
                                  <a:latin typeface="Cambria Math" panose="02040503050406030204" pitchFamily="18" charset="0"/>
                                </a:rPr>
                                <m:t>0</m:t>
                              </m:r>
                            </m:sub>
                          </m:sSub>
                        </m:den>
                      </m:f>
                    </m:oMath>
                  </m:oMathPara>
                </a14:m>
                <a:endParaRPr lang="es-ES" dirty="0"/>
              </a:p>
            </p:txBody>
          </p:sp>
        </mc:Choice>
        <mc:Fallback xmlns="">
          <p:sp>
            <p:nvSpPr>
              <p:cNvPr id="10" name="Rectángulo 9">
                <a:extLst>
                  <a:ext uri="{FF2B5EF4-FFF2-40B4-BE49-F238E27FC236}">
                    <a16:creationId xmlns:a16="http://schemas.microsoft.com/office/drawing/2014/main" id="{058D5CD1-4472-417B-BB74-93EA2CC89FB9}"/>
                  </a:ext>
                </a:extLst>
              </p:cNvPr>
              <p:cNvSpPr>
                <a:spLocks noRot="1" noChangeAspect="1" noMove="1" noResize="1" noEditPoints="1" noAdjustHandles="1" noChangeArrowheads="1" noChangeShapeType="1" noTextEdit="1"/>
              </p:cNvSpPr>
              <p:nvPr/>
            </p:nvSpPr>
            <p:spPr>
              <a:xfrm>
                <a:off x="469900" y="3323500"/>
                <a:ext cx="1478225" cy="665952"/>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21B52AF8-998D-48A5-8E98-962369DDC9CF}"/>
                  </a:ext>
                </a:extLst>
              </p:cNvPr>
              <p:cNvSpPr/>
              <p:nvPr/>
            </p:nvSpPr>
            <p:spPr>
              <a:xfrm>
                <a:off x="2912667" y="3323500"/>
                <a:ext cx="1716431" cy="665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ES" i="1" smtClean="0">
                              <a:latin typeface="Cambria Math" panose="02040503050406030204" pitchFamily="18" charset="0"/>
                            </a:rPr>
                          </m:ctrlPr>
                        </m:sSupPr>
                        <m:e>
                          <m:r>
                            <m:rPr>
                              <m:sty m:val="p"/>
                            </m:rPr>
                            <a:rPr lang="es-ES" i="0">
                              <a:latin typeface="Cambria Math" panose="02040503050406030204" pitchFamily="18" charset="0"/>
                            </a:rPr>
                            <m:t>log</m:t>
                          </m:r>
                        </m:e>
                        <m:sup>
                          <m:r>
                            <a:rPr lang="es-ES" i="0">
                              <a:latin typeface="Cambria Math" panose="02040503050406030204" pitchFamily="18" charset="0"/>
                            </a:rPr>
                            <m:t>−1</m:t>
                          </m:r>
                        </m:sup>
                      </m:sSup>
                      <m:f>
                        <m:fPr>
                          <m:ctrlPr>
                            <a:rPr lang="es-ES" i="1">
                              <a:latin typeface="Cambria Math" panose="02040503050406030204" pitchFamily="18" charset="0"/>
                            </a:rPr>
                          </m:ctrlPr>
                        </m:fPr>
                        <m:num>
                          <m:r>
                            <m:rPr>
                              <m:sty m:val="p"/>
                            </m:rPr>
                            <a:rPr lang="es-ES" i="0">
                              <a:latin typeface="Cambria Math" panose="02040503050406030204" pitchFamily="18" charset="0"/>
                            </a:rPr>
                            <m:t>x</m:t>
                          </m:r>
                          <m:r>
                            <a:rPr lang="es-ES" b="0" i="0" smtClean="0">
                              <a:latin typeface="Cambria Math" panose="02040503050406030204" pitchFamily="18" charset="0"/>
                            </a:rPr>
                            <m:t> </m:t>
                          </m:r>
                          <m:r>
                            <m:rPr>
                              <m:sty m:val="p"/>
                            </m:rPr>
                            <a:rPr lang="es-ES" i="0">
                              <a:latin typeface="Cambria Math" panose="02040503050406030204" pitchFamily="18" charset="0"/>
                            </a:rPr>
                            <m:t>dβ</m:t>
                          </m:r>
                        </m:num>
                        <m:den>
                          <m:r>
                            <a:rPr lang="es-ES" i="0">
                              <a:latin typeface="Cambria Math" panose="02040503050406030204" pitchFamily="18" charset="0"/>
                            </a:rPr>
                            <m:t>10</m:t>
                          </m:r>
                        </m:den>
                      </m:f>
                      <m:r>
                        <a:rPr lang="es-ES" i="0">
                          <a:latin typeface="Cambria Math" panose="02040503050406030204" pitchFamily="18" charset="0"/>
                        </a:rPr>
                        <m:t>=</m:t>
                      </m:r>
                      <m:f>
                        <m:fPr>
                          <m:ctrlPr>
                            <a:rPr lang="es-ES" i="1">
                              <a:latin typeface="Cambria Math" panose="02040503050406030204" pitchFamily="18" charset="0"/>
                            </a:rPr>
                          </m:ctrlPr>
                        </m:fPr>
                        <m:num>
                          <m:r>
                            <m:rPr>
                              <m:sty m:val="p"/>
                            </m:rPr>
                            <a:rPr lang="es-ES">
                              <a:latin typeface="Cambria Math" panose="02040503050406030204" pitchFamily="18" charset="0"/>
                            </a:rPr>
                            <m:t>I</m:t>
                          </m:r>
                        </m:num>
                        <m:den>
                          <m:sSub>
                            <m:sSubPr>
                              <m:ctrlPr>
                                <a:rPr lang="es-ES" i="1">
                                  <a:latin typeface="Cambria Math" panose="02040503050406030204" pitchFamily="18" charset="0"/>
                                </a:rPr>
                              </m:ctrlPr>
                            </m:sSubPr>
                            <m:e>
                              <m:r>
                                <m:rPr>
                                  <m:sty m:val="p"/>
                                </m:rPr>
                                <a:rPr lang="es-ES">
                                  <a:latin typeface="Cambria Math" panose="02040503050406030204" pitchFamily="18" charset="0"/>
                                </a:rPr>
                                <m:t>I</m:t>
                              </m:r>
                            </m:e>
                            <m:sub>
                              <m:r>
                                <a:rPr lang="es-ES">
                                  <a:latin typeface="Cambria Math" panose="02040503050406030204" pitchFamily="18" charset="0"/>
                                </a:rPr>
                                <m:t>0</m:t>
                              </m:r>
                            </m:sub>
                          </m:sSub>
                        </m:den>
                      </m:f>
                    </m:oMath>
                  </m:oMathPara>
                </a14:m>
                <a:endParaRPr lang="es-ES" dirty="0"/>
              </a:p>
            </p:txBody>
          </p:sp>
        </mc:Choice>
        <mc:Fallback xmlns="">
          <p:sp>
            <p:nvSpPr>
              <p:cNvPr id="11" name="Rectángulo 10">
                <a:extLst>
                  <a:ext uri="{FF2B5EF4-FFF2-40B4-BE49-F238E27FC236}">
                    <a16:creationId xmlns:a16="http://schemas.microsoft.com/office/drawing/2014/main" id="{21B52AF8-998D-48A5-8E98-962369DDC9CF}"/>
                  </a:ext>
                </a:extLst>
              </p:cNvPr>
              <p:cNvSpPr>
                <a:spLocks noRot="1" noChangeAspect="1" noMove="1" noResize="1" noEditPoints="1" noAdjustHandles="1" noChangeArrowheads="1" noChangeShapeType="1" noTextEdit="1"/>
              </p:cNvSpPr>
              <p:nvPr/>
            </p:nvSpPr>
            <p:spPr>
              <a:xfrm>
                <a:off x="2912667" y="3323500"/>
                <a:ext cx="1716431" cy="665952"/>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D1FBDDD1-1A60-4BDC-A7F7-A9C54DFE8858}"/>
                  </a:ext>
                </a:extLst>
              </p:cNvPr>
              <p:cNvSpPr/>
              <p:nvPr/>
            </p:nvSpPr>
            <p:spPr>
              <a:xfrm>
                <a:off x="5593641" y="3347033"/>
                <a:ext cx="3080459" cy="618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ES" i="1" smtClean="0">
                              <a:latin typeface="Cambria Math" panose="02040503050406030204" pitchFamily="18" charset="0"/>
                            </a:rPr>
                          </m:ctrlPr>
                        </m:sSupPr>
                        <m:e>
                          <m:r>
                            <m:rPr>
                              <m:sty m:val="p"/>
                            </m:rPr>
                            <a:rPr lang="es-ES" i="0">
                              <a:latin typeface="Cambria Math" panose="02040503050406030204" pitchFamily="18" charset="0"/>
                            </a:rPr>
                            <m:t>log</m:t>
                          </m:r>
                        </m:e>
                        <m:sup>
                          <m:r>
                            <a:rPr lang="es-ES" i="0">
                              <a:latin typeface="Cambria Math" panose="02040503050406030204" pitchFamily="18" charset="0"/>
                            </a:rPr>
                            <m:t>−1</m:t>
                          </m:r>
                        </m:sup>
                      </m:sSup>
                      <m:f>
                        <m:fPr>
                          <m:ctrlPr>
                            <a:rPr lang="es-ES" i="1">
                              <a:latin typeface="Cambria Math" panose="02040503050406030204" pitchFamily="18" charset="0"/>
                            </a:rPr>
                          </m:ctrlPr>
                        </m:fPr>
                        <m:num>
                          <m:r>
                            <m:rPr>
                              <m:sty m:val="p"/>
                            </m:rPr>
                            <a:rPr lang="es-ES" i="0">
                              <a:latin typeface="Cambria Math" panose="02040503050406030204" pitchFamily="18" charset="0"/>
                            </a:rPr>
                            <m:t>x</m:t>
                          </m:r>
                          <m:r>
                            <a:rPr lang="es-ES" b="0" i="0" smtClean="0">
                              <a:latin typeface="Cambria Math" panose="02040503050406030204" pitchFamily="18" charset="0"/>
                            </a:rPr>
                            <m:t> </m:t>
                          </m:r>
                          <m:r>
                            <m:rPr>
                              <m:sty m:val="p"/>
                            </m:rPr>
                            <a:rPr lang="es-ES" i="0">
                              <a:latin typeface="Cambria Math" panose="02040503050406030204" pitchFamily="18" charset="0"/>
                            </a:rPr>
                            <m:t>dβ</m:t>
                          </m:r>
                        </m:num>
                        <m:den>
                          <m:r>
                            <a:rPr lang="es-ES" i="0">
                              <a:latin typeface="Cambria Math" panose="02040503050406030204" pitchFamily="18" charset="0"/>
                            </a:rPr>
                            <m:t>10</m:t>
                          </m:r>
                        </m:den>
                      </m:f>
                      <m:r>
                        <a:rPr lang="es-ES" b="0" i="0" smtClean="0">
                          <a:latin typeface="Cambria Math" panose="02040503050406030204" pitchFamily="18" charset="0"/>
                        </a:rPr>
                        <m:t>∗</m:t>
                      </m:r>
                      <m:sSub>
                        <m:sSubPr>
                          <m:ctrlPr>
                            <a:rPr lang="es-ES" i="1">
                              <a:latin typeface="Cambria Math" panose="02040503050406030204" pitchFamily="18" charset="0"/>
                            </a:rPr>
                          </m:ctrlPr>
                        </m:sSubPr>
                        <m:e>
                          <m:r>
                            <m:rPr>
                              <m:sty m:val="p"/>
                            </m:rPr>
                            <a:rPr lang="es-ES">
                              <a:latin typeface="Cambria Math" panose="02040503050406030204" pitchFamily="18" charset="0"/>
                            </a:rPr>
                            <m:t>I</m:t>
                          </m:r>
                        </m:e>
                        <m:sub>
                          <m:r>
                            <a:rPr lang="es-ES">
                              <a:latin typeface="Cambria Math" panose="02040503050406030204" pitchFamily="18" charset="0"/>
                            </a:rPr>
                            <m:t>0</m:t>
                          </m:r>
                        </m:sub>
                      </m:sSub>
                      <m:r>
                        <a:rPr lang="es-ES" i="0">
                          <a:latin typeface="Cambria Math" panose="02040503050406030204" pitchFamily="18" charset="0"/>
                        </a:rPr>
                        <m:t>=</m:t>
                      </m:r>
                      <m:sSup>
                        <m:sSupPr>
                          <m:ctrlPr>
                            <a:rPr lang="es-ES" i="1">
                              <a:latin typeface="Cambria Math" panose="02040503050406030204" pitchFamily="18" charset="0"/>
                            </a:rPr>
                          </m:ctrlPr>
                        </m:sSupPr>
                        <m:e>
                          <m:r>
                            <a:rPr lang="es-ES" i="0">
                              <a:latin typeface="Cambria Math" panose="02040503050406030204" pitchFamily="18" charset="0"/>
                            </a:rPr>
                            <m:t>10</m:t>
                          </m:r>
                        </m:e>
                        <m:sup>
                          <m:r>
                            <m:rPr>
                              <m:sty m:val="p"/>
                            </m:rPr>
                            <a:rPr lang="es-ES" i="0">
                              <a:latin typeface="Cambria Math" panose="02040503050406030204" pitchFamily="18" charset="0"/>
                            </a:rPr>
                            <m:t>X</m:t>
                          </m:r>
                        </m:sup>
                      </m:sSup>
                      <m:r>
                        <a:rPr lang="es-ES" b="0" i="0" smtClean="0">
                          <a:latin typeface="Cambria Math" panose="02040503050406030204" pitchFamily="18" charset="0"/>
                        </a:rPr>
                        <m:t>∗</m:t>
                      </m:r>
                      <m:sSub>
                        <m:sSubPr>
                          <m:ctrlPr>
                            <a:rPr lang="es-ES" i="1">
                              <a:latin typeface="Cambria Math" panose="02040503050406030204" pitchFamily="18" charset="0"/>
                            </a:rPr>
                          </m:ctrlPr>
                        </m:sSubPr>
                        <m:e>
                          <m:r>
                            <m:rPr>
                              <m:sty m:val="p"/>
                            </m:rPr>
                            <a:rPr lang="es-ES">
                              <a:latin typeface="Cambria Math" panose="02040503050406030204" pitchFamily="18" charset="0"/>
                            </a:rPr>
                            <m:t>I</m:t>
                          </m:r>
                        </m:e>
                        <m:sub>
                          <m:r>
                            <a:rPr lang="es-ES">
                              <a:latin typeface="Cambria Math" panose="02040503050406030204" pitchFamily="18" charset="0"/>
                            </a:rPr>
                            <m:t>0</m:t>
                          </m:r>
                        </m:sub>
                      </m:sSub>
                      <m:r>
                        <a:rPr lang="es-ES" b="0" i="0" smtClean="0">
                          <a:latin typeface="Cambria Math" panose="02040503050406030204" pitchFamily="18" charset="0"/>
                        </a:rPr>
                        <m:t>=</m:t>
                      </m:r>
                      <m:r>
                        <m:rPr>
                          <m:sty m:val="p"/>
                        </m:rPr>
                        <a:rPr lang="es-ES" b="0" i="0" smtClean="0">
                          <a:latin typeface="Cambria Math" panose="02040503050406030204" pitchFamily="18" charset="0"/>
                        </a:rPr>
                        <m:t>I</m:t>
                      </m:r>
                    </m:oMath>
                  </m:oMathPara>
                </a14:m>
                <a:endParaRPr lang="es-ES" dirty="0"/>
              </a:p>
            </p:txBody>
          </p:sp>
        </mc:Choice>
        <mc:Fallback xmlns="">
          <p:sp>
            <p:nvSpPr>
              <p:cNvPr id="12" name="Rectángulo 11">
                <a:extLst>
                  <a:ext uri="{FF2B5EF4-FFF2-40B4-BE49-F238E27FC236}">
                    <a16:creationId xmlns:a16="http://schemas.microsoft.com/office/drawing/2014/main" id="{D1FBDDD1-1A60-4BDC-A7F7-A9C54DFE8858}"/>
                  </a:ext>
                </a:extLst>
              </p:cNvPr>
              <p:cNvSpPr>
                <a:spLocks noRot="1" noChangeAspect="1" noMove="1" noResize="1" noEditPoints="1" noAdjustHandles="1" noChangeArrowheads="1" noChangeShapeType="1" noTextEdit="1"/>
              </p:cNvSpPr>
              <p:nvPr/>
            </p:nvSpPr>
            <p:spPr>
              <a:xfrm>
                <a:off x="5593641" y="3347033"/>
                <a:ext cx="3080459" cy="618887"/>
              </a:xfrm>
              <a:prstGeom prst="rect">
                <a:avLst/>
              </a:prstGeom>
              <a:blipFill>
                <a:blip r:embed="rId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86511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Ondas armónicas, viajeras y unidimensionales</a:t>
            </a:r>
            <a:endParaRPr lang="es-ES" dirty="0"/>
          </a:p>
        </p:txBody>
      </p:sp>
      <p:sp>
        <p:nvSpPr>
          <p:cNvPr id="3" name="Content Placeholder 2"/>
          <p:cNvSpPr>
            <a:spLocks noGrp="1"/>
          </p:cNvSpPr>
          <p:nvPr>
            <p:ph idx="1"/>
          </p:nvPr>
        </p:nvSpPr>
        <p:spPr>
          <a:xfrm>
            <a:off x="228600" y="1600200"/>
            <a:ext cx="8763000" cy="4876800"/>
          </a:xfrm>
        </p:spPr>
        <p:txBody>
          <a:bodyPr>
            <a:normAutofit/>
          </a:bodyPr>
          <a:lstStyle/>
          <a:p>
            <a:pPr algn="just"/>
            <a:r>
              <a:rPr lang="es-ES" sz="2000" dirty="0"/>
              <a:t>Supongamos que perturbamos una cuerda con un movimiento armónico simple (MAS). L</a:t>
            </a:r>
            <a:r>
              <a:rPr lang="es-AR" sz="2000" dirty="0"/>
              <a:t>a expresión matemática que le corresponde a una onda periódica armónica como la representada en la figura será.</a:t>
            </a:r>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r>
              <a:rPr lang="es-AR" sz="2000" dirty="0"/>
              <a:t>Expresión es de la Onda:</a:t>
            </a:r>
            <a:endParaRPr lang="es-ES" sz="2000" dirty="0"/>
          </a:p>
          <a:p>
            <a:pPr marL="0" indent="0">
              <a:buNone/>
            </a:pPr>
            <a:endParaRPr lang="es-ES" sz="2000" dirty="0"/>
          </a:p>
        </p:txBody>
      </p:sp>
      <p:sp>
        <p:nvSpPr>
          <p:cNvPr id="8" name="24 Flecha derecha">
            <a:extLst>
              <a:ext uri="{FF2B5EF4-FFF2-40B4-BE49-F238E27FC236}">
                <a16:creationId xmlns:a16="http://schemas.microsoft.com/office/drawing/2014/main" id="{175A5D08-D0C9-4797-8B58-AE61129AF837}"/>
              </a:ext>
            </a:extLst>
          </p:cNvPr>
          <p:cNvSpPr/>
          <p:nvPr/>
        </p:nvSpPr>
        <p:spPr>
          <a:xfrm>
            <a:off x="2260473" y="5889167"/>
            <a:ext cx="533400" cy="97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9" name="3 Rectángulo">
                <a:extLst>
                  <a:ext uri="{FF2B5EF4-FFF2-40B4-BE49-F238E27FC236}">
                    <a16:creationId xmlns:a16="http://schemas.microsoft.com/office/drawing/2014/main" id="{E9509F2E-5B0B-45B9-929F-26CE556E6B28}"/>
                  </a:ext>
                </a:extLst>
              </p:cNvPr>
              <p:cNvSpPr/>
              <p:nvPr/>
            </p:nvSpPr>
            <p:spPr>
              <a:xfrm>
                <a:off x="878420" y="6117767"/>
                <a:ext cx="32975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i="1" smtClean="0">
                          <a:latin typeface="Cambria Math"/>
                          <a:ea typeface="Cambria Math"/>
                        </a:rPr>
                        <m:t>𝑌</m:t>
                      </m:r>
                      <m:r>
                        <a:rPr lang="es-AR" i="1" smtClean="0">
                          <a:latin typeface="Cambria Math"/>
                          <a:ea typeface="Cambria Math"/>
                        </a:rPr>
                        <m:t>=</m:t>
                      </m:r>
                      <m:r>
                        <a:rPr lang="es-AR" i="1" smtClean="0">
                          <a:latin typeface="Cambria Math"/>
                          <a:ea typeface="Cambria Math"/>
                        </a:rPr>
                        <m:t>𝐴</m:t>
                      </m:r>
                      <m:r>
                        <a:rPr lang="es-AR" i="1" smtClean="0">
                          <a:latin typeface="Cambria Math"/>
                          <a:ea typeface="Cambria Math"/>
                        </a:rPr>
                        <m:t>∗</m:t>
                      </m:r>
                      <m:r>
                        <a:rPr lang="es-AR" i="1" smtClean="0">
                          <a:latin typeface="Cambria Math"/>
                          <a:ea typeface="Cambria Math"/>
                        </a:rPr>
                        <m:t>𝑠𝑒𝑛</m:t>
                      </m:r>
                      <m:r>
                        <a:rPr lang="es-AR" i="1" smtClean="0">
                          <a:latin typeface="Cambria Math"/>
                          <a:ea typeface="Cambria Math"/>
                        </a:rPr>
                        <m:t>(</m:t>
                      </m:r>
                      <m:r>
                        <a:rPr lang="es-AR" i="1" smtClean="0">
                          <a:latin typeface="Cambria Math"/>
                          <a:ea typeface="Cambria Math"/>
                        </a:rPr>
                        <m:t>𝑘</m:t>
                      </m:r>
                      <m:r>
                        <a:rPr lang="es-AR" i="1" smtClean="0">
                          <a:latin typeface="Cambria Math"/>
                          <a:ea typeface="Cambria Math"/>
                        </a:rPr>
                        <m:t>∗</m:t>
                      </m:r>
                      <m:r>
                        <a:rPr lang="es-AR" i="1" smtClean="0">
                          <a:latin typeface="Cambria Math"/>
                          <a:ea typeface="Cambria Math"/>
                        </a:rPr>
                        <m:t>𝑋</m:t>
                      </m:r>
                      <m:r>
                        <a:rPr lang="es-AR" b="0" i="1" smtClean="0">
                          <a:latin typeface="Cambria Math"/>
                          <a:ea typeface="Cambria Math"/>
                        </a:rPr>
                        <m:t>−</m:t>
                      </m:r>
                      <m:r>
                        <a:rPr lang="es-AR" i="1">
                          <a:latin typeface="Cambria Math"/>
                          <a:ea typeface="Cambria Math"/>
                        </a:rPr>
                        <m:t>𝜔</m:t>
                      </m:r>
                      <m:r>
                        <a:rPr lang="es-AR" i="1">
                          <a:latin typeface="Cambria Math"/>
                          <a:ea typeface="Cambria Math"/>
                        </a:rPr>
                        <m:t>∗</m:t>
                      </m:r>
                      <m:r>
                        <a:rPr lang="es-AR" i="1">
                          <a:latin typeface="Cambria Math"/>
                          <a:ea typeface="Cambria Math"/>
                        </a:rPr>
                        <m:t>𝑡</m:t>
                      </m:r>
                      <m:r>
                        <a:rPr lang="es-AR" i="1">
                          <a:latin typeface="Cambria Math"/>
                          <a:ea typeface="Cambria Math"/>
                        </a:rPr>
                        <m:t>+</m:t>
                      </m:r>
                      <m:r>
                        <a:rPr lang="es-AR" i="1">
                          <a:latin typeface="Cambria Math"/>
                          <a:ea typeface="Cambria Math"/>
                        </a:rPr>
                        <m:t>𝜙</m:t>
                      </m:r>
                      <m:r>
                        <a:rPr lang="es-AR" i="1">
                          <a:latin typeface="Cambria Math"/>
                          <a:ea typeface="Cambria Math"/>
                        </a:rPr>
                        <m:t>)</m:t>
                      </m:r>
                    </m:oMath>
                  </m:oMathPara>
                </a14:m>
                <a:endParaRPr lang="es-ES" dirty="0"/>
              </a:p>
            </p:txBody>
          </p:sp>
        </mc:Choice>
        <mc:Fallback xmlns="">
          <p:sp>
            <p:nvSpPr>
              <p:cNvPr id="9" name="3 Rectángulo">
                <a:extLst>
                  <a:ext uri="{FF2B5EF4-FFF2-40B4-BE49-F238E27FC236}">
                    <a16:creationId xmlns:a16="http://schemas.microsoft.com/office/drawing/2014/main" id="{E9509F2E-5B0B-45B9-929F-26CE556E6B28}"/>
                  </a:ext>
                </a:extLst>
              </p:cNvPr>
              <p:cNvSpPr>
                <a:spLocks noRot="1" noChangeAspect="1" noMove="1" noResize="1" noEditPoints="1" noAdjustHandles="1" noChangeArrowheads="1" noChangeShapeType="1" noTextEdit="1"/>
              </p:cNvSpPr>
              <p:nvPr/>
            </p:nvSpPr>
            <p:spPr>
              <a:xfrm>
                <a:off x="878420" y="6117767"/>
                <a:ext cx="3297505" cy="369332"/>
              </a:xfrm>
              <a:prstGeom prst="rect">
                <a:avLst/>
              </a:prstGeom>
              <a:blipFill>
                <a:blip r:embed="rId6"/>
                <a:stretch>
                  <a:fillRect b="-13333"/>
                </a:stretch>
              </a:blipFill>
            </p:spPr>
            <p:txBody>
              <a:bodyPr/>
              <a:lstStyle/>
              <a:p>
                <a:r>
                  <a:rPr lang="en-GB">
                    <a:noFill/>
                  </a:rPr>
                  <a:t> </a:t>
                </a:r>
              </a:p>
            </p:txBody>
          </p:sp>
        </mc:Fallback>
      </mc:AlternateContent>
      <p:sp>
        <p:nvSpPr>
          <p:cNvPr id="10" name="26 Flecha derecha">
            <a:extLst>
              <a:ext uri="{FF2B5EF4-FFF2-40B4-BE49-F238E27FC236}">
                <a16:creationId xmlns:a16="http://schemas.microsoft.com/office/drawing/2014/main" id="{2A70B99A-F32E-41EA-8B9B-1A76DBB33CEF}"/>
              </a:ext>
            </a:extLst>
          </p:cNvPr>
          <p:cNvSpPr/>
          <p:nvPr/>
        </p:nvSpPr>
        <p:spPr>
          <a:xfrm flipH="1">
            <a:off x="6517221" y="5889167"/>
            <a:ext cx="533400" cy="97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1" name="27 Rectángulo">
                <a:extLst>
                  <a:ext uri="{FF2B5EF4-FFF2-40B4-BE49-F238E27FC236}">
                    <a16:creationId xmlns:a16="http://schemas.microsoft.com/office/drawing/2014/main" id="{ABE6CFEA-DBE2-433B-99F9-4A73C22B1DB1}"/>
                  </a:ext>
                </a:extLst>
              </p:cNvPr>
              <p:cNvSpPr/>
              <p:nvPr/>
            </p:nvSpPr>
            <p:spPr>
              <a:xfrm>
                <a:off x="5135168" y="6117767"/>
                <a:ext cx="32975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i="1" smtClean="0">
                          <a:latin typeface="Cambria Math"/>
                          <a:ea typeface="Cambria Math"/>
                        </a:rPr>
                        <m:t>𝑌</m:t>
                      </m:r>
                      <m:r>
                        <a:rPr lang="es-AR" i="1" smtClean="0">
                          <a:latin typeface="Cambria Math"/>
                          <a:ea typeface="Cambria Math"/>
                        </a:rPr>
                        <m:t>=</m:t>
                      </m:r>
                      <m:r>
                        <a:rPr lang="es-AR" i="1" smtClean="0">
                          <a:latin typeface="Cambria Math"/>
                          <a:ea typeface="Cambria Math"/>
                        </a:rPr>
                        <m:t>𝐴</m:t>
                      </m:r>
                      <m:r>
                        <a:rPr lang="es-AR" i="1" smtClean="0">
                          <a:latin typeface="Cambria Math"/>
                          <a:ea typeface="Cambria Math"/>
                        </a:rPr>
                        <m:t>∗</m:t>
                      </m:r>
                      <m:r>
                        <a:rPr lang="es-AR" i="1" smtClean="0">
                          <a:latin typeface="Cambria Math"/>
                          <a:ea typeface="Cambria Math"/>
                        </a:rPr>
                        <m:t>𝑠𝑒𝑛</m:t>
                      </m:r>
                      <m:r>
                        <a:rPr lang="es-AR" i="1" smtClean="0">
                          <a:latin typeface="Cambria Math"/>
                          <a:ea typeface="Cambria Math"/>
                        </a:rPr>
                        <m:t>(</m:t>
                      </m:r>
                      <m:r>
                        <a:rPr lang="es-AR" i="1" smtClean="0">
                          <a:latin typeface="Cambria Math"/>
                          <a:ea typeface="Cambria Math"/>
                        </a:rPr>
                        <m:t>𝑘</m:t>
                      </m:r>
                      <m:r>
                        <a:rPr lang="es-AR" i="1" smtClean="0">
                          <a:latin typeface="Cambria Math"/>
                          <a:ea typeface="Cambria Math"/>
                        </a:rPr>
                        <m:t>∗</m:t>
                      </m:r>
                      <m:r>
                        <a:rPr lang="es-AR" i="1" smtClean="0">
                          <a:latin typeface="Cambria Math"/>
                          <a:ea typeface="Cambria Math"/>
                        </a:rPr>
                        <m:t>𝑋</m:t>
                      </m:r>
                      <m:r>
                        <a:rPr lang="es-AR" b="0" i="1" smtClean="0">
                          <a:latin typeface="Cambria Math"/>
                          <a:ea typeface="Cambria Math"/>
                        </a:rPr>
                        <m:t>+</m:t>
                      </m:r>
                      <m:r>
                        <a:rPr lang="es-AR" i="1">
                          <a:latin typeface="Cambria Math"/>
                          <a:ea typeface="Cambria Math"/>
                        </a:rPr>
                        <m:t>𝜔</m:t>
                      </m:r>
                      <m:r>
                        <a:rPr lang="es-AR" i="1">
                          <a:latin typeface="Cambria Math"/>
                          <a:ea typeface="Cambria Math"/>
                        </a:rPr>
                        <m:t>∗</m:t>
                      </m:r>
                      <m:r>
                        <a:rPr lang="es-AR" i="1">
                          <a:latin typeface="Cambria Math"/>
                          <a:ea typeface="Cambria Math"/>
                        </a:rPr>
                        <m:t>𝑡</m:t>
                      </m:r>
                      <m:r>
                        <a:rPr lang="es-AR" i="1">
                          <a:latin typeface="Cambria Math"/>
                          <a:ea typeface="Cambria Math"/>
                        </a:rPr>
                        <m:t>+</m:t>
                      </m:r>
                      <m:r>
                        <a:rPr lang="es-AR" i="1">
                          <a:latin typeface="Cambria Math"/>
                          <a:ea typeface="Cambria Math"/>
                        </a:rPr>
                        <m:t>𝜙</m:t>
                      </m:r>
                      <m:r>
                        <a:rPr lang="es-AR" i="1">
                          <a:latin typeface="Cambria Math"/>
                          <a:ea typeface="Cambria Math"/>
                        </a:rPr>
                        <m:t>)</m:t>
                      </m:r>
                    </m:oMath>
                  </m:oMathPara>
                </a14:m>
                <a:endParaRPr lang="es-ES" dirty="0"/>
              </a:p>
            </p:txBody>
          </p:sp>
        </mc:Choice>
        <mc:Fallback xmlns="">
          <p:sp>
            <p:nvSpPr>
              <p:cNvPr id="11" name="27 Rectángulo">
                <a:extLst>
                  <a:ext uri="{FF2B5EF4-FFF2-40B4-BE49-F238E27FC236}">
                    <a16:creationId xmlns:a16="http://schemas.microsoft.com/office/drawing/2014/main" id="{ABE6CFEA-DBE2-433B-99F9-4A73C22B1DB1}"/>
                  </a:ext>
                </a:extLst>
              </p:cNvPr>
              <p:cNvSpPr>
                <a:spLocks noRot="1" noChangeAspect="1" noMove="1" noResize="1" noEditPoints="1" noAdjustHandles="1" noChangeArrowheads="1" noChangeShapeType="1" noTextEdit="1"/>
              </p:cNvSpPr>
              <p:nvPr/>
            </p:nvSpPr>
            <p:spPr>
              <a:xfrm>
                <a:off x="5135168" y="6117767"/>
                <a:ext cx="3297505" cy="369332"/>
              </a:xfrm>
              <a:prstGeom prst="rect">
                <a:avLst/>
              </a:prstGeom>
              <a:blipFill>
                <a:blip r:embed="rId7"/>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28 Rectángulo">
                <a:extLst>
                  <a:ext uri="{FF2B5EF4-FFF2-40B4-BE49-F238E27FC236}">
                    <a16:creationId xmlns:a16="http://schemas.microsoft.com/office/drawing/2014/main" id="{F05B12E1-6F21-4840-AC4C-BF92161BC0D6}"/>
                  </a:ext>
                </a:extLst>
              </p:cNvPr>
              <p:cNvSpPr/>
              <p:nvPr/>
            </p:nvSpPr>
            <p:spPr>
              <a:xfrm>
                <a:off x="2381940" y="5631271"/>
                <a:ext cx="290464"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000" b="0" i="0" smtClean="0">
                          <a:latin typeface="Cambria Math"/>
                          <a:ea typeface="Cambria Math"/>
                        </a:rPr>
                        <m:t>V</m:t>
                      </m:r>
                    </m:oMath>
                  </m:oMathPara>
                </a14:m>
                <a:endParaRPr lang="es-AR" sz="1000" dirty="0"/>
              </a:p>
            </p:txBody>
          </p:sp>
        </mc:Choice>
        <mc:Fallback xmlns="">
          <p:sp>
            <p:nvSpPr>
              <p:cNvPr id="12" name="28 Rectángulo">
                <a:extLst>
                  <a:ext uri="{FF2B5EF4-FFF2-40B4-BE49-F238E27FC236}">
                    <a16:creationId xmlns:a16="http://schemas.microsoft.com/office/drawing/2014/main" id="{F05B12E1-6F21-4840-AC4C-BF92161BC0D6}"/>
                  </a:ext>
                </a:extLst>
              </p:cNvPr>
              <p:cNvSpPr>
                <a:spLocks noRot="1" noChangeAspect="1" noMove="1" noResize="1" noEditPoints="1" noAdjustHandles="1" noChangeArrowheads="1" noChangeShapeType="1" noTextEdit="1"/>
              </p:cNvSpPr>
              <p:nvPr/>
            </p:nvSpPr>
            <p:spPr>
              <a:xfrm>
                <a:off x="2381940" y="5631271"/>
                <a:ext cx="290464" cy="24622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29 Rectángulo">
                <a:extLst>
                  <a:ext uri="{FF2B5EF4-FFF2-40B4-BE49-F238E27FC236}">
                    <a16:creationId xmlns:a16="http://schemas.microsoft.com/office/drawing/2014/main" id="{25742D37-73C1-46DE-8167-0FAA8DC3BA3D}"/>
                  </a:ext>
                </a:extLst>
              </p:cNvPr>
              <p:cNvSpPr/>
              <p:nvPr/>
            </p:nvSpPr>
            <p:spPr>
              <a:xfrm>
                <a:off x="6638688" y="5631270"/>
                <a:ext cx="290464"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000" b="0" i="0" smtClean="0">
                          <a:latin typeface="Cambria Math"/>
                          <a:ea typeface="Cambria Math"/>
                        </a:rPr>
                        <m:t>V</m:t>
                      </m:r>
                    </m:oMath>
                  </m:oMathPara>
                </a14:m>
                <a:endParaRPr lang="es-AR" sz="1000" dirty="0"/>
              </a:p>
            </p:txBody>
          </p:sp>
        </mc:Choice>
        <mc:Fallback xmlns="">
          <p:sp>
            <p:nvSpPr>
              <p:cNvPr id="13" name="29 Rectángulo">
                <a:extLst>
                  <a:ext uri="{FF2B5EF4-FFF2-40B4-BE49-F238E27FC236}">
                    <a16:creationId xmlns:a16="http://schemas.microsoft.com/office/drawing/2014/main" id="{25742D37-73C1-46DE-8167-0FAA8DC3BA3D}"/>
                  </a:ext>
                </a:extLst>
              </p:cNvPr>
              <p:cNvSpPr>
                <a:spLocks noRot="1" noChangeAspect="1" noMove="1" noResize="1" noEditPoints="1" noAdjustHandles="1" noChangeArrowheads="1" noChangeShapeType="1" noTextEdit="1"/>
              </p:cNvSpPr>
              <p:nvPr/>
            </p:nvSpPr>
            <p:spPr>
              <a:xfrm>
                <a:off x="6638688" y="5631270"/>
                <a:ext cx="290464" cy="246221"/>
              </a:xfrm>
              <a:prstGeom prst="rect">
                <a:avLst/>
              </a:prstGeom>
              <a:blipFill>
                <a:blip r:embed="rId9"/>
                <a:stretch>
                  <a:fillRect/>
                </a:stretch>
              </a:blipFill>
            </p:spPr>
            <p:txBody>
              <a:bodyPr/>
              <a:lstStyle/>
              <a:p>
                <a:r>
                  <a:rPr lang="en-GB">
                    <a:noFill/>
                  </a:rPr>
                  <a:t> </a:t>
                </a:r>
              </a:p>
            </p:txBody>
          </p:sp>
        </mc:Fallback>
      </mc:AlternateContent>
      <p:sp>
        <p:nvSpPr>
          <p:cNvPr id="14" name="25 Elipse">
            <a:extLst>
              <a:ext uri="{FF2B5EF4-FFF2-40B4-BE49-F238E27FC236}">
                <a16:creationId xmlns:a16="http://schemas.microsoft.com/office/drawing/2014/main" id="{C251C09E-F182-499A-B690-F7E3D7999632}"/>
              </a:ext>
            </a:extLst>
          </p:cNvPr>
          <p:cNvSpPr/>
          <p:nvPr/>
        </p:nvSpPr>
        <p:spPr>
          <a:xfrm>
            <a:off x="2756928" y="6163691"/>
            <a:ext cx="277091" cy="2774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31 Elipse">
            <a:extLst>
              <a:ext uri="{FF2B5EF4-FFF2-40B4-BE49-F238E27FC236}">
                <a16:creationId xmlns:a16="http://schemas.microsoft.com/office/drawing/2014/main" id="{8547E985-59BC-4093-9581-61AC385D3BFF}"/>
              </a:ext>
            </a:extLst>
          </p:cNvPr>
          <p:cNvSpPr/>
          <p:nvPr/>
        </p:nvSpPr>
        <p:spPr>
          <a:xfrm>
            <a:off x="7025221" y="6170482"/>
            <a:ext cx="277091" cy="2774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3443025-D620-4B88-964D-F8CBF13BC328}"/>
                  </a:ext>
                </a:extLst>
              </p:cNvPr>
              <p:cNvSpPr/>
              <p:nvPr/>
            </p:nvSpPr>
            <p:spPr>
              <a:xfrm>
                <a:off x="3300284" y="5170240"/>
                <a:ext cx="32975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i="1">
                          <a:latin typeface="Cambria Math"/>
                          <a:ea typeface="Cambria Math"/>
                        </a:rPr>
                        <m:t>𝑌</m:t>
                      </m:r>
                      <m:r>
                        <a:rPr lang="es-AR" i="1">
                          <a:latin typeface="Cambria Math"/>
                          <a:ea typeface="Cambria Math"/>
                        </a:rPr>
                        <m:t>=</m:t>
                      </m:r>
                      <m:r>
                        <a:rPr lang="es-AR" i="1">
                          <a:latin typeface="Cambria Math"/>
                          <a:ea typeface="Cambria Math"/>
                        </a:rPr>
                        <m:t>𝐴</m:t>
                      </m:r>
                      <m:r>
                        <a:rPr lang="es-AR" i="1">
                          <a:latin typeface="Cambria Math"/>
                          <a:ea typeface="Cambria Math"/>
                        </a:rPr>
                        <m:t>∗</m:t>
                      </m:r>
                      <m:r>
                        <a:rPr lang="es-AR" i="1">
                          <a:latin typeface="Cambria Math"/>
                          <a:ea typeface="Cambria Math"/>
                        </a:rPr>
                        <m:t>𝑠𝑒𝑛</m:t>
                      </m:r>
                      <m:r>
                        <a:rPr lang="es-AR" i="1">
                          <a:latin typeface="Cambria Math"/>
                          <a:ea typeface="Cambria Math"/>
                        </a:rPr>
                        <m:t>(</m:t>
                      </m:r>
                      <m:r>
                        <a:rPr lang="es-AR" i="1">
                          <a:latin typeface="Cambria Math"/>
                          <a:ea typeface="Cambria Math"/>
                        </a:rPr>
                        <m:t>𝑘</m:t>
                      </m:r>
                      <m:r>
                        <a:rPr lang="es-AR" i="1">
                          <a:latin typeface="Cambria Math"/>
                          <a:ea typeface="Cambria Math"/>
                        </a:rPr>
                        <m:t>∗</m:t>
                      </m:r>
                      <m:r>
                        <a:rPr lang="es-AR" i="1">
                          <a:latin typeface="Cambria Math"/>
                          <a:ea typeface="Cambria Math"/>
                        </a:rPr>
                        <m:t>𝑋</m:t>
                      </m:r>
                      <m:r>
                        <a:rPr lang="es-AR" i="1">
                          <a:latin typeface="Cambria Math"/>
                          <a:ea typeface="Cambria Math"/>
                        </a:rPr>
                        <m:t>±</m:t>
                      </m:r>
                      <m:r>
                        <a:rPr lang="es-AR" i="1">
                          <a:latin typeface="Cambria Math"/>
                          <a:ea typeface="Cambria Math"/>
                        </a:rPr>
                        <m:t>𝜔</m:t>
                      </m:r>
                      <m:r>
                        <a:rPr lang="es-AR" i="1">
                          <a:latin typeface="Cambria Math"/>
                          <a:ea typeface="Cambria Math"/>
                        </a:rPr>
                        <m:t>∗</m:t>
                      </m:r>
                      <m:r>
                        <a:rPr lang="es-AR" i="1">
                          <a:latin typeface="Cambria Math"/>
                          <a:ea typeface="Cambria Math"/>
                        </a:rPr>
                        <m:t>𝑡</m:t>
                      </m:r>
                      <m:r>
                        <a:rPr lang="es-AR" i="1">
                          <a:latin typeface="Cambria Math"/>
                          <a:ea typeface="Cambria Math"/>
                        </a:rPr>
                        <m:t>+</m:t>
                      </m:r>
                      <m:r>
                        <a:rPr lang="es-AR" i="1">
                          <a:latin typeface="Cambria Math"/>
                          <a:ea typeface="Cambria Math"/>
                        </a:rPr>
                        <m:t>𝜙</m:t>
                      </m:r>
                      <m:r>
                        <a:rPr lang="es-AR" i="1">
                          <a:latin typeface="Cambria Math"/>
                          <a:ea typeface="Cambria Math"/>
                        </a:rPr>
                        <m:t>)</m:t>
                      </m:r>
                    </m:oMath>
                  </m:oMathPara>
                </a14:m>
                <a:endParaRPr lang="es-ES" dirty="0"/>
              </a:p>
            </p:txBody>
          </p:sp>
        </mc:Choice>
        <mc:Fallback xmlns="">
          <p:sp>
            <p:nvSpPr>
              <p:cNvPr id="7" name="Rectangle 6">
                <a:extLst>
                  <a:ext uri="{FF2B5EF4-FFF2-40B4-BE49-F238E27FC236}">
                    <a16:creationId xmlns:a16="http://schemas.microsoft.com/office/drawing/2014/main" id="{A3443025-D620-4B88-964D-F8CBF13BC328}"/>
                  </a:ext>
                </a:extLst>
              </p:cNvPr>
              <p:cNvSpPr>
                <a:spLocks noRot="1" noChangeAspect="1" noMove="1" noResize="1" noEditPoints="1" noAdjustHandles="1" noChangeArrowheads="1" noChangeShapeType="1" noTextEdit="1"/>
              </p:cNvSpPr>
              <p:nvPr/>
            </p:nvSpPr>
            <p:spPr>
              <a:xfrm>
                <a:off x="3300284" y="5170240"/>
                <a:ext cx="3297505" cy="369332"/>
              </a:xfrm>
              <a:prstGeom prst="rect">
                <a:avLst/>
              </a:prstGeom>
              <a:blipFill>
                <a:blip r:embed="rId10"/>
                <a:stretch>
                  <a:fillRect b="-13115"/>
                </a:stretch>
              </a:blipFill>
            </p:spPr>
            <p:txBody>
              <a:bodyPr/>
              <a:lstStyle/>
              <a:p>
                <a:r>
                  <a:rPr lang="es-ES">
                    <a:noFill/>
                  </a:rPr>
                  <a:t> </a:t>
                </a:r>
              </a:p>
            </p:txBody>
          </p:sp>
        </mc:Fallback>
      </mc:AlternateContent>
      <p:grpSp>
        <p:nvGrpSpPr>
          <p:cNvPr id="50" name="Grupo 49">
            <a:extLst>
              <a:ext uri="{FF2B5EF4-FFF2-40B4-BE49-F238E27FC236}">
                <a16:creationId xmlns:a16="http://schemas.microsoft.com/office/drawing/2014/main" id="{795FF1C5-E428-4909-BF00-BCBFF5657238}"/>
              </a:ext>
            </a:extLst>
          </p:cNvPr>
          <p:cNvGrpSpPr/>
          <p:nvPr/>
        </p:nvGrpSpPr>
        <p:grpSpPr>
          <a:xfrm>
            <a:off x="1756195" y="2815370"/>
            <a:ext cx="6348299" cy="2066632"/>
            <a:chOff x="514526" y="2679081"/>
            <a:chExt cx="6348299" cy="2066632"/>
          </a:xfrm>
        </p:grpSpPr>
        <p:cxnSp>
          <p:nvCxnSpPr>
            <p:cNvPr id="17" name="Conector recto de flecha 16">
              <a:extLst>
                <a:ext uri="{FF2B5EF4-FFF2-40B4-BE49-F238E27FC236}">
                  <a16:creationId xmlns:a16="http://schemas.microsoft.com/office/drawing/2014/main" id="{E7C69C19-CEAF-4E8D-A7E1-62F372F7B13C}"/>
                </a:ext>
              </a:extLst>
            </p:cNvPr>
            <p:cNvCxnSpPr>
              <a:cxnSpLocks/>
            </p:cNvCxnSpPr>
            <p:nvPr/>
          </p:nvCxnSpPr>
          <p:spPr>
            <a:xfrm>
              <a:off x="2807498" y="4645721"/>
              <a:ext cx="25603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1FB39EB7-687B-463E-979D-F34ED227D406}"/>
                </a:ext>
              </a:extLst>
            </p:cNvPr>
            <p:cNvCxnSpPr>
              <a:cxnSpLocks/>
            </p:cNvCxnSpPr>
            <p:nvPr/>
          </p:nvCxnSpPr>
          <p:spPr>
            <a:xfrm flipV="1">
              <a:off x="878420" y="2743200"/>
              <a:ext cx="0" cy="1940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6" name="Grupo 35">
              <a:extLst>
                <a:ext uri="{FF2B5EF4-FFF2-40B4-BE49-F238E27FC236}">
                  <a16:creationId xmlns:a16="http://schemas.microsoft.com/office/drawing/2014/main" id="{7E7027BC-989F-456C-9F52-8FC9D2CF01FA}"/>
                </a:ext>
              </a:extLst>
            </p:cNvPr>
            <p:cNvGrpSpPr/>
            <p:nvPr/>
          </p:nvGrpSpPr>
          <p:grpSpPr>
            <a:xfrm>
              <a:off x="878837" y="3013284"/>
              <a:ext cx="5129061" cy="1286635"/>
              <a:chOff x="878837" y="3013284"/>
              <a:chExt cx="5129061" cy="1286635"/>
            </a:xfrm>
          </p:grpSpPr>
          <p:sp>
            <p:nvSpPr>
              <p:cNvPr id="31" name="Cuerda 30">
                <a:extLst>
                  <a:ext uri="{FF2B5EF4-FFF2-40B4-BE49-F238E27FC236}">
                    <a16:creationId xmlns:a16="http://schemas.microsoft.com/office/drawing/2014/main" id="{E208F7F3-A5A7-4FF2-A75B-3933DA04A810}"/>
                  </a:ext>
                </a:extLst>
              </p:cNvPr>
              <p:cNvSpPr/>
              <p:nvPr/>
            </p:nvSpPr>
            <p:spPr>
              <a:xfrm rot="16200000" flipV="1">
                <a:off x="2163207" y="3013284"/>
                <a:ext cx="1280160" cy="1280160"/>
              </a:xfrm>
              <a:prstGeom prst="chord">
                <a:avLst>
                  <a:gd name="adj1" fmla="val 5401831"/>
                  <a:gd name="adj2" fmla="val 16184672"/>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Cuerda 32">
                <a:extLst>
                  <a:ext uri="{FF2B5EF4-FFF2-40B4-BE49-F238E27FC236}">
                    <a16:creationId xmlns:a16="http://schemas.microsoft.com/office/drawing/2014/main" id="{48C0ECF3-01CD-44FD-8D95-482E9051DA6E}"/>
                  </a:ext>
                </a:extLst>
              </p:cNvPr>
              <p:cNvSpPr/>
              <p:nvPr/>
            </p:nvSpPr>
            <p:spPr>
              <a:xfrm rot="16200000" flipV="1">
                <a:off x="4727738" y="3013284"/>
                <a:ext cx="1280160" cy="1280160"/>
              </a:xfrm>
              <a:prstGeom prst="chord">
                <a:avLst>
                  <a:gd name="adj1" fmla="val 5401831"/>
                  <a:gd name="adj2" fmla="val 16184672"/>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erda 33">
                <a:extLst>
                  <a:ext uri="{FF2B5EF4-FFF2-40B4-BE49-F238E27FC236}">
                    <a16:creationId xmlns:a16="http://schemas.microsoft.com/office/drawing/2014/main" id="{88DB0714-72E7-4CA1-BF28-788192D04B73}"/>
                  </a:ext>
                </a:extLst>
              </p:cNvPr>
              <p:cNvSpPr/>
              <p:nvPr/>
            </p:nvSpPr>
            <p:spPr>
              <a:xfrm rot="5400000">
                <a:off x="878837" y="3019759"/>
                <a:ext cx="1280160" cy="1280160"/>
              </a:xfrm>
              <a:prstGeom prst="chord">
                <a:avLst>
                  <a:gd name="adj1" fmla="val 5401831"/>
                  <a:gd name="adj2" fmla="val 16184672"/>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erda 34">
                <a:extLst>
                  <a:ext uri="{FF2B5EF4-FFF2-40B4-BE49-F238E27FC236}">
                    <a16:creationId xmlns:a16="http://schemas.microsoft.com/office/drawing/2014/main" id="{21F70E24-0198-483C-AE4B-F1FE0E0AA5A8}"/>
                  </a:ext>
                </a:extLst>
              </p:cNvPr>
              <p:cNvSpPr/>
              <p:nvPr/>
            </p:nvSpPr>
            <p:spPr>
              <a:xfrm rot="5400000">
                <a:off x="3443368" y="3019759"/>
                <a:ext cx="1280160" cy="1280160"/>
              </a:xfrm>
              <a:prstGeom prst="chord">
                <a:avLst>
                  <a:gd name="adj1" fmla="val 5401831"/>
                  <a:gd name="adj2" fmla="val 16184672"/>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22" name="Conector recto de flecha 21">
              <a:extLst>
                <a:ext uri="{FF2B5EF4-FFF2-40B4-BE49-F238E27FC236}">
                  <a16:creationId xmlns:a16="http://schemas.microsoft.com/office/drawing/2014/main" id="{1FE96C7B-8DD5-444D-B6F2-AADB913C092E}"/>
                </a:ext>
              </a:extLst>
            </p:cNvPr>
            <p:cNvCxnSpPr/>
            <p:nvPr/>
          </p:nvCxnSpPr>
          <p:spPr>
            <a:xfrm>
              <a:off x="794229" y="3653270"/>
              <a:ext cx="5486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1739E5AF-A08F-4E33-9783-CDC31EB38A4D}"/>
                </a:ext>
              </a:extLst>
            </p:cNvPr>
            <p:cNvCxnSpPr/>
            <p:nvPr/>
          </p:nvCxnSpPr>
          <p:spPr>
            <a:xfrm flipV="1">
              <a:off x="2797914" y="4371401"/>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692C5F0A-0A48-4155-A6DD-40EA1A5D251C}"/>
                </a:ext>
              </a:extLst>
            </p:cNvPr>
            <p:cNvCxnSpPr/>
            <p:nvPr/>
          </p:nvCxnSpPr>
          <p:spPr>
            <a:xfrm flipV="1">
              <a:off x="5360748" y="4371401"/>
              <a:ext cx="0" cy="2743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ángulo 39">
                  <a:extLst>
                    <a:ext uri="{FF2B5EF4-FFF2-40B4-BE49-F238E27FC236}">
                      <a16:creationId xmlns:a16="http://schemas.microsoft.com/office/drawing/2014/main" id="{11AADCCA-616B-4E47-A0E3-4DF78EA58B51}"/>
                    </a:ext>
                  </a:extLst>
                </p:cNvPr>
                <p:cNvSpPr/>
                <p:nvPr/>
              </p:nvSpPr>
              <p:spPr>
                <a:xfrm>
                  <a:off x="3840175" y="4376381"/>
                  <a:ext cx="370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i="0">
                            <a:latin typeface="Cambria Math"/>
                            <a:ea typeface="Cambria Math"/>
                          </a:rPr>
                          <m:t>k</m:t>
                        </m:r>
                      </m:oMath>
                    </m:oMathPara>
                  </a14:m>
                  <a:endParaRPr lang="es-ES" dirty="0"/>
                </a:p>
              </p:txBody>
            </p:sp>
          </mc:Choice>
          <mc:Fallback xmlns="">
            <p:sp>
              <p:nvSpPr>
                <p:cNvPr id="40" name="Rectángulo 39">
                  <a:extLst>
                    <a:ext uri="{FF2B5EF4-FFF2-40B4-BE49-F238E27FC236}">
                      <a16:creationId xmlns:a16="http://schemas.microsoft.com/office/drawing/2014/main" id="{11AADCCA-616B-4E47-A0E3-4DF78EA58B51}"/>
                    </a:ext>
                  </a:extLst>
                </p:cNvPr>
                <p:cNvSpPr>
                  <a:spLocks noRot="1" noChangeAspect="1" noMove="1" noResize="1" noEditPoints="1" noAdjustHandles="1" noChangeArrowheads="1" noChangeShapeType="1" noTextEdit="1"/>
                </p:cNvSpPr>
                <p:nvPr/>
              </p:nvSpPr>
              <p:spPr>
                <a:xfrm>
                  <a:off x="3840175" y="4376381"/>
                  <a:ext cx="370935" cy="369332"/>
                </a:xfrm>
                <a:prstGeom prst="rect">
                  <a:avLst/>
                </a:prstGeom>
                <a:blipFill>
                  <a:blip r:embed="rId11"/>
                  <a:stretch>
                    <a:fillRect/>
                  </a:stretch>
                </a:blipFill>
              </p:spPr>
              <p:txBody>
                <a:bodyPr/>
                <a:lstStyle/>
                <a:p>
                  <a:r>
                    <a:rPr lang="es-ES">
                      <a:noFill/>
                    </a:rPr>
                    <a:t> </a:t>
                  </a:r>
                </a:p>
              </p:txBody>
            </p:sp>
          </mc:Fallback>
        </mc:AlternateContent>
        <p:cxnSp>
          <p:nvCxnSpPr>
            <p:cNvPr id="41" name="Conector recto de flecha 40">
              <a:extLst>
                <a:ext uri="{FF2B5EF4-FFF2-40B4-BE49-F238E27FC236}">
                  <a16:creationId xmlns:a16="http://schemas.microsoft.com/office/drawing/2014/main" id="{409FEFAF-2089-4552-B0E4-1ADD3F14EB32}"/>
                </a:ext>
              </a:extLst>
            </p:cNvPr>
            <p:cNvCxnSpPr>
              <a:cxnSpLocks/>
            </p:cNvCxnSpPr>
            <p:nvPr/>
          </p:nvCxnSpPr>
          <p:spPr>
            <a:xfrm>
              <a:off x="1529333" y="2707740"/>
              <a:ext cx="25603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BBB303C8-EC43-47B3-A0A2-C6B980805813}"/>
                </a:ext>
              </a:extLst>
            </p:cNvPr>
            <p:cNvCxnSpPr/>
            <p:nvPr/>
          </p:nvCxnSpPr>
          <p:spPr>
            <a:xfrm flipV="1">
              <a:off x="1519749" y="2679081"/>
              <a:ext cx="0" cy="2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6C6EAE7A-AC8A-4953-9915-CB9ADF797756}"/>
                </a:ext>
              </a:extLst>
            </p:cNvPr>
            <p:cNvCxnSpPr/>
            <p:nvPr/>
          </p:nvCxnSpPr>
          <p:spPr>
            <a:xfrm flipV="1">
              <a:off x="4082583" y="2679081"/>
              <a:ext cx="0" cy="27432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ángulo 43">
                  <a:extLst>
                    <a:ext uri="{FF2B5EF4-FFF2-40B4-BE49-F238E27FC236}">
                      <a16:creationId xmlns:a16="http://schemas.microsoft.com/office/drawing/2014/main" id="{CB12D721-0656-427A-9163-C0627B393048}"/>
                    </a:ext>
                  </a:extLst>
                </p:cNvPr>
                <p:cNvSpPr/>
                <p:nvPr/>
              </p:nvSpPr>
              <p:spPr>
                <a:xfrm>
                  <a:off x="2608405" y="2679081"/>
                  <a:ext cx="3804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ea typeface="Cambria Math"/>
                          </a:rPr>
                          <m:t>T</m:t>
                        </m:r>
                      </m:oMath>
                    </m:oMathPara>
                  </a14:m>
                  <a:endParaRPr lang="es-ES" dirty="0"/>
                </a:p>
              </p:txBody>
            </p:sp>
          </mc:Choice>
          <mc:Fallback xmlns="">
            <p:sp>
              <p:nvSpPr>
                <p:cNvPr id="44" name="Rectángulo 43">
                  <a:extLst>
                    <a:ext uri="{FF2B5EF4-FFF2-40B4-BE49-F238E27FC236}">
                      <a16:creationId xmlns:a16="http://schemas.microsoft.com/office/drawing/2014/main" id="{CB12D721-0656-427A-9163-C0627B393048}"/>
                    </a:ext>
                  </a:extLst>
                </p:cNvPr>
                <p:cNvSpPr>
                  <a:spLocks noRot="1" noChangeAspect="1" noMove="1" noResize="1" noEditPoints="1" noAdjustHandles="1" noChangeArrowheads="1" noChangeShapeType="1" noTextEdit="1"/>
                </p:cNvSpPr>
                <p:nvPr/>
              </p:nvSpPr>
              <p:spPr>
                <a:xfrm>
                  <a:off x="2608405" y="2679081"/>
                  <a:ext cx="380489" cy="369332"/>
                </a:xfrm>
                <a:prstGeom prst="rect">
                  <a:avLst/>
                </a:prstGeom>
                <a:blipFill>
                  <a:blip r:embed="rId12"/>
                  <a:stretch>
                    <a:fillRect/>
                  </a:stretch>
                </a:blipFill>
              </p:spPr>
              <p:txBody>
                <a:bodyPr/>
                <a:lstStyle/>
                <a:p>
                  <a:r>
                    <a:rPr lang="es-ES">
                      <a:noFill/>
                    </a:rPr>
                    <a:t> </a:t>
                  </a:r>
                </a:p>
              </p:txBody>
            </p:sp>
          </mc:Fallback>
        </mc:AlternateContent>
        <p:cxnSp>
          <p:nvCxnSpPr>
            <p:cNvPr id="46" name="Conector recto de flecha 45">
              <a:extLst>
                <a:ext uri="{FF2B5EF4-FFF2-40B4-BE49-F238E27FC236}">
                  <a16:creationId xmlns:a16="http://schemas.microsoft.com/office/drawing/2014/main" id="{3AAA7448-9C81-4440-88E5-14D999434B3E}"/>
                </a:ext>
              </a:extLst>
            </p:cNvPr>
            <p:cNvCxnSpPr>
              <a:stCxn id="34" idx="2"/>
            </p:cNvCxnSpPr>
            <p:nvPr/>
          </p:nvCxnSpPr>
          <p:spPr>
            <a:xfrm flipV="1">
              <a:off x="1518914" y="3019759"/>
              <a:ext cx="3" cy="638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ángulo 46">
                  <a:extLst>
                    <a:ext uri="{FF2B5EF4-FFF2-40B4-BE49-F238E27FC236}">
                      <a16:creationId xmlns:a16="http://schemas.microsoft.com/office/drawing/2014/main" id="{76683B0A-7BA7-46FF-B301-C6F53C60C8D8}"/>
                    </a:ext>
                  </a:extLst>
                </p:cNvPr>
                <p:cNvSpPr/>
                <p:nvPr/>
              </p:nvSpPr>
              <p:spPr>
                <a:xfrm>
                  <a:off x="1161610" y="3233941"/>
                  <a:ext cx="3856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A</m:t>
                        </m:r>
                      </m:oMath>
                    </m:oMathPara>
                  </a14:m>
                  <a:endParaRPr lang="es-ES" dirty="0"/>
                </a:p>
              </p:txBody>
            </p:sp>
          </mc:Choice>
          <mc:Fallback xmlns="">
            <p:sp>
              <p:nvSpPr>
                <p:cNvPr id="47" name="Rectángulo 46">
                  <a:extLst>
                    <a:ext uri="{FF2B5EF4-FFF2-40B4-BE49-F238E27FC236}">
                      <a16:creationId xmlns:a16="http://schemas.microsoft.com/office/drawing/2014/main" id="{76683B0A-7BA7-46FF-B301-C6F53C60C8D8}"/>
                    </a:ext>
                  </a:extLst>
                </p:cNvPr>
                <p:cNvSpPr>
                  <a:spLocks noRot="1" noChangeAspect="1" noMove="1" noResize="1" noEditPoints="1" noAdjustHandles="1" noChangeArrowheads="1" noChangeShapeType="1" noTextEdit="1"/>
                </p:cNvSpPr>
                <p:nvPr/>
              </p:nvSpPr>
              <p:spPr>
                <a:xfrm>
                  <a:off x="1161610" y="3233941"/>
                  <a:ext cx="385682" cy="369332"/>
                </a:xfrm>
                <a:prstGeom prst="rect">
                  <a:avLst/>
                </a:prstGeom>
                <a:blipFill>
                  <a:blip r:embed="rId13"/>
                  <a:stretch>
                    <a:fillRect/>
                  </a:stretch>
                </a:blipFill>
              </p:spPr>
              <p:txBody>
                <a:bodyPr/>
                <a:lstStyle/>
                <a:p>
                  <a:r>
                    <a:rPr lang="es-ES">
                      <a:noFill/>
                    </a:rPr>
                    <a:t> </a:t>
                  </a:r>
                </a:p>
              </p:txBody>
            </p:sp>
          </mc:Fallback>
        </mc:AlternateContent>
        <p:sp>
          <p:nvSpPr>
            <p:cNvPr id="48" name="Rectángulo 47">
              <a:extLst>
                <a:ext uri="{FF2B5EF4-FFF2-40B4-BE49-F238E27FC236}">
                  <a16:creationId xmlns:a16="http://schemas.microsoft.com/office/drawing/2014/main" id="{B56C4ECE-1DDA-4E96-AE50-4D312D156C86}"/>
                </a:ext>
              </a:extLst>
            </p:cNvPr>
            <p:cNvSpPr/>
            <p:nvPr/>
          </p:nvSpPr>
          <p:spPr>
            <a:xfrm>
              <a:off x="514526" y="2712438"/>
              <a:ext cx="296876" cy="369332"/>
            </a:xfrm>
            <a:prstGeom prst="rect">
              <a:avLst/>
            </a:prstGeom>
          </p:spPr>
          <p:txBody>
            <a:bodyPr wrap="none">
              <a:spAutoFit/>
            </a:bodyPr>
            <a:lstStyle/>
            <a:p>
              <a:r>
                <a:rPr lang="es-ES" dirty="0"/>
                <a:t>Y</a:t>
              </a:r>
            </a:p>
          </p:txBody>
        </p:sp>
        <mc:AlternateContent xmlns:mc="http://schemas.openxmlformats.org/markup-compatibility/2006" xmlns:a14="http://schemas.microsoft.com/office/drawing/2010/main">
          <mc:Choice Requires="a14">
            <p:sp>
              <p:nvSpPr>
                <p:cNvPr id="49" name="Rectángulo 48">
                  <a:extLst>
                    <a:ext uri="{FF2B5EF4-FFF2-40B4-BE49-F238E27FC236}">
                      <a16:creationId xmlns:a16="http://schemas.microsoft.com/office/drawing/2014/main" id="{4E99D827-0A85-4EDC-88F6-7B47BDD2DF48}"/>
                    </a:ext>
                  </a:extLst>
                </p:cNvPr>
                <p:cNvSpPr/>
                <p:nvPr/>
              </p:nvSpPr>
              <p:spPr>
                <a:xfrm>
                  <a:off x="6155580" y="3344054"/>
                  <a:ext cx="7072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0" smtClean="0">
                            <a:latin typeface="Cambria Math" panose="02040503050406030204" pitchFamily="18" charset="0"/>
                          </a:rPr>
                          <m:t>(</m:t>
                        </m:r>
                        <m:r>
                          <m:rPr>
                            <m:sty m:val="p"/>
                          </m:rPr>
                          <a:rPr lang="es-ES" b="0" i="0" smtClean="0">
                            <a:latin typeface="Cambria Math" panose="02040503050406030204" pitchFamily="18" charset="0"/>
                          </a:rPr>
                          <m:t>x</m:t>
                        </m:r>
                        <m:r>
                          <a:rPr lang="es-ES" b="0" i="0" smtClean="0">
                            <a:latin typeface="Cambria Math" panose="02040503050406030204" pitchFamily="18" charset="0"/>
                          </a:rPr>
                          <m:t>,</m:t>
                        </m:r>
                        <m:r>
                          <m:rPr>
                            <m:sty m:val="p"/>
                          </m:rPr>
                          <a:rPr lang="es-ES" b="0" i="0" smtClean="0">
                            <a:latin typeface="Cambria Math" panose="02040503050406030204" pitchFamily="18" charset="0"/>
                          </a:rPr>
                          <m:t>t</m:t>
                        </m:r>
                        <m:r>
                          <a:rPr lang="es-ES" b="0" i="0" smtClean="0">
                            <a:latin typeface="Cambria Math" panose="02040503050406030204" pitchFamily="18" charset="0"/>
                          </a:rPr>
                          <m:t>)</m:t>
                        </m:r>
                      </m:oMath>
                    </m:oMathPara>
                  </a14:m>
                  <a:endParaRPr lang="es-ES" dirty="0"/>
                </a:p>
              </p:txBody>
            </p:sp>
          </mc:Choice>
          <mc:Fallback xmlns="">
            <p:sp>
              <p:nvSpPr>
                <p:cNvPr id="49" name="Rectángulo 48">
                  <a:extLst>
                    <a:ext uri="{FF2B5EF4-FFF2-40B4-BE49-F238E27FC236}">
                      <a16:creationId xmlns:a16="http://schemas.microsoft.com/office/drawing/2014/main" id="{4E99D827-0A85-4EDC-88F6-7B47BDD2DF48}"/>
                    </a:ext>
                  </a:extLst>
                </p:cNvPr>
                <p:cNvSpPr>
                  <a:spLocks noRot="1" noChangeAspect="1" noMove="1" noResize="1" noEditPoints="1" noAdjustHandles="1" noChangeArrowheads="1" noChangeShapeType="1" noTextEdit="1"/>
                </p:cNvSpPr>
                <p:nvPr/>
              </p:nvSpPr>
              <p:spPr>
                <a:xfrm>
                  <a:off x="6155580" y="3344054"/>
                  <a:ext cx="707245" cy="369332"/>
                </a:xfrm>
                <a:prstGeom prst="rect">
                  <a:avLst/>
                </a:prstGeom>
                <a:blipFill>
                  <a:blip r:embed="rId14"/>
                  <a:stretch>
                    <a:fillRect b="-11475"/>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51" name="3 Rectángulo">
                <a:extLst>
                  <a:ext uri="{FF2B5EF4-FFF2-40B4-BE49-F238E27FC236}">
                    <a16:creationId xmlns:a16="http://schemas.microsoft.com/office/drawing/2014/main" id="{5090F5D4-23D6-4F1D-AFCC-C86859434C4D}"/>
                  </a:ext>
                </a:extLst>
              </p:cNvPr>
              <p:cNvSpPr/>
              <p:nvPr/>
            </p:nvSpPr>
            <p:spPr>
              <a:xfrm>
                <a:off x="5773162" y="2256124"/>
                <a:ext cx="20215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a:ea typeface="Cambria Math"/>
                        </a:rPr>
                        <m:t>𝑌</m:t>
                      </m:r>
                      <m:r>
                        <a:rPr lang="es-AR" b="0" i="1" smtClean="0">
                          <a:latin typeface="Cambria Math"/>
                          <a:ea typeface="Cambria Math"/>
                        </a:rPr>
                        <m:t>=</m:t>
                      </m:r>
                      <m:r>
                        <a:rPr lang="es-AR" b="0" i="1" smtClean="0">
                          <a:latin typeface="Cambria Math"/>
                          <a:ea typeface="Cambria Math"/>
                        </a:rPr>
                        <m:t>𝑓</m:t>
                      </m:r>
                      <m:r>
                        <a:rPr lang="es-AR" b="0" i="1" smtClean="0">
                          <a:latin typeface="Cambria Math"/>
                          <a:ea typeface="Cambria Math"/>
                        </a:rPr>
                        <m:t>(</m:t>
                      </m:r>
                      <m:sSub>
                        <m:sSubPr>
                          <m:ctrlPr>
                            <a:rPr lang="es-AR" i="1">
                              <a:latin typeface="Cambria Math" panose="02040503050406030204" pitchFamily="18" charset="0"/>
                              <a:ea typeface="Cambria Math"/>
                            </a:rPr>
                          </m:ctrlPr>
                        </m:sSubPr>
                        <m:e>
                          <m:r>
                            <m:rPr>
                              <m:sty m:val="p"/>
                            </m:rPr>
                            <a:rPr lang="es-AR">
                              <a:latin typeface="Cambria Math"/>
                              <a:ea typeface="Cambria Math"/>
                            </a:rPr>
                            <m:t>X</m:t>
                          </m:r>
                        </m:e>
                        <m:sub/>
                      </m:sSub>
                      <m:r>
                        <a:rPr lang="es-AR">
                          <a:latin typeface="Cambria Math"/>
                          <a:ea typeface="Cambria Math"/>
                        </a:rPr>
                        <m:t>−</m:t>
                      </m:r>
                      <m:r>
                        <m:rPr>
                          <m:sty m:val="p"/>
                        </m:rPr>
                        <a:rPr lang="es-AR">
                          <a:latin typeface="Cambria Math"/>
                          <a:ea typeface="Cambria Math"/>
                        </a:rPr>
                        <m:t>V</m:t>
                      </m:r>
                      <m:r>
                        <a:rPr lang="es-AR">
                          <a:latin typeface="Cambria Math"/>
                          <a:ea typeface="Cambria Math"/>
                        </a:rPr>
                        <m:t>∗</m:t>
                      </m:r>
                      <m:r>
                        <m:rPr>
                          <m:sty m:val="p"/>
                        </m:rPr>
                        <a:rPr lang="es-AR">
                          <a:latin typeface="Cambria Math"/>
                          <a:ea typeface="Cambria Math"/>
                        </a:rPr>
                        <m:t>t</m:t>
                      </m:r>
                      <m:r>
                        <a:rPr lang="es-AR" b="0" i="0" smtClean="0">
                          <a:latin typeface="Cambria Math"/>
                          <a:ea typeface="Cambria Math"/>
                        </a:rPr>
                        <m:t>)</m:t>
                      </m:r>
                    </m:oMath>
                  </m:oMathPara>
                </a14:m>
                <a:endParaRPr lang="es-ES" dirty="0"/>
              </a:p>
            </p:txBody>
          </p:sp>
        </mc:Choice>
        <mc:Fallback xmlns="">
          <p:sp>
            <p:nvSpPr>
              <p:cNvPr id="51" name="3 Rectángulo">
                <a:extLst>
                  <a:ext uri="{FF2B5EF4-FFF2-40B4-BE49-F238E27FC236}">
                    <a16:creationId xmlns:a16="http://schemas.microsoft.com/office/drawing/2014/main" id="{5090F5D4-23D6-4F1D-AFCC-C86859434C4D}"/>
                  </a:ext>
                </a:extLst>
              </p:cNvPr>
              <p:cNvSpPr>
                <a:spLocks noRot="1" noChangeAspect="1" noMove="1" noResize="1" noEditPoints="1" noAdjustHandles="1" noChangeArrowheads="1" noChangeShapeType="1" noTextEdit="1"/>
              </p:cNvSpPr>
              <p:nvPr/>
            </p:nvSpPr>
            <p:spPr>
              <a:xfrm>
                <a:off x="5773162" y="2256124"/>
                <a:ext cx="2021515" cy="369332"/>
              </a:xfrm>
              <a:prstGeom prst="rect">
                <a:avLst/>
              </a:prstGeom>
              <a:blipFill>
                <a:blip r:embed="rId15"/>
                <a:stretch>
                  <a:fillRect b="-13115"/>
                </a:stretch>
              </a:blipFill>
            </p:spPr>
            <p:txBody>
              <a:bodyPr/>
              <a:lstStyle/>
              <a:p>
                <a:r>
                  <a:rPr lang="es-ES">
                    <a:noFill/>
                  </a:rPr>
                  <a:t> </a:t>
                </a:r>
              </a:p>
            </p:txBody>
          </p:sp>
        </mc:Fallback>
      </mc:AlternateContent>
    </p:spTree>
    <p:extLst>
      <p:ext uri="{BB962C8B-B14F-4D97-AF65-F5344CB8AC3E}">
        <p14:creationId xmlns:p14="http://schemas.microsoft.com/office/powerpoint/2010/main" val="416865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ES" dirty="0"/>
              <a:t>Relación entre ω, k y v</a:t>
            </a:r>
          </a:p>
        </p:txBody>
      </p:sp>
      <p:grpSp>
        <p:nvGrpSpPr>
          <p:cNvPr id="4" name="3 Grupo"/>
          <p:cNvGrpSpPr/>
          <p:nvPr/>
        </p:nvGrpSpPr>
        <p:grpSpPr>
          <a:xfrm>
            <a:off x="1217729" y="1524000"/>
            <a:ext cx="6783271" cy="2489211"/>
            <a:chOff x="2495786" y="4638304"/>
            <a:chExt cx="5081645" cy="1864781"/>
          </a:xfrm>
        </p:grpSpPr>
        <p:grpSp>
          <p:nvGrpSpPr>
            <p:cNvPr id="5" name="4 Grupo"/>
            <p:cNvGrpSpPr/>
            <p:nvPr/>
          </p:nvGrpSpPr>
          <p:grpSpPr>
            <a:xfrm>
              <a:off x="2762486" y="5019304"/>
              <a:ext cx="927100" cy="919415"/>
              <a:chOff x="723900" y="4338385"/>
              <a:chExt cx="927100" cy="919415"/>
            </a:xfrm>
          </p:grpSpPr>
          <p:sp>
            <p:nvSpPr>
              <p:cNvPr id="6" name="5 Arco"/>
              <p:cNvSpPr/>
              <p:nvPr/>
            </p:nvSpPr>
            <p:spPr>
              <a:xfrm>
                <a:off x="736600" y="4338385"/>
                <a:ext cx="914400" cy="855915"/>
              </a:xfrm>
              <a:prstGeom prst="arc">
                <a:avLst>
                  <a:gd name="adj1" fmla="val 16200000"/>
                  <a:gd name="adj2" fmla="val 176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7" name="6 Arco"/>
              <p:cNvSpPr/>
              <p:nvPr/>
            </p:nvSpPr>
            <p:spPr>
              <a:xfrm rot="16200000">
                <a:off x="694658" y="4372642"/>
                <a:ext cx="914400" cy="855915"/>
              </a:xfrm>
              <a:prstGeom prst="arc">
                <a:avLst>
                  <a:gd name="adj1" fmla="val 16200000"/>
                  <a:gd name="adj2" fmla="val 176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grpSp>
        <p:grpSp>
          <p:nvGrpSpPr>
            <p:cNvPr id="8" name="7 Grupo"/>
            <p:cNvGrpSpPr/>
            <p:nvPr/>
          </p:nvGrpSpPr>
          <p:grpSpPr>
            <a:xfrm>
              <a:off x="3689586" y="5019304"/>
              <a:ext cx="927100" cy="914400"/>
              <a:chOff x="876300" y="3429000"/>
              <a:chExt cx="927100" cy="914400"/>
            </a:xfrm>
          </p:grpSpPr>
          <p:sp>
            <p:nvSpPr>
              <p:cNvPr id="9" name="8 Arco"/>
              <p:cNvSpPr/>
              <p:nvPr/>
            </p:nvSpPr>
            <p:spPr>
              <a:xfrm flipV="1">
                <a:off x="889000" y="3487485"/>
                <a:ext cx="914400" cy="855915"/>
              </a:xfrm>
              <a:prstGeom prst="arc">
                <a:avLst>
                  <a:gd name="adj1" fmla="val 16200000"/>
                  <a:gd name="adj2" fmla="val 176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9 Arco"/>
              <p:cNvSpPr/>
              <p:nvPr/>
            </p:nvSpPr>
            <p:spPr>
              <a:xfrm rot="5400000" flipV="1">
                <a:off x="847058" y="3458242"/>
                <a:ext cx="914400" cy="855915"/>
              </a:xfrm>
              <a:prstGeom prst="arc">
                <a:avLst>
                  <a:gd name="adj1" fmla="val 16200000"/>
                  <a:gd name="adj2" fmla="val 176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grpSp>
        <p:cxnSp>
          <p:nvCxnSpPr>
            <p:cNvPr id="11" name="10 Conector recto de flecha"/>
            <p:cNvCxnSpPr/>
            <p:nvPr/>
          </p:nvCxnSpPr>
          <p:spPr>
            <a:xfrm>
              <a:off x="2495786" y="5476503"/>
              <a:ext cx="4746575" cy="50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V="1">
              <a:off x="2762486" y="4848370"/>
              <a:ext cx="0" cy="1008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 name="12 Grupo"/>
            <p:cNvGrpSpPr/>
            <p:nvPr/>
          </p:nvGrpSpPr>
          <p:grpSpPr>
            <a:xfrm>
              <a:off x="4616686" y="5024319"/>
              <a:ext cx="917586" cy="914400"/>
              <a:chOff x="723900" y="4343400"/>
              <a:chExt cx="917586" cy="914400"/>
            </a:xfrm>
          </p:grpSpPr>
          <p:sp>
            <p:nvSpPr>
              <p:cNvPr id="14" name="13 Arco"/>
              <p:cNvSpPr/>
              <p:nvPr/>
            </p:nvSpPr>
            <p:spPr>
              <a:xfrm>
                <a:off x="727086" y="4347899"/>
                <a:ext cx="914400" cy="855915"/>
              </a:xfrm>
              <a:prstGeom prst="arc">
                <a:avLst>
                  <a:gd name="adj1" fmla="val 16200000"/>
                  <a:gd name="adj2" fmla="val 176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5" name="14 Arco"/>
              <p:cNvSpPr/>
              <p:nvPr/>
            </p:nvSpPr>
            <p:spPr>
              <a:xfrm rot="16200000">
                <a:off x="694658" y="4372642"/>
                <a:ext cx="914400" cy="855915"/>
              </a:xfrm>
              <a:prstGeom prst="arc">
                <a:avLst>
                  <a:gd name="adj1" fmla="val 16200000"/>
                  <a:gd name="adj2" fmla="val 176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grpSp>
        <mc:AlternateContent xmlns:mc="http://schemas.openxmlformats.org/markup-compatibility/2006" xmlns:a14="http://schemas.microsoft.com/office/drawing/2010/main">
          <mc:Choice Requires="a14">
            <p:sp>
              <p:nvSpPr>
                <p:cNvPr id="16" name="15 Rectángulo"/>
                <p:cNvSpPr/>
                <p:nvPr/>
              </p:nvSpPr>
              <p:spPr>
                <a:xfrm>
                  <a:off x="2587295" y="4638304"/>
                  <a:ext cx="529312"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000" b="0" i="0" smtClean="0">
                            <a:latin typeface="Cambria Math"/>
                            <a:ea typeface="Cambria Math"/>
                          </a:rPr>
                          <m:t>Y</m:t>
                        </m:r>
                        <m:r>
                          <a:rPr lang="es-AR" sz="1000" b="0" i="0" smtClean="0">
                            <a:latin typeface="Cambria Math"/>
                            <a:ea typeface="Cambria Math"/>
                          </a:rPr>
                          <m:t> (</m:t>
                        </m:r>
                        <m:r>
                          <m:rPr>
                            <m:sty m:val="p"/>
                          </m:rPr>
                          <a:rPr lang="es-AR" sz="1000" b="0" i="0" smtClean="0">
                            <a:latin typeface="Cambria Math"/>
                            <a:ea typeface="Cambria Math"/>
                          </a:rPr>
                          <m:t>m</m:t>
                        </m:r>
                        <m:r>
                          <a:rPr lang="es-AR" sz="1000" b="0" i="0" smtClean="0">
                            <a:latin typeface="Cambria Math"/>
                            <a:ea typeface="Cambria Math"/>
                          </a:rPr>
                          <m:t>)</m:t>
                        </m:r>
                      </m:oMath>
                    </m:oMathPara>
                  </a14:m>
                  <a:endParaRPr lang="es-AR" sz="1000" dirty="0"/>
                </a:p>
              </p:txBody>
            </p:sp>
          </mc:Choice>
          <mc:Fallback xmlns="">
            <p:sp>
              <p:nvSpPr>
                <p:cNvPr id="16" name="15 Rectángulo"/>
                <p:cNvSpPr>
                  <a:spLocks noRot="1" noChangeAspect="1" noMove="1" noResize="1" noEditPoints="1" noAdjustHandles="1" noChangeArrowheads="1" noChangeShapeType="1" noTextEdit="1"/>
                </p:cNvSpPr>
                <p:nvPr/>
              </p:nvSpPr>
              <p:spPr>
                <a:xfrm>
                  <a:off x="2587295" y="4638304"/>
                  <a:ext cx="529312" cy="246221"/>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16 Rectángulo"/>
                <p:cNvSpPr/>
                <p:nvPr/>
              </p:nvSpPr>
              <p:spPr>
                <a:xfrm>
                  <a:off x="7048119" y="5201041"/>
                  <a:ext cx="529312"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000" b="0" i="0" smtClean="0">
                            <a:latin typeface="Cambria Math"/>
                            <a:ea typeface="Cambria Math"/>
                          </a:rPr>
                          <m:t>X</m:t>
                        </m:r>
                        <m:r>
                          <a:rPr lang="es-AR" sz="1000" b="0" i="0" smtClean="0">
                            <a:latin typeface="Cambria Math"/>
                            <a:ea typeface="Cambria Math"/>
                          </a:rPr>
                          <m:t> (</m:t>
                        </m:r>
                        <m:r>
                          <m:rPr>
                            <m:sty m:val="p"/>
                          </m:rPr>
                          <a:rPr lang="es-AR" sz="1000" b="0" i="0" smtClean="0">
                            <a:latin typeface="Cambria Math"/>
                            <a:ea typeface="Cambria Math"/>
                          </a:rPr>
                          <m:t>m</m:t>
                        </m:r>
                        <m:r>
                          <a:rPr lang="es-AR" sz="1000" b="0" i="0" smtClean="0">
                            <a:latin typeface="Cambria Math"/>
                            <a:ea typeface="Cambria Math"/>
                          </a:rPr>
                          <m:t>)</m:t>
                        </m:r>
                      </m:oMath>
                    </m:oMathPara>
                  </a14:m>
                  <a:endParaRPr lang="es-AR" sz="1000" dirty="0"/>
                </a:p>
              </p:txBody>
            </p:sp>
          </mc:Choice>
          <mc:Fallback xmlns="">
            <p:sp>
              <p:nvSpPr>
                <p:cNvPr id="17" name="16 Rectángulo"/>
                <p:cNvSpPr>
                  <a:spLocks noRot="1" noChangeAspect="1" noMove="1" noResize="1" noEditPoints="1" noAdjustHandles="1" noChangeArrowheads="1" noChangeShapeType="1" noTextEdit="1"/>
                </p:cNvSpPr>
                <p:nvPr/>
              </p:nvSpPr>
              <p:spPr>
                <a:xfrm>
                  <a:off x="7048119" y="5201041"/>
                  <a:ext cx="529312" cy="246221"/>
                </a:xfrm>
                <a:prstGeom prst="rect">
                  <a:avLst/>
                </a:prstGeom>
                <a:blipFill rotWithShape="1">
                  <a:blip r:embed="rId4"/>
                  <a:stretch>
                    <a:fillRect/>
                  </a:stretch>
                </a:blipFill>
              </p:spPr>
              <p:txBody>
                <a:bodyPr/>
                <a:lstStyle/>
                <a:p>
                  <a:r>
                    <a:rPr lang="es-AR">
                      <a:noFill/>
                    </a:rPr>
                    <a:t> </a:t>
                  </a:r>
                </a:p>
              </p:txBody>
            </p:sp>
          </mc:Fallback>
        </mc:AlternateContent>
        <p:cxnSp>
          <p:nvCxnSpPr>
            <p:cNvPr id="18" name="17 Conector recto de flecha"/>
            <p:cNvCxnSpPr/>
            <p:nvPr/>
          </p:nvCxnSpPr>
          <p:spPr>
            <a:xfrm flipV="1">
              <a:off x="3236832" y="5000146"/>
              <a:ext cx="0" cy="468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18 Rectángulo"/>
                <p:cNvSpPr/>
                <p:nvPr/>
              </p:nvSpPr>
              <p:spPr>
                <a:xfrm>
                  <a:off x="3105386" y="4831568"/>
                  <a:ext cx="293670" cy="246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000" b="0" i="0" smtClean="0">
                            <a:latin typeface="Cambria Math"/>
                            <a:ea typeface="Cambria Math"/>
                          </a:rPr>
                          <m:t>A</m:t>
                        </m:r>
                      </m:oMath>
                    </m:oMathPara>
                  </a14:m>
                  <a:endParaRPr lang="es-AR" sz="1000" dirty="0"/>
                </a:p>
              </p:txBody>
            </p:sp>
          </mc:Choice>
          <mc:Fallback xmlns="">
            <p:sp>
              <p:nvSpPr>
                <p:cNvPr id="19" name="18 Rectángulo"/>
                <p:cNvSpPr>
                  <a:spLocks noRot="1" noChangeAspect="1" noMove="1" noResize="1" noEditPoints="1" noAdjustHandles="1" noChangeArrowheads="1" noChangeShapeType="1" noTextEdit="1"/>
                </p:cNvSpPr>
                <p:nvPr/>
              </p:nvSpPr>
              <p:spPr>
                <a:xfrm>
                  <a:off x="3105386" y="4831568"/>
                  <a:ext cx="293670" cy="246221"/>
                </a:xfrm>
                <a:prstGeom prst="rect">
                  <a:avLst/>
                </a:prstGeom>
                <a:blipFill rotWithShape="1">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6" name="25 Rectángulo"/>
                <p:cNvSpPr/>
                <p:nvPr/>
              </p:nvSpPr>
              <p:spPr>
                <a:xfrm>
                  <a:off x="6306016" y="4759069"/>
                  <a:ext cx="217599" cy="1844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000" b="0" i="0" smtClean="0">
                            <a:latin typeface="Cambria Math"/>
                            <a:ea typeface="Cambria Math"/>
                          </a:rPr>
                          <m:t>V</m:t>
                        </m:r>
                      </m:oMath>
                    </m:oMathPara>
                  </a14:m>
                  <a:endParaRPr lang="es-AR" sz="1000" dirty="0"/>
                </a:p>
              </p:txBody>
            </p:sp>
          </mc:Choice>
          <mc:Fallback xmlns="">
            <p:sp>
              <p:nvSpPr>
                <p:cNvPr id="26" name="25 Rectángulo"/>
                <p:cNvSpPr>
                  <a:spLocks noRot="1" noChangeAspect="1" noMove="1" noResize="1" noEditPoints="1" noAdjustHandles="1" noChangeArrowheads="1" noChangeShapeType="1" noTextEdit="1"/>
                </p:cNvSpPr>
                <p:nvPr/>
              </p:nvSpPr>
              <p:spPr>
                <a:xfrm>
                  <a:off x="6306016" y="4759069"/>
                  <a:ext cx="217599" cy="184455"/>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2" name="31 Rectángulo"/>
                <p:cNvSpPr/>
                <p:nvPr/>
              </p:nvSpPr>
              <p:spPr>
                <a:xfrm>
                  <a:off x="3985791" y="6272515"/>
                  <a:ext cx="234412" cy="230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400" i="0" smtClean="0">
                            <a:latin typeface="Cambria Math"/>
                            <a:ea typeface="Cambria Math"/>
                          </a:rPr>
                          <m:t>λ</m:t>
                        </m:r>
                      </m:oMath>
                    </m:oMathPara>
                  </a14:m>
                  <a:endParaRPr lang="es-AR" sz="1400" dirty="0"/>
                </a:p>
              </p:txBody>
            </p:sp>
          </mc:Choice>
          <mc:Fallback xmlns="">
            <p:sp>
              <p:nvSpPr>
                <p:cNvPr id="32" name="31 Rectángulo"/>
                <p:cNvSpPr>
                  <a:spLocks noRot="1" noChangeAspect="1" noMove="1" noResize="1" noEditPoints="1" noAdjustHandles="1" noChangeArrowheads="1" noChangeShapeType="1" noTextEdit="1"/>
                </p:cNvSpPr>
                <p:nvPr/>
              </p:nvSpPr>
              <p:spPr>
                <a:xfrm>
                  <a:off x="3985791" y="6272515"/>
                  <a:ext cx="234412" cy="230570"/>
                </a:xfrm>
                <a:prstGeom prst="rect">
                  <a:avLst/>
                </a:prstGeom>
                <a:blipFill rotWithShape="1">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3" name="32 Rectángulo"/>
                <p:cNvSpPr/>
                <p:nvPr/>
              </p:nvSpPr>
              <p:spPr>
                <a:xfrm>
                  <a:off x="3991643" y="6042801"/>
                  <a:ext cx="251801" cy="230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400" b="0" i="0" smtClean="0">
                            <a:latin typeface="Cambria Math"/>
                          </a:rPr>
                          <m:t>T</m:t>
                        </m:r>
                      </m:oMath>
                    </m:oMathPara>
                  </a14:m>
                  <a:endParaRPr lang="es-AR" sz="1400" dirty="0"/>
                </a:p>
              </p:txBody>
            </p:sp>
          </mc:Choice>
          <mc:Fallback xmlns="">
            <p:sp>
              <p:nvSpPr>
                <p:cNvPr id="33" name="32 Rectángulo"/>
                <p:cNvSpPr>
                  <a:spLocks noRot="1" noChangeAspect="1" noMove="1" noResize="1" noEditPoints="1" noAdjustHandles="1" noChangeArrowheads="1" noChangeShapeType="1" noTextEdit="1"/>
                </p:cNvSpPr>
                <p:nvPr/>
              </p:nvSpPr>
              <p:spPr>
                <a:xfrm>
                  <a:off x="3991643" y="6042801"/>
                  <a:ext cx="251801" cy="230570"/>
                </a:xfrm>
                <a:prstGeom prst="rect">
                  <a:avLst/>
                </a:prstGeom>
                <a:blipFill rotWithShape="1">
                  <a:blip r:embed="rId8"/>
                  <a:stretch>
                    <a:fillRect/>
                  </a:stretch>
                </a:blipFill>
              </p:spPr>
              <p:txBody>
                <a:bodyPr/>
                <a:lstStyle/>
                <a:p>
                  <a:r>
                    <a:rPr lang="es-AR">
                      <a:noFill/>
                    </a:rPr>
                    <a:t> </a:t>
                  </a:r>
                </a:p>
              </p:txBody>
            </p:sp>
          </mc:Fallback>
        </mc:AlternateContent>
      </p:grpSp>
      <p:sp>
        <p:nvSpPr>
          <p:cNvPr id="23" name="22 Arco"/>
          <p:cNvSpPr/>
          <p:nvPr/>
        </p:nvSpPr>
        <p:spPr>
          <a:xfrm flipV="1">
            <a:off x="5292096" y="2129904"/>
            <a:ext cx="1220593" cy="1142522"/>
          </a:xfrm>
          <a:prstGeom prst="arc">
            <a:avLst>
              <a:gd name="adj1" fmla="val 16200000"/>
              <a:gd name="adj2" fmla="val 176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4" name="23 Arco"/>
          <p:cNvSpPr/>
          <p:nvPr/>
        </p:nvSpPr>
        <p:spPr>
          <a:xfrm rot="5400000" flipV="1">
            <a:off x="5236110" y="2090868"/>
            <a:ext cx="1220591" cy="1142524"/>
          </a:xfrm>
          <a:prstGeom prst="arc">
            <a:avLst>
              <a:gd name="adj1" fmla="val 16200000"/>
              <a:gd name="adj2" fmla="val 1761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2" name="21 Flecha derecha"/>
          <p:cNvSpPr/>
          <p:nvPr/>
        </p:nvSpPr>
        <p:spPr>
          <a:xfrm>
            <a:off x="6303843" y="2032579"/>
            <a:ext cx="533400" cy="97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7" name="26 Conector recto"/>
          <p:cNvCxnSpPr/>
          <p:nvPr/>
        </p:nvCxnSpPr>
        <p:spPr>
          <a:xfrm flipH="1">
            <a:off x="2200984" y="2668733"/>
            <a:ext cx="1" cy="1044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H="1">
            <a:off x="4663377" y="2661434"/>
            <a:ext cx="1" cy="1044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2206920" y="3712733"/>
            <a:ext cx="2456458" cy="0"/>
          </a:xfrm>
          <a:prstGeom prst="straightConnector1">
            <a:avLst/>
          </a:prstGeom>
          <a:ln>
            <a:solidFill>
              <a:schemeClr val="tx1">
                <a:lumMod val="50000"/>
                <a:lumOff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30 Rectángulo"/>
              <p:cNvSpPr/>
              <p:nvPr/>
            </p:nvSpPr>
            <p:spPr>
              <a:xfrm>
                <a:off x="616556" y="4114800"/>
                <a:ext cx="7841643" cy="338554"/>
              </a:xfrm>
              <a:prstGeom prst="rect">
                <a:avLst/>
              </a:prstGeom>
            </p:spPr>
            <p:txBody>
              <a:bodyPr wrap="square">
                <a:spAutoFit/>
              </a:bodyPr>
              <a:lstStyle/>
              <a:p>
                <a14:m>
                  <m:oMath xmlns:m="http://schemas.openxmlformats.org/officeDocument/2006/math">
                    <m:r>
                      <a:rPr lang="es-AR" sz="1600" i="1" smtClean="0">
                        <a:latin typeface="Cambria Math"/>
                        <a:ea typeface="Cambria Math"/>
                      </a:rPr>
                      <m:t>𝑌</m:t>
                    </m:r>
                    <m:r>
                      <a:rPr lang="es-AR" sz="1600" i="1" smtClean="0">
                        <a:latin typeface="Cambria Math"/>
                        <a:ea typeface="Cambria Math"/>
                      </a:rPr>
                      <m:t>=</m:t>
                    </m:r>
                    <m:r>
                      <a:rPr lang="es-AR" sz="1600" i="1" smtClean="0">
                        <a:latin typeface="Cambria Math"/>
                        <a:ea typeface="Cambria Math"/>
                      </a:rPr>
                      <m:t>𝐴</m:t>
                    </m:r>
                    <m:r>
                      <a:rPr lang="es-AR" sz="1600" i="1" smtClean="0">
                        <a:latin typeface="Cambria Math"/>
                        <a:ea typeface="Cambria Math"/>
                      </a:rPr>
                      <m:t>∗</m:t>
                    </m:r>
                    <m:r>
                      <a:rPr lang="es-AR" sz="1600" i="1" smtClean="0">
                        <a:latin typeface="Cambria Math"/>
                        <a:ea typeface="Cambria Math"/>
                      </a:rPr>
                      <m:t>𝑠𝑒𝑛</m:t>
                    </m:r>
                    <m:r>
                      <a:rPr lang="es-AR" sz="1600" i="1" smtClean="0">
                        <a:latin typeface="Cambria Math"/>
                        <a:ea typeface="Cambria Math"/>
                      </a:rPr>
                      <m:t>(</m:t>
                    </m:r>
                    <m:r>
                      <a:rPr lang="es-AR" sz="1600" i="1" smtClean="0">
                        <a:latin typeface="Cambria Math"/>
                        <a:ea typeface="Cambria Math"/>
                      </a:rPr>
                      <m:t>𝑘</m:t>
                    </m:r>
                    <m:r>
                      <a:rPr lang="es-AR" sz="1600" i="1" smtClean="0">
                        <a:latin typeface="Cambria Math"/>
                        <a:ea typeface="Cambria Math"/>
                      </a:rPr>
                      <m:t>∗</m:t>
                    </m:r>
                    <m:r>
                      <a:rPr lang="es-AR" sz="1600" i="1" smtClean="0">
                        <a:latin typeface="Cambria Math"/>
                        <a:ea typeface="Cambria Math"/>
                      </a:rPr>
                      <m:t>𝑋</m:t>
                    </m:r>
                    <m:r>
                      <a:rPr lang="es-AR" sz="1600" b="0" i="1" smtClean="0">
                        <a:latin typeface="Cambria Math"/>
                        <a:ea typeface="Cambria Math"/>
                      </a:rPr>
                      <m:t>±</m:t>
                    </m:r>
                    <m:r>
                      <a:rPr lang="es-AR" sz="1600" i="1">
                        <a:latin typeface="Cambria Math"/>
                        <a:ea typeface="Cambria Math"/>
                      </a:rPr>
                      <m:t>𝜔</m:t>
                    </m:r>
                    <m:r>
                      <a:rPr lang="es-AR" sz="1600" i="1">
                        <a:latin typeface="Cambria Math"/>
                        <a:ea typeface="Cambria Math"/>
                      </a:rPr>
                      <m:t>∗</m:t>
                    </m:r>
                    <m:r>
                      <a:rPr lang="es-AR" sz="1600" i="1">
                        <a:latin typeface="Cambria Math"/>
                        <a:ea typeface="Cambria Math"/>
                      </a:rPr>
                      <m:t>𝑡</m:t>
                    </m:r>
                    <m:r>
                      <a:rPr lang="es-AR" sz="1600" b="0" i="1" smtClean="0">
                        <a:latin typeface="Cambria Math"/>
                        <a:ea typeface="Cambria Math"/>
                      </a:rPr>
                      <m:t>+</m:t>
                    </m:r>
                    <m:r>
                      <a:rPr lang="es-AR" sz="1600" b="0" i="1" smtClean="0">
                        <a:latin typeface="Cambria Math"/>
                        <a:ea typeface="Cambria Math"/>
                      </a:rPr>
                      <m:t>𝜙</m:t>
                    </m:r>
                    <m:r>
                      <a:rPr lang="es-AR" sz="1600" i="1">
                        <a:latin typeface="Cambria Math"/>
                        <a:ea typeface="Cambria Math"/>
                      </a:rPr>
                      <m:t>)</m:t>
                    </m:r>
                  </m:oMath>
                </a14:m>
                <a:r>
                  <a:rPr lang="es-ES" sz="1600" dirty="0"/>
                  <a:t>   Donde: </a:t>
                </a:r>
              </a:p>
            </p:txBody>
          </p:sp>
        </mc:Choice>
        <mc:Fallback xmlns="">
          <p:sp>
            <p:nvSpPr>
              <p:cNvPr id="31" name="30 Rectángulo"/>
              <p:cNvSpPr>
                <a:spLocks noRot="1" noChangeAspect="1" noMove="1" noResize="1" noEditPoints="1" noAdjustHandles="1" noChangeArrowheads="1" noChangeShapeType="1" noTextEdit="1"/>
              </p:cNvSpPr>
              <p:nvPr/>
            </p:nvSpPr>
            <p:spPr>
              <a:xfrm>
                <a:off x="616556" y="4114800"/>
                <a:ext cx="7841643" cy="338554"/>
              </a:xfrm>
              <a:prstGeom prst="rect">
                <a:avLst/>
              </a:prstGeom>
              <a:blipFill rotWithShape="1">
                <a:blip r:embed="rId9"/>
                <a:stretch>
                  <a:fillRect t="-5357" b="-2142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5" name="34 Rectángulo"/>
              <p:cNvSpPr/>
              <p:nvPr/>
            </p:nvSpPr>
            <p:spPr>
              <a:xfrm>
                <a:off x="616557" y="4495800"/>
                <a:ext cx="1049518" cy="5549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600" i="1" smtClean="0">
                          <a:latin typeface="Cambria Math"/>
                          <a:ea typeface="Cambria Math"/>
                        </a:rPr>
                        <m:t>𝑘</m:t>
                      </m:r>
                      <m:r>
                        <a:rPr lang="es-AR" sz="1600" b="0" i="1" smtClean="0">
                          <a:latin typeface="Cambria Math"/>
                          <a:ea typeface="Cambria Math"/>
                        </a:rPr>
                        <m:t>=</m:t>
                      </m:r>
                      <m:f>
                        <m:fPr>
                          <m:ctrlPr>
                            <a:rPr lang="es-AR" sz="1600" b="0" i="1" smtClean="0">
                              <a:latin typeface="Cambria Math" panose="02040503050406030204" pitchFamily="18" charset="0"/>
                              <a:ea typeface="Cambria Math"/>
                            </a:rPr>
                          </m:ctrlPr>
                        </m:fPr>
                        <m:num>
                          <m:r>
                            <a:rPr lang="es-AR" sz="1600" b="0" i="1" smtClean="0">
                              <a:latin typeface="Cambria Math"/>
                              <a:ea typeface="Cambria Math"/>
                            </a:rPr>
                            <m:t>2∗</m:t>
                          </m:r>
                          <m:r>
                            <a:rPr lang="es-AR" sz="1600" b="0" i="1" smtClean="0">
                              <a:latin typeface="Cambria Math"/>
                              <a:ea typeface="Cambria Math"/>
                            </a:rPr>
                            <m:t>𝜋</m:t>
                          </m:r>
                        </m:num>
                        <m:den>
                          <m:r>
                            <m:rPr>
                              <m:sty m:val="p"/>
                            </m:rPr>
                            <a:rPr lang="es-AR" sz="1600">
                              <a:latin typeface="Cambria Math"/>
                              <a:ea typeface="Cambria Math"/>
                            </a:rPr>
                            <m:t>λ</m:t>
                          </m:r>
                          <m:r>
                            <m:rPr>
                              <m:nor/>
                            </m:rPr>
                            <a:rPr lang="es-AR" sz="1600" dirty="0"/>
                            <m:t> </m:t>
                          </m:r>
                        </m:den>
                      </m:f>
                    </m:oMath>
                  </m:oMathPara>
                </a14:m>
                <a:endParaRPr lang="es-ES" sz="1600" dirty="0"/>
              </a:p>
            </p:txBody>
          </p:sp>
        </mc:Choice>
        <mc:Fallback xmlns="">
          <p:sp>
            <p:nvSpPr>
              <p:cNvPr id="35" name="34 Rectángulo"/>
              <p:cNvSpPr>
                <a:spLocks noRot="1" noChangeAspect="1" noMove="1" noResize="1" noEditPoints="1" noAdjustHandles="1" noChangeArrowheads="1" noChangeShapeType="1" noTextEdit="1"/>
              </p:cNvSpPr>
              <p:nvPr/>
            </p:nvSpPr>
            <p:spPr>
              <a:xfrm>
                <a:off x="616557" y="4495800"/>
                <a:ext cx="1049518" cy="554960"/>
              </a:xfrm>
              <a:prstGeom prst="rect">
                <a:avLst/>
              </a:prstGeom>
              <a:blipFill rotWithShape="1">
                <a:blip r:embed="rId10"/>
                <a:stretch>
                  <a:fillRect/>
                </a:stretch>
              </a:blipFill>
            </p:spPr>
            <p:txBody>
              <a:bodyPr/>
              <a:lstStyle/>
              <a:p>
                <a:r>
                  <a:rPr lang="es-AR">
                    <a:noFill/>
                  </a:rPr>
                  <a:t> </a:t>
                </a:r>
              </a:p>
            </p:txBody>
          </p:sp>
        </mc:Fallback>
      </mc:AlternateContent>
      <p:sp>
        <p:nvSpPr>
          <p:cNvPr id="36" name="Content Placeholder 2"/>
          <p:cNvSpPr txBox="1">
            <a:spLocks/>
          </p:cNvSpPr>
          <p:nvPr/>
        </p:nvSpPr>
        <p:spPr>
          <a:xfrm>
            <a:off x="1914753" y="4586910"/>
            <a:ext cx="7107706" cy="4305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s-AR" sz="1600" dirty="0"/>
              <a:t>K es el Numero de onda y mide el desplazamiento angular por unidad de longitud. </a:t>
            </a:r>
            <a:endParaRPr lang="es-ES" sz="1600" dirty="0"/>
          </a:p>
        </p:txBody>
      </p:sp>
      <mc:AlternateContent xmlns:mc="http://schemas.openxmlformats.org/markup-compatibility/2006" xmlns:a14="http://schemas.microsoft.com/office/drawing/2010/main">
        <mc:Choice Requires="a14">
          <p:sp>
            <p:nvSpPr>
              <p:cNvPr id="37" name="36 Rectángulo"/>
              <p:cNvSpPr/>
              <p:nvPr/>
            </p:nvSpPr>
            <p:spPr>
              <a:xfrm>
                <a:off x="616557" y="5085315"/>
                <a:ext cx="1083245" cy="5534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sz="1600" i="1" smtClean="0">
                          <a:latin typeface="Cambria Math"/>
                          <a:ea typeface="Cambria Math"/>
                        </a:rPr>
                        <m:t>𝜔</m:t>
                      </m:r>
                      <m:r>
                        <a:rPr lang="es-AR" sz="1600" b="0" i="1" smtClean="0">
                          <a:latin typeface="Cambria Math"/>
                          <a:ea typeface="Cambria Math"/>
                        </a:rPr>
                        <m:t>=</m:t>
                      </m:r>
                      <m:f>
                        <m:fPr>
                          <m:ctrlPr>
                            <a:rPr lang="es-AR" sz="1600" b="0" i="1" smtClean="0">
                              <a:latin typeface="Cambria Math" panose="02040503050406030204" pitchFamily="18" charset="0"/>
                              <a:ea typeface="Cambria Math"/>
                            </a:rPr>
                          </m:ctrlPr>
                        </m:fPr>
                        <m:num>
                          <m:r>
                            <a:rPr lang="es-AR" sz="1600" b="0" i="1" smtClean="0">
                              <a:latin typeface="Cambria Math"/>
                              <a:ea typeface="Cambria Math"/>
                            </a:rPr>
                            <m:t>2∗</m:t>
                          </m:r>
                          <m:r>
                            <a:rPr lang="es-AR" sz="1600" b="0" i="1" smtClean="0">
                              <a:latin typeface="Cambria Math"/>
                              <a:ea typeface="Cambria Math"/>
                            </a:rPr>
                            <m:t>𝜋</m:t>
                          </m:r>
                        </m:num>
                        <m:den>
                          <m:r>
                            <m:rPr>
                              <m:sty m:val="p"/>
                            </m:rPr>
                            <a:rPr lang="es-AR" sz="1600" b="0" i="0" smtClean="0">
                              <a:latin typeface="Cambria Math"/>
                              <a:ea typeface="Cambria Math"/>
                            </a:rPr>
                            <m:t>T</m:t>
                          </m:r>
                          <m:r>
                            <m:rPr>
                              <m:nor/>
                            </m:rPr>
                            <a:rPr lang="es-AR" sz="1600" dirty="0"/>
                            <m:t> </m:t>
                          </m:r>
                        </m:den>
                      </m:f>
                    </m:oMath>
                  </m:oMathPara>
                </a14:m>
                <a:endParaRPr lang="es-ES" sz="1600" dirty="0"/>
              </a:p>
            </p:txBody>
          </p:sp>
        </mc:Choice>
        <mc:Fallback xmlns="">
          <p:sp>
            <p:nvSpPr>
              <p:cNvPr id="37" name="36 Rectángulo"/>
              <p:cNvSpPr>
                <a:spLocks noRot="1" noChangeAspect="1" noMove="1" noResize="1" noEditPoints="1" noAdjustHandles="1" noChangeArrowheads="1" noChangeShapeType="1" noTextEdit="1"/>
              </p:cNvSpPr>
              <p:nvPr/>
            </p:nvSpPr>
            <p:spPr>
              <a:xfrm>
                <a:off x="616557" y="5085315"/>
                <a:ext cx="1083245" cy="553485"/>
              </a:xfrm>
              <a:prstGeom prst="rect">
                <a:avLst/>
              </a:prstGeom>
              <a:blipFill rotWithShape="1">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8" name="Content Placeholder 2"/>
              <p:cNvSpPr txBox="1">
                <a:spLocks/>
              </p:cNvSpPr>
              <p:nvPr/>
            </p:nvSpPr>
            <p:spPr>
              <a:xfrm>
                <a:off x="1914753" y="5176425"/>
                <a:ext cx="7107706" cy="4305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 xmlns:m="http://schemas.openxmlformats.org/officeDocument/2006/math">
                    <m:r>
                      <a:rPr lang="es-AR" sz="1600" i="1">
                        <a:latin typeface="Cambria Math"/>
                        <a:ea typeface="Cambria Math"/>
                      </a:rPr>
                      <m:t>𝜔</m:t>
                    </m:r>
                    <m:r>
                      <a:rPr lang="es-AR" sz="1600" i="1">
                        <a:latin typeface="Cambria Math"/>
                        <a:ea typeface="Cambria Math"/>
                      </a:rPr>
                      <m:t> </m:t>
                    </m:r>
                  </m:oMath>
                </a14:m>
                <a:r>
                  <a:rPr lang="es-AR" sz="1600" dirty="0"/>
                  <a:t>es la Frecuencia Angular y mide el desplazamiento angular por unidad de tiempo. </a:t>
                </a:r>
                <a:endParaRPr lang="es-ES" sz="1600" dirty="0"/>
              </a:p>
            </p:txBody>
          </p:sp>
        </mc:Choice>
        <mc:Fallback xmlns="">
          <p:sp>
            <p:nvSpPr>
              <p:cNvPr id="38" name="Content Placeholder 2"/>
              <p:cNvSpPr txBox="1">
                <a:spLocks noRot="1" noChangeAspect="1" noMove="1" noResize="1" noEditPoints="1" noAdjustHandles="1" noChangeArrowheads="1" noChangeShapeType="1" noTextEdit="1"/>
              </p:cNvSpPr>
              <p:nvPr/>
            </p:nvSpPr>
            <p:spPr>
              <a:xfrm>
                <a:off x="1914753" y="5176425"/>
                <a:ext cx="7107706" cy="430576"/>
              </a:xfrm>
              <a:prstGeom prst="rect">
                <a:avLst/>
              </a:prstGeom>
              <a:blipFill>
                <a:blip r:embed="rId12"/>
                <a:stretch>
                  <a:fillRect t="-422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9" name="Content Placeholder 2"/>
              <p:cNvSpPr txBox="1">
                <a:spLocks/>
              </p:cNvSpPr>
              <p:nvPr/>
            </p:nvSpPr>
            <p:spPr>
              <a:xfrm>
                <a:off x="6979540" y="3057138"/>
                <a:ext cx="2042919" cy="4305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 xmlns:m="http://schemas.openxmlformats.org/officeDocument/2006/math">
                    <m:r>
                      <m:rPr>
                        <m:sty m:val="p"/>
                      </m:rPr>
                      <a:rPr lang="es-AR" sz="1600" smtClean="0">
                        <a:latin typeface="Cambria Math"/>
                        <a:ea typeface="Cambria Math"/>
                      </a:rPr>
                      <m:t>λ</m:t>
                    </m:r>
                  </m:oMath>
                </a14:m>
                <a:r>
                  <a:rPr lang="es-AR" sz="1600" dirty="0"/>
                  <a:t>  Longitud de Onda</a:t>
                </a:r>
                <a:endParaRPr lang="es-ES" sz="1600" dirty="0"/>
              </a:p>
            </p:txBody>
          </p:sp>
        </mc:Choice>
        <mc:Fallback xmlns="">
          <p:sp>
            <p:nvSpPr>
              <p:cNvPr id="39" name="Content Placeholder 2"/>
              <p:cNvSpPr txBox="1">
                <a:spLocks noRot="1" noChangeAspect="1" noMove="1" noResize="1" noEditPoints="1" noAdjustHandles="1" noChangeArrowheads="1" noChangeShapeType="1" noTextEdit="1"/>
              </p:cNvSpPr>
              <p:nvPr/>
            </p:nvSpPr>
            <p:spPr>
              <a:xfrm>
                <a:off x="6979540" y="3057138"/>
                <a:ext cx="2042919" cy="430576"/>
              </a:xfrm>
              <a:prstGeom prst="rect">
                <a:avLst/>
              </a:prstGeom>
              <a:blipFill rotWithShape="1">
                <a:blip r:embed="rId13"/>
                <a:stretch>
                  <a:fillRect t="-422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0" name="Content Placeholder 2"/>
              <p:cNvSpPr txBox="1">
                <a:spLocks/>
              </p:cNvSpPr>
              <p:nvPr/>
            </p:nvSpPr>
            <p:spPr>
              <a:xfrm>
                <a:off x="6979540" y="3552687"/>
                <a:ext cx="2042919" cy="4305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14:m>
                  <m:oMath xmlns:m="http://schemas.openxmlformats.org/officeDocument/2006/math">
                    <m:r>
                      <m:rPr>
                        <m:sty m:val="p"/>
                      </m:rPr>
                      <a:rPr lang="es-AR" sz="1600" b="0" i="0" smtClean="0">
                        <a:latin typeface="Cambria Math"/>
                        <a:ea typeface="Cambria Math"/>
                      </a:rPr>
                      <m:t>T</m:t>
                    </m:r>
                  </m:oMath>
                </a14:m>
                <a:r>
                  <a:rPr lang="es-AR" sz="1600" dirty="0"/>
                  <a:t> Tiempo de Período</a:t>
                </a:r>
                <a:endParaRPr lang="es-ES" sz="1600" dirty="0"/>
              </a:p>
            </p:txBody>
          </p:sp>
        </mc:Choice>
        <mc:Fallback xmlns="">
          <p:sp>
            <p:nvSpPr>
              <p:cNvPr id="40" name="Content Placeholder 2"/>
              <p:cNvSpPr txBox="1">
                <a:spLocks noRot="1" noChangeAspect="1" noMove="1" noResize="1" noEditPoints="1" noAdjustHandles="1" noChangeArrowheads="1" noChangeShapeType="1" noTextEdit="1"/>
              </p:cNvSpPr>
              <p:nvPr/>
            </p:nvSpPr>
            <p:spPr>
              <a:xfrm>
                <a:off x="6979540" y="3552687"/>
                <a:ext cx="2042919" cy="430576"/>
              </a:xfrm>
              <a:prstGeom prst="rect">
                <a:avLst/>
              </a:prstGeom>
              <a:blipFill rotWithShape="1">
                <a:blip r:embed="rId14"/>
                <a:stretch>
                  <a:fillRect t="-428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048" name="2047 Rectángulo"/>
              <p:cNvSpPr/>
              <p:nvPr/>
            </p:nvSpPr>
            <p:spPr>
              <a:xfrm>
                <a:off x="711448" y="5791200"/>
                <a:ext cx="7441952" cy="727379"/>
              </a:xfrm>
              <a:prstGeom prst="rect">
                <a:avLst/>
              </a:prstGeom>
            </p:spPr>
            <p:txBody>
              <a:bodyPr wrap="square">
                <a:spAutoFit/>
              </a:bodyPr>
              <a:lstStyle/>
              <a:p>
                <a14:m>
                  <m:oMath xmlns:m="http://schemas.openxmlformats.org/officeDocument/2006/math">
                    <m:r>
                      <a:rPr lang="es-AR" sz="1600" i="1" smtClean="0">
                        <a:latin typeface="Cambria Math"/>
                        <a:ea typeface="Cambria Math"/>
                      </a:rPr>
                      <m:t>𝑉</m:t>
                    </m:r>
                    <m:r>
                      <a:rPr lang="es-AR" sz="1600" i="1" smtClean="0">
                        <a:latin typeface="Cambria Math"/>
                        <a:ea typeface="Cambria Math"/>
                      </a:rPr>
                      <m:t>=</m:t>
                    </m:r>
                    <m:f>
                      <m:fPr>
                        <m:ctrlPr>
                          <a:rPr lang="es-AR" sz="1600" i="1">
                            <a:latin typeface="Cambria Math" panose="02040503050406030204" pitchFamily="18" charset="0"/>
                            <a:ea typeface="Cambria Math"/>
                          </a:rPr>
                        </m:ctrlPr>
                      </m:fPr>
                      <m:num>
                        <m:r>
                          <a:rPr lang="es-AR" sz="1600" b="0" i="1" smtClean="0">
                            <a:latin typeface="Cambria Math"/>
                            <a:ea typeface="Cambria Math"/>
                          </a:rPr>
                          <m:t>𝐷𝑖𝑠𝑡𝑎𝑛𝑐𝑖𝑎</m:t>
                        </m:r>
                      </m:num>
                      <m:den>
                        <m:r>
                          <a:rPr lang="es-AR" sz="1600" b="0" i="1" smtClean="0">
                            <a:latin typeface="Cambria Math"/>
                            <a:ea typeface="Cambria Math"/>
                          </a:rPr>
                          <m:t>𝑇𝑖𝑒𝑚𝑝𝑜</m:t>
                        </m:r>
                      </m:den>
                    </m:f>
                    <m:r>
                      <a:rPr lang="es-AR" sz="1600" i="1">
                        <a:latin typeface="Cambria Math"/>
                        <a:ea typeface="Cambria Math"/>
                      </a:rPr>
                      <m:t>=</m:t>
                    </m:r>
                    <m:f>
                      <m:fPr>
                        <m:ctrlPr>
                          <a:rPr lang="es-AR" sz="1600" b="0" i="1" smtClean="0">
                            <a:latin typeface="Cambria Math" panose="02040503050406030204" pitchFamily="18" charset="0"/>
                            <a:ea typeface="Cambria Math"/>
                          </a:rPr>
                        </m:ctrlPr>
                      </m:fPr>
                      <m:num>
                        <m:r>
                          <m:rPr>
                            <m:sty m:val="p"/>
                          </m:rPr>
                          <a:rPr lang="es-AR" sz="1600" smtClean="0">
                            <a:latin typeface="Cambria Math"/>
                            <a:ea typeface="Cambria Math"/>
                          </a:rPr>
                          <m:t>λ</m:t>
                        </m:r>
                      </m:num>
                      <m:den>
                        <m:r>
                          <a:rPr lang="es-AR" sz="1600" b="0" i="1" smtClean="0">
                            <a:latin typeface="Cambria Math"/>
                            <a:ea typeface="Cambria Math"/>
                          </a:rPr>
                          <m:t>𝑇</m:t>
                        </m:r>
                      </m:den>
                    </m:f>
                    <m:r>
                      <a:rPr lang="es-AR" sz="1600" b="0" i="1" smtClean="0">
                        <a:latin typeface="Cambria Math"/>
                        <a:ea typeface="Cambria Math"/>
                      </a:rPr>
                      <m:t>=</m:t>
                    </m:r>
                    <m:f>
                      <m:fPr>
                        <m:ctrlPr>
                          <a:rPr lang="es-AR" sz="1600" i="1">
                            <a:latin typeface="Cambria Math" panose="02040503050406030204" pitchFamily="18" charset="0"/>
                            <a:ea typeface="Cambria Math"/>
                          </a:rPr>
                        </m:ctrlPr>
                      </m:fPr>
                      <m:num>
                        <m:r>
                          <a:rPr lang="es-AR" sz="1600" i="1">
                            <a:latin typeface="Cambria Math"/>
                            <a:ea typeface="Cambria Math"/>
                          </a:rPr>
                          <m:t>𝜔</m:t>
                        </m:r>
                      </m:num>
                      <m:den>
                        <m:r>
                          <a:rPr lang="es-AR" sz="1600" i="1">
                            <a:latin typeface="Cambria Math"/>
                            <a:ea typeface="Cambria Math"/>
                          </a:rPr>
                          <m:t>𝐾</m:t>
                        </m:r>
                      </m:den>
                    </m:f>
                    <m:r>
                      <a:rPr lang="es-AR" sz="1600" b="0" i="1" smtClean="0">
                        <a:latin typeface="Cambria Math"/>
                        <a:ea typeface="Cambria Math"/>
                      </a:rPr>
                      <m:t>=</m:t>
                    </m:r>
                    <m:r>
                      <m:rPr>
                        <m:sty m:val="p"/>
                      </m:rPr>
                      <a:rPr lang="es-AR" sz="1600">
                        <a:latin typeface="Cambria Math"/>
                        <a:ea typeface="Cambria Math"/>
                      </a:rPr>
                      <m:t>λ</m:t>
                    </m:r>
                    <m:r>
                      <a:rPr lang="es-AR" sz="1600" b="0" i="0" smtClean="0">
                        <a:latin typeface="Cambria Math"/>
                        <a:ea typeface="Cambria Math"/>
                      </a:rPr>
                      <m:t>∗</m:t>
                    </m:r>
                    <m:r>
                      <m:rPr>
                        <m:sty m:val="p"/>
                      </m:rPr>
                      <a:rPr lang="es-AR" sz="1600" b="0" i="0" smtClean="0">
                        <a:latin typeface="Cambria Math"/>
                        <a:ea typeface="Cambria Math"/>
                      </a:rPr>
                      <m:t>f</m:t>
                    </m:r>
                  </m:oMath>
                </a14:m>
                <a:r>
                  <a:rPr lang="es-AR" sz="1600" dirty="0"/>
                  <a:t>   -&gt;      </a:t>
                </a:r>
                <a14:m>
                  <m:oMath xmlns:m="http://schemas.openxmlformats.org/officeDocument/2006/math">
                    <m:r>
                      <a:rPr lang="es-ES" sz="1600" b="0" i="0" smtClean="0">
                        <a:latin typeface="Cambria Math" panose="02040503050406030204" pitchFamily="18" charset="0"/>
                        <a:ea typeface="Cambria Math"/>
                      </a:rPr>
                      <m:t>   </m:t>
                    </m:r>
                    <m:r>
                      <m:rPr>
                        <m:sty m:val="p"/>
                      </m:rPr>
                      <a:rPr lang="es-AR" sz="1600">
                        <a:latin typeface="Cambria Math"/>
                        <a:ea typeface="Cambria Math"/>
                      </a:rPr>
                      <m:t>λ</m:t>
                    </m:r>
                    <m:r>
                      <a:rPr lang="es-ES" sz="1600" b="0" i="0" smtClean="0">
                        <a:latin typeface="Cambria Math" panose="02040503050406030204" pitchFamily="18" charset="0"/>
                        <a:ea typeface="Cambria Math"/>
                      </a:rPr>
                      <m:t>=</m:t>
                    </m:r>
                    <m:r>
                      <m:rPr>
                        <m:sty m:val="p"/>
                      </m:rPr>
                      <a:rPr lang="es-ES" sz="1600" b="0" i="0" smtClean="0">
                        <a:latin typeface="Cambria Math" panose="02040503050406030204" pitchFamily="18" charset="0"/>
                        <a:ea typeface="Cambria Math"/>
                      </a:rPr>
                      <m:t>V</m:t>
                    </m:r>
                    <m:r>
                      <a:rPr lang="es-ES" sz="1600" b="0" i="0" smtClean="0">
                        <a:latin typeface="Cambria Math" panose="02040503050406030204" pitchFamily="18" charset="0"/>
                        <a:ea typeface="Cambria Math"/>
                      </a:rPr>
                      <m:t>∗</m:t>
                    </m:r>
                    <m:r>
                      <m:rPr>
                        <m:sty m:val="p"/>
                      </m:rPr>
                      <a:rPr lang="es-ES" sz="1600" b="0" i="0" smtClean="0">
                        <a:latin typeface="Cambria Math" panose="02040503050406030204" pitchFamily="18" charset="0"/>
                        <a:ea typeface="Cambria Math"/>
                      </a:rPr>
                      <m:t>T</m:t>
                    </m:r>
                    <m:r>
                      <a:rPr lang="es-ES" sz="1600" b="0" i="1" smtClean="0">
                        <a:latin typeface="Cambria Math" panose="02040503050406030204" pitchFamily="18" charset="0"/>
                        <a:ea typeface="Cambria Math"/>
                      </a:rPr>
                      <m:t>                </m:t>
                    </m:r>
                    <m:r>
                      <a:rPr lang="es-AR" sz="1600" i="1">
                        <a:latin typeface="Cambria Math"/>
                        <a:ea typeface="Cambria Math"/>
                      </a:rPr>
                      <m:t>𝜔</m:t>
                    </m:r>
                    <m:r>
                      <a:rPr lang="es-ES" sz="1600" b="0" i="1" smtClean="0">
                        <a:latin typeface="Cambria Math" panose="02040503050406030204" pitchFamily="18" charset="0"/>
                        <a:ea typeface="Cambria Math"/>
                      </a:rPr>
                      <m:t>=</m:t>
                    </m:r>
                    <m:r>
                      <a:rPr lang="es-ES" sz="1600" b="0" i="1" smtClean="0">
                        <a:latin typeface="Cambria Math" panose="02040503050406030204" pitchFamily="18" charset="0"/>
                        <a:ea typeface="Cambria Math"/>
                      </a:rPr>
                      <m:t>𝐾</m:t>
                    </m:r>
                    <m:r>
                      <a:rPr lang="es-ES" sz="1600" b="0" i="1" smtClean="0">
                        <a:latin typeface="Cambria Math" panose="02040503050406030204" pitchFamily="18" charset="0"/>
                        <a:ea typeface="Cambria Math"/>
                      </a:rPr>
                      <m:t>∗</m:t>
                    </m:r>
                    <m:r>
                      <a:rPr lang="es-ES" sz="1600" b="0" i="1" smtClean="0">
                        <a:latin typeface="Cambria Math" panose="02040503050406030204" pitchFamily="18" charset="0"/>
                        <a:ea typeface="Cambria Math"/>
                      </a:rPr>
                      <m:t>𝑉</m:t>
                    </m:r>
                  </m:oMath>
                </a14:m>
                <a:endParaRPr lang="es-ES" sz="1600" dirty="0"/>
              </a:p>
              <a:p>
                <a:r>
                  <a:rPr lang="es-AR" sz="1600" dirty="0"/>
                  <a:t>  </a:t>
                </a:r>
              </a:p>
            </p:txBody>
          </p:sp>
        </mc:Choice>
        <mc:Fallback xmlns="">
          <p:sp>
            <p:nvSpPr>
              <p:cNvPr id="2048" name="2047 Rectángulo"/>
              <p:cNvSpPr>
                <a:spLocks noRot="1" noChangeAspect="1" noMove="1" noResize="1" noEditPoints="1" noAdjustHandles="1" noChangeArrowheads="1" noChangeShapeType="1" noTextEdit="1"/>
              </p:cNvSpPr>
              <p:nvPr/>
            </p:nvSpPr>
            <p:spPr>
              <a:xfrm>
                <a:off x="711448" y="5791200"/>
                <a:ext cx="7441952" cy="727379"/>
              </a:xfrm>
              <a:prstGeom prst="rect">
                <a:avLst/>
              </a:prstGeom>
              <a:blipFill>
                <a:blip r:embed="rId1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4174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UNIDAD 9 – ONDAS MECÁNICAS</a:t>
            </a:r>
            <a:endParaRPr lang="es-MX" dirty="0"/>
          </a:p>
        </p:txBody>
      </p:sp>
      <p:sp>
        <p:nvSpPr>
          <p:cNvPr id="3" name="Rectángulo 2"/>
          <p:cNvSpPr/>
          <p:nvPr/>
        </p:nvSpPr>
        <p:spPr>
          <a:xfrm>
            <a:off x="15240" y="1048158"/>
            <a:ext cx="4796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Calibri"/>
              </a:rPr>
              <a:t>9</a:t>
            </a:r>
            <a:r>
              <a:rPr kumimoji="0" lang="es-ES" sz="1800" b="1" i="0" u="none" strike="noStrike" kern="1200" cap="none" spc="0" normalizeH="0" baseline="0" noProof="0" dirty="0">
                <a:ln>
                  <a:noFill/>
                </a:ln>
                <a:solidFill>
                  <a:prstClr val="black"/>
                </a:solidFill>
                <a:effectLst/>
                <a:uLnTx/>
                <a:uFillTx/>
                <a:latin typeface="Calibri"/>
                <a:ea typeface="+mn-ea"/>
                <a:cs typeface="+mn-cs"/>
              </a:rPr>
              <a:t>.1</a:t>
            </a: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12559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a:r>
              <a:rPr lang="es-ES" sz="2000" dirty="0">
                <a:solidFill>
                  <a:prstClr val="white"/>
                </a:solidFill>
                <a:latin typeface="Arial" panose="020B0604020202020204" pitchFamily="34" charset="0"/>
                <a:cs typeface="Arial" panose="020B0604020202020204" pitchFamily="34" charset="0"/>
              </a:rPr>
              <a:t>Determine los valores de la fase inicial, la amplitud, la longitud de onda, el número de onda, la frecuencia angular, la frecuencia y la velocidad de propagación, para una onda cuya ecuación, en el Sistema Internacional de unidades (S.I.) es: y(</a:t>
            </a:r>
            <a:r>
              <a:rPr lang="es-ES" sz="2000" dirty="0" err="1">
                <a:solidFill>
                  <a:prstClr val="white"/>
                </a:solidFill>
                <a:latin typeface="Arial" panose="020B0604020202020204" pitchFamily="34" charset="0"/>
                <a:cs typeface="Arial" panose="020B0604020202020204" pitchFamily="34" charset="0"/>
              </a:rPr>
              <a:t>x;t</a:t>
            </a:r>
            <a:r>
              <a:rPr lang="es-ES" sz="2000" dirty="0">
                <a:solidFill>
                  <a:prstClr val="white"/>
                </a:solidFill>
                <a:latin typeface="Arial" panose="020B0604020202020204" pitchFamily="34" charset="0"/>
                <a:cs typeface="Arial" panose="020B0604020202020204" pitchFamily="34" charset="0"/>
              </a:rPr>
              <a:t>) = 0,05.sen [π(400x - 20t + 0,25)]</a:t>
            </a:r>
            <a:endParaRPr kumimoji="0" lang="es-ES" sz="2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08F687BA-1D3A-47F3-AE78-DE15949A21CB}"/>
                  </a:ext>
                </a:extLst>
              </p:cNvPr>
              <p:cNvSpPr/>
              <p:nvPr/>
            </p:nvSpPr>
            <p:spPr>
              <a:xfrm>
                <a:off x="152400" y="2948751"/>
                <a:ext cx="525780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ES" smtClean="0">
                          <a:solidFill>
                            <a:schemeClr val="bg1"/>
                          </a:solidFill>
                          <a:latin typeface="Cambria Math" panose="02040503050406030204" pitchFamily="18" charset="0"/>
                        </a:rPr>
                        <m:t>y</m:t>
                      </m:r>
                      <m:d>
                        <m:dPr>
                          <m:ctrlPr>
                            <a:rPr lang="es-ES" i="1">
                              <a:solidFill>
                                <a:schemeClr val="bg1"/>
                              </a:solidFill>
                              <a:latin typeface="Cambria Math" panose="02040503050406030204" pitchFamily="18" charset="0"/>
                            </a:rPr>
                          </m:ctrlPr>
                        </m:dPr>
                        <m:e>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e>
                      </m:d>
                      <m:r>
                        <a:rPr lang="es-ES" i="0">
                          <a:solidFill>
                            <a:schemeClr val="bg1"/>
                          </a:solidFill>
                          <a:latin typeface="Cambria Math" panose="02040503050406030204" pitchFamily="18" charset="0"/>
                        </a:rPr>
                        <m:t>=0,05∗</m:t>
                      </m:r>
                      <m:r>
                        <m:rPr>
                          <m:sty m:val="p"/>
                        </m:rPr>
                        <a:rPr lang="es-ES" i="0">
                          <a:solidFill>
                            <a:schemeClr val="bg1"/>
                          </a:solidFill>
                          <a:latin typeface="Cambria Math" panose="02040503050406030204" pitchFamily="18" charset="0"/>
                        </a:rPr>
                        <m:t>sen</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π</m:t>
                      </m:r>
                      <m:r>
                        <a:rPr lang="es-ES" i="0">
                          <a:solidFill>
                            <a:schemeClr val="bg1"/>
                          </a:solidFill>
                          <a:latin typeface="Cambria Math" panose="02040503050406030204" pitchFamily="18" charset="0"/>
                        </a:rPr>
                        <m:t>∗</m:t>
                      </m:r>
                      <m:d>
                        <m:dPr>
                          <m:ctrlPr>
                            <a:rPr lang="es-ES" i="1">
                              <a:solidFill>
                                <a:schemeClr val="bg1"/>
                              </a:solidFill>
                              <a:latin typeface="Cambria Math" panose="02040503050406030204" pitchFamily="18" charset="0"/>
                            </a:rPr>
                          </m:ctrlPr>
                        </m:dPr>
                        <m:e>
                          <m:r>
                            <a:rPr lang="es-ES" i="0">
                              <a:solidFill>
                                <a:schemeClr val="bg1"/>
                              </a:solidFill>
                              <a:latin typeface="Cambria Math" panose="02040503050406030204" pitchFamily="18" charset="0"/>
                            </a:rPr>
                            <m:t>400∗</m:t>
                          </m:r>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−20∗</m:t>
                          </m:r>
                          <m:r>
                            <m:rPr>
                              <m:sty m:val="p"/>
                            </m:rPr>
                            <a:rPr lang="es-ES" i="0">
                              <a:solidFill>
                                <a:schemeClr val="bg1"/>
                              </a:solidFill>
                              <a:latin typeface="Cambria Math" panose="02040503050406030204" pitchFamily="18" charset="0"/>
                            </a:rPr>
                            <m:t>t</m:t>
                          </m:r>
                          <m:r>
                            <a:rPr lang="es-ES" i="0">
                              <a:solidFill>
                                <a:schemeClr val="bg1"/>
                              </a:solidFill>
                              <a:latin typeface="Cambria Math" panose="02040503050406030204" pitchFamily="18" charset="0"/>
                            </a:rPr>
                            <m:t>+0,25</m:t>
                          </m:r>
                        </m:e>
                      </m:d>
                      <m:r>
                        <a:rPr lang="es-ES" i="0">
                          <a:solidFill>
                            <a:schemeClr val="bg1"/>
                          </a:solidFill>
                          <a:latin typeface="Cambria Math" panose="02040503050406030204" pitchFamily="18" charset="0"/>
                        </a:rPr>
                        <m:t> ) </m:t>
                      </m:r>
                    </m:oMath>
                  </m:oMathPara>
                </a14:m>
                <a:endParaRPr lang="es-ES" dirty="0">
                  <a:solidFill>
                    <a:schemeClr val="bg1"/>
                  </a:solidFill>
                </a:endParaRPr>
              </a:p>
            </p:txBody>
          </p:sp>
        </mc:Choice>
        <mc:Fallback xmlns="">
          <p:sp>
            <p:nvSpPr>
              <p:cNvPr id="4" name="Rectángulo 3">
                <a:extLst>
                  <a:ext uri="{FF2B5EF4-FFF2-40B4-BE49-F238E27FC236}">
                    <a16:creationId xmlns:a16="http://schemas.microsoft.com/office/drawing/2014/main" id="{08F687BA-1D3A-47F3-AE78-DE15949A21CB}"/>
                  </a:ext>
                </a:extLst>
              </p:cNvPr>
              <p:cNvSpPr>
                <a:spLocks noRot="1" noChangeAspect="1" noMove="1" noResize="1" noEditPoints="1" noAdjustHandles="1" noChangeArrowheads="1" noChangeShapeType="1" noTextEdit="1"/>
              </p:cNvSpPr>
              <p:nvPr/>
            </p:nvSpPr>
            <p:spPr>
              <a:xfrm>
                <a:off x="152400" y="2948751"/>
                <a:ext cx="5257800" cy="369332"/>
              </a:xfrm>
              <a:prstGeom prst="rect">
                <a:avLst/>
              </a:prstGeom>
              <a:blipFill>
                <a:blip r:embed="rId2"/>
                <a:stretch>
                  <a:fillRect b="-1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E73EAB8F-A088-4335-A5CB-0D0B882A6C32}"/>
                  </a:ext>
                </a:extLst>
              </p:cNvPr>
              <p:cNvSpPr/>
              <p:nvPr/>
            </p:nvSpPr>
            <p:spPr>
              <a:xfrm>
                <a:off x="152400" y="3355252"/>
                <a:ext cx="3666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s-ES" i="1" smtClean="0">
                              <a:solidFill>
                                <a:schemeClr val="bg1"/>
                              </a:solidFill>
                              <a:latin typeface="Cambria Math" panose="02040503050406030204" pitchFamily="18" charset="0"/>
                            </a:rPr>
                          </m:ctrlPr>
                        </m:dPr>
                        <m:e>
                          <m:r>
                            <m:rPr>
                              <m:sty m:val="p"/>
                            </m:rPr>
                            <a:rPr lang="es-ES">
                              <a:solidFill>
                                <a:schemeClr val="bg1"/>
                              </a:solidFill>
                              <a:latin typeface="Cambria Math" panose="02040503050406030204" pitchFamily="18" charset="0"/>
                            </a:rPr>
                            <m:t>y</m:t>
                          </m:r>
                          <m:d>
                            <m:dPr>
                              <m:ctrlPr>
                                <a:rPr lang="es-ES" i="1">
                                  <a:solidFill>
                                    <a:schemeClr val="bg1"/>
                                  </a:solidFill>
                                  <a:latin typeface="Cambria Math" panose="02040503050406030204" pitchFamily="18" charset="0"/>
                                </a:rPr>
                              </m:ctrlPr>
                            </m:dPr>
                            <m:e>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e>
                          </m:d>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A</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sen</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k</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w</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φ</m:t>
                          </m:r>
                        </m:e>
                      </m:d>
                    </m:oMath>
                  </m:oMathPara>
                </a14:m>
                <a:endParaRPr lang="es-ES" dirty="0">
                  <a:solidFill>
                    <a:schemeClr val="bg1"/>
                  </a:solidFill>
                </a:endParaRPr>
              </a:p>
            </p:txBody>
          </p:sp>
        </mc:Choice>
        <mc:Fallback xmlns="">
          <p:sp>
            <p:nvSpPr>
              <p:cNvPr id="6" name="Rectángulo 5">
                <a:extLst>
                  <a:ext uri="{FF2B5EF4-FFF2-40B4-BE49-F238E27FC236}">
                    <a16:creationId xmlns:a16="http://schemas.microsoft.com/office/drawing/2014/main" id="{E73EAB8F-A088-4335-A5CB-0D0B882A6C32}"/>
                  </a:ext>
                </a:extLst>
              </p:cNvPr>
              <p:cNvSpPr>
                <a:spLocks noRot="1" noChangeAspect="1" noMove="1" noResize="1" noEditPoints="1" noAdjustHandles="1" noChangeArrowheads="1" noChangeShapeType="1" noTextEdit="1"/>
              </p:cNvSpPr>
              <p:nvPr/>
            </p:nvSpPr>
            <p:spPr>
              <a:xfrm>
                <a:off x="152400" y="3355252"/>
                <a:ext cx="3666837" cy="369332"/>
              </a:xfrm>
              <a:prstGeom prst="rect">
                <a:avLst/>
              </a:prstGeom>
              <a:blipFill>
                <a:blip r:embed="rId3"/>
                <a:stretch>
                  <a:fillRect t="-119672" r="-13289" b="-18360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Rectángulo 6">
                <a:extLst>
                  <a:ext uri="{FF2B5EF4-FFF2-40B4-BE49-F238E27FC236}">
                    <a16:creationId xmlns:a16="http://schemas.microsoft.com/office/drawing/2014/main" id="{CF49E10E-45D4-4F8D-98B5-E6A25B8C2F47}"/>
                  </a:ext>
                </a:extLst>
              </p:cNvPr>
              <p:cNvSpPr/>
              <p:nvPr/>
            </p:nvSpPr>
            <p:spPr>
              <a:xfrm>
                <a:off x="5506491" y="2911857"/>
                <a:ext cx="28568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smtClean="0">
                          <a:solidFill>
                            <a:schemeClr val="bg1"/>
                          </a:solidFill>
                          <a:latin typeface="Cambria Math" panose="02040503050406030204" pitchFamily="18" charset="0"/>
                        </a:rPr>
                        <m:t>𝛗</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fase</m:t>
                      </m:r>
                      <m:r>
                        <a:rPr lang="es-ES" b="0" i="0">
                          <a:solidFill>
                            <a:schemeClr val="bg1"/>
                          </a:solidFill>
                          <a:latin typeface="Cambria Math" panose="02040503050406030204" pitchFamily="18" charset="0"/>
                        </a:rPr>
                        <m:t> </m:t>
                      </m:r>
                      <m:r>
                        <m:rPr>
                          <m:sty m:val="p"/>
                        </m:rPr>
                        <a:rPr lang="es-ES" b="0" i="0">
                          <a:solidFill>
                            <a:schemeClr val="bg1"/>
                          </a:solidFill>
                          <a:latin typeface="Cambria Math" panose="02040503050406030204" pitchFamily="18" charset="0"/>
                        </a:rPr>
                        <m:t>inicial</m:t>
                      </m:r>
                      <m:r>
                        <a:rPr lang="es-ES" b="0" i="0">
                          <a:solidFill>
                            <a:schemeClr val="bg1"/>
                          </a:solidFill>
                          <a:latin typeface="Cambria Math" panose="02040503050406030204" pitchFamily="18" charset="0"/>
                        </a:rPr>
                        <m:t>=0,25∗</m:t>
                      </m:r>
                      <m:r>
                        <a:rPr lang="es-ES" b="1" i="0">
                          <a:solidFill>
                            <a:schemeClr val="bg1"/>
                          </a:solidFill>
                          <a:latin typeface="Cambria Math" panose="02040503050406030204" pitchFamily="18" charset="0"/>
                        </a:rPr>
                        <m:t>𝛑</m:t>
                      </m:r>
                    </m:oMath>
                  </m:oMathPara>
                </a14:m>
                <a:endParaRPr lang="es-ES" dirty="0">
                  <a:solidFill>
                    <a:schemeClr val="bg1"/>
                  </a:solidFill>
                </a:endParaRPr>
              </a:p>
            </p:txBody>
          </p:sp>
        </mc:Choice>
        <mc:Fallback xmlns="">
          <p:sp>
            <p:nvSpPr>
              <p:cNvPr id="7" name="Rectángulo 6">
                <a:extLst>
                  <a:ext uri="{FF2B5EF4-FFF2-40B4-BE49-F238E27FC236}">
                    <a16:creationId xmlns:a16="http://schemas.microsoft.com/office/drawing/2014/main" id="{CF49E10E-45D4-4F8D-98B5-E6A25B8C2F47}"/>
                  </a:ext>
                </a:extLst>
              </p:cNvPr>
              <p:cNvSpPr>
                <a:spLocks noRot="1" noChangeAspect="1" noMove="1" noResize="1" noEditPoints="1" noAdjustHandles="1" noChangeArrowheads="1" noChangeShapeType="1" noTextEdit="1"/>
              </p:cNvSpPr>
              <p:nvPr/>
            </p:nvSpPr>
            <p:spPr>
              <a:xfrm>
                <a:off x="5506491" y="2911857"/>
                <a:ext cx="2856871" cy="369332"/>
              </a:xfrm>
              <a:prstGeom prst="rect">
                <a:avLst/>
              </a:prstGeom>
              <a:blipFill>
                <a:blip r:embed="rId4"/>
                <a:stretch>
                  <a:fillRect b="-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36F0FBD7-02F9-416D-9365-A45FFFA81179}"/>
                  </a:ext>
                </a:extLst>
              </p:cNvPr>
              <p:cNvSpPr/>
              <p:nvPr/>
            </p:nvSpPr>
            <p:spPr>
              <a:xfrm>
                <a:off x="5506491" y="3279097"/>
                <a:ext cx="25843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smtClean="0">
                          <a:solidFill>
                            <a:schemeClr val="bg1"/>
                          </a:solidFill>
                          <a:latin typeface="Cambria Math" panose="02040503050406030204" pitchFamily="18" charset="0"/>
                        </a:rPr>
                        <m:t>𝐀</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amplitud</m:t>
                      </m:r>
                      <m:r>
                        <a:rPr lang="es-ES" b="0" i="0">
                          <a:solidFill>
                            <a:schemeClr val="bg1"/>
                          </a:solidFill>
                          <a:latin typeface="Cambria Math" panose="02040503050406030204" pitchFamily="18" charset="0"/>
                        </a:rPr>
                        <m:t>=0,05 </m:t>
                      </m:r>
                      <m:r>
                        <a:rPr lang="es-ES" b="1" i="0">
                          <a:solidFill>
                            <a:schemeClr val="bg1"/>
                          </a:solidFill>
                          <a:latin typeface="Cambria Math" panose="02040503050406030204" pitchFamily="18" charset="0"/>
                        </a:rPr>
                        <m:t>𝐦</m:t>
                      </m:r>
                    </m:oMath>
                  </m:oMathPara>
                </a14:m>
                <a:endParaRPr lang="es-ES" dirty="0">
                  <a:solidFill>
                    <a:schemeClr val="bg1"/>
                  </a:solidFill>
                </a:endParaRPr>
              </a:p>
            </p:txBody>
          </p:sp>
        </mc:Choice>
        <mc:Fallback xmlns="">
          <p:sp>
            <p:nvSpPr>
              <p:cNvPr id="8" name="Rectángulo 7">
                <a:extLst>
                  <a:ext uri="{FF2B5EF4-FFF2-40B4-BE49-F238E27FC236}">
                    <a16:creationId xmlns:a16="http://schemas.microsoft.com/office/drawing/2014/main" id="{36F0FBD7-02F9-416D-9365-A45FFFA81179}"/>
                  </a:ext>
                </a:extLst>
              </p:cNvPr>
              <p:cNvSpPr>
                <a:spLocks noRot="1" noChangeAspect="1" noMove="1" noResize="1" noEditPoints="1" noAdjustHandles="1" noChangeArrowheads="1" noChangeShapeType="1" noTextEdit="1"/>
              </p:cNvSpPr>
              <p:nvPr/>
            </p:nvSpPr>
            <p:spPr>
              <a:xfrm>
                <a:off x="5506491" y="3279097"/>
                <a:ext cx="2584362" cy="369332"/>
              </a:xfrm>
              <a:prstGeom prst="rect">
                <a:avLst/>
              </a:prstGeom>
              <a:blipFill>
                <a:blip r:embed="rId5"/>
                <a:stretch>
                  <a:fillRect b="-1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Rectángulo 8">
                <a:extLst>
                  <a:ext uri="{FF2B5EF4-FFF2-40B4-BE49-F238E27FC236}">
                    <a16:creationId xmlns:a16="http://schemas.microsoft.com/office/drawing/2014/main" id="{64D10B42-F187-47DD-BA79-5ECB5F4D17D7}"/>
                  </a:ext>
                </a:extLst>
              </p:cNvPr>
              <p:cNvSpPr/>
              <p:nvPr/>
            </p:nvSpPr>
            <p:spPr>
              <a:xfrm>
                <a:off x="188415" y="4847519"/>
                <a:ext cx="5272854" cy="61279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s-AR" b="1" i="1" smtClean="0">
                          <a:solidFill>
                            <a:schemeClr val="bg1"/>
                          </a:solidFill>
                          <a:latin typeface="Cambria Math" panose="02040503050406030204" pitchFamily="18" charset="0"/>
                        </a:rPr>
                        <m:t>𝐊</m:t>
                      </m:r>
                      <m:r>
                        <a:rPr lang="es-AR">
                          <a:solidFill>
                            <a:schemeClr val="bg1"/>
                          </a:solidFill>
                          <a:latin typeface="Cambria Math" panose="02040503050406030204" pitchFamily="18" charset="0"/>
                        </a:rPr>
                        <m:t>=</m:t>
                      </m:r>
                      <m:r>
                        <a:rPr lang="es-AR" b="1" i="1">
                          <a:solidFill>
                            <a:schemeClr val="bg1"/>
                          </a:solidFill>
                          <a:latin typeface="Cambria Math" panose="02040503050406030204" pitchFamily="18" charset="0"/>
                        </a:rPr>
                        <m:t>𝟒𝟎𝟎</m:t>
                      </m:r>
                      <m:f>
                        <m:fPr>
                          <m:ctrlPr>
                            <a:rPr lang="es-ES" b="1" i="1">
                              <a:solidFill>
                                <a:schemeClr val="bg1"/>
                              </a:solidFill>
                              <a:latin typeface="Cambria Math" panose="02040503050406030204" pitchFamily="18" charset="0"/>
                            </a:rPr>
                          </m:ctrlPr>
                        </m:fPr>
                        <m:num>
                          <m:r>
                            <a:rPr lang="es-AR" b="1" i="1">
                              <a:solidFill>
                                <a:schemeClr val="bg1"/>
                              </a:solidFill>
                              <a:latin typeface="Cambria Math" panose="02040503050406030204" pitchFamily="18" charset="0"/>
                            </a:rPr>
                            <m:t>𝛑</m:t>
                          </m:r>
                        </m:num>
                        <m:den>
                          <m:r>
                            <a:rPr lang="es-AR" b="1" i="1">
                              <a:solidFill>
                                <a:schemeClr val="bg1"/>
                              </a:solidFill>
                              <a:latin typeface="Cambria Math" panose="02040503050406030204" pitchFamily="18" charset="0"/>
                            </a:rPr>
                            <m:t>𝐦</m:t>
                          </m:r>
                        </m:den>
                      </m:f>
                      <m:r>
                        <a:rPr lang="es-ES" i="1">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𝜔</m:t>
                          </m:r>
                        </m:num>
                        <m:den>
                          <m:r>
                            <a:rPr lang="es-ES" i="1">
                              <a:solidFill>
                                <a:schemeClr val="bg1"/>
                              </a:solidFill>
                              <a:latin typeface="Cambria Math" panose="02040503050406030204" pitchFamily="18" charset="0"/>
                              <a:ea typeface="Cambria Math" panose="02040503050406030204" pitchFamily="18" charset="0"/>
                            </a:rPr>
                            <m:t>𝑉</m:t>
                          </m:r>
                        </m:den>
                      </m:f>
                      <m:r>
                        <a:rPr lang="es-ES" b="0" i="0" smtClean="0">
                          <a:solidFill>
                            <a:schemeClr val="bg1"/>
                          </a:solidFill>
                          <a:latin typeface="Cambria Math" panose="02040503050406030204" pitchFamily="18" charset="0"/>
                          <a:ea typeface="Cambria Math" panose="02040503050406030204" pitchFamily="18" charset="0"/>
                        </a:rPr>
                        <m:t>     </m:t>
                      </m:r>
                      <m:r>
                        <a:rPr lang="es-ES" b="0" i="0" smtClean="0">
                          <a:solidFill>
                            <a:schemeClr val="bg1"/>
                          </a:solidFill>
                          <a:latin typeface="Cambria Math" panose="02040503050406030204" pitchFamily="18" charset="0"/>
                        </a:rPr>
                        <m:t>→  </m:t>
                      </m:r>
                      <m:r>
                        <m:rPr>
                          <m:sty m:val="p"/>
                        </m:rPr>
                        <a:rPr lang="es-AR" i="0">
                          <a:solidFill>
                            <a:schemeClr val="bg1"/>
                          </a:solidFill>
                          <a:latin typeface="Cambria Math" panose="02040503050406030204" pitchFamily="18" charset="0"/>
                        </a:rPr>
                        <m:t>V</m:t>
                      </m:r>
                      <m:r>
                        <a:rPr lang="en-US" i="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m:rPr>
                              <m:sty m:val="p"/>
                            </m:rPr>
                            <a:rPr lang="es-AR" i="0">
                              <a:solidFill>
                                <a:schemeClr val="bg1"/>
                              </a:solidFill>
                              <a:latin typeface="Cambria Math" panose="02040503050406030204" pitchFamily="18" charset="0"/>
                            </a:rPr>
                            <m:t>ω</m:t>
                          </m:r>
                        </m:num>
                        <m:den>
                          <m:r>
                            <m:rPr>
                              <m:sty m:val="p"/>
                            </m:rPr>
                            <a:rPr lang="en-US" i="0">
                              <a:solidFill>
                                <a:schemeClr val="bg1"/>
                              </a:solidFill>
                              <a:latin typeface="Cambria Math" panose="02040503050406030204" pitchFamily="18" charset="0"/>
                            </a:rPr>
                            <m:t>k</m:t>
                          </m:r>
                        </m:den>
                      </m:f>
                      <m:r>
                        <a:rPr lang="en-US" i="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n-US" i="0">
                              <a:solidFill>
                                <a:schemeClr val="bg1"/>
                              </a:solidFill>
                              <a:latin typeface="Cambria Math" panose="02040503050406030204" pitchFamily="18" charset="0"/>
                            </a:rPr>
                            <m:t>20∗</m:t>
                          </m:r>
                          <m:r>
                            <m:rPr>
                              <m:sty m:val="p"/>
                            </m:rPr>
                            <a:rPr lang="es-AR" i="0">
                              <a:solidFill>
                                <a:schemeClr val="bg1"/>
                              </a:solidFill>
                              <a:latin typeface="Cambria Math" panose="02040503050406030204" pitchFamily="18" charset="0"/>
                            </a:rPr>
                            <m:t>π</m:t>
                          </m:r>
                        </m:num>
                        <m:den>
                          <m:r>
                            <a:rPr lang="en-US" i="0">
                              <a:solidFill>
                                <a:schemeClr val="bg1"/>
                              </a:solidFill>
                              <a:latin typeface="Cambria Math" panose="02040503050406030204" pitchFamily="18" charset="0"/>
                            </a:rPr>
                            <m:t>400∗</m:t>
                          </m:r>
                          <m:r>
                            <m:rPr>
                              <m:sty m:val="p"/>
                            </m:rPr>
                            <a:rPr lang="es-AR" i="0">
                              <a:solidFill>
                                <a:schemeClr val="bg1"/>
                              </a:solidFill>
                              <a:latin typeface="Cambria Math" panose="02040503050406030204" pitchFamily="18" charset="0"/>
                            </a:rPr>
                            <m:t>π</m:t>
                          </m:r>
                        </m:den>
                      </m:f>
                      <m:r>
                        <a:rPr lang="en-US" i="0">
                          <a:solidFill>
                            <a:schemeClr val="bg1"/>
                          </a:solidFill>
                          <a:latin typeface="Cambria Math" panose="02040503050406030204" pitchFamily="18" charset="0"/>
                        </a:rPr>
                        <m:t>=</m:t>
                      </m:r>
                      <m:f>
                        <m:fPr>
                          <m:ctrlPr>
                            <a:rPr lang="es-ES" b="1" i="1">
                              <a:solidFill>
                                <a:schemeClr val="bg1"/>
                              </a:solidFill>
                              <a:latin typeface="Cambria Math" panose="02040503050406030204" pitchFamily="18" charset="0"/>
                            </a:rPr>
                          </m:ctrlPr>
                        </m:fPr>
                        <m:num>
                          <m:r>
                            <a:rPr lang="en-US" b="1" i="0">
                              <a:solidFill>
                                <a:schemeClr val="bg1"/>
                              </a:solidFill>
                              <a:latin typeface="Cambria Math" panose="02040503050406030204" pitchFamily="18" charset="0"/>
                            </a:rPr>
                            <m:t>𝟏</m:t>
                          </m:r>
                        </m:num>
                        <m:den>
                          <m:r>
                            <a:rPr lang="en-US" b="1" i="0">
                              <a:solidFill>
                                <a:schemeClr val="bg1"/>
                              </a:solidFill>
                              <a:latin typeface="Cambria Math" panose="02040503050406030204" pitchFamily="18" charset="0"/>
                            </a:rPr>
                            <m:t>𝟐𝟎</m:t>
                          </m:r>
                        </m:den>
                      </m:f>
                      <m:r>
                        <a:rPr lang="es-AR" b="1" i="0">
                          <a:solidFill>
                            <a:schemeClr val="bg1"/>
                          </a:solidFill>
                          <a:latin typeface="Cambria Math" panose="02040503050406030204" pitchFamily="18" charset="0"/>
                        </a:rPr>
                        <m:t>𝐦</m:t>
                      </m:r>
                      <m:r>
                        <a:rPr lang="en-US" b="1" i="0">
                          <a:solidFill>
                            <a:schemeClr val="bg1"/>
                          </a:solidFill>
                          <a:latin typeface="Cambria Math" panose="02040503050406030204" pitchFamily="18" charset="0"/>
                        </a:rPr>
                        <m:t>/</m:t>
                      </m:r>
                      <m:r>
                        <a:rPr lang="es-AR" b="1" i="0">
                          <a:solidFill>
                            <a:schemeClr val="bg1"/>
                          </a:solidFill>
                          <a:latin typeface="Cambria Math" panose="02040503050406030204" pitchFamily="18" charset="0"/>
                        </a:rPr>
                        <m:t>𝐬</m:t>
                      </m:r>
                    </m:oMath>
                  </m:oMathPara>
                </a14:m>
                <a:endParaRPr lang="es-ES" b="1" dirty="0">
                  <a:solidFill>
                    <a:schemeClr val="bg1"/>
                  </a:solidFill>
                </a:endParaRPr>
              </a:p>
            </p:txBody>
          </p:sp>
        </mc:Choice>
        <mc:Fallback xmlns="">
          <p:sp>
            <p:nvSpPr>
              <p:cNvPr id="9" name="Rectángulo 8">
                <a:extLst>
                  <a:ext uri="{FF2B5EF4-FFF2-40B4-BE49-F238E27FC236}">
                    <a16:creationId xmlns:a16="http://schemas.microsoft.com/office/drawing/2014/main" id="{64D10B42-F187-47DD-BA79-5ECB5F4D17D7}"/>
                  </a:ext>
                </a:extLst>
              </p:cNvPr>
              <p:cNvSpPr>
                <a:spLocks noRot="1" noChangeAspect="1" noMove="1" noResize="1" noEditPoints="1" noAdjustHandles="1" noChangeArrowheads="1" noChangeShapeType="1" noTextEdit="1"/>
              </p:cNvSpPr>
              <p:nvPr/>
            </p:nvSpPr>
            <p:spPr>
              <a:xfrm>
                <a:off x="188415" y="4847519"/>
                <a:ext cx="5272854" cy="612796"/>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4D5DD597-540F-4447-BAAD-AA4CE2FC65E0}"/>
                  </a:ext>
                </a:extLst>
              </p:cNvPr>
              <p:cNvSpPr/>
              <p:nvPr/>
            </p:nvSpPr>
            <p:spPr>
              <a:xfrm>
                <a:off x="188415" y="4038600"/>
                <a:ext cx="2829557" cy="612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i="0" smtClean="0">
                          <a:solidFill>
                            <a:schemeClr val="bg1"/>
                          </a:solidFill>
                          <a:latin typeface="Cambria Math" panose="02040503050406030204" pitchFamily="18" charset="0"/>
                        </a:rPr>
                        <m:t>T</m:t>
                      </m:r>
                      <m:r>
                        <a:rPr lang="es-ES" i="0" smtClean="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i="0">
                              <a:solidFill>
                                <a:schemeClr val="bg1"/>
                              </a:solidFill>
                              <a:latin typeface="Cambria Math" panose="02040503050406030204" pitchFamily="18" charset="0"/>
                            </a:rPr>
                            <m:t>2∗</m:t>
                          </m:r>
                          <m:r>
                            <m:rPr>
                              <m:sty m:val="p"/>
                            </m:rPr>
                            <a:rPr lang="es-ES" i="0">
                              <a:solidFill>
                                <a:schemeClr val="bg1"/>
                              </a:solidFill>
                              <a:latin typeface="Cambria Math" panose="02040503050406030204" pitchFamily="18" charset="0"/>
                            </a:rPr>
                            <m:t>π</m:t>
                          </m:r>
                        </m:num>
                        <m:den>
                          <m:r>
                            <m:rPr>
                              <m:sty m:val="p"/>
                            </m:rPr>
                            <a:rPr lang="es-ES" i="0">
                              <a:solidFill>
                                <a:schemeClr val="bg1"/>
                              </a:solidFill>
                              <a:latin typeface="Cambria Math" panose="02040503050406030204" pitchFamily="18" charset="0"/>
                            </a:rPr>
                            <m:t>ω</m:t>
                          </m:r>
                        </m:den>
                      </m:f>
                      <m:r>
                        <a:rPr lang="es-ES" i="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i="0">
                              <a:solidFill>
                                <a:schemeClr val="bg1"/>
                              </a:solidFill>
                              <a:latin typeface="Cambria Math" panose="02040503050406030204" pitchFamily="18" charset="0"/>
                            </a:rPr>
                            <m:t>2∗</m:t>
                          </m:r>
                          <m:r>
                            <m:rPr>
                              <m:sty m:val="p"/>
                            </m:rPr>
                            <a:rPr lang="es-ES" i="0">
                              <a:solidFill>
                                <a:schemeClr val="bg1"/>
                              </a:solidFill>
                              <a:latin typeface="Cambria Math" panose="02040503050406030204" pitchFamily="18" charset="0"/>
                            </a:rPr>
                            <m:t>π</m:t>
                          </m:r>
                        </m:num>
                        <m:den>
                          <m:r>
                            <a:rPr lang="es-ES" i="0">
                              <a:solidFill>
                                <a:schemeClr val="bg1"/>
                              </a:solidFill>
                              <a:latin typeface="Cambria Math" panose="02040503050406030204" pitchFamily="18" charset="0"/>
                            </a:rPr>
                            <m:t>20∗</m:t>
                          </m:r>
                          <m:r>
                            <m:rPr>
                              <m:sty m:val="p"/>
                            </m:rPr>
                            <a:rPr lang="es-ES" i="0">
                              <a:solidFill>
                                <a:schemeClr val="bg1"/>
                              </a:solidFill>
                              <a:latin typeface="Cambria Math" panose="02040503050406030204" pitchFamily="18" charset="0"/>
                            </a:rPr>
                            <m:t>π</m:t>
                          </m:r>
                        </m:den>
                      </m:f>
                      <m:r>
                        <a:rPr lang="es-ES" i="0">
                          <a:solidFill>
                            <a:schemeClr val="bg1"/>
                          </a:solidFill>
                          <a:latin typeface="Cambria Math" panose="02040503050406030204" pitchFamily="18" charset="0"/>
                        </a:rPr>
                        <m:t>=</m:t>
                      </m:r>
                      <m:f>
                        <m:fPr>
                          <m:ctrlPr>
                            <a:rPr lang="es-ES" b="1" i="1">
                              <a:solidFill>
                                <a:schemeClr val="bg1"/>
                              </a:solidFill>
                              <a:latin typeface="Cambria Math" panose="02040503050406030204" pitchFamily="18" charset="0"/>
                            </a:rPr>
                          </m:ctrlPr>
                        </m:fPr>
                        <m:num>
                          <m:r>
                            <a:rPr lang="es-ES" b="1" i="0">
                              <a:solidFill>
                                <a:schemeClr val="bg1"/>
                              </a:solidFill>
                              <a:latin typeface="Cambria Math" panose="02040503050406030204" pitchFamily="18" charset="0"/>
                            </a:rPr>
                            <m:t>𝟏</m:t>
                          </m:r>
                        </m:num>
                        <m:den>
                          <m:r>
                            <a:rPr lang="es-ES" b="1" i="0">
                              <a:solidFill>
                                <a:schemeClr val="bg1"/>
                              </a:solidFill>
                              <a:latin typeface="Cambria Math" panose="02040503050406030204" pitchFamily="18" charset="0"/>
                            </a:rPr>
                            <m:t>𝟏𝟎</m:t>
                          </m:r>
                          <m:r>
                            <a:rPr lang="es-ES" b="1" i="0">
                              <a:solidFill>
                                <a:schemeClr val="bg1"/>
                              </a:solidFill>
                              <a:latin typeface="Cambria Math" panose="02040503050406030204" pitchFamily="18" charset="0"/>
                            </a:rPr>
                            <m:t> </m:t>
                          </m:r>
                        </m:den>
                      </m:f>
                      <m:r>
                        <a:rPr lang="es-ES" b="1" i="0" smtClean="0">
                          <a:solidFill>
                            <a:schemeClr val="bg1"/>
                          </a:solidFill>
                          <a:latin typeface="Cambria Math" panose="02040503050406030204" pitchFamily="18" charset="0"/>
                        </a:rPr>
                        <m:t>𝐬</m:t>
                      </m:r>
                    </m:oMath>
                  </m:oMathPara>
                </a14:m>
                <a:endParaRPr lang="es-ES" b="1" dirty="0">
                  <a:solidFill>
                    <a:schemeClr val="bg1"/>
                  </a:solidFill>
                </a:endParaRPr>
              </a:p>
            </p:txBody>
          </p:sp>
        </mc:Choice>
        <mc:Fallback xmlns="">
          <p:sp>
            <p:nvSpPr>
              <p:cNvPr id="10" name="Rectángulo 9">
                <a:extLst>
                  <a:ext uri="{FF2B5EF4-FFF2-40B4-BE49-F238E27FC236}">
                    <a16:creationId xmlns:a16="http://schemas.microsoft.com/office/drawing/2014/main" id="{4D5DD597-540F-4447-BAAD-AA4CE2FC65E0}"/>
                  </a:ext>
                </a:extLst>
              </p:cNvPr>
              <p:cNvSpPr>
                <a:spLocks noRot="1" noChangeAspect="1" noMove="1" noResize="1" noEditPoints="1" noAdjustHandles="1" noChangeArrowheads="1" noChangeShapeType="1" noTextEdit="1"/>
              </p:cNvSpPr>
              <p:nvPr/>
            </p:nvSpPr>
            <p:spPr>
              <a:xfrm>
                <a:off x="188415" y="4038600"/>
                <a:ext cx="2829557" cy="612796"/>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A8A5A8A0-70C1-40CA-8953-F3751204A8E6}"/>
                  </a:ext>
                </a:extLst>
              </p:cNvPr>
              <p:cNvSpPr/>
              <p:nvPr/>
            </p:nvSpPr>
            <p:spPr>
              <a:xfrm>
                <a:off x="188415" y="5524062"/>
                <a:ext cx="3961341" cy="61279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l-GR" i="1" smtClean="0">
                          <a:solidFill>
                            <a:schemeClr val="bg1"/>
                          </a:solidFill>
                          <a:latin typeface="Cambria Math" panose="02040503050406030204" pitchFamily="18" charset="0"/>
                          <a:ea typeface="Cambria Math" panose="02040503050406030204" pitchFamily="18" charset="0"/>
                        </a:rPr>
                        <m:t>λ</m:t>
                      </m:r>
                      <m:r>
                        <a:rPr lang="es-ES">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V</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r>
                        <a:rPr lang="es-ES" i="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i="0">
                              <a:solidFill>
                                <a:schemeClr val="bg1"/>
                              </a:solidFill>
                              <a:latin typeface="Cambria Math" panose="02040503050406030204" pitchFamily="18" charset="0"/>
                            </a:rPr>
                            <m:t>1</m:t>
                          </m:r>
                        </m:num>
                        <m:den>
                          <m:r>
                            <a:rPr lang="es-ES" i="0">
                              <a:solidFill>
                                <a:schemeClr val="bg1"/>
                              </a:solidFill>
                              <a:latin typeface="Cambria Math" panose="02040503050406030204" pitchFamily="18" charset="0"/>
                            </a:rPr>
                            <m:t>20</m:t>
                          </m:r>
                        </m:den>
                      </m:f>
                      <m:r>
                        <a:rPr lang="es-ES" i="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i="1">
                              <a:solidFill>
                                <a:schemeClr val="bg1"/>
                              </a:solidFill>
                              <a:latin typeface="Cambria Math" panose="02040503050406030204" pitchFamily="18" charset="0"/>
                            </a:rPr>
                            <m:t>𝑚</m:t>
                          </m:r>
                        </m:num>
                        <m:den>
                          <m:r>
                            <a:rPr lang="es-ES" i="1">
                              <a:solidFill>
                                <a:schemeClr val="bg1"/>
                              </a:solidFill>
                              <a:latin typeface="Cambria Math" panose="02040503050406030204" pitchFamily="18" charset="0"/>
                            </a:rPr>
                            <m:t>𝑠</m:t>
                          </m:r>
                        </m:den>
                      </m:f>
                      <m:r>
                        <a:rPr lang="es-ES" i="0">
                          <a:solidFill>
                            <a:schemeClr val="bg1"/>
                          </a:solidFill>
                          <a:latin typeface="Cambria Math" panose="02040503050406030204" pitchFamily="18" charset="0"/>
                        </a:rPr>
                        <m:t>∗ </m:t>
                      </m:r>
                      <m:f>
                        <m:fPr>
                          <m:ctrlPr>
                            <a:rPr lang="es-ES" i="1">
                              <a:solidFill>
                                <a:schemeClr val="bg1"/>
                              </a:solidFill>
                              <a:latin typeface="Cambria Math" panose="02040503050406030204" pitchFamily="18" charset="0"/>
                            </a:rPr>
                          </m:ctrlPr>
                        </m:fPr>
                        <m:num>
                          <m:r>
                            <a:rPr lang="es-ES" i="0">
                              <a:solidFill>
                                <a:schemeClr val="bg1"/>
                              </a:solidFill>
                              <a:latin typeface="Cambria Math" panose="02040503050406030204" pitchFamily="18" charset="0"/>
                            </a:rPr>
                            <m:t>1</m:t>
                          </m:r>
                        </m:num>
                        <m:den>
                          <m:r>
                            <a:rPr lang="es-ES" i="0">
                              <a:solidFill>
                                <a:schemeClr val="bg1"/>
                              </a:solidFill>
                              <a:latin typeface="Cambria Math" panose="02040503050406030204" pitchFamily="18" charset="0"/>
                            </a:rPr>
                            <m:t>10 </m:t>
                          </m:r>
                          <m:sSup>
                            <m:sSupPr>
                              <m:ctrlPr>
                                <a:rPr lang="es-ES" i="1">
                                  <a:solidFill>
                                    <a:schemeClr val="bg1"/>
                                  </a:solidFill>
                                  <a:latin typeface="Cambria Math" panose="02040503050406030204" pitchFamily="18" charset="0"/>
                                </a:rPr>
                              </m:ctrlPr>
                            </m:sSupPr>
                            <m:e>
                              <m:r>
                                <m:rPr>
                                  <m:sty m:val="p"/>
                                </m:rPr>
                                <a:rPr lang="es-ES" i="0">
                                  <a:solidFill>
                                    <a:schemeClr val="bg1"/>
                                  </a:solidFill>
                                  <a:latin typeface="Cambria Math" panose="02040503050406030204" pitchFamily="18" charset="0"/>
                                </a:rPr>
                                <m:t>s</m:t>
                              </m:r>
                            </m:e>
                            <m:sup>
                              <m:r>
                                <a:rPr lang="es-ES" i="0">
                                  <a:solidFill>
                                    <a:schemeClr val="bg1"/>
                                  </a:solidFill>
                                  <a:latin typeface="Cambria Math" panose="02040503050406030204" pitchFamily="18" charset="0"/>
                                </a:rPr>
                                <m:t>−1</m:t>
                              </m:r>
                            </m:sup>
                          </m:sSup>
                        </m:den>
                      </m:f>
                      <m:r>
                        <a:rPr lang="es-ES" i="0">
                          <a:solidFill>
                            <a:schemeClr val="bg1"/>
                          </a:solidFill>
                          <a:latin typeface="Cambria Math" panose="02040503050406030204" pitchFamily="18" charset="0"/>
                        </a:rPr>
                        <m:t>=</m:t>
                      </m:r>
                      <m:f>
                        <m:fPr>
                          <m:ctrlPr>
                            <a:rPr lang="es-ES" b="1" i="1">
                              <a:solidFill>
                                <a:schemeClr val="bg1"/>
                              </a:solidFill>
                              <a:latin typeface="Cambria Math" panose="02040503050406030204" pitchFamily="18" charset="0"/>
                            </a:rPr>
                          </m:ctrlPr>
                        </m:fPr>
                        <m:num>
                          <m:r>
                            <a:rPr lang="es-ES" b="1" i="0">
                              <a:solidFill>
                                <a:schemeClr val="bg1"/>
                              </a:solidFill>
                              <a:latin typeface="Cambria Math" panose="02040503050406030204" pitchFamily="18" charset="0"/>
                            </a:rPr>
                            <m:t>𝟏</m:t>
                          </m:r>
                        </m:num>
                        <m:den>
                          <m:r>
                            <a:rPr lang="es-ES" b="1" i="0">
                              <a:solidFill>
                                <a:schemeClr val="bg1"/>
                              </a:solidFill>
                              <a:latin typeface="Cambria Math" panose="02040503050406030204" pitchFamily="18" charset="0"/>
                            </a:rPr>
                            <m:t>𝟐𝟎𝟎</m:t>
                          </m:r>
                        </m:den>
                      </m:f>
                      <m:r>
                        <a:rPr lang="es-ES" b="1" i="1">
                          <a:solidFill>
                            <a:schemeClr val="bg1"/>
                          </a:solidFill>
                          <a:latin typeface="Cambria Math" panose="02040503050406030204" pitchFamily="18" charset="0"/>
                        </a:rPr>
                        <m:t>𝒎</m:t>
                      </m:r>
                    </m:oMath>
                  </m:oMathPara>
                </a14:m>
                <a:endParaRPr lang="es-ES" b="1" dirty="0">
                  <a:solidFill>
                    <a:schemeClr val="bg1"/>
                  </a:solidFill>
                </a:endParaRPr>
              </a:p>
            </p:txBody>
          </p:sp>
        </mc:Choice>
        <mc:Fallback xmlns="">
          <p:sp>
            <p:nvSpPr>
              <p:cNvPr id="11" name="Rectángulo 10">
                <a:extLst>
                  <a:ext uri="{FF2B5EF4-FFF2-40B4-BE49-F238E27FC236}">
                    <a16:creationId xmlns:a16="http://schemas.microsoft.com/office/drawing/2014/main" id="{A8A5A8A0-70C1-40CA-8953-F3751204A8E6}"/>
                  </a:ext>
                </a:extLst>
              </p:cNvPr>
              <p:cNvSpPr>
                <a:spLocks noRot="1" noChangeAspect="1" noMove="1" noResize="1" noEditPoints="1" noAdjustHandles="1" noChangeArrowheads="1" noChangeShapeType="1" noTextEdit="1"/>
              </p:cNvSpPr>
              <p:nvPr/>
            </p:nvSpPr>
            <p:spPr>
              <a:xfrm>
                <a:off x="188415" y="5524062"/>
                <a:ext cx="3961341" cy="612796"/>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Rectángulo 20">
                <a:extLst>
                  <a:ext uri="{FF2B5EF4-FFF2-40B4-BE49-F238E27FC236}">
                    <a16:creationId xmlns:a16="http://schemas.microsoft.com/office/drawing/2014/main" id="{6B129D46-10C9-4044-AB9D-294A339B0656}"/>
                  </a:ext>
                </a:extLst>
              </p:cNvPr>
              <p:cNvSpPr/>
              <p:nvPr/>
            </p:nvSpPr>
            <p:spPr>
              <a:xfrm>
                <a:off x="5506491" y="3678248"/>
                <a:ext cx="37137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smtClean="0">
                          <a:solidFill>
                            <a:schemeClr val="bg1"/>
                          </a:solidFill>
                          <a:latin typeface="Cambria Math" panose="02040503050406030204" pitchFamily="18" charset="0"/>
                        </a:rPr>
                        <m:t>𝛚</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Frecuencia</m:t>
                      </m:r>
                      <m:r>
                        <a:rPr lang="es-ES" b="0" i="0">
                          <a:solidFill>
                            <a:schemeClr val="bg1"/>
                          </a:solidFill>
                          <a:latin typeface="Cambria Math" panose="02040503050406030204" pitchFamily="18" charset="0"/>
                        </a:rPr>
                        <m:t> á</m:t>
                      </m:r>
                      <m:r>
                        <m:rPr>
                          <m:sty m:val="p"/>
                        </m:rPr>
                        <a:rPr lang="es-ES" b="0" i="0">
                          <a:solidFill>
                            <a:schemeClr val="bg1"/>
                          </a:solidFill>
                          <a:latin typeface="Cambria Math" panose="02040503050406030204" pitchFamily="18" charset="0"/>
                        </a:rPr>
                        <m:t>ngular</m:t>
                      </m:r>
                      <m:r>
                        <a:rPr lang="es-ES" b="0" i="0">
                          <a:solidFill>
                            <a:schemeClr val="bg1"/>
                          </a:solidFill>
                          <a:latin typeface="Cambria Math" panose="02040503050406030204" pitchFamily="18" charset="0"/>
                        </a:rPr>
                        <m:t>=20</m:t>
                      </m:r>
                      <m:r>
                        <a:rPr lang="es-ES" b="1" i="0">
                          <a:solidFill>
                            <a:schemeClr val="bg1"/>
                          </a:solidFill>
                          <a:latin typeface="Cambria Math" panose="02040503050406030204" pitchFamily="18" charset="0"/>
                        </a:rPr>
                        <m:t>𝛑</m:t>
                      </m:r>
                      <m:r>
                        <a:rPr lang="es-ES" b="0" i="0">
                          <a:solidFill>
                            <a:schemeClr val="bg1"/>
                          </a:solidFill>
                          <a:latin typeface="Cambria Math" panose="02040503050406030204" pitchFamily="18" charset="0"/>
                        </a:rPr>
                        <m:t> </m:t>
                      </m:r>
                      <m:sSup>
                        <m:sSupPr>
                          <m:ctrlPr>
                            <a:rPr lang="es-ES" b="0" i="1">
                              <a:solidFill>
                                <a:schemeClr val="bg1"/>
                              </a:solidFill>
                              <a:latin typeface="Cambria Math" panose="02040503050406030204" pitchFamily="18" charset="0"/>
                            </a:rPr>
                          </m:ctrlPr>
                        </m:sSupPr>
                        <m:e>
                          <m:r>
                            <a:rPr lang="es-ES" b="1" i="0">
                              <a:solidFill>
                                <a:schemeClr val="bg1"/>
                              </a:solidFill>
                              <a:latin typeface="Cambria Math" panose="02040503050406030204" pitchFamily="18" charset="0"/>
                            </a:rPr>
                            <m:t>𝐬</m:t>
                          </m:r>
                        </m:e>
                        <m:sup>
                          <m:r>
                            <a:rPr lang="es-ES" b="0" i="0">
                              <a:solidFill>
                                <a:schemeClr val="bg1"/>
                              </a:solidFill>
                              <a:latin typeface="Cambria Math" panose="02040503050406030204" pitchFamily="18" charset="0"/>
                            </a:rPr>
                            <m:t>−1</m:t>
                          </m:r>
                        </m:sup>
                      </m:sSup>
                    </m:oMath>
                  </m:oMathPara>
                </a14:m>
                <a:endParaRPr lang="es-ES" dirty="0">
                  <a:solidFill>
                    <a:schemeClr val="bg1"/>
                  </a:solidFill>
                </a:endParaRPr>
              </a:p>
            </p:txBody>
          </p:sp>
        </mc:Choice>
        <mc:Fallback xmlns="">
          <p:sp>
            <p:nvSpPr>
              <p:cNvPr id="21" name="Rectángulo 20">
                <a:extLst>
                  <a:ext uri="{FF2B5EF4-FFF2-40B4-BE49-F238E27FC236}">
                    <a16:creationId xmlns:a16="http://schemas.microsoft.com/office/drawing/2014/main" id="{6B129D46-10C9-4044-AB9D-294A339B0656}"/>
                  </a:ext>
                </a:extLst>
              </p:cNvPr>
              <p:cNvSpPr>
                <a:spLocks noRot="1" noChangeAspect="1" noMove="1" noResize="1" noEditPoints="1" noAdjustHandles="1" noChangeArrowheads="1" noChangeShapeType="1" noTextEdit="1"/>
              </p:cNvSpPr>
              <p:nvPr/>
            </p:nvSpPr>
            <p:spPr>
              <a:xfrm>
                <a:off x="5506491" y="3678248"/>
                <a:ext cx="3713709" cy="369332"/>
              </a:xfrm>
              <a:prstGeom prst="rect">
                <a:avLst/>
              </a:prstGeom>
              <a:blipFill>
                <a:blip r:embed="rId9"/>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Rectángulo 21">
                <a:extLst>
                  <a:ext uri="{FF2B5EF4-FFF2-40B4-BE49-F238E27FC236}">
                    <a16:creationId xmlns:a16="http://schemas.microsoft.com/office/drawing/2014/main" id="{4FF5B8FE-A30A-4417-AD83-22EF36003275}"/>
                  </a:ext>
                </a:extLst>
              </p:cNvPr>
              <p:cNvSpPr/>
              <p:nvPr/>
            </p:nvSpPr>
            <p:spPr>
              <a:xfrm>
                <a:off x="5506491" y="3968568"/>
                <a:ext cx="3217547"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smtClean="0">
                          <a:solidFill>
                            <a:schemeClr val="bg1"/>
                          </a:solidFill>
                          <a:latin typeface="Cambria Math" panose="02040503050406030204" pitchFamily="18" charset="0"/>
                        </a:rPr>
                        <m:t>𝐟</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la</m:t>
                      </m:r>
                      <m:r>
                        <a:rPr lang="es-ES" b="0" i="0">
                          <a:solidFill>
                            <a:schemeClr val="bg1"/>
                          </a:solidFill>
                          <a:latin typeface="Cambria Math" panose="02040503050406030204" pitchFamily="18" charset="0"/>
                        </a:rPr>
                        <m:t> </m:t>
                      </m:r>
                      <m:r>
                        <m:rPr>
                          <m:sty m:val="p"/>
                        </m:rPr>
                        <a:rPr lang="es-ES" b="0" i="0">
                          <a:solidFill>
                            <a:schemeClr val="bg1"/>
                          </a:solidFill>
                          <a:latin typeface="Cambria Math" panose="02040503050406030204" pitchFamily="18" charset="0"/>
                        </a:rPr>
                        <m:t>frecuencia</m:t>
                      </m:r>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a:rPr lang="es-ES" b="0" i="0">
                              <a:solidFill>
                                <a:schemeClr val="bg1"/>
                              </a:solidFill>
                              <a:latin typeface="Cambria Math" panose="02040503050406030204" pitchFamily="18" charset="0"/>
                            </a:rPr>
                            <m:t>1</m:t>
                          </m:r>
                        </m:num>
                        <m:den>
                          <m:r>
                            <m:rPr>
                              <m:sty m:val="p"/>
                            </m:rPr>
                            <a:rPr lang="es-ES" b="0" i="0">
                              <a:solidFill>
                                <a:schemeClr val="bg1"/>
                              </a:solidFill>
                              <a:latin typeface="Cambria Math" panose="02040503050406030204" pitchFamily="18" charset="0"/>
                            </a:rPr>
                            <m:t>T</m:t>
                          </m:r>
                        </m:den>
                      </m:f>
                      <m:r>
                        <a:rPr lang="es-ES" b="0" i="0">
                          <a:solidFill>
                            <a:schemeClr val="bg1"/>
                          </a:solidFill>
                          <a:latin typeface="Cambria Math" panose="02040503050406030204" pitchFamily="18" charset="0"/>
                        </a:rPr>
                        <m:t>=10 </m:t>
                      </m:r>
                      <m:r>
                        <a:rPr lang="es-ES" b="1" i="0">
                          <a:solidFill>
                            <a:schemeClr val="bg1"/>
                          </a:solidFill>
                          <a:latin typeface="Cambria Math" panose="02040503050406030204" pitchFamily="18" charset="0"/>
                        </a:rPr>
                        <m:t>𝐇𝐳</m:t>
                      </m:r>
                    </m:oMath>
                  </m:oMathPara>
                </a14:m>
                <a:endParaRPr lang="es-ES" dirty="0">
                  <a:solidFill>
                    <a:schemeClr val="bg1"/>
                  </a:solidFill>
                </a:endParaRPr>
              </a:p>
            </p:txBody>
          </p:sp>
        </mc:Choice>
        <mc:Fallback xmlns="">
          <p:sp>
            <p:nvSpPr>
              <p:cNvPr id="22" name="Rectángulo 21">
                <a:extLst>
                  <a:ext uri="{FF2B5EF4-FFF2-40B4-BE49-F238E27FC236}">
                    <a16:creationId xmlns:a16="http://schemas.microsoft.com/office/drawing/2014/main" id="{4FF5B8FE-A30A-4417-AD83-22EF36003275}"/>
                  </a:ext>
                </a:extLst>
              </p:cNvPr>
              <p:cNvSpPr>
                <a:spLocks noRot="1" noChangeAspect="1" noMove="1" noResize="1" noEditPoints="1" noAdjustHandles="1" noChangeArrowheads="1" noChangeShapeType="1" noTextEdit="1"/>
              </p:cNvSpPr>
              <p:nvPr/>
            </p:nvSpPr>
            <p:spPr>
              <a:xfrm>
                <a:off x="5506491" y="3968568"/>
                <a:ext cx="3217547" cy="610936"/>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Rectángulo 22">
                <a:extLst>
                  <a:ext uri="{FF2B5EF4-FFF2-40B4-BE49-F238E27FC236}">
                    <a16:creationId xmlns:a16="http://schemas.microsoft.com/office/drawing/2014/main" id="{F26E1C21-3143-47AE-97DB-0593B37AEFC0}"/>
                  </a:ext>
                </a:extLst>
              </p:cNvPr>
              <p:cNvSpPr/>
              <p:nvPr/>
            </p:nvSpPr>
            <p:spPr>
              <a:xfrm>
                <a:off x="188415" y="6169004"/>
                <a:ext cx="7602247" cy="61279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s-ES" b="1" smtClean="0">
                          <a:solidFill>
                            <a:schemeClr val="bg1"/>
                          </a:solidFill>
                          <a:latin typeface="Cambria Math" panose="02040503050406030204" pitchFamily="18" charset="0"/>
                        </a:rPr>
                        <m:t>𝐕</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Velocidad</m:t>
                      </m:r>
                      <m:r>
                        <a:rPr lang="es-ES" b="0" i="0">
                          <a:solidFill>
                            <a:schemeClr val="bg1"/>
                          </a:solidFill>
                          <a:latin typeface="Cambria Math" panose="02040503050406030204" pitchFamily="18" charset="0"/>
                        </a:rPr>
                        <m:t> </m:t>
                      </m:r>
                      <m:r>
                        <m:rPr>
                          <m:sty m:val="p"/>
                        </m:rPr>
                        <a:rPr lang="es-ES" b="0" i="0">
                          <a:solidFill>
                            <a:schemeClr val="bg1"/>
                          </a:solidFill>
                          <a:latin typeface="Cambria Math" panose="02040503050406030204" pitchFamily="18" charset="0"/>
                        </a:rPr>
                        <m:t>de</m:t>
                      </m:r>
                      <m:r>
                        <a:rPr lang="es-ES" b="0" i="0">
                          <a:solidFill>
                            <a:schemeClr val="bg1"/>
                          </a:solidFill>
                          <a:latin typeface="Cambria Math" panose="02040503050406030204" pitchFamily="18" charset="0"/>
                        </a:rPr>
                        <m:t> </m:t>
                      </m:r>
                      <m:r>
                        <m:rPr>
                          <m:sty m:val="p"/>
                        </m:rPr>
                        <a:rPr lang="es-ES" b="0" i="0">
                          <a:solidFill>
                            <a:schemeClr val="bg1"/>
                          </a:solidFill>
                          <a:latin typeface="Cambria Math" panose="02040503050406030204" pitchFamily="18" charset="0"/>
                        </a:rPr>
                        <m:t>propagaci</m:t>
                      </m:r>
                      <m:r>
                        <a:rPr lang="es-ES" b="0" i="0">
                          <a:solidFill>
                            <a:schemeClr val="bg1"/>
                          </a:solidFill>
                          <a:latin typeface="Cambria Math" panose="02040503050406030204" pitchFamily="18" charset="0"/>
                        </a:rPr>
                        <m:t>ó</m:t>
                      </m:r>
                      <m:r>
                        <m:rPr>
                          <m:sty m:val="p"/>
                        </m:rPr>
                        <a:rPr lang="es-ES" b="0" i="0">
                          <a:solidFill>
                            <a:schemeClr val="bg1"/>
                          </a:solidFill>
                          <a:latin typeface="Cambria Math" panose="02040503050406030204" pitchFamily="18" charset="0"/>
                        </a:rPr>
                        <m:t>n</m:t>
                      </m:r>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m:rPr>
                              <m:sty m:val="p"/>
                            </m:rPr>
                            <a:rPr lang="es-ES" b="0" i="0">
                              <a:solidFill>
                                <a:schemeClr val="bg1"/>
                              </a:solidFill>
                              <a:latin typeface="Cambria Math" panose="02040503050406030204" pitchFamily="18" charset="0"/>
                            </a:rPr>
                            <m:t>ω</m:t>
                          </m:r>
                        </m:num>
                        <m:den>
                          <m:r>
                            <m:rPr>
                              <m:sty m:val="p"/>
                            </m:rPr>
                            <a:rPr lang="es-ES" b="0" i="0">
                              <a:solidFill>
                                <a:schemeClr val="bg1"/>
                              </a:solidFill>
                              <a:latin typeface="Cambria Math" panose="02040503050406030204" pitchFamily="18" charset="0"/>
                            </a:rPr>
                            <m:t>k</m:t>
                          </m:r>
                        </m:den>
                      </m:f>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a:rPr lang="es-ES" b="0" i="0">
                              <a:solidFill>
                                <a:schemeClr val="bg1"/>
                              </a:solidFill>
                              <a:latin typeface="Cambria Math" panose="02040503050406030204" pitchFamily="18" charset="0"/>
                            </a:rPr>
                            <m:t>20∗</m:t>
                          </m:r>
                          <m:r>
                            <m:rPr>
                              <m:sty m:val="p"/>
                            </m:rPr>
                            <a:rPr lang="es-ES" b="0" i="0">
                              <a:solidFill>
                                <a:schemeClr val="bg1"/>
                              </a:solidFill>
                              <a:latin typeface="Cambria Math" panose="02040503050406030204" pitchFamily="18" charset="0"/>
                            </a:rPr>
                            <m:t>π</m:t>
                          </m:r>
                        </m:num>
                        <m:den>
                          <m:r>
                            <a:rPr lang="es-ES" b="0" i="0">
                              <a:solidFill>
                                <a:schemeClr val="bg1"/>
                              </a:solidFill>
                              <a:latin typeface="Cambria Math" panose="02040503050406030204" pitchFamily="18" charset="0"/>
                            </a:rPr>
                            <m:t>400∗</m:t>
                          </m:r>
                          <m:r>
                            <m:rPr>
                              <m:sty m:val="p"/>
                            </m:rPr>
                            <a:rPr lang="es-ES" b="0" i="0">
                              <a:solidFill>
                                <a:schemeClr val="bg1"/>
                              </a:solidFill>
                              <a:latin typeface="Cambria Math" panose="02040503050406030204" pitchFamily="18" charset="0"/>
                            </a:rPr>
                            <m:t>π</m:t>
                          </m:r>
                        </m:den>
                      </m:f>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a:rPr lang="es-ES" b="0" i="0">
                              <a:solidFill>
                                <a:schemeClr val="bg1"/>
                              </a:solidFill>
                              <a:latin typeface="Cambria Math" panose="02040503050406030204" pitchFamily="18" charset="0"/>
                            </a:rPr>
                            <m:t>1</m:t>
                          </m:r>
                        </m:num>
                        <m:den>
                          <m:r>
                            <a:rPr lang="es-ES" b="0" i="0">
                              <a:solidFill>
                                <a:schemeClr val="bg1"/>
                              </a:solidFill>
                              <a:latin typeface="Cambria Math" panose="02040503050406030204" pitchFamily="18" charset="0"/>
                            </a:rPr>
                            <m:t>20</m:t>
                          </m:r>
                        </m:den>
                      </m:f>
                      <m:f>
                        <m:fPr>
                          <m:ctrlPr>
                            <a:rPr lang="es-ES" b="0" i="1">
                              <a:solidFill>
                                <a:schemeClr val="bg1"/>
                              </a:solidFill>
                              <a:latin typeface="Cambria Math" panose="02040503050406030204" pitchFamily="18" charset="0"/>
                            </a:rPr>
                          </m:ctrlPr>
                        </m:fPr>
                        <m:num>
                          <m:r>
                            <m:rPr>
                              <m:sty m:val="p"/>
                            </m:rPr>
                            <a:rPr lang="es-ES" b="0" i="0">
                              <a:solidFill>
                                <a:schemeClr val="bg1"/>
                              </a:solidFill>
                              <a:latin typeface="Cambria Math" panose="02040503050406030204" pitchFamily="18" charset="0"/>
                            </a:rPr>
                            <m:t>m</m:t>
                          </m:r>
                        </m:num>
                        <m:den>
                          <m:r>
                            <m:rPr>
                              <m:sty m:val="p"/>
                            </m:rPr>
                            <a:rPr lang="es-ES" b="0" i="0">
                              <a:solidFill>
                                <a:schemeClr val="bg1"/>
                              </a:solidFill>
                              <a:latin typeface="Cambria Math" panose="02040503050406030204" pitchFamily="18" charset="0"/>
                            </a:rPr>
                            <m:t>s</m:t>
                          </m:r>
                        </m:den>
                      </m:f>
                      <m:r>
                        <a:rPr lang="es-ES" b="0" i="0">
                          <a:solidFill>
                            <a:schemeClr val="bg1"/>
                          </a:solidFill>
                          <a:latin typeface="Cambria Math" panose="02040503050406030204" pitchFamily="18" charset="0"/>
                        </a:rPr>
                        <m:t> =</m:t>
                      </m:r>
                      <m:r>
                        <a:rPr lang="es-ES" b="1" i="0">
                          <a:solidFill>
                            <a:schemeClr val="bg1"/>
                          </a:solidFill>
                          <a:latin typeface="Cambria Math" panose="02040503050406030204" pitchFamily="18" charset="0"/>
                        </a:rPr>
                        <m:t>𝟎</m:t>
                      </m:r>
                      <m:r>
                        <a:rPr lang="es-ES" b="1" i="0">
                          <a:solidFill>
                            <a:schemeClr val="bg1"/>
                          </a:solidFill>
                          <a:latin typeface="Cambria Math" panose="02040503050406030204" pitchFamily="18" charset="0"/>
                        </a:rPr>
                        <m:t>,</m:t>
                      </m:r>
                      <m:r>
                        <a:rPr lang="es-ES" b="1" i="0">
                          <a:solidFill>
                            <a:schemeClr val="bg1"/>
                          </a:solidFill>
                          <a:latin typeface="Cambria Math" panose="02040503050406030204" pitchFamily="18" charset="0"/>
                        </a:rPr>
                        <m:t>𝟎𝟓</m:t>
                      </m:r>
                      <m:f>
                        <m:fPr>
                          <m:ctrlPr>
                            <a:rPr lang="es-ES" b="1" i="1">
                              <a:solidFill>
                                <a:schemeClr val="bg1"/>
                              </a:solidFill>
                              <a:latin typeface="Cambria Math" panose="02040503050406030204" pitchFamily="18" charset="0"/>
                            </a:rPr>
                          </m:ctrlPr>
                        </m:fPr>
                        <m:num>
                          <m:r>
                            <a:rPr lang="es-ES" b="1" i="0">
                              <a:solidFill>
                                <a:schemeClr val="bg1"/>
                              </a:solidFill>
                              <a:latin typeface="Cambria Math" panose="02040503050406030204" pitchFamily="18" charset="0"/>
                            </a:rPr>
                            <m:t>𝐦</m:t>
                          </m:r>
                        </m:num>
                        <m:den>
                          <m:r>
                            <a:rPr lang="es-ES" b="1" i="0">
                              <a:solidFill>
                                <a:schemeClr val="bg1"/>
                              </a:solidFill>
                              <a:latin typeface="Cambria Math" panose="02040503050406030204" pitchFamily="18" charset="0"/>
                            </a:rPr>
                            <m:t>𝐬</m:t>
                          </m:r>
                        </m:den>
                      </m:f>
                    </m:oMath>
                  </m:oMathPara>
                </a14:m>
                <a:endParaRPr lang="es-ES" b="1" dirty="0">
                  <a:solidFill>
                    <a:schemeClr val="bg1"/>
                  </a:solidFill>
                </a:endParaRPr>
              </a:p>
            </p:txBody>
          </p:sp>
        </mc:Choice>
        <mc:Fallback xmlns="">
          <p:sp>
            <p:nvSpPr>
              <p:cNvPr id="23" name="Rectángulo 22">
                <a:extLst>
                  <a:ext uri="{FF2B5EF4-FFF2-40B4-BE49-F238E27FC236}">
                    <a16:creationId xmlns:a16="http://schemas.microsoft.com/office/drawing/2014/main" id="{F26E1C21-3143-47AE-97DB-0593B37AEFC0}"/>
                  </a:ext>
                </a:extLst>
              </p:cNvPr>
              <p:cNvSpPr>
                <a:spLocks noRot="1" noChangeAspect="1" noMove="1" noResize="1" noEditPoints="1" noAdjustHandles="1" noChangeArrowheads="1" noChangeShapeType="1" noTextEdit="1"/>
              </p:cNvSpPr>
              <p:nvPr/>
            </p:nvSpPr>
            <p:spPr>
              <a:xfrm>
                <a:off x="188415" y="6169004"/>
                <a:ext cx="7602247" cy="612796"/>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Rectángulo 23">
                <a:extLst>
                  <a:ext uri="{FF2B5EF4-FFF2-40B4-BE49-F238E27FC236}">
                    <a16:creationId xmlns:a16="http://schemas.microsoft.com/office/drawing/2014/main" id="{8371E3D6-A255-42CB-9191-BA5135A74DD7}"/>
                  </a:ext>
                </a:extLst>
              </p:cNvPr>
              <p:cNvSpPr/>
              <p:nvPr/>
            </p:nvSpPr>
            <p:spPr>
              <a:xfrm>
                <a:off x="5506491" y="4563688"/>
                <a:ext cx="30267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b="1" i="1">
                          <a:solidFill>
                            <a:schemeClr val="bg1"/>
                          </a:solidFill>
                          <a:latin typeface="Cambria Math" panose="02040503050406030204" pitchFamily="18" charset="0"/>
                        </a:rPr>
                        <m:t>𝐊</m:t>
                      </m:r>
                      <m:r>
                        <a:rPr lang="es-AR">
                          <a:solidFill>
                            <a:schemeClr val="bg1"/>
                          </a:solidFill>
                          <a:latin typeface="Cambria Math" panose="02040503050406030204" pitchFamily="18" charset="0"/>
                        </a:rPr>
                        <m:t>=</m:t>
                      </m:r>
                      <m:r>
                        <m:rPr>
                          <m:sty m:val="p"/>
                        </m:rPr>
                        <a:rPr lang="es-AR">
                          <a:solidFill>
                            <a:schemeClr val="bg1"/>
                          </a:solidFill>
                          <a:latin typeface="Cambria Math" panose="02040503050406030204" pitchFamily="18" charset="0"/>
                        </a:rPr>
                        <m:t>n</m:t>
                      </m:r>
                      <m:r>
                        <a:rPr lang="es-AR">
                          <a:solidFill>
                            <a:schemeClr val="bg1"/>
                          </a:solidFill>
                          <a:latin typeface="Cambria Math" panose="02040503050406030204" pitchFamily="18" charset="0"/>
                        </a:rPr>
                        <m:t>ú</m:t>
                      </m:r>
                      <m:r>
                        <m:rPr>
                          <m:sty m:val="p"/>
                        </m:rPr>
                        <a:rPr lang="es-AR">
                          <a:solidFill>
                            <a:schemeClr val="bg1"/>
                          </a:solidFill>
                          <a:latin typeface="Cambria Math" panose="02040503050406030204" pitchFamily="18" charset="0"/>
                        </a:rPr>
                        <m:t>mero</m:t>
                      </m:r>
                      <m:r>
                        <a:rPr lang="es-AR">
                          <a:solidFill>
                            <a:schemeClr val="bg1"/>
                          </a:solidFill>
                          <a:latin typeface="Cambria Math" panose="02040503050406030204" pitchFamily="18" charset="0"/>
                        </a:rPr>
                        <m:t> </m:t>
                      </m:r>
                      <m:r>
                        <m:rPr>
                          <m:sty m:val="p"/>
                        </m:rPr>
                        <a:rPr lang="es-AR">
                          <a:solidFill>
                            <a:schemeClr val="bg1"/>
                          </a:solidFill>
                          <a:latin typeface="Cambria Math" panose="02040503050406030204" pitchFamily="18" charset="0"/>
                        </a:rPr>
                        <m:t>de</m:t>
                      </m:r>
                      <m:r>
                        <a:rPr lang="es-AR">
                          <a:solidFill>
                            <a:schemeClr val="bg1"/>
                          </a:solidFill>
                          <a:latin typeface="Cambria Math" panose="02040503050406030204" pitchFamily="18" charset="0"/>
                        </a:rPr>
                        <m:t> </m:t>
                      </m:r>
                      <m:r>
                        <m:rPr>
                          <m:sty m:val="p"/>
                        </m:rPr>
                        <a:rPr lang="es-AR">
                          <a:solidFill>
                            <a:schemeClr val="bg1"/>
                          </a:solidFill>
                          <a:latin typeface="Cambria Math" panose="02040503050406030204" pitchFamily="18" charset="0"/>
                        </a:rPr>
                        <m:t>onda</m:t>
                      </m:r>
                      <m:r>
                        <a:rPr lang="es-AR">
                          <a:solidFill>
                            <a:schemeClr val="bg1"/>
                          </a:solidFill>
                          <a:latin typeface="Cambria Math" panose="02040503050406030204" pitchFamily="18" charset="0"/>
                        </a:rPr>
                        <m:t>=</m:t>
                      </m:r>
                      <m:r>
                        <a:rPr lang="es-AR" b="1" i="1">
                          <a:solidFill>
                            <a:schemeClr val="bg1"/>
                          </a:solidFill>
                          <a:latin typeface="Cambria Math" panose="02040503050406030204" pitchFamily="18" charset="0"/>
                        </a:rPr>
                        <m:t>𝟒𝟎𝟎</m:t>
                      </m:r>
                    </m:oMath>
                  </m:oMathPara>
                </a14:m>
                <a:endParaRPr lang="es-ES" dirty="0"/>
              </a:p>
            </p:txBody>
          </p:sp>
        </mc:Choice>
        <mc:Fallback xmlns="">
          <p:sp>
            <p:nvSpPr>
              <p:cNvPr id="24" name="Rectángulo 23">
                <a:extLst>
                  <a:ext uri="{FF2B5EF4-FFF2-40B4-BE49-F238E27FC236}">
                    <a16:creationId xmlns:a16="http://schemas.microsoft.com/office/drawing/2014/main" id="{8371E3D6-A255-42CB-9191-BA5135A74DD7}"/>
                  </a:ext>
                </a:extLst>
              </p:cNvPr>
              <p:cNvSpPr>
                <a:spLocks noRot="1" noChangeAspect="1" noMove="1" noResize="1" noEditPoints="1" noAdjustHandles="1" noChangeArrowheads="1" noChangeShapeType="1" noTextEdit="1"/>
              </p:cNvSpPr>
              <p:nvPr/>
            </p:nvSpPr>
            <p:spPr>
              <a:xfrm>
                <a:off x="5506491" y="4563688"/>
                <a:ext cx="3026791" cy="369332"/>
              </a:xfrm>
              <a:prstGeom prst="rect">
                <a:avLst/>
              </a:prstGeom>
              <a:blipFill>
                <a:blip r:embed="rId12"/>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8970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9" grpId="0"/>
      <p:bldP spid="10" grpId="0"/>
      <p:bldP spid="11" grpId="0"/>
      <p:bldP spid="21"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UNIDAD 9 – ONDAS MECÁNICAS</a:t>
            </a:r>
            <a:endParaRPr lang="es-MX" dirty="0"/>
          </a:p>
        </p:txBody>
      </p:sp>
      <p:sp>
        <p:nvSpPr>
          <p:cNvPr id="3" name="Rectángulo 2"/>
          <p:cNvSpPr/>
          <p:nvPr/>
        </p:nvSpPr>
        <p:spPr>
          <a:xfrm>
            <a:off x="15240" y="1048158"/>
            <a:ext cx="4796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prstClr val="black"/>
                </a:solidFill>
                <a:latin typeface="Calibri"/>
              </a:rPr>
              <a:t>9</a:t>
            </a:r>
            <a:r>
              <a:rPr kumimoji="0" lang="es-ES" sz="1800" b="1" i="0" u="none" strike="noStrike" kern="1200" cap="none" spc="0" normalizeH="0" baseline="0" noProof="0" dirty="0">
                <a:ln>
                  <a:noFill/>
                </a:ln>
                <a:solidFill>
                  <a:prstClr val="black"/>
                </a:solidFill>
                <a:effectLst/>
                <a:uLnTx/>
                <a:uFillTx/>
                <a:latin typeface="Calibri"/>
                <a:ea typeface="+mn-ea"/>
                <a:cs typeface="+mn-cs"/>
              </a:rPr>
              <a:t>.2</a:t>
            </a:r>
            <a:endParaRPr kumimoji="0" lang="es-MX"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Content Placeholder 2">
            <a:extLst>
              <a:ext uri="{FF2B5EF4-FFF2-40B4-BE49-F238E27FC236}">
                <a16:creationId xmlns:a16="http://schemas.microsoft.com/office/drawing/2014/main" id="{96E991E1-1CA5-4FE5-A709-90C582ED3BE2}"/>
              </a:ext>
            </a:extLst>
          </p:cNvPr>
          <p:cNvSpPr txBox="1">
            <a:spLocks/>
          </p:cNvSpPr>
          <p:nvPr/>
        </p:nvSpPr>
        <p:spPr>
          <a:xfrm>
            <a:off x="161911" y="1563406"/>
            <a:ext cx="8829689" cy="12559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a:r>
              <a:rPr lang="es-ES" sz="2000" dirty="0">
                <a:solidFill>
                  <a:prstClr val="white"/>
                </a:solidFill>
                <a:latin typeface="Arial" panose="020B0604020202020204" pitchFamily="34" charset="0"/>
                <a:cs typeface="Arial" panose="020B0604020202020204" pitchFamily="34" charset="0"/>
              </a:rPr>
              <a:t>Una onda se propaga en el sentido +x, siendo sus características: Amplitud 0,03m; longitud de onda 0,02m; velocidad de propagación 2 m/s; elongación (para x = 0   t = 0) 0,03 m. Se pide a) Escribir la ecuación de la onda b) dibujar el primer periodo de la onda y señalar los puntos donde la velocidad y la aceleración son máximas. </a:t>
            </a:r>
            <a:endParaRPr kumimoji="0" lang="es-ES" sz="2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3B0E699B-18C5-41C3-9B66-B3701E4D75D7}"/>
                  </a:ext>
                </a:extLst>
              </p:cNvPr>
              <p:cNvSpPr/>
              <p:nvPr/>
            </p:nvSpPr>
            <p:spPr>
              <a:xfrm>
                <a:off x="161911" y="2971800"/>
                <a:ext cx="3666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s-ES" i="1" smtClean="0">
                              <a:solidFill>
                                <a:schemeClr val="bg1"/>
                              </a:solidFill>
                              <a:latin typeface="Cambria Math" panose="02040503050406030204" pitchFamily="18" charset="0"/>
                            </a:rPr>
                          </m:ctrlPr>
                        </m:dPr>
                        <m:e>
                          <m:r>
                            <m:rPr>
                              <m:sty m:val="p"/>
                            </m:rPr>
                            <a:rPr lang="es-ES">
                              <a:solidFill>
                                <a:schemeClr val="bg1"/>
                              </a:solidFill>
                              <a:latin typeface="Cambria Math" panose="02040503050406030204" pitchFamily="18" charset="0"/>
                            </a:rPr>
                            <m:t>y</m:t>
                          </m:r>
                          <m:d>
                            <m:dPr>
                              <m:ctrlPr>
                                <a:rPr lang="es-ES" i="1">
                                  <a:solidFill>
                                    <a:schemeClr val="bg1"/>
                                  </a:solidFill>
                                  <a:latin typeface="Cambria Math" panose="02040503050406030204" pitchFamily="18" charset="0"/>
                                </a:rPr>
                              </m:ctrlPr>
                            </m:dPr>
                            <m:e>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e>
                          </m:d>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A</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sen</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k</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w</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φ</m:t>
                          </m:r>
                        </m:e>
                      </m:d>
                    </m:oMath>
                  </m:oMathPara>
                </a14:m>
                <a:endParaRPr lang="es-ES" dirty="0">
                  <a:solidFill>
                    <a:schemeClr val="bg1"/>
                  </a:solidFill>
                </a:endParaRPr>
              </a:p>
            </p:txBody>
          </p:sp>
        </mc:Choice>
        <mc:Fallback xmlns="">
          <p:sp>
            <p:nvSpPr>
              <p:cNvPr id="12" name="Rectángulo 11">
                <a:extLst>
                  <a:ext uri="{FF2B5EF4-FFF2-40B4-BE49-F238E27FC236}">
                    <a16:creationId xmlns:a16="http://schemas.microsoft.com/office/drawing/2014/main" id="{3B0E699B-18C5-41C3-9B66-B3701E4D75D7}"/>
                  </a:ext>
                </a:extLst>
              </p:cNvPr>
              <p:cNvSpPr>
                <a:spLocks noRot="1" noChangeAspect="1" noMove="1" noResize="1" noEditPoints="1" noAdjustHandles="1" noChangeArrowheads="1" noChangeShapeType="1" noTextEdit="1"/>
              </p:cNvSpPr>
              <p:nvPr/>
            </p:nvSpPr>
            <p:spPr>
              <a:xfrm>
                <a:off x="161911" y="2971800"/>
                <a:ext cx="3666837" cy="369332"/>
              </a:xfrm>
              <a:prstGeom prst="rect">
                <a:avLst/>
              </a:prstGeom>
              <a:blipFill>
                <a:blip r:embed="rId2"/>
                <a:stretch>
                  <a:fillRect t="-121667" r="-13478" b="-18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Rectángulo 13">
                <a:extLst>
                  <a:ext uri="{FF2B5EF4-FFF2-40B4-BE49-F238E27FC236}">
                    <a16:creationId xmlns:a16="http://schemas.microsoft.com/office/drawing/2014/main" id="{3AF29596-7522-48D5-A330-B807C7F667B7}"/>
                  </a:ext>
                </a:extLst>
              </p:cNvPr>
              <p:cNvSpPr/>
              <p:nvPr/>
            </p:nvSpPr>
            <p:spPr>
              <a:xfrm>
                <a:off x="76200" y="3352800"/>
                <a:ext cx="3615092" cy="6113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i="1" smtClean="0">
                          <a:solidFill>
                            <a:schemeClr val="bg1"/>
                          </a:solidFill>
                          <a:latin typeface="Cambria Math" panose="02040503050406030204" pitchFamily="18" charset="0"/>
                          <a:ea typeface="Cambria Math" panose="02040503050406030204" pitchFamily="18" charset="0"/>
                        </a:rPr>
                        <m:t>λ</m:t>
                      </m:r>
                      <m:r>
                        <a:rPr lang="es-ES" smtClean="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V</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r>
                        <a:rPr lang="es-ES" i="0">
                          <a:solidFill>
                            <a:schemeClr val="bg1"/>
                          </a:solidFill>
                          <a:latin typeface="Cambria Math" panose="02040503050406030204" pitchFamily="18" charset="0"/>
                        </a:rPr>
                        <m:t>=</m:t>
                      </m:r>
                      <m:r>
                        <a:rPr lang="es-ES" b="1" i="0" smtClean="0">
                          <a:solidFill>
                            <a:schemeClr val="bg1"/>
                          </a:solidFill>
                          <a:latin typeface="Cambria Math" panose="02040503050406030204" pitchFamily="18" charset="0"/>
                        </a:rPr>
                        <m:t>      →</m:t>
                      </m:r>
                      <m:r>
                        <a:rPr lang="es-ES" b="0" i="0" smtClean="0">
                          <a:solidFill>
                            <a:schemeClr val="bg1"/>
                          </a:solidFill>
                          <a:latin typeface="Cambria Math" panose="02040503050406030204" pitchFamily="18" charset="0"/>
                        </a:rPr>
                        <m:t>     </m:t>
                      </m:r>
                      <m:r>
                        <m:rPr>
                          <m:sty m:val="p"/>
                        </m:rPr>
                        <a:rPr lang="es-AR">
                          <a:solidFill>
                            <a:schemeClr val="bg1"/>
                          </a:solidFill>
                          <a:latin typeface="Cambria Math" panose="02040503050406030204" pitchFamily="18" charset="0"/>
                        </a:rPr>
                        <m:t>T</m:t>
                      </m:r>
                      <m:r>
                        <a:rPr lang="es-AR">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m:rPr>
                              <m:sty m:val="p"/>
                            </m:rPr>
                            <a:rPr lang="es-AR">
                              <a:solidFill>
                                <a:schemeClr val="bg1"/>
                              </a:solidFill>
                              <a:latin typeface="Cambria Math" panose="02040503050406030204" pitchFamily="18" charset="0"/>
                            </a:rPr>
                            <m:t>V</m:t>
                          </m:r>
                        </m:num>
                        <m:den>
                          <m:r>
                            <a:rPr lang="es-AR" b="1">
                              <a:solidFill>
                                <a:schemeClr val="bg1"/>
                              </a:solidFill>
                              <a:latin typeface="Cambria Math" panose="02040503050406030204" pitchFamily="18" charset="0"/>
                              <a:sym typeface="Symbol" panose="05050102010706020507" pitchFamily="18" charset="2"/>
                            </a:rPr>
                            <m:t></m:t>
                          </m:r>
                        </m:den>
                      </m:f>
                      <m:r>
                        <a:rPr lang="es-AR">
                          <a:solidFill>
                            <a:schemeClr val="bg1"/>
                          </a:solidFill>
                          <a:latin typeface="Cambria Math" panose="02040503050406030204" pitchFamily="18" charset="0"/>
                        </a:rPr>
                        <m:t>=100 </m:t>
                      </m:r>
                      <m:r>
                        <m:rPr>
                          <m:sty m:val="p"/>
                        </m:rPr>
                        <a:rPr lang="es-AR">
                          <a:solidFill>
                            <a:schemeClr val="bg1"/>
                          </a:solidFill>
                          <a:latin typeface="Cambria Math" panose="02040503050406030204" pitchFamily="18" charset="0"/>
                        </a:rPr>
                        <m:t>s</m:t>
                      </m:r>
                    </m:oMath>
                  </m:oMathPara>
                </a14:m>
                <a:endParaRPr lang="es-ES" dirty="0">
                  <a:solidFill>
                    <a:schemeClr val="bg1"/>
                  </a:solidFill>
                </a:endParaRPr>
              </a:p>
            </p:txBody>
          </p:sp>
        </mc:Choice>
        <mc:Fallback xmlns="">
          <p:sp>
            <p:nvSpPr>
              <p:cNvPr id="14" name="Rectángulo 13">
                <a:extLst>
                  <a:ext uri="{FF2B5EF4-FFF2-40B4-BE49-F238E27FC236}">
                    <a16:creationId xmlns:a16="http://schemas.microsoft.com/office/drawing/2014/main" id="{3AF29596-7522-48D5-A330-B807C7F667B7}"/>
                  </a:ext>
                </a:extLst>
              </p:cNvPr>
              <p:cNvSpPr>
                <a:spLocks noRot="1" noChangeAspect="1" noMove="1" noResize="1" noEditPoints="1" noAdjustHandles="1" noChangeArrowheads="1" noChangeShapeType="1" noTextEdit="1"/>
              </p:cNvSpPr>
              <p:nvPr/>
            </p:nvSpPr>
            <p:spPr>
              <a:xfrm>
                <a:off x="76200" y="3352800"/>
                <a:ext cx="3615092" cy="61132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Rectángulo 18">
                <a:extLst>
                  <a:ext uri="{FF2B5EF4-FFF2-40B4-BE49-F238E27FC236}">
                    <a16:creationId xmlns:a16="http://schemas.microsoft.com/office/drawing/2014/main" id="{765F2CB8-6C1A-4811-908F-E076DEAC7FD3}"/>
                  </a:ext>
                </a:extLst>
              </p:cNvPr>
              <p:cNvSpPr/>
              <p:nvPr/>
            </p:nvSpPr>
            <p:spPr>
              <a:xfrm>
                <a:off x="4876800" y="2983790"/>
                <a:ext cx="3304110"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l-GR" i="1" smtClean="0">
                          <a:solidFill>
                            <a:schemeClr val="bg1"/>
                          </a:solidFill>
                          <a:latin typeface="Cambria Math" panose="02040503050406030204" pitchFamily="18" charset="0"/>
                          <a:ea typeface="Cambria Math" panose="02040503050406030204" pitchFamily="18" charset="0"/>
                        </a:rPr>
                        <m:t>λ</m:t>
                      </m:r>
                      <m:r>
                        <a:rPr lang="es-ES" smtClean="0">
                          <a:solidFill>
                            <a:schemeClr val="bg1"/>
                          </a:solidFill>
                          <a:latin typeface="Cambria Math" panose="02040503050406030204" pitchFamily="18" charset="0"/>
                        </a:rPr>
                        <m:t>=</m:t>
                      </m:r>
                      <m:r>
                        <m:rPr>
                          <m:sty m:val="p"/>
                        </m:rPr>
                        <a:rPr lang="es-ES">
                          <a:solidFill>
                            <a:schemeClr val="bg1"/>
                          </a:solidFill>
                          <a:latin typeface="Cambria Math" panose="02040503050406030204" pitchFamily="18" charset="0"/>
                        </a:rPr>
                        <m:t>longitud</m:t>
                      </m:r>
                      <m:r>
                        <a:rPr lang="es-ES">
                          <a:solidFill>
                            <a:schemeClr val="bg1"/>
                          </a:solidFill>
                          <a:latin typeface="Cambria Math" panose="02040503050406030204" pitchFamily="18" charset="0"/>
                        </a:rPr>
                        <m:t> </m:t>
                      </m:r>
                      <m:r>
                        <m:rPr>
                          <m:sty m:val="p"/>
                        </m:rPr>
                        <a:rPr lang="es-ES">
                          <a:solidFill>
                            <a:schemeClr val="bg1"/>
                          </a:solidFill>
                          <a:latin typeface="Cambria Math" panose="02040503050406030204" pitchFamily="18" charset="0"/>
                        </a:rPr>
                        <m:t>de</m:t>
                      </m:r>
                      <m:r>
                        <a:rPr lang="es-ES">
                          <a:solidFill>
                            <a:schemeClr val="bg1"/>
                          </a:solidFill>
                          <a:latin typeface="Cambria Math" panose="02040503050406030204" pitchFamily="18" charset="0"/>
                        </a:rPr>
                        <m:t> </m:t>
                      </m:r>
                      <m:r>
                        <m:rPr>
                          <m:sty m:val="p"/>
                        </m:rPr>
                        <a:rPr lang="es-ES">
                          <a:solidFill>
                            <a:schemeClr val="bg1"/>
                          </a:solidFill>
                          <a:latin typeface="Cambria Math" panose="02040503050406030204" pitchFamily="18" charset="0"/>
                        </a:rPr>
                        <m:t>onda</m:t>
                      </m:r>
                      <m:r>
                        <a:rPr lang="es-ES" b="0" i="0" smtClean="0">
                          <a:solidFill>
                            <a:schemeClr val="bg1"/>
                          </a:solidFill>
                          <a:latin typeface="Cambria Math" panose="02040503050406030204" pitchFamily="18" charset="0"/>
                        </a:rPr>
                        <m:t>=</m:t>
                      </m:r>
                      <m:r>
                        <a:rPr lang="es-ES">
                          <a:solidFill>
                            <a:schemeClr val="bg1"/>
                          </a:solidFill>
                          <a:latin typeface="Cambria Math" panose="02040503050406030204" pitchFamily="18" charset="0"/>
                        </a:rPr>
                        <m:t>0,02 </m:t>
                      </m:r>
                      <m:r>
                        <a:rPr lang="es-ES" b="1">
                          <a:solidFill>
                            <a:schemeClr val="bg1"/>
                          </a:solidFill>
                          <a:latin typeface="Cambria Math" panose="02040503050406030204" pitchFamily="18" charset="0"/>
                        </a:rPr>
                        <m:t>𝐦</m:t>
                      </m:r>
                    </m:oMath>
                  </m:oMathPara>
                </a14:m>
                <a:endParaRPr lang="es-ES" dirty="0">
                  <a:solidFill>
                    <a:schemeClr val="bg1"/>
                  </a:solidFill>
                </a:endParaRPr>
              </a:p>
            </p:txBody>
          </p:sp>
        </mc:Choice>
        <mc:Fallback xmlns="">
          <p:sp>
            <p:nvSpPr>
              <p:cNvPr id="19" name="Rectángulo 18">
                <a:extLst>
                  <a:ext uri="{FF2B5EF4-FFF2-40B4-BE49-F238E27FC236}">
                    <a16:creationId xmlns:a16="http://schemas.microsoft.com/office/drawing/2014/main" id="{765F2CB8-6C1A-4811-908F-E076DEAC7FD3}"/>
                  </a:ext>
                </a:extLst>
              </p:cNvPr>
              <p:cNvSpPr>
                <a:spLocks noRot="1" noChangeAspect="1" noMove="1" noResize="1" noEditPoints="1" noAdjustHandles="1" noChangeArrowheads="1" noChangeShapeType="1" noTextEdit="1"/>
              </p:cNvSpPr>
              <p:nvPr/>
            </p:nvSpPr>
            <p:spPr>
              <a:xfrm>
                <a:off x="4876800" y="2983790"/>
                <a:ext cx="3304110" cy="369332"/>
              </a:xfrm>
              <a:prstGeom prst="rect">
                <a:avLst/>
              </a:prstGeom>
              <a:blipFill>
                <a:blip r:embed="rId4"/>
                <a:stretch>
                  <a:fillRect b="-1311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Rectángulo 14">
                <a:extLst>
                  <a:ext uri="{FF2B5EF4-FFF2-40B4-BE49-F238E27FC236}">
                    <a16:creationId xmlns:a16="http://schemas.microsoft.com/office/drawing/2014/main" id="{E568B2C9-A00F-4E73-B8F0-32EE85C041FB}"/>
                  </a:ext>
                </a:extLst>
              </p:cNvPr>
              <p:cNvSpPr/>
              <p:nvPr/>
            </p:nvSpPr>
            <p:spPr>
              <a:xfrm>
                <a:off x="4876800" y="3326529"/>
                <a:ext cx="2568332"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s-ES" b="1" smtClean="0">
                          <a:solidFill>
                            <a:schemeClr val="bg1"/>
                          </a:solidFill>
                          <a:latin typeface="Cambria Math" panose="02040503050406030204" pitchFamily="18" charset="0"/>
                        </a:rPr>
                        <m:t>𝐀</m:t>
                      </m:r>
                      <m:r>
                        <a:rPr lang="es-ES">
                          <a:solidFill>
                            <a:schemeClr val="bg1"/>
                          </a:solidFill>
                          <a:latin typeface="Cambria Math" panose="02040503050406030204" pitchFamily="18" charset="0"/>
                        </a:rPr>
                        <m:t>=</m:t>
                      </m:r>
                      <m:r>
                        <m:rPr>
                          <m:sty m:val="p"/>
                        </m:rPr>
                        <a:rPr lang="es-ES">
                          <a:solidFill>
                            <a:schemeClr val="bg1"/>
                          </a:solidFill>
                          <a:latin typeface="Cambria Math" panose="02040503050406030204" pitchFamily="18" charset="0"/>
                        </a:rPr>
                        <m:t>amplitud</m:t>
                      </m:r>
                      <m:r>
                        <a:rPr lang="es-ES" b="0" i="0" smtClean="0">
                          <a:solidFill>
                            <a:schemeClr val="bg1"/>
                          </a:solidFill>
                          <a:latin typeface="Cambria Math" panose="02040503050406030204" pitchFamily="18" charset="0"/>
                        </a:rPr>
                        <m:t>=</m:t>
                      </m:r>
                      <m:r>
                        <a:rPr lang="es-ES">
                          <a:solidFill>
                            <a:schemeClr val="bg1"/>
                          </a:solidFill>
                          <a:latin typeface="Cambria Math" panose="02040503050406030204" pitchFamily="18" charset="0"/>
                        </a:rPr>
                        <m:t>0,03 </m:t>
                      </m:r>
                      <m:r>
                        <m:rPr>
                          <m:sty m:val="p"/>
                        </m:rPr>
                        <a:rPr lang="es-ES">
                          <a:solidFill>
                            <a:schemeClr val="bg1"/>
                          </a:solidFill>
                          <a:latin typeface="Cambria Math" panose="02040503050406030204" pitchFamily="18" charset="0"/>
                        </a:rPr>
                        <m:t>m</m:t>
                      </m:r>
                    </m:oMath>
                  </m:oMathPara>
                </a14:m>
                <a:endParaRPr lang="es-ES" dirty="0"/>
              </a:p>
            </p:txBody>
          </p:sp>
        </mc:Choice>
        <mc:Fallback xmlns="">
          <p:sp>
            <p:nvSpPr>
              <p:cNvPr id="15" name="Rectángulo 14">
                <a:extLst>
                  <a:ext uri="{FF2B5EF4-FFF2-40B4-BE49-F238E27FC236}">
                    <a16:creationId xmlns:a16="http://schemas.microsoft.com/office/drawing/2014/main" id="{E568B2C9-A00F-4E73-B8F0-32EE85C041FB}"/>
                  </a:ext>
                </a:extLst>
              </p:cNvPr>
              <p:cNvSpPr>
                <a:spLocks noRot="1" noChangeAspect="1" noMove="1" noResize="1" noEditPoints="1" noAdjustHandles="1" noChangeArrowheads="1" noChangeShapeType="1" noTextEdit="1"/>
              </p:cNvSpPr>
              <p:nvPr/>
            </p:nvSpPr>
            <p:spPr>
              <a:xfrm>
                <a:off x="4876800" y="3326529"/>
                <a:ext cx="2568332" cy="369332"/>
              </a:xfrm>
              <a:prstGeom prst="rect">
                <a:avLst/>
              </a:prstGeom>
              <a:blipFill>
                <a:blip r:embed="rId5"/>
                <a:stretch>
                  <a:fillRect b="-1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Rectángulo 15">
                <a:extLst>
                  <a:ext uri="{FF2B5EF4-FFF2-40B4-BE49-F238E27FC236}">
                    <a16:creationId xmlns:a16="http://schemas.microsoft.com/office/drawing/2014/main" id="{7DB694E5-7285-4FB2-ABAC-B744C409F8BC}"/>
                  </a:ext>
                </a:extLst>
              </p:cNvPr>
              <p:cNvSpPr/>
              <p:nvPr/>
            </p:nvSpPr>
            <p:spPr>
              <a:xfrm>
                <a:off x="4876800" y="3669268"/>
                <a:ext cx="4186915"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smtClean="0">
                          <a:solidFill>
                            <a:schemeClr val="bg1"/>
                          </a:solidFill>
                          <a:latin typeface="Cambria Math" panose="02040503050406030204" pitchFamily="18" charset="0"/>
                        </a:rPr>
                        <m:t>V</m:t>
                      </m:r>
                      <m:r>
                        <a:rPr lang="es-ES" i="0">
                          <a:solidFill>
                            <a:schemeClr val="bg1"/>
                          </a:solidFill>
                          <a:latin typeface="Cambria Math" panose="02040503050406030204" pitchFamily="18" charset="0"/>
                        </a:rPr>
                        <m:t>=</m:t>
                      </m:r>
                      <m:r>
                        <m:rPr>
                          <m:sty m:val="p"/>
                        </m:rPr>
                        <a:rPr lang="es-ES">
                          <a:solidFill>
                            <a:schemeClr val="bg1"/>
                          </a:solidFill>
                          <a:latin typeface="Cambria Math" panose="02040503050406030204" pitchFamily="18" charset="0"/>
                        </a:rPr>
                        <m:t>velocidad</m:t>
                      </m:r>
                      <m:r>
                        <a:rPr lang="es-ES">
                          <a:solidFill>
                            <a:schemeClr val="bg1"/>
                          </a:solidFill>
                          <a:latin typeface="Cambria Math" panose="02040503050406030204" pitchFamily="18" charset="0"/>
                        </a:rPr>
                        <m:t> </m:t>
                      </m:r>
                      <m:r>
                        <m:rPr>
                          <m:sty m:val="p"/>
                        </m:rPr>
                        <a:rPr lang="es-ES">
                          <a:solidFill>
                            <a:schemeClr val="bg1"/>
                          </a:solidFill>
                          <a:latin typeface="Cambria Math" panose="02040503050406030204" pitchFamily="18" charset="0"/>
                        </a:rPr>
                        <m:t>de</m:t>
                      </m:r>
                      <m:r>
                        <a:rPr lang="es-ES">
                          <a:solidFill>
                            <a:schemeClr val="bg1"/>
                          </a:solidFill>
                          <a:latin typeface="Cambria Math" panose="02040503050406030204" pitchFamily="18" charset="0"/>
                        </a:rPr>
                        <m:t> </m:t>
                      </m:r>
                      <m:r>
                        <m:rPr>
                          <m:sty m:val="p"/>
                        </m:rPr>
                        <a:rPr lang="es-ES">
                          <a:solidFill>
                            <a:schemeClr val="bg1"/>
                          </a:solidFill>
                          <a:latin typeface="Cambria Math" panose="02040503050406030204" pitchFamily="18" charset="0"/>
                        </a:rPr>
                        <m:t>propagaci</m:t>
                      </m:r>
                      <m:r>
                        <a:rPr lang="es-ES">
                          <a:solidFill>
                            <a:schemeClr val="bg1"/>
                          </a:solidFill>
                          <a:latin typeface="Cambria Math" panose="02040503050406030204" pitchFamily="18" charset="0"/>
                        </a:rPr>
                        <m:t>ó</m:t>
                      </m:r>
                      <m:r>
                        <m:rPr>
                          <m:sty m:val="p"/>
                        </m:rPr>
                        <a:rPr lang="es-ES">
                          <a:solidFill>
                            <a:schemeClr val="bg1"/>
                          </a:solidFill>
                          <a:latin typeface="Cambria Math" panose="02040503050406030204" pitchFamily="18" charset="0"/>
                        </a:rPr>
                        <m:t>n</m:t>
                      </m:r>
                      <m:r>
                        <a:rPr lang="es-ES" b="0" i="0" smtClean="0">
                          <a:solidFill>
                            <a:schemeClr val="bg1"/>
                          </a:solidFill>
                          <a:latin typeface="Cambria Math" panose="02040503050406030204" pitchFamily="18" charset="0"/>
                        </a:rPr>
                        <m:t>= </m:t>
                      </m:r>
                      <m:r>
                        <a:rPr lang="es-ES" i="0">
                          <a:solidFill>
                            <a:schemeClr val="bg1"/>
                          </a:solidFill>
                          <a:latin typeface="Cambria Math" panose="02040503050406030204" pitchFamily="18" charset="0"/>
                        </a:rPr>
                        <m:t>2 </m:t>
                      </m:r>
                      <m:f>
                        <m:fPr>
                          <m:type m:val="lin"/>
                          <m:ctrlPr>
                            <a:rPr lang="es-ES" i="1">
                              <a:solidFill>
                                <a:schemeClr val="bg1"/>
                              </a:solidFill>
                              <a:latin typeface="Cambria Math" panose="02040503050406030204" pitchFamily="18" charset="0"/>
                            </a:rPr>
                          </m:ctrlPr>
                        </m:fPr>
                        <m:num>
                          <m:r>
                            <m:rPr>
                              <m:sty m:val="p"/>
                            </m:rPr>
                            <a:rPr lang="es-ES" i="0">
                              <a:solidFill>
                                <a:schemeClr val="bg1"/>
                              </a:solidFill>
                              <a:latin typeface="Cambria Math" panose="02040503050406030204" pitchFamily="18" charset="0"/>
                            </a:rPr>
                            <m:t>m</m:t>
                          </m:r>
                        </m:num>
                        <m:den>
                          <m:r>
                            <m:rPr>
                              <m:sty m:val="p"/>
                            </m:rPr>
                            <a:rPr lang="es-ES" i="0">
                              <a:solidFill>
                                <a:schemeClr val="bg1"/>
                              </a:solidFill>
                              <a:latin typeface="Cambria Math" panose="02040503050406030204" pitchFamily="18" charset="0"/>
                            </a:rPr>
                            <m:t>s</m:t>
                          </m:r>
                        </m:den>
                      </m:f>
                    </m:oMath>
                  </m:oMathPara>
                </a14:m>
                <a:endParaRPr lang="es-ES" dirty="0">
                  <a:solidFill>
                    <a:schemeClr val="bg1"/>
                  </a:solidFill>
                </a:endParaRPr>
              </a:p>
            </p:txBody>
          </p:sp>
        </mc:Choice>
        <mc:Fallback xmlns="">
          <p:sp>
            <p:nvSpPr>
              <p:cNvPr id="16" name="Rectángulo 15">
                <a:extLst>
                  <a:ext uri="{FF2B5EF4-FFF2-40B4-BE49-F238E27FC236}">
                    <a16:creationId xmlns:a16="http://schemas.microsoft.com/office/drawing/2014/main" id="{7DB694E5-7285-4FB2-ABAC-B744C409F8BC}"/>
                  </a:ext>
                </a:extLst>
              </p:cNvPr>
              <p:cNvSpPr>
                <a:spLocks noRot="1" noChangeAspect="1" noMove="1" noResize="1" noEditPoints="1" noAdjustHandles="1" noChangeArrowheads="1" noChangeShapeType="1" noTextEdit="1"/>
              </p:cNvSpPr>
              <p:nvPr/>
            </p:nvSpPr>
            <p:spPr>
              <a:xfrm>
                <a:off x="4876800" y="3669268"/>
                <a:ext cx="4186915" cy="369332"/>
              </a:xfrm>
              <a:prstGeom prst="rect">
                <a:avLst/>
              </a:prstGeom>
              <a:blipFill>
                <a:blip r:embed="rId6"/>
                <a:stretch>
                  <a:fillRect t="-116393" r="-10480" b="-17541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7" name="Rectángulo 16">
                <a:extLst>
                  <a:ext uri="{FF2B5EF4-FFF2-40B4-BE49-F238E27FC236}">
                    <a16:creationId xmlns:a16="http://schemas.microsoft.com/office/drawing/2014/main" id="{ACB64C62-B565-4BB2-AEA3-2A5C1EFF3AF1}"/>
                  </a:ext>
                </a:extLst>
              </p:cNvPr>
              <p:cNvSpPr/>
              <p:nvPr/>
            </p:nvSpPr>
            <p:spPr>
              <a:xfrm>
                <a:off x="76200" y="3886200"/>
                <a:ext cx="2214068"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1" smtClean="0">
                          <a:solidFill>
                            <a:schemeClr val="bg1"/>
                          </a:solidFill>
                          <a:latin typeface="Cambria Math" panose="02040503050406030204" pitchFamily="18" charset="0"/>
                        </a:rPr>
                        <m:t>𝐤</m:t>
                      </m:r>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a:rPr lang="es-ES" b="0" i="0">
                              <a:solidFill>
                                <a:schemeClr val="bg1"/>
                              </a:solidFill>
                              <a:latin typeface="Cambria Math" panose="02040503050406030204" pitchFamily="18" charset="0"/>
                            </a:rPr>
                            <m:t>2∗</m:t>
                          </m:r>
                          <m:r>
                            <m:rPr>
                              <m:sty m:val="p"/>
                            </m:rPr>
                            <a:rPr lang="es-ES" b="0" i="0">
                              <a:solidFill>
                                <a:schemeClr val="bg1"/>
                              </a:solidFill>
                              <a:latin typeface="Cambria Math" panose="02040503050406030204" pitchFamily="18" charset="0"/>
                            </a:rPr>
                            <m:t>π</m:t>
                          </m:r>
                        </m:num>
                        <m:den>
                          <m:r>
                            <m:rPr>
                              <m:sty m:val="p"/>
                            </m:rPr>
                            <a:rPr lang="el-GR" i="1">
                              <a:solidFill>
                                <a:schemeClr val="bg1"/>
                              </a:solidFill>
                              <a:latin typeface="Cambria Math" panose="02040503050406030204" pitchFamily="18" charset="0"/>
                              <a:ea typeface="Cambria Math" panose="02040503050406030204" pitchFamily="18" charset="0"/>
                            </a:rPr>
                            <m:t>λ</m:t>
                          </m:r>
                        </m:den>
                      </m:f>
                      <m:r>
                        <a:rPr lang="es-ES" b="0" i="0">
                          <a:solidFill>
                            <a:schemeClr val="bg1"/>
                          </a:solidFill>
                          <a:latin typeface="Cambria Math" panose="02040503050406030204" pitchFamily="18" charset="0"/>
                        </a:rPr>
                        <m:t>=100∗</m:t>
                      </m:r>
                      <m:r>
                        <a:rPr lang="es-ES" b="1" i="0">
                          <a:solidFill>
                            <a:schemeClr val="bg1"/>
                          </a:solidFill>
                          <a:latin typeface="Cambria Math" panose="02040503050406030204" pitchFamily="18" charset="0"/>
                        </a:rPr>
                        <m:t>𝛑</m:t>
                      </m:r>
                    </m:oMath>
                  </m:oMathPara>
                </a14:m>
                <a:endParaRPr lang="es-ES" dirty="0">
                  <a:solidFill>
                    <a:schemeClr val="bg1"/>
                  </a:solidFill>
                </a:endParaRPr>
              </a:p>
            </p:txBody>
          </p:sp>
        </mc:Choice>
        <mc:Fallback xmlns="">
          <p:sp>
            <p:nvSpPr>
              <p:cNvPr id="17" name="Rectángulo 16">
                <a:extLst>
                  <a:ext uri="{FF2B5EF4-FFF2-40B4-BE49-F238E27FC236}">
                    <a16:creationId xmlns:a16="http://schemas.microsoft.com/office/drawing/2014/main" id="{ACB64C62-B565-4BB2-AEA3-2A5C1EFF3AF1}"/>
                  </a:ext>
                </a:extLst>
              </p:cNvPr>
              <p:cNvSpPr>
                <a:spLocks noRot="1" noChangeAspect="1" noMove="1" noResize="1" noEditPoints="1" noAdjustHandles="1" noChangeArrowheads="1" noChangeShapeType="1" noTextEdit="1"/>
              </p:cNvSpPr>
              <p:nvPr/>
            </p:nvSpPr>
            <p:spPr>
              <a:xfrm>
                <a:off x="76200" y="3886200"/>
                <a:ext cx="2214068" cy="610936"/>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Rectángulo 17">
                <a:extLst>
                  <a:ext uri="{FF2B5EF4-FFF2-40B4-BE49-F238E27FC236}">
                    <a16:creationId xmlns:a16="http://schemas.microsoft.com/office/drawing/2014/main" id="{CC76A3D8-3896-476C-9984-780ED5794568}"/>
                  </a:ext>
                </a:extLst>
              </p:cNvPr>
              <p:cNvSpPr/>
              <p:nvPr/>
            </p:nvSpPr>
            <p:spPr>
              <a:xfrm>
                <a:off x="76200" y="4419600"/>
                <a:ext cx="3995004" cy="6127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s-ES" b="1" smtClean="0">
                          <a:solidFill>
                            <a:schemeClr val="bg1"/>
                          </a:solidFill>
                          <a:latin typeface="Cambria Math" panose="02040503050406030204" pitchFamily="18" charset="0"/>
                        </a:rPr>
                        <m:t>𝛚</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k</m:t>
                      </m:r>
                      <m:r>
                        <a:rPr lang="es-ES" b="0" i="0">
                          <a:solidFill>
                            <a:schemeClr val="bg1"/>
                          </a:solidFill>
                          <a:latin typeface="Cambria Math" panose="02040503050406030204" pitchFamily="18" charset="0"/>
                        </a:rPr>
                        <m:t>∗</m:t>
                      </m:r>
                      <m:r>
                        <m:rPr>
                          <m:sty m:val="p"/>
                        </m:rPr>
                        <a:rPr lang="es-ES" b="0" i="0">
                          <a:solidFill>
                            <a:schemeClr val="bg1"/>
                          </a:solidFill>
                          <a:latin typeface="Cambria Math" panose="02040503050406030204" pitchFamily="18" charset="0"/>
                        </a:rPr>
                        <m:t>V</m:t>
                      </m:r>
                      <m:r>
                        <a:rPr lang="es-ES" b="0" i="0">
                          <a:solidFill>
                            <a:schemeClr val="bg1"/>
                          </a:solidFill>
                          <a:latin typeface="Cambria Math" panose="02040503050406030204" pitchFamily="18" charset="0"/>
                        </a:rPr>
                        <m:t>=100∗</m:t>
                      </m:r>
                      <m:r>
                        <m:rPr>
                          <m:sty m:val="p"/>
                        </m:rPr>
                        <a:rPr lang="es-ES" b="0" i="0">
                          <a:solidFill>
                            <a:schemeClr val="bg1"/>
                          </a:solidFill>
                          <a:latin typeface="Cambria Math" panose="02040503050406030204" pitchFamily="18" charset="0"/>
                        </a:rPr>
                        <m:t>π</m:t>
                      </m:r>
                      <m:r>
                        <a:rPr lang="es-ES" b="0" i="0">
                          <a:solidFill>
                            <a:schemeClr val="bg1"/>
                          </a:solidFill>
                          <a:latin typeface="Cambria Math" panose="02040503050406030204" pitchFamily="18" charset="0"/>
                        </a:rPr>
                        <m:t>∗</m:t>
                      </m:r>
                      <m:f>
                        <m:fPr>
                          <m:ctrlPr>
                            <a:rPr lang="es-ES" b="0" i="1">
                              <a:solidFill>
                                <a:schemeClr val="bg1"/>
                              </a:solidFill>
                              <a:latin typeface="Cambria Math" panose="02040503050406030204" pitchFamily="18" charset="0"/>
                            </a:rPr>
                          </m:ctrlPr>
                        </m:fPr>
                        <m:num>
                          <m:r>
                            <a:rPr lang="es-ES" b="0" i="0">
                              <a:solidFill>
                                <a:schemeClr val="bg1"/>
                              </a:solidFill>
                              <a:latin typeface="Cambria Math" panose="02040503050406030204" pitchFamily="18" charset="0"/>
                            </a:rPr>
                            <m:t>2</m:t>
                          </m:r>
                          <m:r>
                            <m:rPr>
                              <m:sty m:val="p"/>
                            </m:rPr>
                            <a:rPr lang="es-ES" b="0" i="0">
                              <a:solidFill>
                                <a:schemeClr val="bg1"/>
                              </a:solidFill>
                              <a:latin typeface="Cambria Math" panose="02040503050406030204" pitchFamily="18" charset="0"/>
                            </a:rPr>
                            <m:t>m</m:t>
                          </m:r>
                        </m:num>
                        <m:den>
                          <m:r>
                            <m:rPr>
                              <m:sty m:val="p"/>
                            </m:rPr>
                            <a:rPr lang="es-ES" b="0" i="0">
                              <a:solidFill>
                                <a:schemeClr val="bg1"/>
                              </a:solidFill>
                              <a:latin typeface="Cambria Math" panose="02040503050406030204" pitchFamily="18" charset="0"/>
                            </a:rPr>
                            <m:t>s</m:t>
                          </m:r>
                        </m:den>
                      </m:f>
                      <m:r>
                        <a:rPr lang="es-ES" b="0" i="0">
                          <a:solidFill>
                            <a:schemeClr val="bg1"/>
                          </a:solidFill>
                          <a:latin typeface="Cambria Math" panose="02040503050406030204" pitchFamily="18" charset="0"/>
                        </a:rPr>
                        <m:t>=200∗</m:t>
                      </m:r>
                      <m:r>
                        <a:rPr lang="es-ES" b="1" i="0">
                          <a:solidFill>
                            <a:schemeClr val="bg1"/>
                          </a:solidFill>
                          <a:latin typeface="Cambria Math" panose="02040503050406030204" pitchFamily="18" charset="0"/>
                        </a:rPr>
                        <m:t>𝛑</m:t>
                      </m:r>
                      <m:f>
                        <m:fPr>
                          <m:ctrlPr>
                            <a:rPr lang="es-ES" b="1" i="1">
                              <a:solidFill>
                                <a:schemeClr val="bg1"/>
                              </a:solidFill>
                              <a:latin typeface="Cambria Math" panose="02040503050406030204" pitchFamily="18" charset="0"/>
                            </a:rPr>
                          </m:ctrlPr>
                        </m:fPr>
                        <m:num>
                          <m:r>
                            <a:rPr lang="es-ES" b="0" i="0">
                              <a:solidFill>
                                <a:schemeClr val="bg1"/>
                              </a:solidFill>
                              <a:latin typeface="Cambria Math" panose="02040503050406030204" pitchFamily="18" charset="0"/>
                            </a:rPr>
                            <m:t>1</m:t>
                          </m:r>
                        </m:num>
                        <m:den>
                          <m:r>
                            <a:rPr lang="es-ES" b="1" i="0">
                              <a:solidFill>
                                <a:schemeClr val="bg1"/>
                              </a:solidFill>
                              <a:latin typeface="Cambria Math" panose="02040503050406030204" pitchFamily="18" charset="0"/>
                            </a:rPr>
                            <m:t>𝐬</m:t>
                          </m:r>
                        </m:den>
                      </m:f>
                    </m:oMath>
                  </m:oMathPara>
                </a14:m>
                <a:endParaRPr lang="es-ES" dirty="0">
                  <a:solidFill>
                    <a:schemeClr val="bg1"/>
                  </a:solidFill>
                </a:endParaRPr>
              </a:p>
            </p:txBody>
          </p:sp>
        </mc:Choice>
        <mc:Fallback xmlns="">
          <p:sp>
            <p:nvSpPr>
              <p:cNvPr id="18" name="Rectángulo 17">
                <a:extLst>
                  <a:ext uri="{FF2B5EF4-FFF2-40B4-BE49-F238E27FC236}">
                    <a16:creationId xmlns:a16="http://schemas.microsoft.com/office/drawing/2014/main" id="{CC76A3D8-3896-476C-9984-780ED5794568}"/>
                  </a:ext>
                </a:extLst>
              </p:cNvPr>
              <p:cNvSpPr>
                <a:spLocks noRot="1" noChangeAspect="1" noMove="1" noResize="1" noEditPoints="1" noAdjustHandles="1" noChangeArrowheads="1" noChangeShapeType="1" noTextEdit="1"/>
              </p:cNvSpPr>
              <p:nvPr/>
            </p:nvSpPr>
            <p:spPr>
              <a:xfrm>
                <a:off x="76200" y="4419600"/>
                <a:ext cx="3995004" cy="612732"/>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Rectángulo 19">
                <a:extLst>
                  <a:ext uri="{FF2B5EF4-FFF2-40B4-BE49-F238E27FC236}">
                    <a16:creationId xmlns:a16="http://schemas.microsoft.com/office/drawing/2014/main" id="{A124FED3-9B39-4A50-8B49-E8E4CC159C4C}"/>
                  </a:ext>
                </a:extLst>
              </p:cNvPr>
              <p:cNvSpPr/>
              <p:nvPr/>
            </p:nvSpPr>
            <p:spPr>
              <a:xfrm>
                <a:off x="76200" y="5105400"/>
                <a:ext cx="5486400"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ctrlPr>
                            <a:rPr lang="es-ES" i="1" smtClean="0">
                              <a:solidFill>
                                <a:schemeClr val="bg1"/>
                              </a:solidFill>
                              <a:latin typeface="Cambria Math" panose="02040503050406030204" pitchFamily="18" charset="0"/>
                            </a:rPr>
                          </m:ctrlPr>
                        </m:dPr>
                        <m:e>
                          <m:r>
                            <m:rPr>
                              <m:sty m:val="p"/>
                            </m:rPr>
                            <a:rPr lang="es-ES">
                              <a:solidFill>
                                <a:schemeClr val="bg1"/>
                              </a:solidFill>
                              <a:latin typeface="Cambria Math" panose="02040503050406030204" pitchFamily="18" charset="0"/>
                            </a:rPr>
                            <m:t>y</m:t>
                          </m:r>
                          <m:d>
                            <m:dPr>
                              <m:ctrlPr>
                                <a:rPr lang="es-ES" i="1">
                                  <a:solidFill>
                                    <a:schemeClr val="bg1"/>
                                  </a:solidFill>
                                  <a:latin typeface="Cambria Math" panose="02040503050406030204" pitchFamily="18" charset="0"/>
                                </a:rPr>
                              </m:ctrlPr>
                            </m:dPr>
                            <m:e>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e>
                          </m:d>
                          <m:r>
                            <a:rPr lang="es-ES" i="0">
                              <a:solidFill>
                                <a:schemeClr val="bg1"/>
                              </a:solidFill>
                              <a:latin typeface="Cambria Math" panose="02040503050406030204" pitchFamily="18" charset="0"/>
                            </a:rPr>
                            <m:t>=0,03∗</m:t>
                          </m:r>
                          <m:r>
                            <m:rPr>
                              <m:sty m:val="p"/>
                            </m:rPr>
                            <a:rPr lang="es-ES" i="0">
                              <a:solidFill>
                                <a:schemeClr val="bg1"/>
                              </a:solidFill>
                              <a:latin typeface="Cambria Math" panose="02040503050406030204" pitchFamily="18" charset="0"/>
                            </a:rPr>
                            <m:t>sen</m:t>
                          </m:r>
                          <m:r>
                            <a:rPr lang="es-ES" i="0">
                              <a:solidFill>
                                <a:schemeClr val="bg1"/>
                              </a:solidFill>
                              <a:latin typeface="Cambria Math" panose="02040503050406030204" pitchFamily="18" charset="0"/>
                            </a:rPr>
                            <m:t>(100∗</m:t>
                          </m:r>
                          <m:r>
                            <m:rPr>
                              <m:sty m:val="p"/>
                            </m:rPr>
                            <a:rPr lang="es-ES" i="0">
                              <a:solidFill>
                                <a:schemeClr val="bg1"/>
                              </a:solidFill>
                              <a:latin typeface="Cambria Math" panose="02040503050406030204" pitchFamily="18" charset="0"/>
                            </a:rPr>
                            <m:t>π</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x</m:t>
                          </m:r>
                          <m:r>
                            <a:rPr lang="es-ES" i="0">
                              <a:solidFill>
                                <a:schemeClr val="bg1"/>
                              </a:solidFill>
                              <a:latin typeface="Cambria Math" panose="02040503050406030204" pitchFamily="18" charset="0"/>
                            </a:rPr>
                            <m:t>−200∗</m:t>
                          </m:r>
                          <m:r>
                            <m:rPr>
                              <m:sty m:val="p"/>
                            </m:rPr>
                            <a:rPr lang="es-ES" i="0">
                              <a:solidFill>
                                <a:schemeClr val="bg1"/>
                              </a:solidFill>
                              <a:latin typeface="Cambria Math" panose="02040503050406030204" pitchFamily="18" charset="0"/>
                            </a:rPr>
                            <m:t>π</m:t>
                          </m:r>
                          <m:r>
                            <a:rPr lang="es-ES" i="0">
                              <a:solidFill>
                                <a:schemeClr val="bg1"/>
                              </a:solidFill>
                              <a:latin typeface="Cambria Math" panose="02040503050406030204" pitchFamily="18" charset="0"/>
                            </a:rPr>
                            <m:t> </m:t>
                          </m:r>
                          <m:f>
                            <m:fPr>
                              <m:type m:val="lin"/>
                              <m:ctrlPr>
                                <a:rPr lang="es-ES" i="1">
                                  <a:solidFill>
                                    <a:schemeClr val="bg1"/>
                                  </a:solidFill>
                                  <a:latin typeface="Cambria Math" panose="02040503050406030204" pitchFamily="18" charset="0"/>
                                </a:rPr>
                              </m:ctrlPr>
                            </m:fPr>
                            <m:num>
                              <m:r>
                                <a:rPr lang="es-ES" i="0">
                                  <a:solidFill>
                                    <a:schemeClr val="bg1"/>
                                  </a:solidFill>
                                  <a:latin typeface="Cambria Math" panose="02040503050406030204" pitchFamily="18" charset="0"/>
                                </a:rPr>
                                <m:t>1</m:t>
                              </m:r>
                            </m:num>
                            <m:den>
                              <m:r>
                                <m:rPr>
                                  <m:sty m:val="p"/>
                                </m:rPr>
                                <a:rPr lang="es-ES" i="0">
                                  <a:solidFill>
                                    <a:schemeClr val="bg1"/>
                                  </a:solidFill>
                                  <a:latin typeface="Cambria Math" panose="02040503050406030204" pitchFamily="18" charset="0"/>
                                </a:rPr>
                                <m:t>s</m:t>
                              </m:r>
                            </m:den>
                          </m:f>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t</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φ</m:t>
                          </m:r>
                        </m:e>
                      </m:d>
                    </m:oMath>
                  </m:oMathPara>
                </a14:m>
                <a:endParaRPr lang="es-ES" dirty="0">
                  <a:solidFill>
                    <a:schemeClr val="bg1"/>
                  </a:solidFill>
                </a:endParaRPr>
              </a:p>
            </p:txBody>
          </p:sp>
        </mc:Choice>
        <mc:Fallback xmlns="">
          <p:sp>
            <p:nvSpPr>
              <p:cNvPr id="20" name="Rectángulo 19">
                <a:extLst>
                  <a:ext uri="{FF2B5EF4-FFF2-40B4-BE49-F238E27FC236}">
                    <a16:creationId xmlns:a16="http://schemas.microsoft.com/office/drawing/2014/main" id="{A124FED3-9B39-4A50-8B49-E8E4CC159C4C}"/>
                  </a:ext>
                </a:extLst>
              </p:cNvPr>
              <p:cNvSpPr>
                <a:spLocks noRot="1" noChangeAspect="1" noMove="1" noResize="1" noEditPoints="1" noAdjustHandles="1" noChangeArrowheads="1" noChangeShapeType="1" noTextEdit="1"/>
              </p:cNvSpPr>
              <p:nvPr/>
            </p:nvSpPr>
            <p:spPr>
              <a:xfrm>
                <a:off x="76200" y="5105400"/>
                <a:ext cx="5486400" cy="369332"/>
              </a:xfrm>
              <a:prstGeom prst="rect">
                <a:avLst/>
              </a:prstGeom>
              <a:blipFill>
                <a:blip r:embed="rId9"/>
                <a:stretch>
                  <a:fillRect t="-121667" r="-9444" b="-18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Rectángulo 24">
                <a:extLst>
                  <a:ext uri="{FF2B5EF4-FFF2-40B4-BE49-F238E27FC236}">
                    <a16:creationId xmlns:a16="http://schemas.microsoft.com/office/drawing/2014/main" id="{608F8DCC-56F7-459F-A26F-108AD5DD0108}"/>
                  </a:ext>
                </a:extLst>
              </p:cNvPr>
              <p:cNvSpPr/>
              <p:nvPr/>
            </p:nvSpPr>
            <p:spPr>
              <a:xfrm>
                <a:off x="76200" y="5447716"/>
                <a:ext cx="8989833" cy="584775"/>
              </a:xfrm>
              <a:prstGeom prst="rect">
                <a:avLst/>
              </a:prstGeom>
            </p:spPr>
            <p:txBody>
              <a:bodyPr wrap="none">
                <a:spAutoFit/>
              </a:bodyPr>
              <a:lstStyle/>
              <a:p>
                <a:pPr>
                  <a:spcBef>
                    <a:spcPts val="600"/>
                  </a:spcBef>
                </a:pPr>
                <a:r>
                  <a:rPr lang="es-AR" dirty="0">
                    <a:solidFill>
                      <a:schemeClr val="bg1"/>
                    </a:solidFill>
                    <a:latin typeface="Cambria Math" panose="02040503050406030204" pitchFamily="18" charset="0"/>
                    <a:ea typeface="Times New Roman" panose="02020603050405020304" pitchFamily="18" charset="0"/>
                    <a:cs typeface="Arial" panose="020B0604020202020204" pitchFamily="34" charset="0"/>
                  </a:rPr>
                  <a:t>Me está faltando </a:t>
                </a:r>
                <a14:m>
                  <m:oMath xmlns:m="http://schemas.openxmlformats.org/officeDocument/2006/math">
                    <m:d>
                      <m:dPr>
                        <m:ctrlPr>
                          <a:rPr lang="es-ES" i="1" smtClean="0">
                            <a:solidFill>
                              <a:schemeClr val="bg1"/>
                            </a:solidFill>
                            <a:latin typeface="Cambria Math" panose="02040503050406030204" pitchFamily="18" charset="0"/>
                          </a:rPr>
                        </m:ctrlPr>
                      </m:dPr>
                      <m:e>
                        <m:r>
                          <m:rPr>
                            <m:sty m:val="p"/>
                          </m:rPr>
                          <a:rPr lang="es-ES" b="0" i="0">
                            <a:solidFill>
                              <a:schemeClr val="bg1"/>
                            </a:solidFill>
                            <a:latin typeface="Cambria Math" panose="02040503050406030204" pitchFamily="18" charset="0"/>
                          </a:rPr>
                          <m:t>φ</m:t>
                        </m:r>
                      </m:e>
                    </m:d>
                    <m:r>
                      <a:rPr lang="es-ES" b="0" i="0" smtClean="0">
                        <a:solidFill>
                          <a:schemeClr val="bg1"/>
                        </a:solidFill>
                        <a:latin typeface="Cambria Math" panose="02040503050406030204" pitchFamily="18" charset="0"/>
                      </a:rPr>
                      <m:t> </m:t>
                    </m:r>
                    <m:r>
                      <m:rPr>
                        <m:sty m:val="p"/>
                      </m:rPr>
                      <a:rPr lang="es-ES" b="0" i="0">
                        <a:solidFill>
                          <a:schemeClr val="bg1"/>
                        </a:solidFill>
                        <a:latin typeface="Cambria Math" panose="02040503050406030204" pitchFamily="18" charset="0"/>
                      </a:rPr>
                      <m:t>fase</m:t>
                    </m:r>
                    <m:r>
                      <a:rPr lang="es-ES" b="0" i="0">
                        <a:solidFill>
                          <a:schemeClr val="bg1"/>
                        </a:solidFill>
                        <a:latin typeface="Cambria Math" panose="02040503050406030204" pitchFamily="18" charset="0"/>
                      </a:rPr>
                      <m:t> </m:t>
                    </m:r>
                    <m:r>
                      <m:rPr>
                        <m:sty m:val="p"/>
                      </m:rPr>
                      <a:rPr lang="es-ES" b="0" i="0">
                        <a:solidFill>
                          <a:schemeClr val="bg1"/>
                        </a:solidFill>
                        <a:latin typeface="Cambria Math" panose="02040503050406030204" pitchFamily="18" charset="0"/>
                      </a:rPr>
                      <m:t>inicial</m:t>
                    </m:r>
                  </m:oMath>
                </a14:m>
                <a:r>
                  <a:rPr lang="es-ES" sz="3200" dirty="0">
                    <a:solidFill>
                      <a:schemeClr val="bg1"/>
                    </a:solidFill>
                    <a:effectLst/>
                    <a:latin typeface="Times New Roman" panose="02020603050405020304" pitchFamily="18" charset="0"/>
                    <a:ea typeface="Times New Roman" panose="02020603050405020304" pitchFamily="18" charset="0"/>
                  </a:rPr>
                  <a:t> </a:t>
                </a:r>
                <a:r>
                  <a:rPr lang="es-AR" dirty="0">
                    <a:solidFill>
                      <a:schemeClr val="bg1"/>
                    </a:solidFill>
                  </a:rPr>
                  <a:t>si reemplazo lo valores de x=0 y t=0 en la ecuación anterior </a:t>
                </a:r>
                <a:endParaRPr lang="es-ES" sz="3200" dirty="0">
                  <a:solidFill>
                    <a:schemeClr val="bg1"/>
                  </a:solidFill>
                  <a:effectLst/>
                  <a:latin typeface="Times New Roman" panose="02020603050405020304" pitchFamily="18" charset="0"/>
                  <a:ea typeface="Times New Roman" panose="02020603050405020304" pitchFamily="18" charset="0"/>
                </a:endParaRPr>
              </a:p>
            </p:txBody>
          </p:sp>
        </mc:Choice>
        <mc:Fallback xmlns="">
          <p:sp>
            <p:nvSpPr>
              <p:cNvPr id="25" name="Rectángulo 24">
                <a:extLst>
                  <a:ext uri="{FF2B5EF4-FFF2-40B4-BE49-F238E27FC236}">
                    <a16:creationId xmlns:a16="http://schemas.microsoft.com/office/drawing/2014/main" id="{608F8DCC-56F7-459F-A26F-108AD5DD0108}"/>
                  </a:ext>
                </a:extLst>
              </p:cNvPr>
              <p:cNvSpPr>
                <a:spLocks noRot="1" noChangeAspect="1" noMove="1" noResize="1" noEditPoints="1" noAdjustHandles="1" noChangeArrowheads="1" noChangeShapeType="1" noTextEdit="1"/>
              </p:cNvSpPr>
              <p:nvPr/>
            </p:nvSpPr>
            <p:spPr>
              <a:xfrm>
                <a:off x="76200" y="5447716"/>
                <a:ext cx="8989833" cy="584775"/>
              </a:xfrm>
              <a:prstGeom prst="rect">
                <a:avLst/>
              </a:prstGeom>
              <a:blipFill>
                <a:blip r:embed="rId10"/>
                <a:stretch>
                  <a:fillRect l="-611" b="-937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7" name="Rectángulo 26">
                <a:extLst>
                  <a:ext uri="{FF2B5EF4-FFF2-40B4-BE49-F238E27FC236}">
                    <a16:creationId xmlns:a16="http://schemas.microsoft.com/office/drawing/2014/main" id="{9C52E01B-7FEA-4A07-9CDC-3453A2D35FDB}"/>
                  </a:ext>
                </a:extLst>
              </p:cNvPr>
              <p:cNvSpPr/>
              <p:nvPr/>
            </p:nvSpPr>
            <p:spPr>
              <a:xfrm>
                <a:off x="76200" y="6019800"/>
                <a:ext cx="9227526" cy="64203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s-ES" smtClean="0">
                          <a:solidFill>
                            <a:schemeClr val="bg1"/>
                          </a:solidFill>
                          <a:latin typeface="Cambria Math" panose="02040503050406030204" pitchFamily="18" charset="0"/>
                        </a:rPr>
                        <m:t>φ</m:t>
                      </m:r>
                      <m:r>
                        <a:rPr lang="es-ES" i="0">
                          <a:solidFill>
                            <a:schemeClr val="bg1"/>
                          </a:solidFill>
                          <a:latin typeface="Cambria Math" panose="02040503050406030204" pitchFamily="18" charset="0"/>
                        </a:rPr>
                        <m:t>=</m:t>
                      </m:r>
                      <m:r>
                        <m:rPr>
                          <m:sty m:val="p"/>
                        </m:rPr>
                        <a:rPr lang="es-ES" i="0">
                          <a:solidFill>
                            <a:schemeClr val="bg1"/>
                          </a:solidFill>
                          <a:latin typeface="Cambria Math" panose="02040503050406030204" pitchFamily="18" charset="0"/>
                        </a:rPr>
                        <m:t>arcsen</m:t>
                      </m:r>
                      <m:f>
                        <m:fPr>
                          <m:ctrlPr>
                            <a:rPr lang="es-ES" i="1">
                              <a:solidFill>
                                <a:schemeClr val="bg1"/>
                              </a:solidFill>
                              <a:latin typeface="Cambria Math" panose="02040503050406030204" pitchFamily="18" charset="0"/>
                            </a:rPr>
                          </m:ctrlPr>
                        </m:fPr>
                        <m:num>
                          <m:r>
                            <a:rPr lang="es-ES" i="0">
                              <a:solidFill>
                                <a:schemeClr val="bg1"/>
                              </a:solidFill>
                              <a:latin typeface="Cambria Math" panose="02040503050406030204" pitchFamily="18" charset="0"/>
                            </a:rPr>
                            <m:t>0,03</m:t>
                          </m:r>
                        </m:num>
                        <m:den>
                          <m:r>
                            <a:rPr lang="es-ES" i="0">
                              <a:solidFill>
                                <a:schemeClr val="bg1"/>
                              </a:solidFill>
                              <a:latin typeface="Cambria Math" panose="02040503050406030204" pitchFamily="18" charset="0"/>
                            </a:rPr>
                            <m:t>0,03</m:t>
                          </m:r>
                        </m:den>
                      </m:f>
                      <m:r>
                        <a:rPr lang="es-ES" i="0">
                          <a:solidFill>
                            <a:schemeClr val="bg1"/>
                          </a:solidFill>
                          <a:latin typeface="Cambria Math" panose="02040503050406030204" pitchFamily="18" charset="0"/>
                        </a:rPr>
                        <m:t>=</m:t>
                      </m:r>
                      <m:sSup>
                        <m:sSupPr>
                          <m:ctrlPr>
                            <a:rPr lang="es-ES" i="1">
                              <a:solidFill>
                                <a:schemeClr val="bg1"/>
                              </a:solidFill>
                              <a:latin typeface="Cambria Math" panose="02040503050406030204" pitchFamily="18" charset="0"/>
                            </a:rPr>
                          </m:ctrlPr>
                        </m:sSupPr>
                        <m:e>
                          <m:r>
                            <a:rPr lang="es-ES" i="0">
                              <a:solidFill>
                                <a:schemeClr val="bg1"/>
                              </a:solidFill>
                              <a:latin typeface="Cambria Math" panose="02040503050406030204" pitchFamily="18" charset="0"/>
                            </a:rPr>
                            <m:t>90</m:t>
                          </m:r>
                        </m:e>
                        <m:sup>
                          <m:r>
                            <a:rPr lang="es-ES" i="1">
                              <a:solidFill>
                                <a:schemeClr val="bg1"/>
                              </a:solidFill>
                              <a:latin typeface="Cambria Math" panose="02040503050406030204" pitchFamily="18" charset="0"/>
                            </a:rPr>
                            <m:t>𝑜</m:t>
                          </m:r>
                        </m:sup>
                      </m:sSup>
                      <m:r>
                        <a:rPr lang="es-ES" i="0">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i="1">
                              <a:solidFill>
                                <a:schemeClr val="bg1"/>
                              </a:solidFill>
                              <a:latin typeface="Cambria Math" panose="02040503050406030204" pitchFamily="18" charset="0"/>
                            </a:rPr>
                            <m:t>𝜋</m:t>
                          </m:r>
                        </m:num>
                        <m:den>
                          <m:r>
                            <a:rPr lang="es-ES" i="0">
                              <a:solidFill>
                                <a:schemeClr val="bg1"/>
                              </a:solidFill>
                              <a:latin typeface="Cambria Math" panose="02040503050406030204" pitchFamily="18" charset="0"/>
                            </a:rPr>
                            <m:t>2</m:t>
                          </m:r>
                        </m:den>
                      </m:f>
                      <m:r>
                        <a:rPr lang="es-ES" b="0" i="1" smtClean="0">
                          <a:solidFill>
                            <a:schemeClr val="bg1"/>
                          </a:solidFill>
                          <a:latin typeface="Cambria Math" panose="02040503050406030204" pitchFamily="18" charset="0"/>
                        </a:rPr>
                        <m:t>      →</m:t>
                      </m:r>
                      <m:r>
                        <a:rPr lang="es-ES" b="1" i="1" smtClean="0">
                          <a:solidFill>
                            <a:schemeClr val="bg1"/>
                          </a:solidFill>
                          <a:latin typeface="Cambria Math" panose="02040503050406030204" pitchFamily="18" charset="0"/>
                        </a:rPr>
                        <m:t>    </m:t>
                      </m:r>
                      <m:d>
                        <m:dPr>
                          <m:begChr m:val=""/>
                          <m:ctrlPr>
                            <a:rPr lang="es-ES" b="1" i="1">
                              <a:solidFill>
                                <a:schemeClr val="bg1"/>
                              </a:solidFill>
                              <a:latin typeface="Cambria Math" panose="02040503050406030204" pitchFamily="18" charset="0"/>
                            </a:rPr>
                          </m:ctrlPr>
                        </m:dPr>
                        <m:e>
                          <m:r>
                            <a:rPr lang="es-ES" b="1">
                              <a:solidFill>
                                <a:schemeClr val="bg1"/>
                              </a:solidFill>
                              <a:latin typeface="Cambria Math" panose="02040503050406030204" pitchFamily="18" charset="0"/>
                            </a:rPr>
                            <m:t>𝐲</m:t>
                          </m:r>
                          <m:d>
                            <m:dPr>
                              <m:ctrlPr>
                                <a:rPr lang="es-ES" b="1" i="1">
                                  <a:solidFill>
                                    <a:schemeClr val="bg1"/>
                                  </a:solidFill>
                                  <a:latin typeface="Cambria Math" panose="02040503050406030204" pitchFamily="18" charset="0"/>
                                </a:rPr>
                              </m:ctrlPr>
                            </m:dPr>
                            <m:e>
                              <m:r>
                                <a:rPr lang="es-ES" b="1">
                                  <a:solidFill>
                                    <a:schemeClr val="bg1"/>
                                  </a:solidFill>
                                  <a:latin typeface="Cambria Math" panose="02040503050406030204" pitchFamily="18" charset="0"/>
                                </a:rPr>
                                <m:t>𝐱</m:t>
                              </m:r>
                              <m:r>
                                <a:rPr lang="es-ES">
                                  <a:solidFill>
                                    <a:schemeClr val="bg1"/>
                                  </a:solidFill>
                                  <a:latin typeface="Cambria Math" panose="02040503050406030204" pitchFamily="18" charset="0"/>
                                </a:rPr>
                                <m:t>;</m:t>
                              </m:r>
                              <m:r>
                                <a:rPr lang="es-ES" b="1">
                                  <a:solidFill>
                                    <a:schemeClr val="bg1"/>
                                  </a:solidFill>
                                  <a:latin typeface="Cambria Math" panose="02040503050406030204" pitchFamily="18" charset="0"/>
                                </a:rPr>
                                <m:t>𝐭</m:t>
                              </m:r>
                            </m:e>
                          </m:d>
                          <m:r>
                            <a:rPr lang="es-ES">
                              <a:solidFill>
                                <a:schemeClr val="bg1"/>
                              </a:solidFill>
                              <a:latin typeface="Cambria Math" panose="02040503050406030204" pitchFamily="18" charset="0"/>
                            </a:rPr>
                            <m:t>=0,03</m:t>
                          </m:r>
                          <m:r>
                            <a:rPr lang="es-ES" b="1" i="0" smtClean="0">
                              <a:solidFill>
                                <a:schemeClr val="bg1"/>
                              </a:solidFill>
                              <a:latin typeface="Cambria Math" panose="02040503050406030204" pitchFamily="18" charset="0"/>
                            </a:rPr>
                            <m:t> </m:t>
                          </m:r>
                          <m:r>
                            <a:rPr lang="es-ES" b="1">
                              <a:solidFill>
                                <a:schemeClr val="bg1"/>
                              </a:solidFill>
                              <a:latin typeface="Cambria Math" panose="02040503050406030204" pitchFamily="18" charset="0"/>
                            </a:rPr>
                            <m:t>𝐬𝐞𝐧</m:t>
                          </m:r>
                          <m:r>
                            <a:rPr lang="es-ES">
                              <a:solidFill>
                                <a:schemeClr val="bg1"/>
                              </a:solidFill>
                              <a:latin typeface="Cambria Math" panose="02040503050406030204" pitchFamily="18" charset="0"/>
                            </a:rPr>
                            <m:t>(100∗</m:t>
                          </m:r>
                          <m:r>
                            <a:rPr lang="es-ES" b="1">
                              <a:solidFill>
                                <a:schemeClr val="bg1"/>
                              </a:solidFill>
                              <a:latin typeface="Cambria Math" panose="02040503050406030204" pitchFamily="18" charset="0"/>
                            </a:rPr>
                            <m:t>𝛑</m:t>
                          </m:r>
                          <m:r>
                            <a:rPr lang="es-ES">
                              <a:solidFill>
                                <a:schemeClr val="bg1"/>
                              </a:solidFill>
                              <a:latin typeface="Cambria Math" panose="02040503050406030204" pitchFamily="18" charset="0"/>
                            </a:rPr>
                            <m:t>∗</m:t>
                          </m:r>
                          <m:r>
                            <a:rPr lang="es-ES" b="1">
                              <a:solidFill>
                                <a:schemeClr val="bg1"/>
                              </a:solidFill>
                              <a:latin typeface="Cambria Math" panose="02040503050406030204" pitchFamily="18" charset="0"/>
                            </a:rPr>
                            <m:t>𝐱</m:t>
                          </m:r>
                          <m:r>
                            <a:rPr lang="es-ES">
                              <a:solidFill>
                                <a:schemeClr val="bg1"/>
                              </a:solidFill>
                              <a:latin typeface="Cambria Math" panose="02040503050406030204" pitchFamily="18" charset="0"/>
                            </a:rPr>
                            <m:t>−200∗</m:t>
                          </m:r>
                          <m:r>
                            <a:rPr lang="es-ES" b="1">
                              <a:solidFill>
                                <a:schemeClr val="bg1"/>
                              </a:solidFill>
                              <a:latin typeface="Cambria Math" panose="02040503050406030204" pitchFamily="18" charset="0"/>
                            </a:rPr>
                            <m:t>𝛑</m:t>
                          </m:r>
                          <m:r>
                            <a:rPr lang="es-ES">
                              <a:solidFill>
                                <a:schemeClr val="bg1"/>
                              </a:solidFill>
                              <a:latin typeface="Cambria Math" panose="02040503050406030204" pitchFamily="18" charset="0"/>
                            </a:rPr>
                            <m:t> </m:t>
                          </m:r>
                          <m:f>
                            <m:fPr>
                              <m:type m:val="lin"/>
                              <m:ctrlPr>
                                <a:rPr lang="es-ES" i="1">
                                  <a:solidFill>
                                    <a:schemeClr val="bg1"/>
                                  </a:solidFill>
                                  <a:latin typeface="Cambria Math" panose="02040503050406030204" pitchFamily="18" charset="0"/>
                                </a:rPr>
                              </m:ctrlPr>
                            </m:fPr>
                            <m:num>
                              <m:r>
                                <a:rPr lang="es-ES">
                                  <a:solidFill>
                                    <a:schemeClr val="bg1"/>
                                  </a:solidFill>
                                  <a:latin typeface="Cambria Math" panose="02040503050406030204" pitchFamily="18" charset="0"/>
                                </a:rPr>
                                <m:t>1</m:t>
                              </m:r>
                            </m:num>
                            <m:den>
                              <m:r>
                                <a:rPr lang="es-ES" b="1">
                                  <a:solidFill>
                                    <a:schemeClr val="bg1"/>
                                  </a:solidFill>
                                  <a:latin typeface="Cambria Math" panose="02040503050406030204" pitchFamily="18" charset="0"/>
                                </a:rPr>
                                <m:t>𝐬</m:t>
                              </m:r>
                            </m:den>
                          </m:f>
                          <m:r>
                            <a:rPr lang="es-ES">
                              <a:solidFill>
                                <a:schemeClr val="bg1"/>
                              </a:solidFill>
                              <a:latin typeface="Cambria Math" panose="02040503050406030204" pitchFamily="18" charset="0"/>
                            </a:rPr>
                            <m:t>∗</m:t>
                          </m:r>
                          <m:r>
                            <a:rPr lang="es-ES" b="1">
                              <a:solidFill>
                                <a:schemeClr val="bg1"/>
                              </a:solidFill>
                              <a:latin typeface="Cambria Math" panose="02040503050406030204" pitchFamily="18" charset="0"/>
                            </a:rPr>
                            <m:t>𝐭</m:t>
                          </m:r>
                          <m:r>
                            <a:rPr lang="es-ES">
                              <a:solidFill>
                                <a:schemeClr val="bg1"/>
                              </a:solidFill>
                              <a:latin typeface="Cambria Math" panose="02040503050406030204" pitchFamily="18" charset="0"/>
                            </a:rPr>
                            <m:t>+</m:t>
                          </m:r>
                          <m:f>
                            <m:fPr>
                              <m:ctrlPr>
                                <a:rPr lang="es-ES" i="1">
                                  <a:solidFill>
                                    <a:schemeClr val="bg1"/>
                                  </a:solidFill>
                                  <a:latin typeface="Cambria Math" panose="02040503050406030204" pitchFamily="18" charset="0"/>
                                </a:rPr>
                              </m:ctrlPr>
                            </m:fPr>
                            <m:num>
                              <m:r>
                                <a:rPr lang="es-ES" b="1" i="1">
                                  <a:solidFill>
                                    <a:schemeClr val="bg1"/>
                                  </a:solidFill>
                                  <a:latin typeface="Cambria Math" panose="02040503050406030204" pitchFamily="18" charset="0"/>
                                </a:rPr>
                                <m:t>𝝅</m:t>
                              </m:r>
                            </m:num>
                            <m:den>
                              <m:r>
                                <a:rPr lang="es-ES">
                                  <a:solidFill>
                                    <a:schemeClr val="bg1"/>
                                  </a:solidFill>
                                  <a:latin typeface="Cambria Math" panose="02040503050406030204" pitchFamily="18" charset="0"/>
                                </a:rPr>
                                <m:t>2</m:t>
                              </m:r>
                            </m:den>
                          </m:f>
                        </m:e>
                      </m:d>
                    </m:oMath>
                  </m:oMathPara>
                </a14:m>
                <a:endParaRPr lang="es-ES" dirty="0">
                  <a:solidFill>
                    <a:schemeClr val="bg1"/>
                  </a:solidFill>
                </a:endParaRPr>
              </a:p>
            </p:txBody>
          </p:sp>
        </mc:Choice>
        <mc:Fallback xmlns="">
          <p:sp>
            <p:nvSpPr>
              <p:cNvPr id="27" name="Rectángulo 26">
                <a:extLst>
                  <a:ext uri="{FF2B5EF4-FFF2-40B4-BE49-F238E27FC236}">
                    <a16:creationId xmlns:a16="http://schemas.microsoft.com/office/drawing/2014/main" id="{9C52E01B-7FEA-4A07-9CDC-3453A2D35FDB}"/>
                  </a:ext>
                </a:extLst>
              </p:cNvPr>
              <p:cNvSpPr>
                <a:spLocks noRot="1" noChangeAspect="1" noMove="1" noResize="1" noEditPoints="1" noAdjustHandles="1" noChangeArrowheads="1" noChangeShapeType="1" noTextEdit="1"/>
              </p:cNvSpPr>
              <p:nvPr/>
            </p:nvSpPr>
            <p:spPr>
              <a:xfrm>
                <a:off x="76200" y="6019800"/>
                <a:ext cx="9227526" cy="642035"/>
              </a:xfrm>
              <a:prstGeom prst="rect">
                <a:avLst/>
              </a:prstGeom>
              <a:blipFill>
                <a:blip r:embed="rId11"/>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05594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Velocidad de las ondas en cuerdas</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763000" cy="4876800"/>
              </a:xfrm>
            </p:spPr>
            <p:txBody>
              <a:bodyPr>
                <a:normAutofit/>
              </a:bodyPr>
              <a:lstStyle/>
              <a:p>
                <a:pPr algn="just"/>
                <a:r>
                  <a:rPr lang="es-AR" sz="2000" dirty="0"/>
                  <a:t>Una propiedad general de las ondas es que su velocidad depende de las propiedades del medio, y que es independiente del movimiento de la fuente relativo al medio, con excepción de las ondas electromagnéticas, que se propagan en el vacío con </a:t>
                </a:r>
                <a14:m>
                  <m:oMath xmlns:m="http://schemas.openxmlformats.org/officeDocument/2006/math">
                    <m:sSub>
                      <m:sSubPr>
                        <m:ctrlPr>
                          <a:rPr lang="es-AR" sz="2000" i="1" smtClean="0">
                            <a:latin typeface="Cambria Math" panose="02040503050406030204" pitchFamily="18" charset="0"/>
                            <a:ea typeface="Cambria Math"/>
                          </a:rPr>
                        </m:ctrlPr>
                      </m:sSubPr>
                      <m:e>
                        <m:r>
                          <a:rPr lang="es-AR" sz="2000" b="0" i="1" smtClean="0">
                            <a:latin typeface="Cambria Math"/>
                            <a:ea typeface="Cambria Math"/>
                          </a:rPr>
                          <m:t>𝑉</m:t>
                        </m:r>
                      </m:e>
                      <m:sub>
                        <m:r>
                          <a:rPr lang="es-AR" sz="2000" b="0" i="1" smtClean="0">
                            <a:latin typeface="Cambria Math"/>
                            <a:ea typeface="Cambria Math"/>
                          </a:rPr>
                          <m:t>0</m:t>
                        </m:r>
                      </m:sub>
                    </m:sSub>
                    <m:r>
                      <a:rPr lang="es-AR" sz="2000" i="1">
                        <a:latin typeface="Cambria Math"/>
                        <a:ea typeface="Cambria Math"/>
                      </a:rPr>
                      <m:t>=</m:t>
                    </m:r>
                    <m:r>
                      <a:rPr lang="es-AR" sz="2000" b="0" i="1" smtClean="0">
                        <a:latin typeface="Cambria Math"/>
                        <a:ea typeface="Cambria Math"/>
                      </a:rPr>
                      <m:t>3</m:t>
                    </m:r>
                    <m:r>
                      <a:rPr lang="es-AR" sz="2000" i="1">
                        <a:latin typeface="Cambria Math"/>
                        <a:ea typeface="Cambria Math"/>
                      </a:rPr>
                      <m:t>∗</m:t>
                    </m:r>
                    <m:sSup>
                      <m:sSupPr>
                        <m:ctrlPr>
                          <a:rPr lang="es-AR" sz="2000" i="1" smtClean="0">
                            <a:latin typeface="Cambria Math" panose="02040503050406030204" pitchFamily="18" charset="0"/>
                            <a:ea typeface="Cambria Math"/>
                          </a:rPr>
                        </m:ctrlPr>
                      </m:sSupPr>
                      <m:e>
                        <m:r>
                          <a:rPr lang="es-AR" sz="2000" b="0" i="1" smtClean="0">
                            <a:latin typeface="Cambria Math"/>
                            <a:ea typeface="Cambria Math"/>
                          </a:rPr>
                          <m:t>10</m:t>
                        </m:r>
                      </m:e>
                      <m:sup>
                        <m:r>
                          <a:rPr lang="es-AR" sz="2000" b="0" i="1" smtClean="0">
                            <a:latin typeface="Cambria Math"/>
                            <a:ea typeface="Cambria Math"/>
                          </a:rPr>
                          <m:t>8</m:t>
                        </m:r>
                      </m:sup>
                    </m:sSup>
                    <m:f>
                      <m:fPr>
                        <m:ctrlPr>
                          <a:rPr lang="es-AR" sz="2000" b="0" i="1" smtClean="0">
                            <a:latin typeface="Cambria Math" panose="02040503050406030204" pitchFamily="18" charset="0"/>
                            <a:ea typeface="Cambria Math"/>
                          </a:rPr>
                        </m:ctrlPr>
                      </m:fPr>
                      <m:num>
                        <m:r>
                          <a:rPr lang="es-AR" sz="2000" b="0" i="1" smtClean="0">
                            <a:latin typeface="Cambria Math"/>
                            <a:ea typeface="Cambria Math"/>
                          </a:rPr>
                          <m:t>𝑚</m:t>
                        </m:r>
                      </m:num>
                      <m:den>
                        <m:r>
                          <a:rPr lang="es-AR" sz="2000" b="0" i="1" smtClean="0">
                            <a:latin typeface="Cambria Math"/>
                            <a:ea typeface="Cambria Math"/>
                          </a:rPr>
                          <m:t>𝑠</m:t>
                        </m:r>
                      </m:den>
                    </m:f>
                  </m:oMath>
                </a14:m>
                <a:r>
                  <a:rPr lang="es-AR" sz="2000" dirty="0"/>
                  <a:t> .</a:t>
                </a:r>
              </a:p>
              <a:p>
                <a:pPr algn="just"/>
                <a:endParaRPr lang="es-AR" sz="2000" dirty="0"/>
              </a:p>
              <a:p>
                <a:pPr algn="just"/>
                <a:r>
                  <a:rPr lang="es-AR" sz="2000" dirty="0"/>
                  <a:t>En el caso de pulsos de ondas en una cuerda que no varía de forma, puede deducirse una fórmula para la velocidad en función de las propiedades de la cuerda, que es: </a:t>
                </a:r>
              </a:p>
              <a:p>
                <a:pPr marL="0" indent="0" algn="just">
                  <a:buNone/>
                </a:pPr>
                <a14:m>
                  <m:oMathPara xmlns:m="http://schemas.openxmlformats.org/officeDocument/2006/math">
                    <m:oMathParaPr>
                      <m:jc m:val="centerGroup"/>
                    </m:oMathParaPr>
                    <m:oMath xmlns:m="http://schemas.openxmlformats.org/officeDocument/2006/math">
                      <m:r>
                        <a:rPr lang="es-AR" sz="2000" b="0" i="1" smtClean="0">
                          <a:latin typeface="Cambria Math"/>
                          <a:ea typeface="Cambria Math"/>
                        </a:rPr>
                        <m:t>𝑉</m:t>
                      </m:r>
                      <m:r>
                        <a:rPr lang="es-AR" sz="2000" i="1">
                          <a:latin typeface="Cambria Math"/>
                          <a:ea typeface="Cambria Math"/>
                        </a:rPr>
                        <m:t>=</m:t>
                      </m:r>
                      <m:rad>
                        <m:radPr>
                          <m:degHide m:val="on"/>
                          <m:ctrlPr>
                            <a:rPr lang="es-AR" sz="2000" i="1" smtClean="0">
                              <a:latin typeface="Cambria Math" panose="02040503050406030204" pitchFamily="18" charset="0"/>
                              <a:ea typeface="Cambria Math"/>
                            </a:rPr>
                          </m:ctrlPr>
                        </m:radPr>
                        <m:deg/>
                        <m:e>
                          <m:f>
                            <m:fPr>
                              <m:ctrlPr>
                                <a:rPr lang="es-AR" sz="2000" b="0" i="1" smtClean="0">
                                  <a:latin typeface="Cambria Math" panose="02040503050406030204" pitchFamily="18" charset="0"/>
                                  <a:ea typeface="Cambria Math"/>
                                </a:rPr>
                              </m:ctrlPr>
                            </m:fPr>
                            <m:num>
                              <m:r>
                                <a:rPr lang="es-AR" sz="2000" b="0" i="1" smtClean="0">
                                  <a:latin typeface="Cambria Math"/>
                                  <a:ea typeface="Cambria Math"/>
                                </a:rPr>
                                <m:t>𝑇</m:t>
                              </m:r>
                            </m:num>
                            <m:den>
                              <m:r>
                                <a:rPr lang="es-AR" sz="2000" b="0" i="1" smtClean="0">
                                  <a:latin typeface="Cambria Math"/>
                                  <a:ea typeface="Cambria Math"/>
                                </a:rPr>
                                <m:t>𝜇</m:t>
                              </m:r>
                            </m:den>
                          </m:f>
                        </m:e>
                      </m:rad>
                    </m:oMath>
                  </m:oMathPara>
                </a14:m>
                <a:endParaRPr lang="es-ES" sz="2000" dirty="0"/>
              </a:p>
              <a:p>
                <a:pPr lvl="1" algn="just"/>
                <a:r>
                  <a:rPr lang="es-AR" sz="1600" dirty="0"/>
                  <a:t>Tensión de la cuerda (T) en Newton.</a:t>
                </a:r>
              </a:p>
              <a:p>
                <a:pPr lvl="1" algn="just"/>
                <a:endParaRPr lang="es-AR" sz="1600" dirty="0"/>
              </a:p>
              <a:p>
                <a:pPr lvl="1" algn="just"/>
                <a:r>
                  <a:rPr lang="es-AR" sz="1600" dirty="0"/>
                  <a:t>Densidad de masa lineal (μ ) </a:t>
                </a:r>
                <a:endParaRPr lang="es-E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763000" cy="4876800"/>
              </a:xfrm>
              <a:blipFill>
                <a:blip r:embed="rId3"/>
                <a:stretch>
                  <a:fillRect l="-626" t="-750" r="-69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902C6BDE-C6D2-4C26-B0C6-C5E320F15B2A}"/>
                  </a:ext>
                </a:extLst>
              </p:cNvPr>
              <p:cNvSpPr/>
              <p:nvPr/>
            </p:nvSpPr>
            <p:spPr>
              <a:xfrm>
                <a:off x="3505200" y="5638800"/>
                <a:ext cx="1631280" cy="65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AR" i="1" smtClean="0">
                          <a:latin typeface="Cambria Math"/>
                          <a:ea typeface="Cambria Math"/>
                        </a:rPr>
                        <m:t>𝜇</m:t>
                      </m:r>
                      <m:r>
                        <a:rPr lang="es-ES" b="0" i="1" smtClean="0">
                          <a:latin typeface="Cambria Math" panose="02040503050406030204" pitchFamily="18" charset="0"/>
                          <a:ea typeface="Cambria Math"/>
                        </a:rPr>
                        <m:t>=</m:t>
                      </m:r>
                      <m:f>
                        <m:fPr>
                          <m:ctrlPr>
                            <a:rPr lang="es-AR" i="1">
                              <a:latin typeface="Cambria Math" panose="02040503050406030204" pitchFamily="18" charset="0"/>
                              <a:ea typeface="Cambria Math"/>
                            </a:rPr>
                          </m:ctrlPr>
                        </m:fPr>
                        <m:num>
                          <m:r>
                            <a:rPr lang="es-ES" b="0" i="1" smtClean="0">
                              <a:latin typeface="Cambria Math" panose="02040503050406030204" pitchFamily="18" charset="0"/>
                              <a:ea typeface="Cambria Math"/>
                            </a:rPr>
                            <m:t>𝑀𝑎𝑠𝑎</m:t>
                          </m:r>
                        </m:num>
                        <m:den>
                          <m:r>
                            <a:rPr lang="es-ES" b="0" i="1" smtClean="0">
                              <a:latin typeface="Cambria Math" panose="02040503050406030204" pitchFamily="18" charset="0"/>
                              <a:ea typeface="Cambria Math"/>
                            </a:rPr>
                            <m:t>𝐿𝑜𝑛𝑔𝑖𝑡𝑢𝑑</m:t>
                          </m:r>
                        </m:den>
                      </m:f>
                    </m:oMath>
                  </m:oMathPara>
                </a14:m>
                <a:endParaRPr lang="es-ES" dirty="0"/>
              </a:p>
            </p:txBody>
          </p:sp>
        </mc:Choice>
        <mc:Fallback xmlns="">
          <p:sp>
            <p:nvSpPr>
              <p:cNvPr id="4" name="Rectángulo 3">
                <a:extLst>
                  <a:ext uri="{FF2B5EF4-FFF2-40B4-BE49-F238E27FC236}">
                    <a16:creationId xmlns:a16="http://schemas.microsoft.com/office/drawing/2014/main" id="{902C6BDE-C6D2-4C26-B0C6-C5E320F15B2A}"/>
                  </a:ext>
                </a:extLst>
              </p:cNvPr>
              <p:cNvSpPr>
                <a:spLocks noRot="1" noChangeAspect="1" noMove="1" noResize="1" noEditPoints="1" noAdjustHandles="1" noChangeArrowheads="1" noChangeShapeType="1" noTextEdit="1"/>
              </p:cNvSpPr>
              <p:nvPr/>
            </p:nvSpPr>
            <p:spPr>
              <a:xfrm>
                <a:off x="3505200" y="5638800"/>
                <a:ext cx="1631280" cy="659476"/>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38539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UNIDAD 9 – ONDAS MECÁNICAS</a:t>
            </a:r>
            <a:br>
              <a:rPr lang="es-AR" dirty="0"/>
            </a:br>
            <a:r>
              <a:rPr lang="es-AR" dirty="0"/>
              <a:t>Ondas estacionarias</a:t>
            </a:r>
            <a:endParaRPr lang="es-ES" dirty="0"/>
          </a:p>
        </p:txBody>
      </p:sp>
      <p:sp>
        <p:nvSpPr>
          <p:cNvPr id="3" name="Content Placeholder 2"/>
          <p:cNvSpPr>
            <a:spLocks noGrp="1"/>
          </p:cNvSpPr>
          <p:nvPr>
            <p:ph idx="1"/>
          </p:nvPr>
        </p:nvSpPr>
        <p:spPr>
          <a:xfrm>
            <a:off x="228600" y="1600200"/>
            <a:ext cx="8915400" cy="1600200"/>
          </a:xfrm>
        </p:spPr>
        <p:txBody>
          <a:bodyPr>
            <a:normAutofit lnSpcReduction="10000"/>
          </a:bodyPr>
          <a:lstStyle/>
          <a:p>
            <a:pPr algn="just"/>
            <a:r>
              <a:rPr lang="es-AR" sz="2000" dirty="0"/>
              <a:t>Vamos a estudiamos la propagación de pulsos y de ondas armónicas a lo largo de una cuerda, cómo éstas se reflejan al llagar al extremo vinculado de la cuerda y cómo aplicando el principio de superposición, componiendo la onda directa con la reflejada, puede obtenerse la onda resultante, en un proceso conocido con el nombre de interferencia.</a:t>
            </a:r>
          </a:p>
        </p:txBody>
      </p:sp>
      <p:pic>
        <p:nvPicPr>
          <p:cNvPr id="4" name="Imagen 3">
            <a:extLst>
              <a:ext uri="{FF2B5EF4-FFF2-40B4-BE49-F238E27FC236}">
                <a16:creationId xmlns:a16="http://schemas.microsoft.com/office/drawing/2014/main" id="{3484850C-4454-4F95-B592-EE414FA6DF86}"/>
              </a:ext>
            </a:extLst>
          </p:cNvPr>
          <p:cNvPicPr>
            <a:picLocks noChangeAspect="1"/>
          </p:cNvPicPr>
          <p:nvPr/>
        </p:nvPicPr>
        <p:blipFill>
          <a:blip r:embed="rId3"/>
          <a:stretch>
            <a:fillRect/>
          </a:stretch>
        </p:blipFill>
        <p:spPr>
          <a:xfrm>
            <a:off x="5495925" y="4510751"/>
            <a:ext cx="2428875" cy="2333625"/>
          </a:xfrm>
          <a:prstGeom prst="rect">
            <a:avLst/>
          </a:prstGeom>
        </p:spPr>
      </p:pic>
      <p:sp>
        <p:nvSpPr>
          <p:cNvPr id="6" name="Content Placeholder 2">
            <a:extLst>
              <a:ext uri="{FF2B5EF4-FFF2-40B4-BE49-F238E27FC236}">
                <a16:creationId xmlns:a16="http://schemas.microsoft.com/office/drawing/2014/main" id="{987ABC76-941A-4C32-BDEB-72E4F59FFC2B}"/>
              </a:ext>
            </a:extLst>
          </p:cNvPr>
          <p:cNvSpPr txBox="1">
            <a:spLocks/>
          </p:cNvSpPr>
          <p:nvPr/>
        </p:nvSpPr>
        <p:spPr>
          <a:xfrm>
            <a:off x="228600" y="3200400"/>
            <a:ext cx="8915400" cy="11430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dirty="0"/>
              <a:t>Interferencia: La combinación de ondas separadas para producir una onda resultante se denomina interferencia. Se presenta siempre que dos ondas se encuentran en una misma región del espacio. No existe ninguna situación análoga en el movimiento de partículas. Dos partículas nunca se solapan o se suman de este modo. La interferencia es una característica única correspondiente al movimiento </a:t>
            </a:r>
            <a:r>
              <a:rPr lang="es-ES" sz="1600" dirty="0" err="1"/>
              <a:t>ondulatorio.uerda</a:t>
            </a:r>
            <a:r>
              <a:rPr lang="es-ES" sz="1600" dirty="0"/>
              <a:t>.</a:t>
            </a:r>
          </a:p>
        </p:txBody>
      </p:sp>
    </p:spTree>
    <p:extLst>
      <p:ext uri="{BB962C8B-B14F-4D97-AF65-F5344CB8AC3E}">
        <p14:creationId xmlns:p14="http://schemas.microsoft.com/office/powerpoint/2010/main" val="1085152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3992</TotalTime>
  <Words>4235</Words>
  <Application>Microsoft Office PowerPoint</Application>
  <PresentationFormat>Presentación en pantalla (4:3)</PresentationFormat>
  <Paragraphs>363</Paragraphs>
  <Slides>32</Slides>
  <Notes>23</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32</vt:i4>
      </vt:variant>
    </vt:vector>
  </HeadingPairs>
  <TitlesOfParts>
    <vt:vector size="40" baseType="lpstr">
      <vt:lpstr>Arial</vt:lpstr>
      <vt:lpstr>Calibri</vt:lpstr>
      <vt:lpstr>Cambria Math</vt:lpstr>
      <vt:lpstr>Times New Roman</vt:lpstr>
      <vt:lpstr>Times-Roman</vt:lpstr>
      <vt:lpstr>Office Theme</vt:lpstr>
      <vt:lpstr>Custom Design</vt:lpstr>
      <vt:lpstr>1_Office Theme</vt:lpstr>
      <vt:lpstr>UNIDAD 9 – ONDAS MECÁNICAS Movimiento ondulatorio</vt:lpstr>
      <vt:lpstr>UNIDAD 9 – ONDAS MECÁNICAS Ondas Mecánicas</vt:lpstr>
      <vt:lpstr>UNIDAD 9 – ONDAS MECÁNICAS Onda Mecánica</vt:lpstr>
      <vt:lpstr>UNIDAD 9 – ONDAS MECÁNICAS Ondas armónicas, viajeras y unidimensionales</vt:lpstr>
      <vt:lpstr>UNIDAD 9 – ONDAS MECÁNICAS Relación entre ω, k y v</vt:lpstr>
      <vt:lpstr>UNIDAD 9 – ONDAS MECÁNICAS</vt:lpstr>
      <vt:lpstr>UNIDAD 9 – ONDAS MECÁNICAS</vt:lpstr>
      <vt:lpstr>UNIDAD 9 – ONDAS MECÁNICAS Velocidad de las ondas en cuerdas</vt:lpstr>
      <vt:lpstr>UNIDAD 9 – ONDAS MECÁNICAS Ondas estacionarias</vt:lpstr>
      <vt:lpstr>UNIDAD 9 – ONDAS MECÁNICAS Ondas estacionarias</vt:lpstr>
      <vt:lpstr>UNIDAD 9 – ONDAS MECÁNICAS Ondas estacionarias</vt:lpstr>
      <vt:lpstr>UNIDAD 9 – ONDAS MECÁNICAS Ecuación de Onda Estacionaria (Paso a Paso)</vt:lpstr>
      <vt:lpstr>UNIDAD 9 – ONDAS MECÁNICAS Ondas estacionarias</vt:lpstr>
      <vt:lpstr>UNIDAD 9 – ONDAS MECÁNICAS</vt:lpstr>
      <vt:lpstr>UNIDAD 9 – ONDAS MECÁNICAS</vt:lpstr>
      <vt:lpstr>UNIDAD 9 – ONDAS MECÁNICAS Nodos y vientres</vt:lpstr>
      <vt:lpstr>UNIDAD 9 – ONDAS MECÁNICAS</vt:lpstr>
      <vt:lpstr>UNIDAD 9 – ONDAS MECÁNICAS</vt:lpstr>
      <vt:lpstr>UNIDAD 9 – ONDAS MECÁNICAS Energía</vt:lpstr>
      <vt:lpstr>UNIDAD 9 – ONDAS MECÁNICAS Modos de vibración de la cuerda</vt:lpstr>
      <vt:lpstr>UNIDAD 9 – ONDAS MECÁNICAS Modos de vibración de la cuerda</vt:lpstr>
      <vt:lpstr>UNIDAD 9 – ONDAS MECÁNICAS Ondas estacionarias en una columna de aire</vt:lpstr>
      <vt:lpstr>UNIDAD 9 – ONDAS MECÁNICAS Ondas en tubos</vt:lpstr>
      <vt:lpstr>UNIDAD 9 – ONDAS MECÁNICAS Acústica – Ondas Sonoras</vt:lpstr>
      <vt:lpstr>UNIDAD 9 – ONDAS MECÁNICAS Acústica – Ondas Sonoras</vt:lpstr>
      <vt:lpstr>UNIDAD 9 – ONDAS MECÁNICAS Acústica - Potencia e intensidad de la onda</vt:lpstr>
      <vt:lpstr>UNIDAD 9 – ONDAS MECÁNICAS Acústica - Potencia e intensidad de la onda</vt:lpstr>
      <vt:lpstr>UNIDAD 9 – ONDAS MECÁNICAS</vt:lpstr>
      <vt:lpstr>UNIDAD 9 – ONDAS MECÁNICAS</vt:lpstr>
      <vt:lpstr>UNIDAD 9 – ONDAS MECÁNICAS</vt:lpstr>
      <vt:lpstr>UNIDAD 9 – ONDAS MECÁNICAS Acustica - Características del sonido</vt:lpstr>
      <vt:lpstr>UNIDAD 9 – ONDAS MECÁNICAS Acustica - Nivel de intensidad (β)</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Otheguy, Fabricio</dc:creator>
  <cp:lastModifiedBy>Alejandro M Bevilacqua</cp:lastModifiedBy>
  <cp:revision>191</cp:revision>
  <cp:lastPrinted>2014-06-16T17:36:49Z</cp:lastPrinted>
  <dcterms:created xsi:type="dcterms:W3CDTF">2014-03-14T17:59:02Z</dcterms:created>
  <dcterms:modified xsi:type="dcterms:W3CDTF">2020-06-26T12:19:47Z</dcterms:modified>
</cp:coreProperties>
</file>