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image" Target="../media/image-10-3.png"/><Relationship Id="rId4" Type="http://schemas.openxmlformats.org/officeDocument/2006/relationships/image" Target="../media/image-10-4.png"/><Relationship Id="rId5" Type="http://schemas.openxmlformats.org/officeDocument/2006/relationships/image" Target="../media/image-10-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socialmediatoday.com/" TargetMode="External"/><Relationship Id="rId2" Type="http://schemas.openxmlformats.org/officeDocument/2006/relationships/hyperlink" Target="https://www.nngroup.com/" TargetMode="External"/><Relationship Id="rId3" Type="http://schemas.openxmlformats.org/officeDocument/2006/relationships/hyperlink" Target="https://reactjs.org/" TargetMode="External"/><Relationship Id="rId4" Type="http://schemas.openxmlformats.org/officeDocument/2006/relationships/hyperlink" Target="https://angular.io/" TargetMode="External"/><Relationship Id="rId5" Type="http://schemas.openxmlformats.org/officeDocument/2006/relationships/hyperlink" Target="https://vuejs.org/" TargetMode="External"/><Relationship Id="rId7" Type="http://schemas.openxmlformats.org/officeDocument/2006/relationships/hyperlink" Target="https://gamma.app" TargetMode="External"/><Relationship Id="rId6" Type="http://schemas.openxmlformats.org/officeDocument/2006/relationships/image" Target="../media/image-11-1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942261"/>
            <a:ext cx="8322945" cy="9582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7545"/>
              </a:lnSpc>
              <a:buNone/>
            </a:pPr>
            <a:r>
              <a:rPr lang="en-US" sz="6036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Social Media Website</a:t>
            </a:r>
            <a:endParaRPr lang="en-US" sz="6036" dirty="0"/>
          </a:p>
        </p:txBody>
      </p:sp>
      <p:sp>
        <p:nvSpPr>
          <p:cNvPr id="5" name="Text 3"/>
          <p:cNvSpPr/>
          <p:nvPr/>
        </p:nvSpPr>
        <p:spPr>
          <a:xfrm>
            <a:off x="2037993" y="2233732"/>
            <a:ext cx="1055441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This project outlines the development of a dynamic social media platform that aims to foster meaningful connections, encourage content sharing, and provide a seamless user experience. The website will cater to a wide audience, enabling users to effortlessly engage with friends, family, and like-minded individuals.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037993" y="3905250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037993" y="4510564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Nachiket Jadhav - 33134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037993" y="5115878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Sahil Joshi - 33135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2037993" y="5721191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Viraj Kakade - 33136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2037993" y="6326505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Sahil Kenia - 33137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2037993" y="6931819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Rudraksh Khandelwal - 33139</a:t>
            </a:r>
            <a:endParaRPr lang="en-US" sz="1750" dirty="0"/>
          </a:p>
        </p:txBody>
      </p:sp>
      <p:pic>
        <p:nvPicPr>
          <p:cNvPr id="12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676638"/>
            <a:ext cx="939510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Future Scope and Enhancements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2815352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3592949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Mobile App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073366"/>
            <a:ext cx="238863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Develop a responsive mobile application for seamless social media experience on-the-go.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881" y="2815352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759881" y="3592949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Live Streaming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4759881" y="4073366"/>
            <a:ext cx="2388632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Integrate live streaming capabilities to enable real-time video sharing and interactive sessions.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768" y="2815352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481768" y="3592949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AI-powered Features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7481768" y="4420553"/>
            <a:ext cx="2388632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Implement AI-driven recommendations, content personalization, and smart user engagement tools.</a:t>
            </a:r>
            <a:endParaRPr lang="en-US" sz="1750" dirty="0"/>
          </a:p>
        </p:txBody>
      </p:sp>
      <p:pic>
        <p:nvPicPr>
          <p:cNvPr id="14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656" y="2815352"/>
            <a:ext cx="555427" cy="555427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203656" y="3592949"/>
            <a:ext cx="238875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Ecommerce Integration</a:t>
            </a:r>
            <a:endParaRPr lang="en-US" sz="2187" dirty="0"/>
          </a:p>
        </p:txBody>
      </p:sp>
      <p:sp>
        <p:nvSpPr>
          <p:cNvPr id="16" name="Text 10"/>
          <p:cNvSpPr/>
          <p:nvPr/>
        </p:nvSpPr>
        <p:spPr>
          <a:xfrm>
            <a:off x="10203656" y="4420553"/>
            <a:ext cx="2388751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Explore opportunities for ecommerce integration, allowing users to discover and purchase products within the platform.</a:t>
            </a:r>
            <a:endParaRPr lang="en-US" sz="1750" dirty="0"/>
          </a:p>
        </p:txBody>
      </p:sp>
      <p:pic>
        <p:nvPicPr>
          <p:cNvPr id="17" name="Image 4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271236"/>
            <a:ext cx="737163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References and Resources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409950"/>
            <a:ext cx="10554414" cy="637103"/>
          </a:xfrm>
          <a:prstGeom prst="rect">
            <a:avLst/>
          </a:prstGeom>
          <a:solidFill>
            <a:srgbClr val="DED6FF"/>
          </a:solidFill>
          <a:ln/>
        </p:spPr>
      </p:sp>
      <p:sp>
        <p:nvSpPr>
          <p:cNvPr id="6" name="Text 4"/>
          <p:cNvSpPr/>
          <p:nvPr/>
        </p:nvSpPr>
        <p:spPr>
          <a:xfrm>
            <a:off x="2260163" y="3550801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Social Media Trends and Industry Insights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41181" y="3550801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u="sng" dirty="0">
                <a:solidFill>
                  <a:srgbClr val="5955EB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Social Media Today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260163" y="4187904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User Experience and Design Best Practices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41181" y="4187904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u="sng" dirty="0">
                <a:solidFill>
                  <a:srgbClr val="5955EB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  <a:hlinkClick r:id="rId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Nielsen Norman Group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2037993" y="4684157"/>
            <a:ext cx="10554414" cy="637103"/>
          </a:xfrm>
          <a:prstGeom prst="rect">
            <a:avLst/>
          </a:prstGeom>
          <a:solidFill>
            <a:srgbClr val="DED6FF"/>
          </a:solidFill>
          <a:ln/>
        </p:spPr>
      </p:sp>
      <p:sp>
        <p:nvSpPr>
          <p:cNvPr id="11" name="Text 9"/>
          <p:cNvSpPr/>
          <p:nvPr/>
        </p:nvSpPr>
        <p:spPr>
          <a:xfrm>
            <a:off x="2260163" y="4825008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Web Development Frameworks and Libraries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41181" y="4825008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u="sng" dirty="0">
                <a:solidFill>
                  <a:srgbClr val="5955EB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  <a:hlinkClick r:id="rId3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React.js</a:t>
            </a:r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, </a:t>
            </a:r>
            <a:pPr indent="0" marL="0">
              <a:lnSpc>
                <a:spcPts val="2799"/>
              </a:lnSpc>
              <a:buNone/>
            </a:pPr>
            <a:r>
              <a:rPr lang="en-US" sz="1750" u="sng" dirty="0">
                <a:solidFill>
                  <a:srgbClr val="5955EB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  <a:hlinkClick r:id="rId4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Angular</a:t>
            </a:r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, </a:t>
            </a:r>
            <a:pPr indent="0" marL="0">
              <a:lnSpc>
                <a:spcPts val="2799"/>
              </a:lnSpc>
              <a:buNone/>
            </a:pPr>
            <a:r>
              <a:rPr lang="en-US" sz="1750" u="sng" dirty="0">
                <a:solidFill>
                  <a:srgbClr val="5955EB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  <a:hlinkClick r:id="rId5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Vue.js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2260163" y="5462111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Online Privacy and Security Guidelines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41181" y="5462111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Internet Society</a:t>
            </a:r>
            <a:endParaRPr lang="en-US" sz="1750" dirty="0"/>
          </a:p>
        </p:txBody>
      </p:sp>
      <p:pic>
        <p:nvPicPr>
          <p:cNvPr id="15" name="Image 0" descr="preencoded.png">
            <a:hlinkClick r:id="rId7" tooltip="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691878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Objectives of the Social Media Website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636050"/>
            <a:ext cx="304811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Community Building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205407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Facilitate the creation of online communities where users can interact, share interests, and form meaningful connections.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63605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Content Curation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205407"/>
            <a:ext cx="315634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Empower users to curate and share diverse content, ranging from personal updates to engaging multimedia, fostering a vibrant and dynamic platform.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63605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User Engagement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205407"/>
            <a:ext cx="315634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Develop innovative features that encourage active user participation, such as real-time updates, interactive discussions, and personalized recommendations.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468279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Key Features of the Social Media Website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474958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</p:sp>
      <p:sp>
        <p:nvSpPr>
          <p:cNvPr id="6" name="Text 4"/>
          <p:cNvSpPr/>
          <p:nvPr/>
        </p:nvSpPr>
        <p:spPr>
          <a:xfrm>
            <a:off x="2213610" y="3516630"/>
            <a:ext cx="1487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551277"/>
            <a:ext cx="329112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Intuitive User Interface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4031694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clean, modern, and responsive design that enhances user experience and navigation.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3474958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</p:sp>
      <p:sp>
        <p:nvSpPr>
          <p:cNvPr id="10" name="Text 8"/>
          <p:cNvSpPr/>
          <p:nvPr/>
        </p:nvSpPr>
        <p:spPr>
          <a:xfrm>
            <a:off x="7573566" y="3516630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3551277"/>
            <a:ext cx="317563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Newsfeed and Sharing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4031694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personalized newsfeed that allows users to share updates, photos, videos, and other engaging content.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2037993" y="5493663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</p:sp>
      <p:sp>
        <p:nvSpPr>
          <p:cNvPr id="14" name="Text 12"/>
          <p:cNvSpPr/>
          <p:nvPr/>
        </p:nvSpPr>
        <p:spPr>
          <a:xfrm>
            <a:off x="2185273" y="5535335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2760107" y="5569982"/>
            <a:ext cx="357485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Profiles and Connections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2760107" y="6050399"/>
            <a:ext cx="983230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Comprehensive user profiles and the ability to connect with friends, family, and like-minded individuals.</a:t>
            </a:r>
            <a:endParaRPr lang="en-US" sz="1750" dirty="0"/>
          </a:p>
        </p:txBody>
      </p:sp>
      <p:pic>
        <p:nvPicPr>
          <p:cNvPr id="17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24746" y="605909"/>
            <a:ext cx="9022199" cy="68734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12"/>
              </a:lnSpc>
              <a:buNone/>
            </a:pPr>
            <a:r>
              <a:rPr lang="en-US" sz="4330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Design Principles and Approach</a:t>
            </a:r>
            <a:endParaRPr lang="en-US" sz="4330" dirty="0"/>
          </a:p>
        </p:txBody>
      </p:sp>
      <p:sp>
        <p:nvSpPr>
          <p:cNvPr id="6" name="Shape 3"/>
          <p:cNvSpPr/>
          <p:nvPr/>
        </p:nvSpPr>
        <p:spPr>
          <a:xfrm>
            <a:off x="1132761" y="1623179"/>
            <a:ext cx="43934" cy="6000512"/>
          </a:xfrm>
          <a:prstGeom prst="rect">
            <a:avLst/>
          </a:prstGeom>
          <a:solidFill>
            <a:srgbClr val="B8B7E0"/>
          </a:solidFill>
          <a:ln/>
        </p:spPr>
      </p:sp>
      <p:sp>
        <p:nvSpPr>
          <p:cNvPr id="7" name="Shape 4"/>
          <p:cNvSpPr/>
          <p:nvPr/>
        </p:nvSpPr>
        <p:spPr>
          <a:xfrm>
            <a:off x="1402080" y="2020431"/>
            <a:ext cx="769739" cy="43934"/>
          </a:xfrm>
          <a:prstGeom prst="rect">
            <a:avLst/>
          </a:prstGeom>
          <a:solidFill>
            <a:srgbClr val="B8B7E0"/>
          </a:solidFill>
          <a:ln/>
        </p:spPr>
      </p:sp>
      <p:sp>
        <p:nvSpPr>
          <p:cNvPr id="8" name="Shape 5"/>
          <p:cNvSpPr/>
          <p:nvPr/>
        </p:nvSpPr>
        <p:spPr>
          <a:xfrm>
            <a:off x="907256" y="1794986"/>
            <a:ext cx="494824" cy="494824"/>
          </a:xfrm>
          <a:prstGeom prst="roundRect">
            <a:avLst>
              <a:gd name="adj" fmla="val 26671"/>
            </a:avLst>
          </a:prstGeom>
          <a:solidFill>
            <a:srgbClr val="DED6FF"/>
          </a:solidFill>
          <a:ln/>
        </p:spPr>
      </p:sp>
      <p:sp>
        <p:nvSpPr>
          <p:cNvPr id="9" name="Text 6"/>
          <p:cNvSpPr/>
          <p:nvPr/>
        </p:nvSpPr>
        <p:spPr>
          <a:xfrm>
            <a:off x="1081088" y="1836182"/>
            <a:ext cx="147161" cy="4123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47"/>
              </a:lnSpc>
              <a:buNone/>
            </a:pPr>
            <a:r>
              <a:rPr lang="en-US" sz="2598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598" dirty="0"/>
          </a:p>
        </p:txBody>
      </p:sp>
      <p:sp>
        <p:nvSpPr>
          <p:cNvPr id="10" name="Text 7"/>
          <p:cNvSpPr/>
          <p:nvPr/>
        </p:nvSpPr>
        <p:spPr>
          <a:xfrm>
            <a:off x="2364343" y="1843087"/>
            <a:ext cx="2854285" cy="3436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06"/>
              </a:lnSpc>
              <a:buNone/>
            </a:pPr>
            <a:r>
              <a:rPr lang="en-US" sz="2165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User-Centric Design</a:t>
            </a:r>
            <a:endParaRPr lang="en-US" sz="2165" dirty="0"/>
          </a:p>
        </p:txBody>
      </p:sp>
      <p:sp>
        <p:nvSpPr>
          <p:cNvPr id="11" name="Text 8"/>
          <p:cNvSpPr/>
          <p:nvPr/>
        </p:nvSpPr>
        <p:spPr>
          <a:xfrm>
            <a:off x="2364343" y="2318623"/>
            <a:ext cx="7783711" cy="105548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71"/>
              </a:lnSpc>
              <a:buNone/>
            </a:pPr>
            <a:r>
              <a:rPr lang="en-US" sz="1732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website's design and features will be centered around the needs and preferences of the target audience, ensuring a tailored and engaging experience.</a:t>
            </a:r>
            <a:endParaRPr lang="en-US" sz="1732" dirty="0"/>
          </a:p>
        </p:txBody>
      </p:sp>
      <p:sp>
        <p:nvSpPr>
          <p:cNvPr id="12" name="Shape 9"/>
          <p:cNvSpPr/>
          <p:nvPr/>
        </p:nvSpPr>
        <p:spPr>
          <a:xfrm>
            <a:off x="1402080" y="4211181"/>
            <a:ext cx="769739" cy="43934"/>
          </a:xfrm>
          <a:prstGeom prst="rect">
            <a:avLst/>
          </a:prstGeom>
          <a:solidFill>
            <a:srgbClr val="B8B7E0"/>
          </a:solidFill>
          <a:ln/>
        </p:spPr>
      </p:sp>
      <p:sp>
        <p:nvSpPr>
          <p:cNvPr id="13" name="Shape 10"/>
          <p:cNvSpPr/>
          <p:nvPr/>
        </p:nvSpPr>
        <p:spPr>
          <a:xfrm>
            <a:off x="907256" y="3985736"/>
            <a:ext cx="494824" cy="494824"/>
          </a:xfrm>
          <a:prstGeom prst="roundRect">
            <a:avLst>
              <a:gd name="adj" fmla="val 26671"/>
            </a:avLst>
          </a:prstGeom>
          <a:solidFill>
            <a:srgbClr val="DED6FF"/>
          </a:solidFill>
          <a:ln/>
        </p:spPr>
      </p:sp>
      <p:sp>
        <p:nvSpPr>
          <p:cNvPr id="14" name="Text 11"/>
          <p:cNvSpPr/>
          <p:nvPr/>
        </p:nvSpPr>
        <p:spPr>
          <a:xfrm>
            <a:off x="1052989" y="4026932"/>
            <a:ext cx="203240" cy="4123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47"/>
              </a:lnSpc>
              <a:buNone/>
            </a:pPr>
            <a:r>
              <a:rPr lang="en-US" sz="2598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2598" dirty="0"/>
          </a:p>
        </p:txBody>
      </p:sp>
      <p:sp>
        <p:nvSpPr>
          <p:cNvPr id="15" name="Text 12"/>
          <p:cNvSpPr/>
          <p:nvPr/>
        </p:nvSpPr>
        <p:spPr>
          <a:xfrm>
            <a:off x="2364343" y="4033838"/>
            <a:ext cx="3511272" cy="3436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06"/>
              </a:lnSpc>
              <a:buNone/>
            </a:pPr>
            <a:r>
              <a:rPr lang="en-US" sz="2165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Responsive and Adaptive</a:t>
            </a:r>
            <a:endParaRPr lang="en-US" sz="2165" dirty="0"/>
          </a:p>
        </p:txBody>
      </p:sp>
      <p:sp>
        <p:nvSpPr>
          <p:cNvPr id="16" name="Text 13"/>
          <p:cNvSpPr/>
          <p:nvPr/>
        </p:nvSpPr>
        <p:spPr>
          <a:xfrm>
            <a:off x="2364343" y="4509373"/>
            <a:ext cx="7783711" cy="7036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71"/>
              </a:lnSpc>
              <a:buNone/>
            </a:pPr>
            <a:r>
              <a:rPr lang="en-US" sz="1732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platform will be optimized for seamless use across various devices, from desktops to mobile, providing a consistent and adaptable experience.</a:t>
            </a:r>
            <a:endParaRPr lang="en-US" sz="1732" dirty="0"/>
          </a:p>
        </p:txBody>
      </p:sp>
      <p:sp>
        <p:nvSpPr>
          <p:cNvPr id="17" name="Shape 14"/>
          <p:cNvSpPr/>
          <p:nvPr/>
        </p:nvSpPr>
        <p:spPr>
          <a:xfrm>
            <a:off x="1402080" y="6050101"/>
            <a:ext cx="769739" cy="43934"/>
          </a:xfrm>
          <a:prstGeom prst="rect">
            <a:avLst/>
          </a:prstGeom>
          <a:solidFill>
            <a:srgbClr val="B8B7E0"/>
          </a:solidFill>
          <a:ln/>
        </p:spPr>
      </p:sp>
      <p:sp>
        <p:nvSpPr>
          <p:cNvPr id="18" name="Shape 15"/>
          <p:cNvSpPr/>
          <p:nvPr/>
        </p:nvSpPr>
        <p:spPr>
          <a:xfrm>
            <a:off x="907256" y="5824657"/>
            <a:ext cx="494824" cy="494824"/>
          </a:xfrm>
          <a:prstGeom prst="roundRect">
            <a:avLst>
              <a:gd name="adj" fmla="val 26671"/>
            </a:avLst>
          </a:prstGeom>
          <a:solidFill>
            <a:srgbClr val="DED6FF"/>
          </a:solidFill>
          <a:ln/>
        </p:spPr>
      </p:sp>
      <p:sp>
        <p:nvSpPr>
          <p:cNvPr id="19" name="Text 16"/>
          <p:cNvSpPr/>
          <p:nvPr/>
        </p:nvSpPr>
        <p:spPr>
          <a:xfrm>
            <a:off x="1052989" y="5865852"/>
            <a:ext cx="203240" cy="4123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47"/>
              </a:lnSpc>
              <a:buNone/>
            </a:pPr>
            <a:r>
              <a:rPr lang="en-US" sz="2598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3</a:t>
            </a:r>
            <a:endParaRPr lang="en-US" sz="2598" dirty="0"/>
          </a:p>
        </p:txBody>
      </p:sp>
      <p:sp>
        <p:nvSpPr>
          <p:cNvPr id="20" name="Text 17"/>
          <p:cNvSpPr/>
          <p:nvPr/>
        </p:nvSpPr>
        <p:spPr>
          <a:xfrm>
            <a:off x="2364343" y="5872758"/>
            <a:ext cx="3166586" cy="3436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06"/>
              </a:lnSpc>
              <a:buNone/>
            </a:pPr>
            <a:r>
              <a:rPr lang="en-US" sz="2165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Iterative Development</a:t>
            </a:r>
            <a:endParaRPr lang="en-US" sz="2165" dirty="0"/>
          </a:p>
        </p:txBody>
      </p:sp>
      <p:sp>
        <p:nvSpPr>
          <p:cNvPr id="21" name="Text 18"/>
          <p:cNvSpPr/>
          <p:nvPr/>
        </p:nvSpPr>
        <p:spPr>
          <a:xfrm>
            <a:off x="2364343" y="6348293"/>
            <a:ext cx="7783711" cy="105548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71"/>
              </a:lnSpc>
              <a:buNone/>
            </a:pPr>
            <a:r>
              <a:rPr lang="en-US" sz="1732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development process will follow an iterative approach, allowing for continuous feedback, testing, and refinement to deliver a polished and robust solution.</a:t>
            </a:r>
            <a:endParaRPr lang="en-US" sz="1732" dirty="0"/>
          </a:p>
        </p:txBody>
      </p:sp>
      <p:pic>
        <p:nvPicPr>
          <p:cNvPr id="22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807012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Terminologies and Technologies Used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640098"/>
            <a:ext cx="5166122" cy="1280160"/>
          </a:xfrm>
          <a:prstGeom prst="roundRect">
            <a:avLst>
              <a:gd name="adj" fmla="val 10414"/>
            </a:avLst>
          </a:prstGeom>
          <a:solidFill>
            <a:srgbClr val="DED6FF"/>
          </a:solidFill>
          <a:ln/>
        </p:spPr>
      </p:sp>
      <p:sp>
        <p:nvSpPr>
          <p:cNvPr id="6" name="Text 4"/>
          <p:cNvSpPr/>
          <p:nvPr/>
        </p:nvSpPr>
        <p:spPr>
          <a:xfrm>
            <a:off x="2260163" y="3862268"/>
            <a:ext cx="34112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Front-end Technologies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0163" y="4342686"/>
            <a:ext cx="472178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HTML5, CSS3, JavaScript, Angular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3640098"/>
            <a:ext cx="5166122" cy="1280160"/>
          </a:xfrm>
          <a:prstGeom prst="roundRect">
            <a:avLst>
              <a:gd name="adj" fmla="val 10414"/>
            </a:avLst>
          </a:prstGeom>
          <a:solidFill>
            <a:srgbClr val="DED6FF"/>
          </a:solidFill>
          <a:ln/>
        </p:spPr>
      </p:sp>
      <p:sp>
        <p:nvSpPr>
          <p:cNvPr id="9" name="Text 7"/>
          <p:cNvSpPr/>
          <p:nvPr/>
        </p:nvSpPr>
        <p:spPr>
          <a:xfrm>
            <a:off x="7648456" y="3862268"/>
            <a:ext cx="329612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Back-end Technologies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48456" y="4342686"/>
            <a:ext cx="472178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Node.js, Express.js, AppWrite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5142428"/>
            <a:ext cx="10554414" cy="1280160"/>
          </a:xfrm>
          <a:prstGeom prst="roundRect">
            <a:avLst>
              <a:gd name="adj" fmla="val 10414"/>
            </a:avLst>
          </a:prstGeom>
          <a:solidFill>
            <a:srgbClr val="DED6FF"/>
          </a:solidFill>
          <a:ln/>
        </p:spPr>
      </p:sp>
      <p:sp>
        <p:nvSpPr>
          <p:cNvPr id="12" name="Text 10"/>
          <p:cNvSpPr/>
          <p:nvPr/>
        </p:nvSpPr>
        <p:spPr>
          <a:xfrm>
            <a:off x="2260163" y="5364599"/>
            <a:ext cx="304311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Database and Storage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60163" y="5845016"/>
            <a:ext cx="1011007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MongoDB</a:t>
            </a:r>
            <a:endParaRPr lang="en-US" sz="1750" dirty="0"/>
          </a:p>
        </p:txBody>
      </p:sp>
      <p:pic>
        <p:nvPicPr>
          <p:cNvPr id="1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0791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0" y="0"/>
            <a:ext cx="3657600" cy="823079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28556" y="607576"/>
            <a:ext cx="9315688" cy="13811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37"/>
              </a:lnSpc>
              <a:buNone/>
            </a:pPr>
            <a:r>
              <a:rPr lang="en-US" sz="4350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Challenges Faced During Development</a:t>
            </a:r>
            <a:endParaRPr lang="en-US" sz="43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556" y="2320052"/>
            <a:ext cx="1104781" cy="176772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264688" y="2540913"/>
            <a:ext cx="2762131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19"/>
              </a:lnSpc>
              <a:buNone/>
            </a:pPr>
            <a:r>
              <a:rPr lang="en-US" sz="2175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Scalability</a:t>
            </a:r>
            <a:endParaRPr lang="en-US" sz="2175" dirty="0"/>
          </a:p>
        </p:txBody>
      </p:sp>
      <p:sp>
        <p:nvSpPr>
          <p:cNvPr id="8" name="Text 4"/>
          <p:cNvSpPr/>
          <p:nvPr/>
        </p:nvSpPr>
        <p:spPr>
          <a:xfrm>
            <a:off x="2264688" y="3018711"/>
            <a:ext cx="7879556" cy="706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84"/>
              </a:lnSpc>
              <a:buNone/>
            </a:pPr>
            <a:r>
              <a:rPr lang="en-US" sz="174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Ensuring the platform can handle a growing user base and increasing content without compromising performance.</a:t>
            </a:r>
            <a:endParaRPr lang="en-US" sz="174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556" y="4087773"/>
            <a:ext cx="1104781" cy="176772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264688" y="4308634"/>
            <a:ext cx="2912983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19"/>
              </a:lnSpc>
              <a:buNone/>
            </a:pPr>
            <a:r>
              <a:rPr lang="en-US" sz="2175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Security and Privacy</a:t>
            </a:r>
            <a:endParaRPr lang="en-US" sz="2175" dirty="0"/>
          </a:p>
        </p:txBody>
      </p:sp>
      <p:sp>
        <p:nvSpPr>
          <p:cNvPr id="11" name="Text 6"/>
          <p:cNvSpPr/>
          <p:nvPr/>
        </p:nvSpPr>
        <p:spPr>
          <a:xfrm>
            <a:off x="2264688" y="4786432"/>
            <a:ext cx="7879556" cy="706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84"/>
              </a:lnSpc>
              <a:buNone/>
            </a:pPr>
            <a:r>
              <a:rPr lang="en-US" sz="174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Implementing robust security measures and data privacy protocols to protect user information and prevent unauthorized access.</a:t>
            </a:r>
            <a:endParaRPr lang="en-US" sz="174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556" y="5855494"/>
            <a:ext cx="1104781" cy="1767721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264688" y="6076355"/>
            <a:ext cx="2901434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19"/>
              </a:lnSpc>
              <a:buNone/>
            </a:pPr>
            <a:r>
              <a:rPr lang="en-US" sz="2175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Content Moderation</a:t>
            </a:r>
            <a:endParaRPr lang="en-US" sz="2175" dirty="0"/>
          </a:p>
        </p:txBody>
      </p:sp>
      <p:sp>
        <p:nvSpPr>
          <p:cNvPr id="14" name="Text 8"/>
          <p:cNvSpPr/>
          <p:nvPr/>
        </p:nvSpPr>
        <p:spPr>
          <a:xfrm>
            <a:off x="2264688" y="6554153"/>
            <a:ext cx="7879556" cy="706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84"/>
              </a:lnSpc>
              <a:buNone/>
            </a:pPr>
            <a:r>
              <a:rPr lang="en-US" sz="174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Developing effective content moderation strategies to maintain a safe and inclusive community, while respecting user freedom of expression.</a:t>
            </a:r>
            <a:endParaRPr lang="en-US" sz="1740" dirty="0"/>
          </a:p>
        </p:txBody>
      </p:sp>
      <p:pic>
        <p:nvPicPr>
          <p:cNvPr id="15" name="Image 4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426970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Output 1</a:t>
            </a:r>
            <a:endParaRPr lang="en-US" sz="1750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16360" y="3125391"/>
            <a:ext cx="6012418" cy="2666286"/>
          </a:xfrm>
          <a:prstGeom prst="rect">
            <a:avLst/>
          </a:prstGeom>
        </p:spPr>
      </p:pic>
      <p:pic>
        <p:nvPicPr>
          <p:cNvPr id="6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426970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Output 2</a:t>
            </a:r>
            <a:endParaRPr lang="en-US" sz="1750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2961" y="3125391"/>
            <a:ext cx="5159216" cy="2666286"/>
          </a:xfrm>
          <a:prstGeom prst="rect">
            <a:avLst/>
          </a:prstGeom>
        </p:spPr>
      </p:pic>
      <p:pic>
        <p:nvPicPr>
          <p:cNvPr id="6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426970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Output 3</a:t>
            </a:r>
            <a:endParaRPr lang="en-US" sz="1750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92691" y="3125391"/>
            <a:ext cx="1859637" cy="2666286"/>
          </a:xfrm>
          <a:prstGeom prst="rect">
            <a:avLst/>
          </a:prstGeom>
        </p:spPr>
      </p:pic>
      <p:pic>
        <p:nvPicPr>
          <p:cNvPr id="6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2024-04-18T06:49:34Z</dcterms:created>
  <dcterms:modified xsi:type="dcterms:W3CDTF">2024-04-18T06:49:34Z</dcterms:modified>
</cp:coreProperties>
</file>