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89" r:id="rId2"/>
    <p:sldId id="268" r:id="rId3"/>
    <p:sldId id="763" r:id="rId4"/>
    <p:sldId id="767" r:id="rId5"/>
    <p:sldId id="762" r:id="rId6"/>
    <p:sldId id="760" r:id="rId7"/>
    <p:sldId id="288" r:id="rId8"/>
    <p:sldId id="76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38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宝山 桂" initials="宝桂" lastIdx="3" clrIdx="0">
    <p:extLst>
      <p:ext uri="{19B8F6BF-5375-455C-9EA6-DF929625EA0E}">
        <p15:presenceInfo xmlns:p15="http://schemas.microsoft.com/office/powerpoint/2012/main" userId="50a08245e83184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61AC"/>
    <a:srgbClr val="E7E6E6"/>
    <a:srgbClr val="FDF2EA"/>
    <a:srgbClr val="FF0000"/>
    <a:srgbClr val="FFFFFF"/>
    <a:srgbClr val="A50917"/>
    <a:srgbClr val="9D0E1A"/>
    <a:srgbClr val="FBE5D6"/>
    <a:srgbClr val="5B9BD5"/>
    <a:srgbClr val="8C1C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76" autoAdjust="0"/>
    <p:restoredTop sz="93325" autoAdjust="0"/>
  </p:normalViewPr>
  <p:slideViewPr>
    <p:cSldViewPr snapToGrid="0" showGuides="1">
      <p:cViewPr varScale="1">
        <p:scale>
          <a:sx n="80" d="100"/>
          <a:sy n="80" d="100"/>
        </p:scale>
        <p:origin x="653" y="53"/>
      </p:cViewPr>
      <p:guideLst>
        <p:guide orient="horz" pos="2268"/>
        <p:guide pos="384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16T10:57:20.64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16T10:57:20.643" idx="3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0B383-3F2B-56BD-EE86-803514AA7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40544B2-B3AD-D67B-C9B3-572842A0F2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9A6BE01-3738-4923-0C59-52D674D0E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8EC71F-14A4-EE5B-2996-4A9AC46423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092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EF245-596E-E923-B377-E3397F0C3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142FF59-E41C-87C0-BAE1-36921CEF0C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F6BEB40-E559-7305-6A6C-86DE357A3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38C39C-444C-8E24-D623-20FB081C2A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25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3A3A9-A5E4-B329-3CC1-48EC4B427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8CC3CE7-DA9E-8C24-7469-5C3EDB92E2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02BF6A-6328-989B-DBA8-A6DDA40ED968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1159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F486C-68A6-D95B-8223-D5ACA658E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9EF8267-F30A-4DE8-D688-D467BE661B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229EFF2-8BB5-0334-4BEB-537827629F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9F8B6B-9C85-D3FA-D9E5-3E130A8C0A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871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159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jp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5" Type="http://schemas.openxmlformats.org/officeDocument/2006/relationships/comments" Target="../comments/commen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9261958" y="5841365"/>
            <a:ext cx="2590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dirty="0">
                <a:solidFill>
                  <a:srgbClr val="0C61A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charset="-122"/>
                <a:ea typeface="华文行楷" charset="-122"/>
                <a:cs typeface="华文行楷" charset="-122"/>
                <a:sym typeface="汉仪雅酷黑简" charset="-122"/>
              </a:rPr>
              <a:t>25</a:t>
            </a:r>
            <a:r>
              <a:rPr lang="zh-CN" altLang="en-US" sz="3200" dirty="0">
                <a:solidFill>
                  <a:srgbClr val="0C61A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charset="-122"/>
                <a:ea typeface="华文行楷" charset="-122"/>
                <a:cs typeface="华文行楷" charset="-122"/>
                <a:sym typeface="汉仪雅酷黑简" charset="-122"/>
              </a:rPr>
              <a:t>级硕桂宝山</a:t>
            </a:r>
            <a:endParaRPr lang="zh-CN" altLang="en-US" sz="3200" dirty="0">
              <a:ln>
                <a:noFill/>
              </a:ln>
              <a:solidFill>
                <a:srgbClr val="0C61A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榜书行简体" charset="-122"/>
              <a:ea typeface="方正榜书行简体" charset="-122"/>
              <a:cs typeface="方正榜书行简体" charset="-122"/>
              <a:sym typeface="汉仪雅酷黑简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F12CCE5-7835-E442-F777-FC149DB5D141}"/>
              </a:ext>
            </a:extLst>
          </p:cNvPr>
          <p:cNvSpPr txBox="1"/>
          <p:nvPr/>
        </p:nvSpPr>
        <p:spPr>
          <a:xfrm>
            <a:off x="1141708" y="2261552"/>
            <a:ext cx="91489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b="1" dirty="0">
                <a:solidFill>
                  <a:srgbClr val="0C61A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例会汇报</a:t>
            </a:r>
          </a:p>
        </p:txBody>
      </p:sp>
      <p:pic>
        <p:nvPicPr>
          <p:cNvPr id="15" name="图片 14" descr="附件：北京航空航天大学标志组合汇总(1)">
            <a:extLst>
              <a:ext uri="{FF2B5EF4-FFF2-40B4-BE49-F238E27FC236}">
                <a16:creationId xmlns:a16="http://schemas.microsoft.com/office/drawing/2014/main" id="{5293C875-9C8F-F22F-1077-B24330AED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932" y="116611"/>
            <a:ext cx="4402298" cy="117372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E966030-D183-F2B9-7081-BAAD01C66F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7475">
            <a:solidFill>
              <a:srgbClr val="A509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7b0a20202020227461726765744d6f64756c65223a202270726f636573734f6e6c696e65466f6e7473220a7d0a"/>
          <p:cNvSpPr/>
          <p:nvPr>
            <p:custDataLst>
              <p:tags r:id="rId1"/>
            </p:custDataLst>
          </p:nvPr>
        </p:nvSpPr>
        <p:spPr>
          <a:xfrm>
            <a:off x="238125" y="427776"/>
            <a:ext cx="7572167" cy="461665"/>
          </a:xfrm>
          <a:prstGeom prst="rect">
            <a:avLst/>
          </a:prstGeom>
          <a:noFill/>
          <a:ln>
            <a:noFill/>
          </a:ln>
          <a:effectLst>
            <a:outerShdw blurRad="12700" dist="12700" dir="5400000" sx="1000" sy="1000" algn="ctr" rotWithShape="0">
              <a:schemeClr val="accent4">
                <a:lumMod val="20000"/>
                <a:lumOff val="80000"/>
                <a:alpha val="97000"/>
              </a:schemeClr>
            </a:outerShdw>
          </a:effectLst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C61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charset="-122"/>
                <a:ea typeface="华文行楷" charset="-122"/>
                <a:cs typeface="明康欧楷" charset="-122"/>
                <a:sym typeface="汉仪雅酷黑简" charset="-122"/>
              </a:rPr>
              <a:t>毕业设计：面向感知觉增强的人机协作装配研究</a:t>
            </a:r>
            <a:endParaRPr lang="en-US" altLang="zh-CN" sz="2400" dirty="0">
              <a:solidFill>
                <a:srgbClr val="0C61A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charset="-122"/>
              <a:ea typeface="华文行楷" charset="-122"/>
              <a:cs typeface="明康欧楷" charset="-122"/>
              <a:sym typeface="汉仪雅酷黑简" charset="-122"/>
            </a:endParaRPr>
          </a:p>
        </p:txBody>
      </p:sp>
      <p:cxnSp>
        <p:nvCxnSpPr>
          <p:cNvPr id="37" name="直接连接符 36"/>
          <p:cNvCxnSpPr/>
          <p:nvPr>
            <p:custDataLst>
              <p:tags r:id="rId2"/>
            </p:custDataLst>
          </p:nvPr>
        </p:nvCxnSpPr>
        <p:spPr>
          <a:xfrm>
            <a:off x="0" y="6858000"/>
            <a:ext cx="12214225" cy="0"/>
          </a:xfrm>
          <a:prstGeom prst="line">
            <a:avLst/>
          </a:prstGeom>
          <a:ln w="92075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owerpoint template design by DAJU_PPT正版来源小红书大橘PPT微信DAJU_PPT请勿抄袭搬运！盗版必究！-1">
            <a:extLst>
              <a:ext uri="{FF2B5EF4-FFF2-40B4-BE49-F238E27FC236}">
                <a16:creationId xmlns:a16="http://schemas.microsoft.com/office/drawing/2014/main" id="{F5985B82-B9DE-A3D9-D9CD-4361835C6574}"/>
              </a:ext>
            </a:extLst>
          </p:cNvPr>
          <p:cNvSpPr txBox="1"/>
          <p:nvPr/>
        </p:nvSpPr>
        <p:spPr>
          <a:xfrm>
            <a:off x="5248483" y="1176210"/>
            <a:ext cx="50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b="1" spc="300" dirty="0">
              <a:solidFill>
                <a:srgbClr val="A5091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E536B66C-1DFF-E4CB-E3CE-D1132AF4E82B}"/>
              </a:ext>
            </a:extLst>
          </p:cNvPr>
          <p:cNvSpPr/>
          <p:nvPr/>
        </p:nvSpPr>
        <p:spPr>
          <a:xfrm>
            <a:off x="238125" y="1104899"/>
            <a:ext cx="11643995" cy="5521501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rgbClr val="A50917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D56A5E8-7A07-31B3-54BF-CA5B68150E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7475">
            <a:solidFill>
              <a:srgbClr val="A509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附件：北京航空航天大学标志组合汇总(1)">
            <a:extLst>
              <a:ext uri="{FF2B5EF4-FFF2-40B4-BE49-F238E27FC236}">
                <a16:creationId xmlns:a16="http://schemas.microsoft.com/office/drawing/2014/main" id="{3C1EEE31-95CD-D09D-6178-EF4C20A273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2267" y="2481"/>
            <a:ext cx="4402298" cy="1173727"/>
          </a:xfrm>
          <a:prstGeom prst="rect">
            <a:avLst/>
          </a:prstGeom>
        </p:spPr>
      </p:pic>
      <p:sp>
        <p:nvSpPr>
          <p:cNvPr id="8" name="powerpoint template design by DAJU_PPT正版来源小红书大橘PPT微信DAJU_PPT请勿抄袭搬运！盗版必究！-3">
            <a:extLst>
              <a:ext uri="{FF2B5EF4-FFF2-40B4-BE49-F238E27FC236}">
                <a16:creationId xmlns:a16="http://schemas.microsoft.com/office/drawing/2014/main" id="{5C376FF3-B72F-6E19-A259-8F77494B3212}"/>
              </a:ext>
            </a:extLst>
          </p:cNvPr>
          <p:cNvSpPr txBox="1"/>
          <p:nvPr/>
        </p:nvSpPr>
        <p:spPr>
          <a:xfrm>
            <a:off x="309880" y="1376265"/>
            <a:ext cx="249047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9" name="powerpoint template design by DAJU_PPT正版来源小红书大橘PPT微信DAJU_PPT请勿抄袭搬运！盗版必究！-3">
            <a:extLst>
              <a:ext uri="{FF2B5EF4-FFF2-40B4-BE49-F238E27FC236}">
                <a16:creationId xmlns:a16="http://schemas.microsoft.com/office/drawing/2014/main" id="{EC723CA2-C4AD-D8E1-C08E-2B9A636822F8}"/>
              </a:ext>
            </a:extLst>
          </p:cNvPr>
          <p:cNvSpPr txBox="1"/>
          <p:nvPr/>
        </p:nvSpPr>
        <p:spPr>
          <a:xfrm>
            <a:off x="4698685" y="5753101"/>
            <a:ext cx="6223214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人机协同装配场景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6A9E8D-C2C8-9523-AECE-922A7E2D4AC2}"/>
              </a:ext>
            </a:extLst>
          </p:cNvPr>
          <p:cNvSpPr txBox="1"/>
          <p:nvPr/>
        </p:nvSpPr>
        <p:spPr>
          <a:xfrm>
            <a:off x="416732" y="2106539"/>
            <a:ext cx="3801196" cy="4374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30000"/>
              </a:lnSpc>
              <a:spcBef>
                <a:spcPts val="120"/>
              </a:spcBef>
              <a:spcAft>
                <a:spcPts val="1200"/>
              </a:spcAf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本文面向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线缆装配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这一典型工业生产场景，针对传统装配过程中连接器定位误差大、机械臂运动轨迹规划无法主动避让、操作人员缺乏装配引导与直观反馈等关键问题，构建了一种基于智能感知和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增强现实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）交互的主动响应式人机协作框架。本文的研究方案路线如图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7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所示，该框架集成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目标检测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深度感知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路径规划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自然语言交互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等技术，旨在提升线缆装配的精准度、人机协同效率与安全性。</a:t>
            </a:r>
          </a:p>
        </p:txBody>
      </p:sp>
      <p:pic>
        <p:nvPicPr>
          <p:cNvPr id="1026" name="图片 169">
            <a:extLst>
              <a:ext uri="{FF2B5EF4-FFF2-40B4-BE49-F238E27FC236}">
                <a16:creationId xmlns:a16="http://schemas.microsoft.com/office/drawing/2014/main" id="{A5A2E162-8289-9C2A-1271-551E66D5F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912" y="2346574"/>
            <a:ext cx="6360562" cy="3191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B7B7E-EE8F-5479-5473-A6ED53547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E847B48-D24D-3FBB-0C22-0EA2B6A31D40}"/>
              </a:ext>
            </a:extLst>
          </p:cNvPr>
          <p:cNvCxnSpPr/>
          <p:nvPr>
            <p:custDataLst>
              <p:tags r:id="rId1"/>
            </p:custDataLst>
          </p:nvPr>
        </p:nvCxnSpPr>
        <p:spPr>
          <a:xfrm>
            <a:off x="0" y="6858000"/>
            <a:ext cx="12214225" cy="0"/>
          </a:xfrm>
          <a:prstGeom prst="line">
            <a:avLst/>
          </a:prstGeom>
          <a:ln w="92075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759710D7-FEA8-EB0C-2457-138F815FEC84}"/>
              </a:ext>
            </a:extLst>
          </p:cNvPr>
          <p:cNvGrpSpPr/>
          <p:nvPr/>
        </p:nvGrpSpPr>
        <p:grpSpPr>
          <a:xfrm>
            <a:off x="339244" y="1176210"/>
            <a:ext cx="9950838" cy="555716"/>
            <a:chOff x="-3873630" y="2695274"/>
            <a:chExt cx="9950838" cy="483346"/>
          </a:xfrm>
        </p:grpSpPr>
        <p:sp>
          <p:nvSpPr>
            <p:cNvPr id="30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08EF5844-F910-F761-AEEA-726FEC35563A}"/>
                </a:ext>
              </a:extLst>
            </p:cNvPr>
            <p:cNvSpPr txBox="1"/>
            <p:nvPr/>
          </p:nvSpPr>
          <p:spPr>
            <a:xfrm>
              <a:off x="1035609" y="2695274"/>
              <a:ext cx="5041599" cy="3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b="1" spc="300" dirty="0">
                <a:solidFill>
                  <a:srgbClr val="A5091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powerpoint template design by DAJU_PPT正版来源小红书大橘PPT微信DAJU_PPT请勿抄袭搬运！盗版必究！-3">
              <a:extLst>
                <a:ext uri="{FF2B5EF4-FFF2-40B4-BE49-F238E27FC236}">
                  <a16:creationId xmlns:a16="http://schemas.microsoft.com/office/drawing/2014/main" id="{F909DD68-4F1F-F45C-1B58-B0C4514B8C30}"/>
                </a:ext>
              </a:extLst>
            </p:cNvPr>
            <p:cNvSpPr txBox="1"/>
            <p:nvPr/>
          </p:nvSpPr>
          <p:spPr>
            <a:xfrm>
              <a:off x="-3873630" y="2779475"/>
              <a:ext cx="6223214" cy="399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dirty="0"/>
                <a:t>关键技术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89191239-FCB4-8360-307A-7F0CA55B4C41}"/>
              </a:ext>
            </a:extLst>
          </p:cNvPr>
          <p:cNvSpPr/>
          <p:nvPr/>
        </p:nvSpPr>
        <p:spPr>
          <a:xfrm>
            <a:off x="238125" y="1104899"/>
            <a:ext cx="11643995" cy="5521501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rgbClr val="A50917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A823C72-9769-4DB9-83BB-2B34861444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7475">
            <a:solidFill>
              <a:srgbClr val="A509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附件：北京航空航天大学标志组合汇总(1)">
            <a:extLst>
              <a:ext uri="{FF2B5EF4-FFF2-40B4-BE49-F238E27FC236}">
                <a16:creationId xmlns:a16="http://schemas.microsoft.com/office/drawing/2014/main" id="{1160E790-FBBA-7935-022B-271E0BA89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2267" y="2481"/>
            <a:ext cx="4402298" cy="1173727"/>
          </a:xfrm>
          <a:prstGeom prst="rect">
            <a:avLst/>
          </a:prstGeom>
        </p:spPr>
      </p:pic>
      <p:sp>
        <p:nvSpPr>
          <p:cNvPr id="2" name="矩形 1" descr="7b0a20202020227461726765744d6f64756c65223a202270726f636573734f6e6c696e65466f6e7473220a7d0a">
            <a:extLst>
              <a:ext uri="{FF2B5EF4-FFF2-40B4-BE49-F238E27FC236}">
                <a16:creationId xmlns:a16="http://schemas.microsoft.com/office/drawing/2014/main" id="{F624D830-E051-1EB3-70A1-9F599084827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38125" y="427776"/>
            <a:ext cx="7572167" cy="461665"/>
          </a:xfrm>
          <a:prstGeom prst="rect">
            <a:avLst/>
          </a:prstGeom>
          <a:noFill/>
          <a:ln>
            <a:noFill/>
          </a:ln>
          <a:effectLst>
            <a:outerShdw blurRad="12700" dist="12700" dir="5400000" sx="1000" sy="1000" algn="ctr" rotWithShape="0">
              <a:schemeClr val="accent4">
                <a:lumMod val="20000"/>
                <a:lumOff val="80000"/>
                <a:alpha val="97000"/>
              </a:schemeClr>
            </a:outerShdw>
          </a:effectLst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C61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charset="-122"/>
                <a:ea typeface="华文行楷" charset="-122"/>
                <a:cs typeface="明康欧楷" charset="-122"/>
                <a:sym typeface="汉仪雅酷黑简" charset="-122"/>
              </a:rPr>
              <a:t>毕业设计：面向感知觉增强的人机协作装配任务研究</a:t>
            </a:r>
            <a:endParaRPr lang="en-US" altLang="zh-CN" sz="2400" dirty="0">
              <a:solidFill>
                <a:srgbClr val="0C61A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charset="-122"/>
              <a:ea typeface="华文行楷" charset="-122"/>
              <a:cs typeface="明康欧楷" charset="-122"/>
              <a:sym typeface="汉仪雅酷黑简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BF1F29-6616-C658-C623-65C3AB4481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7" t="22359" r="217" b="12824"/>
          <a:stretch/>
        </p:blipFill>
        <p:spPr>
          <a:xfrm>
            <a:off x="5118785" y="1247519"/>
            <a:ext cx="6374212" cy="5347291"/>
          </a:xfrm>
          <a:prstGeom prst="rect">
            <a:avLst/>
          </a:prstGeom>
        </p:spPr>
      </p:pic>
      <p:sp>
        <p:nvSpPr>
          <p:cNvPr id="8" name="powerpoint template design by DAJU_PPT正版来源小红书大橘PPT微信DAJU_PPT请勿抄袭搬运！盗版必究！-3">
            <a:extLst>
              <a:ext uri="{FF2B5EF4-FFF2-40B4-BE49-F238E27FC236}">
                <a16:creationId xmlns:a16="http://schemas.microsoft.com/office/drawing/2014/main" id="{C1D242AB-4942-0EE0-586E-8D1B5DECC454}"/>
              </a:ext>
            </a:extLst>
          </p:cNvPr>
          <p:cNvSpPr txBox="1"/>
          <p:nvPr/>
        </p:nvSpPr>
        <p:spPr>
          <a:xfrm>
            <a:off x="4880660" y="6310031"/>
            <a:ext cx="6223214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050" dirty="0"/>
              <a:t>技术路线图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D67112F-3F10-2CB0-AD0D-A14FC0E37D78}"/>
              </a:ext>
            </a:extLst>
          </p:cNvPr>
          <p:cNvSpPr txBox="1"/>
          <p:nvPr/>
        </p:nvSpPr>
        <p:spPr>
          <a:xfrm>
            <a:off x="659523" y="1982697"/>
            <a:ext cx="4221137" cy="4091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  <a:spcBef>
                <a:spcPts val="120"/>
              </a:spcBef>
              <a:spcAft>
                <a:spcPts val="12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目标检测与深度定位：采用目标检测算法</a:t>
            </a:r>
            <a:r>
              <a:rPr lang="en-US" altLang="zh-CN" sz="1800" kern="100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Yolov</a:t>
            </a:r>
            <a:r>
              <a:rPr lang="en-US" altLang="zh-CN" sz="1800" kern="100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宋体" panose="02010600030101010101" pitchFamily="2" charset="-122"/>
              </a:rPr>
              <a:t>11</a:t>
            </a:r>
            <a:r>
              <a:rPr lang="zh-CN" altLang="en-US" sz="1800" kern="100" dirty="0">
                <a:solidFill>
                  <a:srgbClr val="3232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结合</a:t>
            </a:r>
            <a:r>
              <a:rPr lang="en-US" altLang="zh-CN" sz="1800" kern="100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IntelRealSenseD435i</a:t>
            </a:r>
            <a:r>
              <a:rPr lang="zh-CN" altLang="en-US" sz="1800" kern="100" dirty="0">
                <a:solidFill>
                  <a:srgbClr val="3232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深度相机实现对待安装零件的实时定位。</a:t>
            </a:r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algn="just">
              <a:lnSpc>
                <a:spcPct val="130000"/>
              </a:lnSpc>
              <a:spcBef>
                <a:spcPts val="120"/>
              </a:spcBef>
              <a:spcAft>
                <a:spcPts val="12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增强现实与机械臂控制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基于微软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Hololens2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硬件实现对机械臂的实时监控预测，装配过程。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30000"/>
              </a:lnSpc>
              <a:spcBef>
                <a:spcPts val="120"/>
              </a:spcBef>
              <a:spcAft>
                <a:spcPts val="12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微调大语言模型：操作人员可通过语音获取系统状态信息，控制系统参数，并在生产制造的决策过程中获得支持。​</a:t>
            </a:r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0" algn="just">
              <a:lnSpc>
                <a:spcPct val="130000"/>
              </a:lnSpc>
              <a:spcBef>
                <a:spcPts val="120"/>
              </a:spcBef>
              <a:spcAft>
                <a:spcPts val="12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系统通信与扩展性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各设备间通过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TCP/IP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协议实现可靠</a:t>
            </a:r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184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ADC63-A0DD-9EC0-CFFB-EBAA0A4E7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C25F363-5A75-7BDC-3266-355DE1E21061}"/>
              </a:ext>
            </a:extLst>
          </p:cNvPr>
          <p:cNvCxnSpPr/>
          <p:nvPr>
            <p:custDataLst>
              <p:tags r:id="rId1"/>
            </p:custDataLst>
          </p:nvPr>
        </p:nvCxnSpPr>
        <p:spPr>
          <a:xfrm>
            <a:off x="0" y="6858000"/>
            <a:ext cx="12214225" cy="0"/>
          </a:xfrm>
          <a:prstGeom prst="line">
            <a:avLst/>
          </a:prstGeom>
          <a:ln w="92075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C4B454C3-7263-B700-9CCD-97F3E6FB8F3F}"/>
              </a:ext>
            </a:extLst>
          </p:cNvPr>
          <p:cNvGrpSpPr/>
          <p:nvPr/>
        </p:nvGrpSpPr>
        <p:grpSpPr>
          <a:xfrm>
            <a:off x="242578" y="1127609"/>
            <a:ext cx="9950838" cy="560397"/>
            <a:chOff x="-3873630" y="2695274"/>
            <a:chExt cx="9950838" cy="487417"/>
          </a:xfrm>
        </p:grpSpPr>
        <p:sp>
          <p:nvSpPr>
            <p:cNvPr id="30" name="powerpoint template design by DAJU_PPT正版来源小红书大橘PPT微信DAJU_PPT请勿抄袭搬运！盗版必究！-1">
              <a:extLst>
                <a:ext uri="{FF2B5EF4-FFF2-40B4-BE49-F238E27FC236}">
                  <a16:creationId xmlns:a16="http://schemas.microsoft.com/office/drawing/2014/main" id="{B9999C25-3CEC-E4E5-4A6C-066CA5AC90C6}"/>
                </a:ext>
              </a:extLst>
            </p:cNvPr>
            <p:cNvSpPr txBox="1"/>
            <p:nvPr/>
          </p:nvSpPr>
          <p:spPr>
            <a:xfrm>
              <a:off x="1035609" y="2695274"/>
              <a:ext cx="5041599" cy="3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b="1" spc="300" dirty="0">
                <a:solidFill>
                  <a:srgbClr val="A5091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powerpoint template design by DAJU_PPT正版来源小红书大橘PPT微信DAJU_PPT请勿抄袭搬运！盗版必究！-3">
              <a:extLst>
                <a:ext uri="{FF2B5EF4-FFF2-40B4-BE49-F238E27FC236}">
                  <a16:creationId xmlns:a16="http://schemas.microsoft.com/office/drawing/2014/main" id="{CA6029F6-28D6-2B3D-FD02-5B62A33695EC}"/>
                </a:ext>
              </a:extLst>
            </p:cNvPr>
            <p:cNvSpPr txBox="1"/>
            <p:nvPr/>
          </p:nvSpPr>
          <p:spPr>
            <a:xfrm>
              <a:off x="-3873630" y="2779475"/>
              <a:ext cx="1927706" cy="403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进度安排</a:t>
              </a:r>
            </a:p>
          </p:txBody>
        </p:sp>
      </p:grpSp>
      <p:sp>
        <p:nvSpPr>
          <p:cNvPr id="3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9B77E992-B440-5F02-11C8-075C86580CCA}"/>
              </a:ext>
            </a:extLst>
          </p:cNvPr>
          <p:cNvSpPr/>
          <p:nvPr/>
        </p:nvSpPr>
        <p:spPr>
          <a:xfrm>
            <a:off x="238125" y="1104899"/>
            <a:ext cx="11643995" cy="5521501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rgbClr val="A50917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98276BF-ED0E-6CF5-49BF-7608E576A4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7475">
            <a:solidFill>
              <a:srgbClr val="A509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附件：北京航空航天大学标志组合汇总(1)">
            <a:extLst>
              <a:ext uri="{FF2B5EF4-FFF2-40B4-BE49-F238E27FC236}">
                <a16:creationId xmlns:a16="http://schemas.microsoft.com/office/drawing/2014/main" id="{687C1BFC-3B45-B9E1-A23D-844D9CE49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2267" y="2481"/>
            <a:ext cx="4402298" cy="1173727"/>
          </a:xfrm>
          <a:prstGeom prst="rect">
            <a:avLst/>
          </a:prstGeom>
        </p:spPr>
      </p:pic>
      <p:sp>
        <p:nvSpPr>
          <p:cNvPr id="2" name="矩形 1" descr="7b0a20202020227461726765744d6f64756c65223a202270726f636573734f6e6c696e65466f6e7473220a7d0a">
            <a:extLst>
              <a:ext uri="{FF2B5EF4-FFF2-40B4-BE49-F238E27FC236}">
                <a16:creationId xmlns:a16="http://schemas.microsoft.com/office/drawing/2014/main" id="{4EC3830D-93DE-0C18-0824-96389B89018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38125" y="427776"/>
            <a:ext cx="7572167" cy="461665"/>
          </a:xfrm>
          <a:prstGeom prst="rect">
            <a:avLst/>
          </a:prstGeom>
          <a:noFill/>
          <a:ln>
            <a:noFill/>
          </a:ln>
          <a:effectLst>
            <a:outerShdw blurRad="12700" dist="12700" dir="5400000" sx="1000" sy="1000" algn="ctr" rotWithShape="0">
              <a:schemeClr val="accent4">
                <a:lumMod val="20000"/>
                <a:lumOff val="80000"/>
                <a:alpha val="97000"/>
              </a:schemeClr>
            </a:outerShdw>
          </a:effectLst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C61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charset="-122"/>
                <a:ea typeface="华文行楷" charset="-122"/>
                <a:cs typeface="明康欧楷" charset="-122"/>
                <a:sym typeface="汉仪雅酷黑简" charset="-122"/>
              </a:rPr>
              <a:t>毕业设计：面向感知觉增强的人机协作装配任务研究</a:t>
            </a:r>
            <a:endParaRPr lang="en-US" altLang="zh-CN" sz="2400" dirty="0">
              <a:solidFill>
                <a:srgbClr val="0C61A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charset="-122"/>
              <a:ea typeface="华文行楷" charset="-122"/>
              <a:cs typeface="明康欧楷" charset="-122"/>
              <a:sym typeface="汉仪雅酷黑简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044E84-E38A-8E44-EE1E-E7EC43DB5D15}"/>
              </a:ext>
            </a:extLst>
          </p:cNvPr>
          <p:cNvSpPr txBox="1"/>
          <p:nvPr/>
        </p:nvSpPr>
        <p:spPr>
          <a:xfrm>
            <a:off x="2170284" y="1447750"/>
            <a:ext cx="809990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周：完成目标检测技术相关文献的查找、阅读，撰写选题报告相关 </a:t>
            </a:r>
            <a:endParaRPr lang="zh-CN" altLang="en-US" dirty="0"/>
          </a:p>
          <a:p>
            <a:pPr>
              <a:buNone/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内容。 </a:t>
            </a:r>
            <a:endParaRPr lang="zh-CN" altLang="en-US" dirty="0"/>
          </a:p>
          <a:p>
            <a:pPr>
              <a:buNone/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2-3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周完成增强现实，大语言模型，机械臂路径规划，研究的相关文 </a:t>
            </a:r>
            <a:endParaRPr lang="zh-CN" altLang="en-US" dirty="0"/>
          </a:p>
          <a:p>
            <a:pPr>
              <a:buNone/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献、书目的查找、阅读，配置相关开发环境，撰写选题报告相关内容。 </a:t>
            </a:r>
            <a:endParaRPr lang="zh-CN" altLang="en-US" dirty="0"/>
          </a:p>
          <a:p>
            <a:pPr>
              <a:buNone/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周完成开题报告，于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3/20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前提交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dirty="0"/>
          </a:p>
          <a:p>
            <a:pPr>
              <a:buNone/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5-6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周开展系统整体架构研究，完成目标检测的初步功能规划和数据 </a:t>
            </a:r>
            <a:endParaRPr lang="zh-CN" altLang="en-US" dirty="0"/>
          </a:p>
          <a:p>
            <a:pPr>
              <a:buNone/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采集方案。完成机械臂初步抓取算法设计。 </a:t>
            </a:r>
            <a:endParaRPr lang="zh-CN" altLang="en-US" dirty="0"/>
          </a:p>
          <a:p>
            <a:pPr>
              <a:buNone/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7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周～第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8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周：开发基于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Yolov11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与深度相机的目标检测及待安装点 </a:t>
            </a:r>
            <a:endParaRPr lang="zh-CN" altLang="en-US" dirty="0"/>
          </a:p>
          <a:p>
            <a:pPr>
              <a:buNone/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定位算法，实现待安装点的位置获取。 </a:t>
            </a:r>
            <a:endParaRPr lang="zh-CN" altLang="en-US" dirty="0"/>
          </a:p>
          <a:p>
            <a:pPr>
              <a:buNone/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9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周完成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UR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机械臂的自动送线开发，完成机械臂运动规划和抓取控 </a:t>
            </a:r>
            <a:endParaRPr lang="zh-CN" altLang="en-US" dirty="0"/>
          </a:p>
          <a:p>
            <a:pPr>
              <a:buNone/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制的初步实验。 </a:t>
            </a:r>
            <a:endParaRPr lang="zh-CN" altLang="en-US" dirty="0"/>
          </a:p>
          <a:p>
            <a:pPr>
              <a:buNone/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10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周撰写论文中期报告和中期检查表，审阅、修改后最终版于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5/4 </a:t>
            </a:r>
            <a:endParaRPr lang="zh-CN" altLang="en-US" dirty="0"/>
          </a:p>
          <a:p>
            <a:pPr>
              <a:buNone/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前提交。 </a:t>
            </a:r>
            <a:endParaRPr lang="zh-CN" altLang="en-US" dirty="0"/>
          </a:p>
          <a:p>
            <a:pPr>
              <a:buNone/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11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周～第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12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周：设计大语言模型实现任务语义解析、路径优化建议 </a:t>
            </a:r>
            <a:endParaRPr lang="zh-CN" altLang="en-US" dirty="0"/>
          </a:p>
          <a:p>
            <a:pPr>
              <a:buNone/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及自然语言交互功能。完成利用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技术实时预估机械臂运动状态并实现避 </a:t>
            </a:r>
            <a:endParaRPr lang="zh-CN" altLang="en-US" dirty="0"/>
          </a:p>
          <a:p>
            <a:pPr>
              <a:buNone/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障策略的开发。 </a:t>
            </a:r>
            <a:endParaRPr lang="zh-CN" altLang="en-US" dirty="0"/>
          </a:p>
          <a:p>
            <a:pPr>
              <a:buNone/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13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周～第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14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周：完善毕业论文内容，于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5/28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前向导师提交，审阅、 </a:t>
            </a:r>
            <a:endParaRPr lang="zh-CN" altLang="en-US" dirty="0"/>
          </a:p>
          <a:p>
            <a:pPr>
              <a:buNone/>
            </a:pP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修改后最终版于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5/31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前提交并参加查重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21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55A7F-C303-B5D9-1DC9-DD8C959CC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46BB3FAA-E112-BC23-0E7F-FA8EC4580522}"/>
              </a:ext>
            </a:extLst>
          </p:cNvPr>
          <p:cNvSpPr/>
          <p:nvPr/>
        </p:nvSpPr>
        <p:spPr>
          <a:xfrm>
            <a:off x="5761614" y="6774992"/>
            <a:ext cx="5703217" cy="265801"/>
          </a:xfrm>
          <a:custGeom>
            <a:avLst/>
            <a:gdLst>
              <a:gd name="connsiteX0" fmla="*/ 0 w 5703217"/>
              <a:gd name="connsiteY0" fmla="*/ 265801 h 265801"/>
              <a:gd name="connsiteX1" fmla="*/ 2837468 w 5703217"/>
              <a:gd name="connsiteY1" fmla="*/ 20704 h 265801"/>
              <a:gd name="connsiteX2" fmla="*/ 5703217 w 5703217"/>
              <a:gd name="connsiteY2" fmla="*/ 30131 h 26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3217" h="265801">
                <a:moveTo>
                  <a:pt x="0" y="265801"/>
                </a:moveTo>
                <a:cubicBezTo>
                  <a:pt x="943466" y="162891"/>
                  <a:pt x="1886932" y="59982"/>
                  <a:pt x="2837468" y="20704"/>
                </a:cubicBezTo>
                <a:cubicBezTo>
                  <a:pt x="3788004" y="-18574"/>
                  <a:pt x="4745610" y="5778"/>
                  <a:pt x="5703217" y="30131"/>
                </a:cubicBezTo>
              </a:path>
            </a:pathLst>
          </a:custGeom>
          <a:noFill/>
          <a:ln w="25400" cap="rnd">
            <a:solidFill>
              <a:srgbClr val="FFFFFF"/>
            </a:solidFill>
            <a:headEnd w="sm" len="sm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12" name="图片 11" descr="附件：北京航空航天大学标志组合汇总(1)">
            <a:extLst>
              <a:ext uri="{FF2B5EF4-FFF2-40B4-BE49-F238E27FC236}">
                <a16:creationId xmlns:a16="http://schemas.microsoft.com/office/drawing/2014/main" id="{F31B19E6-FDE3-4E3E-D3C2-08236D425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2267" y="2481"/>
            <a:ext cx="4402298" cy="1173727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C2B88CE3-AB22-159D-E1CD-43C465F0CD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7475">
            <a:solidFill>
              <a:srgbClr val="A509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87D23093-1AE3-311A-62C5-4C85D31E71D1}"/>
              </a:ext>
            </a:extLst>
          </p:cNvPr>
          <p:cNvSpPr/>
          <p:nvPr/>
        </p:nvSpPr>
        <p:spPr>
          <a:xfrm>
            <a:off x="238125" y="1104899"/>
            <a:ext cx="11643995" cy="5521501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rgbClr val="A50917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 descr="7b0a20202020227461726765744d6f64756c65223a202270726f636573734f6e6c696e65466f6e7473220a7d0a">
            <a:extLst>
              <a:ext uri="{FF2B5EF4-FFF2-40B4-BE49-F238E27FC236}">
                <a16:creationId xmlns:a16="http://schemas.microsoft.com/office/drawing/2014/main" id="{E81BCC24-90D2-C357-A0DD-24479EC5412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39243" y="276311"/>
            <a:ext cx="8071331" cy="646331"/>
          </a:xfrm>
          <a:prstGeom prst="rect">
            <a:avLst/>
          </a:prstGeom>
          <a:noFill/>
          <a:ln>
            <a:noFill/>
          </a:ln>
          <a:effectLst>
            <a:outerShdw blurRad="12700" dist="12700" dir="5400000" sx="1000" sy="1000" algn="ctr" rotWithShape="0">
              <a:schemeClr val="accent4">
                <a:lumMod val="20000"/>
                <a:lumOff val="80000"/>
                <a:alpha val="97000"/>
              </a:schemeClr>
            </a:outerShdw>
          </a:effectLst>
        </p:spPr>
        <p:txBody>
          <a:bodyPr wrap="square" rtlCol="0" anchor="t">
            <a:spAutoFit/>
          </a:bodyPr>
          <a:lstStyle/>
          <a:p>
            <a:r>
              <a:rPr lang="zh-CN" altLang="en-US" sz="3600" dirty="0">
                <a:solidFill>
                  <a:srgbClr val="0C61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charset="-122"/>
                <a:ea typeface="华文行楷" charset="-122"/>
                <a:cs typeface="明康欧楷" charset="-122"/>
                <a:sym typeface="汉仪雅酷黑简" charset="-122"/>
              </a:rPr>
              <a:t>基于</a:t>
            </a:r>
            <a:r>
              <a:rPr lang="en-US" altLang="zh-CN" sz="3600" dirty="0">
                <a:solidFill>
                  <a:srgbClr val="0C61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yolov11+</a:t>
            </a:r>
            <a:r>
              <a:rPr lang="zh-CN" altLang="en-US" sz="3600" dirty="0">
                <a:solidFill>
                  <a:srgbClr val="0C61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深度相机位置检测</a:t>
            </a:r>
            <a:r>
              <a:rPr lang="en-US" altLang="zh-CN" sz="3600" dirty="0">
                <a:solidFill>
                  <a:srgbClr val="0C61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demo</a:t>
            </a:r>
            <a:endParaRPr lang="en-US" altLang="zh-CN" sz="3600" dirty="0">
              <a:solidFill>
                <a:srgbClr val="0C61A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charset="-122"/>
              <a:ea typeface="华文行楷" charset="-122"/>
              <a:cs typeface="明康欧楷" charset="-122"/>
              <a:sym typeface="汉仪雅酷黑简" charset="-122"/>
            </a:endParaRPr>
          </a:p>
        </p:txBody>
      </p:sp>
      <p:sp>
        <p:nvSpPr>
          <p:cNvPr id="10" name="powerpoint template design by DAJU_PPT正版来源小红书大橘PPT微信DAJU_PPT请勿抄袭搬运！盗版必究！-3">
            <a:extLst>
              <a:ext uri="{FF2B5EF4-FFF2-40B4-BE49-F238E27FC236}">
                <a16:creationId xmlns:a16="http://schemas.microsoft.com/office/drawing/2014/main" id="{2FFF4C75-6061-C323-0C85-27D521F2EA25}"/>
              </a:ext>
            </a:extLst>
          </p:cNvPr>
          <p:cNvSpPr txBox="1"/>
          <p:nvPr/>
        </p:nvSpPr>
        <p:spPr>
          <a:xfrm>
            <a:off x="238125" y="5669197"/>
            <a:ext cx="6223214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深度信息检测</a:t>
            </a: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9D059612-EC25-43C9-1537-1DF6708F4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051" y="1829636"/>
            <a:ext cx="4018180" cy="3198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8BC104-3A9B-D250-FC1A-8615938985C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157" y="1817042"/>
            <a:ext cx="5041559" cy="3361039"/>
          </a:xfrm>
          <a:prstGeom prst="rect">
            <a:avLst/>
          </a:prstGeom>
        </p:spPr>
      </p:pic>
      <p:sp>
        <p:nvSpPr>
          <p:cNvPr id="8" name="powerpoint template design by DAJU_PPT正版来源小红书大橘PPT微信DAJU_PPT请勿抄袭搬运！盗版必究！-3">
            <a:extLst>
              <a:ext uri="{FF2B5EF4-FFF2-40B4-BE49-F238E27FC236}">
                <a16:creationId xmlns:a16="http://schemas.microsoft.com/office/drawing/2014/main" id="{604C3402-DD45-E655-60FF-362FE46544CC}"/>
              </a:ext>
            </a:extLst>
          </p:cNvPr>
          <p:cNvSpPr txBox="1"/>
          <p:nvPr/>
        </p:nvSpPr>
        <p:spPr>
          <a:xfrm>
            <a:off x="5120501" y="5651371"/>
            <a:ext cx="6223214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训练结果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F1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曲线</a:t>
            </a:r>
          </a:p>
        </p:txBody>
      </p:sp>
    </p:spTree>
    <p:extLst>
      <p:ext uri="{BB962C8B-B14F-4D97-AF65-F5344CB8AC3E}">
        <p14:creationId xmlns:p14="http://schemas.microsoft.com/office/powerpoint/2010/main" val="58205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5C1B2-95FC-EB44-6F2C-0A2C40E57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7b0a20202020227461726765744d6f64756c65223a202270726f636573734f6e6c696e65466f6e7473220a7d0a">
            <a:extLst>
              <a:ext uri="{FF2B5EF4-FFF2-40B4-BE49-F238E27FC236}">
                <a16:creationId xmlns:a16="http://schemas.microsoft.com/office/drawing/2014/main" id="{99CDB73B-D957-692D-8622-CC66929B630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39244" y="219658"/>
            <a:ext cx="7138670" cy="769441"/>
          </a:xfrm>
          <a:prstGeom prst="rect">
            <a:avLst/>
          </a:prstGeom>
          <a:noFill/>
          <a:ln>
            <a:noFill/>
          </a:ln>
          <a:effectLst>
            <a:outerShdw blurRad="12700" dist="12700" dir="5400000" sx="1000" sy="1000" algn="ctr" rotWithShape="0">
              <a:schemeClr val="accent4">
                <a:lumMod val="20000"/>
                <a:lumOff val="80000"/>
                <a:alpha val="97000"/>
              </a:schemeClr>
            </a:outerShdw>
          </a:effectLst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4400" dirty="0">
                <a:solidFill>
                  <a:srgbClr val="0C61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汉仪雅酷黑简" charset="-122"/>
              </a:rPr>
              <a:t>Zotero</a:t>
            </a:r>
            <a:r>
              <a:rPr lang="zh-CN" altLang="en-US" sz="4400" dirty="0">
                <a:solidFill>
                  <a:srgbClr val="0C61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汉仪雅酷黑简" charset="-122"/>
              </a:rPr>
              <a:t>文献管理</a:t>
            </a:r>
            <a:endParaRPr lang="en-US" altLang="zh-CN" sz="4400" dirty="0">
              <a:solidFill>
                <a:srgbClr val="0C61A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charset="-122"/>
              <a:ea typeface="华文行楷" charset="-122"/>
              <a:cs typeface="明康欧楷" charset="-122"/>
              <a:sym typeface="汉仪雅酷黑简" charset="-122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A3AB279-E389-961E-BDE5-22B2F7A64B63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0" y="6858000"/>
            <a:ext cx="12214225" cy="0"/>
          </a:xfrm>
          <a:prstGeom prst="line">
            <a:avLst/>
          </a:prstGeom>
          <a:ln w="92075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owerpoint template design by DAJU_PPT正版来源小红书大橘PPT微信DAJU_PPT请勿抄袭搬运！盗版必究！-1">
            <a:extLst>
              <a:ext uri="{FF2B5EF4-FFF2-40B4-BE49-F238E27FC236}">
                <a16:creationId xmlns:a16="http://schemas.microsoft.com/office/drawing/2014/main" id="{924FC307-B1B8-5D04-8D52-BD4030BB2CE1}"/>
              </a:ext>
            </a:extLst>
          </p:cNvPr>
          <p:cNvSpPr txBox="1"/>
          <p:nvPr/>
        </p:nvSpPr>
        <p:spPr>
          <a:xfrm>
            <a:off x="5248483" y="1176212"/>
            <a:ext cx="5041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b="1" spc="300" dirty="0">
              <a:solidFill>
                <a:srgbClr val="A5091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69C7C3BD-9582-3103-A1D8-EEDFEB64485E}"/>
              </a:ext>
            </a:extLst>
          </p:cNvPr>
          <p:cNvSpPr/>
          <p:nvPr/>
        </p:nvSpPr>
        <p:spPr>
          <a:xfrm>
            <a:off x="238125" y="1104899"/>
            <a:ext cx="11643995" cy="5521501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rgbClr val="A50917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C914FF3-98BE-B2DF-04E2-DB0485CECE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7475">
            <a:solidFill>
              <a:srgbClr val="A509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附件：北京航空航天大学标志组合汇总(1)">
            <a:extLst>
              <a:ext uri="{FF2B5EF4-FFF2-40B4-BE49-F238E27FC236}">
                <a16:creationId xmlns:a16="http://schemas.microsoft.com/office/drawing/2014/main" id="{AA16C896-3B4B-C686-A902-0715DEC03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2267" y="2481"/>
            <a:ext cx="4402298" cy="117372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5620D57-3C29-62A3-8943-12B53D6A43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0907" y="1367676"/>
            <a:ext cx="8639175" cy="4667141"/>
          </a:xfrm>
          <a:prstGeom prst="rect">
            <a:avLst/>
          </a:prstGeom>
        </p:spPr>
      </p:pic>
      <p:sp>
        <p:nvSpPr>
          <p:cNvPr id="4" name="powerpoint template design by DAJU_PPT正版来源小红书大橘PPT微信DAJU_PPT请勿抄袭搬运！盗版必究！-3">
            <a:extLst>
              <a:ext uri="{FF2B5EF4-FFF2-40B4-BE49-F238E27FC236}">
                <a16:creationId xmlns:a16="http://schemas.microsoft.com/office/drawing/2014/main" id="{19EFD67B-0442-A3B9-42FE-32A60405AF6F}"/>
              </a:ext>
            </a:extLst>
          </p:cNvPr>
          <p:cNvSpPr txBox="1"/>
          <p:nvPr/>
        </p:nvSpPr>
        <p:spPr>
          <a:xfrm>
            <a:off x="2136876" y="6167787"/>
            <a:ext cx="6223214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zotero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483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>
          <a:xfrm>
            <a:off x="5761614" y="6774992"/>
            <a:ext cx="5703217" cy="265801"/>
          </a:xfrm>
          <a:custGeom>
            <a:avLst/>
            <a:gdLst>
              <a:gd name="connsiteX0" fmla="*/ 0 w 5703217"/>
              <a:gd name="connsiteY0" fmla="*/ 265801 h 265801"/>
              <a:gd name="connsiteX1" fmla="*/ 2837468 w 5703217"/>
              <a:gd name="connsiteY1" fmla="*/ 20704 h 265801"/>
              <a:gd name="connsiteX2" fmla="*/ 5703217 w 5703217"/>
              <a:gd name="connsiteY2" fmla="*/ 30131 h 26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3217" h="265801">
                <a:moveTo>
                  <a:pt x="0" y="265801"/>
                </a:moveTo>
                <a:cubicBezTo>
                  <a:pt x="943466" y="162891"/>
                  <a:pt x="1886932" y="59982"/>
                  <a:pt x="2837468" y="20704"/>
                </a:cubicBezTo>
                <a:cubicBezTo>
                  <a:pt x="3788004" y="-18574"/>
                  <a:pt x="4745610" y="5778"/>
                  <a:pt x="5703217" y="30131"/>
                </a:cubicBezTo>
              </a:path>
            </a:pathLst>
          </a:custGeom>
          <a:noFill/>
          <a:ln w="25400" cap="rnd">
            <a:solidFill>
              <a:srgbClr val="FFFFFF"/>
            </a:solidFill>
            <a:headEnd w="sm" len="sm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charset="-122"/>
              <a:cs typeface="+mn-cs"/>
            </a:endParaRPr>
          </a:p>
        </p:txBody>
      </p:sp>
      <p:pic>
        <p:nvPicPr>
          <p:cNvPr id="12" name="图片 11" descr="附件：北京航空航天大学标志组合汇总(1)">
            <a:extLst>
              <a:ext uri="{FF2B5EF4-FFF2-40B4-BE49-F238E27FC236}">
                <a16:creationId xmlns:a16="http://schemas.microsoft.com/office/drawing/2014/main" id="{7BD4FD99-65C4-A6E2-269A-19EAE420C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2267" y="2481"/>
            <a:ext cx="4402298" cy="1173727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B9A66D04-094A-2091-AB53-AA487DA90A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7475">
            <a:solidFill>
              <a:srgbClr val="A509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4C8C113C-D77A-A51B-EF45-83B6A4D688CC}"/>
              </a:ext>
            </a:extLst>
          </p:cNvPr>
          <p:cNvSpPr/>
          <p:nvPr/>
        </p:nvSpPr>
        <p:spPr>
          <a:xfrm>
            <a:off x="238125" y="1104899"/>
            <a:ext cx="11643995" cy="5521501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rgbClr val="A50917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 descr="7b0a20202020227461726765744d6f64756c65223a202270726f636573734f6e6c696e65466f6e7473220a7d0a">
            <a:extLst>
              <a:ext uri="{FF2B5EF4-FFF2-40B4-BE49-F238E27FC236}">
                <a16:creationId xmlns:a16="http://schemas.microsoft.com/office/drawing/2014/main" id="{F884EAFD-B660-765C-FCCD-89162CC37DA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38125" y="339088"/>
            <a:ext cx="8581236" cy="646331"/>
          </a:xfrm>
          <a:prstGeom prst="rect">
            <a:avLst/>
          </a:prstGeom>
          <a:noFill/>
          <a:ln>
            <a:noFill/>
          </a:ln>
          <a:effectLst>
            <a:outerShdw blurRad="12700" dist="12700" dir="5400000" sx="1000" sy="1000" algn="ctr" rotWithShape="0">
              <a:schemeClr val="accent4">
                <a:lumMod val="20000"/>
                <a:lumOff val="80000"/>
                <a:alpha val="97000"/>
              </a:schemeClr>
            </a:outerShdw>
          </a:effectLst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3600" dirty="0">
                <a:solidFill>
                  <a:srgbClr val="0C61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明康欧楷" charset="-122"/>
                <a:sym typeface="汉仪雅酷黑简" charset="-122"/>
              </a:rPr>
              <a:t>下阶段规划</a:t>
            </a:r>
            <a:endParaRPr lang="en-US" altLang="zh-CN" sz="3600" dirty="0">
              <a:solidFill>
                <a:srgbClr val="0C61A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明康欧楷" charset="-122"/>
              <a:sym typeface="汉仪雅酷黑简" charset="-122"/>
            </a:endParaRPr>
          </a:p>
        </p:txBody>
      </p:sp>
      <p:sp>
        <p:nvSpPr>
          <p:cNvPr id="4" name="powerpoint template design by DAJU_PPT正版来源小红书大橘PPT微信DAJU_PPT请勿抄袭搬运！盗版必究！-3">
            <a:extLst>
              <a:ext uri="{FF2B5EF4-FFF2-40B4-BE49-F238E27FC236}">
                <a16:creationId xmlns:a16="http://schemas.microsoft.com/office/drawing/2014/main" id="{ECB407E5-314B-1B84-C0CA-0AE533342AE3}"/>
              </a:ext>
            </a:extLst>
          </p:cNvPr>
          <p:cNvSpPr txBox="1"/>
          <p:nvPr/>
        </p:nvSpPr>
        <p:spPr>
          <a:xfrm>
            <a:off x="471805" y="1423890"/>
            <a:ext cx="504317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完成相机标定，坐标系转换等工作。</a:t>
            </a:r>
          </a:p>
        </p:txBody>
      </p:sp>
      <p:sp>
        <p:nvSpPr>
          <p:cNvPr id="7" name="powerpoint template design by DAJU_PPT正版来源小红书大橘PPT微信DAJU_PPT请勿抄袭搬运！盗版必究！-3">
            <a:extLst>
              <a:ext uri="{FF2B5EF4-FFF2-40B4-BE49-F238E27FC236}">
                <a16:creationId xmlns:a16="http://schemas.microsoft.com/office/drawing/2014/main" id="{A77ACABE-2262-4EDF-0BA1-D4047F8D679C}"/>
              </a:ext>
            </a:extLst>
          </p:cNvPr>
          <p:cNvSpPr txBox="1"/>
          <p:nvPr/>
        </p:nvSpPr>
        <p:spPr>
          <a:xfrm>
            <a:off x="471804" y="2201789"/>
            <a:ext cx="4738371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完成大模型微调工作。预计使用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lora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方法微调</a:t>
            </a:r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qwen2.5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或</a:t>
            </a:r>
            <a:r>
              <a:rPr lang="en-US" altLang="zh-CN" b="1" i="0" dirty="0" err="1">
                <a:solidFill>
                  <a:srgbClr val="191B1F"/>
                </a:solidFill>
                <a:effectLst/>
                <a:latin typeface="-apple-system"/>
              </a:rPr>
              <a:t>DeepSeek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模型。</a:t>
            </a:r>
          </a:p>
          <a:p>
            <a:pPr>
              <a:lnSpc>
                <a:spcPct val="150000"/>
              </a:lnSpc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BDBBF96-5BC8-BA53-4D61-01637A30D0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7" t="22359" r="217" b="12824"/>
          <a:stretch/>
        </p:blipFill>
        <p:spPr>
          <a:xfrm>
            <a:off x="5300861" y="1423890"/>
            <a:ext cx="6163970" cy="517092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1FD1ABA-C79F-5DF4-6BB1-937F3032A5F4}"/>
              </a:ext>
            </a:extLst>
          </p:cNvPr>
          <p:cNvSpPr/>
          <p:nvPr/>
        </p:nvSpPr>
        <p:spPr>
          <a:xfrm>
            <a:off x="5443854" y="1313398"/>
            <a:ext cx="1776096" cy="373574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0767CEF-8B02-3831-1264-E53E767E26A8}"/>
              </a:ext>
            </a:extLst>
          </p:cNvPr>
          <p:cNvSpPr/>
          <p:nvPr/>
        </p:nvSpPr>
        <p:spPr>
          <a:xfrm flipV="1">
            <a:off x="5443854" y="5133974"/>
            <a:ext cx="5700396" cy="134302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9261958" y="5841365"/>
            <a:ext cx="2590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dirty="0">
                <a:solidFill>
                  <a:srgbClr val="0C61A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charset="-122"/>
                <a:ea typeface="华文行楷" charset="-122"/>
                <a:cs typeface="华文行楷" charset="-122"/>
                <a:sym typeface="汉仪雅酷黑简" charset="-122"/>
              </a:rPr>
              <a:t>25</a:t>
            </a:r>
            <a:r>
              <a:rPr lang="zh-CN" altLang="en-US" sz="3200" dirty="0">
                <a:solidFill>
                  <a:srgbClr val="0C61A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charset="-122"/>
                <a:ea typeface="华文行楷" charset="-122"/>
                <a:cs typeface="华文行楷" charset="-122"/>
                <a:sym typeface="汉仪雅酷黑简" charset="-122"/>
              </a:rPr>
              <a:t>级硕桂宝山</a:t>
            </a:r>
            <a:endParaRPr lang="zh-CN" altLang="en-US" sz="3200" dirty="0">
              <a:ln>
                <a:noFill/>
              </a:ln>
              <a:solidFill>
                <a:srgbClr val="0C61A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榜书行简体" charset="-122"/>
              <a:ea typeface="方正榜书行简体" charset="-122"/>
              <a:cs typeface="方正榜书行简体" charset="-122"/>
              <a:sym typeface="汉仪雅酷黑简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F12CCE5-7835-E442-F777-FC149DB5D141}"/>
              </a:ext>
            </a:extLst>
          </p:cNvPr>
          <p:cNvSpPr txBox="1"/>
          <p:nvPr/>
        </p:nvSpPr>
        <p:spPr>
          <a:xfrm>
            <a:off x="1141708" y="2261552"/>
            <a:ext cx="91489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b="1" dirty="0">
                <a:solidFill>
                  <a:srgbClr val="0C61A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例会汇报</a:t>
            </a:r>
          </a:p>
        </p:txBody>
      </p:sp>
      <p:pic>
        <p:nvPicPr>
          <p:cNvPr id="15" name="图片 14" descr="附件：北京航空航天大学标志组合汇总(1)">
            <a:extLst>
              <a:ext uri="{FF2B5EF4-FFF2-40B4-BE49-F238E27FC236}">
                <a16:creationId xmlns:a16="http://schemas.microsoft.com/office/drawing/2014/main" id="{5293C875-9C8F-F22F-1077-B24330AED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932" y="116611"/>
            <a:ext cx="4402298" cy="117372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E966030-D183-F2B9-7081-BAAD01C66F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7475">
            <a:solidFill>
              <a:srgbClr val="A509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34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1067</TotalTime>
  <Words>593</Words>
  <Application>Microsoft Office PowerPoint</Application>
  <PresentationFormat>宽屏</PresentationFormat>
  <Paragraphs>47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-apple-system</vt:lpstr>
      <vt:lpstr>方正榜书行简体</vt:lpstr>
      <vt:lpstr>黑体</vt:lpstr>
      <vt:lpstr>华文行楷</vt:lpstr>
      <vt:lpstr>宋体</vt:lpstr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Yu Jiang</dc:creator>
  <cp:lastModifiedBy>宝山 桂</cp:lastModifiedBy>
  <cp:revision>750</cp:revision>
  <dcterms:created xsi:type="dcterms:W3CDTF">1900-01-01T00:00:00Z</dcterms:created>
  <dcterms:modified xsi:type="dcterms:W3CDTF">2025-04-06T11:43:38Z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2052-12.4.3</vt:lpwstr>
  </property>
  <property fmtid="{D5CDD505-2E9C-101B-9397-08002B2CF9AE}" pid="3" name="ICV">
    <vt:lpwstr>029F1C44934EECDB668025652E2C46B4_33</vt:lpwstr>
  </property>
</Properties>
</file>