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9" r:id="rId2"/>
    <p:sldId id="268" r:id="rId3"/>
    <p:sldId id="763" r:id="rId4"/>
    <p:sldId id="766" r:id="rId5"/>
    <p:sldId id="760" r:id="rId6"/>
    <p:sldId id="288" r:id="rId7"/>
    <p:sldId id="762" r:id="rId8"/>
    <p:sldId id="7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宝山 桂" initials="宝桂" lastIdx="2" clrIdx="0">
    <p:extLst>
      <p:ext uri="{19B8F6BF-5375-455C-9EA6-DF929625EA0E}">
        <p15:presenceInfo xmlns:p15="http://schemas.microsoft.com/office/powerpoint/2012/main" userId="50a08245e8318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1AC"/>
    <a:srgbClr val="E7E6E6"/>
    <a:srgbClr val="FDF2EA"/>
    <a:srgbClr val="FF0000"/>
    <a:srgbClr val="FFFFFF"/>
    <a:srgbClr val="A50917"/>
    <a:srgbClr val="9D0E1A"/>
    <a:srgbClr val="FBE5D6"/>
    <a:srgbClr val="5B9BD5"/>
    <a:srgbClr val="8C1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6" autoAdjust="0"/>
    <p:restoredTop sz="93325" autoAdjust="0"/>
  </p:normalViewPr>
  <p:slideViewPr>
    <p:cSldViewPr snapToGrid="0" showGuides="1">
      <p:cViewPr varScale="1">
        <p:scale>
          <a:sx n="80" d="100"/>
          <a:sy n="80" d="100"/>
        </p:scale>
        <p:origin x="653" y="62"/>
      </p:cViewPr>
      <p:guideLst>
        <p:guide orient="horz" pos="2268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6T10:57:20.64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6T10:57:20.643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0B383-3F2B-56BD-EE86-803514AA7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44B2-B3AD-D67B-C9B3-572842A0F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A6BE01-3738-4923-0C59-52D674D0E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EC71F-14A4-EE5B-2996-4A9AC4642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9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4703F-848B-D629-8CB2-579191F65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117824B-2E54-256C-6C63-BBDEC4E37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42E5AA0-0399-04C8-97AC-B6F9295D4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E669D7-095D-A5FF-D031-FC7AFDCD5E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99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F486C-68A6-D95B-8223-D5ACA658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EF8267-F30A-4DE8-D688-D467BE661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229EFF2-8BB5-0334-4BEB-537827629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9F8B6B-9C85-D3FA-D9E5-3E130A8C0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71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3A3A9-A5E4-B329-3CC1-48EC4B427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CC3CE7-DA9E-8C24-7469-5C3EDB92E2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2BF6A-6328-989B-DBA8-A6DDA40ED96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159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02E95-4A63-C7CC-46EE-FC028BAEF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7CD4BFD-62C2-B902-E752-64B5D5553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AFCB6C-96DD-003B-E5A1-3F00145E727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053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9261958" y="5841365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0C61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charset="-122"/>
                <a:ea typeface="华文行楷" charset="-122"/>
                <a:cs typeface="华文行楷" charset="-122"/>
                <a:sym typeface="汉仪雅酷黑简" charset="-122"/>
              </a:rPr>
              <a:t>25</a:t>
            </a:r>
            <a:r>
              <a:rPr lang="zh-CN" altLang="en-US" sz="3200" dirty="0">
                <a:solidFill>
                  <a:srgbClr val="0C61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charset="-122"/>
                <a:ea typeface="华文行楷" charset="-122"/>
                <a:cs typeface="华文行楷" charset="-122"/>
                <a:sym typeface="汉仪雅酷黑简" charset="-122"/>
              </a:rPr>
              <a:t>级硕桂宝山</a:t>
            </a:r>
            <a:endParaRPr lang="zh-CN" altLang="en-US" sz="3200" dirty="0">
              <a:ln>
                <a:noFill/>
              </a:ln>
              <a:solidFill>
                <a:srgbClr val="0C61A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榜书行简体" charset="-122"/>
              <a:ea typeface="方正榜书行简体" charset="-122"/>
              <a:cs typeface="方正榜书行简体" charset="-122"/>
              <a:sym typeface="汉仪雅酷黑简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12CCE5-7835-E442-F777-FC149DB5D141}"/>
              </a:ext>
            </a:extLst>
          </p:cNvPr>
          <p:cNvSpPr txBox="1"/>
          <p:nvPr/>
        </p:nvSpPr>
        <p:spPr>
          <a:xfrm>
            <a:off x="1141708" y="2261552"/>
            <a:ext cx="91489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rgbClr val="0C61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年末汇报</a:t>
            </a:r>
          </a:p>
        </p:txBody>
      </p:sp>
      <p:pic>
        <p:nvPicPr>
          <p:cNvPr id="15" name="图片 14" descr="附件：北京航空航天大学标志组合汇总(1)">
            <a:extLst>
              <a:ext uri="{FF2B5EF4-FFF2-40B4-BE49-F238E27FC236}">
                <a16:creationId xmlns:a16="http://schemas.microsoft.com/office/drawing/2014/main" id="{5293C875-9C8F-F22F-1077-B24330AED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932" y="116611"/>
            <a:ext cx="4402298" cy="117372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E966030-D183-F2B9-7081-BAAD01C66F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7b0a20202020227461726765744d6f64756c65223a202270726f636573734f6e6c696e65466f6e7473220a7d0a"/>
          <p:cNvSpPr/>
          <p:nvPr>
            <p:custDataLst>
              <p:tags r:id="rId1"/>
            </p:custDataLst>
          </p:nvPr>
        </p:nvSpPr>
        <p:spPr>
          <a:xfrm>
            <a:off x="339244" y="219658"/>
            <a:ext cx="7138670" cy="769441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4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毕业设计</a:t>
            </a:r>
            <a:endParaRPr lang="en-US" altLang="zh-CN" sz="4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cxnSp>
        <p:nvCxnSpPr>
          <p:cNvPr id="37" name="直接连接符 36"/>
          <p:cNvCxnSpPr/>
          <p:nvPr>
            <p:custDataLst>
              <p:tags r:id="rId2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F3DEE46-5D3C-57A5-7095-17A1C5B092DF}"/>
              </a:ext>
            </a:extLst>
          </p:cNvPr>
          <p:cNvGrpSpPr/>
          <p:nvPr/>
        </p:nvGrpSpPr>
        <p:grpSpPr>
          <a:xfrm>
            <a:off x="339244" y="1176210"/>
            <a:ext cx="9950838" cy="555716"/>
            <a:chOff x="-3873630" y="2695274"/>
            <a:chExt cx="9950838" cy="483346"/>
          </a:xfrm>
        </p:grpSpPr>
        <p:sp>
          <p:nvSpPr>
            <p:cNvPr id="30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F5985B82-B9DE-A3D9-D9CD-4361835C6574}"/>
                </a:ext>
              </a:extLst>
            </p:cNvPr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C50E9E18-AD50-5886-C8DD-7B577929AEE6}"/>
                </a:ext>
              </a:extLst>
            </p:cNvPr>
            <p:cNvSpPr txBox="1"/>
            <p:nvPr/>
          </p:nvSpPr>
          <p:spPr>
            <a:xfrm>
              <a:off x="-3873630" y="2779475"/>
              <a:ext cx="6223214" cy="399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选题：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面向感知觉增强的人机协作装配任务研究</a:t>
              </a:r>
            </a:p>
          </p:txBody>
        </p:sp>
      </p:grp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536B66C-1DFF-E4CB-E3CE-D1132AF4E82B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D56A5E8-7A07-31B3-54BF-CA5B68150E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>
            <a:extLst>
              <a:ext uri="{FF2B5EF4-FFF2-40B4-BE49-F238E27FC236}">
                <a16:creationId xmlns:a16="http://schemas.microsoft.com/office/drawing/2014/main" id="{3C1EEE31-95CD-D09D-6178-EF4C20A27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C504013-DF83-4695-9E75-E4B2178038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92" y="1807920"/>
            <a:ext cx="10970260" cy="4174257"/>
          </a:xfrm>
          <a:prstGeom prst="rect">
            <a:avLst/>
          </a:prstGeom>
        </p:spPr>
      </p:pic>
      <p:sp>
        <p:nvSpPr>
          <p:cNvPr id="18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BC94B794-9D14-5988-0A18-AF12197BC405}"/>
              </a:ext>
            </a:extLst>
          </p:cNvPr>
          <p:cNvSpPr txBox="1"/>
          <p:nvPr/>
        </p:nvSpPr>
        <p:spPr>
          <a:xfrm>
            <a:off x="2702239" y="5939793"/>
            <a:ext cx="6223214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毕业设计思维导图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93A9B9-8334-EE1E-8FEE-C60E57C50CD3}"/>
              </a:ext>
            </a:extLst>
          </p:cNvPr>
          <p:cNvSpPr/>
          <p:nvPr/>
        </p:nvSpPr>
        <p:spPr>
          <a:xfrm>
            <a:off x="866775" y="5153025"/>
            <a:ext cx="390525" cy="228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B7B7E-EE8F-5479-5473-A6ED53547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D167876C-0516-1431-EE18-B6715526944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39244" y="219658"/>
            <a:ext cx="7138670" cy="769441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4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毕业设计</a:t>
            </a:r>
            <a:endParaRPr lang="en-US" altLang="zh-CN" sz="4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847B48-D24D-3FBB-0C22-0EA2B6A31D40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759710D7-FEA8-EB0C-2457-138F815FEC84}"/>
              </a:ext>
            </a:extLst>
          </p:cNvPr>
          <p:cNvGrpSpPr/>
          <p:nvPr/>
        </p:nvGrpSpPr>
        <p:grpSpPr>
          <a:xfrm>
            <a:off x="339244" y="1176210"/>
            <a:ext cx="9950838" cy="555716"/>
            <a:chOff x="-3873630" y="2695274"/>
            <a:chExt cx="9950838" cy="483346"/>
          </a:xfrm>
        </p:grpSpPr>
        <p:sp>
          <p:nvSpPr>
            <p:cNvPr id="30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08EF5844-F910-F761-AEEA-726FEC35563A}"/>
                </a:ext>
              </a:extLst>
            </p:cNvPr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F909DD68-4F1F-F45C-1B58-B0C4514B8C30}"/>
                </a:ext>
              </a:extLst>
            </p:cNvPr>
            <p:cNvSpPr txBox="1"/>
            <p:nvPr/>
          </p:nvSpPr>
          <p:spPr>
            <a:xfrm>
              <a:off x="-3873630" y="2779475"/>
              <a:ext cx="6223214" cy="399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关键技术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9191239-FCB4-8360-307A-7F0CA55B4C41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823C72-9769-4DB9-83BB-2B34861444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>
            <a:extLst>
              <a:ext uri="{FF2B5EF4-FFF2-40B4-BE49-F238E27FC236}">
                <a16:creationId xmlns:a16="http://schemas.microsoft.com/office/drawing/2014/main" id="{1160E790-FBBA-7935-022B-271E0BA89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18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509B62AB-A907-F4CA-B29E-FF3DDFA8EC7C}"/>
              </a:ext>
            </a:extLst>
          </p:cNvPr>
          <p:cNvSpPr txBox="1"/>
          <p:nvPr/>
        </p:nvSpPr>
        <p:spPr>
          <a:xfrm>
            <a:off x="2702239" y="6151847"/>
            <a:ext cx="6223214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050" dirty="0"/>
              <a:t>关键技术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02D5C8-0DB6-554D-84F4-375BD87D1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57" y="1654569"/>
            <a:ext cx="10934700" cy="454469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71D1112-D27F-84AF-DF3F-46A32A559E8A}"/>
              </a:ext>
            </a:extLst>
          </p:cNvPr>
          <p:cNvSpPr/>
          <p:nvPr/>
        </p:nvSpPr>
        <p:spPr>
          <a:xfrm>
            <a:off x="3552825" y="5203431"/>
            <a:ext cx="1228725" cy="282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10DB0B-94A2-FD4C-8BCD-880D523D3BE8}"/>
              </a:ext>
            </a:extLst>
          </p:cNvPr>
          <p:cNvSpPr/>
          <p:nvPr/>
        </p:nvSpPr>
        <p:spPr>
          <a:xfrm>
            <a:off x="7277100" y="5092651"/>
            <a:ext cx="1047750" cy="316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4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9ABB-57C2-577B-E68E-189568FB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D10D86E4-B7D5-F39E-F90B-B498418C647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39244" y="219658"/>
            <a:ext cx="7138670" cy="769441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4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汉仪雅酷黑简" charset="-122"/>
              </a:rPr>
              <a:t>Em-plant</a:t>
            </a:r>
            <a:r>
              <a:rPr lang="zh-CN" altLang="en-US" sz="4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sym typeface="汉仪雅酷黑简" charset="-122"/>
              </a:rPr>
              <a:t>课程</a:t>
            </a:r>
            <a:r>
              <a:rPr lang="zh-CN" altLang="en-US" sz="4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设计</a:t>
            </a:r>
            <a:endParaRPr lang="en-US" altLang="zh-CN" sz="4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A73A17D-FE48-9BC5-097B-0E8B7F4CF526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werpoint template design by DAJU_PPT正版来源小红书大橘PPT微信DAJU_PPT请勿抄袭搬运！盗版必究！-1">
            <a:extLst>
              <a:ext uri="{FF2B5EF4-FFF2-40B4-BE49-F238E27FC236}">
                <a16:creationId xmlns:a16="http://schemas.microsoft.com/office/drawing/2014/main" id="{DB15D996-A938-0D3C-68F0-0EB8B66513EE}"/>
              </a:ext>
            </a:extLst>
          </p:cNvPr>
          <p:cNvSpPr txBox="1"/>
          <p:nvPr/>
        </p:nvSpPr>
        <p:spPr>
          <a:xfrm>
            <a:off x="5248483" y="1176210"/>
            <a:ext cx="50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spc="300" dirty="0">
              <a:solidFill>
                <a:srgbClr val="A50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5658CBA-9E29-8652-86EC-BCCB1C374529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B036BE4-4688-84E5-0811-BF5EB48DB4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>
            <a:extLst>
              <a:ext uri="{FF2B5EF4-FFF2-40B4-BE49-F238E27FC236}">
                <a16:creationId xmlns:a16="http://schemas.microsoft.com/office/drawing/2014/main" id="{691371F9-60B5-2761-243B-13CE36815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18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3BBB5994-9819-897A-003B-2325F4564ADE}"/>
              </a:ext>
            </a:extLst>
          </p:cNvPr>
          <p:cNvSpPr txBox="1"/>
          <p:nvPr/>
        </p:nvSpPr>
        <p:spPr>
          <a:xfrm>
            <a:off x="2136876" y="6231504"/>
            <a:ext cx="6223214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1050" dirty="0" err="1"/>
              <a:t>em</a:t>
            </a:r>
            <a:r>
              <a:rPr lang="en-US" altLang="zh-CN" sz="1050" dirty="0"/>
              <a:t>-plant</a:t>
            </a:r>
            <a:r>
              <a:rPr lang="zh-CN" altLang="en-US" sz="1050" dirty="0"/>
              <a:t>课程设计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7EE3A1-E679-23B2-4841-FA05CE19DB8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29" r="33278"/>
          <a:stretch/>
        </p:blipFill>
        <p:spPr>
          <a:xfrm>
            <a:off x="5475144" y="1247519"/>
            <a:ext cx="6019958" cy="45055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0A8014-9D89-9BFB-AA20-7E66A8C9E9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644" y="4826176"/>
            <a:ext cx="4145981" cy="11737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757BAF-479B-4289-B0EC-F560349773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053" y="1366104"/>
            <a:ext cx="4383572" cy="323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5C1B2-95FC-EB44-6F2C-0A2C40E5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99CDB73B-D957-692D-8622-CC66929B630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39244" y="219658"/>
            <a:ext cx="7138670" cy="769441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4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汉仪雅酷黑简" charset="-122"/>
              </a:rPr>
              <a:t>Git</a:t>
            </a:r>
            <a:r>
              <a:rPr lang="zh-CN" altLang="en-US" sz="4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与仓库</a:t>
            </a:r>
            <a:endParaRPr lang="en-US" altLang="zh-CN" sz="4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A3AB279-E389-961E-BDE5-22B2F7A64B6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DA3CBE8-FD57-ABF9-713C-600AD1615EA5}"/>
              </a:ext>
            </a:extLst>
          </p:cNvPr>
          <p:cNvGrpSpPr/>
          <p:nvPr/>
        </p:nvGrpSpPr>
        <p:grpSpPr>
          <a:xfrm>
            <a:off x="309880" y="1157571"/>
            <a:ext cx="9980202" cy="458908"/>
            <a:chOff x="-3902994" y="2679061"/>
            <a:chExt cx="9980202" cy="399145"/>
          </a:xfrm>
        </p:grpSpPr>
        <p:sp>
          <p:nvSpPr>
            <p:cNvPr id="30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924FC307-B1B8-5D04-8D52-BD4030BB2CE1}"/>
                </a:ext>
              </a:extLst>
            </p:cNvPr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B651D705-EABF-D68B-F7C5-3C28F884A8FC}"/>
                </a:ext>
              </a:extLst>
            </p:cNvPr>
            <p:cNvSpPr txBox="1"/>
            <p:nvPr/>
          </p:nvSpPr>
          <p:spPr>
            <a:xfrm>
              <a:off x="-3902994" y="2679061"/>
              <a:ext cx="6223214" cy="399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学习了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版本管理。</a:t>
              </a:r>
            </a:p>
          </p:txBody>
        </p:sp>
      </p:grp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9C7C3BD-9582-3103-A1D8-EEDFEB64485E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914FF3-98BE-B2DF-04E2-DB0485CECE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>
            <a:extLst>
              <a:ext uri="{FF2B5EF4-FFF2-40B4-BE49-F238E27FC236}">
                <a16:creationId xmlns:a16="http://schemas.microsoft.com/office/drawing/2014/main" id="{AA16C896-3B4B-C686-A902-0715DEC03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3C28E7-1088-72BA-B881-F7BAADFC3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904" y="1729299"/>
            <a:ext cx="8160192" cy="4415854"/>
          </a:xfrm>
          <a:prstGeom prst="rect">
            <a:avLst/>
          </a:prstGeom>
        </p:spPr>
      </p:pic>
      <p:sp>
        <p:nvSpPr>
          <p:cNvPr id="8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E19C8937-7103-73BD-898D-CC135990D92E}"/>
              </a:ext>
            </a:extLst>
          </p:cNvPr>
          <p:cNvSpPr txBox="1"/>
          <p:nvPr/>
        </p:nvSpPr>
        <p:spPr>
          <a:xfrm>
            <a:off x="2702239" y="6151847"/>
            <a:ext cx="6223214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中仓库</a:t>
            </a:r>
          </a:p>
        </p:txBody>
      </p:sp>
    </p:spTree>
    <p:extLst>
      <p:ext uri="{BB962C8B-B14F-4D97-AF65-F5344CB8AC3E}">
        <p14:creationId xmlns:p14="http://schemas.microsoft.com/office/powerpoint/2010/main" val="356483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>
            <a:off x="5761614" y="6774992"/>
            <a:ext cx="5703217" cy="265801"/>
          </a:xfrm>
          <a:custGeom>
            <a:avLst/>
            <a:gdLst>
              <a:gd name="connsiteX0" fmla="*/ 0 w 5703217"/>
              <a:gd name="connsiteY0" fmla="*/ 265801 h 265801"/>
              <a:gd name="connsiteX1" fmla="*/ 2837468 w 5703217"/>
              <a:gd name="connsiteY1" fmla="*/ 20704 h 265801"/>
              <a:gd name="connsiteX2" fmla="*/ 5703217 w 5703217"/>
              <a:gd name="connsiteY2" fmla="*/ 30131 h 26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3217" h="265801">
                <a:moveTo>
                  <a:pt x="0" y="265801"/>
                </a:moveTo>
                <a:cubicBezTo>
                  <a:pt x="943466" y="162891"/>
                  <a:pt x="1886932" y="59982"/>
                  <a:pt x="2837468" y="20704"/>
                </a:cubicBezTo>
                <a:cubicBezTo>
                  <a:pt x="3788004" y="-18574"/>
                  <a:pt x="4745610" y="5778"/>
                  <a:pt x="5703217" y="30131"/>
                </a:cubicBezTo>
              </a:path>
            </a:pathLst>
          </a:custGeom>
          <a:noFill/>
          <a:ln w="25400" cap="rnd">
            <a:solidFill>
              <a:srgbClr val="FFFFFF"/>
            </a:solidFill>
            <a:headEnd w="sm" len="sm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2" name="图片 11" descr="附件：北京航空航天大学标志组合汇总(1)">
            <a:extLst>
              <a:ext uri="{FF2B5EF4-FFF2-40B4-BE49-F238E27FC236}">
                <a16:creationId xmlns:a16="http://schemas.microsoft.com/office/drawing/2014/main" id="{7BD4FD99-65C4-A6E2-269A-19EAE420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9A66D04-094A-2091-AB53-AA487DA90A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C8C113C-D77A-A51B-EF45-83B6A4D688CC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F884EAFD-B660-765C-FCCD-89162CC37DA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8125" y="339088"/>
            <a:ext cx="8581236" cy="646331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基本文心一言大模型本地接入</a:t>
            </a:r>
            <a:r>
              <a:rPr lang="en-US" altLang="zh-CN" sz="3600" dirty="0" err="1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明康欧楷" charset="-122"/>
                <a:sym typeface="汉仪雅酷黑简" charset="-122"/>
              </a:rPr>
              <a:t>dmeo</a:t>
            </a:r>
            <a:endParaRPr lang="en-US" altLang="zh-CN" sz="36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明康欧楷" charset="-122"/>
              <a:sym typeface="汉仪雅酷黑简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D33F64-DEB4-0A89-1254-2D06ECCC1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46" y="1428750"/>
            <a:ext cx="6090133" cy="3295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469D51-F975-F555-F09E-1045A4DD4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5315" y="2091517"/>
            <a:ext cx="7496175" cy="40565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9629276-7214-6D23-748E-DDA4698F6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1361086"/>
            <a:ext cx="135255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75F8C3-90B7-1660-C66D-E448A966EF65}"/>
              </a:ext>
            </a:extLst>
          </p:cNvPr>
          <p:cNvSpPr txBox="1"/>
          <p:nvPr/>
        </p:nvSpPr>
        <p:spPr>
          <a:xfrm>
            <a:off x="7798594" y="1618853"/>
            <a:ext cx="1616551" cy="38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PingFangSC-Medium"/>
              </a:rPr>
              <a:t>ERNIE-4.0-8K</a:t>
            </a:r>
          </a:p>
        </p:txBody>
      </p:sp>
      <p:sp>
        <p:nvSpPr>
          <p:cNvPr id="2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15952A71-3647-2967-C71B-976D32DB5710}"/>
              </a:ext>
            </a:extLst>
          </p:cNvPr>
          <p:cNvSpPr txBox="1"/>
          <p:nvPr/>
        </p:nvSpPr>
        <p:spPr>
          <a:xfrm>
            <a:off x="2702239" y="6151847"/>
            <a:ext cx="6223214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本地大模型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55A7F-C303-B5D9-1DC9-DD8C959CC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6BB3FAA-E112-BC23-0E7F-FA8EC4580522}"/>
              </a:ext>
            </a:extLst>
          </p:cNvPr>
          <p:cNvSpPr/>
          <p:nvPr/>
        </p:nvSpPr>
        <p:spPr>
          <a:xfrm>
            <a:off x="5761614" y="6774992"/>
            <a:ext cx="5703217" cy="265801"/>
          </a:xfrm>
          <a:custGeom>
            <a:avLst/>
            <a:gdLst>
              <a:gd name="connsiteX0" fmla="*/ 0 w 5703217"/>
              <a:gd name="connsiteY0" fmla="*/ 265801 h 265801"/>
              <a:gd name="connsiteX1" fmla="*/ 2837468 w 5703217"/>
              <a:gd name="connsiteY1" fmla="*/ 20704 h 265801"/>
              <a:gd name="connsiteX2" fmla="*/ 5703217 w 5703217"/>
              <a:gd name="connsiteY2" fmla="*/ 30131 h 26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3217" h="265801">
                <a:moveTo>
                  <a:pt x="0" y="265801"/>
                </a:moveTo>
                <a:cubicBezTo>
                  <a:pt x="943466" y="162891"/>
                  <a:pt x="1886932" y="59982"/>
                  <a:pt x="2837468" y="20704"/>
                </a:cubicBezTo>
                <a:cubicBezTo>
                  <a:pt x="3788004" y="-18574"/>
                  <a:pt x="4745610" y="5778"/>
                  <a:pt x="5703217" y="30131"/>
                </a:cubicBezTo>
              </a:path>
            </a:pathLst>
          </a:custGeom>
          <a:noFill/>
          <a:ln w="25400" cap="rnd">
            <a:solidFill>
              <a:srgbClr val="FFFFFF"/>
            </a:solidFill>
            <a:headEnd w="sm" len="sm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2" name="图片 11" descr="附件：北京航空航天大学标志组合汇总(1)">
            <a:extLst>
              <a:ext uri="{FF2B5EF4-FFF2-40B4-BE49-F238E27FC236}">
                <a16:creationId xmlns:a16="http://schemas.microsoft.com/office/drawing/2014/main" id="{F31B19E6-FDE3-4E3E-D3C2-08236D425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2B88CE3-AB22-159D-E1CD-43C465F0CD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7D23093-1AE3-311A-62C5-4C85D31E71D1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E81BCC24-90D2-C357-A0DD-24479EC5412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39243" y="219658"/>
            <a:ext cx="8071331" cy="769441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r>
              <a:rPr lang="zh-CN" altLang="en-US" sz="4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基于</a:t>
            </a:r>
            <a:r>
              <a:rPr lang="en-US" altLang="zh-CN" sz="4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yolov10</a:t>
            </a:r>
            <a:r>
              <a:rPr lang="zh-CN" altLang="en-US" sz="4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的目标检测</a:t>
            </a:r>
            <a:r>
              <a:rPr lang="en-US" altLang="zh-CN" sz="4400" dirty="0" err="1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明康欧楷" charset="-122"/>
                <a:sym typeface="汉仪雅酷黑简" charset="-122"/>
              </a:rPr>
              <a:t>dmeo</a:t>
            </a:r>
            <a:endParaRPr lang="en-US" altLang="zh-CN" sz="4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B062C8-9E19-71A5-EF3D-890B01A60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572" y="1189192"/>
            <a:ext cx="4905375" cy="2654524"/>
          </a:xfrm>
          <a:prstGeom prst="rect">
            <a:avLst/>
          </a:prstGeom>
        </p:spPr>
      </p:pic>
      <p:sp>
        <p:nvSpPr>
          <p:cNvPr id="10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2FFF4C75-6061-C323-0C85-27D521F2EA25}"/>
              </a:ext>
            </a:extLst>
          </p:cNvPr>
          <p:cNvSpPr txBox="1"/>
          <p:nvPr/>
        </p:nvSpPr>
        <p:spPr>
          <a:xfrm>
            <a:off x="2461045" y="6194855"/>
            <a:ext cx="6223214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yolov10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F76A85-4388-9241-72D6-E2A59D734B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72" y="3843716"/>
            <a:ext cx="4995160" cy="2497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E588F3-70AE-58ED-C48E-019A8F20C5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4" y="1233487"/>
            <a:ext cx="4905376" cy="490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5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C124C-9EE7-D705-920F-7F8749A7F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E6902024-98FB-1EC5-AD64-C07937B2993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261958" y="5841365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0C61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charset="-122"/>
                <a:ea typeface="华文行楷" charset="-122"/>
                <a:cs typeface="华文行楷" charset="-122"/>
                <a:sym typeface="汉仪雅酷黑简" charset="-122"/>
              </a:rPr>
              <a:t>25</a:t>
            </a:r>
            <a:r>
              <a:rPr lang="zh-CN" altLang="en-US" sz="3200" dirty="0">
                <a:solidFill>
                  <a:srgbClr val="0C61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charset="-122"/>
                <a:ea typeface="华文行楷" charset="-122"/>
                <a:cs typeface="华文行楷" charset="-122"/>
                <a:sym typeface="汉仪雅酷黑简" charset="-122"/>
              </a:rPr>
              <a:t>级硕桂宝山</a:t>
            </a:r>
            <a:endParaRPr lang="zh-CN" altLang="en-US" sz="3200" dirty="0">
              <a:ln>
                <a:noFill/>
              </a:ln>
              <a:solidFill>
                <a:srgbClr val="0C61A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榜书行简体" charset="-122"/>
              <a:ea typeface="方正榜书行简体" charset="-122"/>
              <a:cs typeface="方正榜书行简体" charset="-122"/>
              <a:sym typeface="汉仪雅酷黑简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60E53D-C97C-D963-8CE2-8BA06BA13556}"/>
              </a:ext>
            </a:extLst>
          </p:cNvPr>
          <p:cNvSpPr txBox="1"/>
          <p:nvPr/>
        </p:nvSpPr>
        <p:spPr>
          <a:xfrm>
            <a:off x="1141708" y="2261552"/>
            <a:ext cx="91489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rgbClr val="0C61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年末汇报</a:t>
            </a:r>
          </a:p>
        </p:txBody>
      </p:sp>
      <p:pic>
        <p:nvPicPr>
          <p:cNvPr id="15" name="图片 14" descr="附件：北京航空航天大学标志组合汇总(1)">
            <a:extLst>
              <a:ext uri="{FF2B5EF4-FFF2-40B4-BE49-F238E27FC236}">
                <a16:creationId xmlns:a16="http://schemas.microsoft.com/office/drawing/2014/main" id="{004CF958-3321-4C08-A771-E76E32FED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932" y="116611"/>
            <a:ext cx="4402298" cy="117372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9227C97-4D2A-C9B0-066C-FE550337E8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5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94</Words>
  <Application>Microsoft Office PowerPoint</Application>
  <PresentationFormat>宽屏</PresentationFormat>
  <Paragraphs>24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PingFangSC-Medium</vt:lpstr>
      <vt:lpstr>方正榜书行简体</vt:lpstr>
      <vt:lpstr>黑体</vt:lpstr>
      <vt:lpstr>华文行楷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Yu Jiang</dc:creator>
  <cp:lastModifiedBy>宝山 桂</cp:lastModifiedBy>
  <cp:revision>719</cp:revision>
  <dcterms:created xsi:type="dcterms:W3CDTF">1900-01-01T00:00:00Z</dcterms:created>
  <dcterms:modified xsi:type="dcterms:W3CDTF">2025-01-18T13:46:39Z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2052-12.4.3</vt:lpwstr>
  </property>
  <property fmtid="{D5CDD505-2E9C-101B-9397-08002B2CF9AE}" pid="3" name="ICV">
    <vt:lpwstr>029F1C44934EECDB668025652E2C46B4_33</vt:lpwstr>
  </property>
</Properties>
</file>